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12"/>
  </p:handoutMasterIdLst>
  <p:sldIdLst>
    <p:sldId id="266" r:id="rId5"/>
    <p:sldId id="257" r:id="rId6"/>
    <p:sldId id="265" r:id="rId7"/>
    <p:sldId id="260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4399-29F8-8341-87CE-45A59C8F3470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01622-6527-A840-93D2-B71E71D7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81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11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8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2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5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18D7-4D69-C74B-856A-11258C666662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B6B818D7-4D69-C74B-856A-11258C666662}" type="datetimeFigureOut">
              <a:rPr lang="en-US" smtClean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latin typeface="Myriad Pro"/>
              </a:rPr>
              <a:t>Název</a:t>
            </a:r>
            <a:r>
              <a:rPr lang="en-US" dirty="0" smtClean="0">
                <a:latin typeface="Myriad Pro"/>
              </a:rPr>
              <a:t> </a:t>
            </a:r>
            <a:r>
              <a:rPr lang="en-US" dirty="0" err="1" smtClean="0">
                <a:latin typeface="Myriad Pro"/>
              </a:rPr>
              <a:t>prezentace</a:t>
            </a:r>
            <a:endParaRPr lang="en-US" dirty="0">
              <a:latin typeface="Myriad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A6B5227-2C6F-B94D-9D8F-826F917070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3500" b="1" i="0" kern="1200" cap="all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ssf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trukturalni-fondy.cz/cs/Jak-na-projekt/Elektronicka-zadost/Edukacni-vide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seu.mssf.cz/help/TescoSwElevatedTrustToolCZ.ms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etek@crr.cz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7722"/>
            <a:ext cx="7772400" cy="1997296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Myriad Pro Black"/>
              </a:rPr>
              <a:t>Webová aplikace MS2014+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Ing. Anna Kreutziger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8048297" cy="1452562"/>
          </a:xfrm>
        </p:spPr>
        <p:txBody>
          <a:bodyPr>
            <a:normAutofit/>
          </a:bodyPr>
          <a:lstStyle/>
          <a:p>
            <a:r>
              <a:rPr lang="cs-CZ" sz="1600" dirty="0"/>
              <a:t>Seminář pro SC 1.3 ZVÝŠENÍ PŘIPRAVENOSTI K ŘEŠENÍ A ŘÍZENÍ RIZIK A KATASTROF</a:t>
            </a:r>
          </a:p>
          <a:p>
            <a:r>
              <a:rPr lang="cs-CZ" sz="1600" dirty="0"/>
              <a:t>Průběžná výzva č. 19 </a:t>
            </a:r>
            <a:r>
              <a:rPr lang="cs-CZ" sz="1600" b="1" dirty="0">
                <a:latin typeface="Calibri" panose="020F0502020204030204" pitchFamily="34" charset="0"/>
              </a:rPr>
              <a:t>Technika pro integrovaný záchranný systém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27. 1. 2016</a:t>
            </a:r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99"/>
                </a:solidFill>
              </a:rPr>
              <a:t/>
            </a:r>
            <a:br>
              <a:rPr lang="cs-CZ" sz="2800" dirty="0" smtClean="0">
                <a:solidFill>
                  <a:srgbClr val="000099"/>
                </a:solidFill>
              </a:rPr>
            </a:br>
            <a:r>
              <a:rPr lang="cs-CZ" sz="32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Portál MS2014+ - stručné představení</a:t>
            </a:r>
            <a:r>
              <a:rPr lang="cs-CZ" sz="2800" dirty="0" smtClean="0">
                <a:solidFill>
                  <a:srgbClr val="000099"/>
                </a:solidFill>
              </a:rPr>
              <a:t/>
            </a:r>
            <a:br>
              <a:rPr lang="cs-CZ" sz="2800" dirty="0" smtClean="0">
                <a:solidFill>
                  <a:srgbClr val="000099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>
                <a:latin typeface="Calibri" panose="020F0502020204030204" pitchFamily="34" charset="0"/>
                <a:hlinkClick r:id="rId2"/>
              </a:rPr>
              <a:t>http://www.mssf.cz/</a:t>
            </a:r>
            <a:r>
              <a:rPr lang="cs-CZ" dirty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u="sng" dirty="0" smtClean="0">
                <a:latin typeface="Calibri" panose="020F0502020204030204" pitchFamily="34" charset="0"/>
              </a:rPr>
              <a:t>Prostřednictvím MS2014+ probíhá podání: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Žádosti o podporu včetně příloh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Dokumentace ze zadávacího/výběrového řízení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Žádosti o platbu a zprávy o realizaci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Žádosti o změnu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Zprávy o udržitelnosti projektu</a:t>
            </a:r>
          </a:p>
          <a:p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6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99"/>
                </a:solidFill>
              </a:rPr>
              <a:t>Práce s portálem </a:t>
            </a:r>
            <a:r>
              <a:rPr lang="cs-CZ" sz="2800" dirty="0">
                <a:solidFill>
                  <a:srgbClr val="000099"/>
                </a:solidFill>
              </a:rPr>
              <a:t>MS2014</a:t>
            </a:r>
            <a:r>
              <a:rPr lang="cs-CZ" sz="2800" dirty="0" smtClean="0">
                <a:solidFill>
                  <a:srgbClr val="000099"/>
                </a:solidFill>
              </a:rPr>
              <a:t>+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>
                <a:latin typeface="Calibri" panose="020F0502020204030204" pitchFamily="34" charset="0"/>
              </a:rPr>
              <a:t>Příloha č. 1 </a:t>
            </a:r>
            <a:r>
              <a:rPr lang="cs-CZ" b="1" u="sng" dirty="0" smtClean="0">
                <a:latin typeface="Calibri" panose="020F0502020204030204" pitchFamily="34" charset="0"/>
              </a:rPr>
              <a:t>Specifických </a:t>
            </a:r>
            <a:r>
              <a:rPr lang="cs-CZ" b="1" u="sng" dirty="0">
                <a:latin typeface="Calibri" panose="020F0502020204030204" pitchFamily="34" charset="0"/>
              </a:rPr>
              <a:t>pravidel </a:t>
            </a:r>
            <a:r>
              <a:rPr lang="cs-CZ" dirty="0">
                <a:latin typeface="Calibri" panose="020F0502020204030204" pitchFamily="34" charset="0"/>
              </a:rPr>
              <a:t>- </a:t>
            </a:r>
            <a:r>
              <a:rPr lang="cs-CZ" dirty="0" smtClean="0">
                <a:latin typeface="Calibri" panose="020F0502020204030204" pitchFamily="34" charset="0"/>
              </a:rPr>
              <a:t>Postup pro podání žádosti o podporu v</a:t>
            </a:r>
            <a:r>
              <a:rPr lang="cs-CZ" dirty="0">
                <a:latin typeface="Calibri" panose="020F0502020204030204" pitchFamily="34" charset="0"/>
              </a:rPr>
              <a:t> MS2014+</a:t>
            </a:r>
          </a:p>
          <a:p>
            <a:r>
              <a:rPr lang="cs-CZ" b="1" u="sng" dirty="0" smtClean="0">
                <a:latin typeface="Calibri" panose="020F0502020204030204" pitchFamily="34" charset="0"/>
              </a:rPr>
              <a:t>Edukační videa pro </a:t>
            </a:r>
            <a:r>
              <a:rPr lang="cs-CZ" b="1" u="sng" dirty="0">
                <a:latin typeface="Calibri" panose="020F0502020204030204" pitchFamily="34" charset="0"/>
              </a:rPr>
              <a:t>vyplnění žádosti </a:t>
            </a:r>
            <a:r>
              <a:rPr lang="cs-CZ" b="1" u="sng" dirty="0" smtClean="0">
                <a:latin typeface="Calibri" panose="020F0502020204030204" pitchFamily="34" charset="0"/>
              </a:rPr>
              <a:t>-  </a:t>
            </a:r>
            <a:r>
              <a:rPr lang="cs-CZ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dirty="0" smtClean="0">
                <a:latin typeface="Calibri" panose="020F0502020204030204" pitchFamily="34" charset="0"/>
                <a:hlinkClick r:id="rId2"/>
              </a:rPr>
              <a:t>www.strukturalni-fondy.cz/cs/Jak-na-projekt/Elektronicka-zadost/Edukacni-videa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u="sng" dirty="0" smtClean="0">
                <a:latin typeface="Calibri" panose="020F0502020204030204" pitchFamily="34" charset="0"/>
              </a:rPr>
              <a:t>Kontaktní pracovníci na CRR</a:t>
            </a:r>
            <a:r>
              <a:rPr lang="cs-CZ" dirty="0" smtClean="0">
                <a:latin typeface="Calibri" panose="020F0502020204030204" pitchFamily="34" charset="0"/>
              </a:rPr>
              <a:t> – administrátor MS na krajském oddělení CRR/ oddělení administrace OSS CRR.</a:t>
            </a: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4" name="Obrázek 3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99"/>
                </a:solidFill>
              </a:rPr>
              <a:t/>
            </a:r>
            <a:br>
              <a:rPr lang="cs-CZ" sz="2800" dirty="0" smtClean="0">
                <a:solidFill>
                  <a:srgbClr val="000099"/>
                </a:solidFill>
              </a:rPr>
            </a:br>
            <a:r>
              <a:rPr lang="cs-CZ" sz="28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Portál MS2014+- Hlavní změny</a:t>
            </a:r>
            <a:r>
              <a:rPr lang="cs-CZ" sz="2800" dirty="0">
                <a:solidFill>
                  <a:srgbClr val="000099"/>
                </a:solidFill>
              </a:rPr>
              <a:t/>
            </a:r>
            <a:br>
              <a:rPr lang="cs-CZ" sz="2800" dirty="0">
                <a:solidFill>
                  <a:srgbClr val="000099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1514"/>
            <a:ext cx="8229600" cy="486443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Podání úloh je </a:t>
            </a:r>
            <a:r>
              <a:rPr lang="cs-CZ" sz="2300" b="1" dirty="0" smtClean="0">
                <a:latin typeface="Calibri" panose="020F0502020204030204" pitchFamily="34" charset="0"/>
              </a:rPr>
              <a:t>pouze elektronické </a:t>
            </a:r>
            <a:r>
              <a:rPr lang="cs-CZ" sz="2300" dirty="0" smtClean="0">
                <a:latin typeface="Calibri" panose="020F0502020204030204" pitchFamily="34" charset="0"/>
              </a:rPr>
              <a:t>prostřednictvím MS2014+ </a:t>
            </a:r>
            <a:r>
              <a:rPr lang="cs-CZ" sz="2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Pozor!!! </a:t>
            </a:r>
            <a:r>
              <a:rPr lang="cs-CZ" sz="2300" dirty="0" smtClean="0">
                <a:latin typeface="Calibri" panose="020F0502020204030204" pitchFamily="34" charset="0"/>
              </a:rPr>
              <a:t>(není třeba zasílat papírově poštou/odevzdávat na pracoviště CRR).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Žadatel vyplňuje jednotlivé úlohy přímo </a:t>
            </a:r>
            <a:r>
              <a:rPr lang="cs-CZ" sz="2300" dirty="0">
                <a:latin typeface="Calibri" panose="020F0502020204030204" pitchFamily="34" charset="0"/>
              </a:rPr>
              <a:t>v okně internetového prohlížeče. </a:t>
            </a:r>
            <a:r>
              <a:rPr lang="cs-CZ" sz="2300" u="sng" dirty="0" smtClean="0">
                <a:latin typeface="Calibri" panose="020F0502020204030204" pitchFamily="34" charset="0"/>
              </a:rPr>
              <a:t>Pro bezproblémový chod doporučujeme nejnovější verzi prohlížeče Internet Explorer.</a:t>
            </a:r>
          </a:p>
          <a:p>
            <a:pPr algn="just"/>
            <a:r>
              <a:rPr lang="cs-CZ" sz="2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Pozor!!! </a:t>
            </a:r>
            <a:r>
              <a:rPr lang="cs-CZ" sz="2300" dirty="0" smtClean="0">
                <a:latin typeface="Calibri" panose="020F0502020204030204" pitchFamily="34" charset="0"/>
              </a:rPr>
              <a:t>K podepsání úloh je vyžadován kvalifikovaný elektronický podpis. </a:t>
            </a:r>
            <a:r>
              <a:rPr lang="cs-CZ" sz="2300" u="sng" dirty="0" smtClean="0">
                <a:latin typeface="Calibri" panose="020F0502020204030204" pitchFamily="34" charset="0"/>
              </a:rPr>
              <a:t>Aby bylo možné úlohy podepsat je nutné mít na počítači nainstalován balíček založen na technologii </a:t>
            </a:r>
            <a:r>
              <a:rPr lang="cs-CZ" sz="2300" u="sng" dirty="0" err="1" smtClean="0">
                <a:latin typeface="Calibri" panose="020F0502020204030204" pitchFamily="34" charset="0"/>
              </a:rPr>
              <a:t>Silverlight</a:t>
            </a:r>
            <a:r>
              <a:rPr lang="cs-CZ" sz="2300" u="sng" dirty="0" smtClean="0">
                <a:latin typeface="Calibri" panose="020F0502020204030204" pitchFamily="34" charset="0"/>
              </a:rPr>
              <a:t>, který slouží pro přístup                       k podpisovým certifikátům.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Instalační balíček </a:t>
            </a:r>
            <a:r>
              <a:rPr lang="cs-CZ" sz="2300" dirty="0" err="1">
                <a:latin typeface="Calibri" panose="020F0502020204030204" pitchFamily="34" charset="0"/>
                <a:hlinkClick r:id="rId2"/>
              </a:rPr>
              <a:t>TescoSW</a:t>
            </a:r>
            <a:r>
              <a:rPr lang="cs-CZ" sz="2300" dirty="0">
                <a:latin typeface="Calibri" panose="020F0502020204030204" pitchFamily="34" charset="0"/>
                <a:hlinkClick r:id="rId2"/>
              </a:rPr>
              <a:t> </a:t>
            </a:r>
            <a:r>
              <a:rPr lang="cs-CZ" sz="2300" dirty="0" err="1">
                <a:latin typeface="Calibri" panose="020F0502020204030204" pitchFamily="34" charset="0"/>
                <a:hlinkClick r:id="rId2"/>
              </a:rPr>
              <a:t>Elevated</a:t>
            </a:r>
            <a:r>
              <a:rPr lang="cs-CZ" sz="2300" dirty="0">
                <a:latin typeface="Calibri" panose="020F0502020204030204" pitchFamily="34" charset="0"/>
                <a:hlinkClick r:id="rId2"/>
              </a:rPr>
              <a:t> </a:t>
            </a:r>
            <a:r>
              <a:rPr lang="cs-CZ" sz="2300" dirty="0" err="1" smtClean="0">
                <a:latin typeface="Calibri" panose="020F0502020204030204" pitchFamily="34" charset="0"/>
                <a:hlinkClick r:id="rId2"/>
              </a:rPr>
              <a:t>TrustTool</a:t>
            </a:r>
            <a:r>
              <a:rPr lang="cs-CZ" sz="2300" dirty="0" smtClean="0">
                <a:latin typeface="Calibri" panose="020F0502020204030204" pitchFamily="34" charset="0"/>
              </a:rPr>
              <a:t> naleznete v MS2014+ na záložce HW a SW požadavky.</a:t>
            </a:r>
            <a:r>
              <a:rPr lang="cs-CZ" sz="2300" dirty="0">
                <a:latin typeface="Calibri" panose="020F0502020204030204" pitchFamily="34" charset="0"/>
              </a:rPr>
              <a:t/>
            </a:r>
            <a:br>
              <a:rPr lang="cs-CZ" sz="2300" dirty="0">
                <a:latin typeface="Calibri" panose="020F0502020204030204" pitchFamily="34" charset="0"/>
              </a:rPr>
            </a:br>
            <a:endParaRPr lang="cs-CZ" sz="23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sz="2500" dirty="0" smtClean="0"/>
          </a:p>
          <a:p>
            <a:pPr algn="just"/>
            <a:endParaRPr lang="cs-CZ" sz="2500" dirty="0" smtClean="0"/>
          </a:p>
          <a:p>
            <a:pPr algn="just"/>
            <a:endParaRPr lang="cs-CZ" sz="2800" dirty="0" smtClean="0"/>
          </a:p>
          <a:p>
            <a:pPr algn="just"/>
            <a:endParaRPr lang="en-US" sz="2800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90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cs-CZ" sz="2800" dirty="0" smtClean="0">
                <a:solidFill>
                  <a:srgbClr val="000099"/>
                </a:solidFill>
              </a:rPr>
              <a:t/>
            </a:r>
            <a:br>
              <a:rPr lang="cs-CZ" sz="2800" dirty="0" smtClean="0">
                <a:solidFill>
                  <a:srgbClr val="000099"/>
                </a:solidFill>
              </a:rPr>
            </a:br>
            <a:r>
              <a:rPr lang="cs-CZ" sz="28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Portál MS2014+- Elektronický podpis</a:t>
            </a:r>
            <a:r>
              <a:rPr lang="cs-CZ" sz="2800" dirty="0">
                <a:solidFill>
                  <a:srgbClr val="000099"/>
                </a:solidFill>
              </a:rPr>
              <a:t/>
            </a:r>
            <a:br>
              <a:rPr lang="cs-CZ" sz="2800" dirty="0">
                <a:solidFill>
                  <a:srgbClr val="000099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Je nutné mít kvalifikovaný platný certifikát </a:t>
            </a:r>
            <a:r>
              <a:rPr lang="cs-CZ" sz="2300" dirty="0">
                <a:latin typeface="Calibri" panose="020F0502020204030204" pitchFamily="34" charset="0"/>
              </a:rPr>
              <a:t>vydaný akreditovaným poskytovatelem certifikačních služeb dle zákona č. 227/2000 Sb., o elektronickém podpisu, </a:t>
            </a:r>
            <a:r>
              <a:rPr lang="cs-CZ" sz="2300" dirty="0" smtClean="0">
                <a:latin typeface="Calibri" panose="020F0502020204030204" pitchFamily="34" charset="0"/>
              </a:rPr>
              <a:t>              v </a:t>
            </a:r>
            <a:r>
              <a:rPr lang="cs-CZ" sz="2300" dirty="0">
                <a:latin typeface="Calibri" panose="020F0502020204030204" pitchFamily="34" charset="0"/>
              </a:rPr>
              <a:t>platném </a:t>
            </a:r>
            <a:r>
              <a:rPr lang="cs-CZ" sz="2300" dirty="0" smtClean="0">
                <a:latin typeface="Calibri" panose="020F0502020204030204" pitchFamily="34" charset="0"/>
              </a:rPr>
              <a:t>znění. </a:t>
            </a:r>
          </a:p>
          <a:p>
            <a:pPr marL="0" indent="0" algn="just">
              <a:buNone/>
            </a:pPr>
            <a:r>
              <a:rPr lang="cs-CZ" sz="23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	Pozor!!! </a:t>
            </a:r>
            <a:r>
              <a:rPr lang="cs-CZ" sz="2300" u="sng" dirty="0" smtClean="0">
                <a:latin typeface="Calibri" panose="020F0502020204030204" pitchFamily="34" charset="0"/>
              </a:rPr>
              <a:t>Certifikát musí být </a:t>
            </a:r>
            <a:r>
              <a:rPr lang="cs-CZ" sz="2300" u="sng" dirty="0">
                <a:latin typeface="Calibri" panose="020F0502020204030204" pitchFamily="34" charset="0"/>
              </a:rPr>
              <a:t>vydaný některou </a:t>
            </a:r>
            <a:r>
              <a:rPr lang="cs-CZ" sz="2300" dirty="0" smtClean="0">
                <a:latin typeface="Calibri" panose="020F0502020204030204" pitchFamily="34" charset="0"/>
              </a:rPr>
              <a:t>	</a:t>
            </a:r>
            <a:r>
              <a:rPr lang="cs-CZ" sz="2300" u="sng" dirty="0" smtClean="0">
                <a:latin typeface="Calibri" panose="020F0502020204030204" pitchFamily="34" charset="0"/>
              </a:rPr>
              <a:t>z</a:t>
            </a:r>
            <a:r>
              <a:rPr lang="cs-CZ" sz="2300" u="sng" dirty="0">
                <a:latin typeface="Calibri" panose="020F0502020204030204" pitchFamily="34" charset="0"/>
              </a:rPr>
              <a:t> podporovaných </a:t>
            </a:r>
            <a:r>
              <a:rPr lang="cs-CZ" sz="2300" u="sng" dirty="0" smtClean="0">
                <a:latin typeface="Calibri" panose="020F0502020204030204" pitchFamily="34" charset="0"/>
              </a:rPr>
              <a:t>certifikačních autorit </a:t>
            </a:r>
            <a:r>
              <a:rPr lang="cs-CZ" sz="2300" u="sng" dirty="0">
                <a:latin typeface="Calibri" panose="020F0502020204030204" pitchFamily="34" charset="0"/>
              </a:rPr>
              <a:t>(</a:t>
            </a:r>
            <a:r>
              <a:rPr lang="cs-CZ" sz="2300" u="sng" dirty="0" err="1">
                <a:latin typeface="Calibri" panose="020F0502020204030204" pitchFamily="34" charset="0"/>
              </a:rPr>
              <a:t>Postsignum</a:t>
            </a:r>
            <a:r>
              <a:rPr lang="cs-CZ" sz="2300" u="sng" dirty="0">
                <a:latin typeface="Calibri" panose="020F0502020204030204" pitchFamily="34" charset="0"/>
              </a:rPr>
              <a:t>, I.CA</a:t>
            </a:r>
            <a:r>
              <a:rPr lang="cs-CZ" sz="2300" dirty="0" smtClean="0">
                <a:latin typeface="Calibri" panose="020F0502020204030204" pitchFamily="34" charset="0"/>
              </a:rPr>
              <a:t>,	</a:t>
            </a:r>
            <a:r>
              <a:rPr lang="cs-CZ" sz="2300" u="sng" dirty="0" err="1" smtClean="0">
                <a:latin typeface="Calibri" panose="020F0502020204030204" pitchFamily="34" charset="0"/>
              </a:rPr>
              <a:t>eIdentity</a:t>
            </a:r>
            <a:r>
              <a:rPr lang="cs-CZ" sz="2300" u="sng" dirty="0" smtClean="0">
                <a:latin typeface="Calibri" panose="020F0502020204030204" pitchFamily="34" charset="0"/>
              </a:rPr>
              <a:t>).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Např. služby </a:t>
            </a:r>
            <a:r>
              <a:rPr lang="cs-CZ" sz="2300" dirty="0" err="1">
                <a:latin typeface="Calibri" panose="020F0502020204030204" pitchFamily="34" charset="0"/>
              </a:rPr>
              <a:t>PostSignum</a:t>
            </a:r>
            <a:r>
              <a:rPr lang="cs-CZ" sz="2300" dirty="0">
                <a:latin typeface="Calibri" panose="020F0502020204030204" pitchFamily="34" charset="0"/>
              </a:rPr>
              <a:t> jsou dostupné </a:t>
            </a:r>
            <a:r>
              <a:rPr lang="cs-CZ" sz="2300" dirty="0" smtClean="0">
                <a:latin typeface="Calibri" panose="020F0502020204030204" pitchFamily="34" charset="0"/>
              </a:rPr>
              <a:t>se službami </a:t>
            </a:r>
            <a:r>
              <a:rPr lang="cs-CZ" sz="2300" dirty="0">
                <a:latin typeface="Calibri" panose="020F0502020204030204" pitchFamily="34" charset="0"/>
              </a:rPr>
              <a:t>Czech </a:t>
            </a:r>
            <a:r>
              <a:rPr lang="cs-CZ" sz="2300" dirty="0" smtClean="0">
                <a:latin typeface="Calibri" panose="020F0502020204030204" pitchFamily="34" charset="0"/>
              </a:rPr>
              <a:t>POINT.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K podepisování všech nebo určitých úloh je možné zmocnit jinou osobu plnou mocí, která se oskenovaná nahraje do MS2014+.</a:t>
            </a:r>
            <a:endParaRPr lang="cs-CZ" sz="2300" dirty="0">
              <a:latin typeface="Calibri" panose="020F0502020204030204" pitchFamily="34" charset="0"/>
            </a:endParaRPr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99"/>
                </a:solidFill>
              </a:rPr>
              <a:t/>
            </a:r>
            <a:br>
              <a:rPr lang="cs-CZ" sz="2800" dirty="0" smtClean="0">
                <a:solidFill>
                  <a:srgbClr val="000099"/>
                </a:solidFill>
              </a:rPr>
            </a:br>
            <a:r>
              <a:rPr lang="cs-CZ" sz="2800" dirty="0" smtClean="0">
                <a:solidFill>
                  <a:srgbClr val="000099"/>
                </a:solidFill>
                <a:latin typeface="Calibri" panose="020F0502020204030204" pitchFamily="34" charset="0"/>
              </a:rPr>
              <a:t>Portál MS2014+ - Hlavní </a:t>
            </a:r>
            <a:r>
              <a:rPr lang="cs-CZ" sz="2800" dirty="0">
                <a:solidFill>
                  <a:srgbClr val="000099"/>
                </a:solidFill>
                <a:latin typeface="Calibri" panose="020F0502020204030204" pitchFamily="34" charset="0"/>
              </a:rPr>
              <a:t>změny</a:t>
            </a:r>
            <a:r>
              <a:rPr lang="cs-CZ" sz="2800" dirty="0">
                <a:solidFill>
                  <a:srgbClr val="000099"/>
                </a:solidFill>
              </a:rPr>
              <a:t/>
            </a:r>
            <a:br>
              <a:rPr lang="cs-CZ" sz="2800" dirty="0">
                <a:solidFill>
                  <a:srgbClr val="000099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996"/>
            <a:ext cx="8229600" cy="48431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300" dirty="0">
                <a:solidFill>
                  <a:srgbClr val="FF0000"/>
                </a:solidFill>
                <a:latin typeface="Calibri" panose="020F0502020204030204" pitchFamily="34" charset="0"/>
              </a:rPr>
              <a:t>Pozor!!! </a:t>
            </a:r>
            <a:r>
              <a:rPr lang="cs-CZ" sz="2300" u="sng" dirty="0">
                <a:latin typeface="Calibri" panose="020F0502020204030204" pitchFamily="34" charset="0"/>
              </a:rPr>
              <a:t>Žadatel by měl vždy přístup do MS2014+ </a:t>
            </a:r>
            <a:r>
              <a:rPr lang="cs-CZ" sz="2300" u="sng" dirty="0" smtClean="0">
                <a:latin typeface="Calibri" panose="020F0502020204030204" pitchFamily="34" charset="0"/>
              </a:rPr>
              <a:t>s rolí </a:t>
            </a:r>
            <a:r>
              <a:rPr lang="cs-CZ" sz="2300" u="sng" dirty="0">
                <a:latin typeface="Calibri" panose="020F0502020204030204" pitchFamily="34" charset="0"/>
              </a:rPr>
              <a:t>správce </a:t>
            </a:r>
            <a:r>
              <a:rPr lang="cs-CZ" sz="2300" u="sng" dirty="0" smtClean="0">
                <a:latin typeface="Calibri" panose="020F0502020204030204" pitchFamily="34" charset="0"/>
              </a:rPr>
              <a:t>přístupů (přidělování rolí – čtenář/editor/signatář). Veškeré úlohy i v době udržitelnosti projektu je nutné </a:t>
            </a:r>
            <a:r>
              <a:rPr lang="cs-CZ" sz="2300" u="sng" dirty="0">
                <a:latin typeface="Calibri" panose="020F0502020204030204" pitchFamily="34" charset="0"/>
              </a:rPr>
              <a:t>podávat přes MS2014</a:t>
            </a:r>
            <a:r>
              <a:rPr lang="cs-CZ" sz="2300" u="sng" dirty="0" smtClean="0">
                <a:latin typeface="Calibri" panose="020F0502020204030204" pitchFamily="34" charset="0"/>
              </a:rPr>
              <a:t>+.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Komunikace s </a:t>
            </a:r>
            <a:r>
              <a:rPr lang="cs-CZ" sz="2300" dirty="0" smtClean="0">
                <a:latin typeface="Calibri" panose="020F0502020204030204" pitchFamily="34" charset="0"/>
              </a:rPr>
              <a:t>Centrem </a:t>
            </a:r>
            <a:r>
              <a:rPr lang="cs-CZ" sz="2300" dirty="0" smtClean="0">
                <a:latin typeface="Calibri" panose="020F0502020204030204" pitchFamily="34" charset="0"/>
              </a:rPr>
              <a:t>po podání projektové žádosti bude probíhat pouze prostřednictvím depeší (zpráv) přes MS2014+.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Informace o stavu projektu včetně výsledků hodnocení projektu se žadatel/příjemce dozví pouze přes MS2014+.</a:t>
            </a:r>
          </a:p>
          <a:p>
            <a:pPr algn="just"/>
            <a:r>
              <a:rPr lang="cs-CZ" sz="2300" dirty="0" smtClean="0">
                <a:latin typeface="Calibri" panose="020F0502020204030204" pitchFamily="34" charset="0"/>
              </a:rPr>
              <a:t>Dokument Rozhodnutí o poskytnutí dotace včetně podmínek bude příjemci zpřístupněn taktéž pouze přes MS2014+.</a:t>
            </a:r>
          </a:p>
          <a:p>
            <a:pPr algn="just"/>
            <a:r>
              <a:rPr lang="cs-CZ" sz="2300" u="sng" dirty="0" smtClean="0">
                <a:latin typeface="Calibri" panose="020F0502020204030204" pitchFamily="34" charset="0"/>
              </a:rPr>
              <a:t>Doporučujeme si v MS2014+ nastavit notifikace na telefon nebo e-mail, kde budete informováni o události/změně. stavu projektu.</a:t>
            </a:r>
          </a:p>
          <a:p>
            <a:pPr algn="just"/>
            <a:endParaRPr lang="cs-CZ" sz="2300" dirty="0" smtClean="0"/>
          </a:p>
          <a:p>
            <a:pPr algn="just"/>
            <a:endParaRPr lang="cs-CZ" sz="2300" dirty="0"/>
          </a:p>
          <a:p>
            <a:pPr algn="just"/>
            <a:endParaRPr lang="cs-CZ" sz="2500" dirty="0" smtClean="0"/>
          </a:p>
          <a:p>
            <a:pPr algn="just"/>
            <a:endParaRPr lang="cs-CZ" sz="2800" dirty="0" smtClean="0"/>
          </a:p>
          <a:p>
            <a:pPr algn="just"/>
            <a:endParaRPr lang="en-US" sz="2800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Děkuji Vám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Ing. Anna Kreutziger</a:t>
            </a: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  <a:hlinkClick r:id="rId2"/>
              </a:rPr>
              <a:t>kreutziger@crr.cz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27. </a:t>
            </a:r>
            <a:r>
              <a:rPr lang="cs-CZ" dirty="0"/>
              <a:t>1. 2016</a:t>
            </a:r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E9813AA5530D4AAC2B4611BDF26DD7" ma:contentTypeVersion="0" ma:contentTypeDescription="Vytvoří nový dokument" ma:contentTypeScope="" ma:versionID="5f09c946f50ad25c68b4d7d1396217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c98b5e5f0a4b7642889d076972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9BE06D-B319-48B7-B5A2-AEB520ADF612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35533C-2364-4BB7-BD2B-4E37E12FD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0ECBAF2-612A-4AE4-9F88-62784706A3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257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Webová aplikace MS2014+</vt:lpstr>
      <vt:lpstr> Portál MS2014+ - stručné představení </vt:lpstr>
      <vt:lpstr>Práce s portálem MS2014+</vt:lpstr>
      <vt:lpstr> Portál MS2014+- Hlavní změny </vt:lpstr>
      <vt:lpstr> Portál MS2014+- Elektronický podpis </vt:lpstr>
      <vt:lpstr> Portál MS2014+ - Hlavní změny 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STŘEDNĚ DLOUHÝ  NADPIS NA DVA ŘÁDKY</dc:title>
  <dc:creator>Misa Sisa</dc:creator>
  <cp:lastModifiedBy>Kreutziger Anna</cp:lastModifiedBy>
  <cp:revision>174</cp:revision>
  <dcterms:created xsi:type="dcterms:W3CDTF">2013-09-17T08:01:02Z</dcterms:created>
  <dcterms:modified xsi:type="dcterms:W3CDTF">2016-01-27T07:14:14Z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0x010100F2E9813AA5530D4AAC2B4611BDF26DD7</vt:lpwstr>
  </property>
</Properties>
</file>