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4" r:id="rId2"/>
    <p:sldId id="286" r:id="rId3"/>
    <p:sldId id="285" r:id="rId4"/>
    <p:sldId id="265" r:id="rId5"/>
    <p:sldId id="264" r:id="rId6"/>
    <p:sldId id="266" r:id="rId7"/>
    <p:sldId id="267" r:id="rId8"/>
    <p:sldId id="268" r:id="rId9"/>
    <p:sldId id="287" r:id="rId10"/>
    <p:sldId id="269" r:id="rId11"/>
    <p:sldId id="288" r:id="rId12"/>
    <p:sldId id="270" r:id="rId13"/>
    <p:sldId id="271" r:id="rId14"/>
    <p:sldId id="290" r:id="rId15"/>
    <p:sldId id="291" r:id="rId16"/>
    <p:sldId id="272" r:id="rId17"/>
    <p:sldId id="273" r:id="rId18"/>
    <p:sldId id="294" r:id="rId19"/>
    <p:sldId id="293" r:id="rId20"/>
    <p:sldId id="274" r:id="rId21"/>
    <p:sldId id="276" r:id="rId22"/>
    <p:sldId id="278" r:id="rId23"/>
    <p:sldId id="279" r:id="rId24"/>
    <p:sldId id="282" r:id="rId25"/>
    <p:sldId id="280" r:id="rId26"/>
    <p:sldId id="281" r:id="rId27"/>
    <p:sldId id="26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-2802" y="-1476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1/12/2016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359125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14045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048299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3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setek@crr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Příjem a hodnocení žádostí </a:t>
            </a:r>
            <a:br>
              <a:rPr lang="cs-CZ" dirty="0" smtClean="0"/>
            </a:br>
            <a:r>
              <a:rPr lang="cs-CZ" dirty="0" smtClean="0"/>
              <a:t>o podporu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Josef Šetek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8048297" cy="1452562"/>
          </a:xfrm>
        </p:spPr>
        <p:txBody>
          <a:bodyPr/>
          <a:lstStyle/>
          <a:p>
            <a:r>
              <a:rPr lang="cs-CZ" dirty="0" smtClean="0"/>
              <a:t>Seminář pro SC </a:t>
            </a:r>
            <a:r>
              <a:rPr lang="cs-CZ" dirty="0"/>
              <a:t>3.2 </a:t>
            </a:r>
            <a:r>
              <a:rPr lang="cs-CZ" dirty="0" smtClean="0"/>
              <a:t>ZVYŠOVÁNÍ EFEKTIVITY A TRANSPARENTNOSTI VEŘEJNÉ SPRÁVY PROSTŘEDNICTVÍM ROZVOJE VYUŽITÍ A KVALITY SYSTÉMŮ IKT</a:t>
            </a:r>
          </a:p>
          <a:p>
            <a:r>
              <a:rPr lang="cs-CZ" dirty="0" smtClean="0"/>
              <a:t>Průběžná </a:t>
            </a:r>
            <a:r>
              <a:rPr lang="cs-CZ" dirty="0"/>
              <a:t>výzva č. </a:t>
            </a:r>
            <a:r>
              <a:rPr lang="cs-CZ" dirty="0" smtClean="0"/>
              <a:t>17 </a:t>
            </a:r>
            <a:r>
              <a:rPr lang="cs-CZ" b="1" dirty="0" err="1">
                <a:latin typeface="Calibri" panose="020F0502020204030204" pitchFamily="34" charset="0"/>
              </a:rPr>
              <a:t>eLegislativa</a:t>
            </a:r>
            <a:r>
              <a:rPr lang="cs-CZ" b="1" dirty="0">
                <a:latin typeface="Calibri" panose="020F0502020204030204" pitchFamily="34" charset="0"/>
              </a:rPr>
              <a:t>,  </a:t>
            </a:r>
            <a:r>
              <a:rPr lang="cs-CZ" b="1" dirty="0" err="1">
                <a:latin typeface="Calibri" panose="020F0502020204030204" pitchFamily="34" charset="0"/>
              </a:rPr>
              <a:t>eSbírka</a:t>
            </a:r>
            <a:r>
              <a:rPr lang="cs-CZ" b="1" dirty="0">
                <a:latin typeface="Calibri" panose="020F0502020204030204" pitchFamily="34" charset="0"/>
              </a:rPr>
              <a:t>, Národní digitální </a:t>
            </a:r>
            <a:r>
              <a:rPr lang="cs-CZ" b="1" dirty="0" smtClean="0">
                <a:latin typeface="Calibri" panose="020F0502020204030204" pitchFamily="34" charset="0"/>
              </a:rPr>
              <a:t>archiv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12. 1. 2016</a:t>
            </a:r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4025" lvl="1" indent="-187325" algn="just"/>
            <a:r>
              <a:rPr lang="cs-CZ" dirty="0" smtClean="0"/>
              <a:t>Projekt je svým zaměřením v souladu s cíli a podporovanými aktivitami výzvy</a:t>
            </a:r>
          </a:p>
          <a:p>
            <a:pPr marL="898525" lvl="2" indent="-187325" algn="just"/>
            <a:r>
              <a:rPr lang="cs-CZ" sz="1800" dirty="0" smtClean="0"/>
              <a:t>Hlavní </a:t>
            </a:r>
            <a:r>
              <a:rPr lang="cs-CZ" sz="1800" dirty="0"/>
              <a:t>aktivity popsané v žádosti o </a:t>
            </a:r>
            <a:r>
              <a:rPr lang="cs-CZ" sz="1800" dirty="0" smtClean="0"/>
              <a:t>podporu/studii </a:t>
            </a:r>
            <a:r>
              <a:rPr lang="cs-CZ" sz="1800" dirty="0"/>
              <a:t>proveditelnosti </a:t>
            </a:r>
            <a:r>
              <a:rPr lang="cs-CZ" sz="1800" dirty="0" smtClean="0"/>
              <a:t>musí být v </a:t>
            </a:r>
            <a:r>
              <a:rPr lang="cs-CZ" sz="1800" dirty="0"/>
              <a:t>souladu s podporovanými aktivitami dle Specifických pravidel, kap. </a:t>
            </a:r>
            <a:r>
              <a:rPr lang="cs-CZ" sz="1800" dirty="0" smtClean="0"/>
              <a:t>2.2. </a:t>
            </a:r>
            <a:r>
              <a:rPr lang="cs-CZ" sz="1800" dirty="0"/>
              <a:t>Hlavní podporovanou aktivitou je </a:t>
            </a:r>
            <a:endParaRPr lang="cs-CZ" sz="1800" dirty="0" smtClean="0"/>
          </a:p>
          <a:p>
            <a:pPr marL="1354138" lvl="3" indent="-187325" algn="just"/>
            <a:r>
              <a:rPr lang="cs-CZ" sz="1800" dirty="0" smtClean="0"/>
              <a:t>vytvoření </a:t>
            </a:r>
            <a:r>
              <a:rPr lang="cs-CZ" sz="1800" dirty="0"/>
              <a:t>elektronického systému Sbírky zákonů a mezinárodních smluv a elektronického legislativního procesu (systém e-Sbírka a e-Legislativa</a:t>
            </a:r>
            <a:r>
              <a:rPr lang="cs-CZ" sz="1800" dirty="0" smtClean="0"/>
              <a:t>), </a:t>
            </a:r>
          </a:p>
          <a:p>
            <a:pPr marL="1354138" lvl="3" indent="-187325" algn="just"/>
            <a:r>
              <a:rPr lang="cs-CZ" sz="1800" dirty="0" smtClean="0"/>
              <a:t>vytvoření </a:t>
            </a:r>
            <a:r>
              <a:rPr lang="cs-CZ" sz="1800" dirty="0"/>
              <a:t>ověřeného a hluboce strukturovaného datového zdroje informací o právních předpisech, mezinárodních smlouvách a dalších souvisejících dokumentech a </a:t>
            </a:r>
            <a:r>
              <a:rPr lang="cs-CZ" sz="1800" dirty="0" smtClean="0"/>
              <a:t>jejich </a:t>
            </a:r>
            <a:r>
              <a:rPr lang="cs-CZ" sz="1800" dirty="0"/>
              <a:t>vazbách na právo EU pro systém e Sbírka a </a:t>
            </a:r>
            <a:r>
              <a:rPr lang="cs-CZ" sz="1800" dirty="0" smtClean="0"/>
              <a:t>e-Legislativa,</a:t>
            </a:r>
          </a:p>
          <a:p>
            <a:pPr marL="1354138" lvl="3" indent="-187325" algn="just"/>
            <a:r>
              <a:rPr lang="cs-CZ" sz="1800" dirty="0" smtClean="0"/>
              <a:t>přizpůsobení </a:t>
            </a:r>
            <a:r>
              <a:rPr lang="cs-CZ" sz="1800" dirty="0"/>
              <a:t>informačních systémů Úřadu vlády ČR, Kanceláře Poslanecké sněmovny a Kanceláře Senátu přímo navazující na výstavbu systému e-Sbírka a e </a:t>
            </a:r>
            <a:r>
              <a:rPr lang="cs-CZ" sz="1800" dirty="0" smtClean="0"/>
              <a:t>Legislativa,</a:t>
            </a:r>
            <a:endParaRPr lang="cs-CZ" sz="1800" dirty="0"/>
          </a:p>
          <a:p>
            <a:pPr marL="1354138" lvl="3" indent="-187325" algn="just"/>
            <a:r>
              <a:rPr lang="cs-CZ" sz="1800" dirty="0" smtClean="0"/>
              <a:t>rozvoj </a:t>
            </a:r>
            <a:r>
              <a:rPr lang="cs-CZ" sz="1800" dirty="0"/>
              <a:t>Národního digitálního archivu, který zajistí naplnění povinností Národního archivu s ohledem na uložení a zpřístupnění archiválií v digitální podobě dle zákona č. 499/2004 Sb.</a:t>
            </a:r>
            <a:endParaRPr lang="cs-CZ" sz="1800" dirty="0" smtClean="0"/>
          </a:p>
          <a:p>
            <a:pPr marL="1354138" lvl="3" indent="-187325" algn="just"/>
            <a:endParaRPr lang="cs-CZ" sz="1800" dirty="0" smtClean="0"/>
          </a:p>
          <a:p>
            <a:pPr marL="898525" lvl="2" indent="-187325" algn="just"/>
            <a:endParaRPr lang="cs-CZ" dirty="0"/>
          </a:p>
          <a:p>
            <a:pPr marL="898525" lvl="2" indent="-187325" algn="just"/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 algn="just"/>
            <a:r>
              <a:rPr lang="cs-CZ" dirty="0"/>
              <a:t>Projekt je svým zaměřením v souladu s cíli a podporovanými aktivitami výzvy</a:t>
            </a:r>
          </a:p>
          <a:p>
            <a:pPr marL="898525" lvl="2" indent="-187325" algn="just"/>
            <a:r>
              <a:rPr lang="cs-CZ" sz="2000" dirty="0"/>
              <a:t>Vedlejší aktivity popsané v žádosti o podporu/studii proveditelnosti musí být v souladu s podporovanými aktivitami dle Specifických pravidel, kap. 2.2</a:t>
            </a:r>
            <a:r>
              <a:rPr lang="cs-CZ" sz="2000" dirty="0" smtClean="0"/>
              <a:t>.</a:t>
            </a:r>
            <a:endParaRPr lang="cs-CZ" sz="1900" dirty="0" smtClean="0"/>
          </a:p>
          <a:p>
            <a:pPr marL="898525" lvl="2" indent="-187325" algn="just"/>
            <a:r>
              <a:rPr lang="cs-CZ" sz="2000" dirty="0"/>
              <a:t>Pořízený informační systém musí zajišťovat minimálně tři nové funkcionality</a:t>
            </a:r>
            <a:endParaRPr lang="cs-CZ" sz="1900" dirty="0" smtClean="0"/>
          </a:p>
          <a:p>
            <a:pPr marL="898525" lvl="2" indent="-187325" algn="just"/>
            <a:r>
              <a:rPr lang="cs-CZ" sz="2000" dirty="0"/>
              <a:t>Podporované aktivity v této výzvě musí vycházet z projektových okruhů č. </a:t>
            </a:r>
            <a:r>
              <a:rPr lang="cs-CZ" sz="2000" dirty="0" smtClean="0"/>
              <a:t>3.3 </a:t>
            </a:r>
            <a:r>
              <a:rPr lang="cs-CZ" sz="2000" dirty="0"/>
              <a:t>a č. </a:t>
            </a:r>
            <a:r>
              <a:rPr lang="cs-CZ" sz="2000" dirty="0" smtClean="0"/>
              <a:t>3.11 </a:t>
            </a:r>
            <a:r>
              <a:rPr lang="cs-CZ" sz="2000" dirty="0"/>
              <a:t>implementačního plánu č. 3 Strategického rámce rozvoje veřejné správy.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17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 algn="just"/>
            <a:r>
              <a:rPr lang="cs-CZ" dirty="0"/>
              <a:t>Projekt je v souladu s podmínkami výzvy</a:t>
            </a:r>
          </a:p>
          <a:p>
            <a:pPr marL="898525" lvl="2" indent="-187325"/>
            <a:r>
              <a:rPr lang="cs-CZ" sz="1800" dirty="0" smtClean="0"/>
              <a:t>Zahájení/ukončení </a:t>
            </a:r>
            <a:r>
              <a:rPr lang="cs-CZ" sz="1800" dirty="0"/>
              <a:t>realizace projektu (1. 1. </a:t>
            </a:r>
            <a:r>
              <a:rPr lang="cs-CZ" sz="1800" dirty="0" smtClean="0"/>
              <a:t>2014/31. 12. </a:t>
            </a:r>
            <a:r>
              <a:rPr lang="cs-CZ" sz="1800" dirty="0"/>
              <a:t>2019</a:t>
            </a:r>
            <a:r>
              <a:rPr lang="cs-CZ" sz="1800" dirty="0" smtClean="0"/>
              <a:t>).</a:t>
            </a:r>
            <a:endParaRPr lang="cs-CZ" sz="1800" dirty="0"/>
          </a:p>
          <a:p>
            <a:pPr marL="898525" lvl="2" indent="-187325"/>
            <a:r>
              <a:rPr lang="cs-CZ" sz="1800" dirty="0" smtClean="0"/>
              <a:t>Popis </a:t>
            </a:r>
            <a:r>
              <a:rPr lang="cs-CZ" sz="1800" dirty="0"/>
              <a:t>cílových skupin a dopady projektu na tyto </a:t>
            </a:r>
            <a:r>
              <a:rPr lang="cs-CZ" sz="1800" dirty="0" smtClean="0"/>
              <a:t>skupiny.</a:t>
            </a:r>
          </a:p>
          <a:p>
            <a:pPr marL="898525" lvl="2" indent="-187325"/>
            <a:r>
              <a:rPr lang="cs-CZ" sz="1800" dirty="0"/>
              <a:t>Míra podpory</a:t>
            </a:r>
            <a:r>
              <a:rPr lang="cs-CZ" sz="1800" dirty="0" smtClean="0"/>
              <a:t>.</a:t>
            </a:r>
            <a:endParaRPr lang="cs-CZ" sz="1800" dirty="0"/>
          </a:p>
          <a:p>
            <a:pPr marL="898525" lvl="2" indent="-187325"/>
            <a:r>
              <a:rPr lang="cs-CZ" sz="1800" dirty="0" smtClean="0"/>
              <a:t>Zvolené indikátory a jejich cílové hodnoty.</a:t>
            </a:r>
          </a:p>
          <a:p>
            <a:pPr marL="898525" lvl="2" indent="-187325"/>
            <a:r>
              <a:rPr lang="cs-CZ" sz="1800" dirty="0" smtClean="0"/>
              <a:t>Termín </a:t>
            </a:r>
            <a:r>
              <a:rPr lang="cs-CZ" sz="1800" dirty="0"/>
              <a:t>ukončení realizace projektu </a:t>
            </a:r>
            <a:r>
              <a:rPr lang="cs-CZ" sz="1800" dirty="0" smtClean="0"/>
              <a:t>nesmí být před datem </a:t>
            </a:r>
            <a:r>
              <a:rPr lang="cs-CZ" sz="1800" dirty="0"/>
              <a:t>podání žádosti o </a:t>
            </a:r>
            <a:r>
              <a:rPr lang="cs-CZ" sz="1800" dirty="0" smtClean="0"/>
              <a:t>podporu.</a:t>
            </a:r>
          </a:p>
          <a:p>
            <a:pPr marL="898525" lvl="2" indent="-187325"/>
            <a:r>
              <a:rPr lang="cs-CZ" sz="1800" dirty="0"/>
              <a:t>Projekt negeneruje příjmy</a:t>
            </a:r>
            <a:r>
              <a:rPr lang="cs-CZ" sz="1800" dirty="0" smtClean="0"/>
              <a:t>.</a:t>
            </a:r>
          </a:p>
          <a:p>
            <a:pPr marL="898525" lvl="2" indent="-187325"/>
            <a:r>
              <a:rPr lang="cs-CZ" sz="1800" dirty="0"/>
              <a:t>Místo realizace – území celé ČR včetně území hl. m. Prahy</a:t>
            </a:r>
            <a:r>
              <a:rPr lang="cs-CZ" sz="1800" dirty="0" smtClean="0"/>
              <a:t>.</a:t>
            </a:r>
          </a:p>
          <a:p>
            <a:pPr marL="898525" lvl="2" indent="-187325"/>
            <a:endParaRPr lang="cs-CZ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972006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sz="2100" dirty="0"/>
              <a:t>Žadatel splňuje definici oprávněného příjemce </a:t>
            </a:r>
          </a:p>
          <a:p>
            <a:pPr marL="898525" lvl="2" indent="-187325" algn="just"/>
            <a:r>
              <a:rPr lang="cs-CZ" sz="1800" dirty="0" smtClean="0"/>
              <a:t>Ministerstvo </a:t>
            </a:r>
            <a:r>
              <a:rPr lang="cs-CZ" sz="1800" dirty="0"/>
              <a:t>vnitra ČR</a:t>
            </a:r>
          </a:p>
          <a:p>
            <a:pPr marL="898525" lvl="2" indent="-187325" algn="just"/>
            <a:r>
              <a:rPr lang="cs-CZ" sz="1800" dirty="0" smtClean="0"/>
              <a:t>Národní </a:t>
            </a:r>
            <a:r>
              <a:rPr lang="cs-CZ" sz="1800" dirty="0"/>
              <a:t>archiv</a:t>
            </a:r>
          </a:p>
          <a:p>
            <a:pPr marL="898525" lvl="2" indent="-187325" algn="just"/>
            <a:r>
              <a:rPr lang="cs-CZ" sz="1800" dirty="0" smtClean="0"/>
              <a:t>Úřad </a:t>
            </a:r>
            <a:r>
              <a:rPr lang="cs-CZ" sz="1800" dirty="0"/>
              <a:t>vlády ČR</a:t>
            </a:r>
          </a:p>
          <a:p>
            <a:pPr marL="898525" lvl="2" indent="-187325" algn="just"/>
            <a:r>
              <a:rPr lang="cs-CZ" sz="1800" dirty="0" smtClean="0"/>
              <a:t>Kancelář </a:t>
            </a:r>
            <a:r>
              <a:rPr lang="cs-CZ" sz="1800" dirty="0"/>
              <a:t>Poslanecké sněmovny</a:t>
            </a:r>
          </a:p>
          <a:p>
            <a:pPr marL="898525" lvl="2" indent="-187325" algn="just"/>
            <a:r>
              <a:rPr lang="cs-CZ" sz="1800" dirty="0" smtClean="0"/>
              <a:t>Kancelář </a:t>
            </a:r>
            <a:r>
              <a:rPr lang="cs-CZ" sz="1800" dirty="0"/>
              <a:t>Senátu</a:t>
            </a:r>
          </a:p>
          <a:p>
            <a:pPr marL="454025" lvl="1" indent="-187325" algn="just"/>
            <a:r>
              <a:rPr lang="cs-CZ" dirty="0" smtClean="0"/>
              <a:t>Projekt </a:t>
            </a:r>
            <a:r>
              <a:rPr lang="cs-CZ" dirty="0"/>
              <a:t>respektuje minimální a maximální hranici celkových způsobilých výdajů</a:t>
            </a:r>
          </a:p>
          <a:p>
            <a:pPr marL="898525" lvl="2" indent="-187325"/>
            <a:r>
              <a:rPr lang="cs-CZ" sz="1800" dirty="0"/>
              <a:t>min. výše celkových způsobilých výdajů  </a:t>
            </a:r>
          </a:p>
          <a:p>
            <a:pPr marL="1798638" lvl="4" indent="-187325"/>
            <a:r>
              <a:rPr lang="cs-CZ" sz="1800" b="1" dirty="0" smtClean="0"/>
              <a:t>1 </a:t>
            </a:r>
            <a:r>
              <a:rPr lang="cs-CZ" sz="1800" b="1" dirty="0"/>
              <a:t>000 000 Kč</a:t>
            </a:r>
            <a:endParaRPr lang="cs-CZ" sz="1800" dirty="0"/>
          </a:p>
          <a:p>
            <a:pPr marL="898525" lvl="2" indent="-187325"/>
            <a:r>
              <a:rPr lang="cs-CZ" sz="1800" dirty="0"/>
              <a:t>max. výše celkových způsobilých výdajů </a:t>
            </a:r>
          </a:p>
          <a:p>
            <a:pPr marL="1798638" lvl="4" indent="-187325"/>
            <a:r>
              <a:rPr lang="cs-CZ" sz="1800" b="1" dirty="0" smtClean="0"/>
              <a:t>500 </a:t>
            </a:r>
            <a:r>
              <a:rPr lang="cs-CZ" sz="1800" b="1" dirty="0"/>
              <a:t>000 000 Kč</a:t>
            </a:r>
            <a:endParaRPr lang="cs-CZ" sz="1800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/>
              <a:t>Projekt respektuje limity způsobilých výdajů</a:t>
            </a:r>
          </a:p>
          <a:p>
            <a:pPr marL="898525" lvl="2" indent="-187325" algn="just"/>
            <a:r>
              <a:rPr lang="cs-CZ" sz="1800" dirty="0"/>
              <a:t>Vedlejší aktivity nesmí přesáhnout 15% celkových způsobilých </a:t>
            </a:r>
            <a:r>
              <a:rPr lang="cs-CZ" sz="1800" dirty="0" smtClean="0"/>
              <a:t>výdajů</a:t>
            </a:r>
          </a:p>
          <a:p>
            <a:pPr marL="454025" lvl="1" indent="-187325" algn="just"/>
            <a:r>
              <a:rPr lang="cs-CZ" dirty="0" smtClean="0"/>
              <a:t>Výsledky </a:t>
            </a:r>
            <a:r>
              <a:rPr lang="cs-CZ" dirty="0"/>
              <a:t>projektu jsou udržitelné</a:t>
            </a:r>
            <a:endParaRPr lang="cs-CZ" sz="1400" dirty="0"/>
          </a:p>
          <a:p>
            <a:pPr marL="898525" lvl="2" indent="-187325"/>
            <a:r>
              <a:rPr lang="cs-CZ" sz="1800" dirty="0"/>
              <a:t>popsat, jakým způsobem je zajištěna udržitelnost projektu</a:t>
            </a:r>
          </a:p>
          <a:p>
            <a:pPr marL="898525" lvl="2" indent="-187325"/>
            <a:r>
              <a:rPr lang="cs-CZ" sz="1800" dirty="0"/>
              <a:t>kap. </a:t>
            </a:r>
            <a:r>
              <a:rPr lang="cs-CZ" sz="1800" dirty="0" smtClean="0"/>
              <a:t>14 a 17 Studie </a:t>
            </a:r>
            <a:r>
              <a:rPr lang="cs-CZ" sz="1800" dirty="0"/>
              <a:t>proveditelnosti</a:t>
            </a:r>
          </a:p>
          <a:p>
            <a:pPr marL="454025" lvl="1" indent="-187325" algn="just"/>
            <a:r>
              <a:rPr lang="cs-CZ" dirty="0"/>
              <a:t>Projekt nemá negativní vliv na žádnou z horizontálních priorit IROP (udržitelný rozvoj, rovné příležitosti a zákaz diskriminace, rovnost mužů a žen) </a:t>
            </a:r>
          </a:p>
          <a:p>
            <a:pPr marL="898525" lvl="2" indent="-187325" algn="just"/>
            <a:r>
              <a:rPr lang="cs-CZ" sz="1800" dirty="0"/>
              <a:t>Projekt musí mít pozitivní/neutrální vliv na horizontální priority, žadatel popíše   v MS2014+ a v kap. 9 a 16 Studie proveditelnosti.</a:t>
            </a:r>
            <a:endParaRPr lang="pl-PL" sz="18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09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pl-PL" dirty="0" smtClean="0"/>
              <a:t>Potřebnost </a:t>
            </a:r>
            <a:r>
              <a:rPr lang="pl-PL" dirty="0"/>
              <a:t>realizace projektu je odůvodněná</a:t>
            </a:r>
            <a:endParaRPr lang="cs-CZ" dirty="0"/>
          </a:p>
          <a:p>
            <a:pPr marL="898525" lvl="2" indent="-187325" algn="just"/>
            <a:r>
              <a:rPr lang="cs-CZ" sz="1800" dirty="0"/>
              <a:t>Zdůvodnění potřebnosti projektu v kap. 6 Studie proveditelnosti.</a:t>
            </a:r>
          </a:p>
          <a:p>
            <a:pPr marL="454025" lvl="1" indent="-187325"/>
            <a:r>
              <a:rPr lang="pl-PL" dirty="0"/>
              <a:t>Projekt je v souladu s pravidly veřejné podpory</a:t>
            </a:r>
            <a:endParaRPr lang="cs-CZ" sz="1400" dirty="0"/>
          </a:p>
          <a:p>
            <a:pPr marL="898525" lvl="2" indent="-187325" algn="just"/>
            <a:r>
              <a:rPr lang="cs-CZ" sz="1800" dirty="0"/>
              <a:t>Projekt musí být v souladu s pravidly veřejné podpory, tzn. kumulativně nenaplňuje všechny znaky veřejné podpory.</a:t>
            </a:r>
          </a:p>
          <a:p>
            <a:pPr marL="454025" lvl="1" indent="-187325"/>
            <a:r>
              <a:rPr lang="cs-CZ" dirty="0"/>
              <a:t>Statutární zástupce žadatele je trestně bezúhonný </a:t>
            </a:r>
          </a:p>
          <a:p>
            <a:pPr marL="898525" lvl="2" indent="-187325"/>
            <a:r>
              <a:rPr lang="cs-CZ" sz="1800" dirty="0"/>
              <a:t>Uvedeno v čestném </a:t>
            </a:r>
            <a:r>
              <a:rPr lang="cs-CZ" sz="1800" dirty="0" smtClean="0"/>
              <a:t>prohlášení nebo výpisu z rejstříku trestů.</a:t>
            </a:r>
            <a:endParaRPr lang="cs-CZ" sz="18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370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 algn="just"/>
            <a:r>
              <a:rPr lang="cs-CZ" dirty="0"/>
              <a:t>Projekt je v souladu se Strategickým rámcem rozvoje veřejné správy České republiky 2014+ a jeho implementačními plány.</a:t>
            </a:r>
            <a:endParaRPr lang="pl-PL" dirty="0" smtClean="0"/>
          </a:p>
          <a:p>
            <a:pPr marL="898525" lvl="2" indent="-187325" algn="just"/>
            <a:r>
              <a:rPr lang="pl-PL" sz="1800" dirty="0" smtClean="0"/>
              <a:t>Posuzuje Odbor hlavního architekta eGovernmentu MV ČR v rámci svého stanoviska. Popis v rámci kap. 5, 6 a 8 Studie proveditelnosti.</a:t>
            </a:r>
          </a:p>
          <a:p>
            <a:pPr marL="454025" lvl="1" indent="-187325" algn="just"/>
            <a:r>
              <a:rPr lang="cs-CZ" dirty="0"/>
              <a:t>Souhlasné stanovisko Hlavního architekta </a:t>
            </a:r>
            <a:r>
              <a:rPr lang="cs-CZ" dirty="0" err="1"/>
              <a:t>eGovernmentu</a:t>
            </a:r>
            <a:r>
              <a:rPr lang="cs-CZ" dirty="0"/>
              <a:t> pro projekty územních samosprávných celků nad 15 mil. Kč celkových způsobilých výdajů, pokud se nebudou vázat na centrální systémy veřejné správy, nebo všechny projekty, které se budou </a:t>
            </a:r>
            <a:r>
              <a:rPr lang="cs-CZ" dirty="0" smtClean="0"/>
              <a:t>vázat na  </a:t>
            </a:r>
            <a:r>
              <a:rPr lang="cs-CZ" dirty="0"/>
              <a:t>centrální systémy veřejné správy, a pro všechny projekty </a:t>
            </a:r>
            <a:r>
              <a:rPr lang="cs-CZ" dirty="0" smtClean="0"/>
              <a:t>OSS a státních podniků</a:t>
            </a:r>
            <a:endParaRPr lang="pl-PL" dirty="0" smtClean="0"/>
          </a:p>
          <a:p>
            <a:pPr marL="898525" lvl="2" indent="-187325" algn="just"/>
            <a:r>
              <a:rPr lang="pl-PL" sz="1800" dirty="0" smtClean="0"/>
              <a:t>Vydáváno na základě Studie proveditelnosti ještě před podáním žádosti, stanovisko je poté přílohou žádosti spolu s identickou Studií proveditelnosti.</a:t>
            </a:r>
          </a:p>
          <a:p>
            <a:pPr marL="898525" lvl="2" indent="-187325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6375" y="1247775"/>
            <a:ext cx="7700425" cy="5031105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/>
              <a:t>Žadatel má zajištěnou administrativní, finanční a provozní kapacitu k realizaci a udržitelnosti projektu</a:t>
            </a:r>
          </a:p>
          <a:p>
            <a:pPr marL="898525" lvl="2" indent="-187325"/>
            <a:r>
              <a:rPr lang="cs-CZ" sz="1800" dirty="0"/>
              <a:t>Popsat, jakým způsobem jsou tyto kapacity zajištěny (kap. </a:t>
            </a:r>
            <a:r>
              <a:rPr lang="cs-CZ" sz="1800" dirty="0" smtClean="0"/>
              <a:t>7, 12, 14 </a:t>
            </a:r>
            <a:r>
              <a:rPr lang="cs-CZ" sz="1800" dirty="0"/>
              <a:t>a </a:t>
            </a:r>
            <a:r>
              <a:rPr lang="cs-CZ" sz="1800" dirty="0" smtClean="0"/>
              <a:t>17 Studie </a:t>
            </a:r>
            <a:r>
              <a:rPr lang="cs-CZ" sz="1800" dirty="0"/>
              <a:t>proveditelnosti</a:t>
            </a:r>
            <a:r>
              <a:rPr lang="cs-CZ" sz="1800" dirty="0" smtClean="0"/>
              <a:t>).</a:t>
            </a:r>
            <a:endParaRPr lang="pl-PL" sz="1800" dirty="0" smtClean="0"/>
          </a:p>
          <a:p>
            <a:pPr marL="454025" lvl="1" indent="-187325" algn="just"/>
            <a:r>
              <a:rPr lang="cs-CZ" dirty="0"/>
              <a:t>Minimálně 85 % způsobilých výdajů projektu je zaměřeno na hlavní aktivity projektu </a:t>
            </a:r>
          </a:p>
          <a:p>
            <a:pPr marL="898525" lvl="2" indent="-187325" algn="just"/>
            <a:r>
              <a:rPr lang="cs-CZ" sz="1800" b="1" u="sng" dirty="0"/>
              <a:t>Jednoznačné přiřazení položek rozpočtu projektu k hlavním a vedlejším podporovaným aktivitám = ověřitelnost (kap. 10 a 13 Studie proveditelnosti).</a:t>
            </a:r>
            <a:endParaRPr lang="pl-PL" sz="1800" b="1" u="sng" dirty="0"/>
          </a:p>
          <a:p>
            <a:pPr marL="454025" lvl="1" indent="-187325"/>
            <a:r>
              <a:rPr lang="pl-PL" dirty="0"/>
              <a:t>Harmonogram projektu je reálný a proveditelný</a:t>
            </a:r>
          </a:p>
          <a:p>
            <a:pPr marL="898525" lvl="2" indent="-187325" algn="just"/>
            <a:r>
              <a:rPr lang="pl-PL" sz="1800" dirty="0"/>
              <a:t>Popis časového harmonogramu realizace projektu v MS2014+,  reálnost, návaznost.</a:t>
            </a:r>
          </a:p>
          <a:p>
            <a:pPr marL="266700" lvl="1" indent="0" algn="just">
              <a:buNone/>
            </a:pPr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 algn="just"/>
            <a:r>
              <a:rPr lang="cs-CZ" dirty="0"/>
              <a:t>Výdaje na hlavní aktivity v rozpočtu projektu odpovídají tržním cenám</a:t>
            </a:r>
          </a:p>
          <a:p>
            <a:pPr marL="898525" lvl="2" indent="-187325" algn="just"/>
            <a:r>
              <a:rPr lang="cs-CZ" sz="1800" dirty="0"/>
              <a:t>Provést průzkum trhu pro určení tržních cen výdajů </a:t>
            </a:r>
            <a:r>
              <a:rPr lang="cs-CZ" sz="1800" b="1" u="sng" dirty="0"/>
              <a:t>na hlavní aktivity </a:t>
            </a:r>
            <a:r>
              <a:rPr lang="cs-CZ" sz="1800" dirty="0"/>
              <a:t>v rozdělení dle celků odpovídajících </a:t>
            </a:r>
            <a:r>
              <a:rPr lang="cs-CZ" sz="1800" b="1" u="sng" dirty="0"/>
              <a:t>plánovaným</a:t>
            </a:r>
            <a:r>
              <a:rPr lang="cs-CZ" sz="1800" dirty="0"/>
              <a:t> VZ nebo jejich částem. </a:t>
            </a:r>
            <a:endParaRPr lang="cs-CZ" sz="1800" dirty="0" smtClean="0"/>
          </a:p>
          <a:p>
            <a:pPr marL="898525" lvl="2" indent="-187325" algn="just"/>
            <a:r>
              <a:rPr lang="cs-CZ" sz="1800" b="1" u="sng" dirty="0" smtClean="0"/>
              <a:t>Průzkum </a:t>
            </a:r>
            <a:r>
              <a:rPr lang="cs-CZ" sz="1800" b="1" u="sng" dirty="0"/>
              <a:t>nesmí být k datu předložení žádosti starší než 6 měsíců.</a:t>
            </a:r>
          </a:p>
          <a:p>
            <a:pPr marL="898525" lvl="2" indent="-187325" algn="just"/>
            <a:r>
              <a:rPr lang="cs-CZ" sz="1800" dirty="0"/>
              <a:t>Zdokumentovat průzkum, aby byl průkazně navázaný na reálné podklady (např. znalecké posudky, ceníky, kalkulace, smlouvy, údaje z www</a:t>
            </a:r>
            <a:r>
              <a:rPr lang="cs-CZ" sz="1800" dirty="0" smtClean="0"/>
              <a:t>, </a:t>
            </a:r>
            <a:r>
              <a:rPr lang="cs-CZ" sz="1800" dirty="0"/>
              <a:t>nabídky apod.).</a:t>
            </a:r>
          </a:p>
          <a:p>
            <a:pPr marL="898525" lvl="2" indent="-187325" algn="just"/>
            <a:r>
              <a:rPr lang="cs-CZ" sz="1800" dirty="0"/>
              <a:t>Objektivně odvodit jednotlivé cenové položky rozpočtu projektu z průzkumu trhu a popsat mechanismus tohoto odvození (např. </a:t>
            </a:r>
            <a:r>
              <a:rPr lang="cs-CZ" sz="1800" i="1" dirty="0"/>
              <a:t>aritmetický průměr jednotlivých cenových položek tří ceníků </a:t>
            </a:r>
            <a:r>
              <a:rPr lang="cs-CZ" sz="1800" dirty="0"/>
              <a:t>apod.).</a:t>
            </a:r>
          </a:p>
          <a:p>
            <a:pPr marL="898525" lvl="2" indent="-187325" algn="just"/>
            <a:r>
              <a:rPr lang="cs-CZ" sz="1800" dirty="0"/>
              <a:t>Kapitola </a:t>
            </a:r>
            <a:r>
              <a:rPr lang="cs-CZ" sz="1800" dirty="0" smtClean="0"/>
              <a:t>18 </a:t>
            </a:r>
            <a:r>
              <a:rPr lang="cs-CZ" sz="1800" dirty="0"/>
              <a:t>Studie proveditelnosti, příloha č. </a:t>
            </a:r>
            <a:r>
              <a:rPr lang="cs-CZ" sz="1800" dirty="0" smtClean="0"/>
              <a:t>8 </a:t>
            </a:r>
            <a:r>
              <a:rPr lang="cs-CZ" sz="1800" dirty="0"/>
              <a:t>Specifických pravidel.</a:t>
            </a:r>
          </a:p>
          <a:p>
            <a:pPr marL="898525" lvl="2" indent="-187325" algn="just"/>
            <a:r>
              <a:rPr lang="cs-CZ" sz="1800" b="1" u="sng" dirty="0"/>
              <a:t>Průzkum se netýká výdajů vázaných na již zahájené/ukončené VZ.</a:t>
            </a:r>
            <a:endParaRPr lang="cs-CZ" sz="18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Specifická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41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 algn="just"/>
            <a:r>
              <a:rPr lang="cs-CZ" dirty="0"/>
              <a:t>Cílové hodnoty indikátorů odpovídají cílům projektu</a:t>
            </a:r>
          </a:p>
          <a:p>
            <a:pPr marL="898525" lvl="2" indent="-187325" algn="just"/>
            <a:r>
              <a:rPr lang="cs-CZ" sz="1800" dirty="0" smtClean="0"/>
              <a:t>3 05 00 Počet pořízených informačních systémů</a:t>
            </a:r>
          </a:p>
          <a:p>
            <a:pPr marL="898525" lvl="2" indent="-187325" algn="just"/>
            <a:r>
              <a:rPr lang="cs-CZ" sz="1800" dirty="0" smtClean="0"/>
              <a:t>3 </a:t>
            </a:r>
            <a:r>
              <a:rPr lang="cs-CZ" sz="1800" dirty="0"/>
              <a:t>05 15 Nová funkcionalita informačního </a:t>
            </a:r>
            <a:r>
              <a:rPr lang="cs-CZ" sz="1800" dirty="0" smtClean="0"/>
              <a:t>systému</a:t>
            </a:r>
          </a:p>
          <a:p>
            <a:pPr marL="898525" lvl="2" indent="-187325" algn="just"/>
            <a:r>
              <a:rPr lang="cs-CZ" sz="1800" dirty="0" smtClean="0"/>
              <a:t>Uvést </a:t>
            </a:r>
            <a:r>
              <a:rPr lang="cs-CZ" sz="1800" dirty="0"/>
              <a:t>popis v </a:t>
            </a:r>
            <a:r>
              <a:rPr lang="cs-CZ" sz="1800" dirty="0" smtClean="0"/>
              <a:t>kap. 4 a kap. 11 </a:t>
            </a:r>
            <a:r>
              <a:rPr lang="cs-CZ" sz="1800" dirty="0"/>
              <a:t>Studie proveditelnosti a v MS2014</a:t>
            </a:r>
            <a:r>
              <a:rPr lang="cs-CZ" sz="1800" dirty="0" smtClean="0"/>
              <a:t>+.</a:t>
            </a:r>
          </a:p>
          <a:p>
            <a:pPr marL="898525" lvl="2" indent="-187325" algn="just"/>
            <a:r>
              <a:rPr lang="cs-CZ" sz="1800" dirty="0" smtClean="0"/>
              <a:t>Konstrukce hodnoty musí vycházet ze Studie proveditelnosti.</a:t>
            </a:r>
          </a:p>
          <a:p>
            <a:pPr marL="454025" lvl="1" indent="-187325" algn="just"/>
            <a:r>
              <a:rPr lang="cs-CZ" dirty="0" smtClean="0"/>
              <a:t>V hodnocení </a:t>
            </a:r>
            <a:r>
              <a:rPr lang="cs-CZ" dirty="0" err="1" smtClean="0"/>
              <a:t>eCBA</a:t>
            </a:r>
            <a:r>
              <a:rPr lang="cs-CZ" dirty="0" smtClean="0"/>
              <a:t>/finanční analýze projekt dosáhne minimálně hodnoty ukazatelů, stanovené ve výzvě</a:t>
            </a:r>
          </a:p>
          <a:p>
            <a:pPr marL="898525" lvl="2" indent="-187325" algn="just"/>
            <a:r>
              <a:rPr lang="pl-PL" sz="1800" dirty="0" smtClean="0"/>
              <a:t>Finanční </a:t>
            </a:r>
            <a:r>
              <a:rPr lang="pl-PL" sz="1800" dirty="0"/>
              <a:t>analýza (NPV, IRR) vs. eCBA (přínosy).</a:t>
            </a:r>
          </a:p>
          <a:p>
            <a:pPr marL="898525" lvl="2" indent="-187325" algn="just"/>
            <a:r>
              <a:rPr lang="pl-PL" sz="1800" dirty="0"/>
              <a:t>Soulad hodnot ve Studii proveditelnosti s hodnotami v MS2014+.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Specifická kritéria přijatelnosti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9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sz="2800" dirty="0"/>
              <a:t>Konzultace před vyhlášením výzvy</a:t>
            </a:r>
          </a:p>
          <a:p>
            <a:pPr marL="454025" lvl="1" indent="-187325"/>
            <a:r>
              <a:rPr lang="cs-CZ" sz="2800" dirty="0"/>
              <a:t>Přijímá žádosti o podporu</a:t>
            </a:r>
          </a:p>
          <a:p>
            <a:pPr marL="454025" lvl="1" indent="-187325"/>
            <a:r>
              <a:rPr lang="cs-CZ" sz="2800" dirty="0"/>
              <a:t>Hodnotí žádosti o podporu</a:t>
            </a:r>
          </a:p>
          <a:p>
            <a:pPr marL="454025" lvl="1" indent="-187325"/>
            <a:r>
              <a:rPr lang="cs-CZ" sz="2800" dirty="0"/>
              <a:t>Administruje </a:t>
            </a:r>
            <a:r>
              <a:rPr lang="cs-CZ" sz="2800" dirty="0" smtClean="0"/>
              <a:t>změny</a:t>
            </a:r>
          </a:p>
          <a:p>
            <a:pPr marL="454025" lvl="1" indent="-187325"/>
            <a:r>
              <a:rPr lang="cs-CZ" sz="2800" dirty="0" smtClean="0"/>
              <a:t>Kontroluje zadávací/výběrová řízení</a:t>
            </a:r>
            <a:endParaRPr lang="cs-CZ" sz="2800" dirty="0"/>
          </a:p>
          <a:p>
            <a:pPr marL="454025" lvl="1" indent="-187325"/>
            <a:r>
              <a:rPr lang="cs-CZ" sz="2800" dirty="0"/>
              <a:t>Provádí administrativní ověření </a:t>
            </a:r>
            <a:r>
              <a:rPr lang="cs-CZ" sz="2800" dirty="0" smtClean="0"/>
              <a:t>žádostí o platbu/zpráv </a:t>
            </a:r>
            <a:r>
              <a:rPr lang="cs-CZ" sz="2800" dirty="0"/>
              <a:t>o realizaci/zpráv o udržitelnosti</a:t>
            </a:r>
          </a:p>
          <a:p>
            <a:pPr marL="454025" lvl="1" indent="-187325"/>
            <a:r>
              <a:rPr lang="cs-CZ" sz="2800" dirty="0"/>
              <a:t>Provádí kontroly na místě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Role CRR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9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4025" lvl="1" indent="-187325"/>
            <a:r>
              <a:rPr lang="cs-CZ" dirty="0" smtClean="0"/>
              <a:t>provádí CRR</a:t>
            </a:r>
          </a:p>
          <a:p>
            <a:pPr marL="454025" lvl="1" indent="-187325"/>
            <a:r>
              <a:rPr lang="cs-CZ" dirty="0" smtClean="0"/>
              <a:t>ověřují se rizika</a:t>
            </a:r>
          </a:p>
          <a:p>
            <a:pPr marL="898525" lvl="2" indent="-187325"/>
            <a:r>
              <a:rPr lang="cs-CZ" sz="1800" dirty="0"/>
              <a:t>Riziko nezpůsobilosti výdajů</a:t>
            </a:r>
          </a:p>
          <a:p>
            <a:pPr marL="898525" lvl="2" indent="-187325"/>
            <a:r>
              <a:rPr lang="cs-CZ" sz="1800" dirty="0"/>
              <a:t>Riziko dvojího financování</a:t>
            </a:r>
          </a:p>
          <a:p>
            <a:pPr marL="898525" lvl="2" indent="-187325"/>
            <a:r>
              <a:rPr lang="cs-CZ" sz="1800" dirty="0"/>
              <a:t>Riziko ve veřejných zakázkách</a:t>
            </a:r>
          </a:p>
          <a:p>
            <a:pPr marL="898525" lvl="2" indent="-187325"/>
            <a:r>
              <a:rPr lang="cs-CZ" sz="1800" dirty="0"/>
              <a:t>Riziko v udržitelnosti projektu</a:t>
            </a:r>
          </a:p>
          <a:p>
            <a:pPr marL="898525" lvl="2" indent="-187325"/>
            <a:r>
              <a:rPr lang="cs-CZ" sz="1800" dirty="0"/>
              <a:t>Riziko v nedovolené veřejné podpoře</a:t>
            </a:r>
          </a:p>
          <a:p>
            <a:pPr marL="898525" lvl="2" indent="-187325"/>
            <a:r>
              <a:rPr lang="cs-CZ" sz="1800" dirty="0"/>
              <a:t>Riziko podvodů a korupčního jednání</a:t>
            </a:r>
          </a:p>
          <a:p>
            <a:pPr marL="898525" lvl="2" indent="-187325"/>
            <a:r>
              <a:rPr lang="cs-CZ" sz="1800" dirty="0"/>
              <a:t>Riziko realizovatelnosti projektu po věcné a finanční stránce.</a:t>
            </a:r>
          </a:p>
          <a:p>
            <a:pPr marL="898525" lvl="2" indent="-187325"/>
            <a:r>
              <a:rPr lang="cs-CZ" sz="1800" dirty="0"/>
              <a:t>Riziko neočekávaných nebo nedovolených příjmů.</a:t>
            </a:r>
          </a:p>
          <a:p>
            <a:pPr marL="898525" lvl="2" indent="-187325"/>
            <a:r>
              <a:rPr lang="cs-CZ" sz="1800" dirty="0"/>
              <a:t>Riziko nehospodárných a neefektivních aktivit a výdajů.</a:t>
            </a:r>
          </a:p>
          <a:p>
            <a:pPr marL="898525" lvl="2" indent="-187325"/>
            <a:r>
              <a:rPr lang="cs-CZ" sz="1800" dirty="0"/>
              <a:t>Riziko nedosažení výstupů a realizace projektu v předloženém harmonogramu</a:t>
            </a:r>
          </a:p>
          <a:p>
            <a:pPr marL="898525" lvl="2" indent="-187325"/>
            <a:r>
              <a:rPr lang="cs-CZ" sz="1800" dirty="0"/>
              <a:t>Riziko provádění změn v realizaci projektu</a:t>
            </a:r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Ex-ante analýza rizik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může být provedena na základě výsledků ex-ante analýzy rizik</a:t>
            </a:r>
          </a:p>
          <a:p>
            <a:pPr marL="454025" lvl="1" indent="-187325"/>
            <a:r>
              <a:rPr lang="cs-CZ" dirty="0" smtClean="0"/>
              <a:t>forma</a:t>
            </a:r>
          </a:p>
          <a:p>
            <a:pPr marL="898525" lvl="2" indent="-187325"/>
            <a:r>
              <a:rPr lang="cs-CZ" sz="1800" dirty="0" smtClean="0"/>
              <a:t>administrativní ověření (zák. 255/2012 Sb.) – ověření na základě předložených dokladů</a:t>
            </a:r>
          </a:p>
          <a:p>
            <a:pPr marL="898525" lvl="2" indent="-187325"/>
            <a:r>
              <a:rPr lang="cs-CZ" sz="1800" dirty="0" smtClean="0"/>
              <a:t>veřejnosprávní kontrola na místě (zák. 320/2001 Sb.)</a:t>
            </a:r>
          </a:p>
          <a:p>
            <a:pPr marL="898525" lvl="2" indent="-187325"/>
            <a:r>
              <a:rPr lang="cs-CZ" sz="1800" dirty="0" smtClean="0"/>
              <a:t>administrativní veřejnosprávní kontrola (zák. 320/2001 Sb.)</a:t>
            </a:r>
          </a:p>
          <a:p>
            <a:pPr marL="454025" lvl="1" indent="-187325"/>
            <a:r>
              <a:rPr lang="cs-CZ" dirty="0" smtClean="0"/>
              <a:t>možné krácení výdajů na základě výsledku kontroly</a:t>
            </a:r>
          </a:p>
          <a:p>
            <a:pPr marL="898525" lvl="2" indent="-187325"/>
            <a:r>
              <a:rPr lang="cs-CZ" sz="1800" dirty="0"/>
              <a:t>zahrnuty nezpůsobilé </a:t>
            </a:r>
            <a:r>
              <a:rPr lang="cs-CZ" sz="1800" dirty="0" smtClean="0"/>
              <a:t>výdaje</a:t>
            </a:r>
          </a:p>
          <a:p>
            <a:pPr marL="898525" lvl="2" indent="-187325"/>
            <a:r>
              <a:rPr lang="cs-CZ" sz="1800" dirty="0" smtClean="0"/>
              <a:t>ve způsobilých výdajích zahrnuty nezpůsobilé aktivity</a:t>
            </a:r>
          </a:p>
          <a:p>
            <a:pPr marL="898525" lvl="2" indent="-187325"/>
            <a:r>
              <a:rPr lang="cs-CZ" sz="1800" dirty="0" smtClean="0"/>
              <a:t>aktivity, které mohly být nebo již byly realizovány na základě chybně provedeného zadávacího/výběrového řízení</a:t>
            </a:r>
          </a:p>
          <a:p>
            <a:pPr marL="898525" lvl="2" indent="-187325"/>
            <a:r>
              <a:rPr lang="cs-CZ" sz="1800" dirty="0" smtClean="0"/>
              <a:t>výdaje nebyly vynaloženy v souladu se zásadami 3E</a:t>
            </a:r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Ex-ante kontrola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provádí ŘO IROP na základě výsledků hodnocení provedeného CRR</a:t>
            </a:r>
          </a:p>
          <a:p>
            <a:pPr marL="454025" lvl="1" indent="-187325"/>
            <a:r>
              <a:rPr lang="cs-CZ" dirty="0" smtClean="0"/>
              <a:t>ŘO IROP znovu nehodnotí</a:t>
            </a:r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Výběr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6375" y="1749150"/>
            <a:ext cx="7700425" cy="4819290"/>
          </a:xfrm>
        </p:spPr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informace o příjemci</a:t>
            </a:r>
          </a:p>
          <a:p>
            <a:pPr marL="454025" lvl="1" indent="-187325"/>
            <a:r>
              <a:rPr lang="cs-CZ" dirty="0" smtClean="0"/>
              <a:t>informace o projektu</a:t>
            </a:r>
          </a:p>
          <a:p>
            <a:pPr marL="454025" lvl="1" indent="-187325"/>
            <a:r>
              <a:rPr lang="cs-CZ" dirty="0" smtClean="0"/>
              <a:t>povinnosti a práva příjemce</a:t>
            </a:r>
          </a:p>
          <a:p>
            <a:pPr marL="454025" lvl="1" indent="-187325"/>
            <a:r>
              <a:rPr lang="cs-CZ" dirty="0" smtClean="0"/>
              <a:t>povinnosti a práva ŘO IROP</a:t>
            </a:r>
          </a:p>
          <a:p>
            <a:pPr marL="454025" lvl="1" indent="-187325"/>
            <a:r>
              <a:rPr lang="cs-CZ" dirty="0" smtClean="0"/>
              <a:t>sankce za neplnění povinností</a:t>
            </a:r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94239"/>
            <a:ext cx="8229600" cy="8223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Vydání právního aktu – Registrace akce a Rozhodnutí o poskytnutí dotace/Stanovení výdajů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 algn="just"/>
            <a:r>
              <a:rPr lang="cs-CZ" dirty="0" smtClean="0"/>
              <a:t>Žadatel může podat žádost o přezkum hodnocení v každé části hodnocení žádosti, ve které neuspěl.</a:t>
            </a:r>
          </a:p>
          <a:p>
            <a:pPr marL="454025" lvl="1" indent="-187325" algn="just"/>
            <a:r>
              <a:rPr lang="cs-CZ" dirty="0" smtClean="0"/>
              <a:t>Podává se do 14 kalendářních dnů ode dne doručení výsledku,       a to:</a:t>
            </a:r>
          </a:p>
          <a:p>
            <a:pPr marL="898525" lvl="2" indent="-187325"/>
            <a:r>
              <a:rPr lang="cs-CZ" dirty="0" smtClean="0"/>
              <a:t>elektronicky v MS2014+</a:t>
            </a:r>
          </a:p>
          <a:p>
            <a:pPr marL="898525" lvl="2" indent="-187325"/>
            <a:r>
              <a:rPr lang="cs-CZ" dirty="0" smtClean="0"/>
              <a:t>prostřednictvím odkazu na webových stránkách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dotaceeu.cz</a:t>
            </a:r>
            <a:endParaRPr lang="cs-CZ" dirty="0" smtClean="0"/>
          </a:p>
          <a:p>
            <a:pPr marL="898525" lvl="2" indent="-187325"/>
            <a:r>
              <a:rPr lang="cs-CZ" dirty="0" smtClean="0"/>
              <a:t>písemně prostřednictvím formuláře uvedeného na webových stránkách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dotaceeu.cz</a:t>
            </a:r>
            <a:endParaRPr lang="cs-CZ" dirty="0" smtClean="0"/>
          </a:p>
          <a:p>
            <a:pPr marL="454025" lvl="1" indent="-187325"/>
            <a:r>
              <a:rPr lang="cs-CZ" dirty="0" err="1" smtClean="0"/>
              <a:t>Přezkumné</a:t>
            </a:r>
            <a:r>
              <a:rPr lang="cs-CZ" dirty="0" smtClean="0"/>
              <a:t> řízení provádí ŘO IROP.</a:t>
            </a:r>
          </a:p>
          <a:p>
            <a:pPr marL="454025" lvl="1" indent="-187325"/>
            <a:r>
              <a:rPr lang="cs-CZ" dirty="0" smtClean="0"/>
              <a:t>Na základě výsledku </a:t>
            </a:r>
            <a:r>
              <a:rPr lang="cs-CZ" dirty="0" err="1" smtClean="0"/>
              <a:t>přezkumného</a:t>
            </a:r>
            <a:r>
              <a:rPr lang="cs-CZ" dirty="0" smtClean="0"/>
              <a:t> řízení </a:t>
            </a:r>
          </a:p>
          <a:p>
            <a:pPr marL="898525" lvl="2" indent="-187325"/>
            <a:r>
              <a:rPr lang="cs-CZ" dirty="0" smtClean="0"/>
              <a:t>žádost postoupí do další fáze hodnocení</a:t>
            </a:r>
          </a:p>
          <a:p>
            <a:pPr marL="898525" lvl="2" indent="-187325"/>
            <a:r>
              <a:rPr lang="cs-CZ" dirty="0" smtClean="0"/>
              <a:t>žádost je vyřazena z dalšího procesu hodnocení</a:t>
            </a:r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Žádost o přezkum výsledku hodnocení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Průběžná/Závěrečná Zpráva o realizaci (</a:t>
            </a:r>
            <a:r>
              <a:rPr lang="cs-CZ" dirty="0" err="1" smtClean="0"/>
              <a:t>ZoR</a:t>
            </a:r>
            <a:r>
              <a:rPr lang="cs-CZ" dirty="0" smtClean="0"/>
              <a:t>)</a:t>
            </a:r>
          </a:p>
          <a:p>
            <a:pPr marL="898525" lvl="2" indent="-187325" algn="just"/>
            <a:r>
              <a:rPr lang="pl-PL" dirty="0"/>
              <a:t>S</a:t>
            </a:r>
            <a:r>
              <a:rPr lang="pl-PL" dirty="0" smtClean="0"/>
              <a:t>ledované období je příslušná etapa, předkládá se v MS2014+ do 20 pd po ukončení etapy</a:t>
            </a:r>
            <a:r>
              <a:rPr lang="pl-PL" dirty="0"/>
              <a:t> </a:t>
            </a:r>
            <a:r>
              <a:rPr lang="pl-PL" dirty="0" smtClean="0"/>
              <a:t>(průběžná)/realizace projektu (závěrečná) spolu se </a:t>
            </a:r>
            <a:r>
              <a:rPr lang="pl-PL" b="1" u="sng" dirty="0"/>
              <a:t>Zjednodušenou </a:t>
            </a:r>
            <a:r>
              <a:rPr lang="pl-PL" b="1" u="sng" dirty="0" smtClean="0"/>
              <a:t>žádostí o </a:t>
            </a:r>
            <a:r>
              <a:rPr lang="pl-PL" b="1" u="sng" dirty="0"/>
              <a:t>platbu </a:t>
            </a:r>
            <a:r>
              <a:rPr lang="pl-PL" dirty="0" smtClean="0"/>
              <a:t>– jedná se o ex-post financování.</a:t>
            </a:r>
          </a:p>
          <a:p>
            <a:pPr marL="454025" lvl="1" indent="-187325"/>
            <a:r>
              <a:rPr lang="cs-CZ" dirty="0" smtClean="0"/>
              <a:t>Zpráva o udržitelnosti (</a:t>
            </a:r>
            <a:r>
              <a:rPr lang="cs-CZ" dirty="0" err="1" smtClean="0"/>
              <a:t>ZoU</a:t>
            </a:r>
            <a:r>
              <a:rPr lang="cs-CZ" dirty="0" smtClean="0"/>
              <a:t>)</a:t>
            </a:r>
          </a:p>
          <a:p>
            <a:pPr marL="898525" lvl="2" indent="-187325"/>
            <a:r>
              <a:rPr lang="cs-CZ" dirty="0" smtClean="0"/>
              <a:t>Monitoring období udržitelnosti, předkládána v MS2014+ do 10 </a:t>
            </a:r>
            <a:r>
              <a:rPr lang="cs-CZ" dirty="0" err="1" smtClean="0"/>
              <a:t>pd</a:t>
            </a:r>
            <a:r>
              <a:rPr lang="cs-CZ" dirty="0" smtClean="0"/>
              <a:t> od konce ročního monitorovacího období. </a:t>
            </a:r>
            <a:r>
              <a:rPr lang="cs-CZ" b="1" u="sng" dirty="0" smtClean="0"/>
              <a:t>Doba udržitelnosti se počítá od data poslední platby příjemci.</a:t>
            </a:r>
          </a:p>
          <a:p>
            <a:pPr marL="454025" lvl="1" indent="-187325"/>
            <a:r>
              <a:rPr lang="cs-CZ" dirty="0" smtClean="0"/>
              <a:t>Je možné podat až po schválení předchozích zpráv.</a:t>
            </a:r>
          </a:p>
          <a:p>
            <a:pPr marL="454025" lvl="1" indent="-187325"/>
            <a:r>
              <a:rPr lang="cs-CZ" dirty="0" smtClean="0"/>
              <a:t>Je možné podat až po uzavření změnových řízení.</a:t>
            </a:r>
          </a:p>
          <a:p>
            <a:pPr marL="454025" lvl="1" indent="-187325"/>
            <a:r>
              <a:rPr lang="cs-CZ" dirty="0" smtClean="0"/>
              <a:t>Kontrola formálních náležitostí a věcného obsahu zpráv.</a:t>
            </a:r>
          </a:p>
          <a:p>
            <a:pPr marL="898525" lvl="2" indent="-187325">
              <a:buNone/>
            </a:pPr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Monitorování realizace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může iniciovat žadatel, příjemce, CRR, ŘO IROP</a:t>
            </a:r>
          </a:p>
          <a:p>
            <a:pPr marL="454025" lvl="1" indent="-187325"/>
            <a:r>
              <a:rPr lang="cs-CZ" dirty="0"/>
              <a:t>p</a:t>
            </a:r>
            <a:r>
              <a:rPr lang="cs-CZ" dirty="0" smtClean="0"/>
              <a:t>odávání přes MS2014+</a:t>
            </a:r>
          </a:p>
          <a:p>
            <a:pPr marL="454025" lvl="1" indent="-187325"/>
            <a:r>
              <a:rPr lang="cs-CZ" dirty="0" smtClean="0"/>
              <a:t>druhy změn</a:t>
            </a:r>
          </a:p>
          <a:p>
            <a:pPr marL="898525" lvl="2" indent="-187325" algn="just"/>
            <a:r>
              <a:rPr lang="cs-CZ" sz="1800" dirty="0" smtClean="0"/>
              <a:t>změny </a:t>
            </a:r>
            <a:r>
              <a:rPr lang="cs-CZ" sz="1800" b="1" dirty="0" smtClean="0"/>
              <a:t>před schválením prvního Rozhodnutí </a:t>
            </a:r>
            <a:r>
              <a:rPr lang="cs-CZ" sz="1800" dirty="0" smtClean="0"/>
              <a:t>– </a:t>
            </a:r>
            <a:r>
              <a:rPr lang="cs-CZ" sz="1800" b="1" dirty="0" smtClean="0"/>
              <a:t>o změně rozhoduje CRR</a:t>
            </a:r>
          </a:p>
          <a:p>
            <a:pPr marL="898525" lvl="2" indent="-187325" algn="just"/>
            <a:r>
              <a:rPr lang="cs-CZ" sz="1800" dirty="0" smtClean="0"/>
              <a:t>změny </a:t>
            </a:r>
            <a:r>
              <a:rPr lang="cs-CZ" sz="1800" b="1" dirty="0" smtClean="0"/>
              <a:t>po schválení prvního Rozhodnutí</a:t>
            </a:r>
            <a:r>
              <a:rPr lang="cs-CZ" sz="1800" dirty="0" smtClean="0"/>
              <a:t>, které nemění údaje na Rozhodnutí – </a:t>
            </a:r>
            <a:r>
              <a:rPr lang="cs-CZ" sz="1800" b="1" dirty="0" smtClean="0"/>
              <a:t>o změně rozhoduje CRR</a:t>
            </a:r>
          </a:p>
          <a:p>
            <a:pPr marL="898525" lvl="2" indent="-187325" algn="just"/>
            <a:r>
              <a:rPr lang="cs-CZ" sz="1800" dirty="0" smtClean="0"/>
              <a:t>změny </a:t>
            </a:r>
            <a:r>
              <a:rPr lang="cs-CZ" sz="1800" b="1" dirty="0" smtClean="0"/>
              <a:t>po schválení prvního Rozhodnutí</a:t>
            </a:r>
            <a:r>
              <a:rPr lang="cs-CZ" sz="1800" dirty="0" smtClean="0"/>
              <a:t>, které mění údaje na Rozhodnutí –  </a:t>
            </a:r>
            <a:r>
              <a:rPr lang="cs-CZ" sz="1800" b="1" dirty="0" smtClean="0"/>
              <a:t>o změně rozhoduje ŘO IROP</a:t>
            </a:r>
          </a:p>
          <a:p>
            <a:pPr marL="454025" lvl="1" indent="-187325"/>
            <a:endParaRPr lang="cs-CZ" dirty="0" smtClean="0"/>
          </a:p>
          <a:p>
            <a:pPr marL="898525" lvl="2" indent="-187325"/>
            <a:endParaRPr lang="cs-CZ" dirty="0" smtClean="0"/>
          </a:p>
          <a:p>
            <a:pPr marL="898525" lvl="2" indent="-187325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Změny v projektech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cs-CZ" dirty="0" smtClean="0"/>
              <a:t>Vám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  <p:sp>
        <p:nvSpPr>
          <p:cNvPr id="7" name="Zástupný symbol pro text 3"/>
          <p:cNvSpPr txBox="1">
            <a:spLocks/>
          </p:cNvSpPr>
          <p:nvPr/>
        </p:nvSpPr>
        <p:spPr>
          <a:xfrm>
            <a:off x="685800" y="3309620"/>
            <a:ext cx="6632575" cy="145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rgbClr val="00529C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Ing. Josef Šetek</a:t>
            </a:r>
            <a:r>
              <a:rPr lang="cs-CZ" sz="2000" dirty="0" smtClean="0">
                <a:latin typeface="Calibri" panose="020F0502020204030204" pitchFamily="34" charset="0"/>
              </a:rPr>
              <a:t> Šetek</a:t>
            </a:r>
          </a:p>
          <a:p>
            <a:r>
              <a:rPr lang="cs-CZ" sz="2000" dirty="0" smtClean="0">
                <a:latin typeface="Calibri" panose="020F0502020204030204" pitchFamily="34" charset="0"/>
                <a:hlinkClick r:id="rId4"/>
              </a:rPr>
              <a:t>setek@crr.cz</a:t>
            </a:r>
            <a:endParaRPr lang="cs-CZ" sz="2000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38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sz="2800" dirty="0" smtClean="0"/>
              <a:t>Podání žádostí POUZE přes MS2014+</a:t>
            </a:r>
          </a:p>
          <a:p>
            <a:pPr marL="454025" lvl="1" indent="-187325"/>
            <a:r>
              <a:rPr lang="cs-CZ" sz="2800" dirty="0" smtClean="0"/>
              <a:t>Automatická registrace žádosti</a:t>
            </a:r>
          </a:p>
          <a:p>
            <a:pPr marL="454025" lvl="1" indent="-187325"/>
            <a:r>
              <a:rPr lang="cs-CZ" sz="2800" dirty="0" smtClean="0"/>
              <a:t>Automatické předložení na příslušné krajské oddělení CRR/oddělení administrace OSS</a:t>
            </a:r>
          </a:p>
          <a:p>
            <a:pPr marL="454025" lvl="1" indent="-187325" algn="just"/>
            <a:r>
              <a:rPr lang="cs-CZ" sz="2800" dirty="0" smtClean="0"/>
              <a:t>Žadatel bude depeší informován o přidělených manažerech projektu, kteří budou mít na starosti další administraci projektu      a komunikaci se žadatelem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Příjem žádostí o podporu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5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  <p:pic>
        <p:nvPicPr>
          <p:cNvPr id="8" name="Obrázek 1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1304926"/>
            <a:ext cx="6498073" cy="4139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sz="2400" dirty="0" smtClean="0"/>
              <a:t>Probíhá na příslušném krajském oddělení CRR/oddělení administrace OSS</a:t>
            </a:r>
          </a:p>
          <a:p>
            <a:pPr marL="454025" lvl="1" indent="-187325"/>
            <a:r>
              <a:rPr lang="cs-CZ" sz="2400" dirty="0" smtClean="0"/>
              <a:t>Fáze hodnocení (provádí CRR)</a:t>
            </a:r>
          </a:p>
          <a:p>
            <a:pPr marL="898525" lvl="2" indent="-187325"/>
            <a:r>
              <a:rPr lang="cs-CZ" sz="2400" dirty="0" smtClean="0"/>
              <a:t>kontrola přijatelnosti a kontrola formálních náležitostí</a:t>
            </a:r>
          </a:p>
          <a:p>
            <a:pPr marL="898525" lvl="2" indent="-187325"/>
            <a:r>
              <a:rPr lang="cs-CZ" sz="2400" dirty="0" smtClean="0"/>
              <a:t>ex-ante analýza rizik</a:t>
            </a:r>
          </a:p>
          <a:p>
            <a:pPr marL="898525" lvl="2" indent="-187325"/>
            <a:r>
              <a:rPr lang="cs-CZ" sz="2400" dirty="0" smtClean="0"/>
              <a:t>ex-ante kontrola</a:t>
            </a:r>
          </a:p>
          <a:p>
            <a:pPr marL="454025" lvl="1" indent="-187325"/>
            <a:r>
              <a:rPr lang="cs-CZ" sz="2400" dirty="0" smtClean="0"/>
              <a:t>Fáze výběru projektů (provádí ŘO IROP)</a:t>
            </a:r>
          </a:p>
          <a:p>
            <a:pPr marL="898525" lvl="2" indent="-187325"/>
            <a:r>
              <a:rPr lang="cs-CZ" sz="2400" dirty="0" smtClean="0"/>
              <a:t>výběr projektu</a:t>
            </a:r>
          </a:p>
          <a:p>
            <a:pPr marL="898525" lvl="2" indent="-187325"/>
            <a:r>
              <a:rPr lang="cs-CZ" sz="2400" dirty="0" smtClean="0"/>
              <a:t>příprava a vydání právního aktu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žádostí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4025" lvl="1" indent="-187325"/>
            <a:r>
              <a:rPr lang="cs-CZ" dirty="0" smtClean="0"/>
              <a:t>provedena do 20 </a:t>
            </a:r>
            <a:r>
              <a:rPr lang="cs-CZ" dirty="0" err="1" smtClean="0"/>
              <a:t>pd</a:t>
            </a:r>
            <a:r>
              <a:rPr lang="cs-CZ" dirty="0" smtClean="0"/>
              <a:t> od podání žádosti</a:t>
            </a:r>
          </a:p>
          <a:p>
            <a:pPr marL="454025" lvl="1" indent="-187325"/>
            <a:r>
              <a:rPr lang="cs-CZ" dirty="0" smtClean="0"/>
              <a:t>probíhá elektronicky v MS2014+, kontrolu provádí CRR</a:t>
            </a:r>
          </a:p>
          <a:p>
            <a:pPr marL="454025" lvl="1" indent="-187325"/>
            <a:r>
              <a:rPr lang="cs-CZ" dirty="0" smtClean="0"/>
              <a:t>eliminační kritéria (vždy odpověď „ANO“ x „NE“)</a:t>
            </a:r>
          </a:p>
          <a:p>
            <a:pPr marL="454025" lvl="1" indent="-187325" algn="just"/>
            <a:r>
              <a:rPr lang="cs-CZ" dirty="0" smtClean="0"/>
              <a:t>v rámci přijatelnosti musí být splněna všechna kritéria stanovená výzvou (obecná i specifická) – v případě nesplnění jakéhokoliv kritéria je žádost vyloučena z dalšího hodnocení</a:t>
            </a:r>
          </a:p>
          <a:p>
            <a:pPr marL="454025" lvl="1" indent="-187325" algn="just"/>
            <a:r>
              <a:rPr lang="cs-CZ" dirty="0" smtClean="0"/>
              <a:t>pokud nelze v rámci kontroly přijatelnosti kritérium vyhodnotit, nebo jsou v žádosti uvedeny rozporné údaje, je možné žadatele vyzvat </a:t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u="sng" dirty="0" smtClean="0"/>
              <a:t>upřesnění</a:t>
            </a:r>
            <a:r>
              <a:rPr lang="cs-CZ" dirty="0" smtClean="0"/>
              <a:t> (max. dvakrát)</a:t>
            </a:r>
          </a:p>
          <a:p>
            <a:pPr marL="454025" lvl="1" indent="-187325" algn="just"/>
            <a:r>
              <a:rPr lang="cs-CZ" dirty="0" smtClean="0"/>
              <a:t>v rámci kontroly formálních náležitostí lze vyzvat k </a:t>
            </a:r>
            <a:r>
              <a:rPr lang="cs-CZ" u="sng" dirty="0" smtClean="0"/>
              <a:t>doložení</a:t>
            </a:r>
            <a:r>
              <a:rPr lang="cs-CZ" dirty="0" smtClean="0"/>
              <a:t> (max. dvakrát)</a:t>
            </a:r>
          </a:p>
          <a:p>
            <a:pPr marL="454025" lvl="1" indent="-187325" algn="just"/>
            <a:r>
              <a:rPr lang="cs-CZ" dirty="0" smtClean="0"/>
              <a:t>výzvy k doplnění/upřesnění jsou žadateli zasílány formou depeší </a:t>
            </a:r>
            <a:br>
              <a:rPr lang="cs-CZ" dirty="0" smtClean="0"/>
            </a:br>
            <a:r>
              <a:rPr lang="cs-CZ" dirty="0" smtClean="0"/>
              <a:t>v MS2014+</a:t>
            </a:r>
          </a:p>
          <a:p>
            <a:pPr marL="454025" lvl="1" indent="-187325"/>
            <a:endParaRPr lang="cs-CZ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Kontrola přijatelnosti a formálních náležitostí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Žádost je podána v předepsané formě</a:t>
            </a:r>
          </a:p>
          <a:p>
            <a:pPr marL="898525" lvl="2" indent="-187325"/>
            <a:r>
              <a:rPr lang="cs-CZ" sz="1800" dirty="0" smtClean="0"/>
              <a:t>přes MS2014+</a:t>
            </a:r>
          </a:p>
          <a:p>
            <a:pPr marL="898525" lvl="2" indent="-187325"/>
            <a:r>
              <a:rPr lang="cs-CZ" sz="1800" dirty="0" smtClean="0"/>
              <a:t>minimální délka etapy 3 měsíce</a:t>
            </a:r>
          </a:p>
          <a:p>
            <a:pPr marL="454025" lvl="1" indent="-187325"/>
            <a:r>
              <a:rPr lang="cs-CZ" dirty="0" smtClean="0"/>
              <a:t>Žádost je podepsána oprávněným zástupcem žadatele</a:t>
            </a:r>
          </a:p>
          <a:p>
            <a:pPr marL="898525" lvl="2" indent="-187325"/>
            <a:r>
              <a:rPr lang="cs-CZ" sz="1800" dirty="0" smtClean="0"/>
              <a:t>statutární zástupce, popř. pověřená osoba na základě plné moci/pověření</a:t>
            </a:r>
          </a:p>
          <a:p>
            <a:pPr marL="454025" lvl="1" indent="-187325"/>
            <a:r>
              <a:rPr lang="cs-CZ" dirty="0" smtClean="0"/>
              <a:t>Jsou doloženy všechny povinné přílohy a obsahově splňují požadované náležitosti</a:t>
            </a:r>
          </a:p>
          <a:p>
            <a:pPr marL="898525" lvl="2" indent="-187325"/>
            <a:r>
              <a:rPr lang="cs-CZ" sz="1800" b="1" dirty="0" smtClean="0"/>
              <a:t>Plná moc/pověření</a:t>
            </a:r>
          </a:p>
          <a:p>
            <a:pPr marL="898525" lvl="2" indent="-187325"/>
            <a:r>
              <a:rPr lang="cs-CZ" sz="1800" b="1" dirty="0" smtClean="0"/>
              <a:t>Dokumentace k zahájeným a ukončeným zadávacím/výběrovým řízením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Kritéria formálních náležitostí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 algn="just"/>
            <a:r>
              <a:rPr lang="cs-CZ" dirty="0" smtClean="0"/>
              <a:t>Jsou doloženy všechny povinné přílohy a obsahově splňují požadované náležitosti</a:t>
            </a:r>
          </a:p>
          <a:p>
            <a:pPr marL="898525" lvl="2" indent="-187325" algn="just"/>
            <a:r>
              <a:rPr lang="cs-CZ" sz="1800" b="1" dirty="0"/>
              <a:t>Souhlasné Stanovisko hlavního architekta </a:t>
            </a:r>
            <a:r>
              <a:rPr lang="cs-CZ" sz="1800" b="1" dirty="0" err="1"/>
              <a:t>eGovernmentu</a:t>
            </a:r>
            <a:r>
              <a:rPr lang="cs-CZ" sz="1800" b="1" dirty="0"/>
              <a:t>, </a:t>
            </a:r>
            <a:r>
              <a:rPr lang="cs-CZ" sz="1800" dirty="0"/>
              <a:t>včetně čestného prohlášení, že studie proveditelnosti posuzovaná Odborem Hlavního architekta </a:t>
            </a:r>
            <a:r>
              <a:rPr lang="cs-CZ" sz="1800" dirty="0" err="1"/>
              <a:t>eGovernmentu</a:t>
            </a:r>
            <a:r>
              <a:rPr lang="cs-CZ" sz="1800" dirty="0"/>
              <a:t> MV ČR je identická se studií proveditelnosti, která je přiložena k projektové žádosti o podporu z IROP (vzor v příloze č. 3 Specifických pravidel, </a:t>
            </a:r>
            <a:r>
              <a:rPr lang="cs-CZ" sz="1800" dirty="0" smtClean="0"/>
              <a:t>pravidla pro vydání v příloze č. 4 Specifických pravidel)</a:t>
            </a:r>
            <a:endParaRPr lang="cs-CZ" sz="1800" b="1" dirty="0" smtClean="0"/>
          </a:p>
          <a:p>
            <a:pPr marL="898525" lvl="2" indent="-187325" algn="just"/>
            <a:r>
              <a:rPr lang="cs-CZ" sz="1800" b="1" dirty="0" smtClean="0"/>
              <a:t>Studie </a:t>
            </a:r>
            <a:r>
              <a:rPr lang="cs-CZ" sz="1800" b="1" dirty="0"/>
              <a:t>proveditelnosti </a:t>
            </a:r>
            <a:r>
              <a:rPr lang="cs-CZ" sz="1800" dirty="0"/>
              <a:t>v požadované </a:t>
            </a:r>
            <a:r>
              <a:rPr lang="cs-CZ" sz="1800" dirty="0" smtClean="0"/>
              <a:t>osnově (</a:t>
            </a:r>
            <a:r>
              <a:rPr lang="cs-CZ" sz="1800" dirty="0"/>
              <a:t>příloha č. </a:t>
            </a:r>
            <a:r>
              <a:rPr lang="cs-CZ" sz="1800" dirty="0" smtClean="0"/>
              <a:t>2 Specifických pravidel) </a:t>
            </a:r>
          </a:p>
          <a:p>
            <a:pPr marL="898525" lvl="2" indent="-187325" algn="just"/>
            <a:r>
              <a:rPr lang="cs-CZ" sz="1800" b="1" dirty="0"/>
              <a:t>Seznam objednávek </a:t>
            </a:r>
            <a:r>
              <a:rPr lang="cs-CZ" sz="1800" dirty="0"/>
              <a:t>– uskutečněné přímé nákupy/objednávky vztahující se k projektu před podáním Žádosti o podporu od </a:t>
            </a:r>
            <a:r>
              <a:rPr lang="cs-CZ" sz="1800" b="1" dirty="0"/>
              <a:t>100 tis. do 400 tis. Kč bez DPH</a:t>
            </a:r>
            <a:r>
              <a:rPr lang="cs-CZ" sz="1800" dirty="0"/>
              <a:t> (vzor v příloze č. 10 Obecných pravidel).</a:t>
            </a:r>
          </a:p>
          <a:p>
            <a:pPr marL="898525" lvl="2" indent="-187325" algn="just"/>
            <a:endParaRPr lang="cs-CZ" sz="1800" dirty="0" smtClean="0"/>
          </a:p>
          <a:p>
            <a:pPr marL="898525" lvl="2" indent="-187325" algn="just"/>
            <a:endParaRPr lang="cs-CZ" sz="18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Kritéria formálních náležitostí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 algn="just"/>
            <a:r>
              <a:rPr lang="cs-CZ" dirty="0"/>
              <a:t>Jsou doloženy všechny povinné přílohy a obsahově splňují požadované náležitosti</a:t>
            </a:r>
          </a:p>
          <a:p>
            <a:pPr marL="898525" lvl="2" indent="-187325" algn="just"/>
            <a:r>
              <a:rPr lang="cs-CZ" sz="1800" b="1" dirty="0" smtClean="0"/>
              <a:t>Dokumentace </a:t>
            </a:r>
            <a:r>
              <a:rPr lang="cs-CZ" sz="1800" b="1" dirty="0"/>
              <a:t>z průzkumu trhu, </a:t>
            </a:r>
            <a:r>
              <a:rPr lang="cs-CZ" sz="1800" dirty="0"/>
              <a:t>provedeného ve vztahu k hlavním aktivitám projektu, přičemž průzkum trhu a jeho dokumentace jsou rozděleny do samostatných celků, které odpovídají předmětům plnění všech </a:t>
            </a:r>
            <a:r>
              <a:rPr lang="cs-CZ" sz="1800" b="1" u="sng" dirty="0"/>
              <a:t>plánovaných</a:t>
            </a:r>
            <a:r>
              <a:rPr lang="cs-CZ" sz="1800" dirty="0"/>
              <a:t> veřejných zakázek (resp. částí veřejné zakázky dle § 98 zákona č. 137/2006 Sb., pokud žadatel plánuje veřejnou zakázku rozdělit na části) na hlavní aktivity projektu, které žadatel plánuje realizovat v průběhu projektu (příloha č. </a:t>
            </a:r>
            <a:r>
              <a:rPr lang="cs-CZ" sz="1800" dirty="0" smtClean="0"/>
              <a:t>8 </a:t>
            </a:r>
            <a:r>
              <a:rPr lang="cs-CZ" sz="1800" dirty="0"/>
              <a:t>Specifických pravidel</a:t>
            </a:r>
            <a:r>
              <a:rPr lang="cs-CZ" sz="1800" dirty="0" smtClean="0"/>
              <a:t>).</a:t>
            </a:r>
          </a:p>
          <a:p>
            <a:pPr marL="898525" lvl="2" indent="-187325" algn="just"/>
            <a:r>
              <a:rPr lang="cs-CZ" sz="1800" b="1" dirty="0"/>
              <a:t>Výpočet čistých jiných peněžních příjmů - </a:t>
            </a:r>
            <a:r>
              <a:rPr lang="cs-CZ" sz="1800" dirty="0"/>
              <a:t>Dokládají žadatelé, kteří předpokládají jiné peněžní příjmy (příloha č. </a:t>
            </a:r>
            <a:r>
              <a:rPr lang="cs-CZ" sz="1800" dirty="0" smtClean="0"/>
              <a:t>9 </a:t>
            </a:r>
            <a:r>
              <a:rPr lang="cs-CZ" sz="1800" dirty="0"/>
              <a:t>Specifických pravidel).</a:t>
            </a:r>
          </a:p>
          <a:p>
            <a:pPr marL="898525" lvl="2" indent="-187325" algn="just"/>
            <a:endParaRPr lang="cs-CZ" sz="18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Kritéria formálních náležitostí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1806</Words>
  <Application>Microsoft Office PowerPoint</Application>
  <PresentationFormat>Předvádění na obrazovce (4:3)</PresentationFormat>
  <Paragraphs>231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CRR template</vt:lpstr>
      <vt:lpstr>Příjem a hodnocení žádostí  o podporu</vt:lpstr>
      <vt:lpstr>Role CRR</vt:lpstr>
      <vt:lpstr>Příjem žádostí o podporu</vt:lpstr>
      <vt:lpstr>Hodnocení žádostí</vt:lpstr>
      <vt:lpstr>Hodnocení žádostí</vt:lpstr>
      <vt:lpstr>Kontrola přijatelnosti a formálních náležitostí</vt:lpstr>
      <vt:lpstr>Kritéria formálních náležitostí</vt:lpstr>
      <vt:lpstr>Kritéria formálních náležitostí</vt:lpstr>
      <vt:lpstr>Kritéria formálních náležitostí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Ex-ante analýza rizik</vt:lpstr>
      <vt:lpstr>Ex-ante kontrola</vt:lpstr>
      <vt:lpstr>Výběr projektů</vt:lpstr>
      <vt:lpstr>Vydání právního aktu – Registrace akce a Rozhodnutí o poskytnutí dotace/Stanovení výdajů</vt:lpstr>
      <vt:lpstr>Žádost o přezkum výsledku hodnocení</vt:lpstr>
      <vt:lpstr>Monitorování realizace projektů</vt:lpstr>
      <vt:lpstr>Změny v projektech</vt:lpstr>
      <vt:lpstr>Děkuji Vám za pozornost.</vt:lpstr>
    </vt:vector>
  </TitlesOfParts>
  <Company>CRR ČR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Centrum pro regionální rozvoj ČR</dc:creator>
  <cp:lastModifiedBy>Aleš Pekárek</cp:lastModifiedBy>
  <cp:revision>225</cp:revision>
  <dcterms:created xsi:type="dcterms:W3CDTF">2014-09-16T20:50:40Z</dcterms:created>
  <dcterms:modified xsi:type="dcterms:W3CDTF">2016-01-12T12:28:18Z</dcterms:modified>
</cp:coreProperties>
</file>