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284" r:id="rId2"/>
    <p:sldId id="360" r:id="rId3"/>
    <p:sldId id="366" r:id="rId4"/>
    <p:sldId id="353" r:id="rId5"/>
    <p:sldId id="354" r:id="rId6"/>
    <p:sldId id="355" r:id="rId7"/>
    <p:sldId id="356" r:id="rId8"/>
    <p:sldId id="357" r:id="rId9"/>
    <p:sldId id="358" r:id="rId10"/>
    <p:sldId id="359" r:id="rId11"/>
    <p:sldId id="332" r:id="rId12"/>
    <p:sldId id="364" r:id="rId13"/>
    <p:sldId id="265" r:id="rId14"/>
    <p:sldId id="264" r:id="rId15"/>
    <p:sldId id="365" r:id="rId16"/>
    <p:sldId id="313" r:id="rId17"/>
    <p:sldId id="319" r:id="rId18"/>
    <p:sldId id="311" r:id="rId19"/>
    <p:sldId id="318" r:id="rId20"/>
    <p:sldId id="367" r:id="rId21"/>
    <p:sldId id="304" r:id="rId22"/>
    <p:sldId id="302" r:id="rId23"/>
    <p:sldId id="320" r:id="rId24"/>
    <p:sldId id="301" r:id="rId25"/>
    <p:sldId id="307" r:id="rId26"/>
    <p:sldId id="323" r:id="rId27"/>
    <p:sldId id="327" r:id="rId28"/>
    <p:sldId id="328" r:id="rId29"/>
    <p:sldId id="329" r:id="rId30"/>
    <p:sldId id="369" r:id="rId31"/>
    <p:sldId id="371" r:id="rId32"/>
    <p:sldId id="274" r:id="rId33"/>
    <p:sldId id="276" r:id="rId34"/>
    <p:sldId id="278" r:id="rId35"/>
    <p:sldId id="279" r:id="rId36"/>
    <p:sldId id="282" r:id="rId37"/>
    <p:sldId id="280" r:id="rId38"/>
    <p:sldId id="331" r:id="rId39"/>
    <p:sldId id="281" r:id="rId40"/>
    <p:sldId id="262"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82">
          <p15:clr>
            <a:srgbClr val="A4A3A4"/>
          </p15:clr>
        </p15:guide>
        <p15:guide id="2" pos="48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opalíková Lenka" initials="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C"/>
    <a:srgbClr val="CCCCCC"/>
    <a:srgbClr val="5FA4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5252" autoAdjust="0"/>
  </p:normalViewPr>
  <p:slideViewPr>
    <p:cSldViewPr snapToGrid="0" snapToObjects="1">
      <p:cViewPr>
        <p:scale>
          <a:sx n="66" d="100"/>
          <a:sy n="66" d="100"/>
        </p:scale>
        <p:origin x="-1260" y="-924"/>
      </p:cViewPr>
      <p:guideLst>
        <p:guide orient="horz" pos="3382"/>
        <p:guide pos="487"/>
      </p:guideLst>
    </p:cSldViewPr>
  </p:slideViewPr>
  <p:outlineViewPr>
    <p:cViewPr>
      <p:scale>
        <a:sx n="33" d="100"/>
        <a:sy n="33" d="100"/>
      </p:scale>
      <p:origin x="0" y="55404"/>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67" d="100"/>
          <a:sy n="67" d="100"/>
        </p:scale>
        <p:origin x="-322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424D319-7988-0C47-A5AD-1F558D33A394}" type="datetimeFigureOut">
              <a:rPr lang="en-US" smtClean="0"/>
              <a:pPr/>
              <a:t>2/3/2016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736DEBE-37C2-3D4C-B405-6A6964797A22}" type="slidenum">
              <a:rPr lang="en-US" smtClean="0"/>
              <a:pPr/>
              <a:t>‹#›</a:t>
            </a:fld>
            <a:endParaRPr lang="en-US" dirty="0"/>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A6DD4C1-CE3B-8245-AB32-946652F98E9B}" type="datetimeFigureOut">
              <a:rPr lang="en-US" smtClean="0"/>
              <a:pPr/>
              <a:t>2/3/2016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1A35AD-0B81-F94A-83A1-9125CBB4FF2A}" type="slidenum">
              <a:rPr lang="en-US" smtClean="0"/>
              <a:pPr/>
              <a:t>‹#›</a:t>
            </a:fld>
            <a:endParaRPr lang="en-US" dirty="0"/>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 typeface="Arial" panose="020B0604020202020204" pitchFamily="34" charset="0"/>
              <a:buChar char="•"/>
            </a:pPr>
            <a:r>
              <a:rPr lang="cs-CZ" dirty="0"/>
              <a:t>Systém MS2014+ je napojen na mnoho dalších systémů. Komunikuje s účetním systémem řídícího orgánu, s účetním systémem Ministerstva financí  (Viola) i se systémem Auditního orgánu (IS AO).</a:t>
            </a:r>
          </a:p>
          <a:p>
            <a:pPr marL="171450" indent="-171450">
              <a:buFont typeface="Arial" panose="020B0604020202020204" pitchFamily="34" charset="0"/>
              <a:buChar char="•"/>
            </a:pPr>
            <a:r>
              <a:rPr lang="cs-CZ" dirty="0"/>
              <a:t>V MS2014+ probíhá ověřování dat v Registru de </a:t>
            </a:r>
            <a:r>
              <a:rPr lang="cs-CZ" dirty="0" err="1"/>
              <a:t>minimis</a:t>
            </a:r>
            <a:r>
              <a:rPr lang="cs-CZ" dirty="0"/>
              <a:t> a rovněž vkládání dat oprávněnými osobami do Registru de </a:t>
            </a:r>
            <a:r>
              <a:rPr lang="cs-CZ" dirty="0" err="1"/>
              <a:t>minimis</a:t>
            </a:r>
            <a:endParaRPr lang="cs-CZ" dirty="0"/>
          </a:p>
          <a:p>
            <a:pPr marL="171450" indent="-171450">
              <a:buFont typeface="Arial" panose="020B0604020202020204" pitchFamily="34" charset="0"/>
              <a:buChar char="•"/>
            </a:pPr>
            <a:r>
              <a:rPr lang="cs-CZ" dirty="0"/>
              <a:t>Systém SFC je systém Evropské komise, která je přes rozhraní MS2014+ a SFC informovaná o aktuálním stavu čerpání OP.</a:t>
            </a:r>
          </a:p>
          <a:p>
            <a:pPr marL="171450" indent="-171450">
              <a:buFont typeface="Arial" panose="020B0604020202020204" pitchFamily="34" charset="0"/>
              <a:buChar char="•"/>
            </a:pPr>
            <a:r>
              <a:rPr lang="cs-CZ" dirty="0"/>
              <a:t>IS ESF14+ – informační systém evropského sociálního fondu – údaje o podpořených osobách na projektech</a:t>
            </a:r>
          </a:p>
          <a:p>
            <a:pPr marL="171450" indent="-171450">
              <a:buFont typeface="Arial" panose="020B0604020202020204" pitchFamily="34" charset="0"/>
              <a:buChar char="•"/>
            </a:pPr>
            <a:r>
              <a:rPr lang="pl-PL" dirty="0"/>
              <a:t>IS NIMS – systém o nesrovnalostech na projektech</a:t>
            </a:r>
          </a:p>
          <a:p>
            <a:pPr marL="171450" indent="-171450">
              <a:buFont typeface="Arial" panose="020B0604020202020204" pitchFamily="34" charset="0"/>
              <a:buChar char="•"/>
            </a:pPr>
            <a:r>
              <a:rPr lang="cs-CZ" dirty="0" err="1"/>
              <a:t>Arachne</a:t>
            </a:r>
            <a:r>
              <a:rPr lang="cs-CZ" dirty="0"/>
              <a:t> – kontrola propojených osob, umožňuje rozkrývat vztahy plynoucí z ekonomicky spjatého okolí prověřovaného subjektu v České a Slovenské republice.</a:t>
            </a:r>
          </a:p>
          <a:p>
            <a:pPr marL="171450" indent="-171450">
              <a:buFont typeface="Arial" panose="020B0604020202020204" pitchFamily="34" charset="0"/>
              <a:buChar char="•"/>
            </a:pPr>
            <a:r>
              <a:rPr lang="cs-CZ" dirty="0"/>
              <a:t>IS Cedr III. -  centrální registr dotací - </a:t>
            </a:r>
            <a:r>
              <a:rPr lang="cs-CZ" dirty="0" smtClean="0"/>
              <a:t>informace </a:t>
            </a:r>
            <a:r>
              <a:rPr lang="cs-CZ" dirty="0"/>
              <a:t>o poskytnutých účelových dotacích ze státního rozpočtu.</a:t>
            </a:r>
          </a:p>
          <a:p>
            <a:pPr marL="171450" indent="-171450">
              <a:buFont typeface="Arial" panose="020B0604020202020204" pitchFamily="34" charset="0"/>
              <a:buChar char="•"/>
            </a:pPr>
            <a:r>
              <a:rPr lang="cs-CZ" dirty="0" err="1"/>
              <a:t>Dotinfo</a:t>
            </a:r>
            <a:r>
              <a:rPr lang="cs-CZ" dirty="0"/>
              <a:t> EDS -  dokumenty a údaje, které jsou rozhodné pro poskytování dotací a návratných finančních výpomocí</a:t>
            </a:r>
          </a:p>
          <a:p>
            <a:pPr marL="171450" indent="-171450">
              <a:buFont typeface="Arial" panose="020B0604020202020204" pitchFamily="34" charset="0"/>
              <a:buChar char="•"/>
            </a:pPr>
            <a:r>
              <a:rPr lang="cs-CZ" dirty="0"/>
              <a:t>Datový sklad pro MS2014+ - </a:t>
            </a:r>
            <a:r>
              <a:rPr lang="pt-BR" dirty="0"/>
              <a:t>rozhraní pro extrakci a přenos dat</a:t>
            </a:r>
            <a:r>
              <a:rPr lang="cs-CZ" dirty="0"/>
              <a:t>, poskytuje jak přehledné statistiky a analýzy ,použitelné pro operativní řízení, tak i velkou většinu výkazů, sestav a přehledů pro potřeby ŘO, NOK a dalších subjektů.</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5</a:t>
            </a:fld>
            <a:endParaRPr lang="en-US"/>
          </a:p>
        </p:txBody>
      </p:sp>
    </p:spTree>
    <p:extLst>
      <p:ext uri="{BB962C8B-B14F-4D97-AF65-F5344CB8AC3E}">
        <p14:creationId xmlns:p14="http://schemas.microsoft.com/office/powerpoint/2010/main" val="351533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17</a:t>
            </a:fld>
            <a:endParaRPr lang="en-US" dirty="0"/>
          </a:p>
        </p:txBody>
      </p:sp>
    </p:spTree>
    <p:extLst>
      <p:ext uri="{BB962C8B-B14F-4D97-AF65-F5344CB8AC3E}">
        <p14:creationId xmlns:p14="http://schemas.microsoft.com/office/powerpoint/2010/main" val="325024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18</a:t>
            </a:fld>
            <a:endParaRPr lang="en-US" dirty="0"/>
          </a:p>
        </p:txBody>
      </p:sp>
    </p:spTree>
    <p:extLst>
      <p:ext uri="{BB962C8B-B14F-4D97-AF65-F5344CB8AC3E}">
        <p14:creationId xmlns:p14="http://schemas.microsoft.com/office/powerpoint/2010/main" val="545970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19</a:t>
            </a:fld>
            <a:endParaRPr lang="en-US" dirty="0"/>
          </a:p>
        </p:txBody>
      </p:sp>
    </p:spTree>
    <p:extLst>
      <p:ext uri="{BB962C8B-B14F-4D97-AF65-F5344CB8AC3E}">
        <p14:creationId xmlns:p14="http://schemas.microsoft.com/office/powerpoint/2010/main" val="336194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Pověřovací akt</a:t>
            </a:r>
          </a:p>
          <a:p>
            <a:r>
              <a:rPr lang="cs-CZ" dirty="0" smtClean="0"/>
              <a:t>Vydaný v souladu s Rozhodnutím Komise ze dne 20. prosince 2011 </a:t>
            </a:r>
            <a:br>
              <a:rPr lang="cs-CZ" dirty="0" smtClean="0"/>
            </a:br>
            <a:r>
              <a:rPr lang="cs-CZ" dirty="0" smtClean="0"/>
              <a:t>o použití čl. 106 odst. 2 Smlouvy o fungování Evropské unie na státní podporu ve formě vyrovnávací platby za závazek veřejné služby udělené určitým podnikům pověřeným poskytováním služeb obecného hospodářského zájmu. </a:t>
            </a:r>
          </a:p>
          <a:p>
            <a:r>
              <a:rPr lang="cs-CZ" dirty="0" smtClean="0"/>
              <a:t>Žadatel musí být jasně pověřen k výkonu služby obecného hospodářského zájmu, k jejímuž kvalitnějšímu poskytování čerpá podporu v rámci výzvy. </a:t>
            </a:r>
          </a:p>
          <a:p>
            <a:endParaRPr lang="cs-CZ" dirty="0"/>
          </a:p>
        </p:txBody>
      </p:sp>
      <p:sp>
        <p:nvSpPr>
          <p:cNvPr id="4" name="Zástupný symbol pro číslo snímku 3"/>
          <p:cNvSpPr>
            <a:spLocks noGrp="1"/>
          </p:cNvSpPr>
          <p:nvPr>
            <p:ph type="sldNum" sz="quarter" idx="10"/>
          </p:nvPr>
        </p:nvSpPr>
        <p:spPr/>
        <p:txBody>
          <a:bodyPr/>
          <a:lstStyle/>
          <a:p>
            <a:fld id="{E61A35AD-0B81-F94A-83A1-9125CBB4FF2A}" type="slidenum">
              <a:rPr lang="en-US" smtClean="0"/>
              <a:pPr/>
              <a:t>20</a:t>
            </a:fld>
            <a:endParaRPr lang="en-US" dirty="0"/>
          </a:p>
        </p:txBody>
      </p:sp>
    </p:spTree>
    <p:extLst>
      <p:ext uri="{BB962C8B-B14F-4D97-AF65-F5344CB8AC3E}">
        <p14:creationId xmlns:p14="http://schemas.microsoft.com/office/powerpoint/2010/main" val="336194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5082"/>
            <a:ext cx="7772400" cy="1997296"/>
          </a:xfrm>
        </p:spPr>
        <p:txBody>
          <a:bodyPr anchor="t">
            <a:normAutofit/>
          </a:bodyPr>
          <a:lstStyle>
            <a:lvl1pPr>
              <a:defRPr sz="4400">
                <a:solidFill>
                  <a:schemeClr val="bg1"/>
                </a:solidFill>
              </a:defRPr>
            </a:lvl1pPr>
          </a:lstStyle>
          <a:p>
            <a:r>
              <a:rPr lang="cs-CZ" smtClean="0"/>
              <a:t>Click to edit Master title style</a:t>
            </a:r>
            <a:endParaRPr lang="en-US" dirty="0"/>
          </a:p>
        </p:txBody>
      </p:sp>
      <p:sp>
        <p:nvSpPr>
          <p:cNvPr id="3" name="Subtitle 2"/>
          <p:cNvSpPr>
            <a:spLocks noGrp="1"/>
          </p:cNvSpPr>
          <p:nvPr>
            <p:ph type="subTitle" idx="1"/>
          </p:nvPr>
        </p:nvSpPr>
        <p:spPr>
          <a:xfrm>
            <a:off x="685800" y="5386972"/>
            <a:ext cx="6400800" cy="570201"/>
          </a:xfrm>
        </p:spPr>
        <p:txBody>
          <a:bodyPr>
            <a:normAutofit/>
          </a:bodyPr>
          <a:lstStyle>
            <a:lvl1pPr marL="0" indent="0" algn="l">
              <a:buNone/>
              <a:defRPr sz="2200">
                <a:solidFill>
                  <a:srgbClr val="5FA4E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9" name="Text Placeholder 8"/>
          <p:cNvSpPr>
            <a:spLocks noGrp="1"/>
          </p:cNvSpPr>
          <p:nvPr>
            <p:ph type="body" sz="quarter" idx="11"/>
          </p:nvPr>
        </p:nvSpPr>
        <p:spPr>
          <a:xfrm>
            <a:off x="685800" y="3309620"/>
            <a:ext cx="6632575" cy="1452562"/>
          </a:xfrm>
        </p:spPr>
        <p:txBody>
          <a:bodyPr/>
          <a:lstStyle>
            <a:lvl1pPr>
              <a:defRPr>
                <a:solidFill>
                  <a:schemeClr val="bg1"/>
                </a:solidFill>
              </a:defRPr>
            </a:lvl1pPr>
          </a:lstStyle>
          <a:p>
            <a:pPr lvl="0"/>
            <a:endParaRPr lang="en-US" dirty="0"/>
          </a:p>
        </p:txBody>
      </p:sp>
      <p:sp>
        <p:nvSpPr>
          <p:cNvPr id="10" name="Text Placeholder 9"/>
          <p:cNvSpPr>
            <a:spLocks noGrp="1"/>
          </p:cNvSpPr>
          <p:nvPr>
            <p:ph type="body" sz="quarter" idx="12" hasCustomPrompt="1"/>
          </p:nvPr>
        </p:nvSpPr>
        <p:spPr>
          <a:xfrm>
            <a:off x="156851" y="6356350"/>
            <a:ext cx="2006600" cy="369888"/>
          </a:xfrm>
        </p:spPr>
        <p:txBody>
          <a:bodyPr/>
          <a:lstStyle>
            <a:lvl1pPr>
              <a:defRPr>
                <a:solidFill>
                  <a:srgbClr val="CCCCCC"/>
                </a:solidFill>
              </a:defRPr>
            </a:lvl1pPr>
          </a:lstStyle>
          <a:p>
            <a:pPr lvl="0"/>
            <a:r>
              <a:rPr lang="en-US" dirty="0" smtClean="0"/>
              <a:t>16/12/14</a:t>
            </a:r>
            <a:endParaRPr lang="en-US" dirty="0"/>
          </a:p>
        </p:txBody>
      </p:sp>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375" y="1306874"/>
            <a:ext cx="7700425" cy="4819290"/>
          </a:xfrm>
        </p:spPr>
        <p:txBody>
          <a:bodyPr/>
          <a:lstStyle>
            <a:lvl1pPr>
              <a:defRPr sz="1800"/>
            </a:lvl1pPr>
            <a:lvl2pPr marL="628650" indent="-171450">
              <a:defRPr sz="2000" b="1"/>
            </a:lvl2pPr>
            <a:lvl3pPr marL="1073150" indent="-158750">
              <a:defRPr sz="1600"/>
            </a:lvl3pPr>
            <a:lvl4pPr marL="1528763" indent="-157163">
              <a:defRPr sz="1600"/>
            </a:lvl4pPr>
            <a:lvl5pPr marL="1973263" indent="-144463">
              <a:defRPr sz="1600"/>
            </a:lvl5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Title 3"/>
          <p:cNvSpPr>
            <a:spLocks noGrp="1"/>
          </p:cNvSpPr>
          <p:nvPr>
            <p:ph type="title"/>
          </p:nvPr>
        </p:nvSpPr>
        <p:spPr>
          <a:xfrm>
            <a:off x="457200" y="261938"/>
            <a:ext cx="8229600" cy="822325"/>
          </a:xfrm>
        </p:spPr>
        <p:txBody>
          <a:bodyPr/>
          <a:lstStyle/>
          <a:p>
            <a:r>
              <a:rPr lang="cs-CZ" smtClean="0"/>
              <a:t>Click to edit Master title style</a:t>
            </a:r>
            <a:endParaRPr lang="en-US"/>
          </a:p>
        </p:txBody>
      </p:sp>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5175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49358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8775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6" name="Footer Placeholder 5"/>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241629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1470025"/>
          </a:xfrm>
        </p:spPr>
        <p:txBody>
          <a:bodyPr>
            <a:normAutofit/>
          </a:bodyPr>
          <a:lstStyle>
            <a:lvl1pPr>
              <a:defRPr sz="3200" b="1">
                <a:solidFill>
                  <a:schemeClr val="bg1"/>
                </a:solidFill>
              </a:defRPr>
            </a:lvl1pPr>
          </a:lstStyle>
          <a:p>
            <a:r>
              <a:rPr lang="cs-CZ" smtClean="0"/>
              <a:t>Click to edit Master 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ubtitle 2"/>
          <p:cNvSpPr txBox="1">
            <a:spLocks/>
          </p:cNvSpPr>
          <p:nvPr userDrawn="1"/>
        </p:nvSpPr>
        <p:spPr>
          <a:xfrm>
            <a:off x="161280" y="5840002"/>
            <a:ext cx="3312170"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Centrum pro regionální rozvoj České republiky</a:t>
            </a:r>
          </a:p>
        </p:txBody>
      </p:sp>
      <p:sp>
        <p:nvSpPr>
          <p:cNvPr id="9" name="Subtitle 2"/>
          <p:cNvSpPr txBox="1">
            <a:spLocks/>
          </p:cNvSpPr>
          <p:nvPr userDrawn="1"/>
        </p:nvSpPr>
        <p:spPr>
          <a:xfrm>
            <a:off x="3591250" y="5840002"/>
            <a:ext cx="246494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Vinohradská 46, 120 00  Praha 2</a:t>
            </a:r>
          </a:p>
        </p:txBody>
      </p:sp>
      <p:sp>
        <p:nvSpPr>
          <p:cNvPr id="10" name="Subtitle 2"/>
          <p:cNvSpPr txBox="1">
            <a:spLocks/>
          </p:cNvSpPr>
          <p:nvPr userDrawn="1"/>
        </p:nvSpPr>
        <p:spPr>
          <a:xfrm>
            <a:off x="6140450" y="5840002"/>
            <a:ext cx="1747402"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dirty="0" smtClean="0">
                <a:solidFill>
                  <a:schemeClr val="bg1"/>
                </a:solidFill>
              </a:rPr>
              <a:t>tel.: +420 221 580 201</a:t>
            </a:r>
          </a:p>
        </p:txBody>
      </p:sp>
      <p:sp>
        <p:nvSpPr>
          <p:cNvPr id="12" name="Subtitle 2"/>
          <p:cNvSpPr txBox="1">
            <a:spLocks/>
          </p:cNvSpPr>
          <p:nvPr userDrawn="1"/>
        </p:nvSpPr>
        <p:spPr>
          <a:xfrm>
            <a:off x="8048299" y="5828841"/>
            <a:ext cx="1000451" cy="40240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cs-CZ" sz="1300" b="0" kern="1200" dirty="0" smtClean="0">
                <a:solidFill>
                  <a:schemeClr val="bg1"/>
                </a:solidFill>
                <a:latin typeface="+mn-lt"/>
                <a:ea typeface="+mn-ea"/>
                <a:cs typeface="+mn-cs"/>
              </a:rPr>
              <a:t>www.crr.cz</a:t>
            </a:r>
          </a:p>
        </p:txBody>
      </p:sp>
      <p:sp>
        <p:nvSpPr>
          <p:cNvPr id="3" name="Slide Number Placeholder 2"/>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75107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E185D83E-7469-4EA2-960A-70D5806DC5B5}" type="datetime1">
              <a:rPr lang="cs-CZ" smtClean="0"/>
              <a:t>3.2.2016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a:t>
            </a:fld>
            <a:endParaRPr lang="cs-CZ"/>
          </a:p>
        </p:txBody>
      </p:sp>
    </p:spTree>
    <p:extLst>
      <p:ext uri="{BB962C8B-B14F-4D97-AF65-F5344CB8AC3E}">
        <p14:creationId xmlns:p14="http://schemas.microsoft.com/office/powerpoint/2010/main" val="249095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62310"/>
            <a:ext cx="8229600" cy="822642"/>
          </a:xfrm>
          <a:prstGeom prst="rect">
            <a:avLst/>
          </a:prstGeom>
        </p:spPr>
        <p:txBody>
          <a:bodyPr vert="horz" lIns="91440" tIns="45720" rIns="91440" bIns="45720" rtlCol="0" anchor="ctr">
            <a:normAutofit/>
          </a:bodyPr>
          <a:lstStyle/>
          <a:p>
            <a:r>
              <a:rPr lang="cs-CZ" smtClean="0"/>
              <a:t>Click to edit Master title style</a:t>
            </a:r>
            <a:endParaRPr lang="en-US" dirty="0"/>
          </a:p>
        </p:txBody>
      </p:sp>
      <p:sp>
        <p:nvSpPr>
          <p:cNvPr id="3" name="Text Placeholder 2"/>
          <p:cNvSpPr>
            <a:spLocks noGrp="1"/>
          </p:cNvSpPr>
          <p:nvPr>
            <p:ph type="body" idx="1"/>
          </p:nvPr>
        </p:nvSpPr>
        <p:spPr>
          <a:xfrm>
            <a:off x="986374" y="1306873"/>
            <a:ext cx="7675766" cy="4806962"/>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Footer Placeholder 4"/>
          <p:cNvSpPr>
            <a:spLocks noGrp="1"/>
          </p:cNvSpPr>
          <p:nvPr>
            <p:ph type="ftr" sz="quarter" idx="3"/>
          </p:nvPr>
        </p:nvSpPr>
        <p:spPr>
          <a:xfrm>
            <a:off x="727451" y="6356350"/>
            <a:ext cx="5292349" cy="365125"/>
          </a:xfrm>
          <a:prstGeom prst="rect">
            <a:avLst/>
          </a:prstGeom>
        </p:spPr>
        <p:txBody>
          <a:bodyPr vert="horz" lIns="91440" tIns="45720" rIns="91440" bIns="45720" rtlCol="0" anchor="ctr"/>
          <a:lstStyle>
            <a:lvl1pPr algn="l">
              <a:defRPr sz="1200">
                <a:solidFill>
                  <a:srgbClr val="00529C"/>
                </a:solidFill>
              </a:defRPr>
            </a:lvl1pPr>
          </a:lstStyle>
          <a:p>
            <a:endParaRPr lang="en-US" dirty="0"/>
          </a:p>
        </p:txBody>
      </p:sp>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60" r:id="rId8"/>
    <p:sldLayoutId id="2147483661" r:id="rId9"/>
  </p:sldLayoutIdLst>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rr.cz/" TargetMode="External"/><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otaceeu.cz/"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crosoft.com/getsilverligh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mseu.mssf.cz/help/TescoSwElevatedTrustToolCZ.ms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cs-CZ" dirty="0"/>
              <a:t>Představení </a:t>
            </a:r>
            <a:br>
              <a:rPr lang="cs-CZ" dirty="0"/>
            </a:br>
            <a:r>
              <a:rPr lang="cs-CZ" dirty="0"/>
              <a:t>Centra pro regionální rozvoj </a:t>
            </a:r>
            <a:br>
              <a:rPr lang="cs-CZ" dirty="0"/>
            </a:br>
            <a:r>
              <a:rPr lang="cs-CZ" dirty="0"/>
              <a:t>České republiky</a:t>
            </a:r>
            <a:endParaRPr lang="en-US" dirty="0"/>
          </a:p>
        </p:txBody>
      </p:sp>
      <p:sp>
        <p:nvSpPr>
          <p:cNvPr id="3" name="Subtitle 2"/>
          <p:cNvSpPr>
            <a:spLocks noGrp="1"/>
          </p:cNvSpPr>
          <p:nvPr>
            <p:ph type="subTitle" idx="1"/>
          </p:nvPr>
        </p:nvSpPr>
        <p:spPr/>
        <p:txBody>
          <a:bodyPr/>
          <a:lstStyle/>
          <a:p>
            <a:r>
              <a:rPr lang="cs-CZ" b="1" dirty="0" smtClean="0"/>
              <a:t>Ing. Markéta Kupcová</a:t>
            </a:r>
            <a:endParaRPr lang="cs-CZ" dirty="0"/>
          </a:p>
        </p:txBody>
      </p:sp>
      <p:sp>
        <p:nvSpPr>
          <p:cNvPr id="4" name="Text Placeholder 3"/>
          <p:cNvSpPr>
            <a:spLocks noGrp="1"/>
          </p:cNvSpPr>
          <p:nvPr>
            <p:ph type="body" sz="quarter" idx="11"/>
          </p:nvPr>
        </p:nvSpPr>
        <p:spPr>
          <a:xfrm>
            <a:off x="685800" y="2878633"/>
            <a:ext cx="7772400" cy="2367622"/>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1.2 </a:t>
            </a:r>
            <a:br>
              <a:rPr lang="cs-CZ" sz="2000" b="1" dirty="0">
                <a:effectLst>
                  <a:outerShdw blurRad="38100" dist="38100" dir="2700000" algn="tl">
                    <a:srgbClr val="000000">
                      <a:alpha val="43137"/>
                    </a:srgbClr>
                  </a:outerShdw>
                </a:effectLst>
              </a:rPr>
            </a:br>
            <a:r>
              <a:rPr lang="cs-CZ" sz="2000" b="1" dirty="0" err="1" smtClean="0">
                <a:effectLst>
                  <a:outerShdw blurRad="38100" dist="38100" dir="2700000" algn="tl">
                    <a:srgbClr val="000000">
                      <a:alpha val="43137"/>
                    </a:srgbClr>
                  </a:outerShdw>
                </a:effectLst>
              </a:rPr>
              <a:t>Nízkoemisní</a:t>
            </a:r>
            <a:r>
              <a:rPr lang="cs-CZ" sz="2000" b="1" dirty="0" smtClean="0">
                <a:effectLst>
                  <a:outerShdw blurRad="38100" dist="38100" dir="2700000" algn="tl">
                    <a:srgbClr val="000000">
                      <a:alpha val="43137"/>
                    </a:srgbClr>
                  </a:outerShdw>
                </a:effectLst>
              </a:rPr>
              <a:t> a bezemisní vozidla </a:t>
            </a:r>
            <a:r>
              <a:rPr lang="cs-CZ" sz="2000" b="1" dirty="0">
                <a:effectLst>
                  <a:outerShdw blurRad="38100" dist="38100" dir="2700000" algn="tl">
                    <a:srgbClr val="000000">
                      <a:alpha val="43137"/>
                    </a:srgbClr>
                  </a:outerShdw>
                </a:effectLst>
              </a:rPr>
              <a:t>(kolová výzva č. </a:t>
            </a:r>
            <a:r>
              <a:rPr lang="cs-CZ" sz="2000" b="1" dirty="0" smtClean="0">
                <a:effectLst>
                  <a:outerShdw blurRad="38100" dist="38100" dir="2700000" algn="tl">
                    <a:srgbClr val="000000">
                      <a:alpha val="43137"/>
                    </a:srgbClr>
                  </a:outerShdw>
                </a:effectLst>
              </a:rPr>
              <a:t>20)</a:t>
            </a:r>
            <a:endParaRPr lang="cs-CZ" sz="20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12"/>
          </p:nvPr>
        </p:nvSpPr>
        <p:spPr/>
        <p:txBody>
          <a:bodyPr/>
          <a:lstStyle/>
          <a:p>
            <a:r>
              <a:rPr lang="cs-CZ" dirty="0" smtClean="0"/>
              <a:t>4. 2. 2016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35986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574965" y="1211624"/>
            <a:ext cx="8111836" cy="4972006"/>
          </a:xfrm>
        </p:spPr>
        <p:txBody>
          <a:bodyPr>
            <a:noAutofit/>
          </a:bodyPr>
          <a:lstStyle/>
          <a:p>
            <a:pPr marL="400050" indent="-400050" algn="just">
              <a:buFont typeface="+mj-lt"/>
              <a:buAutoNum type="romanUcPeriod"/>
            </a:pPr>
            <a:r>
              <a:rPr lang="cs-CZ" sz="1600" b="1" dirty="0"/>
              <a:t>Specifická pravidla pro žadatele a příjemce k jednotlivým výzvám (příloha č. 1): </a:t>
            </a:r>
          </a:p>
          <a:p>
            <a:pPr marL="914400" lvl="1" indent="-285750" algn="just">
              <a:buFont typeface="Wingdings" panose="05000000000000000000" pitchFamily="2" charset="2"/>
              <a:buChar char="§"/>
            </a:pPr>
            <a:r>
              <a:rPr lang="cs-CZ" sz="1800" dirty="0">
                <a:solidFill>
                  <a:srgbClr val="FF0000"/>
                </a:solidFill>
              </a:rPr>
              <a:t>Postup pro podání žádosti o podporu v MS2014+</a:t>
            </a:r>
            <a:r>
              <a:rPr lang="cs-CZ" sz="1800" dirty="0"/>
              <a:t> </a:t>
            </a:r>
            <a:endParaRPr lang="cs-CZ" sz="1800" dirty="0" smtClean="0"/>
          </a:p>
          <a:p>
            <a:pPr algn="just"/>
            <a:endParaRPr lang="cs-CZ" sz="800" b="1" dirty="0" smtClean="0"/>
          </a:p>
          <a:p>
            <a:pPr algn="just"/>
            <a:r>
              <a:rPr lang="cs-CZ" sz="1600" b="1" dirty="0" smtClean="0"/>
              <a:t>II</a:t>
            </a:r>
            <a:r>
              <a:rPr lang="cs-CZ" sz="1600" b="1" dirty="0"/>
              <a:t>. 	Obecná pravidla pro žadatele a příjemce (přílohy):  </a:t>
            </a:r>
          </a:p>
          <a:p>
            <a:pPr marL="914400" lvl="1" indent="-285750" algn="just">
              <a:buFont typeface="Wingdings" panose="05000000000000000000" pitchFamily="2" charset="2"/>
              <a:buChar char="§"/>
            </a:pPr>
            <a:r>
              <a:rPr lang="cs-CZ" sz="1800" dirty="0">
                <a:solidFill>
                  <a:srgbClr val="FF0000"/>
                </a:solidFill>
              </a:rPr>
              <a:t>Postup pro zpracování CBA v MS2014+ </a:t>
            </a:r>
          </a:p>
          <a:p>
            <a:pPr marL="914400" lvl="1" indent="-285750" algn="just">
              <a:buFont typeface="Wingdings" panose="05000000000000000000" pitchFamily="2" charset="2"/>
              <a:buChar char="§"/>
            </a:pPr>
            <a:r>
              <a:rPr lang="cs-CZ" sz="1800" dirty="0">
                <a:solidFill>
                  <a:srgbClr val="FF0000"/>
                </a:solidFill>
              </a:rPr>
              <a:t>Postup zadávání žádosti o změnu v MS2014+</a:t>
            </a:r>
          </a:p>
          <a:p>
            <a:pPr marL="914400" lvl="1" indent="-285750" algn="just">
              <a:buFont typeface="Wingdings" panose="05000000000000000000" pitchFamily="2" charset="2"/>
              <a:buChar char="§"/>
            </a:pPr>
            <a:r>
              <a:rPr lang="cs-CZ" sz="1800" dirty="0">
                <a:solidFill>
                  <a:srgbClr val="FF0000"/>
                </a:solidFill>
              </a:rPr>
              <a:t>Postup podání žádosti o přezkum hodnocení v MS2014</a:t>
            </a:r>
            <a:r>
              <a:rPr lang="cs-CZ" sz="1800" dirty="0" smtClean="0">
                <a:solidFill>
                  <a:srgbClr val="FF0000"/>
                </a:solidFill>
              </a:rPr>
              <a:t>+</a:t>
            </a:r>
          </a:p>
          <a:p>
            <a:pPr marL="914400" lvl="1" indent="-285750" algn="just">
              <a:buFont typeface="Wingdings" panose="05000000000000000000" pitchFamily="2" charset="2"/>
              <a:buChar char="§"/>
            </a:pPr>
            <a:endParaRPr lang="cs-CZ" sz="800" dirty="0" smtClean="0">
              <a:solidFill>
                <a:srgbClr val="FF0000"/>
              </a:solidFill>
            </a:endParaRPr>
          </a:p>
          <a:p>
            <a:pPr marL="400050" indent="-400050" algn="just">
              <a:buAutoNum type="romanUcPeriod" startAt="3"/>
            </a:pPr>
            <a:r>
              <a:rPr lang="cs-CZ" sz="1600" b="1" dirty="0" smtClean="0"/>
              <a:t>Edukační </a:t>
            </a:r>
            <a:r>
              <a:rPr lang="cs-CZ" sz="1600" b="1" dirty="0"/>
              <a:t>videa </a:t>
            </a:r>
            <a:r>
              <a:rPr lang="cs-CZ" sz="1600" dirty="0"/>
              <a:t>na portálu </a:t>
            </a:r>
            <a:r>
              <a:rPr lang="cs-CZ" sz="1600" dirty="0">
                <a:hlinkClick r:id="rId2"/>
              </a:rPr>
              <a:t>www.dotaceeu.cz</a:t>
            </a:r>
            <a:r>
              <a:rPr lang="cs-CZ" sz="1600" dirty="0"/>
              <a:t> - ke shlédnutí jednotlivé díly: </a:t>
            </a:r>
            <a:r>
              <a:rPr lang="cs-CZ" sz="1600" dirty="0" smtClean="0"/>
              <a:t>1</a:t>
            </a:r>
            <a:r>
              <a:rPr lang="cs-CZ" sz="1600" dirty="0"/>
              <a:t>. Představujeme IS KP14+, </a:t>
            </a:r>
            <a:r>
              <a:rPr lang="cs-CZ" sz="1600" dirty="0" smtClean="0"/>
              <a:t>2</a:t>
            </a:r>
            <a:r>
              <a:rPr lang="cs-CZ" sz="1600" dirty="0"/>
              <a:t>. Jak založit žádost, </a:t>
            </a:r>
            <a:r>
              <a:rPr lang="cs-CZ" sz="1600" dirty="0" smtClean="0"/>
              <a:t>3</a:t>
            </a:r>
            <a:r>
              <a:rPr lang="cs-CZ" sz="1600" dirty="0"/>
              <a:t>. Vyplnění žádosti I</a:t>
            </a:r>
            <a:r>
              <a:rPr lang="cs-CZ" sz="1600" dirty="0" smtClean="0"/>
              <a:t>, </a:t>
            </a:r>
            <a:r>
              <a:rPr lang="cs-CZ" sz="1600" dirty="0"/>
              <a:t>4. Vyplnění žádosti II</a:t>
            </a:r>
            <a:r>
              <a:rPr lang="cs-CZ" sz="1600" dirty="0" smtClean="0"/>
              <a:t>, </a:t>
            </a:r>
            <a:r>
              <a:rPr lang="cs-CZ" sz="1600" dirty="0"/>
              <a:t>5. Zprávy o realizace projektu</a:t>
            </a:r>
            <a:r>
              <a:rPr lang="cs-CZ" sz="1600" dirty="0" smtClean="0"/>
              <a:t>.</a:t>
            </a:r>
          </a:p>
          <a:p>
            <a:pPr marL="400050" indent="-400050" algn="just">
              <a:buAutoNum type="romanUcPeriod" startAt="3"/>
            </a:pPr>
            <a:endParaRPr lang="cs-CZ" sz="800" dirty="0" smtClean="0"/>
          </a:p>
          <a:p>
            <a:pPr indent="-285750" algn="just"/>
            <a:r>
              <a:rPr lang="cs-CZ" dirty="0" smtClean="0"/>
              <a:t>Případné chyby v systému zasílat kontaktním osobám Centra v jednotlivých krajích - doložit </a:t>
            </a:r>
            <a:r>
              <a:rPr lang="cs-CZ" dirty="0" err="1" smtClean="0"/>
              <a:t>Print</a:t>
            </a:r>
            <a:r>
              <a:rPr lang="cs-CZ" dirty="0" smtClean="0"/>
              <a:t> </a:t>
            </a:r>
            <a:r>
              <a:rPr lang="cs-CZ" dirty="0" err="1" smtClean="0"/>
              <a:t>Screen</a:t>
            </a:r>
            <a:r>
              <a:rPr lang="cs-CZ" dirty="0" smtClean="0"/>
              <a:t> chybové hlášky při kontrole na dané záložce, kde se chyba vyskytuje! </a:t>
            </a:r>
          </a:p>
        </p:txBody>
      </p:sp>
      <p:sp>
        <p:nvSpPr>
          <p:cNvPr id="4" name="Nadpis 3"/>
          <p:cNvSpPr>
            <a:spLocks noGrp="1"/>
          </p:cNvSpPr>
          <p:nvPr>
            <p:ph type="title"/>
          </p:nvPr>
        </p:nvSpPr>
        <p:spPr/>
        <p:txBody>
          <a:bodyPr>
            <a:normAutofit/>
          </a:bodyPr>
          <a:lstStyle/>
          <a:p>
            <a:pPr algn="ctr"/>
            <a:r>
              <a:rPr lang="cs-CZ" sz="2800" dirty="0" smtClean="0"/>
              <a:t>Co Vám může pomoci při vyplnění IS KP14+ ?</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081842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cs-CZ" dirty="0" smtClean="0"/>
              <a:t>Příjem a hodnocení žádostí </a:t>
            </a:r>
            <a:br>
              <a:rPr lang="cs-CZ" dirty="0" smtClean="0"/>
            </a:br>
            <a:r>
              <a:rPr lang="cs-CZ" dirty="0" smtClean="0"/>
              <a:t>o podporu</a:t>
            </a:r>
            <a:endParaRPr lang="en-US" dirty="0"/>
          </a:p>
        </p:txBody>
      </p:sp>
      <p:sp>
        <p:nvSpPr>
          <p:cNvPr id="3" name="Subtitle 2"/>
          <p:cNvSpPr>
            <a:spLocks noGrp="1"/>
          </p:cNvSpPr>
          <p:nvPr>
            <p:ph type="subTitle" idx="1"/>
          </p:nvPr>
        </p:nvSpPr>
        <p:spPr>
          <a:xfrm>
            <a:off x="685800" y="4735774"/>
            <a:ext cx="6400800" cy="1221399"/>
          </a:xfrm>
        </p:spPr>
        <p:txBody>
          <a:bodyPr/>
          <a:lstStyle/>
          <a:p>
            <a:r>
              <a:rPr lang="cs-CZ" b="1" dirty="0" smtClean="0"/>
              <a:t>Ing. Markéta Kupcová</a:t>
            </a:r>
          </a:p>
          <a:p>
            <a:r>
              <a:rPr lang="cs-CZ" b="1" dirty="0"/>
              <a:t>Mgr. Martin Janda</a:t>
            </a:r>
          </a:p>
        </p:txBody>
      </p:sp>
      <p:sp>
        <p:nvSpPr>
          <p:cNvPr id="4" name="Text Placeholder 3"/>
          <p:cNvSpPr>
            <a:spLocks noGrp="1"/>
          </p:cNvSpPr>
          <p:nvPr>
            <p:ph type="body" sz="quarter" idx="11"/>
          </p:nvPr>
        </p:nvSpPr>
        <p:spPr>
          <a:xfrm>
            <a:off x="685800" y="2428876"/>
            <a:ext cx="7772400" cy="2306898"/>
          </a:xfrm>
        </p:spPr>
        <p:txBody>
          <a:bodyPr>
            <a:noAutofit/>
          </a:bodyPr>
          <a:lstStyle/>
          <a:p>
            <a:endParaRPr lang="cs-CZ" sz="2000" b="1" dirty="0" smtClean="0">
              <a:effectLst>
                <a:outerShdw blurRad="38100" dist="38100" dir="2700000" algn="tl">
                  <a:srgbClr val="000000">
                    <a:alpha val="43137"/>
                  </a:srgbClr>
                </a:outerShdw>
              </a:effectLst>
            </a:endParaRPr>
          </a:p>
          <a:p>
            <a:endParaRPr lang="cs-CZ" sz="2000" b="1" dirty="0">
              <a:effectLst>
                <a:outerShdw blurRad="38100" dist="38100" dir="2700000" algn="tl">
                  <a:srgbClr val="000000">
                    <a:alpha val="43137"/>
                  </a:srgbClr>
                </a:outerShdw>
              </a:effectLst>
            </a:endParaRPr>
          </a:p>
          <a:p>
            <a:endParaRPr lang="cs-CZ" sz="2000" b="1" dirty="0" smtClean="0">
              <a:effectLst>
                <a:outerShdw blurRad="38100" dist="38100" dir="2700000" algn="tl">
                  <a:srgbClr val="000000">
                    <a:alpha val="43137"/>
                  </a:srgbClr>
                </a:outerShdw>
              </a:effectLst>
            </a:endParaRPr>
          </a:p>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1.2 </a:t>
            </a:r>
            <a:br>
              <a:rPr lang="cs-CZ" sz="2000" b="1" dirty="0">
                <a:effectLst>
                  <a:outerShdw blurRad="38100" dist="38100" dir="2700000" algn="tl">
                    <a:srgbClr val="000000">
                      <a:alpha val="43137"/>
                    </a:srgbClr>
                  </a:outerShdw>
                </a:effectLst>
              </a:rPr>
            </a:br>
            <a:r>
              <a:rPr lang="cs-CZ" sz="2000" b="1" dirty="0" err="1">
                <a:effectLst>
                  <a:outerShdw blurRad="38100" dist="38100" dir="2700000" algn="tl">
                    <a:srgbClr val="000000">
                      <a:alpha val="43137"/>
                    </a:srgbClr>
                  </a:outerShdw>
                </a:effectLst>
              </a:rPr>
              <a:t>Nízkoemisní</a:t>
            </a:r>
            <a:r>
              <a:rPr lang="cs-CZ" sz="2000" b="1" dirty="0">
                <a:effectLst>
                  <a:outerShdw blurRad="38100" dist="38100" dir="2700000" algn="tl">
                    <a:srgbClr val="000000">
                      <a:alpha val="43137"/>
                    </a:srgbClr>
                  </a:outerShdw>
                </a:effectLst>
              </a:rPr>
              <a:t> a bezemisní vozidla (kolová výzva č. 20)</a:t>
            </a:r>
          </a:p>
        </p:txBody>
      </p:sp>
      <p:sp>
        <p:nvSpPr>
          <p:cNvPr id="5" name="Text Placeholder 4"/>
          <p:cNvSpPr>
            <a:spLocks noGrp="1"/>
          </p:cNvSpPr>
          <p:nvPr>
            <p:ph type="body" sz="quarter" idx="12"/>
          </p:nvPr>
        </p:nvSpPr>
        <p:spPr/>
        <p:txBody>
          <a:bodyPr/>
          <a:lstStyle/>
          <a:p>
            <a:r>
              <a:rPr lang="cs-CZ" dirty="0" smtClean="0"/>
              <a:t>4. 2. 2016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741757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t>Podání žádostí POUZE přes MS2014+</a:t>
            </a:r>
          </a:p>
          <a:p>
            <a:pPr marL="454025" lvl="1" indent="-187325"/>
            <a:r>
              <a:rPr lang="cs-CZ" dirty="0" smtClean="0"/>
              <a:t>Automatická registrace žádosti</a:t>
            </a:r>
          </a:p>
          <a:p>
            <a:pPr marL="454025" lvl="1" indent="-187325"/>
            <a:r>
              <a:rPr lang="cs-CZ" dirty="0" smtClean="0"/>
              <a:t>Automatické předložení na příslušné krajské oddělení Centra</a:t>
            </a:r>
          </a:p>
          <a:p>
            <a:pPr marL="454025" lvl="1" indent="-187325" algn="just"/>
            <a:r>
              <a:rPr lang="cs-CZ" dirty="0" smtClean="0"/>
              <a:t>Žadatel bude depeší informován o přidělených manažerech projektu, kteří budou mít na starosti další administraci projektu a komunikaci se žadatelem (administrace </a:t>
            </a:r>
            <a:r>
              <a:rPr lang="cs-CZ" dirty="0"/>
              <a:t>projektu bude zpravidla probíhat na krajském oddělení Centra, kde je sídlo žadatele</a:t>
            </a:r>
            <a:r>
              <a:rPr lang="cs-CZ" dirty="0" smtClean="0"/>
              <a:t>)</a:t>
            </a:r>
          </a:p>
          <a:p>
            <a:pPr marL="454025" lvl="1" indent="-187325" algn="just"/>
            <a:r>
              <a:rPr lang="cs-CZ" dirty="0" smtClean="0"/>
              <a:t>Komunikace s Centrem před podáním žádosti o podporu: přes komunikačního pracovníka (</a:t>
            </a:r>
            <a:r>
              <a:rPr lang="cs-CZ" i="1" dirty="0" smtClean="0"/>
              <a:t>specialista pro absorpční kapacitu)</a:t>
            </a:r>
            <a:endParaRPr lang="cs-CZ" dirty="0" smtClean="0"/>
          </a:p>
          <a:p>
            <a:pPr marL="454025" lvl="1" indent="-187325" algn="just"/>
            <a:r>
              <a:rPr lang="cs-CZ" dirty="0"/>
              <a:t>Komunikace s </a:t>
            </a:r>
            <a:r>
              <a:rPr lang="cs-CZ" dirty="0" smtClean="0"/>
              <a:t>Centrem po podání </a:t>
            </a:r>
            <a:r>
              <a:rPr lang="cs-CZ" dirty="0"/>
              <a:t>žádosti o podporu: přes </a:t>
            </a:r>
            <a:r>
              <a:rPr lang="cs-CZ" dirty="0" smtClean="0"/>
              <a:t>přiřazeného manažera projektu</a:t>
            </a:r>
            <a:endParaRPr lang="cs-CZ" dirty="0"/>
          </a:p>
          <a:p>
            <a:pPr marL="454025" lvl="1" indent="-187325" algn="just"/>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lstStyle/>
          <a:p>
            <a:r>
              <a:rPr lang="cs-CZ" dirty="0" smtClean="0"/>
              <a:t>Příjem žádostí o podporu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2189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pic>
        <p:nvPicPr>
          <p:cNvPr id="8" name="Obrázek 1"/>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9675" y="1304926"/>
            <a:ext cx="6498073" cy="4139984"/>
          </a:xfrm>
          <a:prstGeom prst="rect">
            <a:avLst/>
          </a:prstGeom>
          <a:noFill/>
          <a:ln>
            <a:noFill/>
          </a:ln>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lstStyle/>
          <a:p>
            <a:pPr marL="454025" lvl="1" indent="-187325"/>
            <a:r>
              <a:rPr lang="cs-CZ" dirty="0" smtClean="0"/>
              <a:t>Hodnocení žádostí je zahájeno po ukončení příjmu žádostí o podporu (kolová výzva).</a:t>
            </a:r>
          </a:p>
          <a:p>
            <a:pPr marL="454025" lvl="1" indent="-187325"/>
            <a:r>
              <a:rPr lang="cs-CZ" dirty="0" smtClean="0"/>
              <a:t>Fáze hodnocení (provádí Centrum)</a:t>
            </a:r>
          </a:p>
          <a:p>
            <a:pPr marL="898525" lvl="2" indent="-187325"/>
            <a:r>
              <a:rPr lang="cs-CZ" sz="1800" dirty="0" smtClean="0"/>
              <a:t>kontrola přijatelnosti a formálních náležitostí</a:t>
            </a:r>
          </a:p>
          <a:p>
            <a:pPr marL="898525" lvl="2" indent="-187325"/>
            <a:r>
              <a:rPr lang="cs-CZ" sz="1800" dirty="0"/>
              <a:t>v</a:t>
            </a:r>
            <a:r>
              <a:rPr lang="cs-CZ" sz="1800" dirty="0" smtClean="0"/>
              <a:t>ěcné hodnocení</a:t>
            </a:r>
          </a:p>
          <a:p>
            <a:pPr marL="898525" lvl="2" indent="-187325"/>
            <a:r>
              <a:rPr lang="cs-CZ" sz="1800" dirty="0" smtClean="0"/>
              <a:t>ex-ante analýza rizik</a:t>
            </a:r>
          </a:p>
          <a:p>
            <a:pPr marL="898525" lvl="2" indent="-187325"/>
            <a:r>
              <a:rPr lang="cs-CZ" sz="1800" dirty="0" smtClean="0"/>
              <a:t>ex-ante kontrola</a:t>
            </a:r>
          </a:p>
          <a:p>
            <a:pPr marL="454025" lvl="1" indent="-187325"/>
            <a:r>
              <a:rPr lang="cs-CZ" dirty="0" smtClean="0"/>
              <a:t>Fáze výběru projektů (provádí ŘO IROP)</a:t>
            </a:r>
          </a:p>
          <a:p>
            <a:pPr marL="898525" lvl="2" indent="-187325"/>
            <a:r>
              <a:rPr lang="cs-CZ" sz="1800" dirty="0" smtClean="0"/>
              <a:t>výběr projektu</a:t>
            </a:r>
          </a:p>
          <a:p>
            <a:pPr marL="898525" lvl="2" indent="-187325"/>
            <a:r>
              <a:rPr lang="cs-CZ" sz="1800" dirty="0" smtClean="0"/>
              <a:t>příprava a vydání právního aktu</a:t>
            </a:r>
          </a:p>
          <a:p>
            <a:endParaRPr lang="en-US" dirty="0"/>
          </a:p>
        </p:txBody>
      </p:sp>
      <p:sp>
        <p:nvSpPr>
          <p:cNvPr id="4" name="Title 3"/>
          <p:cNvSpPr>
            <a:spLocks noGrp="1"/>
          </p:cNvSpPr>
          <p:nvPr>
            <p:ph type="title"/>
          </p:nvPr>
        </p:nvSpPr>
        <p:spPr/>
        <p:txBody>
          <a:bodyPr/>
          <a:lstStyle/>
          <a:p>
            <a:pPr algn="ctr"/>
            <a:r>
              <a:rPr lang="cs-CZ" dirty="0" smtClean="0"/>
              <a:t>Hodnocení žádostí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7451" y="1306874"/>
            <a:ext cx="7959349" cy="4819290"/>
          </a:xfrm>
        </p:spPr>
        <p:txBody>
          <a:bodyPr>
            <a:normAutofit fontScale="92500" lnSpcReduction="10000"/>
          </a:bodyPr>
          <a:lstStyle/>
          <a:p>
            <a:pPr marL="361950" lvl="1" indent="-276225" defTabSz="266700"/>
            <a:r>
              <a:rPr lang="cs-CZ" dirty="0"/>
              <a:t>P</a:t>
            </a:r>
            <a:r>
              <a:rPr lang="cs-CZ" dirty="0" smtClean="0"/>
              <a:t>rovedena do 23 pracovních dní od ukončení příjmu žádostí o podporu;</a:t>
            </a:r>
          </a:p>
          <a:p>
            <a:pPr marL="361950" lvl="1" indent="-276225" defTabSz="266700"/>
            <a:r>
              <a:rPr lang="cs-CZ" dirty="0" smtClean="0"/>
              <a:t>probíhá elektronicky v MS2014+, kontrolu provádí Centrum;</a:t>
            </a:r>
          </a:p>
          <a:p>
            <a:pPr marL="361950" lvl="1" indent="-276225" defTabSz="266700"/>
            <a:r>
              <a:rPr lang="cs-CZ" dirty="0" smtClean="0"/>
              <a:t>eliminační kritéria (vždy odpověď „ANO“ x „NE“);</a:t>
            </a:r>
          </a:p>
          <a:p>
            <a:pPr marL="361950" lvl="1" indent="-276225" algn="just" defTabSz="266700"/>
            <a:r>
              <a:rPr lang="cs-CZ" dirty="0"/>
              <a:t>p</a:t>
            </a:r>
            <a:r>
              <a:rPr lang="cs-CZ" dirty="0" smtClean="0"/>
              <a:t>ři kontrole přijatelnosti musí být splněna všechna kritéria stanovená výzvou (obecná i specifická) – v případě nesplnění jakéhokoliv kritéria je žádost vyloučena z dalšího hodnocení;</a:t>
            </a:r>
          </a:p>
          <a:p>
            <a:pPr marL="361950" lvl="1" indent="-276225" algn="just" defTabSz="266700"/>
            <a:r>
              <a:rPr lang="cs-CZ" sz="2100" dirty="0"/>
              <a:t>v rámci kontroly přijatelnosti projektu NELZE žadatele vyzvat </a:t>
            </a:r>
            <a:br>
              <a:rPr lang="cs-CZ" sz="2100" dirty="0"/>
            </a:br>
            <a:r>
              <a:rPr lang="cs-CZ" sz="2100" dirty="0"/>
              <a:t>k doplnění/vysvětlení</a:t>
            </a:r>
          </a:p>
          <a:p>
            <a:pPr marL="361950" lvl="1" indent="-276225" algn="just" defTabSz="266700"/>
            <a:r>
              <a:rPr lang="cs-CZ" dirty="0" smtClean="0"/>
              <a:t>v rámci kontroly formálních náležitostí lze vyzvat k doložení </a:t>
            </a:r>
            <a:br>
              <a:rPr lang="cs-CZ" dirty="0" smtClean="0"/>
            </a:br>
            <a:r>
              <a:rPr lang="cs-CZ" dirty="0" smtClean="0"/>
              <a:t>(max. dvakrát);</a:t>
            </a:r>
          </a:p>
          <a:p>
            <a:pPr marL="361950" lvl="1" indent="-276225" algn="just" defTabSz="266700"/>
            <a:r>
              <a:rPr lang="cs-CZ" dirty="0" smtClean="0"/>
              <a:t>výzvy k doplnění/upřesnění jsou žadateli zasílány formou depeší </a:t>
            </a:r>
            <a:br>
              <a:rPr lang="cs-CZ" dirty="0" smtClean="0"/>
            </a:br>
            <a:r>
              <a:rPr lang="cs-CZ" dirty="0" smtClean="0"/>
              <a:t>v MS2014+.</a:t>
            </a:r>
          </a:p>
          <a:p>
            <a:pPr marL="454025" lvl="1" indent="-187325"/>
            <a:endParaRPr lang="cs-CZ" dirty="0" smtClean="0"/>
          </a:p>
          <a:p>
            <a:endParaRPr lang="en-US" dirty="0"/>
          </a:p>
        </p:txBody>
      </p:sp>
      <p:sp>
        <p:nvSpPr>
          <p:cNvPr id="3" name="Footer Placeholder 2"/>
          <p:cNvSpPr>
            <a:spLocks noGrp="1"/>
          </p:cNvSpPr>
          <p:nvPr>
            <p:ph type="ftr" sz="quarter" idx="11"/>
          </p:nvPr>
        </p:nvSpPr>
        <p:spPr/>
        <p:txBody>
          <a:bodyPr/>
          <a:lstStyle/>
          <a:p>
            <a:endParaRPr lang="en-US"/>
          </a:p>
        </p:txBody>
      </p:sp>
      <p:sp>
        <p:nvSpPr>
          <p:cNvPr id="4" name="Title 3"/>
          <p:cNvSpPr>
            <a:spLocks noGrp="1"/>
          </p:cNvSpPr>
          <p:nvPr>
            <p:ph type="title"/>
          </p:nvPr>
        </p:nvSpPr>
        <p:spPr/>
        <p:txBody>
          <a:bodyPr>
            <a:normAutofit fontScale="90000"/>
          </a:bodyPr>
          <a:lstStyle/>
          <a:p>
            <a:r>
              <a:rPr lang="cs-CZ" dirty="0" smtClean="0"/>
              <a:t>Kontrola přijatelnosti a formálních náležitostí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83038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lstStyle/>
          <a:p>
            <a:pPr marL="0" lvl="1" indent="0">
              <a:spcBef>
                <a:spcPct val="20000"/>
              </a:spcBef>
              <a:spcAft>
                <a:spcPts val="200"/>
              </a:spcAft>
              <a:buNone/>
            </a:pPr>
            <a:r>
              <a:rPr lang="cs-CZ" dirty="0" smtClean="0"/>
              <a:t>1. Žádost </a:t>
            </a:r>
            <a:r>
              <a:rPr lang="cs-CZ" dirty="0"/>
              <a:t>je podána v předepsané formě</a:t>
            </a:r>
          </a:p>
          <a:p>
            <a:pPr marL="542925" indent="-285750">
              <a:spcBef>
                <a:spcPts val="0"/>
              </a:spcBef>
              <a:buFont typeface="Courier New" panose="02070309020205020404" pitchFamily="49" charset="0"/>
              <a:buChar char="o"/>
            </a:pPr>
            <a:r>
              <a:rPr lang="cs-CZ" dirty="0" smtClean="0"/>
              <a:t>Přes MS2014+.</a:t>
            </a:r>
          </a:p>
          <a:p>
            <a:pPr marL="542925" indent="-285750">
              <a:spcBef>
                <a:spcPts val="0"/>
              </a:spcBef>
              <a:buFont typeface="Courier New" panose="02070309020205020404" pitchFamily="49" charset="0"/>
              <a:buChar char="o"/>
            </a:pPr>
            <a:r>
              <a:rPr lang="cs-CZ" dirty="0" smtClean="0"/>
              <a:t>Ve finančním plánu jsou nastaveny etapy projektu v minimální délce 3 měsíců.</a:t>
            </a:r>
          </a:p>
          <a:p>
            <a:pPr marL="542925" indent="-285750">
              <a:spcBef>
                <a:spcPts val="0"/>
              </a:spcBef>
              <a:buFont typeface="Courier New" panose="02070309020205020404" pitchFamily="49" charset="0"/>
              <a:buChar char="o"/>
            </a:pPr>
            <a:r>
              <a:rPr lang="cs-CZ" dirty="0" smtClean="0"/>
              <a:t>Informace </a:t>
            </a:r>
            <a:r>
              <a:rPr lang="cs-CZ" dirty="0"/>
              <a:t>uvedené v žádosti </a:t>
            </a:r>
            <a:r>
              <a:rPr lang="cs-CZ" dirty="0" smtClean="0"/>
              <a:t>o </a:t>
            </a:r>
            <a:r>
              <a:rPr lang="cs-CZ" dirty="0"/>
              <a:t>podporu </a:t>
            </a:r>
            <a:r>
              <a:rPr lang="cs-CZ" dirty="0" smtClean="0"/>
              <a:t>jsou v</a:t>
            </a:r>
            <a:r>
              <a:rPr lang="cs-CZ" dirty="0"/>
              <a:t> souladu s </a:t>
            </a:r>
            <a:r>
              <a:rPr lang="cs-CZ" dirty="0" smtClean="0"/>
              <a:t>přílohami.</a:t>
            </a:r>
          </a:p>
          <a:p>
            <a:endParaRPr lang="cs-CZ" sz="600" dirty="0" smtClean="0"/>
          </a:p>
          <a:p>
            <a:endParaRPr lang="cs-CZ" sz="600" dirty="0" smtClean="0"/>
          </a:p>
          <a:p>
            <a:pPr marL="0" lvl="1" indent="0">
              <a:spcBef>
                <a:spcPts val="0"/>
              </a:spcBef>
              <a:spcAft>
                <a:spcPts val="200"/>
              </a:spcAft>
              <a:buNone/>
            </a:pPr>
            <a:r>
              <a:rPr lang="cs-CZ" dirty="0" smtClean="0"/>
              <a:t>2. Žádost </a:t>
            </a:r>
            <a:r>
              <a:rPr lang="cs-CZ" dirty="0"/>
              <a:t>je podepsána oprávněným zástupcem žadatele</a:t>
            </a:r>
          </a:p>
          <a:p>
            <a:pPr marL="542925" indent="-285750">
              <a:spcBef>
                <a:spcPts val="0"/>
              </a:spcBef>
              <a:buFont typeface="Courier New" panose="02070309020205020404" pitchFamily="49" charset="0"/>
              <a:buChar char="o"/>
            </a:pPr>
            <a:r>
              <a:rPr lang="cs-CZ" dirty="0" smtClean="0"/>
              <a:t>Statutární zástupce, popř. jim pověřená osoba na základě plné moci, či jiného dokumentu (např. usnesení zastupitelstva).</a:t>
            </a:r>
          </a:p>
          <a:p>
            <a:pPr marL="542925" indent="-285750">
              <a:spcBef>
                <a:spcPts val="0"/>
              </a:spcBef>
              <a:buFont typeface="Courier New" panose="02070309020205020404" pitchFamily="49" charset="0"/>
              <a:buChar char="o"/>
            </a:pPr>
            <a:endParaRPr lang="cs-CZ" sz="600" dirty="0" smtClean="0"/>
          </a:p>
          <a:p>
            <a:pPr marL="0" lvl="1" indent="0">
              <a:spcBef>
                <a:spcPts val="0"/>
              </a:spcBef>
              <a:spcAft>
                <a:spcPts val="600"/>
              </a:spcAft>
              <a:buNone/>
            </a:pPr>
            <a:r>
              <a:rPr lang="cs-CZ" dirty="0"/>
              <a:t>3. Jsou doloženy všechny povinné přílohy a obsahově splňují požadované náležitosti</a:t>
            </a:r>
          </a:p>
          <a:p>
            <a:pPr marL="534988" indent="-361950" algn="just">
              <a:spcBef>
                <a:spcPts val="0"/>
              </a:spcBef>
              <a:spcAft>
                <a:spcPts val="0"/>
              </a:spcAft>
              <a:buFont typeface="Courier New" panose="02070309020205020404" pitchFamily="49" charset="0"/>
              <a:buChar char="o"/>
              <a:tabLst>
                <a:tab pos="536575" algn="l"/>
              </a:tabLst>
            </a:pPr>
            <a:r>
              <a:rPr lang="cs-CZ" b="1" dirty="0" smtClean="0"/>
              <a:t>Plná </a:t>
            </a:r>
            <a:r>
              <a:rPr lang="cs-CZ" b="1" dirty="0"/>
              <a:t>moc</a:t>
            </a:r>
          </a:p>
          <a:p>
            <a:pPr marL="534988" indent="-361950">
              <a:spcBef>
                <a:spcPts val="0"/>
              </a:spcBef>
              <a:spcAft>
                <a:spcPts val="0"/>
              </a:spcAft>
              <a:tabLst>
                <a:tab pos="536575" algn="l"/>
              </a:tabLst>
            </a:pPr>
            <a:r>
              <a:rPr lang="cs-CZ" dirty="0"/>
              <a:t>	V případě přenesení pravomocí na jinou </a:t>
            </a:r>
            <a:r>
              <a:rPr lang="cs-CZ" dirty="0" smtClean="0"/>
              <a:t>osobu, např. při podpisu žádosti.</a:t>
            </a:r>
            <a:br>
              <a:rPr lang="cs-CZ" dirty="0" smtClean="0"/>
            </a:br>
            <a:r>
              <a:rPr lang="cs-CZ" dirty="0" smtClean="0"/>
              <a:t>Plné </a:t>
            </a:r>
            <a:r>
              <a:rPr lang="cs-CZ" dirty="0"/>
              <a:t>moci jsou uloženy v elektronické podobě v MS2014+. </a:t>
            </a:r>
            <a:r>
              <a:rPr lang="cs-CZ" dirty="0" smtClean="0"/>
              <a:t>Vzor plné moci je uveden v Příloze č. 11 Obecných pravidel. </a:t>
            </a:r>
            <a:r>
              <a:rPr lang="cs-CZ" dirty="0"/>
              <a:t>Plnou moc je možní nahradit usnesením </a:t>
            </a:r>
            <a:r>
              <a:rPr lang="cs-CZ" dirty="0" smtClean="0"/>
              <a:t>zastupitelstva</a:t>
            </a:r>
            <a:r>
              <a:rPr lang="cs-CZ" dirty="0"/>
              <a:t>.</a:t>
            </a:r>
          </a:p>
          <a:p>
            <a:pPr marL="542925" indent="-285750">
              <a:spcBef>
                <a:spcPts val="0"/>
              </a:spcBef>
              <a:buFont typeface="Courier New" panose="02070309020205020404" pitchFamily="49" charset="0"/>
              <a:buChar char="o"/>
            </a:pPr>
            <a:endParaRPr lang="cs-CZ" sz="2000" dirty="0" smtClean="0"/>
          </a:p>
        </p:txBody>
      </p:sp>
      <p:sp>
        <p:nvSpPr>
          <p:cNvPr id="4" name="Nadpis 3"/>
          <p:cNvSpPr>
            <a:spLocks noGrp="1"/>
          </p:cNvSpPr>
          <p:nvPr>
            <p:ph type="title"/>
          </p:nvPr>
        </p:nvSpPr>
        <p:spPr/>
        <p:txBody>
          <a:bodyPr/>
          <a:lstStyle/>
          <a:p>
            <a:pPr algn="ctr"/>
            <a:r>
              <a:rPr lang="cs-CZ" dirty="0"/>
              <a:t>Kritéria formálních </a:t>
            </a:r>
            <a:r>
              <a:rPr lang="cs-CZ" dirty="0" smtClean="0"/>
              <a:t>náležitostí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19296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084262"/>
            <a:ext cx="8206432" cy="5084525"/>
          </a:xfrm>
        </p:spPr>
        <p:txBody>
          <a:bodyPr>
            <a:noAutofit/>
          </a:bodyPr>
          <a:lstStyle/>
          <a:p>
            <a:pPr marL="361950" indent="-361950" algn="just">
              <a:lnSpc>
                <a:spcPct val="110000"/>
              </a:lnSpc>
              <a:spcBef>
                <a:spcPts val="0"/>
              </a:spcBef>
              <a:spcAft>
                <a:spcPts val="0"/>
              </a:spcAft>
              <a:buFont typeface="Courier New" panose="02070309020205020404" pitchFamily="49" charset="0"/>
              <a:buChar char="o"/>
            </a:pPr>
            <a:r>
              <a:rPr lang="cs-CZ" b="1" dirty="0" smtClean="0"/>
              <a:t>Dokumentace </a:t>
            </a:r>
            <a:r>
              <a:rPr lang="cs-CZ" b="1" dirty="0"/>
              <a:t>k zadávacím a výběrovým řízením </a:t>
            </a:r>
          </a:p>
          <a:p>
            <a:pPr marL="361950" indent="-361950">
              <a:lnSpc>
                <a:spcPct val="110000"/>
              </a:lnSpc>
              <a:spcBef>
                <a:spcPts val="0"/>
              </a:spcBef>
              <a:spcAft>
                <a:spcPts val="0"/>
              </a:spcAft>
            </a:pPr>
            <a:r>
              <a:rPr lang="cs-CZ" dirty="0"/>
              <a:t>	Žadatel dokládá dokumentaci k zahájeným a ukončeným zadávacím </a:t>
            </a:r>
            <a:br>
              <a:rPr lang="cs-CZ" dirty="0"/>
            </a:br>
            <a:r>
              <a:rPr lang="cs-CZ" dirty="0"/>
              <a:t>a výběrovým řízením, která provedl před podáním žádosti o podporu. </a:t>
            </a:r>
            <a:r>
              <a:rPr lang="cs-CZ" dirty="0">
                <a:solidFill>
                  <a:srgbClr val="FF0000"/>
                </a:solidFill>
              </a:rPr>
              <a:t/>
            </a:r>
            <a:br>
              <a:rPr lang="cs-CZ" dirty="0">
                <a:solidFill>
                  <a:srgbClr val="FF0000"/>
                </a:solidFill>
              </a:rPr>
            </a:br>
            <a:r>
              <a:rPr lang="cs-CZ" dirty="0"/>
              <a:t>Postup k předkládání dokumentace je uveden v kap. 5 Obecných pravidel.</a:t>
            </a:r>
          </a:p>
          <a:p>
            <a:pPr marL="361950" indent="-361950" algn="just">
              <a:lnSpc>
                <a:spcPct val="110000"/>
              </a:lnSpc>
              <a:spcBef>
                <a:spcPts val="200"/>
              </a:spcBef>
            </a:pPr>
            <a:endParaRPr lang="cs-CZ" sz="800" dirty="0"/>
          </a:p>
          <a:p>
            <a:pPr marL="361950" indent="-361950" algn="just">
              <a:spcBef>
                <a:spcPts val="0"/>
              </a:spcBef>
              <a:spcAft>
                <a:spcPts val="0"/>
              </a:spcAft>
              <a:buFont typeface="Courier New" panose="02070309020205020404" pitchFamily="49" charset="0"/>
              <a:buChar char="o"/>
            </a:pPr>
            <a:r>
              <a:rPr lang="cs-CZ" b="1" dirty="0"/>
              <a:t>Doklady o právní subjektivitě žadatele</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Dopravci ve veřejné dopravě na základě smlouvy o veřejných službách </a:t>
            </a:r>
            <a:r>
              <a:rPr lang="cs-CZ" sz="1800" b="0" dirty="0" smtClean="0">
                <a:solidFill>
                  <a:schemeClr val="tx1"/>
                </a:solidFill>
              </a:rPr>
              <a:t/>
            </a:r>
            <a:br>
              <a:rPr lang="cs-CZ" sz="1800" b="0" dirty="0" smtClean="0">
                <a:solidFill>
                  <a:schemeClr val="tx1"/>
                </a:solidFill>
              </a:rPr>
            </a:br>
            <a:r>
              <a:rPr lang="cs-CZ" sz="1800" b="0" dirty="0" smtClean="0">
                <a:solidFill>
                  <a:schemeClr val="tx1"/>
                </a:solidFill>
              </a:rPr>
              <a:t>v </a:t>
            </a:r>
            <a:r>
              <a:rPr lang="cs-CZ" sz="1800" b="0" dirty="0">
                <a:solidFill>
                  <a:schemeClr val="tx1"/>
                </a:solidFill>
              </a:rPr>
              <a:t>přepravě cestujících dokládají výpis z obchodního rejstříku ne starší než </a:t>
            </a:r>
            <a:r>
              <a:rPr lang="cs-CZ" sz="1800" b="0" dirty="0" smtClean="0">
                <a:solidFill>
                  <a:schemeClr val="tx1"/>
                </a:solidFill>
              </a:rPr>
              <a:t/>
            </a:r>
            <a:br>
              <a:rPr lang="cs-CZ" sz="1800" b="0" dirty="0" smtClean="0">
                <a:solidFill>
                  <a:schemeClr val="tx1"/>
                </a:solidFill>
              </a:rPr>
            </a:br>
            <a:r>
              <a:rPr lang="cs-CZ" sz="1800" b="0" dirty="0" smtClean="0">
                <a:solidFill>
                  <a:schemeClr val="tx1"/>
                </a:solidFill>
              </a:rPr>
              <a:t>3 </a:t>
            </a:r>
            <a:r>
              <a:rPr lang="cs-CZ" sz="1800" b="0" dirty="0">
                <a:solidFill>
                  <a:schemeClr val="tx1"/>
                </a:solidFill>
              </a:rPr>
              <a:t>měsíce.</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Kraje a </a:t>
            </a:r>
            <a:r>
              <a:rPr lang="cs-CZ" sz="1800" b="0" dirty="0" smtClean="0">
                <a:solidFill>
                  <a:schemeClr val="tx1"/>
                </a:solidFill>
              </a:rPr>
              <a:t>obce </a:t>
            </a:r>
            <a:r>
              <a:rPr lang="cs-CZ" sz="1800" b="0" dirty="0">
                <a:solidFill>
                  <a:schemeClr val="tx1"/>
                </a:solidFill>
              </a:rPr>
              <a:t>právní </a:t>
            </a:r>
            <a:r>
              <a:rPr lang="cs-CZ" sz="1800" b="0" dirty="0" smtClean="0">
                <a:solidFill>
                  <a:schemeClr val="tx1"/>
                </a:solidFill>
              </a:rPr>
              <a:t>subjektivitu </a:t>
            </a:r>
            <a:r>
              <a:rPr lang="cs-CZ" sz="1800" b="0" dirty="0">
                <a:solidFill>
                  <a:schemeClr val="tx1"/>
                </a:solidFill>
              </a:rPr>
              <a:t>nedokládají</a:t>
            </a:r>
            <a:r>
              <a:rPr lang="cs-CZ" sz="1800" b="0" dirty="0" smtClean="0">
                <a:solidFill>
                  <a:schemeClr val="tx1"/>
                </a:solidFill>
              </a:rPr>
              <a:t>.</a:t>
            </a:r>
          </a:p>
          <a:p>
            <a:pPr marL="647700" lvl="1" indent="-285750" algn="just">
              <a:spcBef>
                <a:spcPts val="0"/>
              </a:spcBef>
              <a:buFont typeface="Arial" panose="020B0604020202020204" pitchFamily="34" charset="0"/>
              <a:buChar char="•"/>
              <a:tabLst>
                <a:tab pos="447675" algn="l"/>
              </a:tabLst>
            </a:pPr>
            <a:endParaRPr lang="cs-CZ" sz="800" b="0" dirty="0">
              <a:solidFill>
                <a:schemeClr val="tx1"/>
              </a:solidFill>
            </a:endParaRPr>
          </a:p>
          <a:p>
            <a:pPr marL="285750" indent="-285750">
              <a:spcBef>
                <a:spcPts val="0"/>
              </a:spcBef>
              <a:spcAft>
                <a:spcPts val="600"/>
              </a:spcAft>
              <a:buFont typeface="Courier New" panose="02070309020205020404" pitchFamily="49" charset="0"/>
              <a:buChar char="o"/>
            </a:pPr>
            <a:r>
              <a:rPr lang="cs-CZ" b="1" dirty="0"/>
              <a:t>Výpis z rejstříku trestů</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Dokládají všichni statutární zástupci </a:t>
            </a:r>
            <a:r>
              <a:rPr lang="cs-CZ" sz="1800" b="0" dirty="0" smtClean="0">
                <a:solidFill>
                  <a:schemeClr val="tx1"/>
                </a:solidFill>
              </a:rPr>
              <a:t>v případě dopravců </a:t>
            </a:r>
            <a:r>
              <a:rPr lang="cs-CZ" sz="1800" b="0" dirty="0">
                <a:solidFill>
                  <a:schemeClr val="tx1"/>
                </a:solidFill>
              </a:rPr>
              <a:t>ve veřejné dopravě na základě smlouvy o veřejných službách v přepravě </a:t>
            </a:r>
            <a:r>
              <a:rPr lang="cs-CZ" sz="1800" b="0" dirty="0" smtClean="0">
                <a:solidFill>
                  <a:schemeClr val="tx1"/>
                </a:solidFill>
              </a:rPr>
              <a:t>cestujících. Výpis </a:t>
            </a:r>
            <a:r>
              <a:rPr lang="cs-CZ" sz="1800" b="0" dirty="0">
                <a:solidFill>
                  <a:schemeClr val="tx1"/>
                </a:solidFill>
              </a:rPr>
              <a:t>z rejstříku trestů v době podání žádosti nesmí být starší 3 měsíců</a:t>
            </a:r>
            <a:r>
              <a:rPr lang="cs-CZ" sz="1800" b="0" dirty="0" smtClean="0">
                <a:solidFill>
                  <a:schemeClr val="tx1"/>
                </a:solidFill>
              </a:rPr>
              <a:t>.</a:t>
            </a:r>
          </a:p>
          <a:p>
            <a:pPr marL="647700" lvl="1" indent="-285750" algn="just">
              <a:spcBef>
                <a:spcPts val="0"/>
              </a:spcBef>
              <a:buFont typeface="Arial" panose="020B0604020202020204" pitchFamily="34" charset="0"/>
              <a:buChar char="•"/>
              <a:tabLst>
                <a:tab pos="447675" algn="l"/>
              </a:tabLst>
            </a:pPr>
            <a:r>
              <a:rPr lang="cs-CZ" sz="1800" b="0" dirty="0">
                <a:solidFill>
                  <a:schemeClr val="tx1"/>
                </a:solidFill>
              </a:rPr>
              <a:t>Kraje a </a:t>
            </a:r>
            <a:r>
              <a:rPr lang="cs-CZ" sz="1800" b="0" dirty="0" smtClean="0">
                <a:solidFill>
                  <a:schemeClr val="tx1"/>
                </a:solidFill>
              </a:rPr>
              <a:t>obce</a:t>
            </a:r>
            <a:r>
              <a:rPr lang="cs-CZ" sz="1800" b="0" dirty="0">
                <a:solidFill>
                  <a:schemeClr val="tx1"/>
                </a:solidFill>
              </a:rPr>
              <a:t> </a:t>
            </a:r>
            <a:r>
              <a:rPr lang="cs-CZ" sz="1800" b="0" dirty="0" smtClean="0">
                <a:solidFill>
                  <a:schemeClr val="tx1"/>
                </a:solidFill>
              </a:rPr>
              <a:t>výpis z rejstříku trestů </a:t>
            </a:r>
            <a:r>
              <a:rPr lang="cs-CZ" sz="1800" b="0" dirty="0">
                <a:solidFill>
                  <a:schemeClr val="tx1"/>
                </a:solidFill>
              </a:rPr>
              <a:t>nedokládají</a:t>
            </a:r>
            <a:r>
              <a:rPr lang="cs-CZ" sz="1800" b="0" dirty="0" smtClean="0">
                <a:solidFill>
                  <a:schemeClr val="tx1"/>
                </a:solidFill>
              </a:rPr>
              <a:t>.</a:t>
            </a:r>
            <a:endParaRPr lang="cs-CZ" dirty="0" smtClean="0"/>
          </a:p>
          <a:p>
            <a:pPr marL="457200" lvl="1" indent="0" algn="just">
              <a:spcBef>
                <a:spcPts val="0"/>
              </a:spcBef>
              <a:spcAft>
                <a:spcPts val="600"/>
              </a:spcAft>
              <a:buNone/>
            </a:pPr>
            <a:endParaRPr lang="cs-CZ" sz="1900" i="1" dirty="0"/>
          </a:p>
        </p:txBody>
      </p:sp>
      <p:sp>
        <p:nvSpPr>
          <p:cNvPr id="4" name="Nadpis 3"/>
          <p:cNvSpPr>
            <a:spLocks noGrp="1"/>
          </p:cNvSpPr>
          <p:nvPr>
            <p:ph type="title"/>
          </p:nvPr>
        </p:nvSpPr>
        <p:spPr/>
        <p:txBody>
          <a:bodyPr/>
          <a:lstStyle/>
          <a:p>
            <a:pPr algn="ctr"/>
            <a:r>
              <a:rPr lang="cs-CZ" dirty="0"/>
              <a:t>Kritéria formálních </a:t>
            </a:r>
            <a:r>
              <a:rPr lang="cs-CZ" dirty="0" smtClean="0"/>
              <a:t>náležitostí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17</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5820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324000" indent="-361950" algn="just" defTabSz="266700">
              <a:spcBef>
                <a:spcPts val="0"/>
              </a:spcBef>
              <a:spcAft>
                <a:spcPts val="0"/>
              </a:spcAft>
              <a:buFont typeface="Courier New" panose="02070309020205020404" pitchFamily="49" charset="0"/>
              <a:buChar char="o"/>
              <a:tabLst>
                <a:tab pos="358775" algn="l"/>
              </a:tabLst>
            </a:pPr>
            <a:r>
              <a:rPr lang="cs-CZ" b="1" dirty="0" smtClean="0"/>
              <a:t>Smlouva o veřejných službách v přepravě cestujících </a:t>
            </a:r>
          </a:p>
          <a:p>
            <a:pPr marL="527050" indent="-342900" algn="just">
              <a:spcBef>
                <a:spcPts val="0"/>
              </a:spcBef>
              <a:spcAft>
                <a:spcPts val="0"/>
              </a:spcAft>
              <a:buFont typeface="Arial" panose="020B0604020202020204" pitchFamily="34" charset="0"/>
              <a:buChar char="•"/>
              <a:tabLst>
                <a:tab pos="447675" algn="l"/>
              </a:tabLst>
            </a:pPr>
            <a:r>
              <a:rPr lang="cs-CZ" dirty="0" smtClean="0"/>
              <a:t>Dopravci </a:t>
            </a:r>
            <a:r>
              <a:rPr lang="cs-CZ" dirty="0"/>
              <a:t>ve veřejné dopravě na základě smlouvy o veřejných službách </a:t>
            </a:r>
            <a:r>
              <a:rPr lang="cs-CZ" dirty="0" smtClean="0"/>
              <a:t/>
            </a:r>
            <a:br>
              <a:rPr lang="cs-CZ" dirty="0" smtClean="0"/>
            </a:br>
            <a:r>
              <a:rPr lang="cs-CZ" dirty="0" smtClean="0"/>
              <a:t>v </a:t>
            </a:r>
            <a:r>
              <a:rPr lang="cs-CZ" dirty="0"/>
              <a:t>přepravě cestujících dokládá platnou a plněnou smlouvu o veřejných službách v přepravě cestujících v souladu s nařízením č. 1370/2007 a </a:t>
            </a:r>
            <a:r>
              <a:rPr lang="cs-CZ" dirty="0" smtClean="0"/>
              <a:t/>
            </a:r>
            <a:br>
              <a:rPr lang="cs-CZ" dirty="0" smtClean="0"/>
            </a:br>
            <a:r>
              <a:rPr lang="cs-CZ" dirty="0" smtClean="0"/>
              <a:t>s </a:t>
            </a:r>
            <a:r>
              <a:rPr lang="cs-CZ" dirty="0"/>
              <a:t>příslušnými ustanoveními zákona č. 194/2010 Sb., nebo smlouvu o smlouvě budoucí o veřejných službách. </a:t>
            </a:r>
            <a:endParaRPr lang="cs-CZ" dirty="0" smtClean="0"/>
          </a:p>
          <a:p>
            <a:pPr marL="527050" indent="-342900" algn="just">
              <a:spcBef>
                <a:spcPts val="0"/>
              </a:spcBef>
              <a:spcAft>
                <a:spcPts val="0"/>
              </a:spcAft>
              <a:buFont typeface="Arial" panose="020B0604020202020204" pitchFamily="34" charset="0"/>
              <a:buChar char="•"/>
              <a:tabLst>
                <a:tab pos="447675" algn="l"/>
              </a:tabLst>
            </a:pPr>
            <a:r>
              <a:rPr lang="cs-CZ" dirty="0"/>
              <a:t>Pokud nebyla smlouva ke dni podání žádosti uzavřena, musí žadatel předložit vyjádření objednatele o úmyslu smlouvu o veřejných službách s žadatelem uzavřít. </a:t>
            </a:r>
            <a:endParaRPr lang="cs-CZ" dirty="0" smtClean="0"/>
          </a:p>
          <a:p>
            <a:pPr marL="527050" indent="-342900" algn="just">
              <a:spcBef>
                <a:spcPts val="0"/>
              </a:spcBef>
              <a:spcAft>
                <a:spcPts val="0"/>
              </a:spcAft>
              <a:buFont typeface="Arial" panose="020B0604020202020204" pitchFamily="34" charset="0"/>
              <a:buChar char="•"/>
              <a:tabLst>
                <a:tab pos="447675" algn="l"/>
              </a:tabLst>
            </a:pPr>
            <a:r>
              <a:rPr lang="cs-CZ" dirty="0"/>
              <a:t>Současné platné smlouvy podle nařízení Rady (EHS) č. 1191/69 a č. 1107/70 musí být uzavřené v souladu s článkem 8 nařízení 1370/2007 odst. 3. </a:t>
            </a:r>
            <a:endParaRPr lang="cs-CZ" dirty="0" smtClean="0"/>
          </a:p>
          <a:p>
            <a:pPr marL="527050" indent="-342900" algn="just">
              <a:spcBef>
                <a:spcPts val="0"/>
              </a:spcBef>
              <a:spcAft>
                <a:spcPts val="0"/>
              </a:spcAft>
              <a:buFont typeface="Arial" panose="020B0604020202020204" pitchFamily="34" charset="0"/>
              <a:buChar char="•"/>
              <a:tabLst>
                <a:tab pos="447675" algn="l"/>
              </a:tabLst>
            </a:pPr>
            <a:r>
              <a:rPr lang="cs-CZ" dirty="0"/>
              <a:t>Smlouvy o veřejných službách musí být uzavřeny na základě transparentního a otevřeného výběrového (nabídkového) řízení či na základě přímého zadání podle platné legislativy, nejméně však do konce doby udržitelnosti projektu </a:t>
            </a:r>
            <a:r>
              <a:rPr lang="cs-CZ" dirty="0" smtClean="0"/>
              <a:t>.</a:t>
            </a:r>
            <a:endParaRPr lang="cs-CZ" b="1" dirty="0" smtClean="0"/>
          </a:p>
        </p:txBody>
      </p:sp>
      <p:sp>
        <p:nvSpPr>
          <p:cNvPr id="4" name="Nadpis 3"/>
          <p:cNvSpPr>
            <a:spLocks noGrp="1"/>
          </p:cNvSpPr>
          <p:nvPr>
            <p:ph type="title"/>
          </p:nvPr>
        </p:nvSpPr>
        <p:spPr/>
        <p:txBody>
          <a:bodyPr/>
          <a:lstStyle/>
          <a:p>
            <a:pPr algn="ctr"/>
            <a:r>
              <a:rPr lang="cs-CZ" dirty="0"/>
              <a:t>Kritéria formálních </a:t>
            </a:r>
            <a:r>
              <a:rPr lang="cs-CZ" dirty="0" smtClean="0"/>
              <a:t>náležitostí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18</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908934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258376"/>
            <a:ext cx="8003232" cy="4819290"/>
          </a:xfrm>
        </p:spPr>
        <p:txBody>
          <a:bodyPr>
            <a:normAutofit lnSpcReduction="10000"/>
          </a:bodyPr>
          <a:lstStyle/>
          <a:p>
            <a:pPr marL="361950" indent="-361950" algn="just" defTabSz="266700">
              <a:spcBef>
                <a:spcPts val="0"/>
              </a:spcBef>
              <a:spcAft>
                <a:spcPts val="0"/>
              </a:spcAft>
              <a:buFont typeface="Courier New" panose="02070309020205020404" pitchFamily="49" charset="0"/>
              <a:buChar char="o"/>
              <a:tabLst>
                <a:tab pos="266700" algn="l"/>
              </a:tabLst>
            </a:pPr>
            <a:r>
              <a:rPr lang="cs-CZ" sz="1900" b="1" dirty="0" smtClean="0"/>
              <a:t>Licence k provozování linkové osobní dopravy</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Je-li žadatelem kraj nebo obec poskytující veřejné služby v přepravě cestujících, dokládá platnou licenci k provozování linkové osobní dopravy podle zákona č. 111/1994 Sb., o silniční dopravě, ve znění pozdějších předpisů. </a:t>
            </a:r>
            <a:endParaRPr lang="cs-CZ" sz="1800" b="0" dirty="0" smtClean="0">
              <a:solidFill>
                <a:schemeClr val="tx1"/>
              </a:solidFill>
            </a:endParaRP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Ostatní žadatelé licenci nedokládají. </a:t>
            </a:r>
          </a:p>
          <a:p>
            <a:pPr marL="647700" lvl="1" indent="-285750" algn="just">
              <a:lnSpc>
                <a:spcPct val="110000"/>
              </a:lnSpc>
              <a:spcBef>
                <a:spcPts val="0"/>
              </a:spcBef>
              <a:buFont typeface="Arial" panose="020B0604020202020204" pitchFamily="34" charset="0"/>
              <a:buChar char="•"/>
              <a:tabLst>
                <a:tab pos="447675" algn="l"/>
              </a:tabLst>
            </a:pPr>
            <a:endParaRPr lang="cs-CZ" sz="900" b="0" dirty="0">
              <a:solidFill>
                <a:schemeClr val="tx1"/>
              </a:solidFill>
            </a:endParaRPr>
          </a:p>
          <a:p>
            <a:pPr marL="361950" indent="-361950" algn="just" defTabSz="266700">
              <a:spcBef>
                <a:spcPts val="0"/>
              </a:spcBef>
              <a:spcAft>
                <a:spcPts val="0"/>
              </a:spcAft>
              <a:buFont typeface="Courier New" panose="02070309020205020404" pitchFamily="49" charset="0"/>
              <a:buChar char="o"/>
              <a:tabLst>
                <a:tab pos="266700" algn="l"/>
              </a:tabLst>
            </a:pPr>
            <a:r>
              <a:rPr lang="cs-CZ" sz="1900" b="1" dirty="0" smtClean="0"/>
              <a:t>Studie </a:t>
            </a:r>
            <a:r>
              <a:rPr lang="cs-CZ" sz="1900" b="1" dirty="0"/>
              <a:t>proveditelnosti</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Musí být zpracována podle osnovy uvedené v příloze č. 4 Specifických pravidel pro žadatele a příjemce</a:t>
            </a:r>
            <a:r>
              <a:rPr lang="cs-CZ" sz="1800" b="0" dirty="0" smtClean="0">
                <a:solidFill>
                  <a:schemeClr val="tx1"/>
                </a:solidFill>
              </a:rPr>
              <a:t>.</a:t>
            </a:r>
          </a:p>
          <a:p>
            <a:pPr marL="647700" lvl="1" indent="-285750" algn="just">
              <a:lnSpc>
                <a:spcPct val="110000"/>
              </a:lnSpc>
              <a:spcBef>
                <a:spcPts val="0"/>
              </a:spcBef>
              <a:buFont typeface="Arial" panose="020B0604020202020204" pitchFamily="34" charset="0"/>
              <a:buChar char="•"/>
              <a:tabLst>
                <a:tab pos="447675" algn="l"/>
              </a:tabLst>
            </a:pPr>
            <a:endParaRPr lang="cs-CZ" sz="900" b="0" dirty="0" smtClean="0">
              <a:solidFill>
                <a:schemeClr val="tx1"/>
              </a:solidFill>
            </a:endParaRPr>
          </a:p>
          <a:p>
            <a:pPr marL="361950" indent="-361950" algn="just" defTabSz="266700">
              <a:lnSpc>
                <a:spcPct val="110000"/>
              </a:lnSpc>
              <a:spcBef>
                <a:spcPts val="0"/>
              </a:spcBef>
              <a:spcAft>
                <a:spcPts val="0"/>
              </a:spcAft>
              <a:buFont typeface="Courier New" panose="02070309020205020404" pitchFamily="49" charset="0"/>
              <a:buChar char="o"/>
              <a:tabLst>
                <a:tab pos="266700" algn="l"/>
              </a:tabLst>
            </a:pPr>
            <a:r>
              <a:rPr lang="cs-CZ" sz="1900" b="1" dirty="0"/>
              <a:t>Karta souladu projektu s principy udržitelné mobility</a:t>
            </a:r>
          </a:p>
          <a:p>
            <a:pPr marL="647700" lvl="1" indent="-285750" algn="just">
              <a:lnSpc>
                <a:spcPct val="110000"/>
              </a:lnSpc>
              <a:spcBef>
                <a:spcPts val="0"/>
              </a:spcBef>
              <a:buFont typeface="Arial" panose="020B0604020202020204" pitchFamily="34" charset="0"/>
              <a:buChar char="•"/>
              <a:tabLst>
                <a:tab pos="447675" algn="l"/>
              </a:tabLst>
            </a:pPr>
            <a:r>
              <a:rPr lang="cs-CZ" sz="1800" b="0" dirty="0" smtClean="0">
                <a:solidFill>
                  <a:schemeClr val="tx1"/>
                </a:solidFill>
              </a:rPr>
              <a:t>Karta </a:t>
            </a:r>
            <a:r>
              <a:rPr lang="cs-CZ" sz="1800" b="0" dirty="0">
                <a:solidFill>
                  <a:schemeClr val="tx1"/>
                </a:solidFill>
              </a:rPr>
              <a:t>musí být zpracována podle osnovy uvedené v příloze č. </a:t>
            </a:r>
            <a:r>
              <a:rPr lang="cs-CZ" sz="1800" b="0" dirty="0" smtClean="0">
                <a:solidFill>
                  <a:schemeClr val="tx1"/>
                </a:solidFill>
              </a:rPr>
              <a:t>5 </a:t>
            </a:r>
            <a:r>
              <a:rPr lang="cs-CZ" sz="1800" b="0" dirty="0">
                <a:solidFill>
                  <a:schemeClr val="tx1"/>
                </a:solidFill>
              </a:rPr>
              <a:t>Specifických pravidel</a:t>
            </a:r>
            <a:r>
              <a:rPr lang="cs-CZ" sz="1800" b="0" dirty="0" smtClean="0">
                <a:solidFill>
                  <a:schemeClr val="tx1"/>
                </a:solidFill>
              </a:rPr>
              <a:t>.</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V případě obcí nad 50 tis. obyvatel je možné doložit soulad </a:t>
            </a:r>
            <a:r>
              <a:rPr lang="cs-CZ" sz="1800" b="0" dirty="0" smtClean="0">
                <a:solidFill>
                  <a:schemeClr val="tx1"/>
                </a:solidFill>
              </a:rPr>
              <a:t>se </a:t>
            </a:r>
            <a:r>
              <a:rPr lang="cs-CZ" sz="1800" b="0" dirty="0">
                <a:solidFill>
                  <a:schemeClr val="tx1"/>
                </a:solidFill>
              </a:rPr>
              <a:t>Strategickým rámcem městské </a:t>
            </a:r>
            <a:r>
              <a:rPr lang="cs-CZ" sz="1800" b="0" dirty="0" smtClean="0">
                <a:solidFill>
                  <a:schemeClr val="tx1"/>
                </a:solidFill>
              </a:rPr>
              <a:t>mobility </a:t>
            </a:r>
            <a:r>
              <a:rPr lang="cs-CZ" sz="1800" b="0" dirty="0">
                <a:solidFill>
                  <a:schemeClr val="tx1"/>
                </a:solidFill>
              </a:rPr>
              <a:t>nebo s Plánem udržitelné městské </a:t>
            </a:r>
            <a:r>
              <a:rPr lang="cs-CZ" sz="1800" b="0" dirty="0" smtClean="0">
                <a:solidFill>
                  <a:schemeClr val="tx1"/>
                </a:solidFill>
              </a:rPr>
              <a:t>mobility ve Studii proveditelnosti.</a:t>
            </a:r>
            <a:endParaRPr lang="cs-CZ" sz="1800" b="0" dirty="0">
              <a:solidFill>
                <a:schemeClr val="tx1"/>
              </a:solidFill>
            </a:endParaRPr>
          </a:p>
          <a:p>
            <a:pPr marL="914400" lvl="1" indent="-285750" algn="just" defTabSz="266700">
              <a:lnSpc>
                <a:spcPct val="110000"/>
              </a:lnSpc>
              <a:spcBef>
                <a:spcPts val="0"/>
              </a:spcBef>
              <a:buFont typeface="Arial" panose="020B0604020202020204" pitchFamily="34" charset="0"/>
              <a:buChar char="•"/>
              <a:tabLst>
                <a:tab pos="266700" algn="l"/>
              </a:tabLst>
            </a:pPr>
            <a:endParaRPr lang="cs-CZ" sz="800" b="0" dirty="0" smtClean="0">
              <a:solidFill>
                <a:schemeClr val="tx1"/>
              </a:solidFill>
            </a:endParaRPr>
          </a:p>
          <a:p>
            <a:pPr marL="647700" lvl="1" indent="-285750" algn="just">
              <a:lnSpc>
                <a:spcPct val="110000"/>
              </a:lnSpc>
              <a:spcBef>
                <a:spcPts val="0"/>
              </a:spcBef>
              <a:buFont typeface="Arial" panose="020B0604020202020204" pitchFamily="34" charset="0"/>
              <a:buChar char="•"/>
              <a:tabLst>
                <a:tab pos="447675" algn="l"/>
              </a:tabLst>
            </a:pPr>
            <a:endParaRPr lang="cs-CZ" sz="1900" b="0" dirty="0" smtClean="0">
              <a:solidFill>
                <a:schemeClr val="tx1"/>
              </a:solidFill>
            </a:endParaRPr>
          </a:p>
          <a:p>
            <a:pPr marL="361950" lvl="1" indent="0" algn="just">
              <a:lnSpc>
                <a:spcPct val="110000"/>
              </a:lnSpc>
              <a:spcBef>
                <a:spcPts val="0"/>
              </a:spcBef>
              <a:buNone/>
              <a:tabLst>
                <a:tab pos="447675" algn="l"/>
              </a:tabLst>
            </a:pPr>
            <a:endParaRPr lang="cs-CZ" sz="1800" b="0" dirty="0">
              <a:solidFill>
                <a:schemeClr val="tx1"/>
              </a:solidFill>
            </a:endParaRPr>
          </a:p>
        </p:txBody>
      </p:sp>
      <p:sp>
        <p:nvSpPr>
          <p:cNvPr id="4" name="Nadpis 3"/>
          <p:cNvSpPr>
            <a:spLocks noGrp="1"/>
          </p:cNvSpPr>
          <p:nvPr>
            <p:ph type="title"/>
          </p:nvPr>
        </p:nvSpPr>
        <p:spPr/>
        <p:txBody>
          <a:bodyPr/>
          <a:lstStyle/>
          <a:p>
            <a:pPr algn="ctr"/>
            <a:r>
              <a:rPr lang="cs-CZ" dirty="0"/>
              <a:t>Kritéria formálních </a:t>
            </a:r>
            <a:r>
              <a:rPr lang="cs-CZ" dirty="0" smtClean="0"/>
              <a:t>náležitostí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19</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12325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cs-CZ" b="1" i="1" dirty="0" smtClean="0">
                <a:solidFill>
                  <a:srgbClr val="0070C0"/>
                </a:solidFill>
              </a:rPr>
              <a:t>Centrum pro regionální rozvoj </a:t>
            </a:r>
            <a:br>
              <a:rPr lang="cs-CZ" b="1" i="1" dirty="0" smtClean="0">
                <a:solidFill>
                  <a:srgbClr val="0070C0"/>
                </a:solidFill>
              </a:rPr>
            </a:br>
            <a:r>
              <a:rPr lang="cs-CZ" b="1" i="1" dirty="0" smtClean="0">
                <a:solidFill>
                  <a:srgbClr val="0070C0"/>
                </a:solidFill>
              </a:rPr>
              <a:t>České republiky</a:t>
            </a:r>
            <a:endParaRPr lang="en-US" b="1" i="1" dirty="0">
              <a:solidFill>
                <a:srgbClr val="0070C0"/>
              </a:solidFill>
            </a:endParaRPr>
          </a:p>
        </p:txBody>
      </p:sp>
      <p:pic>
        <p:nvPicPr>
          <p:cNvPr id="5" name="Obrázek 4" descr="IROP-MMR-CRR.jpg"/>
          <p:cNvPicPr>
            <a:picLocks noChangeAspect="1"/>
          </p:cNvPicPr>
          <p:nvPr/>
        </p:nvPicPr>
        <p:blipFill>
          <a:blip r:embed="rId2"/>
          <a:stretch>
            <a:fillRect/>
          </a:stretch>
        </p:blipFill>
        <p:spPr>
          <a:xfrm>
            <a:off x="2983230" y="6113835"/>
            <a:ext cx="6160770" cy="723900"/>
          </a:xfrm>
          <a:prstGeom prst="rect">
            <a:avLst/>
          </a:prstGeom>
        </p:spPr>
      </p:pic>
      <p:sp>
        <p:nvSpPr>
          <p:cNvPr id="4" name="Zástupný symbol pro obsah 3"/>
          <p:cNvSpPr>
            <a:spLocks noGrp="1"/>
          </p:cNvSpPr>
          <p:nvPr>
            <p:ph idx="1"/>
          </p:nvPr>
        </p:nvSpPr>
        <p:spPr/>
        <p:txBody>
          <a:bodyPr>
            <a:normAutofit fontScale="92500" lnSpcReduction="10000"/>
          </a:bodyPr>
          <a:lstStyle/>
          <a:p>
            <a:pPr marL="0" lvl="0" indent="0" algn="just" defTabSz="457200">
              <a:lnSpc>
                <a:spcPct val="120000"/>
              </a:lnSpc>
              <a:spcAft>
                <a:spcPts val="200"/>
              </a:spcAft>
              <a:buNone/>
            </a:pPr>
            <a:r>
              <a:rPr lang="cs-CZ" sz="1800" dirty="0">
                <a:solidFill>
                  <a:prstClr val="black"/>
                </a:solidFill>
              </a:rPr>
              <a:t>Státní příspěvková organizace zřízená Zákonem č. 248/2000 Sb., o podpoře regionálního rozvoje, a řízená Ministerstvem pro místní rozvoj ČR</a:t>
            </a:r>
          </a:p>
          <a:p>
            <a:pPr marL="454025" lvl="1" indent="-187325" defTabSz="457200">
              <a:spcBef>
                <a:spcPts val="1680"/>
              </a:spcBef>
              <a:buFont typeface="Arial"/>
              <a:buChar char="•"/>
            </a:pPr>
            <a:r>
              <a:rPr lang="cs-CZ" sz="1700" b="1" dirty="0">
                <a:solidFill>
                  <a:srgbClr val="00529C"/>
                </a:solidFill>
              </a:rPr>
              <a:t>zprostředkující subjekt pro vybrané operační programy </a:t>
            </a:r>
          </a:p>
          <a:p>
            <a:pPr marL="720725" lvl="2" indent="-187325" defTabSz="457200">
              <a:spcBef>
                <a:spcPts val="700"/>
              </a:spcBef>
              <a:buFont typeface="Arial"/>
              <a:buChar char="•"/>
            </a:pPr>
            <a:r>
              <a:rPr lang="cs-CZ" sz="1400" dirty="0">
                <a:solidFill>
                  <a:prstClr val="black"/>
                </a:solidFill>
              </a:rPr>
              <a:t>konzultační a informační činnost</a:t>
            </a:r>
          </a:p>
          <a:p>
            <a:pPr marL="720725" lvl="2" indent="-187325" defTabSz="457200">
              <a:spcBef>
                <a:spcPts val="700"/>
              </a:spcBef>
              <a:buFont typeface="Arial"/>
              <a:buChar char="•"/>
            </a:pPr>
            <a:r>
              <a:rPr lang="cs-CZ" sz="1400" dirty="0">
                <a:solidFill>
                  <a:prstClr val="black"/>
                </a:solidFill>
              </a:rPr>
              <a:t>kontrola a monitoring realizace projektů</a:t>
            </a:r>
          </a:p>
          <a:p>
            <a:pPr marL="720725" lvl="2" indent="-187325" defTabSz="457200">
              <a:spcBef>
                <a:spcPts val="700"/>
              </a:spcBef>
              <a:buFont typeface="Arial"/>
              <a:buChar char="•"/>
            </a:pPr>
            <a:r>
              <a:rPr lang="cs-CZ" sz="1400" dirty="0">
                <a:solidFill>
                  <a:prstClr val="black"/>
                </a:solidFill>
              </a:rPr>
              <a:t>(2014-2020) Integrovaný regionální operační program</a:t>
            </a:r>
          </a:p>
          <a:p>
            <a:pPr marL="720725" lvl="2" indent="-187325" defTabSz="457200">
              <a:spcBef>
                <a:spcPts val="700"/>
              </a:spcBef>
              <a:buFont typeface="Arial"/>
              <a:buChar char="•"/>
            </a:pPr>
            <a:r>
              <a:rPr lang="cs-CZ" sz="1400" dirty="0">
                <a:solidFill>
                  <a:prstClr val="black"/>
                </a:solidFill>
              </a:rPr>
              <a:t>(2007-2013) Integrovaný operační program, OP Technická pomoc</a:t>
            </a:r>
          </a:p>
          <a:p>
            <a:pPr marL="720725" lvl="2" indent="-187325" defTabSz="457200">
              <a:spcBef>
                <a:spcPts val="700"/>
              </a:spcBef>
              <a:buFont typeface="Arial"/>
              <a:buChar char="•"/>
            </a:pPr>
            <a:r>
              <a:rPr lang="cs-CZ" sz="1400" dirty="0">
                <a:solidFill>
                  <a:prstClr val="black"/>
                </a:solidFill>
              </a:rPr>
              <a:t>(2004-2006) Společný regionální operační program, OP JPD2</a:t>
            </a:r>
          </a:p>
          <a:p>
            <a:pPr marL="720725" lvl="2" indent="-187325" defTabSz="457200">
              <a:spcBef>
                <a:spcPts val="400"/>
              </a:spcBef>
              <a:buFont typeface="Arial"/>
              <a:buChar char="•"/>
            </a:pPr>
            <a:r>
              <a:rPr lang="cs-CZ" sz="1400" dirty="0">
                <a:solidFill>
                  <a:prstClr val="black"/>
                </a:solidFill>
              </a:rPr>
              <a:t>(1998-2004) předvstupní programy (PHARE, ISPA, SAPARD)</a:t>
            </a:r>
          </a:p>
          <a:p>
            <a:pPr marL="454025" lvl="1" indent="-187325" defTabSz="457200">
              <a:spcBef>
                <a:spcPts val="1680"/>
              </a:spcBef>
              <a:buFont typeface="Arial"/>
              <a:buChar char="•"/>
            </a:pPr>
            <a:r>
              <a:rPr lang="cs-CZ" sz="1700" b="1" dirty="0">
                <a:solidFill>
                  <a:srgbClr val="00529C"/>
                </a:solidFill>
              </a:rPr>
              <a:t>kontrolní subjekt pro operační programy Cíle 3 (nyní Cíl 2)</a:t>
            </a:r>
          </a:p>
          <a:p>
            <a:pPr marL="720725" lvl="2" indent="-187325" defTabSz="457200">
              <a:spcBef>
                <a:spcPts val="700"/>
              </a:spcBef>
              <a:buFont typeface="Arial"/>
              <a:buChar char="•"/>
            </a:pPr>
            <a:r>
              <a:rPr lang="cs-CZ" sz="1400" dirty="0">
                <a:solidFill>
                  <a:prstClr val="black"/>
                </a:solidFill>
              </a:rPr>
              <a:t>přeshraniční  spolupráce (Sasko, Bavorsko, Rakousko, Slovensko, Polsko)</a:t>
            </a:r>
          </a:p>
          <a:p>
            <a:pPr marL="720725" lvl="2" indent="-187325" defTabSz="457200">
              <a:spcBef>
                <a:spcPts val="700"/>
              </a:spcBef>
              <a:buFont typeface="Arial"/>
              <a:buChar char="•"/>
            </a:pPr>
            <a:r>
              <a:rPr lang="cs-CZ" sz="1400" dirty="0">
                <a:solidFill>
                  <a:prstClr val="black"/>
                </a:solidFill>
              </a:rPr>
              <a:t>nadnárodní  spolupráce (</a:t>
            </a:r>
            <a:r>
              <a:rPr lang="cs-CZ" sz="1400" dirty="0" err="1">
                <a:solidFill>
                  <a:prstClr val="black"/>
                </a:solidFill>
              </a:rPr>
              <a:t>Central</a:t>
            </a:r>
            <a:r>
              <a:rPr lang="cs-CZ" sz="1400" dirty="0">
                <a:solidFill>
                  <a:prstClr val="black"/>
                </a:solidFill>
              </a:rPr>
              <a:t> </a:t>
            </a:r>
            <a:r>
              <a:rPr lang="cs-CZ" sz="1400" dirty="0" err="1">
                <a:solidFill>
                  <a:prstClr val="black"/>
                </a:solidFill>
              </a:rPr>
              <a:t>Europe</a:t>
            </a:r>
            <a:r>
              <a:rPr lang="cs-CZ" sz="1400" dirty="0">
                <a:solidFill>
                  <a:prstClr val="black"/>
                </a:solidFill>
              </a:rPr>
              <a:t>, </a:t>
            </a:r>
            <a:r>
              <a:rPr lang="cs-CZ" sz="1400" dirty="0" err="1">
                <a:solidFill>
                  <a:prstClr val="black"/>
                </a:solidFill>
              </a:rPr>
              <a:t>Danube</a:t>
            </a:r>
            <a:r>
              <a:rPr lang="cs-CZ" sz="1400" dirty="0">
                <a:solidFill>
                  <a:prstClr val="black"/>
                </a:solidFill>
              </a:rPr>
              <a:t>)</a:t>
            </a:r>
          </a:p>
          <a:p>
            <a:pPr marL="720725" lvl="2" indent="-187325" defTabSz="457200">
              <a:spcBef>
                <a:spcPts val="700"/>
              </a:spcBef>
              <a:buFont typeface="Arial"/>
              <a:buChar char="•"/>
            </a:pPr>
            <a:r>
              <a:rPr lang="cs-CZ" sz="1400" dirty="0">
                <a:solidFill>
                  <a:prstClr val="black"/>
                </a:solidFill>
              </a:rPr>
              <a:t>meziregionální spolupráce (INTERREG </a:t>
            </a:r>
            <a:r>
              <a:rPr lang="cs-CZ" sz="1400" dirty="0" err="1">
                <a:solidFill>
                  <a:prstClr val="black"/>
                </a:solidFill>
              </a:rPr>
              <a:t>Europe</a:t>
            </a:r>
            <a:r>
              <a:rPr lang="cs-CZ" sz="1400" dirty="0">
                <a:solidFill>
                  <a:prstClr val="black"/>
                </a:solidFill>
              </a:rPr>
              <a:t>)</a:t>
            </a:r>
          </a:p>
          <a:p>
            <a:pPr marL="454025" lvl="1" indent="-187325" defTabSz="457200">
              <a:spcBef>
                <a:spcPts val="1680"/>
              </a:spcBef>
              <a:buFont typeface="Arial"/>
              <a:buChar char="•"/>
            </a:pPr>
            <a:r>
              <a:rPr lang="cs-CZ" sz="1700" b="1" dirty="0">
                <a:solidFill>
                  <a:srgbClr val="00529C"/>
                </a:solidFill>
              </a:rPr>
              <a:t>hostitelská organizace pro pracoviště </a:t>
            </a:r>
            <a:r>
              <a:rPr lang="cs-CZ" sz="1700" b="1" dirty="0" err="1">
                <a:solidFill>
                  <a:srgbClr val="00529C"/>
                </a:solidFill>
              </a:rPr>
              <a:t>Enterprise</a:t>
            </a:r>
            <a:r>
              <a:rPr lang="cs-CZ" sz="1700" b="1" dirty="0">
                <a:solidFill>
                  <a:srgbClr val="00529C"/>
                </a:solidFill>
              </a:rPr>
              <a:t> </a:t>
            </a:r>
            <a:r>
              <a:rPr lang="cs-CZ" sz="1700" b="1" dirty="0" err="1">
                <a:solidFill>
                  <a:srgbClr val="00529C"/>
                </a:solidFill>
              </a:rPr>
              <a:t>Europe</a:t>
            </a:r>
            <a:r>
              <a:rPr lang="cs-CZ" sz="1700" b="1" dirty="0">
                <a:solidFill>
                  <a:srgbClr val="00529C"/>
                </a:solidFill>
              </a:rPr>
              <a:t> Network</a:t>
            </a:r>
          </a:p>
          <a:p>
            <a:pPr marL="720725" lvl="2" indent="-187325" defTabSz="457200">
              <a:spcBef>
                <a:spcPts val="700"/>
              </a:spcBef>
              <a:buFont typeface="Arial"/>
              <a:buChar char="•"/>
            </a:pPr>
            <a:r>
              <a:rPr lang="cs-CZ" sz="1400" dirty="0">
                <a:solidFill>
                  <a:prstClr val="black"/>
                </a:solidFill>
              </a:rPr>
              <a:t>poradenství pro malé a střední podnikatele</a:t>
            </a: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2</a:t>
            </a:fld>
            <a:endParaRPr lang="cs-CZ"/>
          </a:p>
        </p:txBody>
      </p:sp>
    </p:spTree>
    <p:extLst>
      <p:ext uri="{BB962C8B-B14F-4D97-AF65-F5344CB8AC3E}">
        <p14:creationId xmlns:p14="http://schemas.microsoft.com/office/powerpoint/2010/main" val="29136480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285750" indent="-285750">
              <a:lnSpc>
                <a:spcPct val="110000"/>
              </a:lnSpc>
              <a:spcBef>
                <a:spcPts val="0"/>
              </a:spcBef>
              <a:spcAft>
                <a:spcPts val="0"/>
              </a:spcAft>
              <a:buFont typeface="Courier New" panose="02070309020205020404" pitchFamily="49" charset="0"/>
              <a:buChar char="o"/>
            </a:pPr>
            <a:r>
              <a:rPr lang="cs-CZ" sz="1900" b="1" dirty="0" smtClean="0"/>
              <a:t>Průzkum trhu</a:t>
            </a:r>
          </a:p>
          <a:p>
            <a:pPr marL="647700" lvl="1" indent="-285750" algn="just">
              <a:lnSpc>
                <a:spcPct val="110000"/>
              </a:lnSpc>
              <a:spcBef>
                <a:spcPts val="0"/>
              </a:spcBef>
              <a:buFont typeface="Arial" panose="020B0604020202020204" pitchFamily="34" charset="0"/>
              <a:buChar char="•"/>
              <a:tabLst>
                <a:tab pos="447675" algn="l"/>
              </a:tabLst>
            </a:pPr>
            <a:r>
              <a:rPr lang="cs-CZ" sz="1800" b="0" dirty="0" smtClean="0">
                <a:solidFill>
                  <a:schemeClr val="tx1"/>
                </a:solidFill>
              </a:rPr>
              <a:t>Provádí se a </a:t>
            </a:r>
            <a:r>
              <a:rPr lang="cs-CZ" sz="1800" b="0" dirty="0">
                <a:solidFill>
                  <a:schemeClr val="tx1"/>
                </a:solidFill>
              </a:rPr>
              <a:t>dokládá pro výdaje na hlavní aktivity </a:t>
            </a:r>
            <a:r>
              <a:rPr lang="cs-CZ" sz="1800" b="0" dirty="0" smtClean="0">
                <a:solidFill>
                  <a:schemeClr val="tx1"/>
                </a:solidFill>
              </a:rPr>
              <a:t>projektu.</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P</a:t>
            </a:r>
            <a:r>
              <a:rPr lang="cs-CZ" sz="1800" b="0" dirty="0" smtClean="0">
                <a:solidFill>
                  <a:schemeClr val="tx1"/>
                </a:solidFill>
              </a:rPr>
              <a:t>ísemná </a:t>
            </a:r>
            <a:r>
              <a:rPr lang="cs-CZ" sz="1800" b="0" dirty="0">
                <a:solidFill>
                  <a:schemeClr val="tx1"/>
                </a:solidFill>
              </a:rPr>
              <a:t>či elektronická komunikace s oslovenými dodavateli ohledně kalkulace cen, ceníky dodavatelů, výtisk internetových stránek dodavatele, smlouvy na obdobné zakázky apod. </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Pokud k datu předložení žádosti bylo zadávací/výběrové řízení k zakázce zahájeno nebo ukončeno, předkládá žadatel místo průzkumu trhu popis způsobu stanovení předpokládané hodnoty </a:t>
            </a:r>
            <a:r>
              <a:rPr lang="cs-CZ" sz="1800" b="0" dirty="0" smtClean="0">
                <a:solidFill>
                  <a:schemeClr val="tx1"/>
                </a:solidFill>
              </a:rPr>
              <a:t>zakázky.</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Doložený průzkum trhu nesmí být k datu podání žádosti starší než 6 měsíců.</a:t>
            </a:r>
          </a:p>
          <a:p>
            <a:pPr marL="647700" lvl="1" indent="-285750" algn="just">
              <a:lnSpc>
                <a:spcPct val="110000"/>
              </a:lnSpc>
              <a:spcBef>
                <a:spcPts val="0"/>
              </a:spcBef>
              <a:buFont typeface="Arial" panose="020B0604020202020204" pitchFamily="34" charset="0"/>
              <a:buChar char="•"/>
              <a:tabLst>
                <a:tab pos="447675" algn="l"/>
              </a:tabLst>
            </a:pPr>
            <a:endParaRPr lang="cs-CZ" sz="1800" b="0" dirty="0">
              <a:solidFill>
                <a:schemeClr val="tx1"/>
              </a:solidFill>
            </a:endParaRPr>
          </a:p>
          <a:p>
            <a:pPr marL="647700" lvl="1" indent="-285750" algn="just">
              <a:lnSpc>
                <a:spcPct val="110000"/>
              </a:lnSpc>
              <a:spcBef>
                <a:spcPts val="0"/>
              </a:spcBef>
              <a:buFont typeface="Arial" panose="020B0604020202020204" pitchFamily="34" charset="0"/>
              <a:buChar char="•"/>
              <a:tabLst>
                <a:tab pos="447675" algn="l"/>
              </a:tabLst>
            </a:pPr>
            <a:endParaRPr lang="cs-CZ" sz="1000" b="0" dirty="0">
              <a:solidFill>
                <a:schemeClr val="tx1"/>
              </a:solidFill>
            </a:endParaRPr>
          </a:p>
          <a:p>
            <a:pPr marL="285750" indent="-285750">
              <a:lnSpc>
                <a:spcPct val="110000"/>
              </a:lnSpc>
              <a:spcBef>
                <a:spcPts val="0"/>
              </a:spcBef>
              <a:spcAft>
                <a:spcPts val="0"/>
              </a:spcAft>
              <a:buFont typeface="Courier New" panose="02070309020205020404" pitchFamily="49" charset="0"/>
              <a:buChar char="o"/>
            </a:pPr>
            <a:r>
              <a:rPr lang="cs-CZ" sz="1900" b="1" dirty="0" smtClean="0"/>
              <a:t>Seznam </a:t>
            </a:r>
            <a:r>
              <a:rPr lang="cs-CZ" sz="1900" b="1" dirty="0"/>
              <a:t>objednávek – přímých nákupů</a:t>
            </a:r>
            <a:endParaRPr lang="cs-CZ" sz="1900" dirty="0"/>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Seznam objednávek - přímých nákupů od 100 000 do 400 000 Kč bez DPH  provedených před podáním žádostí o podporu.</a:t>
            </a:r>
          </a:p>
          <a:p>
            <a:pPr marL="647700" lvl="1" indent="-285750" algn="just">
              <a:lnSpc>
                <a:spcPct val="110000"/>
              </a:lnSpc>
              <a:spcBef>
                <a:spcPts val="0"/>
              </a:spcBef>
              <a:buFont typeface="Arial" panose="020B0604020202020204" pitchFamily="34" charset="0"/>
              <a:buChar char="•"/>
              <a:tabLst>
                <a:tab pos="447675" algn="l"/>
              </a:tabLst>
            </a:pPr>
            <a:r>
              <a:rPr lang="cs-CZ" sz="1800" b="0" dirty="0">
                <a:solidFill>
                  <a:schemeClr val="tx1"/>
                </a:solidFill>
              </a:rPr>
              <a:t>Formulář je přílohou č. 10 Obecných pravidel.</a:t>
            </a:r>
          </a:p>
          <a:p>
            <a:pPr marL="914400" lvl="1" indent="-285750" algn="just" defTabSz="266700">
              <a:lnSpc>
                <a:spcPct val="110000"/>
              </a:lnSpc>
              <a:spcBef>
                <a:spcPts val="0"/>
              </a:spcBef>
              <a:buFont typeface="Arial" panose="020B0604020202020204" pitchFamily="34" charset="0"/>
              <a:buChar char="•"/>
              <a:tabLst>
                <a:tab pos="266700" algn="l"/>
              </a:tabLst>
            </a:pPr>
            <a:endParaRPr lang="cs-CZ" sz="900" b="1" dirty="0" smtClean="0">
              <a:solidFill>
                <a:srgbClr val="00529C"/>
              </a:solidFill>
            </a:endParaRPr>
          </a:p>
        </p:txBody>
      </p:sp>
      <p:sp>
        <p:nvSpPr>
          <p:cNvPr id="4" name="Nadpis 3"/>
          <p:cNvSpPr>
            <a:spLocks noGrp="1"/>
          </p:cNvSpPr>
          <p:nvPr>
            <p:ph type="title"/>
          </p:nvPr>
        </p:nvSpPr>
        <p:spPr/>
        <p:txBody>
          <a:bodyPr/>
          <a:lstStyle/>
          <a:p>
            <a:pPr algn="ctr"/>
            <a:r>
              <a:rPr lang="cs-CZ" dirty="0"/>
              <a:t>Kritéria formálních </a:t>
            </a:r>
            <a:r>
              <a:rPr lang="cs-CZ" dirty="0" smtClean="0"/>
              <a:t>náležitostí – 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634859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8" y="1310661"/>
            <a:ext cx="7700425" cy="4819290"/>
          </a:xfrm>
        </p:spPr>
        <p:txBody>
          <a:bodyPr>
            <a:noAutofit/>
          </a:bodyPr>
          <a:lstStyle/>
          <a:p>
            <a:pPr marL="457200" indent="-457200">
              <a:spcBef>
                <a:spcPts val="600"/>
              </a:spcBef>
              <a:buFont typeface="+mj-lt"/>
              <a:buAutoNum type="arabicPeriod"/>
            </a:pPr>
            <a:r>
              <a:rPr lang="cs-CZ" sz="1900" b="1" dirty="0">
                <a:solidFill>
                  <a:srgbClr val="00529C"/>
                </a:solidFill>
              </a:rPr>
              <a:t>Projekt je svým zaměřením v souladu s cíli a podporovanými  </a:t>
            </a:r>
            <a:r>
              <a:rPr lang="cs-CZ" sz="1900" b="1" dirty="0" smtClean="0">
                <a:solidFill>
                  <a:srgbClr val="00529C"/>
                </a:solidFill>
              </a:rPr>
              <a:t>   </a:t>
            </a:r>
            <a:r>
              <a:rPr lang="cs-CZ" sz="1900" b="1" dirty="0">
                <a:solidFill>
                  <a:srgbClr val="00529C"/>
                </a:solidFill>
              </a:rPr>
              <a:t> </a:t>
            </a:r>
            <a:r>
              <a:rPr lang="cs-CZ" sz="1900" b="1" dirty="0" smtClean="0">
                <a:solidFill>
                  <a:srgbClr val="00529C"/>
                </a:solidFill>
              </a:rPr>
              <a:t> aktivitami výzvy</a:t>
            </a:r>
          </a:p>
          <a:p>
            <a:pPr marL="717550" indent="-285750">
              <a:spcBef>
                <a:spcPts val="0"/>
              </a:spcBef>
              <a:spcAft>
                <a:spcPts val="0"/>
              </a:spcAft>
              <a:buFont typeface="Courier New" panose="02070309020205020404" pitchFamily="49" charset="0"/>
              <a:buChar char="o"/>
            </a:pPr>
            <a:r>
              <a:rPr lang="cs-CZ" dirty="0" smtClean="0"/>
              <a:t>Z popisu projektu je zřejmé, že se jedná o projekt zaměřený na </a:t>
            </a:r>
            <a:r>
              <a:rPr lang="cs-CZ" b="1" dirty="0" smtClean="0"/>
              <a:t>aktivitu „</a:t>
            </a:r>
            <a:r>
              <a:rPr lang="cs-CZ" b="1" dirty="0" err="1" smtClean="0"/>
              <a:t>Nízkoemisní</a:t>
            </a:r>
            <a:r>
              <a:rPr lang="cs-CZ" b="1" dirty="0" smtClean="0"/>
              <a:t> a bezemisní vozidla“</a:t>
            </a:r>
            <a:r>
              <a:rPr lang="cs-CZ" dirty="0" smtClean="0"/>
              <a:t>, konkrétně pak na aktivity uvedené v kapitole 2.2 Specifických pravidel.</a:t>
            </a:r>
          </a:p>
          <a:p>
            <a:pPr marL="457200" indent="-457200">
              <a:spcBef>
                <a:spcPts val="600"/>
              </a:spcBef>
              <a:buFont typeface="+mj-lt"/>
              <a:buAutoNum type="arabicPeriod" startAt="2"/>
            </a:pPr>
            <a:r>
              <a:rPr lang="pl-PL" sz="1900" b="1" dirty="0">
                <a:solidFill>
                  <a:srgbClr val="00529C"/>
                </a:solidFill>
              </a:rPr>
              <a:t>Projekt je v souladu s podmínkami výzvy</a:t>
            </a:r>
          </a:p>
          <a:p>
            <a:pPr marL="717550" indent="-285750">
              <a:spcBef>
                <a:spcPts val="0"/>
              </a:spcBef>
              <a:spcAft>
                <a:spcPts val="0"/>
              </a:spcAft>
              <a:buFont typeface="Courier New" panose="02070309020205020404" pitchFamily="49" charset="0"/>
              <a:buChar char="o"/>
            </a:pPr>
            <a:r>
              <a:rPr lang="cs-CZ" dirty="0"/>
              <a:t>Z</a:t>
            </a:r>
            <a:r>
              <a:rPr lang="cs-CZ" dirty="0" smtClean="0"/>
              <a:t>ahájení </a:t>
            </a:r>
            <a:r>
              <a:rPr lang="cs-CZ" dirty="0"/>
              <a:t>a ukončení realizace </a:t>
            </a:r>
            <a:r>
              <a:rPr lang="cs-CZ" dirty="0" smtClean="0"/>
              <a:t>v</a:t>
            </a:r>
            <a:r>
              <a:rPr lang="cs-CZ" dirty="0"/>
              <a:t> rozmezí mezi </a:t>
            </a:r>
            <a:r>
              <a:rPr lang="cs-CZ" dirty="0" smtClean="0"/>
              <a:t>1.1</a:t>
            </a:r>
            <a:r>
              <a:rPr lang="cs-CZ" dirty="0"/>
              <a:t>. 2014 a </a:t>
            </a:r>
            <a:r>
              <a:rPr lang="cs-CZ" b="1" dirty="0" smtClean="0"/>
              <a:t>31.10. 2018</a:t>
            </a:r>
            <a:r>
              <a:rPr lang="cs-CZ" dirty="0" smtClean="0"/>
              <a:t>,</a:t>
            </a:r>
          </a:p>
          <a:p>
            <a:pPr marL="717550" indent="-285750">
              <a:spcBef>
                <a:spcPts val="0"/>
              </a:spcBef>
              <a:spcAft>
                <a:spcPts val="0"/>
              </a:spcAft>
              <a:buFont typeface="Courier New" panose="02070309020205020404" pitchFamily="49" charset="0"/>
              <a:buChar char="o"/>
            </a:pPr>
            <a:r>
              <a:rPr lang="cs-CZ" dirty="0"/>
              <a:t>popis cílových skupin a dopad projektu na ně,</a:t>
            </a:r>
          </a:p>
          <a:p>
            <a:pPr marL="717550" indent="-285750">
              <a:spcBef>
                <a:spcPts val="0"/>
              </a:spcBef>
              <a:spcAft>
                <a:spcPts val="0"/>
              </a:spcAft>
              <a:buFont typeface="Courier New" panose="02070309020205020404" pitchFamily="49" charset="0"/>
              <a:buChar char="o"/>
            </a:pPr>
            <a:r>
              <a:rPr lang="cs-CZ" dirty="0"/>
              <a:t>dodržení procentní míry podpory z ERDF, SR, žadatel,</a:t>
            </a:r>
          </a:p>
          <a:p>
            <a:pPr marL="717550" indent="-285750">
              <a:spcBef>
                <a:spcPts val="0"/>
              </a:spcBef>
              <a:spcAft>
                <a:spcPts val="0"/>
              </a:spcAft>
              <a:buFont typeface="Courier New" panose="02070309020205020404" pitchFamily="49" charset="0"/>
              <a:buChar char="o"/>
            </a:pPr>
            <a:r>
              <a:rPr lang="cs-CZ" dirty="0"/>
              <a:t>správně </a:t>
            </a:r>
            <a:r>
              <a:rPr lang="cs-CZ" dirty="0" smtClean="0"/>
              <a:t>zvolené indikátory </a:t>
            </a:r>
            <a:r>
              <a:rPr lang="cs-CZ" dirty="0"/>
              <a:t>projektu a způsob </a:t>
            </a:r>
            <a:r>
              <a:rPr lang="cs-CZ" dirty="0" smtClean="0"/>
              <a:t>jejich </a:t>
            </a:r>
            <a:r>
              <a:rPr lang="cs-CZ" dirty="0"/>
              <a:t>výpočtu</a:t>
            </a:r>
            <a:r>
              <a:rPr lang="cs-CZ" dirty="0" smtClean="0"/>
              <a:t>, soulad hodnoty indikátorů s informacemi v žádosti,</a:t>
            </a:r>
          </a:p>
          <a:p>
            <a:pPr marL="717550" indent="-285750">
              <a:spcBef>
                <a:spcPts val="0"/>
              </a:spcBef>
              <a:spcAft>
                <a:spcPts val="0"/>
              </a:spcAft>
              <a:buFont typeface="Courier New" panose="02070309020205020404" pitchFamily="49" charset="0"/>
              <a:buChar char="o"/>
            </a:pPr>
            <a:r>
              <a:rPr lang="pl-PL" dirty="0" smtClean="0"/>
              <a:t>termín </a:t>
            </a:r>
            <a:r>
              <a:rPr lang="pl-PL" dirty="0"/>
              <a:t>ukončení realizace </a:t>
            </a:r>
            <a:r>
              <a:rPr lang="pl-PL" dirty="0" smtClean="0"/>
              <a:t>projektu je </a:t>
            </a:r>
            <a:r>
              <a:rPr lang="pl-PL" dirty="0"/>
              <a:t>po datu podání žádosti </a:t>
            </a:r>
            <a:r>
              <a:rPr lang="pl-PL" dirty="0" smtClean="0"/>
              <a:t/>
            </a:r>
            <a:br>
              <a:rPr lang="pl-PL" dirty="0" smtClean="0"/>
            </a:br>
            <a:r>
              <a:rPr lang="pl-PL" dirty="0" smtClean="0"/>
              <a:t>o </a:t>
            </a:r>
            <a:r>
              <a:rPr lang="pl-PL" dirty="0"/>
              <a:t>podporu,</a:t>
            </a:r>
          </a:p>
          <a:p>
            <a:pPr marL="717550" indent="-285750">
              <a:spcBef>
                <a:spcPts val="0"/>
              </a:spcBef>
              <a:spcAft>
                <a:spcPts val="0"/>
              </a:spcAft>
              <a:buFont typeface="Courier New" panose="02070309020205020404" pitchFamily="49" charset="0"/>
              <a:buChar char="o"/>
            </a:pPr>
            <a:r>
              <a:rPr lang="cs-CZ" dirty="0"/>
              <a:t>místo realizace </a:t>
            </a:r>
            <a:r>
              <a:rPr lang="cs-CZ" dirty="0" smtClean="0"/>
              <a:t>projektu (celá ČR s výjimkou hl. města Praha).</a:t>
            </a:r>
          </a:p>
        </p:txBody>
      </p:sp>
      <p:sp>
        <p:nvSpPr>
          <p:cNvPr id="4" name="Nadpis 3"/>
          <p:cNvSpPr>
            <a:spLocks noGrp="1"/>
          </p:cNvSpPr>
          <p:nvPr>
            <p:ph type="title"/>
          </p:nvPr>
        </p:nvSpPr>
        <p:spPr/>
        <p:txBody>
          <a:bodyPr/>
          <a:lstStyle/>
          <a:p>
            <a:pPr algn="ctr"/>
            <a:r>
              <a:rPr lang="cs-CZ" dirty="0"/>
              <a:t>Obecná kritéria </a:t>
            </a:r>
            <a:r>
              <a:rPr lang="cs-CZ" dirty="0" smtClean="0"/>
              <a:t>přijatelnosti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166628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57200" indent="-457200">
              <a:buFont typeface="+mj-lt"/>
              <a:buAutoNum type="arabicPeriod" startAt="3"/>
            </a:pPr>
            <a:r>
              <a:rPr lang="cs-CZ" sz="1900" b="1" dirty="0" smtClean="0">
                <a:solidFill>
                  <a:srgbClr val="00529C"/>
                </a:solidFill>
              </a:rPr>
              <a:t>Žadatel splňuje definici oprávněného příjemce pro příslušný specifický cíl a výzvu:</a:t>
            </a:r>
            <a:endParaRPr lang="cs-CZ" sz="1900" b="1" dirty="0">
              <a:solidFill>
                <a:srgbClr val="00529C"/>
              </a:solidFill>
            </a:endParaRPr>
          </a:p>
          <a:p>
            <a:pPr marL="785813" lvl="5" indent="-342900">
              <a:spcBef>
                <a:spcPts val="0"/>
              </a:spcBef>
              <a:buFont typeface="Courier New" panose="02070309020205020404" pitchFamily="49" charset="0"/>
              <a:buChar char="o"/>
            </a:pPr>
            <a:r>
              <a:rPr lang="cs-CZ" sz="1900" dirty="0"/>
              <a:t>K</a:t>
            </a:r>
            <a:r>
              <a:rPr lang="cs-CZ" sz="1900" dirty="0" smtClean="0"/>
              <a:t>raje </a:t>
            </a:r>
            <a:r>
              <a:rPr lang="cs-CZ" sz="1900" dirty="0"/>
              <a:t>a obce, pokud poskytují veřejné služby v přepravě cestujících samy, </a:t>
            </a:r>
          </a:p>
          <a:p>
            <a:pPr marL="785813" lvl="5" indent="-342900">
              <a:spcBef>
                <a:spcPts val="0"/>
              </a:spcBef>
              <a:buFont typeface="Courier New" panose="02070309020205020404" pitchFamily="49" charset="0"/>
              <a:buChar char="o"/>
            </a:pPr>
            <a:r>
              <a:rPr lang="cs-CZ" sz="1900" dirty="0" smtClean="0"/>
              <a:t>dopravci </a:t>
            </a:r>
            <a:r>
              <a:rPr lang="cs-CZ" sz="1900" dirty="0"/>
              <a:t>ve veřejné dopravě na základě smlouvy o veřejných službách </a:t>
            </a:r>
            <a:r>
              <a:rPr lang="cs-CZ" sz="1900" dirty="0" smtClean="0"/>
              <a:t/>
            </a:r>
            <a:br>
              <a:rPr lang="cs-CZ" sz="1900" dirty="0" smtClean="0"/>
            </a:br>
            <a:r>
              <a:rPr lang="cs-CZ" sz="1900" dirty="0" smtClean="0"/>
              <a:t>v </a:t>
            </a:r>
            <a:r>
              <a:rPr lang="cs-CZ" sz="1900" dirty="0"/>
              <a:t>přepravě </a:t>
            </a:r>
            <a:r>
              <a:rPr lang="cs-CZ" sz="1900" dirty="0" smtClean="0"/>
              <a:t>cestujících.</a:t>
            </a:r>
            <a:endParaRPr lang="cs-CZ" sz="1900" dirty="0"/>
          </a:p>
          <a:p>
            <a:pPr marL="460375" lvl="5" indent="0">
              <a:spcBef>
                <a:spcPts val="0"/>
              </a:spcBef>
              <a:buNone/>
            </a:pPr>
            <a:endParaRPr lang="cs-CZ" sz="800" dirty="0"/>
          </a:p>
          <a:p>
            <a:pPr marL="457200" indent="-457200">
              <a:buFont typeface="+mj-lt"/>
              <a:buAutoNum type="arabicPeriod" startAt="4"/>
            </a:pPr>
            <a:r>
              <a:rPr lang="cs-CZ" sz="1900" b="1" dirty="0">
                <a:solidFill>
                  <a:srgbClr val="00529C"/>
                </a:solidFill>
              </a:rPr>
              <a:t>Projekt respektuje minimální a maximální hranici celkových způsobilých výdajů</a:t>
            </a:r>
          </a:p>
          <a:p>
            <a:pPr marL="785813" lvl="5" indent="-342900">
              <a:spcBef>
                <a:spcPts val="0"/>
              </a:spcBef>
              <a:buFont typeface="Courier New" panose="02070309020205020404" pitchFamily="49" charset="0"/>
              <a:buChar char="o"/>
            </a:pPr>
            <a:r>
              <a:rPr lang="cs-CZ" sz="1900" b="1" dirty="0"/>
              <a:t>Minimální výše </a:t>
            </a:r>
            <a:r>
              <a:rPr lang="cs-CZ" sz="1900" dirty="0"/>
              <a:t>celkových způsobilých výdajů </a:t>
            </a:r>
            <a:r>
              <a:rPr lang="cs-CZ" sz="1900" b="1" dirty="0"/>
              <a:t>5</a:t>
            </a:r>
            <a:r>
              <a:rPr lang="cs-CZ" sz="1900" b="1" dirty="0" smtClean="0"/>
              <a:t> </a:t>
            </a:r>
            <a:r>
              <a:rPr lang="cs-CZ" sz="1900" b="1" dirty="0"/>
              <a:t>mil. Kč,</a:t>
            </a:r>
          </a:p>
          <a:p>
            <a:pPr marL="785813" lvl="5" indent="-342900">
              <a:spcBef>
                <a:spcPts val="0"/>
              </a:spcBef>
              <a:buFont typeface="Courier New" panose="02070309020205020404" pitchFamily="49" charset="0"/>
              <a:buChar char="o"/>
            </a:pPr>
            <a:r>
              <a:rPr lang="cs-CZ" sz="1900" b="1" dirty="0"/>
              <a:t>maximální výše</a:t>
            </a:r>
            <a:r>
              <a:rPr lang="cs-CZ" sz="1900" dirty="0"/>
              <a:t> celkových způsobilých výdajů </a:t>
            </a:r>
            <a:r>
              <a:rPr lang="cs-CZ" sz="1900" b="1" dirty="0" smtClean="0"/>
              <a:t>200 </a:t>
            </a:r>
            <a:r>
              <a:rPr lang="cs-CZ" sz="1900" b="1" dirty="0"/>
              <a:t>mil. Kč</a:t>
            </a:r>
            <a:r>
              <a:rPr lang="cs-CZ" sz="1900" b="1" dirty="0" smtClean="0"/>
              <a:t>.</a:t>
            </a:r>
          </a:p>
          <a:p>
            <a:pPr marL="785813" lvl="5" indent="-342900">
              <a:spcBef>
                <a:spcPts val="0"/>
              </a:spcBef>
              <a:buFont typeface="Courier New" panose="02070309020205020404" pitchFamily="49" charset="0"/>
              <a:buChar char="o"/>
            </a:pPr>
            <a:endParaRPr lang="cs-CZ" sz="800" b="1" dirty="0" smtClean="0"/>
          </a:p>
          <a:p>
            <a:pPr marL="457200" indent="-457200">
              <a:buFont typeface="+mj-lt"/>
              <a:buAutoNum type="arabicPeriod" startAt="5"/>
            </a:pPr>
            <a:r>
              <a:rPr lang="cs-CZ" sz="1900" b="1" dirty="0">
                <a:solidFill>
                  <a:srgbClr val="00529C"/>
                </a:solidFill>
              </a:rPr>
              <a:t>Projekt respektuje limity způsobilých výdajů</a:t>
            </a:r>
          </a:p>
          <a:p>
            <a:pPr marL="785813" lvl="5" indent="-342900">
              <a:spcBef>
                <a:spcPts val="0"/>
              </a:spcBef>
              <a:buFont typeface="Courier New" panose="02070309020205020404" pitchFamily="49" charset="0"/>
              <a:buChar char="o"/>
            </a:pPr>
            <a:r>
              <a:rPr lang="cs-CZ" sz="1900" dirty="0"/>
              <a:t>Výdaje hlavní aktivity min. 85 % z celkových způsobilých výdajů,</a:t>
            </a:r>
          </a:p>
          <a:p>
            <a:pPr marL="785813" lvl="5" indent="-342900">
              <a:spcBef>
                <a:spcPts val="0"/>
              </a:spcBef>
              <a:buFont typeface="Courier New" panose="02070309020205020404" pitchFamily="49" charset="0"/>
              <a:buChar char="o"/>
            </a:pPr>
            <a:r>
              <a:rPr lang="cs-CZ" sz="1900" dirty="0"/>
              <a:t>výdaje na </a:t>
            </a:r>
            <a:r>
              <a:rPr lang="cs-CZ" sz="1900" b="1" dirty="0"/>
              <a:t>vedlejší aktivity max. 15 % </a:t>
            </a:r>
            <a:r>
              <a:rPr lang="cs-CZ" sz="1900" dirty="0"/>
              <a:t>z celkových způsobilých výdajů</a:t>
            </a:r>
            <a:r>
              <a:rPr lang="cs-CZ" sz="1900" dirty="0" smtClean="0"/>
              <a:t>.</a:t>
            </a:r>
            <a:endParaRPr lang="cs-CZ" dirty="0"/>
          </a:p>
          <a:p>
            <a:endParaRPr lang="cs-CZ" sz="1900" dirty="0" smtClean="0"/>
          </a:p>
          <a:p>
            <a:endParaRPr lang="cs-CZ" dirty="0"/>
          </a:p>
        </p:txBody>
      </p:sp>
      <p:sp>
        <p:nvSpPr>
          <p:cNvPr id="4" name="Nadpis 3"/>
          <p:cNvSpPr>
            <a:spLocks noGrp="1"/>
          </p:cNvSpPr>
          <p:nvPr>
            <p:ph type="title"/>
          </p:nvPr>
        </p:nvSpPr>
        <p:spPr/>
        <p:txBody>
          <a:bodyPr/>
          <a:lstStyle/>
          <a:p>
            <a:pPr algn="ctr"/>
            <a:r>
              <a:rPr lang="cs-CZ" dirty="0"/>
              <a:t>Obecná kritéria </a:t>
            </a:r>
            <a:r>
              <a:rPr lang="cs-CZ" dirty="0" smtClean="0"/>
              <a:t>přijatelnosti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22</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185668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39926"/>
          </a:xfrm>
        </p:spPr>
        <p:txBody>
          <a:bodyPr>
            <a:normAutofit/>
          </a:bodyPr>
          <a:lstStyle/>
          <a:p>
            <a:pPr marL="442913" lvl="5" indent="0">
              <a:spcBef>
                <a:spcPts val="0"/>
              </a:spcBef>
              <a:buNone/>
            </a:pPr>
            <a:r>
              <a:rPr lang="cs-CZ" sz="800" dirty="0" smtClean="0"/>
              <a:t> </a:t>
            </a:r>
            <a:endParaRPr lang="cs-CZ" sz="800" dirty="0"/>
          </a:p>
          <a:p>
            <a:pPr marL="457200" indent="-457200">
              <a:buFont typeface="+mj-lt"/>
              <a:buAutoNum type="arabicPeriod" startAt="6"/>
            </a:pPr>
            <a:r>
              <a:rPr lang="cs-CZ" sz="1900" b="1" dirty="0">
                <a:solidFill>
                  <a:srgbClr val="00529C"/>
                </a:solidFill>
              </a:rPr>
              <a:t>Výsledky projektu jsou udržitelné</a:t>
            </a:r>
          </a:p>
          <a:p>
            <a:pPr marL="714375" indent="-285750">
              <a:spcBef>
                <a:spcPts val="0"/>
              </a:spcBef>
              <a:spcAft>
                <a:spcPts val="0"/>
              </a:spcAft>
              <a:buFont typeface="Courier New" panose="02070309020205020404" pitchFamily="49" charset="0"/>
              <a:buChar char="o"/>
            </a:pPr>
            <a:r>
              <a:rPr lang="cs-CZ" sz="1900" dirty="0"/>
              <a:t>V kapitole </a:t>
            </a:r>
            <a:r>
              <a:rPr lang="cs-CZ" sz="1900" dirty="0" smtClean="0"/>
              <a:t>17 </a:t>
            </a:r>
            <a:r>
              <a:rPr lang="cs-CZ" sz="1900" dirty="0"/>
              <a:t>Studie proveditelnosti je popsáno zajištění udržitelnosti projektu</a:t>
            </a:r>
            <a:r>
              <a:rPr lang="cs-CZ" sz="1900" dirty="0" smtClean="0"/>
              <a:t>.</a:t>
            </a:r>
          </a:p>
          <a:p>
            <a:pPr marL="714375" indent="-285750">
              <a:spcBef>
                <a:spcPts val="0"/>
              </a:spcBef>
              <a:spcAft>
                <a:spcPts val="0"/>
              </a:spcAft>
              <a:buFont typeface="Courier New" panose="02070309020205020404" pitchFamily="49" charset="0"/>
              <a:buChar char="o"/>
            </a:pPr>
            <a:endParaRPr lang="cs-CZ" sz="800" dirty="0" smtClean="0"/>
          </a:p>
          <a:p>
            <a:pPr marL="457200" indent="-457200">
              <a:spcBef>
                <a:spcPts val="0"/>
              </a:spcBef>
              <a:buFont typeface="+mj-lt"/>
              <a:buAutoNum type="arabicPeriod" startAt="7"/>
            </a:pPr>
            <a:r>
              <a:rPr lang="cs-CZ" sz="1900" b="1" dirty="0">
                <a:solidFill>
                  <a:srgbClr val="00529C"/>
                </a:solidFill>
              </a:rPr>
              <a:t>Projekt nemá negativní vliv na žádnou z horizontálních priorit IROP (udržitelný rozvoj, rovné příležitosti a zákaz diskriminace, rovnost mužů a žen)</a:t>
            </a:r>
          </a:p>
          <a:p>
            <a:pPr marL="714375" lvl="2" indent="-285750">
              <a:spcBef>
                <a:spcPts val="0"/>
              </a:spcBef>
              <a:buFont typeface="Courier New" panose="02070309020205020404" pitchFamily="49" charset="0"/>
              <a:buChar char="o"/>
            </a:pPr>
            <a:r>
              <a:rPr lang="cs-CZ" sz="1900" dirty="0"/>
              <a:t>P</a:t>
            </a:r>
            <a:r>
              <a:rPr lang="cs-CZ" sz="1900" dirty="0" smtClean="0"/>
              <a:t>rojekt </a:t>
            </a:r>
            <a:r>
              <a:rPr lang="cs-CZ" sz="1900" dirty="0"/>
              <a:t>musí mít pozitivní vliv na prioritu „Udržitelný rozvoj“,</a:t>
            </a:r>
          </a:p>
          <a:p>
            <a:pPr marL="714375" lvl="2" indent="-285750">
              <a:spcBef>
                <a:spcPts val="0"/>
              </a:spcBef>
              <a:buFont typeface="Courier New" panose="02070309020205020404" pitchFamily="49" charset="0"/>
              <a:buChar char="o"/>
            </a:pPr>
            <a:r>
              <a:rPr lang="cs-CZ" sz="1900" dirty="0"/>
              <a:t>p</a:t>
            </a:r>
            <a:r>
              <a:rPr lang="cs-CZ" sz="1900" dirty="0" smtClean="0"/>
              <a:t>rojekt </a:t>
            </a:r>
            <a:r>
              <a:rPr lang="cs-CZ" sz="1900" dirty="0"/>
              <a:t>musí mít </a:t>
            </a:r>
            <a:r>
              <a:rPr lang="cs-CZ" sz="1900" dirty="0" smtClean="0"/>
              <a:t>neutrální </a:t>
            </a:r>
            <a:r>
              <a:rPr lang="cs-CZ" sz="1900" dirty="0"/>
              <a:t>vliv na </a:t>
            </a:r>
            <a:r>
              <a:rPr lang="cs-CZ" sz="1900" dirty="0" smtClean="0"/>
              <a:t>prioritu „Podpora rovných příležitostí a nediskriminace“,</a:t>
            </a:r>
            <a:endParaRPr lang="cs-CZ" sz="1900" dirty="0" smtClean="0"/>
          </a:p>
          <a:p>
            <a:pPr marL="714375" lvl="2" indent="-285750">
              <a:spcBef>
                <a:spcPts val="0"/>
              </a:spcBef>
              <a:buFont typeface="Courier New" panose="02070309020205020404" pitchFamily="49" charset="0"/>
              <a:buChar char="o"/>
            </a:pPr>
            <a:r>
              <a:rPr lang="cs-CZ" sz="1900" dirty="0" smtClean="0"/>
              <a:t>projekt </a:t>
            </a:r>
            <a:r>
              <a:rPr lang="cs-CZ" sz="1900" dirty="0"/>
              <a:t>musí mít </a:t>
            </a:r>
            <a:r>
              <a:rPr lang="cs-CZ" sz="1900" dirty="0" smtClean="0"/>
              <a:t>neutrální </a:t>
            </a:r>
            <a:r>
              <a:rPr lang="cs-CZ" sz="1900" dirty="0"/>
              <a:t>vliv na </a:t>
            </a:r>
            <a:r>
              <a:rPr lang="cs-CZ" sz="1900" dirty="0" smtClean="0"/>
              <a:t>prioritu „Podpora rovnosti mezi muži a ženami“,</a:t>
            </a:r>
            <a:endParaRPr lang="cs-CZ" sz="1900" dirty="0"/>
          </a:p>
          <a:p>
            <a:pPr marL="714375" lvl="2" indent="-285750">
              <a:spcBef>
                <a:spcPts val="0"/>
              </a:spcBef>
              <a:buFont typeface="Courier New" panose="02070309020205020404" pitchFamily="49" charset="0"/>
              <a:buChar char="o"/>
            </a:pPr>
            <a:r>
              <a:rPr lang="cs-CZ" sz="1900" dirty="0"/>
              <a:t>v žádosti o podporu musí být uveden popis vlivu na horizontální priority</a:t>
            </a:r>
            <a:r>
              <a:rPr lang="cs-CZ" sz="1900" dirty="0" smtClean="0"/>
              <a:t>.</a:t>
            </a:r>
          </a:p>
          <a:p>
            <a:pPr marL="714375" lvl="2" indent="-285750">
              <a:spcBef>
                <a:spcPts val="0"/>
              </a:spcBef>
              <a:buFont typeface="Courier New" panose="02070309020205020404" pitchFamily="49" charset="0"/>
              <a:buChar char="o"/>
            </a:pPr>
            <a:endParaRPr lang="cs-CZ" sz="800" dirty="0" smtClean="0"/>
          </a:p>
          <a:p>
            <a:pPr marL="457200" indent="-457200" algn="just">
              <a:buFont typeface="+mj-lt"/>
              <a:buAutoNum type="arabicPeriod" startAt="8"/>
            </a:pPr>
            <a:r>
              <a:rPr lang="cs-CZ" sz="1900" b="1" dirty="0">
                <a:solidFill>
                  <a:srgbClr val="00529C"/>
                </a:solidFill>
              </a:rPr>
              <a:t>Potřebnost realizace projektu je odůvodněná</a:t>
            </a:r>
          </a:p>
          <a:p>
            <a:pPr marL="714375" indent="-285750" algn="just">
              <a:spcBef>
                <a:spcPts val="0"/>
              </a:spcBef>
              <a:spcAft>
                <a:spcPts val="0"/>
              </a:spcAft>
              <a:buFont typeface="Courier New" panose="02070309020205020404" pitchFamily="49" charset="0"/>
              <a:buChar char="o"/>
            </a:pPr>
            <a:r>
              <a:rPr lang="cs-CZ" sz="1900" dirty="0"/>
              <a:t>Popis potřebnosti projektu v kapitole 6 Studie proveditelnosti.</a:t>
            </a:r>
          </a:p>
          <a:p>
            <a:pPr marL="714375" lvl="2" indent="-285750">
              <a:spcBef>
                <a:spcPts val="0"/>
              </a:spcBef>
              <a:buFont typeface="Courier New" panose="02070309020205020404" pitchFamily="49" charset="0"/>
              <a:buChar char="o"/>
            </a:pPr>
            <a:endParaRPr lang="cs-CZ" sz="1900" dirty="0"/>
          </a:p>
          <a:p>
            <a:pPr marL="714375" indent="-285750">
              <a:spcBef>
                <a:spcPts val="0"/>
              </a:spcBef>
              <a:spcAft>
                <a:spcPts val="0"/>
              </a:spcAft>
              <a:buFont typeface="Courier New" panose="02070309020205020404" pitchFamily="49" charset="0"/>
              <a:buChar char="o"/>
            </a:pPr>
            <a:endParaRPr lang="cs-CZ" sz="2000" dirty="0"/>
          </a:p>
          <a:p>
            <a:pPr marL="785813" lvl="5" indent="-342900">
              <a:spcBef>
                <a:spcPts val="0"/>
              </a:spcBef>
              <a:buFont typeface="Courier New" panose="02070309020205020404" pitchFamily="49" charset="0"/>
              <a:buChar char="o"/>
            </a:pPr>
            <a:endParaRPr lang="cs-CZ" dirty="0"/>
          </a:p>
        </p:txBody>
      </p:sp>
      <p:sp>
        <p:nvSpPr>
          <p:cNvPr id="4" name="Nadpis 3"/>
          <p:cNvSpPr>
            <a:spLocks noGrp="1"/>
          </p:cNvSpPr>
          <p:nvPr>
            <p:ph type="title"/>
          </p:nvPr>
        </p:nvSpPr>
        <p:spPr/>
        <p:txBody>
          <a:bodyPr/>
          <a:lstStyle/>
          <a:p>
            <a:pPr algn="ctr"/>
            <a:r>
              <a:rPr lang="cs-CZ" dirty="0"/>
              <a:t>Obecná kritéria </a:t>
            </a:r>
            <a:r>
              <a:rPr lang="cs-CZ" dirty="0" smtClean="0"/>
              <a:t>přijatelnosti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23</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695314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213688" cy="4819290"/>
          </a:xfrm>
        </p:spPr>
        <p:txBody>
          <a:bodyPr>
            <a:noAutofit/>
          </a:bodyPr>
          <a:lstStyle/>
          <a:p>
            <a:pPr marL="714375" indent="-285750" algn="just">
              <a:spcBef>
                <a:spcPts val="0"/>
              </a:spcBef>
              <a:spcAft>
                <a:spcPts val="0"/>
              </a:spcAft>
              <a:buFont typeface="Courier New" panose="02070309020205020404" pitchFamily="49" charset="0"/>
              <a:buChar char="o"/>
            </a:pPr>
            <a:endParaRPr lang="cs-CZ" sz="800" dirty="0"/>
          </a:p>
          <a:p>
            <a:pPr marL="457200" indent="-457200" algn="just">
              <a:buFont typeface="+mj-lt"/>
              <a:buAutoNum type="arabicPeriod" startAt="9"/>
            </a:pPr>
            <a:r>
              <a:rPr lang="cs-CZ" sz="1900" b="1" dirty="0" smtClean="0">
                <a:solidFill>
                  <a:srgbClr val="00529C"/>
                </a:solidFill>
              </a:rPr>
              <a:t>Projekt </a:t>
            </a:r>
            <a:r>
              <a:rPr lang="cs-CZ" sz="1900" b="1" dirty="0">
                <a:solidFill>
                  <a:srgbClr val="00529C"/>
                </a:solidFill>
              </a:rPr>
              <a:t>je v souladu s pravidly veřejné podpory</a:t>
            </a:r>
          </a:p>
          <a:p>
            <a:pPr marL="714375" indent="-285750" algn="just">
              <a:spcBef>
                <a:spcPts val="0"/>
              </a:spcBef>
              <a:spcAft>
                <a:spcPts val="0"/>
              </a:spcAft>
              <a:buFont typeface="Courier New" panose="02070309020205020404" pitchFamily="49" charset="0"/>
              <a:buChar char="o"/>
            </a:pPr>
            <a:r>
              <a:rPr lang="cs-CZ" dirty="0" smtClean="0"/>
              <a:t>Projekt </a:t>
            </a:r>
            <a:r>
              <a:rPr lang="cs-CZ" dirty="0"/>
              <a:t>naplňuje podmínky veřejné podpory popsané v kapitole 2.11 Specifických </a:t>
            </a:r>
            <a:r>
              <a:rPr lang="cs-CZ" dirty="0" smtClean="0"/>
              <a:t>pravidel,</a:t>
            </a:r>
          </a:p>
          <a:p>
            <a:pPr marL="714375" indent="-285750" algn="just">
              <a:spcBef>
                <a:spcPts val="0"/>
              </a:spcBef>
              <a:spcAft>
                <a:spcPts val="0"/>
              </a:spcAft>
              <a:buFont typeface="Courier New" panose="02070309020205020404" pitchFamily="49" charset="0"/>
              <a:buChar char="o"/>
            </a:pPr>
            <a:r>
              <a:rPr lang="cs-CZ" dirty="0" smtClean="0"/>
              <a:t>je zpracován výpočet CBA s veřejnou podporou v MS2014+ a výsledek se promítá do položky Max. investiční podpora v datové oblasti Veřejná podpora.</a:t>
            </a:r>
          </a:p>
          <a:p>
            <a:pPr marL="714375" indent="-285750" algn="just">
              <a:spcBef>
                <a:spcPts val="0"/>
              </a:spcBef>
              <a:spcAft>
                <a:spcPts val="0"/>
              </a:spcAft>
              <a:buFont typeface="Courier New" panose="02070309020205020404" pitchFamily="49" charset="0"/>
              <a:buChar char="o"/>
            </a:pPr>
            <a:endParaRPr lang="cs-CZ" dirty="0"/>
          </a:p>
          <a:p>
            <a:pPr marL="457200" indent="-457200" algn="just">
              <a:spcBef>
                <a:spcPts val="0"/>
              </a:spcBef>
              <a:spcAft>
                <a:spcPts val="0"/>
              </a:spcAft>
              <a:buFont typeface="+mj-lt"/>
              <a:buAutoNum type="arabicPeriod" startAt="10"/>
            </a:pPr>
            <a:r>
              <a:rPr lang="cs-CZ" sz="1900" b="1" dirty="0">
                <a:solidFill>
                  <a:srgbClr val="00529C"/>
                </a:solidFill>
              </a:rPr>
              <a:t>Statutární zástupce žadatele je trestně bezúhonný</a:t>
            </a:r>
          </a:p>
          <a:p>
            <a:pPr marL="714375" indent="-285750" algn="just">
              <a:spcBef>
                <a:spcPts val="0"/>
              </a:spcBef>
              <a:spcAft>
                <a:spcPts val="0"/>
              </a:spcAft>
              <a:buFont typeface="Courier New" panose="02070309020205020404" pitchFamily="49" charset="0"/>
              <a:buChar char="o"/>
            </a:pPr>
            <a:r>
              <a:rPr lang="cs-CZ" dirty="0"/>
              <a:t>Souhlas s čestným prohlášením v IS KP14</a:t>
            </a:r>
            <a:r>
              <a:rPr lang="cs-CZ" dirty="0" smtClean="0"/>
              <a:t>+.</a:t>
            </a:r>
          </a:p>
          <a:p>
            <a:pPr marL="714375" indent="-285750" algn="just">
              <a:spcBef>
                <a:spcPts val="0"/>
              </a:spcBef>
              <a:spcAft>
                <a:spcPts val="0"/>
              </a:spcAft>
              <a:buFont typeface="Courier New" panose="02070309020205020404" pitchFamily="49" charset="0"/>
              <a:buChar char="o"/>
            </a:pPr>
            <a:r>
              <a:rPr lang="cs-CZ" dirty="0"/>
              <a:t>U statutárních zástupců </a:t>
            </a:r>
            <a:r>
              <a:rPr lang="cs-CZ" dirty="0" smtClean="0"/>
              <a:t>obce/kraje není výpis z rejstříku trestů požadován.</a:t>
            </a:r>
            <a:endParaRPr lang="cs-CZ" dirty="0"/>
          </a:p>
          <a:p>
            <a:pPr marL="714375" indent="-285750" algn="just">
              <a:spcBef>
                <a:spcPts val="0"/>
              </a:spcBef>
              <a:spcAft>
                <a:spcPts val="0"/>
              </a:spcAft>
              <a:buFont typeface="Courier New" panose="02070309020205020404" pitchFamily="49" charset="0"/>
              <a:buChar char="o"/>
            </a:pPr>
            <a:r>
              <a:rPr lang="cs-CZ" dirty="0"/>
              <a:t>Statutární zástupce nebyl pravomocně odsouzen pro trestný čin, jehož skutková podstata souvisela s předmětem činnosti žadatele, nebo pro trestný čin dotačního podvodu či jiný hospodářský trestný čin nebo trestný čin proti majetku nebo pro trestné činy úplatkářství nebo účasti na zločinném spolčení nebo pro trestný čin poškozování zájmů EU.</a:t>
            </a:r>
          </a:p>
          <a:p>
            <a:pPr marL="714375" indent="-285750" algn="just">
              <a:spcBef>
                <a:spcPts val="0"/>
              </a:spcBef>
              <a:spcAft>
                <a:spcPts val="0"/>
              </a:spcAft>
              <a:buFont typeface="Courier New" panose="02070309020205020404" pitchFamily="49" charset="0"/>
              <a:buChar char="o"/>
            </a:pPr>
            <a:endParaRPr lang="cs-CZ" sz="2000" dirty="0" smtClean="0"/>
          </a:p>
          <a:p>
            <a:pPr marL="714375" indent="-285750" algn="just">
              <a:spcBef>
                <a:spcPts val="0"/>
              </a:spcBef>
              <a:spcAft>
                <a:spcPts val="0"/>
              </a:spcAft>
              <a:buFont typeface="Courier New" panose="02070309020205020404" pitchFamily="49" charset="0"/>
              <a:buChar char="o"/>
            </a:pPr>
            <a:endParaRPr lang="cs-CZ" sz="2000" dirty="0"/>
          </a:p>
          <a:p>
            <a:pPr algn="just">
              <a:spcBef>
                <a:spcPts val="0"/>
              </a:spcBef>
              <a:spcAft>
                <a:spcPts val="0"/>
              </a:spcAft>
            </a:pPr>
            <a:endParaRPr lang="cs-CZ" sz="2000" b="1" dirty="0">
              <a:solidFill>
                <a:srgbClr val="00529C"/>
              </a:solidFill>
            </a:endParaRPr>
          </a:p>
          <a:p>
            <a:pPr marL="714375" indent="-285750" algn="just">
              <a:spcBef>
                <a:spcPts val="0"/>
              </a:spcBef>
              <a:spcAft>
                <a:spcPts val="0"/>
              </a:spcAft>
              <a:buFont typeface="Courier New" panose="02070309020205020404" pitchFamily="49" charset="0"/>
              <a:buChar char="o"/>
            </a:pPr>
            <a:endParaRPr lang="cs-CZ" dirty="0" smtClean="0"/>
          </a:p>
          <a:p>
            <a:pPr marL="290250" algn="just">
              <a:spcBef>
                <a:spcPts val="0"/>
              </a:spcBef>
              <a:spcAft>
                <a:spcPts val="0"/>
              </a:spcAft>
            </a:pPr>
            <a:endParaRPr lang="cs-CZ" sz="2000" dirty="0">
              <a:solidFill>
                <a:srgbClr val="FF0000"/>
              </a:solidFill>
            </a:endParaRPr>
          </a:p>
          <a:p>
            <a:pPr marL="290250" algn="just">
              <a:spcBef>
                <a:spcPts val="0"/>
              </a:spcBef>
              <a:spcAft>
                <a:spcPts val="0"/>
              </a:spcAft>
            </a:pPr>
            <a:endParaRPr lang="cs-CZ" sz="600" b="1" dirty="0">
              <a:solidFill>
                <a:srgbClr val="00529C"/>
              </a:solidFill>
            </a:endParaRPr>
          </a:p>
        </p:txBody>
      </p:sp>
      <p:sp>
        <p:nvSpPr>
          <p:cNvPr id="4" name="Nadpis 3"/>
          <p:cNvSpPr>
            <a:spLocks noGrp="1"/>
          </p:cNvSpPr>
          <p:nvPr>
            <p:ph type="title"/>
          </p:nvPr>
        </p:nvSpPr>
        <p:spPr/>
        <p:txBody>
          <a:bodyPr/>
          <a:lstStyle/>
          <a:p>
            <a:pPr algn="ctr"/>
            <a:r>
              <a:rPr lang="cs-CZ" dirty="0"/>
              <a:t>Obecná kritéria </a:t>
            </a:r>
            <a:r>
              <a:rPr lang="cs-CZ" dirty="0" smtClean="0"/>
              <a:t>přijatelnosti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24</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59897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fontScale="92500"/>
          </a:bodyPr>
          <a:lstStyle/>
          <a:p>
            <a:pPr marL="457200" indent="-457200" algn="just">
              <a:spcBef>
                <a:spcPts val="0"/>
              </a:spcBef>
              <a:spcAft>
                <a:spcPts val="0"/>
              </a:spcAft>
              <a:buFont typeface="+mj-lt"/>
              <a:buAutoNum type="arabicPeriod"/>
            </a:pPr>
            <a:r>
              <a:rPr lang="cs-CZ" sz="2000" b="1" dirty="0" smtClean="0">
                <a:solidFill>
                  <a:srgbClr val="00529C"/>
                </a:solidFill>
              </a:rPr>
              <a:t>Projekt je v souladu s </a:t>
            </a:r>
            <a:r>
              <a:rPr lang="cs-CZ" sz="2000" b="1" dirty="0">
                <a:solidFill>
                  <a:srgbClr val="00529C"/>
                </a:solidFill>
              </a:rPr>
              <a:t>Dopravní politikou ČR 2014-2020.</a:t>
            </a:r>
          </a:p>
          <a:p>
            <a:pPr marL="714375" indent="-285750" algn="just">
              <a:spcBef>
                <a:spcPts val="0"/>
              </a:spcBef>
              <a:spcAft>
                <a:spcPts val="0"/>
              </a:spcAft>
              <a:buFont typeface="Courier New" panose="02070309020205020404" pitchFamily="49" charset="0"/>
              <a:buChar char="o"/>
            </a:pPr>
            <a:r>
              <a:rPr lang="cs-CZ" sz="2000" dirty="0" smtClean="0"/>
              <a:t>Žadatel v kapitole 4 Studii proveditelnosti popíše vazbu předkládaného projektu na minimálně </a:t>
            </a:r>
            <a:r>
              <a:rPr lang="cs-CZ" sz="2000" dirty="0"/>
              <a:t>jedno opatření definované v podkapitolách </a:t>
            </a:r>
            <a:r>
              <a:rPr lang="cs-CZ" sz="2000" dirty="0" smtClean="0"/>
              <a:t>4.2.4 (Funkční systém osobní dopravy), </a:t>
            </a:r>
            <a:r>
              <a:rPr lang="cs-CZ" sz="2000" dirty="0"/>
              <a:t>4.2.5 (Řešení problémů dopravy ve městech) nebo </a:t>
            </a:r>
            <a:r>
              <a:rPr lang="cs-CZ" sz="2000" dirty="0" smtClean="0"/>
              <a:t>4.6 (</a:t>
            </a:r>
            <a:r>
              <a:rPr lang="cs-CZ" sz="2000" dirty="0"/>
              <a:t>Snižování dopadu na veřejné zdraví a životní </a:t>
            </a:r>
            <a:r>
              <a:rPr lang="cs-CZ" sz="2000" dirty="0" smtClean="0"/>
              <a:t>prostředí) </a:t>
            </a:r>
            <a:r>
              <a:rPr lang="cs-CZ" sz="2000" dirty="0"/>
              <a:t>Dopravní </a:t>
            </a:r>
            <a:r>
              <a:rPr lang="cs-CZ" sz="2000" dirty="0" smtClean="0"/>
              <a:t>politiky </a:t>
            </a:r>
            <a:r>
              <a:rPr lang="cs-CZ" sz="2000" dirty="0"/>
              <a:t>ČR </a:t>
            </a:r>
            <a:r>
              <a:rPr lang="cs-CZ" sz="2000" dirty="0" smtClean="0"/>
              <a:t>2014-2020.</a:t>
            </a:r>
          </a:p>
          <a:p>
            <a:pPr marL="714375" indent="-285750" algn="just">
              <a:spcBef>
                <a:spcPts val="0"/>
              </a:spcBef>
              <a:spcAft>
                <a:spcPts val="0"/>
              </a:spcAft>
              <a:buFont typeface="Courier New" panose="02070309020205020404" pitchFamily="49" charset="0"/>
              <a:buChar char="o"/>
            </a:pPr>
            <a:endParaRPr lang="cs-CZ" sz="900" dirty="0" smtClean="0"/>
          </a:p>
          <a:p>
            <a:pPr marL="457200" indent="-457200">
              <a:buFont typeface="+mj-lt"/>
              <a:buAutoNum type="arabicPeriod" startAt="2"/>
            </a:pPr>
            <a:r>
              <a:rPr lang="cs-CZ" sz="2100" b="1" dirty="0">
                <a:solidFill>
                  <a:srgbClr val="00529C"/>
                </a:solidFill>
              </a:rPr>
              <a:t>Projekt v obcích, které mají více než 50 tis. obyvatel, dokládá ve výzvách vyhlášených do konce roku 2017 soulad s Kartou souladu projektu s principy udržitelné mobility, resp. se Strategickým rámcem městské mobility, nebo s Plánem udržitelné městské </a:t>
            </a:r>
            <a:r>
              <a:rPr lang="cs-CZ" sz="2100" b="1" dirty="0" smtClean="0">
                <a:solidFill>
                  <a:srgbClr val="00529C"/>
                </a:solidFill>
              </a:rPr>
              <a:t>mobility. </a:t>
            </a:r>
          </a:p>
          <a:p>
            <a:pPr marL="457200" indent="-457200">
              <a:buFont typeface="+mj-lt"/>
              <a:buAutoNum type="arabicPeriod" startAt="2"/>
            </a:pPr>
            <a:r>
              <a:rPr lang="cs-CZ" sz="2100" b="1" dirty="0">
                <a:solidFill>
                  <a:srgbClr val="00529C"/>
                </a:solidFill>
              </a:rPr>
              <a:t>Projekt v obcích, které mají méně než 50 tis. obyvatel, dokládá Kartu souladu projektu s principy udržitelné mobility.</a:t>
            </a:r>
          </a:p>
          <a:p>
            <a:pPr marL="714375" indent="-285750" algn="just">
              <a:spcBef>
                <a:spcPts val="0"/>
              </a:spcBef>
              <a:spcAft>
                <a:spcPts val="0"/>
              </a:spcAft>
              <a:buFont typeface="Courier New" panose="02070309020205020404" pitchFamily="49" charset="0"/>
              <a:buChar char="o"/>
            </a:pPr>
            <a:r>
              <a:rPr lang="cs-CZ" sz="2000" dirty="0"/>
              <a:t>Projekt je v souladu s principy udržitelné </a:t>
            </a:r>
            <a:r>
              <a:rPr lang="cs-CZ" sz="2000" dirty="0" smtClean="0"/>
              <a:t>mobility (soulad se strategickými dokumenty, </a:t>
            </a:r>
            <a:r>
              <a:rPr lang="cs-CZ" sz="2000" dirty="0" err="1" smtClean="0"/>
              <a:t>integrovanost</a:t>
            </a:r>
            <a:r>
              <a:rPr lang="cs-CZ" sz="2000" dirty="0" smtClean="0"/>
              <a:t> – komplementarita/synergie, projednání s veřejnosti a klíčovými partnery).</a:t>
            </a:r>
          </a:p>
          <a:p>
            <a:pPr marL="714375" indent="-285750" algn="just">
              <a:spcBef>
                <a:spcPts val="0"/>
              </a:spcBef>
              <a:spcAft>
                <a:spcPts val="0"/>
              </a:spcAft>
              <a:buFont typeface="Courier New" panose="02070309020205020404" pitchFamily="49" charset="0"/>
              <a:buChar char="o"/>
            </a:pPr>
            <a:endParaRPr lang="cs-CZ" sz="2000" dirty="0"/>
          </a:p>
          <a:p>
            <a:pPr marL="714375" indent="-285750" algn="just">
              <a:spcBef>
                <a:spcPts val="0"/>
              </a:spcBef>
              <a:spcAft>
                <a:spcPts val="0"/>
              </a:spcAft>
              <a:buFont typeface="Courier New" panose="02070309020205020404" pitchFamily="49" charset="0"/>
              <a:buChar char="o"/>
            </a:pPr>
            <a:endParaRPr lang="cs-CZ" sz="20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25</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5852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35314"/>
            <a:ext cx="8003232" cy="4943566"/>
          </a:xfrm>
        </p:spPr>
        <p:txBody>
          <a:bodyPr>
            <a:normAutofit fontScale="92500" lnSpcReduction="20000"/>
          </a:bodyPr>
          <a:lstStyle/>
          <a:p>
            <a:pPr marL="457200" indent="-457200" algn="just">
              <a:spcBef>
                <a:spcPts val="0"/>
              </a:spcBef>
              <a:spcAft>
                <a:spcPts val="0"/>
              </a:spcAft>
              <a:buFont typeface="+mj-lt"/>
              <a:buAutoNum type="arabicPeriod" startAt="4"/>
            </a:pPr>
            <a:r>
              <a:rPr lang="cs-CZ" sz="2000" b="1" dirty="0">
                <a:solidFill>
                  <a:srgbClr val="00529C"/>
                </a:solidFill>
              </a:rPr>
              <a:t>Projekt přispívá k eliminaci negativních vlivů dopravy na životní prostředí.</a:t>
            </a:r>
          </a:p>
          <a:p>
            <a:pPr marL="714375" indent="-285750" algn="just">
              <a:spcBef>
                <a:spcPts val="0"/>
              </a:spcBef>
              <a:spcAft>
                <a:spcPts val="600"/>
              </a:spcAft>
              <a:buFont typeface="Courier New" panose="02070309020205020404" pitchFamily="49" charset="0"/>
              <a:buChar char="o"/>
            </a:pPr>
            <a:r>
              <a:rPr lang="cs-CZ" sz="1900" dirty="0" smtClean="0"/>
              <a:t>Ve </a:t>
            </a:r>
            <a:r>
              <a:rPr lang="cs-CZ" sz="1900" dirty="0"/>
              <a:t>Studii proveditelnosti (</a:t>
            </a:r>
            <a:r>
              <a:rPr lang="cs-CZ" sz="1900" dirty="0" smtClean="0"/>
              <a:t>kapitola </a:t>
            </a:r>
            <a:r>
              <a:rPr lang="cs-CZ" sz="1900" dirty="0"/>
              <a:t>9</a:t>
            </a:r>
            <a:r>
              <a:rPr lang="cs-CZ" sz="1900" dirty="0" smtClean="0"/>
              <a:t>) jsou popsány pozitivní vlivy projektu na životní prostředí včetně příspěvku projektu ke snížení (případně zachování) množství emisí primárních částic a prekurzorů sekundárních částic (indikátor 3 61 11) a ke zvýšení (zachování) kapacity veřejné dopravy (</a:t>
            </a:r>
            <a:r>
              <a:rPr lang="cs-CZ" sz="1900" dirty="0" err="1" smtClean="0"/>
              <a:t>ind</a:t>
            </a:r>
            <a:r>
              <a:rPr lang="cs-CZ" sz="1900" dirty="0" smtClean="0"/>
              <a:t>. 7 51 10).</a:t>
            </a:r>
          </a:p>
          <a:p>
            <a:pPr marL="457200" indent="-457200" algn="just" defTabSz="695325">
              <a:spcBef>
                <a:spcPts val="0"/>
              </a:spcBef>
              <a:spcAft>
                <a:spcPts val="0"/>
              </a:spcAft>
              <a:buFont typeface="+mj-lt"/>
              <a:buAutoNum type="arabicPeriod" startAt="5"/>
            </a:pPr>
            <a:r>
              <a:rPr lang="cs-CZ" sz="2000" b="1" dirty="0" smtClean="0">
                <a:solidFill>
                  <a:srgbClr val="00529C"/>
                </a:solidFill>
              </a:rPr>
              <a:t>Žadatel </a:t>
            </a:r>
            <a:r>
              <a:rPr lang="cs-CZ" sz="2000" b="1" dirty="0">
                <a:solidFill>
                  <a:srgbClr val="00529C"/>
                </a:solidFill>
              </a:rPr>
              <a:t>má zajištěnou administrativní, finanční a provozní kapacitu </a:t>
            </a:r>
            <a:r>
              <a:rPr lang="cs-CZ" sz="2000" b="1" dirty="0" smtClean="0">
                <a:solidFill>
                  <a:srgbClr val="00529C"/>
                </a:solidFill>
              </a:rPr>
              <a:t/>
            </a:r>
            <a:br>
              <a:rPr lang="cs-CZ" sz="2000" b="1" dirty="0" smtClean="0">
                <a:solidFill>
                  <a:srgbClr val="00529C"/>
                </a:solidFill>
              </a:rPr>
            </a:br>
            <a:r>
              <a:rPr lang="cs-CZ" sz="2000" b="1" dirty="0" smtClean="0">
                <a:solidFill>
                  <a:srgbClr val="00529C"/>
                </a:solidFill>
              </a:rPr>
              <a:t>k </a:t>
            </a:r>
            <a:r>
              <a:rPr lang="cs-CZ" sz="2000" b="1" dirty="0">
                <a:solidFill>
                  <a:srgbClr val="00529C"/>
                </a:solidFill>
              </a:rPr>
              <a:t>realizaci a udržitelnosti projektu. </a:t>
            </a:r>
          </a:p>
          <a:p>
            <a:pPr marL="712800" lvl="1" indent="-342900" algn="just" defTabSz="695325">
              <a:spcBef>
                <a:spcPts val="0"/>
              </a:spcBef>
              <a:buFont typeface="Courier New" panose="02070309020205020404" pitchFamily="49" charset="0"/>
              <a:buChar char="o"/>
            </a:pPr>
            <a:r>
              <a:rPr lang="cs-CZ" sz="1900" b="0" dirty="0">
                <a:solidFill>
                  <a:schemeClr val="tx1"/>
                </a:solidFill>
              </a:rPr>
              <a:t>Zajištění těchto kapacit </a:t>
            </a:r>
            <a:r>
              <a:rPr lang="cs-CZ" sz="1900" b="0" dirty="0" smtClean="0">
                <a:solidFill>
                  <a:schemeClr val="tx1"/>
                </a:solidFill>
              </a:rPr>
              <a:t>jak v době realizace projektu, tak v době udržitelnosti uvádí </a:t>
            </a:r>
            <a:r>
              <a:rPr lang="cs-CZ" sz="1900" b="0" dirty="0">
                <a:solidFill>
                  <a:schemeClr val="tx1"/>
                </a:solidFill>
              </a:rPr>
              <a:t>žadatel ve Studii </a:t>
            </a:r>
            <a:r>
              <a:rPr lang="cs-CZ" sz="1900" b="0" dirty="0" smtClean="0">
                <a:solidFill>
                  <a:schemeClr val="tx1"/>
                </a:solidFill>
              </a:rPr>
              <a:t>proveditelnosti (kapitoly 7, 12 a 17).</a:t>
            </a:r>
          </a:p>
          <a:p>
            <a:pPr marL="428625" algn="just">
              <a:spcBef>
                <a:spcPts val="0"/>
              </a:spcBef>
              <a:spcAft>
                <a:spcPts val="0"/>
              </a:spcAft>
            </a:pPr>
            <a:endParaRPr lang="cs-CZ" sz="800" dirty="0"/>
          </a:p>
          <a:p>
            <a:pPr marL="457200" indent="-457200" algn="just" defTabSz="695325">
              <a:spcBef>
                <a:spcPts val="0"/>
              </a:spcBef>
              <a:spcAft>
                <a:spcPts val="0"/>
              </a:spcAft>
              <a:buFont typeface="+mj-lt"/>
              <a:buAutoNum type="arabicPeriod" startAt="6"/>
            </a:pPr>
            <a:r>
              <a:rPr lang="cs-CZ" sz="2100" b="1" dirty="0">
                <a:solidFill>
                  <a:srgbClr val="00529C"/>
                </a:solidFill>
              </a:rPr>
              <a:t>V hodnocení </a:t>
            </a:r>
            <a:r>
              <a:rPr lang="cs-CZ" sz="2100" b="1" dirty="0" err="1">
                <a:solidFill>
                  <a:srgbClr val="00529C"/>
                </a:solidFill>
              </a:rPr>
              <a:t>eCBA</a:t>
            </a:r>
            <a:r>
              <a:rPr lang="cs-CZ" sz="2100" b="1" dirty="0">
                <a:solidFill>
                  <a:srgbClr val="00529C"/>
                </a:solidFill>
              </a:rPr>
              <a:t>/finanční analýze projekt dosáhne minimálně stanovené hodnoty </a:t>
            </a:r>
            <a:r>
              <a:rPr lang="cs-CZ" sz="2100" b="1" dirty="0" smtClean="0">
                <a:solidFill>
                  <a:srgbClr val="00529C"/>
                </a:solidFill>
              </a:rPr>
              <a:t>ukazatelů.</a:t>
            </a:r>
          </a:p>
          <a:p>
            <a:pPr marL="714375" indent="-285750" algn="just">
              <a:spcBef>
                <a:spcPts val="0"/>
              </a:spcBef>
              <a:spcAft>
                <a:spcPts val="0"/>
              </a:spcAft>
              <a:buFont typeface="Courier New" panose="02070309020205020404" pitchFamily="49" charset="0"/>
              <a:buChar char="o"/>
            </a:pPr>
            <a:r>
              <a:rPr lang="cs-CZ" sz="1900" dirty="0" smtClean="0"/>
              <a:t>Žadatel zpracovává CBA v modulu CBA v MS 2014+ v rámci vyplňování žádosti o podporu v MS 2014+ (viz kapitola č.18 Studie proveditelnosti a příloha č.17 Obecných pravidel)</a:t>
            </a:r>
          </a:p>
          <a:p>
            <a:pPr marL="714375" indent="-285750" algn="just">
              <a:spcBef>
                <a:spcPts val="0"/>
              </a:spcBef>
              <a:spcAft>
                <a:spcPts val="0"/>
              </a:spcAft>
              <a:buFont typeface="Courier New" panose="02070309020205020404" pitchFamily="49" charset="0"/>
              <a:buChar char="o"/>
            </a:pPr>
            <a:r>
              <a:rPr lang="cs-CZ" sz="1900" dirty="0"/>
              <a:t>Ukazatel čistá současná hodnota v datové oblasti </a:t>
            </a:r>
            <a:r>
              <a:rPr lang="cs-CZ" sz="1900" i="1" dirty="0"/>
              <a:t>Návratnost investic pro finanční analýzu </a:t>
            </a:r>
            <a:r>
              <a:rPr lang="cs-CZ" sz="1900" dirty="0"/>
              <a:t>v modulu </a:t>
            </a:r>
            <a:r>
              <a:rPr lang="cs-CZ" sz="1900" dirty="0" smtClean="0"/>
              <a:t>CBA </a:t>
            </a:r>
            <a:r>
              <a:rPr lang="cs-CZ" sz="1900" dirty="0"/>
              <a:t>je nižší než nula</a:t>
            </a:r>
            <a:r>
              <a:rPr lang="cs-CZ" sz="1900" dirty="0" smtClean="0"/>
              <a:t>.</a:t>
            </a:r>
          </a:p>
          <a:p>
            <a:pPr marL="714375" indent="-285750" algn="just">
              <a:spcBef>
                <a:spcPts val="0"/>
              </a:spcBef>
              <a:spcAft>
                <a:spcPts val="0"/>
              </a:spcAft>
              <a:buFont typeface="Courier New" panose="02070309020205020404" pitchFamily="49" charset="0"/>
              <a:buChar char="o"/>
            </a:pPr>
            <a:r>
              <a:rPr lang="cs-CZ" sz="1900" dirty="0"/>
              <a:t>Ukazatel čistá současná hodnota v datové oblasti </a:t>
            </a:r>
            <a:r>
              <a:rPr lang="cs-CZ" sz="1900" i="1" dirty="0"/>
              <a:t>Návratnost investic pro </a:t>
            </a:r>
            <a:r>
              <a:rPr lang="cs-CZ" sz="1900" i="1" dirty="0" smtClean="0"/>
              <a:t>ekonomickou </a:t>
            </a:r>
            <a:r>
              <a:rPr lang="cs-CZ" sz="1900" i="1" dirty="0"/>
              <a:t>analýzu </a:t>
            </a:r>
            <a:r>
              <a:rPr lang="cs-CZ" sz="1900" dirty="0" smtClean="0"/>
              <a:t>v</a:t>
            </a:r>
            <a:r>
              <a:rPr lang="cs-CZ" sz="1900" dirty="0"/>
              <a:t> modulu </a:t>
            </a:r>
            <a:r>
              <a:rPr lang="cs-CZ" sz="1900" dirty="0" smtClean="0"/>
              <a:t>CBA </a:t>
            </a:r>
            <a:r>
              <a:rPr lang="cs-CZ" sz="1900" dirty="0"/>
              <a:t>je </a:t>
            </a:r>
            <a:r>
              <a:rPr lang="cs-CZ" sz="1900" dirty="0" smtClean="0"/>
              <a:t>vyšší </a:t>
            </a:r>
            <a:r>
              <a:rPr lang="cs-CZ" sz="1900" dirty="0"/>
              <a:t>než nula</a:t>
            </a:r>
            <a:r>
              <a:rPr lang="cs-CZ" sz="1900" dirty="0" smtClean="0"/>
              <a:t>.</a:t>
            </a:r>
          </a:p>
          <a:p>
            <a:pPr marL="428625" algn="just">
              <a:spcBef>
                <a:spcPts val="600"/>
              </a:spcBef>
              <a:spcAft>
                <a:spcPts val="0"/>
              </a:spcAft>
            </a:pPr>
            <a:r>
              <a:rPr lang="cs-CZ" sz="1600" dirty="0" smtClean="0"/>
              <a:t>Pozn.: nezávisle na tom žadatel zpracovává také individuální ověření potřeb financování - CBA v modulu CBA s veřejnou podporou v MS 2014+ </a:t>
            </a:r>
          </a:p>
          <a:p>
            <a:pPr marL="714375" indent="-285750" algn="just">
              <a:spcBef>
                <a:spcPts val="0"/>
              </a:spcBef>
              <a:spcAft>
                <a:spcPts val="0"/>
              </a:spcAft>
              <a:buFont typeface="Courier New" panose="02070309020205020404" pitchFamily="49" charset="0"/>
              <a:buChar char="o"/>
            </a:pPr>
            <a:endParaRPr lang="cs-CZ" sz="800" dirty="0" smtClean="0"/>
          </a:p>
          <a:p>
            <a:pPr marL="714375" indent="-285750" algn="just">
              <a:spcBef>
                <a:spcPts val="0"/>
              </a:spcBef>
              <a:spcAft>
                <a:spcPts val="0"/>
              </a:spcAft>
              <a:buFont typeface="Courier New" panose="02070309020205020404" pitchFamily="49" charset="0"/>
              <a:buChar char="o"/>
            </a:pPr>
            <a:endParaRPr lang="cs-CZ" sz="900" dirty="0" smtClean="0"/>
          </a:p>
        </p:txBody>
      </p:sp>
      <p:sp>
        <p:nvSpPr>
          <p:cNvPr id="4" name="Nadpis 3"/>
          <p:cNvSpPr>
            <a:spLocks noGrp="1"/>
          </p:cNvSpPr>
          <p:nvPr>
            <p:ph type="title"/>
          </p:nvPr>
        </p:nvSpPr>
        <p:spPr/>
        <p:txBody>
          <a:bodyPr/>
          <a:lstStyle/>
          <a:p>
            <a:pPr algn="ctr"/>
            <a:r>
              <a:rPr lang="cs-CZ" dirty="0"/>
              <a:t>Specifická kritéria </a:t>
            </a:r>
            <a:r>
              <a:rPr lang="cs-CZ" dirty="0" smtClean="0"/>
              <a:t>přijatelnosti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14863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83569" y="1306874"/>
            <a:ext cx="8003232" cy="4819290"/>
          </a:xfrm>
        </p:spPr>
        <p:txBody>
          <a:bodyPr>
            <a:normAutofit/>
          </a:bodyPr>
          <a:lstStyle/>
          <a:p>
            <a:pPr marL="457200" indent="-457200" algn="just">
              <a:spcBef>
                <a:spcPts val="0"/>
              </a:spcBef>
              <a:spcAft>
                <a:spcPts val="0"/>
              </a:spcAft>
              <a:buFont typeface="+mj-lt"/>
              <a:buAutoNum type="arabicPeriod" startAt="7"/>
            </a:pPr>
            <a:r>
              <a:rPr lang="cs-CZ" sz="1900" b="1" dirty="0">
                <a:solidFill>
                  <a:srgbClr val="00529C"/>
                </a:solidFill>
              </a:rPr>
              <a:t>Cílové hodnoty indikátorů odpovídají cílům projektu.</a:t>
            </a:r>
          </a:p>
          <a:p>
            <a:pPr marL="714375" indent="-285750" algn="just">
              <a:spcBef>
                <a:spcPts val="0"/>
              </a:spcBef>
              <a:spcAft>
                <a:spcPts val="0"/>
              </a:spcAft>
              <a:buFont typeface="Courier New" panose="02070309020205020404" pitchFamily="49" charset="0"/>
              <a:buChar char="o"/>
            </a:pPr>
            <a:r>
              <a:rPr lang="cs-CZ" sz="1900" dirty="0"/>
              <a:t>Hodnoty indikátorů jsou nastaveny s ohledem na zvolené cíle projektu.</a:t>
            </a:r>
          </a:p>
          <a:p>
            <a:pPr marL="457200" indent="-457200" algn="just">
              <a:spcBef>
                <a:spcPts val="0"/>
              </a:spcBef>
              <a:spcAft>
                <a:spcPts val="0"/>
              </a:spcAft>
              <a:buFont typeface="+mj-lt"/>
              <a:buAutoNum type="arabicPeriod" startAt="8"/>
            </a:pPr>
            <a:endParaRPr lang="cs-CZ" sz="1900" b="1" dirty="0" smtClean="0">
              <a:solidFill>
                <a:srgbClr val="00529C"/>
              </a:solidFill>
            </a:endParaRPr>
          </a:p>
          <a:p>
            <a:pPr marL="457200" indent="-457200" algn="just">
              <a:spcBef>
                <a:spcPts val="0"/>
              </a:spcBef>
              <a:spcAft>
                <a:spcPts val="0"/>
              </a:spcAft>
              <a:buFont typeface="+mj-lt"/>
              <a:buAutoNum type="arabicPeriod" startAt="8"/>
            </a:pPr>
            <a:r>
              <a:rPr lang="cs-CZ" sz="1900" b="1" dirty="0" smtClean="0">
                <a:solidFill>
                  <a:srgbClr val="00529C"/>
                </a:solidFill>
              </a:rPr>
              <a:t>Minimálně </a:t>
            </a:r>
            <a:r>
              <a:rPr lang="cs-CZ" sz="1900" b="1" dirty="0">
                <a:solidFill>
                  <a:srgbClr val="00529C"/>
                </a:solidFill>
              </a:rPr>
              <a:t>85 % způsobilých výdajů projektu je zaměřeno na hlavní aktivitu </a:t>
            </a:r>
            <a:r>
              <a:rPr lang="cs-CZ" sz="1900" b="1" dirty="0" smtClean="0">
                <a:solidFill>
                  <a:srgbClr val="00529C"/>
                </a:solidFill>
              </a:rPr>
              <a:t>projektu.</a:t>
            </a:r>
            <a:endParaRPr lang="cs-CZ" sz="1900" b="1" dirty="0">
              <a:solidFill>
                <a:srgbClr val="00529C"/>
              </a:solidFill>
            </a:endParaRPr>
          </a:p>
          <a:p>
            <a:pPr marL="714375" indent="-285750" algn="just">
              <a:spcBef>
                <a:spcPts val="0"/>
              </a:spcBef>
              <a:spcAft>
                <a:spcPts val="0"/>
              </a:spcAft>
              <a:buFont typeface="Courier New" panose="02070309020205020404" pitchFamily="49" charset="0"/>
              <a:buChar char="o"/>
            </a:pPr>
            <a:r>
              <a:rPr lang="cs-CZ" sz="1900" dirty="0"/>
              <a:t>Je dodržen </a:t>
            </a:r>
            <a:r>
              <a:rPr lang="cs-CZ" sz="1900" dirty="0" smtClean="0"/>
              <a:t>mezní poměr </a:t>
            </a:r>
            <a:r>
              <a:rPr lang="cs-CZ" sz="1900" dirty="0"/>
              <a:t>mezi hlavními a vedlejšími způsobilými výdaji </a:t>
            </a:r>
            <a:r>
              <a:rPr lang="cs-CZ" sz="1900" dirty="0" smtClean="0"/>
              <a:t>ve výši 85:15.</a:t>
            </a:r>
            <a:endParaRPr lang="cs-CZ" sz="1900" dirty="0"/>
          </a:p>
          <a:p>
            <a:pPr algn="just">
              <a:spcBef>
                <a:spcPts val="0"/>
              </a:spcBef>
              <a:spcAft>
                <a:spcPts val="0"/>
              </a:spcAft>
            </a:pPr>
            <a:endParaRPr lang="cs-CZ" sz="2200" b="1" u="sng" dirty="0" smtClean="0">
              <a:solidFill>
                <a:srgbClr val="00529C"/>
              </a:solidFill>
            </a:endParaRPr>
          </a:p>
          <a:p>
            <a:pPr algn="just">
              <a:spcBef>
                <a:spcPts val="0"/>
              </a:spcBef>
              <a:spcAft>
                <a:spcPts val="0"/>
              </a:spcAft>
            </a:pPr>
            <a:r>
              <a:rPr lang="cs-CZ" sz="2200" b="1" u="sng" dirty="0" smtClean="0">
                <a:solidFill>
                  <a:srgbClr val="00529C"/>
                </a:solidFill>
              </a:rPr>
              <a:t>Speciálně pro aktivitu </a:t>
            </a:r>
            <a:r>
              <a:rPr lang="cs-CZ" sz="2200" b="1" u="sng" dirty="0" err="1" smtClean="0">
                <a:solidFill>
                  <a:srgbClr val="00529C"/>
                </a:solidFill>
              </a:rPr>
              <a:t>Nízkoemisní</a:t>
            </a:r>
            <a:r>
              <a:rPr lang="cs-CZ" sz="2200" b="1" u="sng" dirty="0" smtClean="0">
                <a:solidFill>
                  <a:srgbClr val="00529C"/>
                </a:solidFill>
              </a:rPr>
              <a:t> a bezemisní vozidla</a:t>
            </a:r>
          </a:p>
          <a:p>
            <a:pPr algn="just">
              <a:spcBef>
                <a:spcPts val="0"/>
              </a:spcBef>
              <a:spcAft>
                <a:spcPts val="0"/>
              </a:spcAft>
            </a:pPr>
            <a:endParaRPr lang="cs-CZ" sz="800" b="1" u="sng" dirty="0" smtClean="0">
              <a:solidFill>
                <a:srgbClr val="00529C"/>
              </a:solidFill>
            </a:endParaRPr>
          </a:p>
          <a:p>
            <a:pPr marL="457200" indent="-457200" algn="just">
              <a:spcBef>
                <a:spcPts val="0"/>
              </a:spcBef>
              <a:spcAft>
                <a:spcPts val="0"/>
              </a:spcAft>
              <a:buFont typeface="+mj-lt"/>
              <a:buAutoNum type="arabicPeriod" startAt="9"/>
            </a:pPr>
            <a:r>
              <a:rPr lang="cs-CZ" sz="1900" b="1" dirty="0">
                <a:solidFill>
                  <a:srgbClr val="00529C"/>
                </a:solidFill>
              </a:rPr>
              <a:t>Výdaje na hlavní aktivity v rozpočtu projektu odpovídají tržním cenám. </a:t>
            </a:r>
          </a:p>
          <a:p>
            <a:pPr marL="714375" indent="-285750" algn="just">
              <a:spcBef>
                <a:spcPts val="0"/>
              </a:spcBef>
              <a:spcAft>
                <a:spcPts val="0"/>
              </a:spcAft>
              <a:buFont typeface="Courier New" panose="02070309020205020404" pitchFamily="49" charset="0"/>
              <a:buChar char="o"/>
            </a:pPr>
            <a:r>
              <a:rPr lang="cs-CZ" sz="1900" dirty="0" smtClean="0"/>
              <a:t>Vychází se z doloženého průzkumu trhu resp. ze stanovení předpokládaných hodnot u zahájených/ukončených výběrových a zadávacích řízení. </a:t>
            </a:r>
            <a:endParaRPr lang="cs-CZ" sz="1900" dirty="0"/>
          </a:p>
        </p:txBody>
      </p:sp>
      <p:sp>
        <p:nvSpPr>
          <p:cNvPr id="4" name="Nadpis 3"/>
          <p:cNvSpPr>
            <a:spLocks noGrp="1"/>
          </p:cNvSpPr>
          <p:nvPr>
            <p:ph type="title"/>
          </p:nvPr>
        </p:nvSpPr>
        <p:spPr/>
        <p:txBody>
          <a:bodyPr/>
          <a:lstStyle/>
          <a:p>
            <a:pPr algn="ctr"/>
            <a:r>
              <a:rPr lang="cs-CZ" dirty="0"/>
              <a:t>Specifická kritéria </a:t>
            </a:r>
            <a:r>
              <a:rPr lang="cs-CZ" dirty="0" smtClean="0"/>
              <a:t>přijatelnosti – III.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27</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52671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457200" indent="-457200" algn="just">
              <a:spcBef>
                <a:spcPts val="0"/>
              </a:spcBef>
              <a:spcAft>
                <a:spcPts val="0"/>
              </a:spcAft>
              <a:buFont typeface="+mj-lt"/>
              <a:buAutoNum type="arabicPeriod" startAt="11"/>
            </a:pPr>
            <a:r>
              <a:rPr lang="cs-CZ" sz="1900" b="1" dirty="0">
                <a:solidFill>
                  <a:srgbClr val="00529C"/>
                </a:solidFill>
              </a:rPr>
              <a:t>Vozidla, nakupovaná pro veřejnou dopravu, jsou upravená pro přepravu osob se sníženou schopností pohybu a orientace. 	</a:t>
            </a:r>
          </a:p>
          <a:p>
            <a:pPr marL="714375" indent="-285750" algn="just">
              <a:spcBef>
                <a:spcPts val="0"/>
              </a:spcBef>
              <a:spcAft>
                <a:spcPts val="0"/>
              </a:spcAft>
              <a:buFont typeface="Courier New" panose="02070309020205020404" pitchFamily="49" charset="0"/>
              <a:buChar char="o"/>
            </a:pPr>
            <a:r>
              <a:rPr lang="cs-CZ" sz="1900" dirty="0" smtClean="0"/>
              <a:t>V kapitole 8 Studie </a:t>
            </a:r>
            <a:r>
              <a:rPr lang="cs-CZ" sz="1900" dirty="0"/>
              <a:t>proveditelnosti </a:t>
            </a:r>
            <a:r>
              <a:rPr lang="cs-CZ" sz="1900" dirty="0" smtClean="0"/>
              <a:t>jsou </a:t>
            </a:r>
            <a:r>
              <a:rPr lang="cs-CZ" sz="1900" dirty="0"/>
              <a:t>popsány technické parametry vozidel odpovídající jejich přizpůsobení osobám se sníženou schopností pohybu a </a:t>
            </a:r>
            <a:r>
              <a:rPr lang="cs-CZ" sz="1900" dirty="0" smtClean="0"/>
              <a:t>orientace.</a:t>
            </a:r>
          </a:p>
          <a:p>
            <a:pPr marL="714375" indent="-285750" algn="just">
              <a:spcBef>
                <a:spcPts val="0"/>
              </a:spcBef>
              <a:spcAft>
                <a:spcPts val="0"/>
              </a:spcAft>
              <a:buFont typeface="Courier New" panose="02070309020205020404" pitchFamily="49" charset="0"/>
              <a:buChar char="o"/>
            </a:pPr>
            <a:endParaRPr lang="cs-CZ" sz="1900" dirty="0"/>
          </a:p>
          <a:p>
            <a:pPr marL="457200" indent="-457200" algn="just">
              <a:spcBef>
                <a:spcPts val="0"/>
              </a:spcBef>
              <a:spcAft>
                <a:spcPts val="0"/>
              </a:spcAft>
              <a:buFont typeface="+mj-lt"/>
              <a:buAutoNum type="arabicPeriod" startAt="12"/>
            </a:pPr>
            <a:r>
              <a:rPr lang="cs-CZ" sz="1900" b="1" dirty="0">
                <a:solidFill>
                  <a:srgbClr val="00529C"/>
                </a:solidFill>
              </a:rPr>
              <a:t>Vozidla, nakupovaná pro veřejnou dopravu, splňují Euro 6. 	</a:t>
            </a:r>
          </a:p>
          <a:p>
            <a:pPr marL="714375" indent="-285750" algn="just">
              <a:spcBef>
                <a:spcPts val="0"/>
              </a:spcBef>
              <a:spcAft>
                <a:spcPts val="0"/>
              </a:spcAft>
              <a:buFont typeface="Courier New" panose="02070309020205020404" pitchFamily="49" charset="0"/>
              <a:buChar char="o"/>
            </a:pPr>
            <a:r>
              <a:rPr lang="cs-CZ" sz="1900" smtClean="0"/>
              <a:t>V kapitole 8 Studie </a:t>
            </a:r>
            <a:r>
              <a:rPr lang="cs-CZ" sz="1900"/>
              <a:t>proveditelnosti </a:t>
            </a:r>
            <a:r>
              <a:rPr lang="cs-CZ" sz="1900" smtClean="0"/>
              <a:t>je </a:t>
            </a:r>
            <a:r>
              <a:rPr lang="cs-CZ" sz="1900" dirty="0"/>
              <a:t>popsáno, že pořizovaná vozidla splňují minimálně emisní limity normy Euro 6.</a:t>
            </a:r>
          </a:p>
        </p:txBody>
      </p:sp>
      <p:sp>
        <p:nvSpPr>
          <p:cNvPr id="4" name="Nadpis 3"/>
          <p:cNvSpPr>
            <a:spLocks noGrp="1"/>
          </p:cNvSpPr>
          <p:nvPr>
            <p:ph type="title"/>
          </p:nvPr>
        </p:nvSpPr>
        <p:spPr/>
        <p:txBody>
          <a:bodyPr>
            <a:normAutofit/>
          </a:bodyPr>
          <a:lstStyle/>
          <a:p>
            <a:pPr algn="ctr"/>
            <a:r>
              <a:rPr lang="cs-CZ" dirty="0"/>
              <a:t>Specifická kritéria </a:t>
            </a:r>
            <a:r>
              <a:rPr lang="cs-CZ" dirty="0" smtClean="0"/>
              <a:t>přijatelnosti – IV.</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28</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4228237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361950" lvl="1" indent="-276225" defTabSz="266700">
              <a:lnSpc>
                <a:spcPct val="90000"/>
              </a:lnSpc>
            </a:pPr>
            <a:r>
              <a:rPr lang="cs-CZ" sz="1900" dirty="0"/>
              <a:t>P</a:t>
            </a:r>
            <a:r>
              <a:rPr lang="cs-CZ" sz="1900" dirty="0" smtClean="0"/>
              <a:t>robíhá </a:t>
            </a:r>
            <a:r>
              <a:rPr lang="cs-CZ" sz="1900" dirty="0"/>
              <a:t>u projektů, které úspěšně prošly kontrolou přijatelnosti a formálních </a:t>
            </a:r>
            <a:r>
              <a:rPr lang="cs-CZ" sz="1900" dirty="0" smtClean="0"/>
              <a:t>náležitostí.</a:t>
            </a:r>
          </a:p>
          <a:p>
            <a:pPr marL="361950" lvl="1" indent="-276225" defTabSz="266700">
              <a:lnSpc>
                <a:spcPct val="90000"/>
              </a:lnSpc>
            </a:pPr>
            <a:r>
              <a:rPr lang="cs-CZ" sz="1900" dirty="0" smtClean="0"/>
              <a:t>Probíhá </a:t>
            </a:r>
            <a:r>
              <a:rPr lang="cs-CZ" sz="1900" dirty="0"/>
              <a:t>elektronicky v MS2014+, kontrolu provádí </a:t>
            </a:r>
            <a:r>
              <a:rPr lang="cs-CZ" sz="1900" dirty="0" smtClean="0"/>
              <a:t>Centrum.</a:t>
            </a:r>
          </a:p>
          <a:p>
            <a:pPr marL="361950" lvl="1" indent="-276225" defTabSz="266700">
              <a:lnSpc>
                <a:spcPct val="90000"/>
              </a:lnSpc>
            </a:pPr>
            <a:r>
              <a:rPr lang="cs-CZ" sz="1900" dirty="0" smtClean="0"/>
              <a:t>Lhůta pro provedení věcného hodnocení je 30 pracovních dnů ode dne ukončení kontroly přijatelnosti a formálních náležitostí.</a:t>
            </a:r>
          </a:p>
          <a:p>
            <a:pPr marL="361950" lvl="1" indent="-276225" defTabSz="266700">
              <a:lnSpc>
                <a:spcPct val="90000"/>
              </a:lnSpc>
            </a:pPr>
            <a:r>
              <a:rPr lang="cs-CZ" sz="1900" dirty="0" smtClean="0"/>
              <a:t>Bodové hodnocení kritérií dle bodovací škály.</a:t>
            </a:r>
          </a:p>
          <a:p>
            <a:pPr marL="361950" lvl="1" indent="-276225" defTabSz="266700">
              <a:lnSpc>
                <a:spcPct val="90000"/>
              </a:lnSpc>
            </a:pPr>
            <a:r>
              <a:rPr lang="cs-CZ" sz="1900" dirty="0" smtClean="0"/>
              <a:t>Minimální bodová hranice je stanovena na 50 bodů z celkového počtu 90 bodů.</a:t>
            </a:r>
            <a:endParaRPr lang="cs-CZ" sz="1900" dirty="0"/>
          </a:p>
          <a:p>
            <a:pPr marL="361950" lvl="1" indent="-276225" defTabSz="266700">
              <a:lnSpc>
                <a:spcPct val="90000"/>
              </a:lnSpc>
            </a:pPr>
            <a:r>
              <a:rPr lang="cs-CZ" sz="1900" dirty="0"/>
              <a:t>V případě nesplnění minimální hranice bodů je žádost vyřazena z procesu </a:t>
            </a:r>
            <a:r>
              <a:rPr lang="cs-CZ" sz="1900" dirty="0" smtClean="0"/>
              <a:t>hodnocení.</a:t>
            </a:r>
            <a:endParaRPr lang="cs-CZ" sz="1900" dirty="0"/>
          </a:p>
        </p:txBody>
      </p:sp>
      <p:sp>
        <p:nvSpPr>
          <p:cNvPr id="4" name="Nadpis 3"/>
          <p:cNvSpPr>
            <a:spLocks noGrp="1"/>
          </p:cNvSpPr>
          <p:nvPr>
            <p:ph type="title"/>
          </p:nvPr>
        </p:nvSpPr>
        <p:spPr/>
        <p:txBody>
          <a:bodyPr/>
          <a:lstStyle/>
          <a:p>
            <a:pPr algn="ctr"/>
            <a:r>
              <a:rPr lang="cs-CZ" dirty="0" smtClean="0"/>
              <a:t>Věcné hodnocení</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29</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34686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s-CZ" i="1" dirty="0" smtClean="0">
                <a:solidFill>
                  <a:srgbClr val="0070C0"/>
                </a:solidFill>
              </a:rPr>
              <a:t>Informace o Centru</a:t>
            </a:r>
            <a:endParaRPr lang="en-US" b="1" i="1" dirty="0">
              <a:solidFill>
                <a:srgbClr val="0070C0"/>
              </a:solidFill>
            </a:endParaRPr>
          </a:p>
        </p:txBody>
      </p:sp>
      <p:pic>
        <p:nvPicPr>
          <p:cNvPr id="5" name="Obrázek 4" descr="IROP-MMR-CRR.jpg"/>
          <p:cNvPicPr>
            <a:picLocks noChangeAspect="1"/>
          </p:cNvPicPr>
          <p:nvPr/>
        </p:nvPicPr>
        <p:blipFill>
          <a:blip r:embed="rId2"/>
          <a:stretch>
            <a:fillRect/>
          </a:stretch>
        </p:blipFill>
        <p:spPr>
          <a:xfrm>
            <a:off x="2983230" y="6134100"/>
            <a:ext cx="6160770" cy="723900"/>
          </a:xfrm>
          <a:prstGeom prst="rect">
            <a:avLst/>
          </a:prstGeom>
        </p:spPr>
      </p:pic>
      <p:sp>
        <p:nvSpPr>
          <p:cNvPr id="4" name="Zástupný symbol pro obsah 3"/>
          <p:cNvSpPr>
            <a:spLocks noGrp="1"/>
          </p:cNvSpPr>
          <p:nvPr>
            <p:ph idx="1"/>
          </p:nvPr>
        </p:nvSpPr>
        <p:spPr/>
        <p:txBody>
          <a:bodyPr>
            <a:normAutofit/>
          </a:bodyPr>
          <a:lstStyle/>
          <a:p>
            <a:pPr marL="285750" lvl="1" indent="-285750">
              <a:spcBef>
                <a:spcPct val="20000"/>
              </a:spcBef>
              <a:spcAft>
                <a:spcPts val="200"/>
              </a:spcAft>
              <a:buFont typeface="Arial" panose="020B0604020202020204" pitchFamily="34" charset="0"/>
              <a:buChar char="•"/>
            </a:pPr>
            <a:r>
              <a:rPr lang="cs-CZ" sz="1800" b="0" dirty="0">
                <a:solidFill>
                  <a:schemeClr val="tx1"/>
                </a:solidFill>
                <a:latin typeface="Arial" panose="020B0604020202020204" pitchFamily="34" charset="0"/>
                <a:cs typeface="Arial" panose="020B0604020202020204" pitchFamily="34" charset="0"/>
              </a:rPr>
              <a:t>vzhledem k zapojení Centra do administrace celého IROP, rozšiřuje Centrum </a:t>
            </a:r>
            <a:r>
              <a:rPr lang="cs-CZ" sz="1800" dirty="0">
                <a:solidFill>
                  <a:schemeClr val="tx1"/>
                </a:solidFill>
                <a:latin typeface="Arial" panose="020B0604020202020204" pitchFamily="34" charset="0"/>
                <a:cs typeface="Arial" panose="020B0604020202020204" pitchFamily="34" charset="0"/>
              </a:rPr>
              <a:t>síť svých poboček do každého krajského města</a:t>
            </a:r>
            <a:r>
              <a:rPr lang="cs-CZ" sz="1800" b="0" dirty="0">
                <a:solidFill>
                  <a:schemeClr val="tx1"/>
                </a:solidFill>
                <a:latin typeface="Arial" panose="020B0604020202020204" pitchFamily="34" charset="0"/>
                <a:cs typeface="Arial" panose="020B0604020202020204" pitchFamily="34" charset="0"/>
              </a:rPr>
              <a:t>, celkem jde o vybudování 13 nových kanceláří </a:t>
            </a:r>
          </a:p>
          <a:p>
            <a:pPr marL="285750" lvl="1" indent="-285750">
              <a:spcBef>
                <a:spcPct val="20000"/>
              </a:spcBef>
              <a:spcAft>
                <a:spcPts val="200"/>
              </a:spcAft>
              <a:buFont typeface="Arial" panose="020B0604020202020204" pitchFamily="34" charset="0"/>
              <a:buChar char="•"/>
            </a:pPr>
            <a:r>
              <a:rPr lang="cs-CZ" sz="1800" b="0" dirty="0">
                <a:solidFill>
                  <a:schemeClr val="tx1"/>
                </a:solidFill>
                <a:latin typeface="Arial" panose="020B0604020202020204" pitchFamily="34" charset="0"/>
                <a:cs typeface="Arial" panose="020B0604020202020204" pitchFamily="34" charset="0"/>
              </a:rPr>
              <a:t>v některých lokalitách jde o stěhování v rámci města do vhodnějších prostor, </a:t>
            </a:r>
            <a:r>
              <a:rPr lang="cs-CZ" sz="1800" b="0" dirty="0" smtClean="0">
                <a:solidFill>
                  <a:schemeClr val="tx1"/>
                </a:solidFill>
                <a:latin typeface="Arial" panose="020B0604020202020204" pitchFamily="34" charset="0"/>
                <a:cs typeface="Arial" panose="020B0604020202020204" pitchFamily="34" charset="0"/>
              </a:rPr>
              <a:t>v </a:t>
            </a:r>
            <a:r>
              <a:rPr lang="cs-CZ" sz="1800" b="0" dirty="0">
                <a:solidFill>
                  <a:schemeClr val="tx1"/>
                </a:solidFill>
                <a:latin typeface="Arial" panose="020B0604020202020204" pitchFamily="34" charset="0"/>
                <a:cs typeface="Arial" panose="020B0604020202020204" pitchFamily="34" charset="0"/>
              </a:rPr>
              <a:t>jiných </a:t>
            </a:r>
            <a:r>
              <a:rPr lang="cs-CZ" sz="1800" b="0" dirty="0" smtClean="0">
                <a:solidFill>
                  <a:schemeClr val="tx1"/>
                </a:solidFill>
                <a:latin typeface="Arial" panose="020B0604020202020204" pitchFamily="34" charset="0"/>
                <a:cs typeface="Arial" panose="020B0604020202020204" pitchFamily="34" charset="0"/>
              </a:rPr>
              <a:t>vzniká </a:t>
            </a:r>
            <a:r>
              <a:rPr lang="cs-CZ" sz="1800" b="0" dirty="0">
                <a:solidFill>
                  <a:schemeClr val="tx1"/>
                </a:solidFill>
                <a:latin typeface="Arial" panose="020B0604020202020204" pitchFamily="34" charset="0"/>
                <a:cs typeface="Arial" panose="020B0604020202020204" pitchFamily="34" charset="0"/>
              </a:rPr>
              <a:t>zcela </a:t>
            </a:r>
            <a:r>
              <a:rPr lang="cs-CZ" sz="1800" b="0" dirty="0" smtClean="0">
                <a:solidFill>
                  <a:schemeClr val="tx1"/>
                </a:solidFill>
                <a:latin typeface="Arial" panose="020B0604020202020204" pitchFamily="34" charset="0"/>
                <a:cs typeface="Arial" panose="020B0604020202020204" pitchFamily="34" charset="0"/>
              </a:rPr>
              <a:t>nová pobočka</a:t>
            </a:r>
          </a:p>
          <a:p>
            <a:pPr marL="285750" lvl="1" indent="-285750">
              <a:spcBef>
                <a:spcPct val="20000"/>
              </a:spcBef>
              <a:spcAft>
                <a:spcPts val="200"/>
              </a:spcAft>
              <a:buFont typeface="Arial" panose="020B0604020202020204" pitchFamily="34" charset="0"/>
              <a:buChar char="•"/>
            </a:pPr>
            <a:endParaRPr lang="cs-CZ" sz="2000" dirty="0" smtClean="0">
              <a:solidFill>
                <a:srgbClr val="000000"/>
              </a:solidFill>
              <a:cs typeface="Myriad Pro"/>
              <a:hlinkClick r:id="rId3"/>
            </a:endParaRPr>
          </a:p>
          <a:p>
            <a:pPr marL="285750" lvl="1" indent="-285750">
              <a:spcBef>
                <a:spcPct val="20000"/>
              </a:spcBef>
              <a:spcAft>
                <a:spcPts val="200"/>
              </a:spcAft>
              <a:buFont typeface="Arial" panose="020B0604020202020204" pitchFamily="34" charset="0"/>
              <a:buChar char="•"/>
            </a:pPr>
            <a:r>
              <a:rPr lang="cs-CZ" sz="2000" dirty="0" smtClean="0">
                <a:solidFill>
                  <a:srgbClr val="000000"/>
                </a:solidFill>
                <a:cs typeface="Myriad Pro"/>
                <a:hlinkClick r:id="rId3"/>
              </a:rPr>
              <a:t>http</a:t>
            </a:r>
            <a:r>
              <a:rPr lang="cs-CZ" sz="2000" dirty="0">
                <a:solidFill>
                  <a:srgbClr val="000000"/>
                </a:solidFill>
                <a:cs typeface="Myriad Pro"/>
                <a:hlinkClick r:id="rId3"/>
              </a:rPr>
              <a:t>://</a:t>
            </a:r>
            <a:r>
              <a:rPr lang="cs-CZ" sz="2000" dirty="0" smtClean="0">
                <a:solidFill>
                  <a:srgbClr val="000000"/>
                </a:solidFill>
                <a:cs typeface="Myriad Pro"/>
                <a:hlinkClick r:id="rId3"/>
              </a:rPr>
              <a:t>www.crr.cz</a:t>
            </a:r>
            <a:endParaRPr lang="cs-CZ" sz="2000" dirty="0">
              <a:solidFill>
                <a:srgbClr val="000000"/>
              </a:solidFill>
              <a:cs typeface="Myriad Pro"/>
            </a:endParaRPr>
          </a:p>
          <a:p>
            <a:pPr marL="0" lvl="1" indent="0">
              <a:spcBef>
                <a:spcPts val="600"/>
              </a:spcBef>
              <a:spcAft>
                <a:spcPts val="300"/>
              </a:spcAft>
              <a:buNone/>
            </a:pPr>
            <a:r>
              <a:rPr lang="cs-CZ" b="0" i="1" dirty="0">
                <a:solidFill>
                  <a:srgbClr val="000000"/>
                </a:solidFill>
                <a:cs typeface="Myriad Pro"/>
              </a:rPr>
              <a:t>základní informace o Centru pro regionální rozvoj České </a:t>
            </a:r>
            <a:r>
              <a:rPr lang="cs-CZ" b="0" i="1" dirty="0" smtClean="0">
                <a:solidFill>
                  <a:srgbClr val="000000"/>
                </a:solidFill>
                <a:cs typeface="Myriad Pro"/>
              </a:rPr>
              <a:t>republiky: 		</a:t>
            </a:r>
          </a:p>
          <a:p>
            <a:pPr marL="342900" lvl="1" indent="-342900">
              <a:spcBef>
                <a:spcPts val="600"/>
              </a:spcBef>
              <a:spcAft>
                <a:spcPts val="300"/>
              </a:spcAft>
              <a:buFont typeface="Wingdings" panose="05000000000000000000" pitchFamily="2" charset="2"/>
              <a:buChar char="ü"/>
            </a:pPr>
            <a:r>
              <a:rPr lang="cs-CZ" b="0" i="1" dirty="0" smtClean="0">
                <a:solidFill>
                  <a:srgbClr val="000000"/>
                </a:solidFill>
                <a:cs typeface="Myriad Pro"/>
              </a:rPr>
              <a:t>kontakty </a:t>
            </a:r>
            <a:r>
              <a:rPr lang="cs-CZ" b="0" i="1" dirty="0">
                <a:solidFill>
                  <a:srgbClr val="000000"/>
                </a:solidFill>
                <a:cs typeface="Myriad Pro"/>
              </a:rPr>
              <a:t>na oddělení pro jednotlivé </a:t>
            </a:r>
            <a:r>
              <a:rPr lang="cs-CZ" b="0" i="1" dirty="0" smtClean="0">
                <a:solidFill>
                  <a:srgbClr val="000000"/>
                </a:solidFill>
                <a:cs typeface="Myriad Pro"/>
              </a:rPr>
              <a:t>kraje</a:t>
            </a:r>
          </a:p>
          <a:p>
            <a:pPr marL="342900" lvl="1" indent="-342900">
              <a:spcBef>
                <a:spcPts val="0"/>
              </a:spcBef>
              <a:spcAft>
                <a:spcPts val="300"/>
              </a:spcAft>
              <a:buFont typeface="Wingdings" panose="05000000000000000000" pitchFamily="2" charset="2"/>
              <a:buChar char="ü"/>
            </a:pPr>
            <a:r>
              <a:rPr lang="cs-CZ" b="0" i="1" dirty="0" smtClean="0">
                <a:solidFill>
                  <a:srgbClr val="000000"/>
                </a:solidFill>
                <a:cs typeface="Myriad Pro"/>
              </a:rPr>
              <a:t>kalendář </a:t>
            </a:r>
            <a:r>
              <a:rPr lang="cs-CZ" b="0" i="1" dirty="0">
                <a:solidFill>
                  <a:srgbClr val="000000"/>
                </a:solidFill>
                <a:cs typeface="Myriad Pro"/>
              </a:rPr>
              <a:t>akcí – centrální semináře i pracovní semináře v </a:t>
            </a:r>
            <a:r>
              <a:rPr lang="cs-CZ" b="0" i="1" dirty="0" smtClean="0">
                <a:solidFill>
                  <a:srgbClr val="000000"/>
                </a:solidFill>
                <a:cs typeface="Myriad Pro"/>
              </a:rPr>
              <a:t>území</a:t>
            </a:r>
          </a:p>
          <a:p>
            <a:pPr marL="342900" lvl="1" indent="-342900">
              <a:spcBef>
                <a:spcPts val="0"/>
              </a:spcBef>
              <a:spcAft>
                <a:spcPts val="300"/>
              </a:spcAft>
              <a:buFont typeface="Wingdings" panose="05000000000000000000" pitchFamily="2" charset="2"/>
              <a:buChar char="ü"/>
            </a:pPr>
            <a:r>
              <a:rPr lang="cs-CZ" b="0" i="1" dirty="0">
                <a:solidFill>
                  <a:srgbClr val="000000"/>
                </a:solidFill>
                <a:cs typeface="Myriad Pro"/>
              </a:rPr>
              <a:t>a</a:t>
            </a:r>
            <a:r>
              <a:rPr lang="cs-CZ" b="0" i="1" dirty="0" smtClean="0">
                <a:solidFill>
                  <a:srgbClr val="000000"/>
                </a:solidFill>
                <a:cs typeface="Myriad Pro"/>
              </a:rPr>
              <a:t>ktuální informace</a:t>
            </a:r>
            <a:endParaRPr lang="cs-CZ" b="0" i="1" dirty="0">
              <a:solidFill>
                <a:srgbClr val="000000"/>
              </a:solidFill>
              <a:cs typeface="Myriad Pro"/>
            </a:endParaRPr>
          </a:p>
          <a:p>
            <a:pPr marL="0" lvl="1" indent="0">
              <a:spcAft>
                <a:spcPts val="300"/>
              </a:spcAft>
              <a:buNone/>
            </a:pPr>
            <a:endParaRPr lang="cs-CZ" sz="800" i="1" dirty="0">
              <a:solidFill>
                <a:srgbClr val="000000"/>
              </a:solidFill>
              <a:cs typeface="Myriad Pro"/>
            </a:endParaRPr>
          </a:p>
          <a:p>
            <a:endParaRPr lang="cs-CZ" dirty="0"/>
          </a:p>
        </p:txBody>
      </p:sp>
      <p:sp>
        <p:nvSpPr>
          <p:cNvPr id="6" name="Zástupný symbol pro číslo snímku 5"/>
          <p:cNvSpPr>
            <a:spLocks noGrp="1"/>
          </p:cNvSpPr>
          <p:nvPr>
            <p:ph type="sldNum" sz="quarter" idx="12"/>
          </p:nvPr>
        </p:nvSpPr>
        <p:spPr/>
        <p:txBody>
          <a:bodyPr/>
          <a:lstStyle/>
          <a:p>
            <a:fld id="{7299CBE2-EBBE-4D23-A49E-D1AA126D0E87}" type="slidenum">
              <a:rPr lang="cs-CZ" smtClean="0"/>
              <a:t>3</a:t>
            </a:fld>
            <a:endParaRPr lang="cs-CZ"/>
          </a:p>
        </p:txBody>
      </p:sp>
    </p:spTree>
    <p:extLst>
      <p:ext uri="{BB962C8B-B14F-4D97-AF65-F5344CB8AC3E}">
        <p14:creationId xmlns:p14="http://schemas.microsoft.com/office/powerpoint/2010/main" val="1176927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fontScale="92500" lnSpcReduction="10000"/>
          </a:bodyPr>
          <a:lstStyle/>
          <a:p>
            <a:pPr marL="428625" lvl="1" indent="-342900" defTabSz="266700">
              <a:lnSpc>
                <a:spcPct val="90000"/>
              </a:lnSpc>
              <a:buFont typeface="+mj-lt"/>
              <a:buAutoNum type="arabicPeriod"/>
            </a:pPr>
            <a:r>
              <a:rPr lang="cs-CZ" dirty="0"/>
              <a:t>Harmonogram realizace projektu je reálný a </a:t>
            </a:r>
            <a:r>
              <a:rPr lang="cs-CZ" dirty="0" smtClean="0"/>
              <a:t>proveditelný. 10/0 </a:t>
            </a:r>
          </a:p>
          <a:p>
            <a:pPr marL="428625" lvl="1" indent="-342900" defTabSz="266700">
              <a:lnSpc>
                <a:spcPct val="90000"/>
              </a:lnSpc>
              <a:buFont typeface="+mj-lt"/>
              <a:buAutoNum type="arabicPeriod"/>
            </a:pPr>
            <a:r>
              <a:rPr lang="cs-CZ" dirty="0" smtClean="0"/>
              <a:t>V </a:t>
            </a:r>
            <a:r>
              <a:rPr lang="cs-CZ" dirty="0"/>
              <a:t>projektu jsou uvedena hlavní rizika v realizační fázi i ve fázi udržitelnosti a způsoby jejich eliminace</a:t>
            </a:r>
            <a:r>
              <a:rPr lang="cs-CZ" dirty="0" smtClean="0"/>
              <a:t>. 10/5/0 </a:t>
            </a:r>
          </a:p>
          <a:p>
            <a:pPr marL="428625" lvl="1" indent="-342900" defTabSz="266700">
              <a:lnSpc>
                <a:spcPct val="90000"/>
              </a:lnSpc>
              <a:buFont typeface="+mj-lt"/>
              <a:buAutoNum type="arabicPeriod"/>
            </a:pPr>
            <a:r>
              <a:rPr lang="cs-CZ" dirty="0"/>
              <a:t>Projekt přispěje k podpoře železniční dopravy</a:t>
            </a:r>
            <a:r>
              <a:rPr lang="cs-CZ" dirty="0" smtClean="0"/>
              <a:t>. 8/0 </a:t>
            </a:r>
            <a:br>
              <a:rPr lang="cs-CZ" dirty="0" smtClean="0"/>
            </a:br>
            <a:r>
              <a:rPr lang="cs-CZ" b="0" i="1" dirty="0" smtClean="0">
                <a:solidFill>
                  <a:schemeClr val="tx1"/>
                </a:solidFill>
              </a:rPr>
              <a:t>(využití vozidel na linkách zastavujících bezprostředně u přestupního uzlu na železnici/železniční stanice/zastávky)</a:t>
            </a:r>
          </a:p>
          <a:p>
            <a:pPr marL="428625" lvl="1" indent="-342900" defTabSz="266700">
              <a:lnSpc>
                <a:spcPct val="90000"/>
              </a:lnSpc>
              <a:buFont typeface="+mj-lt"/>
              <a:buAutoNum type="arabicPeriod"/>
            </a:pPr>
            <a:r>
              <a:rPr lang="cs-CZ" dirty="0"/>
              <a:t>Projekt je navržen k realizaci v rámci systému integrované dopravy</a:t>
            </a:r>
            <a:r>
              <a:rPr lang="cs-CZ" dirty="0" smtClean="0"/>
              <a:t>. 10/0 </a:t>
            </a:r>
            <a:br>
              <a:rPr lang="cs-CZ" dirty="0" smtClean="0"/>
            </a:br>
            <a:r>
              <a:rPr lang="cs-CZ" b="0" i="1" dirty="0" smtClean="0">
                <a:solidFill>
                  <a:schemeClr val="tx1"/>
                </a:solidFill>
              </a:rPr>
              <a:t>(využití </a:t>
            </a:r>
            <a:r>
              <a:rPr lang="cs-CZ" b="0" i="1" dirty="0">
                <a:solidFill>
                  <a:schemeClr val="tx1"/>
                </a:solidFill>
              </a:rPr>
              <a:t>vozidel </a:t>
            </a:r>
            <a:r>
              <a:rPr lang="cs-CZ" b="0" i="1" dirty="0" smtClean="0">
                <a:solidFill>
                  <a:schemeClr val="tx1"/>
                </a:solidFill>
              </a:rPr>
              <a:t>na </a:t>
            </a:r>
            <a:r>
              <a:rPr lang="cs-CZ" b="0" i="1" dirty="0">
                <a:solidFill>
                  <a:schemeClr val="tx1"/>
                </a:solidFill>
              </a:rPr>
              <a:t>linkách </a:t>
            </a:r>
            <a:r>
              <a:rPr lang="cs-CZ" b="0" i="1" dirty="0" smtClean="0">
                <a:solidFill>
                  <a:schemeClr val="tx1"/>
                </a:solidFill>
              </a:rPr>
              <a:t>zahrnutých do systému integrované dopravy)</a:t>
            </a:r>
          </a:p>
          <a:p>
            <a:pPr marL="428625" lvl="1" indent="-342900" defTabSz="266700">
              <a:lnSpc>
                <a:spcPct val="90000"/>
              </a:lnSpc>
              <a:buFont typeface="+mj-lt"/>
              <a:buAutoNum type="arabicPeriod"/>
            </a:pPr>
            <a:r>
              <a:rPr lang="cs-CZ" dirty="0"/>
              <a:t>Projekt je navržen k realizaci v oblasti se zhoršenou kvalitou </a:t>
            </a:r>
            <a:r>
              <a:rPr lang="cs-CZ" dirty="0" smtClean="0"/>
              <a:t>ovzduší.10/0</a:t>
            </a:r>
          </a:p>
          <a:p>
            <a:pPr marL="85725" lvl="1" indent="0" defTabSz="266700">
              <a:lnSpc>
                <a:spcPct val="90000"/>
              </a:lnSpc>
              <a:spcBef>
                <a:spcPts val="0"/>
              </a:spcBef>
              <a:buNone/>
            </a:pPr>
            <a:r>
              <a:rPr lang="cs-CZ" b="0" i="1" dirty="0" smtClean="0">
                <a:solidFill>
                  <a:schemeClr val="tx1"/>
                </a:solidFill>
              </a:rPr>
              <a:t>		(seznam obcí s překročenými imisními limity je uveden v příloze č. 6 			Specifických pravidel)</a:t>
            </a:r>
          </a:p>
          <a:p>
            <a:pPr marL="428625" lvl="1" indent="-342900" defTabSz="266700">
              <a:lnSpc>
                <a:spcPct val="90000"/>
              </a:lnSpc>
              <a:buFont typeface="+mj-lt"/>
              <a:buAutoNum type="arabicPeriod" startAt="6"/>
            </a:pPr>
            <a:r>
              <a:rPr lang="cs-CZ" dirty="0"/>
              <a:t>Výstupy projektu přispějí </a:t>
            </a:r>
            <a:r>
              <a:rPr lang="cs-CZ" dirty="0" smtClean="0"/>
              <a:t>k začlenění </a:t>
            </a:r>
            <a:r>
              <a:rPr lang="cs-CZ" dirty="0"/>
              <a:t>sociálně vyloučené lokality. 2/0</a:t>
            </a:r>
          </a:p>
          <a:p>
            <a:pPr marL="85725" lvl="1" indent="0" defTabSz="266700">
              <a:lnSpc>
                <a:spcPct val="90000"/>
              </a:lnSpc>
              <a:spcBef>
                <a:spcPts val="0"/>
              </a:spcBef>
              <a:buNone/>
            </a:pPr>
            <a:r>
              <a:rPr lang="cs-CZ" b="0" i="1" dirty="0">
                <a:solidFill>
                  <a:schemeClr val="tx1"/>
                </a:solidFill>
              </a:rPr>
              <a:t>	   (seznam správních obvodů ORP se SVL je uveden v příloze č. 7 Specifických 	 	pravidel</a:t>
            </a:r>
            <a:r>
              <a:rPr lang="cs-CZ" b="0" i="1" dirty="0" smtClean="0">
                <a:solidFill>
                  <a:schemeClr val="tx1"/>
                </a:solidFill>
              </a:rPr>
              <a:t>)</a:t>
            </a:r>
            <a:endParaRPr lang="cs-CZ" b="0" i="1" dirty="0">
              <a:solidFill>
                <a:schemeClr val="tx1"/>
              </a:solidFill>
            </a:endParaRPr>
          </a:p>
        </p:txBody>
      </p:sp>
      <p:sp>
        <p:nvSpPr>
          <p:cNvPr id="4" name="Nadpis 3"/>
          <p:cNvSpPr>
            <a:spLocks noGrp="1"/>
          </p:cNvSpPr>
          <p:nvPr>
            <p:ph type="title"/>
          </p:nvPr>
        </p:nvSpPr>
        <p:spPr/>
        <p:txBody>
          <a:bodyPr>
            <a:normAutofit/>
          </a:bodyPr>
          <a:lstStyle/>
          <a:p>
            <a:pPr algn="ctr"/>
            <a:r>
              <a:rPr lang="cs-CZ" dirty="0" smtClean="0"/>
              <a:t>Věcné hodnocení – 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30</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522674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727451" y="1306874"/>
            <a:ext cx="7959349" cy="4819290"/>
          </a:xfrm>
        </p:spPr>
        <p:txBody>
          <a:bodyPr>
            <a:normAutofit/>
          </a:bodyPr>
          <a:lstStyle/>
          <a:p>
            <a:pPr marL="542925" lvl="1" indent="-457200" defTabSz="266700">
              <a:lnSpc>
                <a:spcPct val="90000"/>
              </a:lnSpc>
              <a:buFont typeface="+mj-lt"/>
              <a:buAutoNum type="arabicPeriod" startAt="7"/>
            </a:pPr>
            <a:r>
              <a:rPr lang="cs-CZ" sz="1900" dirty="0"/>
              <a:t>Projekt zahrnuje pořízení většího počtu </a:t>
            </a:r>
            <a:r>
              <a:rPr lang="cs-CZ" sz="1900" dirty="0" err="1"/>
              <a:t>nízkoemisních</a:t>
            </a:r>
            <a:r>
              <a:rPr lang="cs-CZ" sz="1900" dirty="0"/>
              <a:t> nebo bezemisních vozidel pro veřejnou dopravu. </a:t>
            </a:r>
            <a:r>
              <a:rPr lang="cs-CZ" sz="1900" dirty="0" smtClean="0"/>
              <a:t>6/3/0 </a:t>
            </a:r>
            <a:r>
              <a:rPr lang="cs-CZ" sz="1900" dirty="0"/>
              <a:t/>
            </a:r>
            <a:br>
              <a:rPr lang="cs-CZ" sz="1900" dirty="0"/>
            </a:br>
            <a:r>
              <a:rPr lang="cs-CZ" sz="1900" b="0" i="1" dirty="0" smtClean="0">
                <a:solidFill>
                  <a:schemeClr val="tx1"/>
                </a:solidFill>
              </a:rPr>
              <a:t>(maximum za pořízení 8 a více vozidel)</a:t>
            </a:r>
          </a:p>
          <a:p>
            <a:pPr marL="428625" lvl="1" indent="-342900" defTabSz="266700">
              <a:lnSpc>
                <a:spcPct val="90000"/>
              </a:lnSpc>
              <a:buFont typeface="+mj-lt"/>
              <a:buAutoNum type="arabicPeriod" startAt="7"/>
            </a:pPr>
            <a:r>
              <a:rPr lang="cs-CZ" sz="1900" dirty="0"/>
              <a:t>Projekt přispěje ke snížení množství emisí primárních částic a prekurzorů sekundárních </a:t>
            </a:r>
            <a:r>
              <a:rPr lang="cs-CZ" sz="1900" dirty="0" smtClean="0"/>
              <a:t>částic. 14/7/0 </a:t>
            </a:r>
            <a:br>
              <a:rPr lang="cs-CZ" sz="1900" dirty="0" smtClean="0"/>
            </a:br>
            <a:r>
              <a:rPr lang="cs-CZ" sz="1900" b="0" i="1" dirty="0" smtClean="0">
                <a:solidFill>
                  <a:schemeClr val="tx1"/>
                </a:solidFill>
              </a:rPr>
              <a:t>(</a:t>
            </a:r>
            <a:r>
              <a:rPr lang="cs-CZ" sz="1900" b="0" i="1" dirty="0">
                <a:solidFill>
                  <a:schemeClr val="tx1"/>
                </a:solidFill>
              </a:rPr>
              <a:t>maximum za </a:t>
            </a:r>
            <a:r>
              <a:rPr lang="cs-CZ" sz="1900" b="0" i="1" dirty="0" smtClean="0">
                <a:solidFill>
                  <a:schemeClr val="tx1"/>
                </a:solidFill>
              </a:rPr>
              <a:t>pokles množství emisí o více než 75 %; indikátor 3 61 11)</a:t>
            </a:r>
          </a:p>
          <a:p>
            <a:pPr marL="428625" lvl="1" indent="-342900" defTabSz="266700">
              <a:lnSpc>
                <a:spcPct val="90000"/>
              </a:lnSpc>
              <a:buFont typeface="+mj-lt"/>
              <a:buAutoNum type="arabicPeriod" startAt="7"/>
            </a:pPr>
            <a:r>
              <a:rPr lang="cs-CZ" sz="1900" dirty="0"/>
              <a:t>Vozidla pro veřejnou dopravu pořízená v rámci projektu jsou nízkopodlažní a </a:t>
            </a:r>
            <a:r>
              <a:rPr lang="cs-CZ" sz="1900" dirty="0" smtClean="0"/>
              <a:t>bezbariérová. 10/5/0 </a:t>
            </a:r>
            <a:br>
              <a:rPr lang="cs-CZ" sz="1900" dirty="0" smtClean="0"/>
            </a:br>
            <a:r>
              <a:rPr lang="cs-CZ" sz="1900" b="0" i="1" dirty="0" smtClean="0">
                <a:solidFill>
                  <a:schemeClr val="tx1"/>
                </a:solidFill>
              </a:rPr>
              <a:t>(</a:t>
            </a:r>
            <a:r>
              <a:rPr lang="cs-CZ" sz="1900" b="0" i="1" dirty="0">
                <a:solidFill>
                  <a:schemeClr val="tx1"/>
                </a:solidFill>
              </a:rPr>
              <a:t>maximum za </a:t>
            </a:r>
            <a:r>
              <a:rPr lang="cs-CZ" sz="1900" b="0" i="1" dirty="0" smtClean="0">
                <a:solidFill>
                  <a:schemeClr val="tx1"/>
                </a:solidFill>
              </a:rPr>
              <a:t>to, že projekt zahrnuje pořízení výhradně plně nízkopodlažních a bezbariérových vozidel)</a:t>
            </a:r>
          </a:p>
          <a:p>
            <a:pPr marL="428625" lvl="1" indent="-342900" defTabSz="266700">
              <a:lnSpc>
                <a:spcPct val="90000"/>
              </a:lnSpc>
              <a:buFont typeface="+mj-lt"/>
              <a:buAutoNum type="arabicPeriod" startAt="7"/>
            </a:pPr>
            <a:r>
              <a:rPr lang="cs-CZ" sz="1900" dirty="0"/>
              <a:t>Vozidla pro veřejnou dopravu pořízená v rámci projektu jsou vybavena systémy pro informování cestujících. </a:t>
            </a:r>
            <a:r>
              <a:rPr lang="cs-CZ" sz="1900" dirty="0" smtClean="0"/>
              <a:t>10/5/0</a:t>
            </a:r>
          </a:p>
          <a:p>
            <a:pPr marL="85725" lvl="1" indent="0" defTabSz="266700">
              <a:lnSpc>
                <a:spcPct val="90000"/>
              </a:lnSpc>
              <a:spcBef>
                <a:spcPts val="0"/>
              </a:spcBef>
              <a:buNone/>
            </a:pPr>
            <a:r>
              <a:rPr lang="cs-CZ" sz="1900" b="0" i="1" dirty="0">
                <a:solidFill>
                  <a:schemeClr val="tx1"/>
                </a:solidFill>
              </a:rPr>
              <a:t>	</a:t>
            </a:r>
            <a:r>
              <a:rPr lang="cs-CZ" sz="1900" b="0" i="1" dirty="0" smtClean="0">
                <a:solidFill>
                  <a:schemeClr val="tx1"/>
                </a:solidFill>
              </a:rPr>
              <a:t>  (</a:t>
            </a:r>
            <a:r>
              <a:rPr lang="cs-CZ" sz="1900" b="0" i="1" dirty="0">
                <a:solidFill>
                  <a:schemeClr val="tx1"/>
                </a:solidFill>
              </a:rPr>
              <a:t>maximum za to, že projekt zahrnuje </a:t>
            </a:r>
            <a:r>
              <a:rPr lang="cs-CZ" sz="1900" b="0" i="1" dirty="0" smtClean="0">
                <a:solidFill>
                  <a:schemeClr val="tx1"/>
                </a:solidFill>
              </a:rPr>
              <a:t>pořízení </a:t>
            </a:r>
            <a:r>
              <a:rPr lang="cs-CZ" sz="1900" b="0" i="1" dirty="0">
                <a:solidFill>
                  <a:schemeClr val="tx1"/>
                </a:solidFill>
              </a:rPr>
              <a:t>vozidel vybavených minimálně </a:t>
            </a:r>
            <a:r>
              <a:rPr lang="cs-CZ" sz="1900" b="0" i="1" dirty="0" smtClean="0">
                <a:solidFill>
                  <a:schemeClr val="tx1"/>
                </a:solidFill>
              </a:rPr>
              <a:t>  vnitřním </a:t>
            </a:r>
            <a:r>
              <a:rPr lang="cs-CZ" sz="1900" b="0" i="1" dirty="0">
                <a:solidFill>
                  <a:schemeClr val="tx1"/>
                </a:solidFill>
              </a:rPr>
              <a:t>elektronickým vizuálním a akustickým systémem pro informování cestujících včetně nevidomých a slabozrakých </a:t>
            </a:r>
            <a:r>
              <a:rPr lang="cs-CZ" sz="1900" b="0" i="1" dirty="0" smtClean="0">
                <a:solidFill>
                  <a:schemeClr val="tx1"/>
                </a:solidFill>
              </a:rPr>
              <a:t>osob)</a:t>
            </a:r>
            <a:endParaRPr lang="cs-CZ" sz="1900" b="0" i="1" dirty="0">
              <a:solidFill>
                <a:schemeClr val="tx1"/>
              </a:solidFill>
            </a:endParaRPr>
          </a:p>
          <a:p>
            <a:pPr marL="428625" lvl="1" indent="-342900" defTabSz="266700">
              <a:lnSpc>
                <a:spcPct val="90000"/>
              </a:lnSpc>
              <a:buFont typeface="+mj-lt"/>
              <a:buAutoNum type="arabicPeriod" startAt="6"/>
            </a:pPr>
            <a:endParaRPr lang="cs-CZ" sz="2100" b="0" i="1" dirty="0">
              <a:solidFill>
                <a:schemeClr val="tx1"/>
              </a:solidFill>
            </a:endParaRPr>
          </a:p>
          <a:p>
            <a:pPr marL="428625" lvl="1" indent="-342900" defTabSz="266700">
              <a:lnSpc>
                <a:spcPct val="90000"/>
              </a:lnSpc>
              <a:buFont typeface="+mj-lt"/>
              <a:buAutoNum type="arabicPeriod" startAt="6"/>
            </a:pPr>
            <a:endParaRPr lang="cs-CZ" b="0" i="1" dirty="0" smtClean="0">
              <a:solidFill>
                <a:schemeClr val="tx1"/>
              </a:solidFill>
            </a:endParaRPr>
          </a:p>
        </p:txBody>
      </p:sp>
      <p:sp>
        <p:nvSpPr>
          <p:cNvPr id="4" name="Nadpis 3"/>
          <p:cNvSpPr>
            <a:spLocks noGrp="1"/>
          </p:cNvSpPr>
          <p:nvPr>
            <p:ph type="title"/>
          </p:nvPr>
        </p:nvSpPr>
        <p:spPr/>
        <p:txBody>
          <a:bodyPr>
            <a:normAutofit/>
          </a:bodyPr>
          <a:lstStyle/>
          <a:p>
            <a:pPr algn="ctr"/>
            <a:r>
              <a:rPr lang="cs-CZ" dirty="0" smtClean="0"/>
              <a:t>Věcné hodnocení – II.</a:t>
            </a:r>
            <a:endParaRPr lang="cs-CZ"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31</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5270751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fontScale="77500" lnSpcReduction="20000"/>
          </a:bodyPr>
          <a:lstStyle/>
          <a:p>
            <a:pPr marL="454025" lvl="1" indent="-187325" defTabSz="444500">
              <a:lnSpc>
                <a:spcPct val="110000"/>
              </a:lnSpc>
              <a:spcBef>
                <a:spcPts val="0"/>
              </a:spcBef>
            </a:pPr>
            <a:r>
              <a:rPr lang="cs-CZ" sz="2300" dirty="0"/>
              <a:t>P</a:t>
            </a:r>
            <a:r>
              <a:rPr lang="cs-CZ" sz="2300" dirty="0" smtClean="0"/>
              <a:t>rovádí Centrum </a:t>
            </a:r>
            <a:r>
              <a:rPr lang="cs-CZ" sz="2300" b="0" dirty="0" smtClean="0">
                <a:solidFill>
                  <a:schemeClr val="tx1"/>
                </a:solidFill>
              </a:rPr>
              <a:t>pro </a:t>
            </a:r>
            <a:r>
              <a:rPr lang="cs-CZ" sz="2300" b="0" dirty="0">
                <a:solidFill>
                  <a:schemeClr val="tx1"/>
                </a:solidFill>
              </a:rPr>
              <a:t>projekty, které </a:t>
            </a:r>
            <a:r>
              <a:rPr lang="cs-CZ" sz="2300" b="0" dirty="0" smtClean="0">
                <a:solidFill>
                  <a:schemeClr val="tx1"/>
                </a:solidFill>
              </a:rPr>
              <a:t>splnily minimální bodovou hranici věcného hodnocení. </a:t>
            </a:r>
          </a:p>
          <a:p>
            <a:pPr marL="454025" lvl="1" indent="-187325" defTabSz="444500">
              <a:lnSpc>
                <a:spcPct val="110000"/>
              </a:lnSpc>
              <a:spcBef>
                <a:spcPts val="0"/>
              </a:spcBef>
            </a:pPr>
            <a:endParaRPr lang="cs-CZ" sz="2300" b="0" dirty="0" smtClean="0">
              <a:solidFill>
                <a:schemeClr val="tx1"/>
              </a:solidFill>
            </a:endParaRPr>
          </a:p>
          <a:p>
            <a:pPr marL="454025" lvl="1" indent="-187325" defTabSz="444500">
              <a:lnSpc>
                <a:spcPct val="110000"/>
              </a:lnSpc>
              <a:spcBef>
                <a:spcPts val="0"/>
              </a:spcBef>
            </a:pPr>
            <a:r>
              <a:rPr lang="cs-CZ" sz="2300" dirty="0"/>
              <a:t>O</a:t>
            </a:r>
            <a:r>
              <a:rPr lang="cs-CZ" sz="2300" dirty="0" smtClean="0"/>
              <a:t>věřuje se riziko:</a:t>
            </a:r>
          </a:p>
          <a:p>
            <a:pPr marL="996950" lvl="2" indent="-285750">
              <a:buFont typeface="Courier New" panose="02070309020205020404" pitchFamily="49" charset="0"/>
              <a:buChar char="o"/>
            </a:pPr>
            <a:r>
              <a:rPr lang="cs-CZ" sz="2300" dirty="0" smtClean="0"/>
              <a:t>Nedosažení výstupů a realizace projektu v předloženém harmonogramu,</a:t>
            </a:r>
          </a:p>
          <a:p>
            <a:pPr marL="996950" lvl="2" indent="-285750">
              <a:buFont typeface="Courier New" panose="02070309020205020404" pitchFamily="49" charset="0"/>
              <a:buChar char="o"/>
            </a:pPr>
            <a:r>
              <a:rPr lang="cs-CZ" sz="2300" dirty="0"/>
              <a:t>n</a:t>
            </a:r>
            <a:r>
              <a:rPr lang="cs-CZ" sz="2300" dirty="0" smtClean="0"/>
              <a:t>esouladu realizace projektu s Podmínkami právního aktu a dalšími závaznými postupy a pokyny pro příjemce , </a:t>
            </a:r>
          </a:p>
          <a:p>
            <a:pPr marL="996950" lvl="2" indent="-285750">
              <a:buFont typeface="Courier New" panose="02070309020205020404" pitchFamily="49" charset="0"/>
              <a:buChar char="o"/>
            </a:pPr>
            <a:r>
              <a:rPr lang="cs-CZ" sz="2300" dirty="0"/>
              <a:t>ve veřejných zakázkách,</a:t>
            </a:r>
          </a:p>
          <a:p>
            <a:pPr marL="996950" lvl="2" indent="-285750">
              <a:buFont typeface="Courier New" panose="02070309020205020404" pitchFamily="49" charset="0"/>
              <a:buChar char="o"/>
            </a:pPr>
            <a:r>
              <a:rPr lang="cs-CZ" sz="2300" dirty="0" smtClean="0"/>
              <a:t>vzniku </a:t>
            </a:r>
            <a:r>
              <a:rPr lang="cs-CZ" sz="2300" dirty="0"/>
              <a:t>nezpůsobilých výdajů v rámci realizace </a:t>
            </a:r>
            <a:r>
              <a:rPr lang="cs-CZ" sz="2300" dirty="0" smtClean="0"/>
              <a:t>projektu,</a:t>
            </a:r>
          </a:p>
          <a:p>
            <a:pPr marL="996950" lvl="2" indent="-285750">
              <a:buFont typeface="Courier New" panose="02070309020205020404" pitchFamily="49" charset="0"/>
              <a:buChar char="o"/>
            </a:pPr>
            <a:r>
              <a:rPr lang="cs-CZ" sz="2300" dirty="0" smtClean="0"/>
              <a:t>dvojího financování,</a:t>
            </a:r>
          </a:p>
          <a:p>
            <a:pPr marL="996950" lvl="2" indent="-285750">
              <a:buFont typeface="Courier New" panose="02070309020205020404" pitchFamily="49" charset="0"/>
              <a:buChar char="o"/>
            </a:pPr>
            <a:r>
              <a:rPr lang="cs-CZ" sz="2300" dirty="0"/>
              <a:t>n</a:t>
            </a:r>
            <a:r>
              <a:rPr lang="cs-CZ" sz="2300" dirty="0" smtClean="0"/>
              <a:t>enaplnění udržitelnosti projektu,</a:t>
            </a:r>
          </a:p>
          <a:p>
            <a:pPr marL="996950" lvl="2" indent="-285750">
              <a:buFont typeface="Courier New" panose="02070309020205020404" pitchFamily="49" charset="0"/>
              <a:buChar char="o"/>
            </a:pPr>
            <a:r>
              <a:rPr lang="cs-CZ" sz="2300" dirty="0"/>
              <a:t>n</a:t>
            </a:r>
            <a:r>
              <a:rPr lang="cs-CZ" sz="2300" dirty="0" smtClean="0"/>
              <a:t>edosažení plánovaných indikátorů,</a:t>
            </a:r>
          </a:p>
          <a:p>
            <a:pPr marL="996950" lvl="2" indent="-285750">
              <a:buFont typeface="Courier New" panose="02070309020205020404" pitchFamily="49" charset="0"/>
              <a:buChar char="o"/>
            </a:pPr>
            <a:r>
              <a:rPr lang="cs-CZ" sz="2300" dirty="0"/>
              <a:t>podvodu a korupčního jednání,</a:t>
            </a:r>
          </a:p>
          <a:p>
            <a:pPr marL="996950" lvl="2" indent="-285750">
              <a:buFont typeface="Courier New" panose="02070309020205020404" pitchFamily="49" charset="0"/>
              <a:buChar char="o"/>
            </a:pPr>
            <a:r>
              <a:rPr lang="cs-CZ" sz="2300" dirty="0" smtClean="0"/>
              <a:t>nehospodárných </a:t>
            </a:r>
            <a:r>
              <a:rPr lang="cs-CZ" sz="2300" dirty="0"/>
              <a:t>a neefektivních aktivit a </a:t>
            </a:r>
            <a:r>
              <a:rPr lang="cs-CZ" sz="2300" dirty="0" smtClean="0"/>
              <a:t>výdajů,</a:t>
            </a:r>
          </a:p>
          <a:p>
            <a:pPr marL="996950" lvl="2" indent="-285750">
              <a:buFont typeface="Courier New" panose="02070309020205020404" pitchFamily="49" charset="0"/>
              <a:buChar char="o"/>
            </a:pPr>
            <a:r>
              <a:rPr lang="cs-CZ" sz="2300" dirty="0"/>
              <a:t>nedovolené veřejné </a:t>
            </a:r>
            <a:r>
              <a:rPr lang="cs-CZ" sz="2300" dirty="0" smtClean="0"/>
              <a:t>podpory,</a:t>
            </a:r>
          </a:p>
          <a:p>
            <a:pPr marL="996950" lvl="2" indent="-285750">
              <a:buFont typeface="Courier New" panose="02070309020205020404" pitchFamily="49" charset="0"/>
              <a:buChar char="o"/>
            </a:pPr>
            <a:r>
              <a:rPr lang="cs-CZ" sz="2300" dirty="0" smtClean="0"/>
              <a:t>vzniku neočekávaných nebo nedovolených příjmů.</a:t>
            </a:r>
          </a:p>
          <a:p>
            <a:pPr marL="711200" lvl="2" indent="0">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analýza rizik</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32</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lgn="just"/>
            <a:r>
              <a:rPr lang="cs-CZ" dirty="0" smtClean="0"/>
              <a:t>Provádí se na základě výsledků ex-ante analýzy rizik</a:t>
            </a:r>
          </a:p>
          <a:p>
            <a:pPr marL="895350" lvl="1" indent="-285750" algn="just">
              <a:buFont typeface="Arial" panose="020B0604020202020204" pitchFamily="34" charset="0"/>
              <a:buChar char="•"/>
            </a:pPr>
            <a:r>
              <a:rPr lang="cs-CZ" sz="1800" b="0" dirty="0" smtClean="0">
                <a:solidFill>
                  <a:schemeClr val="tx1"/>
                </a:solidFill>
              </a:rPr>
              <a:t>Zahrnuje oblasti, které ex-ante analýza rizik vyhodnotila jako rizikové.</a:t>
            </a:r>
          </a:p>
          <a:p>
            <a:pPr marL="454025" lvl="1" indent="-187325" algn="just"/>
            <a:r>
              <a:rPr lang="cs-CZ" dirty="0" smtClean="0"/>
              <a:t>Forma:</a:t>
            </a:r>
          </a:p>
          <a:p>
            <a:pPr marL="898525" lvl="2" indent="-187325" algn="just"/>
            <a:r>
              <a:rPr lang="cs-CZ" sz="1800" dirty="0" smtClean="0"/>
              <a:t>Administrativní ověření (v režimu úkonů předcházející kontrole),</a:t>
            </a:r>
          </a:p>
          <a:p>
            <a:pPr marL="898525" lvl="2" indent="-187325" algn="just"/>
            <a:r>
              <a:rPr lang="cs-CZ" sz="1800" dirty="0" smtClean="0"/>
              <a:t>veřejnosprávní </a:t>
            </a:r>
            <a:r>
              <a:rPr lang="cs-CZ" sz="1800" dirty="0"/>
              <a:t>kontrola – administrativní, na základě předložených </a:t>
            </a:r>
            <a:r>
              <a:rPr lang="cs-CZ" sz="1800" dirty="0" smtClean="0"/>
              <a:t>dokladů, kontrola na místě.</a:t>
            </a:r>
            <a:endParaRPr lang="cs-CZ" sz="1800" dirty="0"/>
          </a:p>
          <a:p>
            <a:pPr marL="454025" lvl="1" indent="-187325" algn="just"/>
            <a:r>
              <a:rPr lang="cs-CZ" dirty="0" smtClean="0"/>
              <a:t>Možné krácení výdajů na základě výsledku kontroly:</a:t>
            </a:r>
          </a:p>
          <a:p>
            <a:pPr marL="898525" lvl="2" indent="-187325" algn="just"/>
            <a:r>
              <a:rPr lang="cs-CZ" sz="1800" dirty="0" smtClean="0"/>
              <a:t>ve způsobilých výdajích zahrnuty výdaje, které nejsou dle pravidel výzvy způsobilé nebo nejsou v souladu s obsahem a cíli projektu,</a:t>
            </a:r>
          </a:p>
          <a:p>
            <a:pPr marL="898525" lvl="2" indent="-187325" algn="just"/>
            <a:r>
              <a:rPr lang="cs-CZ" sz="1800" dirty="0" smtClean="0"/>
              <a:t>aktivity, které mohly být nebo již byly realizovány na základě chybně provedeného výběrového řízení,</a:t>
            </a:r>
          </a:p>
          <a:p>
            <a:pPr marL="898525" lvl="2" indent="-187325" algn="just"/>
            <a:r>
              <a:rPr lang="cs-CZ" sz="1800" dirty="0" smtClean="0"/>
              <a:t>výdaje nebyly vynaloženy v souladu se zásadami 3E.</a:t>
            </a:r>
          </a:p>
          <a:p>
            <a:pPr marL="711200" lvl="2" indent="0">
              <a:buNone/>
            </a:pPr>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Ex-ante kontrola</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33</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454025" lvl="1" indent="-187325">
              <a:spcBef>
                <a:spcPts val="0"/>
              </a:spcBef>
              <a:spcAft>
                <a:spcPts val="600"/>
              </a:spcAft>
            </a:pPr>
            <a:r>
              <a:rPr lang="cs-CZ" dirty="0" smtClean="0"/>
              <a:t>Provádí ŘO IROP na základě výsledků hodnocení provedeného Centrem</a:t>
            </a:r>
          </a:p>
          <a:p>
            <a:pPr marL="901700" lvl="1" indent="0">
              <a:spcBef>
                <a:spcPts val="0"/>
              </a:spcBef>
              <a:buNone/>
            </a:pPr>
            <a:r>
              <a:rPr lang="cs-CZ" sz="1800" dirty="0" smtClean="0">
                <a:solidFill>
                  <a:schemeClr val="tx1"/>
                </a:solidFill>
              </a:rPr>
              <a:t>Podkladem pro výběr je:</a:t>
            </a:r>
          </a:p>
          <a:p>
            <a:pPr marL="1187450" lvl="1" indent="-285750">
              <a:spcBef>
                <a:spcPts val="0"/>
              </a:spcBef>
              <a:buFont typeface="Arial" panose="020B0604020202020204" pitchFamily="34" charset="0"/>
              <a:buChar char="•"/>
            </a:pPr>
            <a:r>
              <a:rPr lang="cs-CZ" sz="1800" b="0" dirty="0" smtClean="0">
                <a:solidFill>
                  <a:schemeClr val="tx1"/>
                </a:solidFill>
              </a:rPr>
              <a:t>zápis, podepsaný ředitelem Centra, který deklaruje, že hodnocení </a:t>
            </a:r>
            <a:br>
              <a:rPr lang="cs-CZ" sz="1800" b="0" dirty="0" smtClean="0">
                <a:solidFill>
                  <a:schemeClr val="tx1"/>
                </a:solidFill>
              </a:rPr>
            </a:br>
            <a:r>
              <a:rPr lang="cs-CZ" sz="1800" b="0" dirty="0" smtClean="0">
                <a:solidFill>
                  <a:schemeClr val="tx1"/>
                </a:solidFill>
              </a:rPr>
              <a:t>a kontroly projektů proběhly podle stanovených postupů,</a:t>
            </a:r>
          </a:p>
          <a:p>
            <a:pPr marL="1187450" lvl="1" indent="-285750">
              <a:spcBef>
                <a:spcPts val="0"/>
              </a:spcBef>
              <a:buFont typeface="Arial" panose="020B0604020202020204" pitchFamily="34" charset="0"/>
              <a:buChar char="•"/>
            </a:pPr>
            <a:r>
              <a:rPr lang="cs-CZ" sz="1800" b="0" dirty="0" smtClean="0">
                <a:solidFill>
                  <a:schemeClr val="tx1"/>
                </a:solidFill>
              </a:rPr>
              <a:t>seznam všech projektů, které prošly hodnocením, v rozdělení </a:t>
            </a:r>
            <a:br>
              <a:rPr lang="cs-CZ" sz="1800" b="0" dirty="0" smtClean="0">
                <a:solidFill>
                  <a:schemeClr val="tx1"/>
                </a:solidFill>
              </a:rPr>
            </a:br>
            <a:r>
              <a:rPr lang="cs-CZ" sz="1800" b="0" dirty="0" smtClean="0">
                <a:solidFill>
                  <a:schemeClr val="tx1"/>
                </a:solidFill>
              </a:rPr>
              <a:t>na projekty doporučené a nedoporučené k financování,</a:t>
            </a:r>
          </a:p>
          <a:p>
            <a:pPr marL="1187450" lvl="1" indent="-285750">
              <a:spcBef>
                <a:spcPts val="0"/>
              </a:spcBef>
              <a:buFont typeface="Arial" panose="020B0604020202020204" pitchFamily="34" charset="0"/>
              <a:buChar char="•"/>
            </a:pPr>
            <a:r>
              <a:rPr lang="cs-CZ" sz="1800" b="0" dirty="0" smtClean="0">
                <a:solidFill>
                  <a:schemeClr val="tx1"/>
                </a:solidFill>
              </a:rPr>
              <a:t>seznam náhradních projektů.</a:t>
            </a:r>
          </a:p>
          <a:p>
            <a:pPr marL="1187450" lvl="1" indent="-285750">
              <a:spcBef>
                <a:spcPts val="0"/>
              </a:spcBef>
              <a:buFont typeface="Arial" panose="020B0604020202020204" pitchFamily="34" charset="0"/>
              <a:buChar char="•"/>
            </a:pPr>
            <a:endParaRPr lang="cs-CZ" sz="1800" b="0" i="1" dirty="0">
              <a:solidFill>
                <a:schemeClr val="tx1"/>
              </a:solidFill>
            </a:endParaRPr>
          </a:p>
          <a:p>
            <a:pPr marL="1162050" lvl="1" indent="-285750" defTabSz="266700">
              <a:spcBef>
                <a:spcPts val="0"/>
              </a:spcBef>
              <a:buFont typeface="Arial" panose="020B0604020202020204" pitchFamily="34" charset="0"/>
              <a:buChar char="•"/>
            </a:pPr>
            <a:r>
              <a:rPr lang="cs-CZ" sz="1800" b="0" dirty="0" smtClean="0">
                <a:solidFill>
                  <a:schemeClr val="tx1"/>
                </a:solidFill>
              </a:rPr>
              <a:t>Ve fázi výběru projektů není možné měnit hodnocení žádostí </a:t>
            </a:r>
            <a:br>
              <a:rPr lang="cs-CZ" sz="1800" b="0" dirty="0" smtClean="0">
                <a:solidFill>
                  <a:schemeClr val="tx1"/>
                </a:solidFill>
              </a:rPr>
            </a:br>
            <a:r>
              <a:rPr lang="cs-CZ" sz="1800" b="0" dirty="0" smtClean="0">
                <a:solidFill>
                  <a:schemeClr val="tx1"/>
                </a:solidFill>
              </a:rPr>
              <a:t>o podporu!</a:t>
            </a:r>
          </a:p>
          <a:p>
            <a:pPr marL="1162050" lvl="1" indent="-285750" algn="just" defTabSz="266700">
              <a:spcBef>
                <a:spcPts val="0"/>
              </a:spcBef>
              <a:buFont typeface="Arial" panose="020B0604020202020204" pitchFamily="34" charset="0"/>
              <a:buChar char="•"/>
            </a:pPr>
            <a:r>
              <a:rPr lang="cs-CZ" sz="1800" b="0" dirty="0" smtClean="0">
                <a:solidFill>
                  <a:schemeClr val="tx1"/>
                </a:solidFill>
              </a:rPr>
              <a:t>Počet podpořených projektů je limitován výší alokace na výzvu.</a:t>
            </a:r>
          </a:p>
          <a:p>
            <a:pPr marL="609600" lvl="1" indent="-342900"/>
            <a:r>
              <a:rPr lang="cs-CZ" dirty="0" smtClean="0"/>
              <a:t>ŘO IROP znovu nehodnotí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Výběr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34</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626780"/>
            <a:ext cx="8003232" cy="4499383"/>
          </a:xfrm>
        </p:spPr>
        <p:txBody>
          <a:bodyPr>
            <a:normAutofit/>
          </a:bodyPr>
          <a:lstStyle/>
          <a:p>
            <a:pPr marL="266700" lvl="1" indent="0">
              <a:buNone/>
            </a:pPr>
            <a:r>
              <a:rPr lang="cs-CZ" dirty="0" smtClean="0"/>
              <a:t>Právní akt (Registrace </a:t>
            </a:r>
            <a:r>
              <a:rPr lang="cs-CZ" dirty="0"/>
              <a:t>akce </a:t>
            </a:r>
            <a:r>
              <a:rPr lang="cs-CZ" dirty="0" smtClean="0"/>
              <a:t>a </a:t>
            </a:r>
            <a:r>
              <a:rPr lang="cs-CZ" dirty="0"/>
              <a:t>Rozhodnutí o poskytnutí dotace/Stanovení </a:t>
            </a:r>
            <a:r>
              <a:rPr lang="cs-CZ" dirty="0" smtClean="0"/>
              <a:t>výdajů) upravuje minimálně tyto oblasti:</a:t>
            </a:r>
            <a:endParaRPr lang="cs-CZ" dirty="0"/>
          </a:p>
          <a:p>
            <a:pPr marL="454025" lvl="1" indent="-187325"/>
            <a:r>
              <a:rPr lang="cs-CZ" b="0" dirty="0" smtClean="0">
                <a:solidFill>
                  <a:schemeClr val="tx1"/>
                </a:solidFill>
              </a:rPr>
              <a:t>informace o příjemci;</a:t>
            </a:r>
          </a:p>
          <a:p>
            <a:pPr marL="454025" lvl="1" indent="-187325"/>
            <a:r>
              <a:rPr lang="cs-CZ" b="0" dirty="0" smtClean="0">
                <a:solidFill>
                  <a:schemeClr val="tx1"/>
                </a:solidFill>
              </a:rPr>
              <a:t>informace o projektu;</a:t>
            </a:r>
          </a:p>
          <a:p>
            <a:pPr marL="454025" lvl="1" indent="-187325"/>
            <a:r>
              <a:rPr lang="cs-CZ" b="0" dirty="0" smtClean="0">
                <a:solidFill>
                  <a:schemeClr val="tx1"/>
                </a:solidFill>
              </a:rPr>
              <a:t>povinnosti a práva příjemce;</a:t>
            </a:r>
          </a:p>
          <a:p>
            <a:pPr marL="454025" lvl="1" indent="-187325"/>
            <a:r>
              <a:rPr lang="cs-CZ" b="0" dirty="0" smtClean="0">
                <a:solidFill>
                  <a:schemeClr val="tx1"/>
                </a:solidFill>
              </a:rPr>
              <a:t>povinnosti a práva ŘO IROP;</a:t>
            </a:r>
          </a:p>
          <a:p>
            <a:pPr marL="454025" lvl="1" indent="-187325"/>
            <a:r>
              <a:rPr lang="cs-CZ" b="0" dirty="0" smtClean="0">
                <a:solidFill>
                  <a:schemeClr val="tx1"/>
                </a:solidFill>
              </a:rPr>
              <a:t>sankce za neplnění povinností.</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a:xfrm>
            <a:off x="457201" y="463026"/>
            <a:ext cx="8229600" cy="822325"/>
          </a:xfrm>
        </p:spPr>
        <p:txBody>
          <a:bodyPr>
            <a:normAutofit/>
          </a:bodyPr>
          <a:lstStyle/>
          <a:p>
            <a:pPr algn="ctr"/>
            <a:r>
              <a:rPr lang="cs-CZ" dirty="0" smtClean="0"/>
              <a:t>Vydání právního aktu</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35</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161733"/>
            <a:ext cx="8003232" cy="5117147"/>
          </a:xfrm>
        </p:spPr>
        <p:txBody>
          <a:bodyPr>
            <a:normAutofit fontScale="70000" lnSpcReduction="20000"/>
          </a:bodyPr>
          <a:lstStyle/>
          <a:p>
            <a:pPr marL="454025" lvl="1" indent="-187325" algn="just"/>
            <a:r>
              <a:rPr lang="cs-CZ" sz="2400" dirty="0" smtClean="0"/>
              <a:t>Žadatel může podat žádost o přezkum hodnocení v každé části hodnocení žádosti, ve které neuspěl</a:t>
            </a:r>
            <a:r>
              <a:rPr lang="cs-CZ" sz="2400" dirty="0"/>
              <a:t>:</a:t>
            </a:r>
            <a:endParaRPr lang="cs-CZ" sz="2400" dirty="0" smtClean="0"/>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kontrole přijatelnosti a formálních náležitostí,</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věcném hodnocení, </a:t>
            </a:r>
          </a:p>
          <a:p>
            <a:pPr marL="720000" lvl="1" indent="-288000" algn="just" defTabSz="355600">
              <a:lnSpc>
                <a:spcPct val="120000"/>
              </a:lnSpc>
              <a:spcBef>
                <a:spcPts val="0"/>
              </a:spcBef>
              <a:buFont typeface="Arial" panose="020B0604020202020204" pitchFamily="34" charset="0"/>
              <a:buChar char="•"/>
            </a:pPr>
            <a:r>
              <a:rPr lang="cs-CZ" sz="2400" b="0" dirty="0">
                <a:solidFill>
                  <a:schemeClr val="tx1"/>
                </a:solidFill>
              </a:rPr>
              <a:t>p</a:t>
            </a:r>
            <a:r>
              <a:rPr lang="cs-CZ" sz="2400" b="0" dirty="0" smtClean="0">
                <a:solidFill>
                  <a:schemeClr val="tx1"/>
                </a:solidFill>
              </a:rPr>
              <a:t>o ex-ante kontrole</a:t>
            </a:r>
            <a:r>
              <a:rPr lang="cs-CZ" sz="2400" dirty="0" smtClean="0"/>
              <a:t>.</a:t>
            </a:r>
          </a:p>
          <a:p>
            <a:pPr marL="454025" lvl="1" indent="-187325" algn="just"/>
            <a:r>
              <a:rPr lang="cs-CZ" sz="2400" dirty="0" smtClean="0"/>
              <a:t>Podává se do 14 kalendářních dnů ode dne doručení výsledku,  a to:</a:t>
            </a:r>
          </a:p>
          <a:p>
            <a:pPr marL="720000" lvl="2" indent="-288000">
              <a:lnSpc>
                <a:spcPct val="120000"/>
              </a:lnSpc>
              <a:spcBef>
                <a:spcPts val="0"/>
              </a:spcBef>
            </a:pPr>
            <a:r>
              <a:rPr lang="cs-CZ" sz="2400" dirty="0" smtClean="0"/>
              <a:t>elektronicky v MS2014+,</a:t>
            </a:r>
          </a:p>
          <a:p>
            <a:pPr marL="720000" lvl="2" indent="-288000">
              <a:lnSpc>
                <a:spcPct val="120000"/>
              </a:lnSpc>
              <a:spcBef>
                <a:spcPts val="0"/>
              </a:spcBef>
            </a:pPr>
            <a:r>
              <a:rPr lang="cs-CZ" sz="2400" dirty="0" smtClean="0"/>
              <a:t>prostřednictvím odkazu na webových stránkách </a:t>
            </a:r>
            <a:r>
              <a:rPr lang="cs-CZ" sz="2400" dirty="0" smtClean="0">
                <a:hlinkClick r:id="rId2"/>
              </a:rPr>
              <a:t>www.dotaceeu.cz</a:t>
            </a:r>
            <a:r>
              <a:rPr lang="cs-CZ" sz="2400" dirty="0" smtClean="0"/>
              <a:t>,</a:t>
            </a:r>
          </a:p>
          <a:p>
            <a:pPr marL="720000" lvl="2" indent="-288000">
              <a:lnSpc>
                <a:spcPct val="120000"/>
              </a:lnSpc>
              <a:spcBef>
                <a:spcPts val="0"/>
              </a:spcBef>
            </a:pPr>
            <a:r>
              <a:rPr lang="cs-CZ" sz="2400" dirty="0" smtClean="0"/>
              <a:t>písemně prostřednictvím formuláře uvedeného na webových stránkách </a:t>
            </a:r>
            <a:r>
              <a:rPr lang="cs-CZ" sz="2400" dirty="0" smtClean="0">
                <a:hlinkClick r:id="rId2"/>
              </a:rPr>
              <a:t>www.dotaceeu.cz</a:t>
            </a:r>
            <a:r>
              <a:rPr lang="cs-CZ" sz="2400" dirty="0" smtClean="0"/>
              <a:t>.</a:t>
            </a:r>
          </a:p>
          <a:p>
            <a:pPr marL="444500" lvl="2" indent="0">
              <a:lnSpc>
                <a:spcPct val="120000"/>
              </a:lnSpc>
              <a:spcBef>
                <a:spcPts val="0"/>
              </a:spcBef>
              <a:buNone/>
            </a:pPr>
            <a:endParaRPr lang="cs-CZ" sz="1900" dirty="0" smtClean="0"/>
          </a:p>
          <a:p>
            <a:pPr marL="454025" lvl="1" indent="-187325">
              <a:lnSpc>
                <a:spcPct val="120000"/>
              </a:lnSpc>
              <a:spcBef>
                <a:spcPts val="0"/>
              </a:spcBef>
            </a:pPr>
            <a:r>
              <a:rPr lang="cs-CZ" sz="2400" dirty="0" smtClean="0"/>
              <a:t>Přezkumné řízení provádí ŘO IROP:</a:t>
            </a:r>
            <a:endParaRPr lang="cs-CZ" sz="2400" dirty="0"/>
          </a:p>
          <a:p>
            <a:pPr marL="720000" lvl="1" indent="-288000">
              <a:lnSpc>
                <a:spcPct val="120000"/>
              </a:lnSpc>
              <a:spcBef>
                <a:spcPts val="0"/>
              </a:spcBef>
            </a:pPr>
            <a:r>
              <a:rPr lang="cs-CZ" sz="2400" b="0" dirty="0" smtClean="0">
                <a:solidFill>
                  <a:schemeClr val="tx1"/>
                </a:solidFill>
              </a:rPr>
              <a:t>do 30 kalendářních dní od doručení žádosti o přezkum (ve složitějších případech do 60 pracovních dní).</a:t>
            </a:r>
          </a:p>
          <a:p>
            <a:pPr marL="454025" lvl="1" indent="-187325"/>
            <a:r>
              <a:rPr lang="cs-CZ" sz="2400" dirty="0" smtClean="0"/>
              <a:t>Na základě výsledku přezkumného řízení:</a:t>
            </a:r>
          </a:p>
          <a:p>
            <a:pPr marL="720000" lvl="2" indent="-288000" defTabSz="266700">
              <a:lnSpc>
                <a:spcPct val="120000"/>
              </a:lnSpc>
              <a:spcBef>
                <a:spcPts val="0"/>
              </a:spcBef>
            </a:pPr>
            <a:r>
              <a:rPr lang="cs-CZ" sz="2400" dirty="0" smtClean="0"/>
              <a:t>žádost postoupí do další fáze hodnocení,</a:t>
            </a:r>
          </a:p>
          <a:p>
            <a:pPr marL="720000" lvl="2" indent="-288000" defTabSz="266700">
              <a:lnSpc>
                <a:spcPct val="120000"/>
              </a:lnSpc>
              <a:spcBef>
                <a:spcPts val="0"/>
              </a:spcBef>
            </a:pPr>
            <a:r>
              <a:rPr lang="cs-CZ" sz="2400" dirty="0" smtClean="0"/>
              <a:t>žádost je vyřazena z dalšího procesu hodnocení</a:t>
            </a:r>
            <a:r>
              <a:rPr lang="cs-CZ" sz="2300" dirty="0" smtClean="0"/>
              <a:t>.</a:t>
            </a:r>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Žádost o přezkum výsledku hodnocení</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36</a:t>
            </a:fld>
            <a:endParaRPr lang="en-US" dirty="0"/>
          </a:p>
        </p:txBody>
      </p:sp>
      <p:pic>
        <p:nvPicPr>
          <p:cNvPr id="7" name="Obrázek 6"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10000"/>
              </a:lnSpc>
              <a:spcBef>
                <a:spcPts val="0"/>
              </a:spcBef>
              <a:buFont typeface="+mj-lt"/>
              <a:buAutoNum type="arabicPeriod"/>
            </a:pPr>
            <a:r>
              <a:rPr lang="cs-CZ" sz="1800" dirty="0" smtClean="0"/>
              <a:t>Zpráv o realizaci („ZoR“)</a:t>
            </a:r>
          </a:p>
          <a:p>
            <a:pPr marL="817563" lvl="2" indent="-285750">
              <a:lnSpc>
                <a:spcPct val="120000"/>
              </a:lnSpc>
              <a:spcBef>
                <a:spcPts val="0"/>
              </a:spcBef>
            </a:pPr>
            <a:r>
              <a:rPr lang="pl-PL" sz="1800" dirty="0" smtClean="0"/>
              <a:t>sledovaným </a:t>
            </a:r>
            <a:r>
              <a:rPr lang="pl-PL" sz="1800" dirty="0"/>
              <a:t>obdobím je příslušná etapa,</a:t>
            </a:r>
          </a:p>
          <a:p>
            <a:pPr marL="817563" lvl="2" indent="-285750">
              <a:lnSpc>
                <a:spcPct val="120000"/>
              </a:lnSpc>
              <a:spcBef>
                <a:spcPts val="0"/>
              </a:spcBef>
            </a:pPr>
            <a:r>
              <a:rPr lang="pl-PL" sz="1800" dirty="0"/>
              <a:t>předkládá se po ukončení etapy spolu se žádostí o platbu (ex-post financování),</a:t>
            </a:r>
          </a:p>
          <a:p>
            <a:pPr marL="817563" lvl="2" indent="-285750">
              <a:lnSpc>
                <a:spcPct val="120000"/>
              </a:lnSpc>
              <a:spcBef>
                <a:spcPts val="0"/>
              </a:spcBef>
            </a:pPr>
            <a:r>
              <a:rPr lang="pl-PL" sz="1800" dirty="0"/>
              <a:t>p</a:t>
            </a:r>
            <a:r>
              <a:rPr lang="pl-PL" sz="1800" dirty="0" smtClean="0"/>
              <a:t>růběžnou </a:t>
            </a:r>
            <a:r>
              <a:rPr lang="pl-PL" sz="1800" dirty="0"/>
              <a:t>ani závěrečnou zprávu o realizaci nelze podat před datem schválení právního </a:t>
            </a:r>
            <a:r>
              <a:rPr lang="pl-PL" sz="1800" dirty="0" smtClean="0"/>
              <a:t>aktu,</a:t>
            </a:r>
            <a:endParaRPr lang="cs-CZ" sz="1800" dirty="0" smtClean="0"/>
          </a:p>
          <a:p>
            <a:pPr marL="817563" lvl="2" indent="-285750">
              <a:lnSpc>
                <a:spcPct val="120000"/>
              </a:lnSpc>
              <a:spcBef>
                <a:spcPts val="0"/>
              </a:spcBef>
            </a:pPr>
            <a:r>
              <a:rPr lang="cs-CZ" sz="1800" dirty="0" smtClean="0"/>
              <a:t>zprávu nelze podat před uzavřením změnového řízení, jeli v projektu řešeno,</a:t>
            </a:r>
          </a:p>
          <a:p>
            <a:pPr marL="817563" lvl="2" indent="-285750">
              <a:lnSpc>
                <a:spcPct val="120000"/>
              </a:lnSpc>
              <a:spcBef>
                <a:spcPts val="0"/>
              </a:spcBef>
            </a:pPr>
            <a:r>
              <a:rPr lang="cs-CZ" sz="1800" dirty="0"/>
              <a:t>další zprávy je možné podat až po schválení předchozích zpráv</a:t>
            </a:r>
            <a:r>
              <a:rPr lang="cs-CZ" sz="1800" dirty="0" smtClean="0"/>
              <a:t>,</a:t>
            </a:r>
          </a:p>
          <a:p>
            <a:pPr marL="817563" lvl="2" indent="-285750">
              <a:lnSpc>
                <a:spcPct val="120000"/>
              </a:lnSpc>
              <a:spcBef>
                <a:spcPts val="0"/>
              </a:spcBef>
            </a:pPr>
            <a:r>
              <a:rPr lang="cs-CZ" sz="1800" dirty="0" smtClean="0"/>
              <a:t>Centrum provádí kontrolu </a:t>
            </a:r>
            <a:r>
              <a:rPr lang="cs-CZ" sz="1800" dirty="0"/>
              <a:t>formálních náležitostí a věcného obsahu </a:t>
            </a:r>
            <a:r>
              <a:rPr lang="cs-CZ" sz="1800" dirty="0" smtClean="0"/>
              <a:t>zpráv a administrativní ověření.</a:t>
            </a:r>
            <a:endParaRPr lang="en-US" sz="1800" dirty="0"/>
          </a:p>
          <a:p>
            <a:pPr marL="1273176" lvl="3" indent="-285750">
              <a:lnSpc>
                <a:spcPct val="120000"/>
              </a:lnSpc>
              <a:spcBef>
                <a:spcPts val="0"/>
              </a:spcBef>
            </a:pPr>
            <a:endParaRPr lang="pl-PL" sz="1500" b="1" dirty="0" smtClean="0"/>
          </a:p>
          <a:p>
            <a:pPr marL="609600" lvl="1" indent="-342900">
              <a:lnSpc>
                <a:spcPct val="110000"/>
              </a:lnSpc>
              <a:spcBef>
                <a:spcPts val="0"/>
              </a:spcBef>
              <a:buFont typeface="+mj-lt"/>
              <a:buAutoNum type="arabicPeriod"/>
            </a:pPr>
            <a:endParaRPr lang="cs-CZ" sz="1500" dirty="0" smtClean="0"/>
          </a:p>
          <a:p>
            <a:pPr marL="609600" lvl="1" indent="-342900">
              <a:lnSpc>
                <a:spcPct val="110000"/>
              </a:lnSpc>
              <a:spcBef>
                <a:spcPts val="0"/>
              </a:spcBef>
              <a:buFont typeface="+mj-lt"/>
              <a:buAutoNum type="arabicPeriod"/>
            </a:pPr>
            <a:endParaRPr lang="cs-CZ" sz="1500" dirty="0" smtClean="0"/>
          </a:p>
          <a:p>
            <a:pPr marL="811213" lvl="2" indent="-277813">
              <a:lnSpc>
                <a:spcPct val="110000"/>
              </a:lnSpc>
              <a:spcBef>
                <a:spcPts val="0"/>
              </a:spcBef>
              <a:buFont typeface="Arial" panose="020B0604020202020204" pitchFamily="34" charset="0"/>
              <a:buChar char="•"/>
            </a:pPr>
            <a:endParaRPr lang="cs-CZ" sz="1500" dirty="0" smtClean="0"/>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37</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774612"/>
          </a:xfrm>
        </p:spPr>
        <p:txBody>
          <a:bodyPr>
            <a:noAutofit/>
          </a:bodyPr>
          <a:lstStyle/>
          <a:p>
            <a:pPr marL="266700" lvl="1" indent="0">
              <a:lnSpc>
                <a:spcPct val="110000"/>
              </a:lnSpc>
              <a:spcBef>
                <a:spcPts val="0"/>
              </a:spcBef>
              <a:buNone/>
            </a:pPr>
            <a:r>
              <a:rPr lang="cs-CZ" sz="1800" dirty="0" smtClean="0"/>
              <a:t>Monitorování postupu projektů se uskutečňuje prostřednictvím:</a:t>
            </a:r>
          </a:p>
          <a:p>
            <a:pPr marL="609600" lvl="1" indent="-342900">
              <a:lnSpc>
                <a:spcPct val="120000"/>
              </a:lnSpc>
              <a:spcBef>
                <a:spcPts val="600"/>
              </a:spcBef>
              <a:spcAft>
                <a:spcPts val="300"/>
              </a:spcAft>
              <a:buFont typeface="+mj-lt"/>
              <a:buAutoNum type="arabicPeriod" startAt="2"/>
            </a:pPr>
            <a:r>
              <a:rPr lang="cs-CZ" sz="1800" dirty="0" smtClean="0"/>
              <a:t>Zpráv </a:t>
            </a:r>
            <a:r>
              <a:rPr lang="cs-CZ" sz="1800" dirty="0"/>
              <a:t>o udržitelnosti („ZoU“):</a:t>
            </a:r>
          </a:p>
          <a:p>
            <a:pPr marL="817563" lvl="2" indent="-285750">
              <a:lnSpc>
                <a:spcPct val="120000"/>
              </a:lnSpc>
              <a:spcBef>
                <a:spcPts val="0"/>
              </a:spcBef>
            </a:pPr>
            <a:r>
              <a:rPr lang="cs-CZ" sz="1800" dirty="0"/>
              <a:t>monitoring období </a:t>
            </a:r>
            <a:r>
              <a:rPr lang="cs-CZ" sz="1800" dirty="0" smtClean="0"/>
              <a:t>udržitelnosti,</a:t>
            </a:r>
            <a:endParaRPr lang="cs-CZ" sz="1800" dirty="0"/>
          </a:p>
          <a:p>
            <a:pPr marL="811213" lvl="2" indent="-277813">
              <a:lnSpc>
                <a:spcPct val="110000"/>
              </a:lnSpc>
              <a:spcBef>
                <a:spcPts val="0"/>
              </a:spcBef>
              <a:buFont typeface="Arial" panose="020B0604020202020204" pitchFamily="34" charset="0"/>
              <a:buChar char="•"/>
            </a:pPr>
            <a:r>
              <a:rPr lang="cs-CZ" sz="1800" dirty="0" smtClean="0"/>
              <a:t>zprávy </a:t>
            </a:r>
            <a:r>
              <a:rPr lang="cs-CZ" sz="1800" dirty="0"/>
              <a:t>příjemce podává elektronicky v MS2014</a:t>
            </a:r>
            <a:r>
              <a:rPr lang="cs-CZ" sz="1800" dirty="0" smtClean="0"/>
              <a:t>+,</a:t>
            </a:r>
            <a:endParaRPr lang="cs-CZ" sz="1800" dirty="0"/>
          </a:p>
          <a:p>
            <a:pPr marL="811213" lvl="2" indent="-277813">
              <a:lnSpc>
                <a:spcPct val="110000"/>
              </a:lnSpc>
              <a:spcBef>
                <a:spcPts val="0"/>
              </a:spcBef>
              <a:buFont typeface="Arial" panose="020B0604020202020204" pitchFamily="34" charset="0"/>
              <a:buChar char="•"/>
            </a:pPr>
            <a:r>
              <a:rPr lang="cs-CZ" sz="1800" dirty="0"/>
              <a:t>h</a:t>
            </a:r>
            <a:r>
              <a:rPr lang="cs-CZ" sz="1800" dirty="0" smtClean="0"/>
              <a:t>armonogram </a:t>
            </a:r>
            <a:r>
              <a:rPr lang="cs-CZ" sz="1800" dirty="0"/>
              <a:t>jejich podání se příjemci zobrazuje v MS2014+ po datu schválení právního </a:t>
            </a:r>
            <a:r>
              <a:rPr lang="cs-CZ" sz="1800" dirty="0" smtClean="0"/>
              <a:t>aktu,</a:t>
            </a:r>
          </a:p>
          <a:p>
            <a:pPr marL="817563" lvl="2" indent="-285750">
              <a:lnSpc>
                <a:spcPct val="120000"/>
              </a:lnSpc>
              <a:spcBef>
                <a:spcPts val="0"/>
              </a:spcBef>
            </a:pPr>
            <a:r>
              <a:rPr lang="cs-CZ" sz="1800" dirty="0"/>
              <a:t>další zprávy je možné podat až po schválení předchozích zpráv,</a:t>
            </a:r>
          </a:p>
          <a:p>
            <a:pPr marL="817563" lvl="2" indent="-285750">
              <a:lnSpc>
                <a:spcPct val="120000"/>
              </a:lnSpc>
              <a:spcBef>
                <a:spcPts val="0"/>
              </a:spcBef>
            </a:pPr>
            <a:r>
              <a:rPr lang="cs-CZ" sz="1800" dirty="0"/>
              <a:t>zprávu nelze podat před uzavřením změnového řízení, jeli v projektu řešeno,</a:t>
            </a:r>
          </a:p>
          <a:p>
            <a:pPr marL="817563" lvl="2" indent="-285750">
              <a:lnSpc>
                <a:spcPct val="120000"/>
              </a:lnSpc>
              <a:spcBef>
                <a:spcPts val="0"/>
              </a:spcBef>
            </a:pPr>
            <a:r>
              <a:rPr lang="cs-CZ" sz="1800" dirty="0"/>
              <a:t>Centrum provádí kontrolu formálních náležitostí a věcného obsahu </a:t>
            </a:r>
            <a:r>
              <a:rPr lang="cs-CZ" sz="1800" dirty="0" smtClean="0"/>
              <a:t>zpráv</a:t>
            </a:r>
            <a:r>
              <a:rPr lang="cs-CZ" sz="1800" dirty="0"/>
              <a:t> </a:t>
            </a:r>
            <a:r>
              <a:rPr lang="cs-CZ" sz="1800" dirty="0" smtClean="0"/>
              <a:t>a </a:t>
            </a:r>
            <a:r>
              <a:rPr lang="cs-CZ" sz="1800" dirty="0"/>
              <a:t>administrativní ověření</a:t>
            </a:r>
            <a:endParaRPr lang="en-US" sz="1800" dirty="0"/>
          </a:p>
          <a:p>
            <a:pPr marL="373063" lvl="1" indent="-285750">
              <a:lnSpc>
                <a:spcPct val="120000"/>
              </a:lnSpc>
              <a:spcBef>
                <a:spcPts val="0"/>
              </a:spcBef>
            </a:pPr>
            <a:r>
              <a:rPr lang="cs-CZ" sz="1900" dirty="0" smtClean="0"/>
              <a:t>Přílohou </a:t>
            </a:r>
            <a:r>
              <a:rPr lang="cs-CZ" sz="1900" dirty="0" err="1" smtClean="0"/>
              <a:t>ZoU</a:t>
            </a:r>
            <a:r>
              <a:rPr lang="cs-CZ" sz="1900" dirty="0" smtClean="0"/>
              <a:t> je vykázání ročního proběhu vozidel (30 resp. 40 tis. km).</a:t>
            </a:r>
          </a:p>
          <a:p>
            <a:pPr marL="373063" lvl="1" indent="-285750">
              <a:spcBef>
                <a:spcPts val="0"/>
              </a:spcBef>
            </a:pPr>
            <a:r>
              <a:rPr lang="cs-CZ" sz="1900" dirty="0" smtClean="0"/>
              <a:t>Pojištění majetku v době udržitelnosti projektu je pouze doporučeno, není tedy povinností.</a:t>
            </a:r>
          </a:p>
        </p:txBody>
      </p:sp>
      <p:sp>
        <p:nvSpPr>
          <p:cNvPr id="4" name="Title 3"/>
          <p:cNvSpPr>
            <a:spLocks noGrp="1"/>
          </p:cNvSpPr>
          <p:nvPr>
            <p:ph type="title"/>
          </p:nvPr>
        </p:nvSpPr>
        <p:spPr/>
        <p:txBody>
          <a:bodyPr>
            <a:normAutofit/>
          </a:bodyPr>
          <a:lstStyle/>
          <a:p>
            <a:pPr algn="ctr"/>
            <a:r>
              <a:rPr lang="cs-CZ" dirty="0" smtClean="0"/>
              <a:t>Monitorování realizace projektů</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418907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lnSpcReduction="10000"/>
          </a:bodyPr>
          <a:lstStyle/>
          <a:p>
            <a:pPr marL="454025" lvl="1" indent="-187325" algn="just">
              <a:spcBef>
                <a:spcPts val="600"/>
              </a:spcBef>
              <a:spcAft>
                <a:spcPts val="600"/>
              </a:spcAft>
            </a:pPr>
            <a:r>
              <a:rPr lang="cs-CZ" sz="1700" dirty="0" smtClean="0"/>
              <a:t>Může iniciovat žadatel/příjemce, Centrum, ŘO IROP</a:t>
            </a:r>
          </a:p>
          <a:p>
            <a:pPr marL="808038" lvl="1" indent="-177800" algn="just" defTabSz="812800">
              <a:spcBef>
                <a:spcPts val="0"/>
              </a:spcBef>
            </a:pPr>
            <a:r>
              <a:rPr lang="cs-CZ" sz="1700" b="0" dirty="0">
                <a:solidFill>
                  <a:schemeClr val="tx1"/>
                </a:solidFill>
              </a:rPr>
              <a:t>O</a:t>
            </a:r>
            <a:r>
              <a:rPr lang="cs-CZ" sz="1700" b="0" dirty="0" smtClean="0">
                <a:solidFill>
                  <a:schemeClr val="tx1"/>
                </a:solidFill>
              </a:rPr>
              <a:t>známení provádí žadatel/příjemce prostřednictvím MS2014+ na záložce Žádost o změnu.</a:t>
            </a:r>
          </a:p>
          <a:p>
            <a:pPr marL="808038" lvl="1" indent="-177800" algn="just" defTabSz="812800">
              <a:spcBef>
                <a:spcPts val="0"/>
              </a:spcBef>
            </a:pPr>
            <a:r>
              <a:rPr lang="cs-CZ" sz="1700" b="0" dirty="0" smtClean="0">
                <a:solidFill>
                  <a:schemeClr val="tx1"/>
                </a:solidFill>
              </a:rPr>
              <a:t>Pokud je iniciátorem změny ŘO IROP nebo Centrum informují příjemce depeší </a:t>
            </a:r>
            <a:br>
              <a:rPr lang="cs-CZ" sz="1700" b="0" dirty="0" smtClean="0">
                <a:solidFill>
                  <a:schemeClr val="tx1"/>
                </a:solidFill>
              </a:rPr>
            </a:br>
            <a:r>
              <a:rPr lang="cs-CZ" sz="1700" b="0" dirty="0" smtClean="0">
                <a:solidFill>
                  <a:schemeClr val="tx1"/>
                </a:solidFill>
              </a:rPr>
              <a:t>o zahájení změnového řízení. </a:t>
            </a:r>
          </a:p>
          <a:p>
            <a:pPr marL="808038" lvl="1" indent="-177800" algn="just" defTabSz="812800">
              <a:spcBef>
                <a:spcPts val="0"/>
              </a:spcBef>
            </a:pPr>
            <a:r>
              <a:rPr lang="cs-CZ" sz="1700" b="0" dirty="0">
                <a:solidFill>
                  <a:schemeClr val="tx1"/>
                </a:solidFill>
              </a:rPr>
              <a:t>ŘO IROP </a:t>
            </a:r>
            <a:r>
              <a:rPr lang="cs-CZ" sz="1700" b="0" dirty="0" smtClean="0">
                <a:solidFill>
                  <a:schemeClr val="tx1"/>
                </a:solidFill>
              </a:rPr>
              <a:t>a Centrum zahájí změnové řízení </a:t>
            </a:r>
            <a:r>
              <a:rPr lang="cs-CZ" sz="1700" b="0" dirty="0">
                <a:solidFill>
                  <a:schemeClr val="tx1"/>
                </a:solidFill>
              </a:rPr>
              <a:t>pouze po vydání Právního aktu a </a:t>
            </a:r>
            <a:br>
              <a:rPr lang="cs-CZ" sz="1700" b="0" dirty="0">
                <a:solidFill>
                  <a:schemeClr val="tx1"/>
                </a:solidFill>
              </a:rPr>
            </a:br>
            <a:r>
              <a:rPr lang="cs-CZ" sz="1700" b="0" dirty="0" smtClean="0">
                <a:solidFill>
                  <a:schemeClr val="tx1"/>
                </a:solidFill>
              </a:rPr>
              <a:t>v případě, že změna projektu bude v zájmu příjemce nebo po zjištění formální chyby. </a:t>
            </a:r>
            <a:endParaRPr lang="cs-CZ" sz="1700" b="0" dirty="0">
              <a:solidFill>
                <a:schemeClr val="tx1"/>
              </a:solidFill>
            </a:endParaRPr>
          </a:p>
          <a:p>
            <a:pPr marL="808038" lvl="1" indent="-177800" algn="just" defTabSz="812800">
              <a:spcBef>
                <a:spcPts val="0"/>
              </a:spcBef>
            </a:pPr>
            <a:r>
              <a:rPr lang="cs-CZ" sz="1700" b="0" dirty="0" smtClean="0">
                <a:solidFill>
                  <a:schemeClr val="tx1"/>
                </a:solidFill>
              </a:rPr>
              <a:t>Neplánované změny je příjemce povinen oznámit neprodleně, jakmile změna nastane. </a:t>
            </a:r>
          </a:p>
          <a:p>
            <a:pPr marL="454025" lvl="1" indent="-187325" algn="just">
              <a:spcBef>
                <a:spcPts val="600"/>
              </a:spcBef>
              <a:spcAft>
                <a:spcPts val="600"/>
              </a:spcAft>
            </a:pPr>
            <a:r>
              <a:rPr lang="cs-CZ" sz="1700" dirty="0"/>
              <a:t>D</a:t>
            </a:r>
            <a:r>
              <a:rPr lang="cs-CZ" sz="1700" dirty="0" smtClean="0"/>
              <a:t>ruhy změn</a:t>
            </a:r>
          </a:p>
          <a:p>
            <a:pPr marL="808038" lvl="2" indent="-177800" algn="just" defTabSz="812800">
              <a:spcBef>
                <a:spcPts val="0"/>
              </a:spcBef>
            </a:pPr>
            <a:r>
              <a:rPr lang="cs-CZ" sz="1700" dirty="0" smtClean="0"/>
              <a:t>Změny </a:t>
            </a:r>
            <a:r>
              <a:rPr lang="cs-CZ" sz="1700" b="1" dirty="0" smtClean="0"/>
              <a:t>před schválením prvního Rozhodnutí </a:t>
            </a:r>
            <a:r>
              <a:rPr lang="cs-CZ" sz="1700" dirty="0" smtClean="0"/>
              <a:t>–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nemění údaje na Rozhodnutí  –  o změně rozhoduje Centrum.</a:t>
            </a:r>
          </a:p>
          <a:p>
            <a:pPr marL="808038" lvl="2" indent="-177800" algn="just" defTabSz="812800">
              <a:spcBef>
                <a:spcPts val="0"/>
              </a:spcBef>
            </a:pPr>
            <a:r>
              <a:rPr lang="cs-CZ" sz="1700" dirty="0" smtClean="0"/>
              <a:t>Změny </a:t>
            </a:r>
            <a:r>
              <a:rPr lang="cs-CZ" sz="1700" b="1" dirty="0" smtClean="0"/>
              <a:t>po schválení prvního Rozhodnutí</a:t>
            </a:r>
            <a:r>
              <a:rPr lang="cs-CZ" sz="1700" dirty="0" smtClean="0"/>
              <a:t>, které mění údaje na Rozhodnutí  –  </a:t>
            </a:r>
            <a:br>
              <a:rPr lang="cs-CZ" sz="1700" dirty="0" smtClean="0"/>
            </a:br>
            <a:r>
              <a:rPr lang="cs-CZ" sz="1700" dirty="0" smtClean="0"/>
              <a:t>o změně rozhoduje ŘO IROP (změny, které mají vliv na aktivity projektu, splnění účelu a cílů projektu nebo na dobu realizace projektu). ŘO IROP musí tyto změny schválit před zahájením jejich realizace. </a:t>
            </a:r>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Změny v projektech</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39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29409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5726"/>
            <a:ext cx="7772400" cy="1997296"/>
          </a:xfrm>
        </p:spPr>
        <p:txBody>
          <a:bodyPr>
            <a:normAutofit/>
          </a:bodyPr>
          <a:lstStyle/>
          <a:p>
            <a:pPr algn="ctr"/>
            <a:r>
              <a:rPr lang="cs-CZ" dirty="0" smtClean="0"/>
              <a:t>Webová aplikace</a:t>
            </a:r>
            <a:br>
              <a:rPr lang="cs-CZ" dirty="0" smtClean="0"/>
            </a:br>
            <a:r>
              <a:rPr lang="cs-CZ" dirty="0" smtClean="0"/>
              <a:t>IS KP14+</a:t>
            </a:r>
            <a:endParaRPr lang="en-US" dirty="0"/>
          </a:p>
        </p:txBody>
      </p:sp>
      <p:sp>
        <p:nvSpPr>
          <p:cNvPr id="3" name="Subtitle 2"/>
          <p:cNvSpPr>
            <a:spLocks noGrp="1"/>
          </p:cNvSpPr>
          <p:nvPr>
            <p:ph type="subTitle" idx="1"/>
          </p:nvPr>
        </p:nvSpPr>
        <p:spPr/>
        <p:txBody>
          <a:bodyPr/>
          <a:lstStyle/>
          <a:p>
            <a:r>
              <a:rPr lang="cs-CZ" b="1" dirty="0" smtClean="0"/>
              <a:t>Ing. Markéta Kupcová</a:t>
            </a:r>
            <a:endParaRPr lang="cs-CZ" dirty="0"/>
          </a:p>
        </p:txBody>
      </p:sp>
      <p:sp>
        <p:nvSpPr>
          <p:cNvPr id="4" name="Text Placeholder 3"/>
          <p:cNvSpPr>
            <a:spLocks noGrp="1"/>
          </p:cNvSpPr>
          <p:nvPr>
            <p:ph type="body" sz="quarter" idx="11"/>
          </p:nvPr>
        </p:nvSpPr>
        <p:spPr>
          <a:xfrm>
            <a:off x="685800" y="3835729"/>
            <a:ext cx="7772400" cy="1410525"/>
          </a:xfrm>
        </p:spPr>
        <p:txBody>
          <a:bodyPr>
            <a:noAutofit/>
          </a:bodyPr>
          <a:lstStyle/>
          <a:p>
            <a:r>
              <a:rPr lang="cs-CZ" sz="2000" b="1" dirty="0" smtClean="0">
                <a:effectLst>
                  <a:outerShdw blurRad="38100" dist="38100" dir="2700000" algn="tl">
                    <a:srgbClr val="000000">
                      <a:alpha val="43137"/>
                    </a:srgbClr>
                  </a:outerShdw>
                </a:effectLst>
              </a:rPr>
              <a:t>Seminář </a:t>
            </a:r>
            <a:r>
              <a:rPr lang="cs-CZ" sz="2000" b="1" dirty="0">
                <a:effectLst>
                  <a:outerShdw blurRad="38100" dist="38100" dir="2700000" algn="tl">
                    <a:srgbClr val="000000">
                      <a:alpha val="43137"/>
                    </a:srgbClr>
                  </a:outerShdw>
                </a:effectLst>
              </a:rPr>
              <a:t>pro SC </a:t>
            </a:r>
            <a:r>
              <a:rPr lang="cs-CZ" sz="2000" b="1" dirty="0" smtClean="0">
                <a:effectLst>
                  <a:outerShdw blurRad="38100" dist="38100" dir="2700000" algn="tl">
                    <a:srgbClr val="000000">
                      <a:alpha val="43137"/>
                    </a:srgbClr>
                  </a:outerShdw>
                </a:effectLst>
              </a:rPr>
              <a:t>1.2 </a:t>
            </a:r>
            <a:r>
              <a:rPr lang="cs-CZ" sz="2000" b="1" dirty="0">
                <a:effectLst>
                  <a:outerShdw blurRad="38100" dist="38100" dir="2700000" algn="tl">
                    <a:srgbClr val="000000">
                      <a:alpha val="43137"/>
                    </a:srgbClr>
                  </a:outerShdw>
                </a:effectLst>
              </a:rPr>
              <a:t/>
            </a:r>
            <a:br>
              <a:rPr lang="cs-CZ" sz="2000" b="1" dirty="0">
                <a:effectLst>
                  <a:outerShdw blurRad="38100" dist="38100" dir="2700000" algn="tl">
                    <a:srgbClr val="000000">
                      <a:alpha val="43137"/>
                    </a:srgbClr>
                  </a:outerShdw>
                </a:effectLst>
              </a:rPr>
            </a:br>
            <a:r>
              <a:rPr lang="cs-CZ" sz="2000" b="1" dirty="0" err="1">
                <a:effectLst>
                  <a:outerShdw blurRad="38100" dist="38100" dir="2700000" algn="tl">
                    <a:srgbClr val="000000">
                      <a:alpha val="43137"/>
                    </a:srgbClr>
                  </a:outerShdw>
                </a:effectLst>
              </a:rPr>
              <a:t>Nízkoemisní</a:t>
            </a:r>
            <a:r>
              <a:rPr lang="cs-CZ" sz="2000" b="1" dirty="0">
                <a:effectLst>
                  <a:outerShdw blurRad="38100" dist="38100" dir="2700000" algn="tl">
                    <a:srgbClr val="000000">
                      <a:alpha val="43137"/>
                    </a:srgbClr>
                  </a:outerShdw>
                </a:effectLst>
              </a:rPr>
              <a:t> a bezemisní vozidla (kolová výzva č. 20)</a:t>
            </a:r>
          </a:p>
        </p:txBody>
      </p:sp>
      <p:sp>
        <p:nvSpPr>
          <p:cNvPr id="5" name="Text Placeholder 4"/>
          <p:cNvSpPr>
            <a:spLocks noGrp="1"/>
          </p:cNvSpPr>
          <p:nvPr>
            <p:ph type="body" sz="quarter" idx="12"/>
          </p:nvPr>
        </p:nvSpPr>
        <p:spPr/>
        <p:txBody>
          <a:bodyPr/>
          <a:lstStyle/>
          <a:p>
            <a:r>
              <a:rPr lang="cs-CZ" dirty="0" smtClean="0"/>
              <a:t>4. 2. 2016</a:t>
            </a:r>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92701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6341" y="1264906"/>
            <a:ext cx="7383470" cy="3170616"/>
          </a:xfrm>
        </p:spPr>
        <p:txBody>
          <a:bodyPr>
            <a:normAutofit/>
          </a:bodyPr>
          <a:lstStyle/>
          <a:p>
            <a:pPr algn="ctr"/>
            <a:r>
              <a:rPr lang="cs-CZ" dirty="0" smtClean="0"/>
              <a:t>Děkujeme</a:t>
            </a:r>
            <a:r>
              <a:rPr lang="en-US" dirty="0" smtClean="0"/>
              <a:t> </a:t>
            </a:r>
            <a:r>
              <a:rPr lang="cs-CZ" dirty="0" smtClean="0"/>
              <a:t>Vám </a:t>
            </a:r>
            <a:r>
              <a:rPr lang="en-US" dirty="0" smtClean="0"/>
              <a:t>z</a:t>
            </a:r>
            <a:r>
              <a:rPr lang="cs-CZ" dirty="0" smtClean="0"/>
              <a:t>a pozornost.</a:t>
            </a:r>
            <a:br>
              <a:rPr lang="cs-CZ" dirty="0" smtClean="0"/>
            </a:br>
            <a:r>
              <a:rPr lang="cs-CZ" dirty="0"/>
              <a:t/>
            </a:r>
            <a:br>
              <a:rPr lang="cs-CZ" dirty="0"/>
            </a:br>
            <a:r>
              <a:rPr lang="cs-CZ" sz="2000" dirty="0" smtClean="0"/>
              <a:t>Ing. Markéta Kupcová</a:t>
            </a:r>
            <a:br>
              <a:rPr lang="cs-CZ" sz="2000" dirty="0" smtClean="0"/>
            </a:br>
            <a:r>
              <a:rPr lang="cs-CZ" sz="2000" dirty="0" smtClean="0"/>
              <a:t>kupcova@crr.cz</a:t>
            </a:r>
            <a:br>
              <a:rPr lang="cs-CZ" sz="2000" dirty="0" smtClean="0"/>
            </a:br>
            <a:r>
              <a:rPr lang="cs-CZ" sz="2000" dirty="0" smtClean="0"/>
              <a:t>Mgr. </a:t>
            </a:r>
            <a:r>
              <a:rPr lang="cs-CZ" sz="2000" dirty="0"/>
              <a:t>Martin Janda</a:t>
            </a:r>
            <a:br>
              <a:rPr lang="cs-CZ" sz="2000" dirty="0"/>
            </a:br>
            <a:r>
              <a:rPr lang="cs-CZ" sz="2000" dirty="0"/>
              <a:t>Martin.Janda2@mmr.cz</a:t>
            </a:r>
            <a:r>
              <a:rPr lang="cs-CZ" sz="2000" dirty="0" smtClean="0"/>
              <a:t/>
            </a:r>
            <a:br>
              <a:rPr lang="cs-CZ" sz="2000" dirty="0" smtClean="0"/>
            </a:br>
            <a:endParaRPr lang="en-US" sz="2000" dirty="0"/>
          </a:p>
        </p:txBody>
      </p:sp>
      <p:sp>
        <p:nvSpPr>
          <p:cNvPr id="4" name="Slide Number Placeholder 3"/>
          <p:cNvSpPr>
            <a:spLocks noGrp="1"/>
          </p:cNvSpPr>
          <p:nvPr>
            <p:ph type="sldNum" sz="quarter" idx="12"/>
          </p:nvPr>
        </p:nvSpPr>
        <p:spPr/>
        <p:txBody>
          <a:bodyPr/>
          <a:lstStyle/>
          <a:p>
            <a:fld id="{4000C4B2-41BC-D741-8B94-B76DB6967C01}" type="slidenum">
              <a:rPr lang="en-US" smtClean="0"/>
              <a:pPr/>
              <a:t>40</a:t>
            </a:fld>
            <a:endParaRPr lang="en-US" dirty="0"/>
          </a:p>
        </p:txBody>
      </p:sp>
      <p:pic>
        <p:nvPicPr>
          <p:cNvPr id="6" name="Obrázek 5" descr="IROP-MMR-CRR – kopie.jpg"/>
          <p:cNvPicPr>
            <a:picLocks noChangeAspect="1"/>
          </p:cNvPicPr>
          <p:nvPr/>
        </p:nvPicPr>
        <p:blipFill>
          <a:blip r:embed="rId3"/>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47338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600" y="1304926"/>
            <a:ext cx="7909975" cy="4821238"/>
          </a:xfrm>
        </p:spPr>
        <p:txBody>
          <a:bodyPr>
            <a:normAutofit/>
          </a:bodyPr>
          <a:lstStyle/>
          <a:p>
            <a:pPr marL="285750" lvl="0" indent="-285750" algn="just">
              <a:buFont typeface="Arial" panose="020B0604020202020204" pitchFamily="34" charset="0"/>
              <a:buChar char="•"/>
            </a:pPr>
            <a:r>
              <a:rPr lang="cs-CZ" dirty="0" smtClean="0"/>
              <a:t>Webová aplikace pro žadatele o podporu z Evropských strukturálních                    a investičních fondů (ESIF) v období 2014-2020 - </a:t>
            </a:r>
            <a:r>
              <a:rPr lang="cs-CZ" dirty="0" smtClean="0">
                <a:hlinkClick r:id="rId3"/>
              </a:rPr>
              <a:t>https</a:t>
            </a:r>
            <a:r>
              <a:rPr lang="cs-CZ" dirty="0">
                <a:hlinkClick r:id="rId3"/>
              </a:rPr>
              <a:t>://mseu.mssf.cz/</a:t>
            </a:r>
            <a:endParaRPr lang="cs-CZ" dirty="0"/>
          </a:p>
          <a:p>
            <a:endParaRPr lang="cs-CZ" dirty="0"/>
          </a:p>
          <a:p>
            <a:pPr marL="285750" lvl="0" indent="-285750" algn="just">
              <a:buFont typeface="Arial" panose="020B0604020202020204" pitchFamily="34" charset="0"/>
              <a:buChar char="•"/>
            </a:pPr>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lvl="0" algn="just"/>
            <a:endParaRPr lang="cs-CZ" dirty="0"/>
          </a:p>
          <a:p>
            <a:pPr lvl="0" algn="just"/>
            <a:endParaRPr lang="cs-CZ" dirty="0" smtClean="0"/>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a:t>
            </a:r>
            <a:r>
              <a:rPr lang="cs-CZ" sz="2800" dirty="0" smtClean="0"/>
              <a:t>IS KP14</a:t>
            </a:r>
            <a:r>
              <a:rPr lang="cs-CZ" sz="2800" dirty="0"/>
              <a:t>+</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pic>
        <p:nvPicPr>
          <p:cNvPr id="6" name="Obrázek 5" descr="IROP-MMR-CRR – kopie.jpg"/>
          <p:cNvPicPr>
            <a:picLocks noChangeAspect="1"/>
          </p:cNvPicPr>
          <p:nvPr/>
        </p:nvPicPr>
        <p:blipFill>
          <a:blip r:embed="rId4"/>
          <a:stretch>
            <a:fillRect/>
          </a:stretch>
        </p:blipFill>
        <p:spPr>
          <a:xfrm>
            <a:off x="4213860" y="6278880"/>
            <a:ext cx="4930140" cy="57912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325" y="2053929"/>
            <a:ext cx="6530384" cy="407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18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4564"/>
            <a:ext cx="8229600" cy="4821238"/>
          </a:xfrm>
        </p:spPr>
        <p:txBody>
          <a:bodyPr>
            <a:normAutofit lnSpcReduction="10000"/>
          </a:bodyPr>
          <a:lstStyle/>
          <a:p>
            <a:pPr lvl="0" algn="just"/>
            <a:r>
              <a:rPr lang="cs-CZ" sz="2000" b="1" dirty="0" smtClean="0"/>
              <a:t>Prostřednictvím IS KP14</a:t>
            </a:r>
            <a:r>
              <a:rPr lang="cs-CZ" sz="2000" b="1" dirty="0"/>
              <a:t>+ probíhá podání úloh</a:t>
            </a:r>
            <a:r>
              <a:rPr lang="cs-CZ" sz="2000" b="1" dirty="0" smtClean="0"/>
              <a:t>:</a:t>
            </a:r>
          </a:p>
          <a:p>
            <a:pPr lvl="0" algn="just"/>
            <a:endParaRPr lang="cs-CZ" sz="700" b="1" dirty="0"/>
          </a:p>
          <a:p>
            <a:pPr marL="285750" indent="-285750">
              <a:buFont typeface="Arial" panose="020B0604020202020204" pitchFamily="34" charset="0"/>
              <a:buChar char="•"/>
            </a:pPr>
            <a:r>
              <a:rPr lang="cs-CZ" sz="2200" dirty="0"/>
              <a:t>žádost o podporu</a:t>
            </a:r>
          </a:p>
          <a:p>
            <a:pPr marL="285750" indent="-285750">
              <a:buFont typeface="Arial" panose="020B0604020202020204" pitchFamily="34" charset="0"/>
              <a:buChar char="•"/>
            </a:pPr>
            <a:r>
              <a:rPr lang="cs-CZ" sz="2200" dirty="0"/>
              <a:t>žádost o platbu – průběžná, závěrečná</a:t>
            </a:r>
          </a:p>
          <a:p>
            <a:pPr marL="285750" indent="-285750">
              <a:buFont typeface="Arial" panose="020B0604020202020204" pitchFamily="34" charset="0"/>
              <a:buChar char="•"/>
            </a:pPr>
            <a:r>
              <a:rPr lang="cs-CZ" sz="2200" dirty="0"/>
              <a:t>zprávy o realizaci  - průběžná, závěrečná (</a:t>
            </a:r>
            <a:r>
              <a:rPr lang="cs-CZ" sz="2200" dirty="0" err="1"/>
              <a:t>ZoR</a:t>
            </a:r>
            <a:r>
              <a:rPr lang="cs-CZ" sz="2200" dirty="0"/>
              <a:t> se v </a:t>
            </a:r>
            <a:r>
              <a:rPr lang="cs-CZ" sz="2200" dirty="0" smtClean="0"/>
              <a:t>IS KP14+ </a:t>
            </a:r>
            <a:r>
              <a:rPr lang="cs-CZ" sz="2200" dirty="0"/>
              <a:t>zobrazí po schválení právního aktu, depeše s upozorněním na blížící se termín podání)</a:t>
            </a:r>
          </a:p>
          <a:p>
            <a:pPr marL="285750" indent="-285750">
              <a:buFont typeface="Arial" panose="020B0604020202020204" pitchFamily="34" charset="0"/>
              <a:buChar char="•"/>
            </a:pPr>
            <a:r>
              <a:rPr lang="cs-CZ" sz="2200" dirty="0"/>
              <a:t>žádosti o změnu </a:t>
            </a:r>
            <a:r>
              <a:rPr lang="cs-CZ" sz="2200" dirty="0" smtClean="0"/>
              <a:t>– iniciované ze </a:t>
            </a:r>
            <a:r>
              <a:rPr lang="cs-CZ" sz="2200" dirty="0"/>
              <a:t>strany příjemce i ze strany </a:t>
            </a:r>
            <a:r>
              <a:rPr lang="cs-CZ" sz="2200" dirty="0" smtClean="0"/>
              <a:t>Centra/ŘO</a:t>
            </a:r>
            <a:endParaRPr lang="cs-CZ" sz="2200" dirty="0"/>
          </a:p>
          <a:p>
            <a:pPr marL="285750" indent="-285750">
              <a:buFont typeface="Arial" panose="020B0604020202020204" pitchFamily="34" charset="0"/>
              <a:buChar char="•"/>
            </a:pPr>
            <a:r>
              <a:rPr lang="cs-CZ" sz="2200" dirty="0"/>
              <a:t>zprávy o udržitelnosti projektu  - za každý rok - průběžná, závěrečná</a:t>
            </a:r>
          </a:p>
          <a:p>
            <a:pPr marL="285750" indent="-285750">
              <a:buFont typeface="Arial" panose="020B0604020202020204" pitchFamily="34" charset="0"/>
              <a:buChar char="•"/>
            </a:pPr>
            <a:r>
              <a:rPr lang="cs-CZ" sz="2200" dirty="0"/>
              <a:t>veškerá komunikace mezi žadatelem a </a:t>
            </a:r>
            <a:r>
              <a:rPr lang="cs-CZ" sz="2200" dirty="0" smtClean="0"/>
              <a:t>Centrem </a:t>
            </a:r>
            <a:r>
              <a:rPr lang="cs-CZ" sz="2200" dirty="0"/>
              <a:t>– formou depeší</a:t>
            </a:r>
          </a:p>
          <a:p>
            <a:pPr marL="19050" indent="-19050">
              <a:spcBef>
                <a:spcPts val="200"/>
              </a:spcBef>
              <a:tabLst>
                <a:tab pos="0" algn="l"/>
              </a:tabLst>
            </a:pPr>
            <a:endParaRPr lang="cs-CZ" dirty="0"/>
          </a:p>
          <a:p>
            <a:pPr marL="19050" indent="-19050">
              <a:spcBef>
                <a:spcPts val="200"/>
              </a:spcBef>
              <a:tabLst>
                <a:tab pos="0" algn="l"/>
              </a:tabLst>
            </a:pPr>
            <a:r>
              <a:rPr lang="cs-CZ" sz="2000" b="1" dirty="0" smtClean="0"/>
              <a:t>Podání všech úloh </a:t>
            </a:r>
            <a:r>
              <a:rPr lang="cs-CZ" sz="2000" b="1" dirty="0"/>
              <a:t>je pouze elektronické prostřednictvím </a:t>
            </a:r>
            <a:r>
              <a:rPr lang="cs-CZ" sz="2000" b="1" dirty="0" smtClean="0"/>
              <a:t>IS KP14+ !!!</a:t>
            </a:r>
          </a:p>
          <a:p>
            <a:pPr marL="266700" lvl="1" indent="0">
              <a:buNone/>
            </a:pPr>
            <a:endParaRPr lang="cs-CZ" dirty="0" smtClean="0"/>
          </a:p>
        </p:txBody>
      </p:sp>
      <p:sp>
        <p:nvSpPr>
          <p:cNvPr id="4" name="Title 3"/>
          <p:cNvSpPr>
            <a:spLocks noGrp="1"/>
          </p:cNvSpPr>
          <p:nvPr>
            <p:ph type="title"/>
          </p:nvPr>
        </p:nvSpPr>
        <p:spPr>
          <a:xfrm>
            <a:off x="457200" y="371476"/>
            <a:ext cx="8229600" cy="933450"/>
          </a:xfrm>
        </p:spPr>
        <p:txBody>
          <a:bodyPr>
            <a:noAutofit/>
          </a:bodyPr>
          <a:lstStyle/>
          <a:p>
            <a:pPr algn="ctr"/>
            <a:r>
              <a:rPr lang="cs-CZ" sz="2800" dirty="0"/>
              <a:t>Portál IS KP14+</a:t>
            </a:r>
            <a:endParaRPr lang="en-US" sz="2800"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pic>
        <p:nvPicPr>
          <p:cNvPr id="6" name="Obrázek 5"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3671852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1" y="1306874"/>
            <a:ext cx="8229600" cy="4819290"/>
          </a:xfrm>
        </p:spPr>
        <p:txBody>
          <a:bodyPr>
            <a:normAutofit fontScale="92500"/>
          </a:bodyPr>
          <a:lstStyle/>
          <a:p>
            <a:pPr marL="285750" indent="-285750" algn="just">
              <a:buFont typeface="Arial" pitchFamily="34" charset="0"/>
              <a:buChar char="•"/>
            </a:pPr>
            <a:r>
              <a:rPr lang="cs-CZ" dirty="0" smtClean="0"/>
              <a:t>Pro </a:t>
            </a:r>
            <a:r>
              <a:rPr lang="cs-CZ" dirty="0"/>
              <a:t>bezproblémový chod doporučujeme </a:t>
            </a:r>
            <a:r>
              <a:rPr lang="cs-CZ" b="1" dirty="0"/>
              <a:t>nejnovější verzi </a:t>
            </a:r>
            <a:r>
              <a:rPr lang="cs-CZ" b="1" dirty="0" smtClean="0"/>
              <a:t>prohlížeče </a:t>
            </a:r>
            <a:r>
              <a:rPr lang="cs-CZ" b="1" cap="all" dirty="0" smtClean="0"/>
              <a:t>Internet Explorer, </a:t>
            </a:r>
            <a:r>
              <a:rPr lang="cs-CZ" dirty="0"/>
              <a:t>tj. aktuálně  verze 11</a:t>
            </a:r>
            <a:r>
              <a:rPr lang="cs-CZ" dirty="0" smtClean="0"/>
              <a:t>.</a:t>
            </a:r>
            <a:endParaRPr lang="cs-CZ" b="1" cap="all" dirty="0" smtClean="0"/>
          </a:p>
          <a:p>
            <a:pPr marL="285750" indent="-285750" algn="just">
              <a:buFont typeface="Arial" pitchFamily="34" charset="0"/>
              <a:buChar char="•"/>
            </a:pPr>
            <a:r>
              <a:rPr lang="cs-CZ" dirty="0" smtClean="0"/>
              <a:t>K </a:t>
            </a:r>
            <a:r>
              <a:rPr lang="cs-CZ" dirty="0"/>
              <a:t>podepsání úloh je vyžadován </a:t>
            </a:r>
            <a:r>
              <a:rPr lang="cs-CZ" b="1" dirty="0"/>
              <a:t>kvalifikovaný elektronický podpis</a:t>
            </a:r>
            <a:r>
              <a:rPr lang="cs-CZ" dirty="0"/>
              <a:t>. Aby bylo možné úlohy podepsat, je nutné mít na počítači nainstalovanou aplikaci </a:t>
            </a:r>
            <a:r>
              <a:rPr lang="cs-CZ" dirty="0">
                <a:hlinkClick r:id="rId3"/>
              </a:rPr>
              <a:t>MS </a:t>
            </a:r>
            <a:r>
              <a:rPr lang="cs-CZ" dirty="0" err="1" smtClean="0">
                <a:hlinkClick r:id="rId3"/>
              </a:rPr>
              <a:t>Silverlight</a:t>
            </a:r>
            <a:r>
              <a:rPr lang="cs-CZ" dirty="0">
                <a:solidFill>
                  <a:srgbClr val="FF0000"/>
                </a:solidFill>
              </a:rPr>
              <a:t> </a:t>
            </a:r>
            <a:r>
              <a:rPr lang="cs-CZ" dirty="0" smtClean="0"/>
              <a:t>a </a:t>
            </a:r>
            <a:r>
              <a:rPr lang="cs-CZ" dirty="0"/>
              <a:t>balíček </a:t>
            </a:r>
            <a:r>
              <a:rPr lang="cs-CZ" dirty="0" err="1">
                <a:solidFill>
                  <a:srgbClr val="FF0000"/>
                </a:solidFill>
                <a:hlinkClick r:id="rId4"/>
              </a:rPr>
              <a:t>TescoSW</a:t>
            </a:r>
            <a:r>
              <a:rPr lang="cs-CZ" dirty="0">
                <a:solidFill>
                  <a:srgbClr val="FF0000"/>
                </a:solidFill>
                <a:hlinkClick r:id="rId4"/>
              </a:rPr>
              <a:t> </a:t>
            </a:r>
            <a:r>
              <a:rPr lang="cs-CZ" dirty="0" err="1" smtClean="0">
                <a:solidFill>
                  <a:srgbClr val="FF0000"/>
                </a:solidFill>
                <a:hlinkClick r:id="rId4"/>
              </a:rPr>
              <a:t>Elevated</a:t>
            </a:r>
            <a:r>
              <a:rPr lang="cs-CZ" dirty="0">
                <a:solidFill>
                  <a:srgbClr val="FF0000"/>
                </a:solidFill>
                <a:hlinkClick r:id="rId4"/>
              </a:rPr>
              <a:t> </a:t>
            </a:r>
            <a:r>
              <a:rPr lang="cs-CZ" dirty="0" err="1" smtClean="0">
                <a:solidFill>
                  <a:srgbClr val="FF0000"/>
                </a:solidFill>
                <a:hlinkClick r:id="rId4"/>
              </a:rPr>
              <a:t>TrustTool</a:t>
            </a:r>
            <a:r>
              <a:rPr lang="cs-CZ" dirty="0"/>
              <a:t>, který slouží pro přístup k podpisovým </a:t>
            </a:r>
            <a:r>
              <a:rPr lang="cs-CZ" dirty="0" smtClean="0"/>
              <a:t>certifikátům. </a:t>
            </a:r>
          </a:p>
          <a:p>
            <a:pPr marL="914400" lvl="1" indent="-285750" algn="just">
              <a:spcBef>
                <a:spcPts val="0"/>
              </a:spcBef>
              <a:buFont typeface="Arial" pitchFamily="34" charset="0"/>
              <a:buChar char="•"/>
            </a:pPr>
            <a:r>
              <a:rPr lang="cs-CZ" sz="1800" b="0" dirty="0" smtClean="0">
                <a:solidFill>
                  <a:schemeClr val="tx1"/>
                </a:solidFill>
              </a:rPr>
              <a:t>Certifikát </a:t>
            </a:r>
            <a:r>
              <a:rPr lang="cs-CZ" sz="1800" dirty="0" smtClean="0">
                <a:solidFill>
                  <a:schemeClr val="tx1"/>
                </a:solidFill>
              </a:rPr>
              <a:t>musí být vydaný </a:t>
            </a:r>
            <a:r>
              <a:rPr lang="cs-CZ" sz="1800" dirty="0">
                <a:solidFill>
                  <a:schemeClr val="tx1"/>
                </a:solidFill>
              </a:rPr>
              <a:t>akreditovaným poskytovatelem </a:t>
            </a:r>
            <a:r>
              <a:rPr lang="cs-CZ" sz="1800" b="0" dirty="0">
                <a:solidFill>
                  <a:schemeClr val="tx1"/>
                </a:solidFill>
              </a:rPr>
              <a:t>certifikačních služeb dle zákona č. 227/2000 Sb., o elektronickém podpisu, v platném </a:t>
            </a:r>
            <a:r>
              <a:rPr lang="cs-CZ" sz="1800" b="0" dirty="0" smtClean="0">
                <a:solidFill>
                  <a:schemeClr val="tx1"/>
                </a:solidFill>
              </a:rPr>
              <a:t>znění</a:t>
            </a:r>
            <a:r>
              <a:rPr lang="cs-CZ" sz="1800" b="0" dirty="0">
                <a:solidFill>
                  <a:schemeClr val="tx1"/>
                </a:solidFill>
              </a:rPr>
              <a:t>, tzn. musí být vydaný některou </a:t>
            </a:r>
            <a:r>
              <a:rPr lang="cs-CZ" sz="1800" b="0" dirty="0" smtClean="0">
                <a:solidFill>
                  <a:schemeClr val="tx1"/>
                </a:solidFill>
              </a:rPr>
              <a:t>z</a:t>
            </a:r>
            <a:r>
              <a:rPr lang="cs-CZ" sz="1800" b="0" dirty="0">
                <a:solidFill>
                  <a:schemeClr val="tx1"/>
                </a:solidFill>
              </a:rPr>
              <a:t> podporovaných certifikačních autorit (</a:t>
            </a:r>
            <a:r>
              <a:rPr lang="cs-CZ" sz="1800" b="0" dirty="0" err="1">
                <a:solidFill>
                  <a:schemeClr val="tx1"/>
                </a:solidFill>
              </a:rPr>
              <a:t>Postsignum</a:t>
            </a:r>
            <a:r>
              <a:rPr lang="cs-CZ" sz="1800" b="0" dirty="0">
                <a:solidFill>
                  <a:schemeClr val="tx1"/>
                </a:solidFill>
              </a:rPr>
              <a:t>, </a:t>
            </a:r>
            <a:r>
              <a:rPr lang="cs-CZ" sz="1800" b="0" dirty="0" smtClean="0">
                <a:solidFill>
                  <a:schemeClr val="tx1"/>
                </a:solidFill>
              </a:rPr>
              <a:t>I.CA, </a:t>
            </a:r>
            <a:r>
              <a:rPr lang="cs-CZ" sz="1800" b="0" dirty="0" err="1" smtClean="0">
                <a:solidFill>
                  <a:schemeClr val="tx1"/>
                </a:solidFill>
              </a:rPr>
              <a:t>eIdentity</a:t>
            </a:r>
            <a:r>
              <a:rPr lang="cs-CZ" sz="1800" b="0" dirty="0" smtClean="0">
                <a:solidFill>
                  <a:schemeClr val="tx1"/>
                </a:solidFill>
              </a:rPr>
              <a:t>). </a:t>
            </a:r>
            <a:r>
              <a:rPr lang="cs-CZ" sz="1800" b="0" dirty="0">
                <a:solidFill>
                  <a:schemeClr val="tx1"/>
                </a:solidFill>
              </a:rPr>
              <a:t>Např. služby </a:t>
            </a:r>
            <a:r>
              <a:rPr lang="cs-CZ" sz="1800" b="0" dirty="0" err="1">
                <a:solidFill>
                  <a:schemeClr val="tx1"/>
                </a:solidFill>
              </a:rPr>
              <a:t>PostSignum</a:t>
            </a:r>
            <a:r>
              <a:rPr lang="cs-CZ" sz="1800" b="0" dirty="0">
                <a:solidFill>
                  <a:schemeClr val="tx1"/>
                </a:solidFill>
              </a:rPr>
              <a:t> jsou dostupné se službami Czech POINT.</a:t>
            </a:r>
          </a:p>
          <a:p>
            <a:pPr marL="914400" lvl="1" indent="-285750" algn="just">
              <a:spcBef>
                <a:spcPts val="0"/>
              </a:spcBef>
              <a:spcAft>
                <a:spcPts val="1200"/>
              </a:spcAft>
              <a:buFont typeface="Arial" panose="020B0604020202020204" pitchFamily="34" charset="0"/>
              <a:buChar char="•"/>
            </a:pPr>
            <a:r>
              <a:rPr lang="cs-CZ" sz="1800" b="0" dirty="0" smtClean="0">
                <a:solidFill>
                  <a:schemeClr val="tx1"/>
                </a:solidFill>
              </a:rPr>
              <a:t>Certifikát </a:t>
            </a:r>
            <a:r>
              <a:rPr lang="cs-CZ" sz="1800" b="0" dirty="0">
                <a:solidFill>
                  <a:schemeClr val="tx1"/>
                </a:solidFill>
              </a:rPr>
              <a:t>si zajišťují a obnovují uživatelé MS2014+ na vlastní náklady </a:t>
            </a:r>
            <a:r>
              <a:rPr lang="cs-CZ" sz="1800" b="0" dirty="0" smtClean="0">
                <a:solidFill>
                  <a:schemeClr val="tx1"/>
                </a:solidFill>
              </a:rPr>
              <a:t/>
            </a:r>
            <a:br>
              <a:rPr lang="cs-CZ" sz="1800" b="0" dirty="0" smtClean="0">
                <a:solidFill>
                  <a:schemeClr val="tx1"/>
                </a:solidFill>
              </a:rPr>
            </a:br>
            <a:r>
              <a:rPr lang="cs-CZ" sz="1800" b="0" dirty="0" smtClean="0">
                <a:solidFill>
                  <a:schemeClr val="tx1"/>
                </a:solidFill>
              </a:rPr>
              <a:t>u </a:t>
            </a:r>
            <a:r>
              <a:rPr lang="cs-CZ" sz="1800" b="0" dirty="0">
                <a:solidFill>
                  <a:schemeClr val="tx1"/>
                </a:solidFill>
              </a:rPr>
              <a:t>akreditovaného </a:t>
            </a:r>
            <a:r>
              <a:rPr lang="cs-CZ" sz="1800" b="0" dirty="0" smtClean="0">
                <a:solidFill>
                  <a:schemeClr val="tx1"/>
                </a:solidFill>
              </a:rPr>
              <a:t>poskytovatele. </a:t>
            </a:r>
            <a:r>
              <a:rPr lang="cs-CZ" sz="1800" b="0" dirty="0">
                <a:solidFill>
                  <a:srgbClr val="FF0000"/>
                </a:solidFill>
              </a:rPr>
              <a:t>Platnost certifikátu ještě min. 3 dny po </a:t>
            </a:r>
            <a:r>
              <a:rPr lang="cs-CZ" sz="1800" b="0" dirty="0" smtClean="0">
                <a:solidFill>
                  <a:srgbClr val="FF0000"/>
                </a:solidFill>
              </a:rPr>
              <a:t>podpisu!</a:t>
            </a:r>
          </a:p>
          <a:p>
            <a:pPr marL="285750" indent="-285750" algn="just">
              <a:buFont typeface="Arial" panose="020B0604020202020204" pitchFamily="34" charset="0"/>
              <a:buChar char="•"/>
            </a:pPr>
            <a:r>
              <a:rPr lang="cs-CZ" dirty="0" smtClean="0"/>
              <a:t>Instalační </a:t>
            </a:r>
            <a:r>
              <a:rPr lang="cs-CZ" dirty="0"/>
              <a:t>balíček </a:t>
            </a:r>
            <a:r>
              <a:rPr lang="cs-CZ" dirty="0" err="1">
                <a:hlinkClick r:id="rId4"/>
              </a:rPr>
              <a:t>TescoSW</a:t>
            </a:r>
            <a:r>
              <a:rPr lang="cs-CZ" dirty="0">
                <a:hlinkClick r:id="rId4"/>
              </a:rPr>
              <a:t> </a:t>
            </a:r>
            <a:r>
              <a:rPr lang="cs-CZ" dirty="0" err="1">
                <a:hlinkClick r:id="rId4"/>
              </a:rPr>
              <a:t>Elevated</a:t>
            </a:r>
            <a:r>
              <a:rPr lang="cs-CZ" dirty="0">
                <a:hlinkClick r:id="rId4"/>
              </a:rPr>
              <a:t> </a:t>
            </a:r>
            <a:r>
              <a:rPr lang="cs-CZ" dirty="0" err="1">
                <a:hlinkClick r:id="rId4"/>
              </a:rPr>
              <a:t>TrustTool</a:t>
            </a:r>
            <a:r>
              <a:rPr lang="cs-CZ" dirty="0"/>
              <a:t> naleznete v MS2014+ na záložce HW a SW požadavky.</a:t>
            </a:r>
            <a:endParaRPr lang="cs-CZ" cap="all" dirty="0"/>
          </a:p>
          <a:p>
            <a:pPr marL="285750" indent="-285750" algn="just">
              <a:buFont typeface="Arial" panose="020B0604020202020204" pitchFamily="34" charset="0"/>
              <a:buChar char="•"/>
            </a:pPr>
            <a:r>
              <a:rPr lang="cs-CZ" dirty="0" smtClean="0"/>
              <a:t>Na záložce „FAQ“ (podzáložka „FAQ elektronický podpis“) jsou k dispozici principy práce s certifikáty.</a:t>
            </a:r>
          </a:p>
        </p:txBody>
      </p:sp>
      <p:sp>
        <p:nvSpPr>
          <p:cNvPr id="4" name="Nadpis 3"/>
          <p:cNvSpPr>
            <a:spLocks noGrp="1"/>
          </p:cNvSpPr>
          <p:nvPr>
            <p:ph type="title"/>
          </p:nvPr>
        </p:nvSpPr>
        <p:spPr/>
        <p:txBody>
          <a:bodyPr>
            <a:normAutofit/>
          </a:bodyPr>
          <a:lstStyle/>
          <a:p>
            <a:pPr algn="ctr"/>
            <a:r>
              <a:rPr lang="cs-CZ" sz="2800" dirty="0" smtClean="0"/>
              <a:t>HW a SW požadavky</a:t>
            </a:r>
            <a:endParaRPr lang="cs-CZ" sz="2800" dirty="0"/>
          </a:p>
        </p:txBody>
      </p:sp>
      <p:sp>
        <p:nvSpPr>
          <p:cNvPr id="5" name="Zástupný symbol pro číslo snímku 4"/>
          <p:cNvSpPr>
            <a:spLocks noGrp="1"/>
          </p:cNvSpPr>
          <p:nvPr>
            <p:ph type="sldNum" sz="quarter" idx="12"/>
          </p:nvPr>
        </p:nvSpPr>
        <p:spPr/>
        <p:txBody>
          <a:bodyPr/>
          <a:lstStyle/>
          <a:p>
            <a:fld id="{4000C4B2-41BC-D741-8B94-B76DB6967C01}" type="slidenum">
              <a:rPr lang="en-US" smtClean="0"/>
              <a:pPr/>
              <a:t>7</a:t>
            </a:fld>
            <a:endParaRPr lang="en-US" dirty="0"/>
          </a:p>
        </p:txBody>
      </p:sp>
      <p:pic>
        <p:nvPicPr>
          <p:cNvPr id="6" name="Obrázek 5" descr="IROP-MMR-CRR – kopie.jpg"/>
          <p:cNvPicPr>
            <a:picLocks noChangeAspect="1"/>
          </p:cNvPicPr>
          <p:nvPr/>
        </p:nvPicPr>
        <p:blipFill>
          <a:blip r:embed="rId5"/>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1835258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lvl="1" indent="-285750" algn="just">
              <a:spcBef>
                <a:spcPct val="20000"/>
              </a:spcBef>
              <a:spcAft>
                <a:spcPts val="200"/>
              </a:spcAft>
              <a:buFont typeface="Arial" panose="020B0604020202020204" pitchFamily="34" charset="0"/>
              <a:buChar char="•"/>
            </a:pPr>
            <a:r>
              <a:rPr lang="cs-CZ" sz="1800" dirty="0">
                <a:solidFill>
                  <a:schemeClr val="tx1"/>
                </a:solidFill>
              </a:rPr>
              <a:t>Žadatel</a:t>
            </a:r>
            <a:r>
              <a:rPr lang="cs-CZ" sz="1800" b="0" dirty="0">
                <a:solidFill>
                  <a:schemeClr val="tx1"/>
                </a:solidFill>
              </a:rPr>
              <a:t> by měl </a:t>
            </a:r>
            <a:r>
              <a:rPr lang="cs-CZ" sz="1800" b="0" dirty="0" smtClean="0">
                <a:solidFill>
                  <a:schemeClr val="tx1"/>
                </a:solidFill>
              </a:rPr>
              <a:t>mít vždy </a:t>
            </a:r>
            <a:r>
              <a:rPr lang="cs-CZ" sz="1800" dirty="0">
                <a:solidFill>
                  <a:schemeClr val="tx1"/>
                </a:solidFill>
              </a:rPr>
              <a:t>přístup do portálu s rolí správce přístupů</a:t>
            </a:r>
            <a:r>
              <a:rPr lang="cs-CZ" sz="1800" b="0" dirty="0">
                <a:solidFill>
                  <a:schemeClr val="tx1"/>
                </a:solidFill>
              </a:rPr>
              <a:t>. P</a:t>
            </a:r>
            <a:r>
              <a:rPr lang="cs-CZ" sz="1800" b="0" dirty="0" smtClean="0">
                <a:solidFill>
                  <a:schemeClr val="tx1"/>
                </a:solidFill>
              </a:rPr>
              <a:t>ouze </a:t>
            </a:r>
            <a:r>
              <a:rPr lang="cs-CZ" sz="1800" b="0" dirty="0">
                <a:solidFill>
                  <a:schemeClr val="tx1"/>
                </a:solidFill>
              </a:rPr>
              <a:t>s touto rolí lze přidávat/odebírat další </a:t>
            </a:r>
            <a:r>
              <a:rPr lang="cs-CZ" sz="1800" b="0" dirty="0" smtClean="0">
                <a:solidFill>
                  <a:schemeClr val="tx1"/>
                </a:solidFill>
              </a:rPr>
              <a:t>uživatele (čtenář, editor, signatář, zmocněnec).</a:t>
            </a:r>
            <a:endParaRPr lang="cs-CZ" sz="1800" b="0" dirty="0">
              <a:solidFill>
                <a:schemeClr val="tx1"/>
              </a:solidFill>
            </a:endParaRPr>
          </a:p>
          <a:p>
            <a:pPr marL="285750" lvl="1" indent="-285750" algn="just">
              <a:spcBef>
                <a:spcPct val="20000"/>
              </a:spcBef>
              <a:spcAft>
                <a:spcPts val="200"/>
              </a:spcAft>
              <a:buFont typeface="Arial" panose="020B0604020202020204" pitchFamily="34" charset="0"/>
              <a:buChar char="•"/>
            </a:pPr>
            <a:r>
              <a:rPr lang="cs-CZ" sz="1800" b="0" dirty="0" smtClean="0">
                <a:solidFill>
                  <a:schemeClr val="tx1"/>
                </a:solidFill>
              </a:rPr>
              <a:t>K </a:t>
            </a:r>
            <a:r>
              <a:rPr lang="cs-CZ" sz="1800" b="0" dirty="0">
                <a:solidFill>
                  <a:schemeClr val="tx1"/>
                </a:solidFill>
              </a:rPr>
              <a:t>podepisování všech nebo určitých úloh je možné </a:t>
            </a:r>
            <a:r>
              <a:rPr lang="cs-CZ" sz="1800" dirty="0">
                <a:solidFill>
                  <a:schemeClr val="tx1"/>
                </a:solidFill>
              </a:rPr>
              <a:t>zmocnit jinou osobu plnou mocí,</a:t>
            </a:r>
            <a:r>
              <a:rPr lang="cs-CZ" sz="1800" b="0" dirty="0">
                <a:solidFill>
                  <a:schemeClr val="tx1"/>
                </a:solidFill>
              </a:rPr>
              <a:t> která se oskenovaná nahraje do </a:t>
            </a:r>
            <a:r>
              <a:rPr lang="cs-CZ" sz="1800" b="0" dirty="0" smtClean="0">
                <a:solidFill>
                  <a:schemeClr val="tx1"/>
                </a:solidFill>
              </a:rPr>
              <a:t>IS KP14+.</a:t>
            </a:r>
            <a:endParaRPr lang="cs-CZ" dirty="0"/>
          </a:p>
          <a:p>
            <a:pPr marL="285750" indent="-285750" algn="just">
              <a:buFont typeface="Arial" panose="020B0604020202020204" pitchFamily="34" charset="0"/>
              <a:buChar char="•"/>
            </a:pPr>
            <a:r>
              <a:rPr lang="cs-CZ" b="1" dirty="0" smtClean="0"/>
              <a:t>Informace </a:t>
            </a:r>
            <a:r>
              <a:rPr lang="cs-CZ" b="1" dirty="0"/>
              <a:t>o stavu projektu </a:t>
            </a:r>
            <a:r>
              <a:rPr lang="cs-CZ" dirty="0"/>
              <a:t>včetně výsledků hodnocení projektu se žadatel/příjemce dozví pouze přes </a:t>
            </a:r>
            <a:r>
              <a:rPr lang="cs-CZ" dirty="0" smtClean="0"/>
              <a:t>systém.</a:t>
            </a:r>
            <a:endParaRPr lang="cs-CZ" dirty="0"/>
          </a:p>
          <a:p>
            <a:pPr marL="285750" indent="-285750" algn="just">
              <a:buFont typeface="Arial" panose="020B0604020202020204" pitchFamily="34" charset="0"/>
              <a:buChar char="•"/>
            </a:pPr>
            <a:r>
              <a:rPr lang="cs-CZ" dirty="0"/>
              <a:t>Dokument </a:t>
            </a:r>
            <a:r>
              <a:rPr lang="cs-CZ" b="1" dirty="0"/>
              <a:t>Rozhodnutí o poskytnutí </a:t>
            </a:r>
            <a:r>
              <a:rPr lang="cs-CZ" b="1" dirty="0" smtClean="0"/>
              <a:t>dotace</a:t>
            </a:r>
            <a:r>
              <a:rPr lang="cs-CZ" dirty="0" smtClean="0"/>
              <a:t>/Stanovení podmínek </a:t>
            </a:r>
            <a:r>
              <a:rPr lang="cs-CZ" dirty="0"/>
              <a:t>včetně podmínek bude příjemci zpřístupněn taktéž pouze přes </a:t>
            </a:r>
            <a:r>
              <a:rPr lang="cs-CZ" dirty="0" smtClean="0"/>
              <a:t>systém.</a:t>
            </a:r>
            <a:endParaRPr lang="cs-CZ" dirty="0"/>
          </a:p>
          <a:p>
            <a:pPr marL="285750" indent="-285750" algn="just">
              <a:buFont typeface="Arial" panose="020B0604020202020204" pitchFamily="34" charset="0"/>
              <a:buChar char="•"/>
            </a:pPr>
            <a:r>
              <a:rPr lang="cs-CZ" b="1" dirty="0"/>
              <a:t>Komunikace s Centrem </a:t>
            </a:r>
            <a:r>
              <a:rPr lang="cs-CZ" dirty="0"/>
              <a:t>po podání projektové žádosti bude probíhat </a:t>
            </a:r>
            <a:r>
              <a:rPr lang="cs-CZ" b="1" dirty="0"/>
              <a:t>pouze prostřednictvím depeší </a:t>
            </a:r>
            <a:r>
              <a:rPr lang="cs-CZ" dirty="0"/>
              <a:t>(zpráv) přes </a:t>
            </a:r>
            <a:r>
              <a:rPr lang="cs-CZ" dirty="0" smtClean="0"/>
              <a:t>systém.</a:t>
            </a:r>
            <a:endParaRPr lang="cs-CZ" dirty="0"/>
          </a:p>
          <a:p>
            <a:pPr marL="285750" indent="-285750">
              <a:buFont typeface="Arial" panose="020B0604020202020204" pitchFamily="34" charset="0"/>
              <a:buChar char="•"/>
            </a:pPr>
            <a:endParaRPr lang="cs-CZ" b="1" dirty="0"/>
          </a:p>
          <a:p>
            <a:pPr marL="915988" lvl="2" indent="-285750" algn="just" defTabSz="812800">
              <a:spcBef>
                <a:spcPts val="0"/>
              </a:spcBef>
            </a:pPr>
            <a:endParaRPr lang="cs-CZ" sz="1700" dirty="0" smtClean="0"/>
          </a:p>
          <a:p>
            <a:pPr marL="254000" lvl="2" indent="0" algn="just" defTabSz="266700">
              <a:spcBef>
                <a:spcPts val="0"/>
              </a:spcBef>
              <a:buNone/>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28542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9" y="1306874"/>
            <a:ext cx="8003232" cy="4819290"/>
          </a:xfrm>
        </p:spPr>
        <p:txBody>
          <a:bodyPr>
            <a:normAutofit/>
          </a:bodyPr>
          <a:lstStyle/>
          <a:p>
            <a:pPr marL="285750" indent="-285750" algn="just">
              <a:buFont typeface="Arial" panose="020B0604020202020204" pitchFamily="34" charset="0"/>
              <a:buChar char="•"/>
            </a:pPr>
            <a:r>
              <a:rPr lang="cs-CZ" dirty="0"/>
              <a:t>Doporučujeme si v </a:t>
            </a:r>
            <a:r>
              <a:rPr lang="cs-CZ" dirty="0" smtClean="0"/>
              <a:t>IS KP14</a:t>
            </a:r>
            <a:r>
              <a:rPr lang="cs-CZ" dirty="0"/>
              <a:t>+ nastavit </a:t>
            </a:r>
            <a:r>
              <a:rPr lang="cs-CZ" b="1" dirty="0"/>
              <a:t>notifikace na telefon nebo e-mail</a:t>
            </a:r>
            <a:r>
              <a:rPr lang="cs-CZ" dirty="0"/>
              <a:t>, kde budete informováni o události/změně stavu projektu či o případných výzvách </a:t>
            </a:r>
            <a:br>
              <a:rPr lang="cs-CZ" dirty="0"/>
            </a:br>
            <a:r>
              <a:rPr lang="cs-CZ" dirty="0"/>
              <a:t>k doplnění/vysvětlení.</a:t>
            </a:r>
          </a:p>
          <a:p>
            <a:pPr marL="285750" indent="-285750" algn="just">
              <a:buFont typeface="Arial" panose="020B0604020202020204" pitchFamily="34" charset="0"/>
              <a:buChar char="•"/>
            </a:pPr>
            <a:r>
              <a:rPr lang="cs-CZ" dirty="0"/>
              <a:t>Depeše se považuje </a:t>
            </a:r>
            <a:r>
              <a:rPr lang="cs-CZ" b="1" dirty="0"/>
              <a:t>za doručenou dnem odeslání</a:t>
            </a:r>
            <a:r>
              <a:rPr lang="cs-CZ" dirty="0"/>
              <a:t>, nikoli dnem přečtení (možnost notifikace na e-mail či </a:t>
            </a:r>
            <a:r>
              <a:rPr lang="cs-CZ" dirty="0" err="1"/>
              <a:t>sms</a:t>
            </a:r>
            <a:r>
              <a:rPr lang="cs-CZ" dirty="0" smtClean="0"/>
              <a:t>).</a:t>
            </a:r>
            <a:endParaRPr lang="cs-CZ" b="1" dirty="0" smtClean="0"/>
          </a:p>
          <a:p>
            <a:pPr marL="285750" indent="-285750" algn="just">
              <a:buFont typeface="Arial" panose="020B0604020202020204" pitchFamily="34" charset="0"/>
              <a:buChar char="•"/>
            </a:pPr>
            <a:r>
              <a:rPr lang="cs-CZ" b="1" dirty="0" smtClean="0"/>
              <a:t>Přílohy</a:t>
            </a:r>
            <a:r>
              <a:rPr lang="cs-CZ" dirty="0" smtClean="0"/>
              <a:t> </a:t>
            </a:r>
            <a:r>
              <a:rPr lang="cs-CZ" dirty="0"/>
              <a:t>není nutné elektronicky podepisovat. </a:t>
            </a:r>
            <a:r>
              <a:rPr lang="cs-CZ" b="1" dirty="0"/>
              <a:t>Podepisuje se až kompletní </a:t>
            </a:r>
            <a:r>
              <a:rPr lang="cs-CZ" b="1" dirty="0" smtClean="0"/>
              <a:t>žádost </a:t>
            </a:r>
            <a:r>
              <a:rPr lang="cs-CZ" dirty="0" smtClean="0"/>
              <a:t>o podporu. Velikost </a:t>
            </a:r>
            <a:r>
              <a:rPr lang="cs-CZ" dirty="0"/>
              <a:t>příloh není omezená a všechny přílohy se přikládají </a:t>
            </a:r>
            <a:r>
              <a:rPr lang="cs-CZ" b="1" dirty="0"/>
              <a:t>pouze elektronicky</a:t>
            </a:r>
            <a:r>
              <a:rPr lang="cs-CZ" dirty="0" smtClean="0"/>
              <a:t>.</a:t>
            </a:r>
          </a:p>
          <a:p>
            <a:pPr marL="285750" indent="-285750" algn="just">
              <a:buFont typeface="Arial" panose="020B0604020202020204" pitchFamily="34" charset="0"/>
              <a:buChar char="•"/>
            </a:pPr>
            <a:r>
              <a:rPr lang="cs-CZ" dirty="0" smtClean="0"/>
              <a:t>Jednotlivé </a:t>
            </a:r>
            <a:r>
              <a:rPr lang="cs-CZ" dirty="0"/>
              <a:t>přílohy se nenahrávají na záložku </a:t>
            </a:r>
            <a:r>
              <a:rPr lang="cs-CZ" dirty="0" smtClean="0"/>
              <a:t>„Přiložené dokumenty“, </a:t>
            </a:r>
            <a:r>
              <a:rPr lang="cs-CZ" dirty="0"/>
              <a:t>ale na </a:t>
            </a:r>
            <a:r>
              <a:rPr lang="cs-CZ" b="1" dirty="0"/>
              <a:t>různá místa podle </a:t>
            </a:r>
            <a:r>
              <a:rPr lang="cs-CZ" b="1" dirty="0" smtClean="0"/>
              <a:t>oblasti, </a:t>
            </a:r>
            <a:r>
              <a:rPr lang="cs-CZ" b="1" dirty="0"/>
              <a:t>do které spadají </a:t>
            </a:r>
            <a:r>
              <a:rPr lang="cs-CZ" dirty="0"/>
              <a:t>(týká se plných mocí a veřejných zakázek).</a:t>
            </a:r>
          </a:p>
          <a:p>
            <a:pPr marL="539750" lvl="2" indent="-285750" algn="just" defTabSz="266700">
              <a:spcBef>
                <a:spcPts val="0"/>
              </a:spcBef>
            </a:pPr>
            <a:endParaRPr lang="cs-CZ" sz="1700" dirty="0" smtClean="0"/>
          </a:p>
          <a:p>
            <a:pPr marL="454025" lvl="1" indent="-187325"/>
            <a:endParaRPr lang="cs-CZ" dirty="0" smtClean="0"/>
          </a:p>
          <a:p>
            <a:pPr marL="898525" lvl="2" indent="-187325"/>
            <a:endParaRPr lang="cs-CZ" dirty="0" smtClean="0"/>
          </a:p>
          <a:p>
            <a:pPr marL="898525" lvl="2" indent="-187325">
              <a:buNone/>
            </a:pPr>
            <a:endParaRPr lang="cs-CZ" dirty="0" smtClean="0"/>
          </a:p>
          <a:p>
            <a:endParaRPr lang="en-US" dirty="0"/>
          </a:p>
        </p:txBody>
      </p:sp>
      <p:sp>
        <p:nvSpPr>
          <p:cNvPr id="4" name="Title 3"/>
          <p:cNvSpPr>
            <a:spLocks noGrp="1"/>
          </p:cNvSpPr>
          <p:nvPr>
            <p:ph type="title"/>
          </p:nvPr>
        </p:nvSpPr>
        <p:spPr/>
        <p:txBody>
          <a:bodyPr>
            <a:normAutofit/>
          </a:bodyPr>
          <a:lstStyle/>
          <a:p>
            <a:pPr algn="ctr"/>
            <a:r>
              <a:rPr lang="cs-CZ" dirty="0" smtClean="0"/>
              <a:t>Hlavní změny v IS KP14+</a:t>
            </a:r>
            <a:endParaRPr lang="en-US" dirty="0"/>
          </a:p>
        </p:txBody>
      </p:sp>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pic>
        <p:nvPicPr>
          <p:cNvPr id="7" name="Obrázek 6" descr="IROP-MMR-CRR – kopie.jpg"/>
          <p:cNvPicPr>
            <a:picLocks noChangeAspect="1"/>
          </p:cNvPicPr>
          <p:nvPr/>
        </p:nvPicPr>
        <p:blipFill>
          <a:blip r:embed="rId2"/>
          <a:stretch>
            <a:fillRect/>
          </a:stretch>
        </p:blipFill>
        <p:spPr>
          <a:xfrm>
            <a:off x="4213860" y="6278880"/>
            <a:ext cx="4930140" cy="579120"/>
          </a:xfrm>
          <a:prstGeom prst="rect">
            <a:avLst/>
          </a:prstGeom>
        </p:spPr>
      </p:pic>
    </p:spTree>
    <p:extLst>
      <p:ext uri="{BB962C8B-B14F-4D97-AF65-F5344CB8AC3E}">
        <p14:creationId xmlns:p14="http://schemas.microsoft.com/office/powerpoint/2010/main" val="56428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4750</TotalTime>
  <Words>2432</Words>
  <Application>Microsoft Office PowerPoint</Application>
  <PresentationFormat>Předvádění na obrazovce (4:3)</PresentationFormat>
  <Paragraphs>445</Paragraphs>
  <Slides>40</Slides>
  <Notes>6</Notes>
  <HiddenSlides>0</HiddenSlides>
  <MMClips>0</MMClips>
  <ScaleCrop>false</ScaleCrop>
  <HeadingPairs>
    <vt:vector size="4" baseType="variant">
      <vt:variant>
        <vt:lpstr>Motiv</vt:lpstr>
      </vt:variant>
      <vt:variant>
        <vt:i4>1</vt:i4>
      </vt:variant>
      <vt:variant>
        <vt:lpstr>Nadpisy snímků</vt:lpstr>
      </vt:variant>
      <vt:variant>
        <vt:i4>40</vt:i4>
      </vt:variant>
    </vt:vector>
  </HeadingPairs>
  <TitlesOfParts>
    <vt:vector size="41" baseType="lpstr">
      <vt:lpstr>CRR template</vt:lpstr>
      <vt:lpstr>Představení  Centra pro regionální rozvoj  České republiky</vt:lpstr>
      <vt:lpstr>Centrum pro regionální rozvoj  České republiky</vt:lpstr>
      <vt:lpstr>Informace o Centru</vt:lpstr>
      <vt:lpstr>Webová aplikace IS KP14+</vt:lpstr>
      <vt:lpstr>Portál IS KP14+</vt:lpstr>
      <vt:lpstr>Portál IS KP14+</vt:lpstr>
      <vt:lpstr>HW a SW požadavky</vt:lpstr>
      <vt:lpstr>Hlavní změny v IS KP14+</vt:lpstr>
      <vt:lpstr>Hlavní změny v IS KP14+</vt:lpstr>
      <vt:lpstr>Co Vám může pomoci při vyplnění IS KP14+ ?</vt:lpstr>
      <vt:lpstr>Příjem a hodnocení žádostí  o podporu</vt:lpstr>
      <vt:lpstr>Příjem žádostí o podporu</vt:lpstr>
      <vt:lpstr>Hodnocení žádostí</vt:lpstr>
      <vt:lpstr>Hodnocení žádostí</vt:lpstr>
      <vt:lpstr>Kontrola přijatelnosti a formálních náležitostí</vt:lpstr>
      <vt:lpstr>Kritéria formálních náležitostí – I.</vt:lpstr>
      <vt:lpstr>Kritéria formálních náležitostí – II.</vt:lpstr>
      <vt:lpstr>Kritéria formálních náležitostí – III.</vt:lpstr>
      <vt:lpstr>Kritéria formálních náležitostí – IV.</vt:lpstr>
      <vt:lpstr>Kritéria formálních náležitostí – V.</vt:lpstr>
      <vt:lpstr>Obecná kritéria přijatelnosti – I.</vt:lpstr>
      <vt:lpstr>Obecná kritéria přijatelnosti – II.</vt:lpstr>
      <vt:lpstr>Obecná kritéria přijatelnosti – III.</vt:lpstr>
      <vt:lpstr>Obecná kritéria přijatelnosti – IV.</vt:lpstr>
      <vt:lpstr>Specifická kritéria přijatelnosti – I.</vt:lpstr>
      <vt:lpstr>Specifická kritéria přijatelnosti – II.</vt:lpstr>
      <vt:lpstr>Specifická kritéria přijatelnosti – III.</vt:lpstr>
      <vt:lpstr>Specifická kritéria přijatelnosti – IV.</vt:lpstr>
      <vt:lpstr>Věcné hodnocení</vt:lpstr>
      <vt:lpstr>Věcné hodnocení – I.</vt:lpstr>
      <vt:lpstr>Věcné hodnocení – II.</vt:lpstr>
      <vt:lpstr>Ex-ante analýza rizik</vt:lpstr>
      <vt:lpstr>Ex-ante kontrola</vt:lpstr>
      <vt:lpstr>Výběr projektů</vt:lpstr>
      <vt:lpstr>Vydání právního aktu</vt:lpstr>
      <vt:lpstr>Žádost o přezkum výsledku hodnocení</vt:lpstr>
      <vt:lpstr>Monitorování realizace projektů</vt:lpstr>
      <vt:lpstr>Monitorování realizace projektů</vt:lpstr>
      <vt:lpstr>Změny v projektech</vt:lpstr>
      <vt:lpstr>Děkujeme Vám za pozornost.  Ing. Markéta Kupcová kupcova@crr.cz Mgr. Martin Janda Martin.Janda2@mmr.cz </vt:lpstr>
    </vt:vector>
  </TitlesOfParts>
  <Company>CRR ČR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Centrum pro regionální rozvoj ČR</dc:creator>
  <cp:lastModifiedBy>Martin Janda</cp:lastModifiedBy>
  <cp:revision>364</cp:revision>
  <cp:lastPrinted>2016-01-28T08:35:21Z</cp:lastPrinted>
  <dcterms:created xsi:type="dcterms:W3CDTF">2014-09-16T20:50:40Z</dcterms:created>
  <dcterms:modified xsi:type="dcterms:W3CDTF">2016-02-03T13:12:09Z</dcterms:modified>
</cp:coreProperties>
</file>