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8"/>
  </p:notesMasterIdLst>
  <p:handoutMasterIdLst>
    <p:handoutMasterId r:id="rId49"/>
  </p:handoutMasterIdLst>
  <p:sldIdLst>
    <p:sldId id="284" r:id="rId2"/>
    <p:sldId id="360" r:id="rId3"/>
    <p:sldId id="366" r:id="rId4"/>
    <p:sldId id="353" r:id="rId5"/>
    <p:sldId id="354" r:id="rId6"/>
    <p:sldId id="355" r:id="rId7"/>
    <p:sldId id="356" r:id="rId8"/>
    <p:sldId id="357" r:id="rId9"/>
    <p:sldId id="358" r:id="rId10"/>
    <p:sldId id="359" r:id="rId11"/>
    <p:sldId id="332" r:id="rId12"/>
    <p:sldId id="364" r:id="rId13"/>
    <p:sldId id="265" r:id="rId14"/>
    <p:sldId id="365" r:id="rId15"/>
    <p:sldId id="313" r:id="rId16"/>
    <p:sldId id="372" r:id="rId17"/>
    <p:sldId id="319" r:id="rId18"/>
    <p:sldId id="376" r:id="rId19"/>
    <p:sldId id="377" r:id="rId20"/>
    <p:sldId id="373" r:id="rId21"/>
    <p:sldId id="374" r:id="rId22"/>
    <p:sldId id="318" r:id="rId23"/>
    <p:sldId id="378" r:id="rId24"/>
    <p:sldId id="304" r:id="rId25"/>
    <p:sldId id="302" r:id="rId26"/>
    <p:sldId id="320" r:id="rId27"/>
    <p:sldId id="301" r:id="rId28"/>
    <p:sldId id="379" r:id="rId29"/>
    <p:sldId id="307" r:id="rId30"/>
    <p:sldId id="323" r:id="rId31"/>
    <p:sldId id="327" r:id="rId32"/>
    <p:sldId id="380" r:id="rId33"/>
    <p:sldId id="381" r:id="rId34"/>
    <p:sldId id="329" r:id="rId35"/>
    <p:sldId id="369" r:id="rId36"/>
    <p:sldId id="371" r:id="rId37"/>
    <p:sldId id="375" r:id="rId38"/>
    <p:sldId id="382" r:id="rId39"/>
    <p:sldId id="274" r:id="rId40"/>
    <p:sldId id="276" r:id="rId41"/>
    <p:sldId id="278" r:id="rId42"/>
    <p:sldId id="282" r:id="rId43"/>
    <p:sldId id="280" r:id="rId44"/>
    <p:sldId id="331" r:id="rId45"/>
    <p:sldId id="281" r:id="rId46"/>
    <p:sldId id="262" r:id="rId4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382">
          <p15:clr>
            <a:srgbClr val="A4A3A4"/>
          </p15:clr>
        </p15:guide>
        <p15:guide id="2" pos="487">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kopalíková Lenka" initials="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C"/>
    <a:srgbClr val="CCCCCC"/>
    <a:srgbClr val="5FA4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95252" autoAdjust="0"/>
  </p:normalViewPr>
  <p:slideViewPr>
    <p:cSldViewPr snapToGrid="0" snapToObjects="1">
      <p:cViewPr>
        <p:scale>
          <a:sx n="70" d="100"/>
          <a:sy n="70" d="100"/>
        </p:scale>
        <p:origin x="-1134" y="-192"/>
      </p:cViewPr>
      <p:guideLst>
        <p:guide orient="horz" pos="3382"/>
        <p:guide pos="487"/>
      </p:guideLst>
    </p:cSldViewPr>
  </p:slideViewPr>
  <p:outlineViewPr>
    <p:cViewPr>
      <p:scale>
        <a:sx n="33" d="100"/>
        <a:sy n="33" d="100"/>
      </p:scale>
      <p:origin x="0" y="55404"/>
    </p:cViewPr>
  </p:outlineViewPr>
  <p:notesTextViewPr>
    <p:cViewPr>
      <p:scale>
        <a:sx n="100" d="100"/>
        <a:sy n="100" d="100"/>
      </p:scale>
      <p:origin x="0" y="0"/>
    </p:cViewPr>
  </p:notesTextViewPr>
  <p:sorterViewPr>
    <p:cViewPr>
      <p:scale>
        <a:sx n="200" d="100"/>
        <a:sy n="200" d="100"/>
      </p:scale>
      <p:origin x="0" y="0"/>
    </p:cViewPr>
  </p:sorterViewPr>
  <p:notesViewPr>
    <p:cSldViewPr snapToGrid="0" snapToObjects="1">
      <p:cViewPr varScale="1">
        <p:scale>
          <a:sx n="67" d="100"/>
          <a:sy n="67" d="100"/>
        </p:scale>
        <p:origin x="-322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424D319-7988-0C47-A5AD-1F558D33A394}" type="datetimeFigureOut">
              <a:rPr lang="en-US" smtClean="0"/>
              <a:pPr/>
              <a:t>3/15/2016</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736DEBE-37C2-3D4C-B405-6A6964797A22}" type="slidenum">
              <a:rPr lang="en-US" smtClean="0"/>
              <a:pPr/>
              <a:t>‹#›</a:t>
            </a:fld>
            <a:endParaRPr lang="en-US" dirty="0"/>
          </a:p>
        </p:txBody>
      </p:sp>
    </p:spTree>
    <p:extLst>
      <p:ext uri="{BB962C8B-B14F-4D97-AF65-F5344CB8AC3E}">
        <p14:creationId xmlns:p14="http://schemas.microsoft.com/office/powerpoint/2010/main" val="2328932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A6DD4C1-CE3B-8245-AB32-946652F98E9B}" type="datetimeFigureOut">
              <a:rPr lang="en-US" smtClean="0"/>
              <a:pPr/>
              <a:t>3/15/2016</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61A35AD-0B81-F94A-83A1-9125CBB4FF2A}" type="slidenum">
              <a:rPr lang="en-US" smtClean="0"/>
              <a:pPr/>
              <a:t>‹#›</a:t>
            </a:fld>
            <a:endParaRPr lang="en-US" dirty="0"/>
          </a:p>
        </p:txBody>
      </p:sp>
    </p:spTree>
    <p:extLst>
      <p:ext uri="{BB962C8B-B14F-4D97-AF65-F5344CB8AC3E}">
        <p14:creationId xmlns:p14="http://schemas.microsoft.com/office/powerpoint/2010/main" val="32636195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cs-CZ" dirty="0"/>
              <a:t>Systém MS2014+ je napojen na mnoho dalších systémů. Komunikuje s účetním systémem řídícího orgánu, s účetním systémem Ministerstva financí  (Viola) i se systémem Auditního orgánu (IS AO).</a:t>
            </a:r>
          </a:p>
          <a:p>
            <a:pPr marL="171450" indent="-171450">
              <a:buFont typeface="Arial" panose="020B0604020202020204" pitchFamily="34" charset="0"/>
              <a:buChar char="•"/>
            </a:pPr>
            <a:r>
              <a:rPr lang="cs-CZ" dirty="0"/>
              <a:t>V MS2014+ probíhá ověřování dat v Registru de </a:t>
            </a:r>
            <a:r>
              <a:rPr lang="cs-CZ" dirty="0" err="1"/>
              <a:t>minimis</a:t>
            </a:r>
            <a:r>
              <a:rPr lang="cs-CZ" dirty="0"/>
              <a:t> a rovněž vkládání dat oprávněnými osobami do Registru de </a:t>
            </a:r>
            <a:r>
              <a:rPr lang="cs-CZ" dirty="0" err="1"/>
              <a:t>minimis</a:t>
            </a:r>
            <a:endParaRPr lang="cs-CZ" dirty="0"/>
          </a:p>
          <a:p>
            <a:pPr marL="171450" indent="-171450">
              <a:buFont typeface="Arial" panose="020B0604020202020204" pitchFamily="34" charset="0"/>
              <a:buChar char="•"/>
            </a:pPr>
            <a:r>
              <a:rPr lang="cs-CZ" dirty="0"/>
              <a:t>Systém SFC je systém Evropské komise, která je přes rozhraní MS2014+ a SFC informovaná o aktuálním stavu čerpání OP.</a:t>
            </a:r>
          </a:p>
          <a:p>
            <a:pPr marL="171450" indent="-171450">
              <a:buFont typeface="Arial" panose="020B0604020202020204" pitchFamily="34" charset="0"/>
              <a:buChar char="•"/>
            </a:pPr>
            <a:r>
              <a:rPr lang="cs-CZ" dirty="0"/>
              <a:t>IS ESF14+ – informační systém evropského sociálního fondu – údaje o podpořených osobách na projektech</a:t>
            </a:r>
          </a:p>
          <a:p>
            <a:pPr marL="171450" indent="-171450">
              <a:buFont typeface="Arial" panose="020B0604020202020204" pitchFamily="34" charset="0"/>
              <a:buChar char="•"/>
            </a:pPr>
            <a:r>
              <a:rPr lang="pl-PL" dirty="0"/>
              <a:t>IS NIMS – systém o nesrovnalostech na projektech</a:t>
            </a:r>
          </a:p>
          <a:p>
            <a:pPr marL="171450" indent="-171450">
              <a:buFont typeface="Arial" panose="020B0604020202020204" pitchFamily="34" charset="0"/>
              <a:buChar char="•"/>
            </a:pPr>
            <a:r>
              <a:rPr lang="cs-CZ" dirty="0" err="1"/>
              <a:t>Arachne</a:t>
            </a:r>
            <a:r>
              <a:rPr lang="cs-CZ" dirty="0"/>
              <a:t> – kontrola propojených osob, umožňuje rozkrývat vztahy plynoucí z ekonomicky spjatého okolí prověřovaného subjektu v České a Slovenské republice.</a:t>
            </a:r>
          </a:p>
          <a:p>
            <a:pPr marL="171450" indent="-171450">
              <a:buFont typeface="Arial" panose="020B0604020202020204" pitchFamily="34" charset="0"/>
              <a:buChar char="•"/>
            </a:pPr>
            <a:r>
              <a:rPr lang="cs-CZ" dirty="0"/>
              <a:t>IS Cedr III. -  centrální registr dotací - </a:t>
            </a:r>
            <a:r>
              <a:rPr lang="cs-CZ" dirty="0" smtClean="0"/>
              <a:t>informace </a:t>
            </a:r>
            <a:r>
              <a:rPr lang="cs-CZ" dirty="0"/>
              <a:t>o poskytnutých účelových dotacích ze státního rozpočtu.</a:t>
            </a:r>
          </a:p>
          <a:p>
            <a:pPr marL="171450" indent="-171450">
              <a:buFont typeface="Arial" panose="020B0604020202020204" pitchFamily="34" charset="0"/>
              <a:buChar char="•"/>
            </a:pPr>
            <a:r>
              <a:rPr lang="cs-CZ" dirty="0" err="1"/>
              <a:t>Dotinfo</a:t>
            </a:r>
            <a:r>
              <a:rPr lang="cs-CZ" dirty="0"/>
              <a:t> EDS -  dokumenty a údaje, které jsou rozhodné pro poskytování dotací a návratných finančních výpomocí</a:t>
            </a:r>
          </a:p>
          <a:p>
            <a:pPr marL="171450" indent="-171450">
              <a:buFont typeface="Arial" panose="020B0604020202020204" pitchFamily="34" charset="0"/>
              <a:buChar char="•"/>
            </a:pPr>
            <a:r>
              <a:rPr lang="cs-CZ" dirty="0"/>
              <a:t>Datový sklad pro MS2014+ - </a:t>
            </a:r>
            <a:r>
              <a:rPr lang="pt-BR" dirty="0"/>
              <a:t>rozhraní pro extrakci a přenos dat</a:t>
            </a:r>
            <a:r>
              <a:rPr lang="cs-CZ" dirty="0"/>
              <a:t>, poskytuje jak přehledné statistiky a analýzy ,použitelné pro operativní řízení, tak i velkou většinu výkazů, sestav a přehledů pro potřeby ŘO, NOK a dalších subjektů.</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5</a:t>
            </a:fld>
            <a:endParaRPr lang="en-US"/>
          </a:p>
        </p:txBody>
      </p:sp>
    </p:spTree>
    <p:extLst>
      <p:ext uri="{BB962C8B-B14F-4D97-AF65-F5344CB8AC3E}">
        <p14:creationId xmlns:p14="http://schemas.microsoft.com/office/powerpoint/2010/main" val="3515335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Pověřovací akt</a:t>
            </a:r>
          </a:p>
          <a:p>
            <a:r>
              <a:rPr lang="cs-CZ" dirty="0" smtClean="0"/>
              <a:t>Vydaný v souladu s Rozhodnutím Komise ze dne 20. prosince 2011 </a:t>
            </a:r>
            <a:br>
              <a:rPr lang="cs-CZ" dirty="0" smtClean="0"/>
            </a:br>
            <a:r>
              <a:rPr lang="cs-CZ" dirty="0" smtClean="0"/>
              <a:t>o použití čl. 106 odst. 2 Smlouvy o fungování Evropské unie na státní podporu ve formě vyrovnávací platby za závazek veřejné služby udělené určitým podnikům pověřeným poskytováním služeb obecného hospodářského zájmu. </a:t>
            </a:r>
          </a:p>
          <a:p>
            <a:r>
              <a:rPr lang="cs-CZ" dirty="0" smtClean="0"/>
              <a:t>Žadatel musí být jasně pověřen k výkonu služby obecného hospodářského zájmu, k jejímuž kvalitnějšímu poskytování čerpá podporu v rámci výzvy. </a:t>
            </a:r>
          </a:p>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23</a:t>
            </a:fld>
            <a:endParaRPr lang="en-US" dirty="0"/>
          </a:p>
        </p:txBody>
      </p:sp>
    </p:spTree>
    <p:extLst>
      <p:ext uri="{BB962C8B-B14F-4D97-AF65-F5344CB8AC3E}">
        <p14:creationId xmlns:p14="http://schemas.microsoft.com/office/powerpoint/2010/main" val="3361947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250240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17</a:t>
            </a:fld>
            <a:endParaRPr lang="en-US" dirty="0"/>
          </a:p>
        </p:txBody>
      </p:sp>
    </p:spTree>
    <p:extLst>
      <p:ext uri="{BB962C8B-B14F-4D97-AF65-F5344CB8AC3E}">
        <p14:creationId xmlns:p14="http://schemas.microsoft.com/office/powerpoint/2010/main" val="3250240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18</a:t>
            </a:fld>
            <a:endParaRPr lang="en-US" dirty="0"/>
          </a:p>
        </p:txBody>
      </p:sp>
    </p:spTree>
    <p:extLst>
      <p:ext uri="{BB962C8B-B14F-4D97-AF65-F5344CB8AC3E}">
        <p14:creationId xmlns:p14="http://schemas.microsoft.com/office/powerpoint/2010/main" val="3250240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19</a:t>
            </a:fld>
            <a:endParaRPr lang="en-US" dirty="0"/>
          </a:p>
        </p:txBody>
      </p:sp>
    </p:spTree>
    <p:extLst>
      <p:ext uri="{BB962C8B-B14F-4D97-AF65-F5344CB8AC3E}">
        <p14:creationId xmlns:p14="http://schemas.microsoft.com/office/powerpoint/2010/main" val="3250240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189613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189613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Pověřovací akt</a:t>
            </a:r>
          </a:p>
          <a:p>
            <a:r>
              <a:rPr lang="cs-CZ" dirty="0" smtClean="0"/>
              <a:t>Vydaný v souladu s Rozhodnutím Komise ze dne 20. prosince 2011 </a:t>
            </a:r>
            <a:br>
              <a:rPr lang="cs-CZ" dirty="0" smtClean="0"/>
            </a:br>
            <a:r>
              <a:rPr lang="cs-CZ" dirty="0" smtClean="0"/>
              <a:t>o použití čl. 106 odst. 2 Smlouvy o fungování Evropské unie na státní podporu ve formě vyrovnávací platby za závazek veřejné služby udělené určitým podnikům pověřeným poskytováním služeb obecného hospodářského zájmu. </a:t>
            </a:r>
          </a:p>
          <a:p>
            <a:r>
              <a:rPr lang="cs-CZ" dirty="0" smtClean="0"/>
              <a:t>Žadatel musí být jasně pověřen k výkonu služby obecného hospodářského zájmu, k jejímuž kvalitnějšímu poskytování čerpá podporu v rámci výzvy. </a:t>
            </a:r>
          </a:p>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22</a:t>
            </a:fld>
            <a:endParaRPr lang="en-US" dirty="0"/>
          </a:p>
        </p:txBody>
      </p:sp>
    </p:spTree>
    <p:extLst>
      <p:ext uri="{BB962C8B-B14F-4D97-AF65-F5344CB8AC3E}">
        <p14:creationId xmlns:p14="http://schemas.microsoft.com/office/powerpoint/2010/main" val="33619473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15082"/>
            <a:ext cx="7772400" cy="1997296"/>
          </a:xfrm>
        </p:spPr>
        <p:txBody>
          <a:bodyPr anchor="t">
            <a:normAutofit/>
          </a:bodyPr>
          <a:lstStyle>
            <a:lvl1pPr>
              <a:defRPr sz="4400">
                <a:solidFill>
                  <a:schemeClr val="bg1"/>
                </a:solidFill>
              </a:defRPr>
            </a:lvl1pPr>
          </a:lstStyle>
          <a:p>
            <a:r>
              <a:rPr lang="cs-CZ" smtClean="0"/>
              <a:t>Click to edit Master title style</a:t>
            </a:r>
            <a:endParaRPr lang="en-US" dirty="0"/>
          </a:p>
        </p:txBody>
      </p:sp>
      <p:sp>
        <p:nvSpPr>
          <p:cNvPr id="3" name="Subtitle 2"/>
          <p:cNvSpPr>
            <a:spLocks noGrp="1"/>
          </p:cNvSpPr>
          <p:nvPr>
            <p:ph type="subTitle" idx="1"/>
          </p:nvPr>
        </p:nvSpPr>
        <p:spPr>
          <a:xfrm>
            <a:off x="685800" y="5386972"/>
            <a:ext cx="6400800" cy="570201"/>
          </a:xfrm>
        </p:spPr>
        <p:txBody>
          <a:bodyPr>
            <a:normAutofit/>
          </a:bodyPr>
          <a:lstStyle>
            <a:lvl1pPr marL="0" indent="0" algn="l">
              <a:buNone/>
              <a:defRPr sz="2200">
                <a:solidFill>
                  <a:srgbClr val="5FA4E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err="1" smtClean="0"/>
              <a:t>Click</a:t>
            </a:r>
            <a:r>
              <a:rPr lang="cs-CZ" dirty="0" smtClean="0"/>
              <a:t> to </a:t>
            </a:r>
            <a:r>
              <a:rPr lang="cs-CZ" dirty="0" err="1" smtClean="0"/>
              <a:t>edit</a:t>
            </a:r>
            <a:r>
              <a:rPr lang="cs-CZ" dirty="0" smtClean="0"/>
              <a:t> Master </a:t>
            </a:r>
            <a:r>
              <a:rPr lang="cs-CZ" dirty="0" err="1" smtClean="0"/>
              <a:t>subtitle</a:t>
            </a:r>
            <a:r>
              <a:rPr lang="cs-CZ" dirty="0" smtClean="0"/>
              <a:t> style</a:t>
            </a:r>
            <a:endParaRPr lang="en-US" dirty="0"/>
          </a:p>
        </p:txBody>
      </p:sp>
      <p:sp>
        <p:nvSpPr>
          <p:cNvPr id="9" name="Text Placeholder 8"/>
          <p:cNvSpPr>
            <a:spLocks noGrp="1"/>
          </p:cNvSpPr>
          <p:nvPr>
            <p:ph type="body" sz="quarter" idx="11"/>
          </p:nvPr>
        </p:nvSpPr>
        <p:spPr>
          <a:xfrm>
            <a:off x="685800" y="3309620"/>
            <a:ext cx="6632575" cy="1452562"/>
          </a:xfrm>
        </p:spPr>
        <p:txBody>
          <a:bodyPr/>
          <a:lstStyle>
            <a:lvl1pPr>
              <a:defRPr>
                <a:solidFill>
                  <a:schemeClr val="bg1"/>
                </a:solidFill>
              </a:defRPr>
            </a:lvl1pPr>
          </a:lstStyle>
          <a:p>
            <a:pPr lvl="0"/>
            <a:endParaRPr lang="en-US" dirty="0"/>
          </a:p>
        </p:txBody>
      </p:sp>
      <p:sp>
        <p:nvSpPr>
          <p:cNvPr id="10" name="Text Placeholder 9"/>
          <p:cNvSpPr>
            <a:spLocks noGrp="1"/>
          </p:cNvSpPr>
          <p:nvPr>
            <p:ph type="body" sz="quarter" idx="12" hasCustomPrompt="1"/>
          </p:nvPr>
        </p:nvSpPr>
        <p:spPr>
          <a:xfrm>
            <a:off x="156851" y="6356350"/>
            <a:ext cx="2006600" cy="369888"/>
          </a:xfrm>
        </p:spPr>
        <p:txBody>
          <a:bodyPr/>
          <a:lstStyle>
            <a:lvl1pPr>
              <a:defRPr>
                <a:solidFill>
                  <a:srgbClr val="CCCCCC"/>
                </a:solidFill>
              </a:defRPr>
            </a:lvl1pPr>
          </a:lstStyle>
          <a:p>
            <a:pPr lvl="0"/>
            <a:r>
              <a:rPr lang="en-US" dirty="0" smtClean="0"/>
              <a:t>16/12/14</a:t>
            </a:r>
            <a:endParaRPr lang="en-US" dirty="0"/>
          </a:p>
        </p:txBody>
      </p:sp>
    </p:spTree>
    <p:extLst>
      <p:ext uri="{BB962C8B-B14F-4D97-AF65-F5344CB8AC3E}">
        <p14:creationId xmlns:p14="http://schemas.microsoft.com/office/powerpoint/2010/main" val="102980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86375" y="1306874"/>
            <a:ext cx="7700425" cy="4819290"/>
          </a:xfrm>
        </p:spPr>
        <p:txBody>
          <a:bodyPr/>
          <a:lstStyle>
            <a:lvl1pPr>
              <a:defRPr sz="1800"/>
            </a:lvl1pPr>
            <a:lvl2pPr marL="628650" indent="-171450">
              <a:defRPr sz="2000" b="1"/>
            </a:lvl2pPr>
            <a:lvl3pPr marL="1073150" indent="-158750">
              <a:defRPr sz="1600"/>
            </a:lvl3pPr>
            <a:lvl4pPr marL="1528763" indent="-157163">
              <a:defRPr sz="1600"/>
            </a:lvl4pPr>
            <a:lvl5pPr marL="1973263" indent="-144463">
              <a:defRPr sz="1600"/>
            </a:lvl5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Title 3"/>
          <p:cNvSpPr>
            <a:spLocks noGrp="1"/>
          </p:cNvSpPr>
          <p:nvPr>
            <p:ph type="title"/>
          </p:nvPr>
        </p:nvSpPr>
        <p:spPr>
          <a:xfrm>
            <a:off x="457200" y="261938"/>
            <a:ext cx="8229600" cy="822325"/>
          </a:xfrm>
        </p:spPr>
        <p:txBody>
          <a:bodyPr/>
          <a:lstStyle/>
          <a:p>
            <a:r>
              <a:rPr lang="cs-CZ" smtClean="0"/>
              <a:t>Click to edit Master title style</a:t>
            </a:r>
            <a:endParaRPr lang="en-US"/>
          </a:p>
        </p:txBody>
      </p:sp>
      <p:sp>
        <p:nvSpPr>
          <p:cNvPr id="8" name="Slide Number Placeholder 7"/>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709245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7049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151752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49358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2" name="Slide Number Placeholder 1"/>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87752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dirty="0" err="1" smtClean="0"/>
              <a:t>Click</a:t>
            </a:r>
            <a:r>
              <a:rPr lang="cs-CZ" dirty="0" smtClean="0"/>
              <a:t> to </a:t>
            </a:r>
            <a:r>
              <a:rPr lang="cs-CZ" dirty="0" err="1" smtClean="0"/>
              <a:t>edit</a:t>
            </a:r>
            <a:r>
              <a:rPr lang="cs-CZ" dirty="0" smtClean="0"/>
              <a:t> Master </a:t>
            </a:r>
            <a:r>
              <a:rPr lang="cs-CZ" dirty="0" err="1" smtClean="0"/>
              <a:t>title</a:t>
            </a:r>
            <a:r>
              <a:rPr lang="cs-CZ" dirty="0" smtClean="0"/>
              <a:t>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p:txBody>
      </p:sp>
      <p:sp>
        <p:nvSpPr>
          <p:cNvPr id="6" name="Footer Placeholder 5"/>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241629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al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36341" y="1264906"/>
            <a:ext cx="7383470" cy="1470025"/>
          </a:xfrm>
        </p:spPr>
        <p:txBody>
          <a:bodyPr>
            <a:normAutofit/>
          </a:bodyPr>
          <a:lstStyle>
            <a:lvl1pPr>
              <a:defRPr sz="3200" b="1">
                <a:solidFill>
                  <a:schemeClr val="bg1"/>
                </a:solidFill>
              </a:defRPr>
            </a:lvl1pPr>
          </a:lstStyle>
          <a:p>
            <a:r>
              <a:rPr lang="cs-CZ"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ubtitle 2"/>
          <p:cNvSpPr txBox="1">
            <a:spLocks/>
          </p:cNvSpPr>
          <p:nvPr userDrawn="1"/>
        </p:nvSpPr>
        <p:spPr>
          <a:xfrm>
            <a:off x="161280" y="5840002"/>
            <a:ext cx="3312170"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300" b="0" kern="1200" dirty="0" smtClean="0">
                <a:solidFill>
                  <a:schemeClr val="bg1"/>
                </a:solidFill>
                <a:latin typeface="+mn-lt"/>
                <a:ea typeface="+mn-ea"/>
                <a:cs typeface="+mn-cs"/>
              </a:rPr>
              <a:t>Centrum pro regionální rozvoj České republiky</a:t>
            </a:r>
          </a:p>
        </p:txBody>
      </p:sp>
      <p:sp>
        <p:nvSpPr>
          <p:cNvPr id="9" name="Subtitle 2"/>
          <p:cNvSpPr txBox="1">
            <a:spLocks/>
          </p:cNvSpPr>
          <p:nvPr userDrawn="1"/>
        </p:nvSpPr>
        <p:spPr>
          <a:xfrm>
            <a:off x="3591250" y="5840002"/>
            <a:ext cx="2464942"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300" b="0" dirty="0" smtClean="0">
                <a:solidFill>
                  <a:schemeClr val="bg1"/>
                </a:solidFill>
              </a:rPr>
              <a:t>Vinohradská 46, 120 00  Praha 2</a:t>
            </a:r>
          </a:p>
        </p:txBody>
      </p:sp>
      <p:sp>
        <p:nvSpPr>
          <p:cNvPr id="10" name="Subtitle 2"/>
          <p:cNvSpPr txBox="1">
            <a:spLocks/>
          </p:cNvSpPr>
          <p:nvPr userDrawn="1"/>
        </p:nvSpPr>
        <p:spPr>
          <a:xfrm>
            <a:off x="6140450" y="5840002"/>
            <a:ext cx="1747402"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300" b="0" dirty="0" smtClean="0">
                <a:solidFill>
                  <a:schemeClr val="bg1"/>
                </a:solidFill>
              </a:rPr>
              <a:t>tel.: +420 221 580 201</a:t>
            </a:r>
          </a:p>
        </p:txBody>
      </p:sp>
      <p:sp>
        <p:nvSpPr>
          <p:cNvPr id="12" name="Subtitle 2"/>
          <p:cNvSpPr txBox="1">
            <a:spLocks/>
          </p:cNvSpPr>
          <p:nvPr userDrawn="1"/>
        </p:nvSpPr>
        <p:spPr>
          <a:xfrm>
            <a:off x="8048299" y="5828841"/>
            <a:ext cx="1000451"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300" b="0" kern="1200" dirty="0" smtClean="0">
                <a:solidFill>
                  <a:schemeClr val="bg1"/>
                </a:solidFill>
                <a:latin typeface="+mn-lt"/>
                <a:ea typeface="+mn-ea"/>
                <a:cs typeface="+mn-cs"/>
              </a:rPr>
              <a:t>www.crr.cz</a:t>
            </a:r>
          </a:p>
        </p:txBody>
      </p:sp>
      <p:sp>
        <p:nvSpPr>
          <p:cNvPr id="3" name="Slide Number Placeholder 2"/>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751074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a:xfrm>
            <a:off x="457200" y="6356350"/>
            <a:ext cx="2133600" cy="365125"/>
          </a:xfrm>
          <a:prstGeom prst="rect">
            <a:avLst/>
          </a:prstGeom>
        </p:spPr>
        <p:txBody>
          <a:bodyPr/>
          <a:lstStyle/>
          <a:p>
            <a:fld id="{E185D83E-7469-4EA2-960A-70D5806DC5B5}" type="datetime1">
              <a:rPr lang="cs-CZ" smtClean="0"/>
              <a:t>15.3.2016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299CBE2-EBBE-4D23-A49E-D1AA126D0E87}" type="slidenum">
              <a:rPr lang="cs-CZ" smtClean="0"/>
              <a:t>‹#›</a:t>
            </a:fld>
            <a:endParaRPr lang="cs-CZ"/>
          </a:p>
        </p:txBody>
      </p:sp>
    </p:spTree>
    <p:extLst>
      <p:ext uri="{BB962C8B-B14F-4D97-AF65-F5344CB8AC3E}">
        <p14:creationId xmlns:p14="http://schemas.microsoft.com/office/powerpoint/2010/main" val="2490957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62310"/>
            <a:ext cx="8229600" cy="822642"/>
          </a:xfrm>
          <a:prstGeom prst="rect">
            <a:avLst/>
          </a:prstGeom>
        </p:spPr>
        <p:txBody>
          <a:bodyPr vert="horz" lIns="91440" tIns="45720" rIns="91440" bIns="45720" rtlCol="0" anchor="ctr">
            <a:normAutofit/>
          </a:bodyPr>
          <a:lstStyle/>
          <a:p>
            <a:r>
              <a:rPr lang="cs-CZ" smtClean="0"/>
              <a:t>Click to edit Master title style</a:t>
            </a:r>
            <a:endParaRPr lang="en-US" dirty="0"/>
          </a:p>
        </p:txBody>
      </p:sp>
      <p:sp>
        <p:nvSpPr>
          <p:cNvPr id="3" name="Text Placeholder 2"/>
          <p:cNvSpPr>
            <a:spLocks noGrp="1"/>
          </p:cNvSpPr>
          <p:nvPr>
            <p:ph type="body" idx="1"/>
          </p:nvPr>
        </p:nvSpPr>
        <p:spPr>
          <a:xfrm>
            <a:off x="986374" y="1306873"/>
            <a:ext cx="7675766" cy="4806962"/>
          </a:xfrm>
          <a:prstGeom prst="rect">
            <a:avLst/>
          </a:prstGeom>
        </p:spPr>
        <p:txBody>
          <a:bodyPr vert="horz" lIns="91440" tIns="45720" rIns="91440" bIns="45720" rtlCol="0">
            <a:normAutofit/>
          </a:body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5" name="Footer Placeholder 4"/>
          <p:cNvSpPr>
            <a:spLocks noGrp="1"/>
          </p:cNvSpPr>
          <p:nvPr>
            <p:ph type="ftr" sz="quarter" idx="3"/>
          </p:nvPr>
        </p:nvSpPr>
        <p:spPr>
          <a:xfrm>
            <a:off x="727451" y="6356350"/>
            <a:ext cx="5292349" cy="365125"/>
          </a:xfrm>
          <a:prstGeom prst="rect">
            <a:avLst/>
          </a:prstGeom>
        </p:spPr>
        <p:txBody>
          <a:bodyPr vert="horz" lIns="91440" tIns="45720" rIns="91440" bIns="45720" rtlCol="0" anchor="ctr"/>
          <a:lstStyle>
            <a:lvl1pPr algn="l">
              <a:defRPr sz="1200">
                <a:solidFill>
                  <a:srgbClr val="00529C"/>
                </a:solidFill>
              </a:defRPr>
            </a:lvl1pPr>
          </a:lstStyle>
          <a:p>
            <a:endParaRPr lang="en-US" dirty="0"/>
          </a:p>
        </p:txBody>
      </p:sp>
      <p:sp>
        <p:nvSpPr>
          <p:cNvPr id="7" name="Slide Number Placeholder 6"/>
          <p:cNvSpPr>
            <a:spLocks noGrp="1"/>
          </p:cNvSpPr>
          <p:nvPr>
            <p:ph type="sldNum" sz="quarter" idx="4"/>
          </p:nvPr>
        </p:nvSpPr>
        <p:spPr>
          <a:xfrm>
            <a:off x="183137" y="6356349"/>
            <a:ext cx="500431" cy="365125"/>
          </a:xfrm>
          <a:prstGeom prst="rect">
            <a:avLst/>
          </a:prstGeom>
        </p:spPr>
        <p:txBody>
          <a:bodyPr vert="horz" lIns="91440" tIns="45720" rIns="91440" bIns="45720" rtlCol="0" anchor="ctr"/>
          <a:lstStyle>
            <a:lvl1pPr algn="l">
              <a:defRPr sz="1200">
                <a:solidFill>
                  <a:srgbClr val="00529C"/>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38405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 id="2147483660" r:id="rId8"/>
    <p:sldLayoutId id="2147483661" r:id="rId9"/>
  </p:sldLayoutIdLst>
  <p:timing>
    <p:tnLst>
      <p:par>
        <p:cTn id="1" dur="indefinite" restart="never" nodeType="tmRoot"/>
      </p:par>
    </p:tnLst>
  </p:timing>
  <p:hf hdr="0" ftr="0" dt="0"/>
  <p:txStyles>
    <p:titleStyle>
      <a:lvl1pPr algn="l" defTabSz="457200" rtl="0" eaLnBrk="1" latinLnBrk="0" hangingPunct="1">
        <a:spcBef>
          <a:spcPct val="0"/>
        </a:spcBef>
        <a:buNone/>
        <a:defRPr sz="3600" b="1" kern="1200">
          <a:solidFill>
            <a:srgbClr val="00529C"/>
          </a:solidFill>
          <a:latin typeface="+mj-lt"/>
          <a:ea typeface="+mj-ea"/>
          <a:cs typeface="+mj-cs"/>
        </a:defRPr>
      </a:lvl1pPr>
    </p:titleStyle>
    <p:body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dotaceeu.cz/"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crr.cz/" TargetMode="Externa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dotaceeu.cz/"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mseu.mssf.cz/"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icrosoft.com/getsilverligh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mseu.mssf.cz/help/TescoSwElevatedTrustToolCZ.msi"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cs-CZ" dirty="0"/>
              <a:t>Představení </a:t>
            </a:r>
            <a:br>
              <a:rPr lang="cs-CZ" dirty="0"/>
            </a:br>
            <a:r>
              <a:rPr lang="cs-CZ" dirty="0"/>
              <a:t>Centra pro regionální rozvoj </a:t>
            </a:r>
            <a:br>
              <a:rPr lang="cs-CZ" dirty="0"/>
            </a:br>
            <a:r>
              <a:rPr lang="cs-CZ" dirty="0"/>
              <a:t>České republiky</a:t>
            </a:r>
            <a:endParaRPr lang="en-US" dirty="0"/>
          </a:p>
        </p:txBody>
      </p:sp>
      <p:sp>
        <p:nvSpPr>
          <p:cNvPr id="3" name="Subtitle 2"/>
          <p:cNvSpPr>
            <a:spLocks noGrp="1"/>
          </p:cNvSpPr>
          <p:nvPr>
            <p:ph type="subTitle" idx="1"/>
          </p:nvPr>
        </p:nvSpPr>
        <p:spPr/>
        <p:txBody>
          <a:bodyPr/>
          <a:lstStyle/>
          <a:p>
            <a:r>
              <a:rPr lang="cs-CZ" b="1" dirty="0" smtClean="0"/>
              <a:t>Ing. Michaela Brožová</a:t>
            </a:r>
            <a:endParaRPr lang="cs-CZ" dirty="0"/>
          </a:p>
        </p:txBody>
      </p:sp>
      <p:sp>
        <p:nvSpPr>
          <p:cNvPr id="4" name="Text Placeholder 3"/>
          <p:cNvSpPr>
            <a:spLocks noGrp="1"/>
          </p:cNvSpPr>
          <p:nvPr>
            <p:ph type="body" sz="quarter" idx="11"/>
          </p:nvPr>
        </p:nvSpPr>
        <p:spPr>
          <a:xfrm>
            <a:off x="685800" y="2878633"/>
            <a:ext cx="7772400" cy="2367622"/>
          </a:xfrm>
        </p:spPr>
        <p:txBody>
          <a:bodyPr>
            <a:noAutofit/>
          </a:bodyPr>
          <a:lstStyle/>
          <a:p>
            <a:endParaRPr lang="cs-CZ" sz="2000" b="1" dirty="0" smtClean="0">
              <a:effectLst>
                <a:outerShdw blurRad="38100" dist="38100" dir="2700000" algn="tl">
                  <a:srgbClr val="000000">
                    <a:alpha val="43137"/>
                  </a:srgbClr>
                </a:outerShdw>
              </a:effectLst>
            </a:endParaRPr>
          </a:p>
          <a:p>
            <a:endParaRPr lang="cs-CZ" sz="2000" b="1" dirty="0">
              <a:effectLst>
                <a:outerShdw blurRad="38100" dist="38100" dir="2700000" algn="tl">
                  <a:srgbClr val="000000">
                    <a:alpha val="43137"/>
                  </a:srgbClr>
                </a:outerShdw>
              </a:effectLst>
            </a:endParaRPr>
          </a:p>
          <a:p>
            <a:endParaRPr lang="cs-CZ" sz="2000" b="1" dirty="0" smtClean="0">
              <a:effectLst>
                <a:outerShdw blurRad="38100" dist="38100" dir="2700000" algn="tl">
                  <a:srgbClr val="000000">
                    <a:alpha val="43137"/>
                  </a:srgbClr>
                </a:outerShdw>
              </a:effectLst>
            </a:endParaRPr>
          </a:p>
          <a:p>
            <a:r>
              <a:rPr lang="cs-CZ" sz="2000" b="1" dirty="0" smtClean="0">
                <a:effectLst>
                  <a:outerShdw blurRad="38100" dist="38100" dir="2700000" algn="tl">
                    <a:srgbClr val="000000">
                      <a:alpha val="43137"/>
                    </a:srgbClr>
                  </a:outerShdw>
                </a:effectLst>
              </a:rPr>
              <a:t>Seminář </a:t>
            </a:r>
            <a:r>
              <a:rPr lang="cs-CZ" sz="2000" b="1" dirty="0">
                <a:effectLst>
                  <a:outerShdw blurRad="38100" dist="38100" dir="2700000" algn="tl">
                    <a:srgbClr val="000000">
                      <a:alpha val="43137"/>
                    </a:srgbClr>
                  </a:outerShdw>
                </a:effectLst>
              </a:rPr>
              <a:t>pro SC 1.2 </a:t>
            </a:r>
            <a:br>
              <a:rPr lang="cs-CZ" sz="2000" b="1" dirty="0">
                <a:effectLst>
                  <a:outerShdw blurRad="38100" dist="38100" dir="2700000" algn="tl">
                    <a:srgbClr val="000000">
                      <a:alpha val="43137"/>
                    </a:srgbClr>
                  </a:outerShdw>
                </a:effectLst>
              </a:rPr>
            </a:br>
            <a:r>
              <a:rPr lang="cs-CZ" sz="2000" b="1" dirty="0" smtClean="0">
                <a:effectLst>
                  <a:outerShdw blurRad="38100" dist="38100" dir="2700000" algn="tl">
                    <a:srgbClr val="000000">
                      <a:alpha val="43137"/>
                    </a:srgbClr>
                  </a:outerShdw>
                </a:effectLst>
              </a:rPr>
              <a:t>Výstavba a modernizace přestupních terminálů (výzva </a:t>
            </a:r>
            <a:r>
              <a:rPr lang="cs-CZ" sz="2000" b="1" dirty="0">
                <a:effectLst>
                  <a:outerShdw blurRad="38100" dist="38100" dir="2700000" algn="tl">
                    <a:srgbClr val="000000">
                      <a:alpha val="43137"/>
                    </a:srgbClr>
                  </a:outerShdw>
                </a:effectLst>
              </a:rPr>
              <a:t>č. </a:t>
            </a:r>
            <a:r>
              <a:rPr lang="cs-CZ" sz="2000" b="1" dirty="0" smtClean="0">
                <a:effectLst>
                  <a:outerShdw blurRad="38100" dist="38100" dir="2700000" algn="tl">
                    <a:srgbClr val="000000">
                      <a:alpha val="43137"/>
                    </a:srgbClr>
                  </a:outerShdw>
                </a:effectLst>
              </a:rPr>
              <a:t>24)</a:t>
            </a:r>
            <a:endParaRPr lang="cs-CZ" sz="2000" b="1" dirty="0">
              <a:effectLst>
                <a:outerShdw blurRad="38100" dist="38100" dir="2700000" algn="tl">
                  <a:srgbClr val="000000">
                    <a:alpha val="43137"/>
                  </a:srgbClr>
                </a:outerShdw>
              </a:effectLst>
            </a:endParaRPr>
          </a:p>
        </p:txBody>
      </p:sp>
      <p:sp>
        <p:nvSpPr>
          <p:cNvPr id="5" name="Text Placeholder 4"/>
          <p:cNvSpPr>
            <a:spLocks noGrp="1"/>
          </p:cNvSpPr>
          <p:nvPr>
            <p:ph type="body" sz="quarter" idx="12"/>
          </p:nvPr>
        </p:nvSpPr>
        <p:spPr/>
        <p:txBody>
          <a:bodyPr/>
          <a:lstStyle/>
          <a:p>
            <a:r>
              <a:rPr lang="cs-CZ" dirty="0" smtClean="0"/>
              <a:t>15. 3. 2016</a:t>
            </a:r>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35986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574965" y="1211624"/>
            <a:ext cx="8111836" cy="4972006"/>
          </a:xfrm>
        </p:spPr>
        <p:txBody>
          <a:bodyPr>
            <a:noAutofit/>
          </a:bodyPr>
          <a:lstStyle/>
          <a:p>
            <a:pPr marL="400050" indent="-400050" algn="just">
              <a:buFont typeface="+mj-lt"/>
              <a:buAutoNum type="romanUcPeriod"/>
            </a:pPr>
            <a:r>
              <a:rPr lang="cs-CZ" sz="1600" b="1" dirty="0"/>
              <a:t>Specifická pravidla pro žadatele a příjemce k jednotlivým výzvám (příloha č. 1): </a:t>
            </a:r>
          </a:p>
          <a:p>
            <a:pPr marL="914400" lvl="1" indent="-285750" algn="just">
              <a:buFont typeface="Wingdings" panose="05000000000000000000" pitchFamily="2" charset="2"/>
              <a:buChar char="§"/>
            </a:pPr>
            <a:r>
              <a:rPr lang="cs-CZ" sz="1800" dirty="0">
                <a:solidFill>
                  <a:srgbClr val="FF0000"/>
                </a:solidFill>
              </a:rPr>
              <a:t>Postup pro podání žádosti o podporu v MS2014+</a:t>
            </a:r>
            <a:r>
              <a:rPr lang="cs-CZ" sz="1800" dirty="0"/>
              <a:t> </a:t>
            </a:r>
            <a:endParaRPr lang="cs-CZ" sz="1800" dirty="0" smtClean="0"/>
          </a:p>
          <a:p>
            <a:pPr algn="just"/>
            <a:endParaRPr lang="cs-CZ" sz="800" b="1" dirty="0" smtClean="0"/>
          </a:p>
          <a:p>
            <a:pPr algn="just"/>
            <a:r>
              <a:rPr lang="cs-CZ" sz="1600" b="1" dirty="0" smtClean="0"/>
              <a:t>II</a:t>
            </a:r>
            <a:r>
              <a:rPr lang="cs-CZ" sz="1600" b="1" dirty="0"/>
              <a:t>. 	Obecná pravidla pro žadatele a příjemce (přílohy):  </a:t>
            </a:r>
          </a:p>
          <a:p>
            <a:pPr marL="914400" lvl="1" indent="-285750" algn="just">
              <a:buFont typeface="Wingdings" panose="05000000000000000000" pitchFamily="2" charset="2"/>
              <a:buChar char="§"/>
            </a:pPr>
            <a:r>
              <a:rPr lang="cs-CZ" sz="1800" dirty="0">
                <a:solidFill>
                  <a:srgbClr val="FF0000"/>
                </a:solidFill>
              </a:rPr>
              <a:t>Postup pro zpracování CBA v MS2014+ </a:t>
            </a:r>
          </a:p>
          <a:p>
            <a:pPr marL="914400" lvl="1" indent="-285750" algn="just">
              <a:buFont typeface="Wingdings" panose="05000000000000000000" pitchFamily="2" charset="2"/>
              <a:buChar char="§"/>
            </a:pPr>
            <a:r>
              <a:rPr lang="cs-CZ" sz="1800" dirty="0">
                <a:solidFill>
                  <a:srgbClr val="FF0000"/>
                </a:solidFill>
              </a:rPr>
              <a:t>Postup zadávání žádosti o změnu v MS2014+</a:t>
            </a:r>
          </a:p>
          <a:p>
            <a:pPr marL="914400" lvl="1" indent="-285750" algn="just">
              <a:buFont typeface="Wingdings" panose="05000000000000000000" pitchFamily="2" charset="2"/>
              <a:buChar char="§"/>
            </a:pPr>
            <a:r>
              <a:rPr lang="cs-CZ" sz="1800" dirty="0">
                <a:solidFill>
                  <a:srgbClr val="FF0000"/>
                </a:solidFill>
              </a:rPr>
              <a:t>Postup podání žádosti o přezkum hodnocení v MS2014</a:t>
            </a:r>
            <a:r>
              <a:rPr lang="cs-CZ" sz="1800" dirty="0" smtClean="0">
                <a:solidFill>
                  <a:srgbClr val="FF0000"/>
                </a:solidFill>
              </a:rPr>
              <a:t>+</a:t>
            </a:r>
          </a:p>
          <a:p>
            <a:pPr marL="914400" lvl="1" indent="-285750" algn="just">
              <a:buFont typeface="Wingdings" panose="05000000000000000000" pitchFamily="2" charset="2"/>
              <a:buChar char="§"/>
            </a:pPr>
            <a:endParaRPr lang="cs-CZ" sz="800" dirty="0" smtClean="0">
              <a:solidFill>
                <a:srgbClr val="FF0000"/>
              </a:solidFill>
            </a:endParaRPr>
          </a:p>
          <a:p>
            <a:pPr marL="400050" indent="-400050" algn="just">
              <a:buAutoNum type="romanUcPeriod" startAt="3"/>
            </a:pPr>
            <a:r>
              <a:rPr lang="cs-CZ" sz="1600" b="1" dirty="0" smtClean="0"/>
              <a:t>Edukační </a:t>
            </a:r>
            <a:r>
              <a:rPr lang="cs-CZ" sz="1600" b="1" dirty="0"/>
              <a:t>videa </a:t>
            </a:r>
            <a:r>
              <a:rPr lang="cs-CZ" sz="1600" dirty="0"/>
              <a:t>na portálu </a:t>
            </a:r>
            <a:r>
              <a:rPr lang="cs-CZ" sz="1600" dirty="0">
                <a:hlinkClick r:id="rId2"/>
              </a:rPr>
              <a:t>www.dotaceeu.cz</a:t>
            </a:r>
            <a:r>
              <a:rPr lang="cs-CZ" sz="1600" dirty="0"/>
              <a:t> - ke shlédnutí jednotlivé díly: </a:t>
            </a:r>
            <a:r>
              <a:rPr lang="cs-CZ" sz="1600" dirty="0" smtClean="0"/>
              <a:t>1</a:t>
            </a:r>
            <a:r>
              <a:rPr lang="cs-CZ" sz="1600" dirty="0"/>
              <a:t>. Představujeme IS KP14+, </a:t>
            </a:r>
            <a:r>
              <a:rPr lang="cs-CZ" sz="1600" dirty="0" smtClean="0"/>
              <a:t>2</a:t>
            </a:r>
            <a:r>
              <a:rPr lang="cs-CZ" sz="1600" dirty="0"/>
              <a:t>. Jak založit žádost, </a:t>
            </a:r>
            <a:r>
              <a:rPr lang="cs-CZ" sz="1600" dirty="0" smtClean="0"/>
              <a:t>3</a:t>
            </a:r>
            <a:r>
              <a:rPr lang="cs-CZ" sz="1600" dirty="0"/>
              <a:t>. Vyplnění žádosti I</a:t>
            </a:r>
            <a:r>
              <a:rPr lang="cs-CZ" sz="1600" dirty="0" smtClean="0"/>
              <a:t>, </a:t>
            </a:r>
            <a:r>
              <a:rPr lang="cs-CZ" sz="1600" dirty="0"/>
              <a:t>4. Vyplnění žádosti II</a:t>
            </a:r>
            <a:r>
              <a:rPr lang="cs-CZ" sz="1600" dirty="0" smtClean="0"/>
              <a:t>, </a:t>
            </a:r>
            <a:r>
              <a:rPr lang="cs-CZ" sz="1600" dirty="0"/>
              <a:t>5. Zprávy o realizace projektu</a:t>
            </a:r>
            <a:r>
              <a:rPr lang="cs-CZ" sz="1600" dirty="0" smtClean="0"/>
              <a:t>.</a:t>
            </a:r>
          </a:p>
          <a:p>
            <a:pPr marL="400050" indent="-400050" algn="just">
              <a:buAutoNum type="romanUcPeriod" startAt="3"/>
            </a:pPr>
            <a:endParaRPr lang="cs-CZ" sz="800" dirty="0" smtClean="0"/>
          </a:p>
          <a:p>
            <a:pPr indent="-285750" algn="just"/>
            <a:r>
              <a:rPr lang="cs-CZ" dirty="0" smtClean="0"/>
              <a:t>Případné chyby v systému zasílat kontaktním osobám Centra v jednotlivých krajích - doložit </a:t>
            </a:r>
            <a:r>
              <a:rPr lang="cs-CZ" dirty="0" err="1" smtClean="0"/>
              <a:t>Print</a:t>
            </a:r>
            <a:r>
              <a:rPr lang="cs-CZ" dirty="0" smtClean="0"/>
              <a:t> </a:t>
            </a:r>
            <a:r>
              <a:rPr lang="cs-CZ" dirty="0" err="1" smtClean="0"/>
              <a:t>Screen</a:t>
            </a:r>
            <a:r>
              <a:rPr lang="cs-CZ" dirty="0" smtClean="0"/>
              <a:t> chybové hlášky při kontrole na dané záložce, kde se chyba vyskytuje! </a:t>
            </a:r>
          </a:p>
        </p:txBody>
      </p:sp>
      <p:sp>
        <p:nvSpPr>
          <p:cNvPr id="4" name="Nadpis 3"/>
          <p:cNvSpPr>
            <a:spLocks noGrp="1"/>
          </p:cNvSpPr>
          <p:nvPr>
            <p:ph type="title"/>
          </p:nvPr>
        </p:nvSpPr>
        <p:spPr/>
        <p:txBody>
          <a:bodyPr>
            <a:normAutofit/>
          </a:bodyPr>
          <a:lstStyle/>
          <a:p>
            <a:pPr algn="ctr"/>
            <a:r>
              <a:rPr lang="cs-CZ" sz="2800" dirty="0" smtClean="0"/>
              <a:t>Co Vám může pomoci při vyplnění IS KP14+ ?</a:t>
            </a:r>
            <a:endParaRPr lang="cs-CZ" sz="2800"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10</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081842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cs-CZ" dirty="0" smtClean="0"/>
              <a:t>Příjem a hodnocení žádostí </a:t>
            </a:r>
            <a:br>
              <a:rPr lang="cs-CZ" dirty="0" smtClean="0"/>
            </a:br>
            <a:r>
              <a:rPr lang="cs-CZ" dirty="0" smtClean="0"/>
              <a:t>o podporu</a:t>
            </a:r>
            <a:endParaRPr lang="en-US" dirty="0"/>
          </a:p>
        </p:txBody>
      </p:sp>
      <p:sp>
        <p:nvSpPr>
          <p:cNvPr id="3" name="Subtitle 2"/>
          <p:cNvSpPr>
            <a:spLocks noGrp="1"/>
          </p:cNvSpPr>
          <p:nvPr>
            <p:ph type="subTitle" idx="1"/>
          </p:nvPr>
        </p:nvSpPr>
        <p:spPr>
          <a:xfrm>
            <a:off x="685800" y="4735774"/>
            <a:ext cx="6400800" cy="1221399"/>
          </a:xfrm>
        </p:spPr>
        <p:txBody>
          <a:bodyPr/>
          <a:lstStyle/>
          <a:p>
            <a:r>
              <a:rPr lang="cs-CZ" b="1" dirty="0" smtClean="0"/>
              <a:t>Ing. Michaela Brožová</a:t>
            </a:r>
          </a:p>
          <a:p>
            <a:r>
              <a:rPr lang="cs-CZ" b="1" dirty="0"/>
              <a:t>Mgr. Martin Janda</a:t>
            </a:r>
          </a:p>
        </p:txBody>
      </p:sp>
      <p:sp>
        <p:nvSpPr>
          <p:cNvPr id="4" name="Text Placeholder 3"/>
          <p:cNvSpPr>
            <a:spLocks noGrp="1"/>
          </p:cNvSpPr>
          <p:nvPr>
            <p:ph type="body" sz="quarter" idx="11"/>
          </p:nvPr>
        </p:nvSpPr>
        <p:spPr>
          <a:xfrm>
            <a:off x="685800" y="2428876"/>
            <a:ext cx="7772400" cy="2306898"/>
          </a:xfrm>
        </p:spPr>
        <p:txBody>
          <a:bodyPr>
            <a:noAutofit/>
          </a:bodyPr>
          <a:lstStyle/>
          <a:p>
            <a:endParaRPr lang="cs-CZ" sz="2000" b="1" dirty="0" smtClean="0">
              <a:effectLst>
                <a:outerShdw blurRad="38100" dist="38100" dir="2700000" algn="tl">
                  <a:srgbClr val="000000">
                    <a:alpha val="43137"/>
                  </a:srgbClr>
                </a:outerShdw>
              </a:effectLst>
            </a:endParaRPr>
          </a:p>
          <a:p>
            <a:endParaRPr lang="cs-CZ" sz="2000" b="1" dirty="0">
              <a:effectLst>
                <a:outerShdw blurRad="38100" dist="38100" dir="2700000" algn="tl">
                  <a:srgbClr val="000000">
                    <a:alpha val="43137"/>
                  </a:srgbClr>
                </a:outerShdw>
              </a:effectLst>
            </a:endParaRPr>
          </a:p>
          <a:p>
            <a:endParaRPr lang="cs-CZ" sz="2000" b="1" dirty="0" smtClean="0">
              <a:effectLst>
                <a:outerShdw blurRad="38100" dist="38100" dir="2700000" algn="tl">
                  <a:srgbClr val="000000">
                    <a:alpha val="43137"/>
                  </a:srgbClr>
                </a:outerShdw>
              </a:effectLst>
            </a:endParaRPr>
          </a:p>
          <a:p>
            <a:r>
              <a:rPr lang="cs-CZ" sz="2000" b="1" dirty="0" smtClean="0">
                <a:effectLst>
                  <a:outerShdw blurRad="38100" dist="38100" dir="2700000" algn="tl">
                    <a:srgbClr val="000000">
                      <a:alpha val="43137"/>
                    </a:srgbClr>
                  </a:outerShdw>
                </a:effectLst>
              </a:rPr>
              <a:t>Seminář </a:t>
            </a:r>
            <a:r>
              <a:rPr lang="cs-CZ" sz="2000" b="1" dirty="0">
                <a:effectLst>
                  <a:outerShdw blurRad="38100" dist="38100" dir="2700000" algn="tl">
                    <a:srgbClr val="000000">
                      <a:alpha val="43137"/>
                    </a:srgbClr>
                  </a:outerShdw>
                </a:effectLst>
              </a:rPr>
              <a:t>pro SC 1.2 </a:t>
            </a:r>
            <a:br>
              <a:rPr lang="cs-CZ" sz="2000" b="1" dirty="0">
                <a:effectLst>
                  <a:outerShdw blurRad="38100" dist="38100" dir="2700000" algn="tl">
                    <a:srgbClr val="000000">
                      <a:alpha val="43137"/>
                    </a:srgbClr>
                  </a:outerShdw>
                </a:effectLst>
              </a:rPr>
            </a:br>
            <a:r>
              <a:rPr lang="cs-CZ" sz="2000" b="1" dirty="0">
                <a:effectLst>
                  <a:outerShdw blurRad="38100" dist="38100" dir="2700000" algn="tl">
                    <a:srgbClr val="000000">
                      <a:alpha val="43137"/>
                    </a:srgbClr>
                  </a:outerShdw>
                </a:effectLst>
              </a:rPr>
              <a:t>Výstavba a modernizace přestupních terminálů (výzva č. 24)</a:t>
            </a:r>
          </a:p>
        </p:txBody>
      </p:sp>
      <p:sp>
        <p:nvSpPr>
          <p:cNvPr id="5" name="Text Placeholder 4"/>
          <p:cNvSpPr>
            <a:spLocks noGrp="1"/>
          </p:cNvSpPr>
          <p:nvPr>
            <p:ph type="body" sz="quarter" idx="12"/>
          </p:nvPr>
        </p:nvSpPr>
        <p:spPr/>
        <p:txBody>
          <a:bodyPr/>
          <a:lstStyle/>
          <a:p>
            <a:r>
              <a:rPr lang="cs-CZ" dirty="0" smtClean="0"/>
              <a:t>15. 3. 2016</a:t>
            </a:r>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741757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lstStyle/>
          <a:p>
            <a:pPr marL="454025" lvl="1" indent="-187325"/>
            <a:r>
              <a:rPr lang="cs-CZ" dirty="0" smtClean="0"/>
              <a:t>Podání žádostí POUZE přes MS2014+</a:t>
            </a:r>
          </a:p>
          <a:p>
            <a:pPr marL="454025" lvl="1" indent="-187325"/>
            <a:r>
              <a:rPr lang="cs-CZ" dirty="0" smtClean="0"/>
              <a:t>Automatická registrace žádosti</a:t>
            </a:r>
          </a:p>
          <a:p>
            <a:pPr marL="454025" lvl="1" indent="-187325"/>
            <a:r>
              <a:rPr lang="cs-CZ" dirty="0" smtClean="0"/>
              <a:t>Automatické předložení na příslušné krajské oddělení Centra</a:t>
            </a:r>
          </a:p>
          <a:p>
            <a:pPr marL="454025" lvl="1" indent="-187325" algn="just"/>
            <a:r>
              <a:rPr lang="cs-CZ" dirty="0" smtClean="0"/>
              <a:t>Žadatel bude depeší informován o přidělených manažerech projektu, kteří budou mít na starosti další administraci projektu a komunikaci se žadatelem (administrace </a:t>
            </a:r>
            <a:r>
              <a:rPr lang="cs-CZ" dirty="0"/>
              <a:t>projektu bude zpravidla probíhat na krajském oddělení Centra, kde je sídlo žadatele</a:t>
            </a:r>
            <a:r>
              <a:rPr lang="cs-CZ" dirty="0" smtClean="0"/>
              <a:t>)</a:t>
            </a:r>
          </a:p>
          <a:p>
            <a:pPr marL="454025" lvl="1" indent="-187325" algn="just"/>
            <a:r>
              <a:rPr lang="cs-CZ" dirty="0" smtClean="0"/>
              <a:t>Komunikace s Centrem před podáním žádosti o podporu: přes komunikačního pracovníka (</a:t>
            </a:r>
            <a:r>
              <a:rPr lang="cs-CZ" i="1" dirty="0" smtClean="0"/>
              <a:t>specialista pro absorpční kapacitu)</a:t>
            </a:r>
            <a:endParaRPr lang="cs-CZ" dirty="0" smtClean="0"/>
          </a:p>
          <a:p>
            <a:pPr marL="454025" lvl="1" indent="-187325" algn="just"/>
            <a:r>
              <a:rPr lang="cs-CZ" dirty="0"/>
              <a:t>Komunikace s </a:t>
            </a:r>
            <a:r>
              <a:rPr lang="cs-CZ" dirty="0" smtClean="0"/>
              <a:t>Centrem po podání </a:t>
            </a:r>
            <a:r>
              <a:rPr lang="cs-CZ" dirty="0"/>
              <a:t>žádosti o podporu: přes </a:t>
            </a:r>
            <a:r>
              <a:rPr lang="cs-CZ" dirty="0" smtClean="0"/>
              <a:t>přiřazeného manažera projektu</a:t>
            </a:r>
            <a:endParaRPr lang="cs-CZ" dirty="0"/>
          </a:p>
          <a:p>
            <a:pPr marL="454025" lvl="1" indent="-187325" algn="just"/>
            <a:endParaRPr lang="cs-CZ" dirty="0" smtClean="0"/>
          </a:p>
          <a:p>
            <a:endParaRPr lang="en-US" dirty="0"/>
          </a:p>
        </p:txBody>
      </p:sp>
      <p:sp>
        <p:nvSpPr>
          <p:cNvPr id="3" name="Footer Placeholder 2"/>
          <p:cNvSpPr>
            <a:spLocks noGrp="1"/>
          </p:cNvSpPr>
          <p:nvPr>
            <p:ph type="ftr" sz="quarter" idx="11"/>
          </p:nvPr>
        </p:nvSpPr>
        <p:spPr/>
        <p:txBody>
          <a:bodyPr/>
          <a:lstStyle/>
          <a:p>
            <a:endParaRPr lang="en-US"/>
          </a:p>
        </p:txBody>
      </p:sp>
      <p:sp>
        <p:nvSpPr>
          <p:cNvPr id="4" name="Title 3"/>
          <p:cNvSpPr>
            <a:spLocks noGrp="1"/>
          </p:cNvSpPr>
          <p:nvPr>
            <p:ph type="title"/>
          </p:nvPr>
        </p:nvSpPr>
        <p:spPr/>
        <p:txBody>
          <a:bodyPr/>
          <a:lstStyle/>
          <a:p>
            <a:r>
              <a:rPr lang="cs-CZ" dirty="0" smtClean="0"/>
              <a:t>Příjem žádostí o podporu</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12</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421891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cs-CZ" dirty="0" smtClean="0"/>
              <a:t>Hodnocení žádostí</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13</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pic>
        <p:nvPicPr>
          <p:cNvPr id="8" name="Obrázek 1"/>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09675" y="1304926"/>
            <a:ext cx="6498073" cy="4139984"/>
          </a:xfrm>
          <a:prstGeom prst="rect">
            <a:avLst/>
          </a:prstGeom>
          <a:noFill/>
          <a:ln>
            <a:noFill/>
          </a:ln>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7451" y="1306874"/>
            <a:ext cx="7959349" cy="4819290"/>
          </a:xfrm>
        </p:spPr>
        <p:txBody>
          <a:bodyPr>
            <a:normAutofit fontScale="92500" lnSpcReduction="10000"/>
          </a:bodyPr>
          <a:lstStyle/>
          <a:p>
            <a:pPr marL="361950" lvl="1" indent="-276225" defTabSz="266700"/>
            <a:r>
              <a:rPr lang="cs-CZ" dirty="0"/>
              <a:t>P</a:t>
            </a:r>
            <a:r>
              <a:rPr lang="cs-CZ" dirty="0" smtClean="0"/>
              <a:t>rovedena do</a:t>
            </a:r>
            <a:r>
              <a:rPr lang="cs-CZ" sz="2100" dirty="0"/>
              <a:t> 24 </a:t>
            </a:r>
            <a:r>
              <a:rPr lang="cs-CZ" dirty="0" smtClean="0"/>
              <a:t>pracovních dní od ukončení příjmu žádostí o podporu;</a:t>
            </a:r>
          </a:p>
          <a:p>
            <a:pPr marL="361950" lvl="1" indent="-276225" defTabSz="266700"/>
            <a:r>
              <a:rPr lang="cs-CZ" dirty="0" smtClean="0"/>
              <a:t>probíhá elektronicky v MS2014+, kontrolu provádí Centrum;</a:t>
            </a:r>
          </a:p>
          <a:p>
            <a:pPr marL="361950" lvl="1" indent="-276225" defTabSz="266700"/>
            <a:r>
              <a:rPr lang="cs-CZ" dirty="0" smtClean="0"/>
              <a:t>eliminační kritéria (vždy odpověď „ANO“ x „NE“);</a:t>
            </a:r>
          </a:p>
          <a:p>
            <a:pPr marL="361950" lvl="1" indent="-276225" algn="just" defTabSz="266700"/>
            <a:r>
              <a:rPr lang="cs-CZ" dirty="0"/>
              <a:t>p</a:t>
            </a:r>
            <a:r>
              <a:rPr lang="cs-CZ" dirty="0" smtClean="0"/>
              <a:t>ři kontrole přijatelnosti musí být splněna všechna kritéria stanovená výzvou (obecná i specifická) – v případě nesplnění jakéhokoliv kritéria je žádost vyloučena z dalšího hodnocení;</a:t>
            </a:r>
          </a:p>
          <a:p>
            <a:pPr marL="361950" lvl="1" indent="-276225" algn="just" defTabSz="266700"/>
            <a:r>
              <a:rPr lang="cs-CZ" sz="2100" dirty="0"/>
              <a:t>v rámci kontroly přijatelnosti projektu NELZE žadatele vyzvat </a:t>
            </a:r>
            <a:br>
              <a:rPr lang="cs-CZ" sz="2100" dirty="0"/>
            </a:br>
            <a:r>
              <a:rPr lang="cs-CZ" sz="2100" dirty="0"/>
              <a:t>k doplnění/vysvětlení</a:t>
            </a:r>
          </a:p>
          <a:p>
            <a:pPr marL="361950" lvl="1" indent="-276225" algn="just" defTabSz="266700"/>
            <a:r>
              <a:rPr lang="cs-CZ" dirty="0" smtClean="0"/>
              <a:t>v rámci kontroly formálních náležitostí lze vyzvat k doložení </a:t>
            </a:r>
            <a:br>
              <a:rPr lang="cs-CZ" dirty="0" smtClean="0"/>
            </a:br>
            <a:r>
              <a:rPr lang="cs-CZ" dirty="0" smtClean="0"/>
              <a:t>(max. dvakrát);</a:t>
            </a:r>
          </a:p>
          <a:p>
            <a:pPr marL="361950" lvl="1" indent="-276225" algn="just" defTabSz="266700"/>
            <a:r>
              <a:rPr lang="cs-CZ" dirty="0" smtClean="0"/>
              <a:t>výzvy k doplnění/upřesnění jsou žadateli zasílány formou depeší </a:t>
            </a:r>
            <a:br>
              <a:rPr lang="cs-CZ" dirty="0" smtClean="0"/>
            </a:br>
            <a:r>
              <a:rPr lang="cs-CZ" dirty="0" smtClean="0"/>
              <a:t>v MS2014+.</a:t>
            </a:r>
          </a:p>
          <a:p>
            <a:pPr marL="454025" lvl="1" indent="-187325"/>
            <a:endParaRPr lang="cs-CZ" dirty="0" smtClean="0"/>
          </a:p>
          <a:p>
            <a:endParaRPr lang="en-US" dirty="0"/>
          </a:p>
        </p:txBody>
      </p:sp>
      <p:sp>
        <p:nvSpPr>
          <p:cNvPr id="3" name="Footer Placeholder 2"/>
          <p:cNvSpPr>
            <a:spLocks noGrp="1"/>
          </p:cNvSpPr>
          <p:nvPr>
            <p:ph type="ftr" sz="quarter" idx="11"/>
          </p:nvPr>
        </p:nvSpPr>
        <p:spPr/>
        <p:txBody>
          <a:bodyPr/>
          <a:lstStyle/>
          <a:p>
            <a:endParaRPr lang="en-US"/>
          </a:p>
        </p:txBody>
      </p:sp>
      <p:sp>
        <p:nvSpPr>
          <p:cNvPr id="4" name="Title 3"/>
          <p:cNvSpPr>
            <a:spLocks noGrp="1"/>
          </p:cNvSpPr>
          <p:nvPr>
            <p:ph type="title"/>
          </p:nvPr>
        </p:nvSpPr>
        <p:spPr/>
        <p:txBody>
          <a:bodyPr>
            <a:normAutofit fontScale="90000"/>
          </a:bodyPr>
          <a:lstStyle/>
          <a:p>
            <a:r>
              <a:rPr lang="cs-CZ" dirty="0" smtClean="0"/>
              <a:t>Kontrola přijatelnosti a formálních náležitostí</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14</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683038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lstStyle/>
          <a:p>
            <a:pPr marL="0" lvl="1" indent="0">
              <a:spcBef>
                <a:spcPct val="20000"/>
              </a:spcBef>
              <a:spcAft>
                <a:spcPts val="200"/>
              </a:spcAft>
              <a:buNone/>
            </a:pPr>
            <a:r>
              <a:rPr lang="cs-CZ" dirty="0" smtClean="0"/>
              <a:t>1. Žádost </a:t>
            </a:r>
            <a:r>
              <a:rPr lang="cs-CZ" dirty="0"/>
              <a:t>je podána v předepsané formě</a:t>
            </a:r>
          </a:p>
          <a:p>
            <a:pPr marL="542925" indent="-285750">
              <a:spcBef>
                <a:spcPts val="0"/>
              </a:spcBef>
              <a:buFont typeface="Courier New" panose="02070309020205020404" pitchFamily="49" charset="0"/>
              <a:buChar char="o"/>
            </a:pPr>
            <a:r>
              <a:rPr lang="cs-CZ" dirty="0" smtClean="0"/>
              <a:t>Přes MS2014+.</a:t>
            </a:r>
          </a:p>
          <a:p>
            <a:pPr marL="542925" indent="-285750">
              <a:spcBef>
                <a:spcPts val="0"/>
              </a:spcBef>
              <a:buFont typeface="Courier New" panose="02070309020205020404" pitchFamily="49" charset="0"/>
              <a:buChar char="o"/>
            </a:pPr>
            <a:r>
              <a:rPr lang="cs-CZ" dirty="0" smtClean="0"/>
              <a:t>Ve finančním plánu jsou nastaveny etapy projektu v minimální délce 3 měsíců.</a:t>
            </a:r>
          </a:p>
          <a:p>
            <a:pPr marL="542925" indent="-285750">
              <a:spcBef>
                <a:spcPts val="0"/>
              </a:spcBef>
              <a:buFont typeface="Courier New" panose="02070309020205020404" pitchFamily="49" charset="0"/>
              <a:buChar char="o"/>
            </a:pPr>
            <a:r>
              <a:rPr lang="cs-CZ" dirty="0" smtClean="0"/>
              <a:t>Informace </a:t>
            </a:r>
            <a:r>
              <a:rPr lang="cs-CZ" dirty="0"/>
              <a:t>uvedené v žádosti </a:t>
            </a:r>
            <a:r>
              <a:rPr lang="cs-CZ" dirty="0" smtClean="0"/>
              <a:t>o </a:t>
            </a:r>
            <a:r>
              <a:rPr lang="cs-CZ" dirty="0"/>
              <a:t>podporu </a:t>
            </a:r>
            <a:r>
              <a:rPr lang="cs-CZ" dirty="0" smtClean="0"/>
              <a:t>jsou v</a:t>
            </a:r>
            <a:r>
              <a:rPr lang="cs-CZ" dirty="0"/>
              <a:t> souladu s </a:t>
            </a:r>
            <a:r>
              <a:rPr lang="cs-CZ" dirty="0" smtClean="0"/>
              <a:t>přílohami.</a:t>
            </a:r>
          </a:p>
          <a:p>
            <a:endParaRPr lang="cs-CZ" sz="600" dirty="0" smtClean="0"/>
          </a:p>
          <a:p>
            <a:endParaRPr lang="cs-CZ" sz="600" dirty="0" smtClean="0"/>
          </a:p>
          <a:p>
            <a:pPr marL="0" lvl="1" indent="0">
              <a:spcBef>
                <a:spcPts val="0"/>
              </a:spcBef>
              <a:spcAft>
                <a:spcPts val="200"/>
              </a:spcAft>
              <a:buNone/>
            </a:pPr>
            <a:r>
              <a:rPr lang="cs-CZ" dirty="0" smtClean="0"/>
              <a:t>2. Žádost </a:t>
            </a:r>
            <a:r>
              <a:rPr lang="cs-CZ" dirty="0"/>
              <a:t>je podepsána oprávněným zástupcem žadatele</a:t>
            </a:r>
          </a:p>
          <a:p>
            <a:pPr marL="542925" indent="-285750">
              <a:spcBef>
                <a:spcPts val="0"/>
              </a:spcBef>
              <a:buFont typeface="Courier New" panose="02070309020205020404" pitchFamily="49" charset="0"/>
              <a:buChar char="o"/>
            </a:pPr>
            <a:r>
              <a:rPr lang="cs-CZ" dirty="0" smtClean="0"/>
              <a:t>Statutární zástupce, popř. jim pověřená osoba na základě plné moci, či jiného dokumentu (např. usnesení zastupitelstva).</a:t>
            </a:r>
          </a:p>
          <a:p>
            <a:pPr marL="542925" indent="-285750">
              <a:spcBef>
                <a:spcPts val="0"/>
              </a:spcBef>
              <a:buFont typeface="Courier New" panose="02070309020205020404" pitchFamily="49" charset="0"/>
              <a:buChar char="o"/>
            </a:pPr>
            <a:endParaRPr lang="cs-CZ" sz="600" dirty="0" smtClean="0"/>
          </a:p>
          <a:p>
            <a:pPr marL="0" lvl="1" indent="0">
              <a:spcBef>
                <a:spcPts val="0"/>
              </a:spcBef>
              <a:spcAft>
                <a:spcPts val="600"/>
              </a:spcAft>
              <a:buNone/>
            </a:pPr>
            <a:r>
              <a:rPr lang="cs-CZ" dirty="0"/>
              <a:t>3. Jsou doloženy všechny povinné přílohy a obsahově splňují požadované náležitosti</a:t>
            </a:r>
          </a:p>
          <a:p>
            <a:pPr marL="534988" indent="-361950" algn="just">
              <a:spcBef>
                <a:spcPts val="0"/>
              </a:spcBef>
              <a:spcAft>
                <a:spcPts val="0"/>
              </a:spcAft>
              <a:buFont typeface="Courier New" panose="02070309020205020404" pitchFamily="49" charset="0"/>
              <a:buChar char="o"/>
              <a:tabLst>
                <a:tab pos="536575" algn="l"/>
              </a:tabLst>
            </a:pPr>
            <a:r>
              <a:rPr lang="cs-CZ" b="1" dirty="0" smtClean="0"/>
              <a:t>Plná </a:t>
            </a:r>
            <a:r>
              <a:rPr lang="cs-CZ" b="1" dirty="0"/>
              <a:t>moc</a:t>
            </a:r>
          </a:p>
          <a:p>
            <a:pPr marL="534988" indent="-361950" algn="just">
              <a:spcBef>
                <a:spcPts val="0"/>
              </a:spcBef>
              <a:spcAft>
                <a:spcPts val="0"/>
              </a:spcAft>
              <a:tabLst>
                <a:tab pos="536575" algn="l"/>
              </a:tabLst>
            </a:pPr>
            <a:r>
              <a:rPr lang="cs-CZ" dirty="0"/>
              <a:t>	</a:t>
            </a:r>
            <a:r>
              <a:rPr lang="cs-CZ" sz="1700" dirty="0"/>
              <a:t>V případě přenesení pravomocí na jinou </a:t>
            </a:r>
            <a:r>
              <a:rPr lang="cs-CZ" sz="1700" dirty="0" smtClean="0"/>
              <a:t>osobu, např. při podpisu žádosti.</a:t>
            </a:r>
            <a:br>
              <a:rPr lang="cs-CZ" sz="1700" dirty="0" smtClean="0"/>
            </a:br>
            <a:r>
              <a:rPr lang="cs-CZ" sz="1700" dirty="0" smtClean="0"/>
              <a:t>Plné </a:t>
            </a:r>
            <a:r>
              <a:rPr lang="cs-CZ" sz="1700" dirty="0"/>
              <a:t>moci jsou uloženy v elektronické podobě v MS2014+. </a:t>
            </a:r>
            <a:r>
              <a:rPr lang="cs-CZ" sz="1700" dirty="0" smtClean="0"/>
              <a:t>Vzor plné moci je uveden v Příloze č. 11 Obecných pravidel. </a:t>
            </a:r>
            <a:r>
              <a:rPr lang="cs-CZ" sz="1700" dirty="0"/>
              <a:t>Plnou moc je možní nahradit usnesením </a:t>
            </a:r>
            <a:r>
              <a:rPr lang="cs-CZ" sz="1700" dirty="0" smtClean="0"/>
              <a:t>zastupitelstva</a:t>
            </a:r>
            <a:r>
              <a:rPr lang="cs-CZ" sz="1700" dirty="0"/>
              <a:t>.</a:t>
            </a:r>
          </a:p>
          <a:p>
            <a:pPr marL="542925" indent="-285750">
              <a:spcBef>
                <a:spcPts val="0"/>
              </a:spcBef>
              <a:buFont typeface="Courier New" panose="02070309020205020404" pitchFamily="49" charset="0"/>
              <a:buChar char="o"/>
            </a:pPr>
            <a:endParaRPr lang="cs-CZ" sz="2000" dirty="0" smtClean="0"/>
          </a:p>
        </p:txBody>
      </p:sp>
      <p:sp>
        <p:nvSpPr>
          <p:cNvPr id="4" name="Nadpis 3"/>
          <p:cNvSpPr>
            <a:spLocks noGrp="1"/>
          </p:cNvSpPr>
          <p:nvPr>
            <p:ph type="title"/>
          </p:nvPr>
        </p:nvSpPr>
        <p:spPr/>
        <p:txBody>
          <a:bodyPr/>
          <a:lstStyle/>
          <a:p>
            <a:pPr algn="ctr"/>
            <a:r>
              <a:rPr lang="cs-CZ" dirty="0"/>
              <a:t>Kritéria formálních </a:t>
            </a:r>
            <a:r>
              <a:rPr lang="cs-CZ" dirty="0" smtClean="0"/>
              <a:t>náležitostí – 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15</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619296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084263"/>
            <a:ext cx="8206432" cy="4928826"/>
          </a:xfrm>
        </p:spPr>
        <p:txBody>
          <a:bodyPr>
            <a:noAutofit/>
          </a:bodyPr>
          <a:lstStyle/>
          <a:p>
            <a:pPr marL="361950" indent="-361950" algn="just">
              <a:lnSpc>
                <a:spcPct val="110000"/>
              </a:lnSpc>
              <a:spcBef>
                <a:spcPts val="0"/>
              </a:spcBef>
              <a:spcAft>
                <a:spcPts val="0"/>
              </a:spcAft>
              <a:buFont typeface="Courier New" panose="02070309020205020404" pitchFamily="49" charset="0"/>
              <a:buChar char="o"/>
            </a:pPr>
            <a:r>
              <a:rPr lang="cs-CZ" b="1" dirty="0" smtClean="0"/>
              <a:t>Dokumentace </a:t>
            </a:r>
            <a:r>
              <a:rPr lang="cs-CZ" b="1" dirty="0"/>
              <a:t>k zadávacím a výběrovým řízením </a:t>
            </a:r>
          </a:p>
          <a:p>
            <a:pPr marL="361950" indent="-361950" algn="just">
              <a:spcBef>
                <a:spcPts val="0"/>
              </a:spcBef>
              <a:spcAft>
                <a:spcPts val="0"/>
              </a:spcAft>
            </a:pPr>
            <a:r>
              <a:rPr lang="cs-CZ" dirty="0"/>
              <a:t>	</a:t>
            </a:r>
            <a:r>
              <a:rPr lang="cs-CZ" sz="1700" dirty="0"/>
              <a:t>Žadatel dokládá dokumentaci k zahájeným a ukončeným zadávacím </a:t>
            </a:r>
            <a:br>
              <a:rPr lang="cs-CZ" sz="1700" dirty="0"/>
            </a:br>
            <a:r>
              <a:rPr lang="cs-CZ" sz="1700" dirty="0"/>
              <a:t>a výběrovým řízením, která provedl před podáním žádosti o podporu. </a:t>
            </a:r>
            <a:r>
              <a:rPr lang="cs-CZ" sz="1700" dirty="0">
                <a:solidFill>
                  <a:srgbClr val="FF0000"/>
                </a:solidFill>
              </a:rPr>
              <a:t/>
            </a:r>
            <a:br>
              <a:rPr lang="cs-CZ" sz="1700" dirty="0">
                <a:solidFill>
                  <a:srgbClr val="FF0000"/>
                </a:solidFill>
              </a:rPr>
            </a:br>
            <a:r>
              <a:rPr lang="cs-CZ" sz="1700" dirty="0"/>
              <a:t>Postup k předkládání dokumentace je uveden v kap. 5 Obecných pravidel</a:t>
            </a:r>
            <a:r>
              <a:rPr lang="cs-CZ" sz="1700" dirty="0" smtClean="0"/>
              <a:t>. </a:t>
            </a:r>
          </a:p>
          <a:p>
            <a:pPr marL="361950" indent="-361950" algn="just">
              <a:spcBef>
                <a:spcPts val="0"/>
              </a:spcBef>
              <a:spcAft>
                <a:spcPts val="1200"/>
              </a:spcAft>
            </a:pPr>
            <a:r>
              <a:rPr lang="cs-CZ" sz="1700" dirty="0">
                <a:solidFill>
                  <a:srgbClr val="FF0000"/>
                </a:solidFill>
              </a:rPr>
              <a:t>	</a:t>
            </a:r>
            <a:r>
              <a:rPr lang="cs-CZ" sz="1700" dirty="0" smtClean="0">
                <a:solidFill>
                  <a:srgbClr val="FF0000"/>
                </a:solidFill>
              </a:rPr>
              <a:t>Motivační účinek!</a:t>
            </a:r>
            <a:endParaRPr lang="cs-CZ" sz="1700" dirty="0">
              <a:solidFill>
                <a:srgbClr val="FF0000"/>
              </a:solidFill>
            </a:endParaRPr>
          </a:p>
          <a:p>
            <a:pPr marL="361950" indent="-361950" algn="just">
              <a:spcBef>
                <a:spcPts val="0"/>
              </a:spcBef>
              <a:spcAft>
                <a:spcPts val="0"/>
              </a:spcAft>
              <a:buFont typeface="Courier New" panose="02070309020205020404" pitchFamily="49" charset="0"/>
              <a:buChar char="o"/>
            </a:pPr>
            <a:r>
              <a:rPr lang="cs-CZ" b="1" dirty="0" smtClean="0"/>
              <a:t>Doklady </a:t>
            </a:r>
            <a:r>
              <a:rPr lang="cs-CZ" b="1" dirty="0"/>
              <a:t>o právní subjektivitě žadatele</a:t>
            </a:r>
          </a:p>
          <a:p>
            <a:r>
              <a:rPr lang="cs-CZ" i="1" dirty="0"/>
              <a:t>       </a:t>
            </a:r>
            <a:endParaRPr lang="cs-CZ" i="1" dirty="0" smtClean="0"/>
          </a:p>
          <a:p>
            <a:endParaRPr lang="cs-CZ" dirty="0" smtClean="0"/>
          </a:p>
          <a:p>
            <a:endParaRPr lang="cs-CZ" dirty="0"/>
          </a:p>
          <a:p>
            <a:endParaRPr lang="cs-CZ" dirty="0" smtClean="0"/>
          </a:p>
          <a:p>
            <a:endParaRPr lang="cs-CZ" dirty="0"/>
          </a:p>
          <a:p>
            <a:endParaRPr lang="cs-CZ" dirty="0" smtClean="0"/>
          </a:p>
          <a:p>
            <a:r>
              <a:rPr lang="cs-CZ" dirty="0" smtClean="0"/>
              <a:t>	</a:t>
            </a:r>
            <a:r>
              <a:rPr lang="cs-CZ" sz="1700" dirty="0" smtClean="0"/>
              <a:t>Doklady </a:t>
            </a:r>
            <a:r>
              <a:rPr lang="cs-CZ" sz="1700" dirty="0"/>
              <a:t>k právní subjektivitě nedokládají:</a:t>
            </a:r>
          </a:p>
          <a:p>
            <a:pPr marL="914400" lvl="1" indent="-285750">
              <a:spcBef>
                <a:spcPts val="600"/>
              </a:spcBef>
              <a:buFont typeface="Arial" panose="020B0604020202020204" pitchFamily="34" charset="0"/>
              <a:buChar char="•"/>
            </a:pPr>
            <a:r>
              <a:rPr lang="cs-CZ" sz="1700" b="0" dirty="0" smtClean="0">
                <a:solidFill>
                  <a:schemeClr val="tx1"/>
                </a:solidFill>
              </a:rPr>
              <a:t>Kraje/obce </a:t>
            </a:r>
            <a:r>
              <a:rPr lang="cs-CZ" sz="1700" b="0" dirty="0">
                <a:solidFill>
                  <a:schemeClr val="tx1"/>
                </a:solidFill>
              </a:rPr>
              <a:t>a jimi </a:t>
            </a:r>
            <a:r>
              <a:rPr lang="cs-CZ" sz="1700" b="0" dirty="0" smtClean="0">
                <a:solidFill>
                  <a:schemeClr val="tx1"/>
                </a:solidFill>
              </a:rPr>
              <a:t>zřizované/zakládané organizace</a:t>
            </a:r>
            <a:endParaRPr lang="cs-CZ" sz="1700" b="0" dirty="0">
              <a:solidFill>
                <a:schemeClr val="tx1"/>
              </a:solidFill>
            </a:endParaRPr>
          </a:p>
          <a:p>
            <a:pPr marL="457200" lvl="1" indent="0" algn="just">
              <a:spcBef>
                <a:spcPts val="0"/>
              </a:spcBef>
              <a:spcAft>
                <a:spcPts val="600"/>
              </a:spcAft>
              <a:buNone/>
            </a:pPr>
            <a:endParaRPr lang="cs-CZ" sz="1900" i="1" dirty="0"/>
          </a:p>
        </p:txBody>
      </p:sp>
      <p:sp>
        <p:nvSpPr>
          <p:cNvPr id="4" name="Nadpis 3"/>
          <p:cNvSpPr>
            <a:spLocks noGrp="1"/>
          </p:cNvSpPr>
          <p:nvPr>
            <p:ph type="title"/>
          </p:nvPr>
        </p:nvSpPr>
        <p:spPr/>
        <p:txBody>
          <a:bodyPr/>
          <a:lstStyle/>
          <a:p>
            <a:pPr algn="ctr"/>
            <a:r>
              <a:rPr lang="cs-CZ" dirty="0"/>
              <a:t>Kritéria formálních </a:t>
            </a:r>
            <a:r>
              <a:rPr lang="cs-CZ" dirty="0" smtClean="0"/>
              <a:t>náležitostí – II.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16</a:t>
            </a:fld>
            <a:endParaRPr lang="en-US" dirty="0"/>
          </a:p>
        </p:txBody>
      </p:sp>
      <p:graphicFrame>
        <p:nvGraphicFramePr>
          <p:cNvPr id="6" name="Tabulka 5"/>
          <p:cNvGraphicFramePr>
            <a:graphicFrameLocks noGrp="1"/>
          </p:cNvGraphicFramePr>
          <p:nvPr>
            <p:extLst>
              <p:ext uri="{D42A27DB-BD31-4B8C-83A1-F6EECF244321}">
                <p14:modId xmlns:p14="http://schemas.microsoft.com/office/powerpoint/2010/main" val="2730201776"/>
              </p:ext>
            </p:extLst>
          </p:nvPr>
        </p:nvGraphicFramePr>
        <p:xfrm>
          <a:off x="870326" y="2975212"/>
          <a:ext cx="7816474" cy="1978925"/>
        </p:xfrm>
        <a:graphic>
          <a:graphicData uri="http://schemas.openxmlformats.org/drawingml/2006/table">
            <a:tbl>
              <a:tblPr>
                <a:tableStyleId>{5C22544A-7EE6-4342-B048-85BDC9FD1C3A}</a:tableStyleId>
              </a:tblPr>
              <a:tblGrid>
                <a:gridCol w="4243273"/>
                <a:gridCol w="3573201"/>
              </a:tblGrid>
              <a:tr h="574753">
                <a:tc>
                  <a:txBody>
                    <a:bodyPr/>
                    <a:lstStyle/>
                    <a:p>
                      <a:pPr algn="ctr">
                        <a:lnSpc>
                          <a:spcPct val="115000"/>
                        </a:lnSpc>
                        <a:spcAft>
                          <a:spcPts val="1000"/>
                        </a:spcAft>
                      </a:pPr>
                      <a:r>
                        <a:rPr lang="cs-CZ" sz="1400" b="1" dirty="0">
                          <a:effectLst/>
                        </a:rPr>
                        <a:t>P</a:t>
                      </a:r>
                      <a:r>
                        <a:rPr lang="cs-CZ" sz="1400" b="1" dirty="0" smtClean="0">
                          <a:effectLst/>
                        </a:rPr>
                        <a:t>rávní </a:t>
                      </a:r>
                      <a:r>
                        <a:rPr lang="cs-CZ" sz="1400" b="1" dirty="0">
                          <a:effectLst/>
                        </a:rPr>
                        <a:t>forma žadatele </a:t>
                      </a:r>
                      <a:endParaRPr lang="cs-CZ"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pPr>
                      <a:r>
                        <a:rPr lang="cs-CZ" sz="1400" b="1" dirty="0" smtClean="0">
                          <a:effectLst/>
                        </a:rPr>
                        <a:t>Dokument</a:t>
                      </a:r>
                      <a:r>
                        <a:rPr lang="cs-CZ" sz="1400" b="1" baseline="0" dirty="0" smtClean="0">
                          <a:effectLst/>
                        </a:rPr>
                        <a:t> o právní subjektivitě požadovaný </a:t>
                      </a:r>
                      <a:br>
                        <a:rPr lang="cs-CZ" sz="1400" b="1" baseline="0" dirty="0" smtClean="0">
                          <a:effectLst/>
                        </a:rPr>
                      </a:br>
                      <a:r>
                        <a:rPr lang="cs-CZ" sz="1400" b="1" baseline="0" dirty="0" smtClean="0">
                          <a:effectLst/>
                        </a:rPr>
                        <a:t>k doložení</a:t>
                      </a:r>
                      <a:endParaRPr lang="cs-CZ"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341679">
                <a:tc>
                  <a:txBody>
                    <a:bodyPr/>
                    <a:lstStyle/>
                    <a:p>
                      <a:pPr>
                        <a:lnSpc>
                          <a:spcPct val="115000"/>
                        </a:lnSpc>
                        <a:spcAft>
                          <a:spcPts val="1000"/>
                        </a:spcAft>
                      </a:pPr>
                      <a:r>
                        <a:rPr lang="cs-CZ" sz="1400" dirty="0" smtClean="0">
                          <a:effectLst/>
                        </a:rPr>
                        <a:t>Dobrovolný svazek obcí</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pPr>
                      <a:r>
                        <a:rPr lang="cs-CZ" sz="1400" dirty="0" smtClean="0">
                          <a:effectLst/>
                        </a:rPr>
                        <a:t>Zakládací smlouva</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409433">
                <a:tc>
                  <a:txBody>
                    <a:bodyPr/>
                    <a:lstStyle/>
                    <a:p>
                      <a:pPr>
                        <a:lnSpc>
                          <a:spcPct val="115000"/>
                        </a:lnSpc>
                        <a:spcAft>
                          <a:spcPts val="1000"/>
                        </a:spcAft>
                      </a:pPr>
                      <a:r>
                        <a:rPr lang="cs-CZ" sz="1400" dirty="0" smtClean="0">
                          <a:effectLst/>
                          <a:latin typeface="+mn-lt"/>
                          <a:ea typeface="+mn-ea"/>
                          <a:cs typeface="+mn-cs"/>
                        </a:rPr>
                        <a:t>Organizace</a:t>
                      </a:r>
                      <a:r>
                        <a:rPr lang="cs-CZ" sz="1400" baseline="0" dirty="0" smtClean="0">
                          <a:effectLst/>
                          <a:latin typeface="+mn-lt"/>
                          <a:ea typeface="+mn-ea"/>
                          <a:cs typeface="+mn-cs"/>
                        </a:rPr>
                        <a:t> zřizované nebo zakládané DSO</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pPr>
                      <a:r>
                        <a:rPr lang="cs-CZ" sz="1400" dirty="0" smtClean="0">
                          <a:effectLst/>
                          <a:latin typeface="+mn-lt"/>
                          <a:ea typeface="+mn-ea"/>
                          <a:cs typeface="+mn-cs"/>
                        </a:rPr>
                        <a:t>Zřizovací či zakládací listina nebo jiný dokument o založení</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571765">
                <a:tc>
                  <a:txBody>
                    <a:bodyPr/>
                    <a:lstStyle/>
                    <a:p>
                      <a:pPr>
                        <a:lnSpc>
                          <a:spcPct val="115000"/>
                        </a:lnSpc>
                        <a:spcAft>
                          <a:spcPts val="1000"/>
                        </a:spcAft>
                      </a:pPr>
                      <a:r>
                        <a:rPr lang="cs-CZ" sz="1400" kern="1200" baseline="0" dirty="0" smtClean="0">
                          <a:solidFill>
                            <a:schemeClr val="dk1"/>
                          </a:solidFill>
                          <a:effectLst/>
                          <a:latin typeface="+mn-lt"/>
                          <a:ea typeface="+mn-ea"/>
                          <a:cs typeface="+mn-cs"/>
                        </a:rPr>
                        <a:t>Dopravci ve veřejné dopravě na základě smlouvy o veřejných službách v přepravě cestujících</a:t>
                      </a:r>
                      <a:endParaRPr lang="cs-CZ" sz="1400" kern="1200" baseline="0" dirty="0">
                        <a:solidFill>
                          <a:schemeClr val="dk1"/>
                        </a:solidFill>
                        <a:effectLst/>
                        <a:latin typeface="+mn-lt"/>
                        <a:ea typeface="+mn-ea"/>
                        <a:cs typeface="+mn-cs"/>
                      </a:endParaRPr>
                    </a:p>
                  </a:txBody>
                  <a:tcPr marL="68580" marR="68580" marT="0" marB="0"/>
                </a:tc>
                <a:tc>
                  <a:txBody>
                    <a:bodyPr/>
                    <a:lstStyle/>
                    <a:p>
                      <a:pPr>
                        <a:lnSpc>
                          <a:spcPct val="115000"/>
                        </a:lnSpc>
                        <a:spcAft>
                          <a:spcPts val="1000"/>
                        </a:spcAft>
                      </a:pPr>
                      <a:r>
                        <a:rPr lang="cs-CZ" sz="1400" dirty="0" smtClean="0">
                          <a:effectLst/>
                        </a:rPr>
                        <a:t>Výpis z obchodního rejstříku</a:t>
                      </a:r>
                      <a:r>
                        <a:rPr lang="cs-CZ" sz="1400" baseline="0" dirty="0" smtClean="0">
                          <a:effectLst/>
                        </a:rPr>
                        <a:t> ne starší než 3 měsíce</a:t>
                      </a:r>
                      <a:endParaRPr lang="cs-CZ" sz="1400" dirty="0" smtClean="0">
                        <a:effectLst/>
                      </a:endParaRPr>
                    </a:p>
                  </a:txBody>
                  <a:tcPr marL="68580" marR="68580" marT="0" marB="0"/>
                </a:tc>
              </a:tr>
            </a:tbl>
          </a:graphicData>
        </a:graphic>
      </p:graphicFrame>
      <p:pic>
        <p:nvPicPr>
          <p:cNvPr id="7" name="Obrázek 6"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135700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084262"/>
            <a:ext cx="8206432" cy="5084525"/>
          </a:xfrm>
        </p:spPr>
        <p:txBody>
          <a:bodyPr>
            <a:noAutofit/>
          </a:bodyPr>
          <a:lstStyle/>
          <a:p>
            <a:pPr marL="285750" indent="-285750">
              <a:spcBef>
                <a:spcPts val="0"/>
              </a:spcBef>
              <a:spcAft>
                <a:spcPts val="600"/>
              </a:spcAft>
              <a:buFont typeface="Courier New" panose="02070309020205020404" pitchFamily="49" charset="0"/>
              <a:buChar char="o"/>
            </a:pPr>
            <a:r>
              <a:rPr lang="cs-CZ" b="1" dirty="0" smtClean="0"/>
              <a:t>Výpis </a:t>
            </a:r>
            <a:r>
              <a:rPr lang="cs-CZ" b="1" dirty="0"/>
              <a:t>z rejstříku trestů</a:t>
            </a:r>
          </a:p>
          <a:p>
            <a:pPr marL="647700" lvl="1" indent="-285750" algn="just">
              <a:spcBef>
                <a:spcPts val="0"/>
              </a:spcBef>
              <a:buFont typeface="Arial" panose="020B0604020202020204" pitchFamily="34" charset="0"/>
              <a:buChar char="•"/>
              <a:tabLst>
                <a:tab pos="447675" algn="l"/>
              </a:tabLst>
            </a:pPr>
            <a:r>
              <a:rPr lang="cs-CZ" sz="1700" b="0" dirty="0">
                <a:solidFill>
                  <a:schemeClr val="tx1"/>
                </a:solidFill>
              </a:rPr>
              <a:t>Dokládají všichni statutární zástupci všech žadatelů s výjimkou:</a:t>
            </a:r>
          </a:p>
          <a:p>
            <a:pPr marL="1092200" lvl="2" indent="-285750" algn="just">
              <a:spcBef>
                <a:spcPts val="0"/>
              </a:spcBef>
              <a:buFont typeface="Courier New" panose="02070309020205020404" pitchFamily="49" charset="0"/>
              <a:buChar char="o"/>
              <a:tabLst>
                <a:tab pos="447675" algn="l"/>
              </a:tabLst>
            </a:pPr>
            <a:r>
              <a:rPr lang="cs-CZ" sz="1700" dirty="0"/>
              <a:t>obcí a jimi zřizovaných organizací, </a:t>
            </a:r>
          </a:p>
          <a:p>
            <a:pPr marL="1092200" lvl="2" indent="-285750" algn="just">
              <a:spcBef>
                <a:spcPts val="0"/>
              </a:spcBef>
              <a:spcAft>
                <a:spcPts val="600"/>
              </a:spcAft>
              <a:buFont typeface="Courier New" panose="02070309020205020404" pitchFamily="49" charset="0"/>
              <a:buChar char="o"/>
              <a:tabLst>
                <a:tab pos="447675" algn="l"/>
              </a:tabLst>
            </a:pPr>
            <a:r>
              <a:rPr lang="cs-CZ" sz="1700" dirty="0"/>
              <a:t>krajů a jimi zřizovaných organizací, </a:t>
            </a:r>
          </a:p>
          <a:p>
            <a:pPr marL="647700" lvl="1" indent="-285750" algn="just">
              <a:spcBef>
                <a:spcPts val="0"/>
              </a:spcBef>
              <a:spcAft>
                <a:spcPts val="1200"/>
              </a:spcAft>
              <a:buFont typeface="Arial" panose="020B0604020202020204" pitchFamily="34" charset="0"/>
              <a:buChar char="•"/>
              <a:tabLst>
                <a:tab pos="447675" algn="l"/>
              </a:tabLst>
            </a:pPr>
            <a:r>
              <a:rPr lang="cs-CZ" sz="1700" b="0" dirty="0" smtClean="0">
                <a:solidFill>
                  <a:schemeClr val="tx1"/>
                </a:solidFill>
              </a:rPr>
              <a:t>Výpis </a:t>
            </a:r>
            <a:r>
              <a:rPr lang="cs-CZ" sz="1700" b="0" dirty="0">
                <a:solidFill>
                  <a:schemeClr val="tx1"/>
                </a:solidFill>
              </a:rPr>
              <a:t>z rejstříku trestů v době podání žádosti nesmí být starší 3 měsíců.</a:t>
            </a:r>
          </a:p>
          <a:p>
            <a:pPr marL="324000" indent="-361950" algn="just" defTabSz="266700">
              <a:spcBef>
                <a:spcPts val="0"/>
              </a:spcBef>
              <a:spcAft>
                <a:spcPts val="0"/>
              </a:spcAft>
              <a:buFont typeface="Courier New" panose="02070309020205020404" pitchFamily="49" charset="0"/>
              <a:buChar char="o"/>
              <a:tabLst>
                <a:tab pos="358775" algn="l"/>
              </a:tabLst>
            </a:pPr>
            <a:r>
              <a:rPr lang="cs-CZ" b="1" dirty="0" smtClean="0"/>
              <a:t>Smlouva </a:t>
            </a:r>
            <a:r>
              <a:rPr lang="cs-CZ" b="1" dirty="0"/>
              <a:t>o veřejných službách v přepravě cestujících </a:t>
            </a:r>
          </a:p>
          <a:p>
            <a:pPr marL="527050" indent="-342900" algn="just">
              <a:spcBef>
                <a:spcPts val="0"/>
              </a:spcBef>
              <a:spcAft>
                <a:spcPts val="600"/>
              </a:spcAft>
              <a:buFont typeface="Arial" panose="020B0604020202020204" pitchFamily="34" charset="0"/>
              <a:buChar char="•"/>
              <a:tabLst>
                <a:tab pos="447675" algn="l"/>
              </a:tabLst>
            </a:pPr>
            <a:r>
              <a:rPr lang="cs-CZ" sz="1700" dirty="0"/>
              <a:t>Dopravci ve veřejné dopravě na základě smlouvy o veřejných službách </a:t>
            </a:r>
            <a:br>
              <a:rPr lang="cs-CZ" sz="1700" dirty="0"/>
            </a:br>
            <a:r>
              <a:rPr lang="cs-CZ" sz="1700" dirty="0"/>
              <a:t>v přepravě cestujících </a:t>
            </a:r>
            <a:r>
              <a:rPr lang="cs-CZ" sz="1700" dirty="0" smtClean="0"/>
              <a:t>dokládají </a:t>
            </a:r>
            <a:r>
              <a:rPr lang="cs-CZ" sz="1700" b="1" dirty="0"/>
              <a:t>platnou a plněnou smlouvu </a:t>
            </a:r>
            <a:r>
              <a:rPr lang="cs-CZ" sz="1700" dirty="0"/>
              <a:t>o veřejných službách </a:t>
            </a:r>
            <a:r>
              <a:rPr lang="cs-CZ" sz="1700" dirty="0" smtClean="0"/>
              <a:t/>
            </a:r>
            <a:br>
              <a:rPr lang="cs-CZ" sz="1700" dirty="0" smtClean="0"/>
            </a:br>
            <a:r>
              <a:rPr lang="cs-CZ" sz="1700" dirty="0" smtClean="0"/>
              <a:t>v </a:t>
            </a:r>
            <a:r>
              <a:rPr lang="cs-CZ" sz="1700" dirty="0"/>
              <a:t>přepravě cestujících v souladu s nařízením č. 1370/2007 </a:t>
            </a:r>
            <a:r>
              <a:rPr lang="cs-CZ" sz="1700" dirty="0" smtClean="0"/>
              <a:t>a s </a:t>
            </a:r>
            <a:r>
              <a:rPr lang="cs-CZ" sz="1700" dirty="0"/>
              <a:t>příslušnými ustanoveními zákona č. 194/2010 Sb., nebo smlouvu o smlouvě budoucí o veřejných službách. </a:t>
            </a:r>
          </a:p>
          <a:p>
            <a:pPr marL="527050" indent="-342900" algn="just">
              <a:spcBef>
                <a:spcPts val="0"/>
              </a:spcBef>
              <a:spcAft>
                <a:spcPts val="600"/>
              </a:spcAft>
              <a:buFont typeface="Arial" panose="020B0604020202020204" pitchFamily="34" charset="0"/>
              <a:buChar char="•"/>
              <a:tabLst>
                <a:tab pos="447675" algn="l"/>
              </a:tabLst>
            </a:pPr>
            <a:r>
              <a:rPr lang="cs-CZ" sz="1700" dirty="0"/>
              <a:t>Pokud nebyla smlouva ke dni podání žádosti uzavřena, musí žadatel předložit vyjádření objednatele o úmyslu smlouvu o veřejných službách s žadatelem uzavřít. </a:t>
            </a:r>
          </a:p>
          <a:p>
            <a:pPr marL="527050" indent="-342900" algn="just">
              <a:spcBef>
                <a:spcPts val="0"/>
              </a:spcBef>
              <a:spcAft>
                <a:spcPts val="0"/>
              </a:spcAft>
              <a:buFont typeface="Arial" panose="020B0604020202020204" pitchFamily="34" charset="0"/>
              <a:buChar char="•"/>
              <a:tabLst>
                <a:tab pos="447675" algn="l"/>
              </a:tabLst>
            </a:pPr>
            <a:r>
              <a:rPr lang="cs-CZ" sz="1700" dirty="0"/>
              <a:t>Současné platné smlouvy podle nařízení Rady (EHS) č. 1191/69 a č. 1107/70 musí být uzavřené v souladu s článkem 8 nařízení 1370/2007 odst. 3. </a:t>
            </a:r>
          </a:p>
          <a:p>
            <a:pPr marL="457200" lvl="1" indent="0" algn="just">
              <a:spcBef>
                <a:spcPts val="0"/>
              </a:spcBef>
              <a:spcAft>
                <a:spcPts val="600"/>
              </a:spcAft>
              <a:buNone/>
            </a:pPr>
            <a:endParaRPr lang="cs-CZ" sz="1900" i="1" dirty="0"/>
          </a:p>
        </p:txBody>
      </p:sp>
      <p:sp>
        <p:nvSpPr>
          <p:cNvPr id="4" name="Nadpis 3"/>
          <p:cNvSpPr>
            <a:spLocks noGrp="1"/>
          </p:cNvSpPr>
          <p:nvPr>
            <p:ph type="title"/>
          </p:nvPr>
        </p:nvSpPr>
        <p:spPr/>
        <p:txBody>
          <a:bodyPr/>
          <a:lstStyle/>
          <a:p>
            <a:pPr algn="ctr"/>
            <a:r>
              <a:rPr lang="cs-CZ" dirty="0"/>
              <a:t>Kritéria formálních </a:t>
            </a:r>
            <a:r>
              <a:rPr lang="cs-CZ" dirty="0" smtClean="0"/>
              <a:t>náležitostí – III.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17</a:t>
            </a:fld>
            <a:endParaRPr lang="en-US" dirty="0"/>
          </a:p>
        </p:txBody>
      </p:sp>
      <p:pic>
        <p:nvPicPr>
          <p:cNvPr id="7" name="Obrázek 6"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458201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084262"/>
            <a:ext cx="8206432" cy="5084525"/>
          </a:xfrm>
        </p:spPr>
        <p:txBody>
          <a:bodyPr>
            <a:noAutofit/>
          </a:bodyPr>
          <a:lstStyle/>
          <a:p>
            <a:pPr marL="324000" indent="-361950" algn="just" defTabSz="266700">
              <a:spcBef>
                <a:spcPts val="0"/>
              </a:spcBef>
              <a:spcAft>
                <a:spcPts val="0"/>
              </a:spcAft>
              <a:buFont typeface="Courier New" panose="02070309020205020404" pitchFamily="49" charset="0"/>
              <a:buChar char="o"/>
              <a:tabLst>
                <a:tab pos="358775" algn="l"/>
              </a:tabLst>
            </a:pPr>
            <a:r>
              <a:rPr lang="cs-CZ" b="1" dirty="0" smtClean="0"/>
              <a:t>Územní </a:t>
            </a:r>
            <a:r>
              <a:rPr lang="cs-CZ" b="1" dirty="0"/>
              <a:t>rozhodnutí nebo územní souhlas nebo veřejnoprávní smlouva nahrazující územní řízení </a:t>
            </a:r>
          </a:p>
          <a:p>
            <a:pPr marL="527050" indent="-342900" algn="just">
              <a:spcBef>
                <a:spcPts val="0"/>
              </a:spcBef>
              <a:spcAft>
                <a:spcPts val="600"/>
              </a:spcAft>
              <a:buFont typeface="Arial" panose="020B0604020202020204" pitchFamily="34" charset="0"/>
              <a:buChar char="•"/>
              <a:tabLst>
                <a:tab pos="447675" algn="l"/>
              </a:tabLst>
            </a:pPr>
            <a:r>
              <a:rPr lang="cs-CZ" sz="1700" dirty="0"/>
              <a:t>Územní rozhodnutí s nabytím právní moci.</a:t>
            </a:r>
          </a:p>
          <a:p>
            <a:pPr marL="527050" indent="-342900" algn="just">
              <a:spcBef>
                <a:spcPts val="0"/>
              </a:spcBef>
              <a:spcAft>
                <a:spcPts val="600"/>
              </a:spcAft>
              <a:buFont typeface="Arial" panose="020B0604020202020204" pitchFamily="34" charset="0"/>
              <a:buChar char="•"/>
              <a:tabLst>
                <a:tab pos="447675" algn="l"/>
              </a:tabLst>
            </a:pPr>
            <a:r>
              <a:rPr lang="cs-CZ" sz="1700" dirty="0"/>
              <a:t>Územní souhlas či účinnou veřejnoprávní smlouvu nahrazující územní řízení - pokud stavba nevyžaduje územní rozhodnutí.</a:t>
            </a:r>
          </a:p>
          <a:p>
            <a:pPr marL="527050" indent="-342900" algn="just">
              <a:spcBef>
                <a:spcPts val="0"/>
              </a:spcBef>
              <a:spcAft>
                <a:spcPts val="0"/>
              </a:spcAft>
              <a:buFont typeface="Arial" panose="020B0604020202020204" pitchFamily="34" charset="0"/>
              <a:buChar char="•"/>
              <a:tabLst>
                <a:tab pos="447675" algn="l"/>
              </a:tabLst>
            </a:pPr>
            <a:r>
              <a:rPr lang="cs-CZ" sz="1700" dirty="0" smtClean="0"/>
              <a:t>Pokud </a:t>
            </a:r>
            <a:r>
              <a:rPr lang="cs-CZ" sz="1700" dirty="0"/>
              <a:t>žadatel požádal o vydání společného územního rozhodnutí a stavebního povolení, </a:t>
            </a:r>
            <a:r>
              <a:rPr lang="cs-CZ" sz="1700" dirty="0" smtClean="0"/>
              <a:t>nebo pokud stavba nevyžaduje územní rozhodnutí ani územní souhlas, přílohu </a:t>
            </a:r>
            <a:r>
              <a:rPr lang="cs-CZ" sz="1700" dirty="0"/>
              <a:t>nedokládá.</a:t>
            </a:r>
          </a:p>
          <a:p>
            <a:pPr marL="324000" indent="-361950" algn="just" defTabSz="266700">
              <a:spcBef>
                <a:spcPts val="0"/>
              </a:spcBef>
              <a:spcAft>
                <a:spcPts val="0"/>
              </a:spcAft>
              <a:buFont typeface="Courier New" panose="02070309020205020404" pitchFamily="49" charset="0"/>
              <a:buChar char="o"/>
              <a:tabLst>
                <a:tab pos="358775" algn="l"/>
              </a:tabLst>
            </a:pPr>
            <a:endParaRPr lang="cs-CZ" b="1" dirty="0" smtClean="0"/>
          </a:p>
          <a:p>
            <a:pPr marL="457200" lvl="1" indent="0" algn="just">
              <a:spcBef>
                <a:spcPts val="0"/>
              </a:spcBef>
              <a:spcAft>
                <a:spcPts val="600"/>
              </a:spcAft>
              <a:buNone/>
            </a:pPr>
            <a:endParaRPr lang="cs-CZ" sz="1900" i="1" dirty="0"/>
          </a:p>
        </p:txBody>
      </p:sp>
      <p:sp>
        <p:nvSpPr>
          <p:cNvPr id="4" name="Nadpis 3"/>
          <p:cNvSpPr>
            <a:spLocks noGrp="1"/>
          </p:cNvSpPr>
          <p:nvPr>
            <p:ph type="title"/>
          </p:nvPr>
        </p:nvSpPr>
        <p:spPr/>
        <p:txBody>
          <a:bodyPr/>
          <a:lstStyle/>
          <a:p>
            <a:pPr algn="ctr"/>
            <a:r>
              <a:rPr lang="cs-CZ" dirty="0"/>
              <a:t>Kritéria formálních </a:t>
            </a:r>
            <a:r>
              <a:rPr lang="cs-CZ" dirty="0" smtClean="0"/>
              <a:t>náležitostí – IV.</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18</a:t>
            </a:fld>
            <a:endParaRPr lang="en-US" dirty="0"/>
          </a:p>
        </p:txBody>
      </p:sp>
      <p:pic>
        <p:nvPicPr>
          <p:cNvPr id="7" name="Obrázek 6"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928454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084262"/>
            <a:ext cx="8206432" cy="5084525"/>
          </a:xfrm>
        </p:spPr>
        <p:txBody>
          <a:bodyPr>
            <a:noAutofit/>
          </a:bodyPr>
          <a:lstStyle/>
          <a:p>
            <a:pPr marL="323850" indent="-361950" algn="just" defTabSz="266700">
              <a:spcBef>
                <a:spcPts val="0"/>
              </a:spcBef>
              <a:spcAft>
                <a:spcPts val="0"/>
              </a:spcAft>
              <a:buFont typeface="Courier New" panose="02070309020205020404" pitchFamily="49" charset="0"/>
              <a:buChar char="o"/>
              <a:tabLst>
                <a:tab pos="266700" algn="l"/>
              </a:tabLst>
            </a:pPr>
            <a:r>
              <a:rPr lang="cs-CZ" b="1" dirty="0" smtClean="0"/>
              <a:t>Žádost </a:t>
            </a:r>
            <a:r>
              <a:rPr lang="cs-CZ" b="1" dirty="0"/>
              <a:t>o stavební povolení nebo ohlášení, případně stavební povolení nebo souhlas s provedením ohlášeného stavebního záměru nebo veřejnoprávní smlouva nahrazující stavební povolení </a:t>
            </a:r>
          </a:p>
          <a:p>
            <a:pPr marL="533400" indent="-266700" algn="just">
              <a:spcBef>
                <a:spcPts val="0"/>
              </a:spcBef>
              <a:spcAft>
                <a:spcPts val="600"/>
              </a:spcAft>
              <a:buFont typeface="Arial" panose="020B0604020202020204" pitchFamily="34" charset="0"/>
              <a:buChar char="•"/>
              <a:tabLst>
                <a:tab pos="447675" algn="l"/>
              </a:tabLst>
            </a:pPr>
            <a:r>
              <a:rPr lang="cs-CZ" sz="1700" dirty="0"/>
              <a:t>Pravomocné stavební povolení nebo souhlas s provedením ohlášeného stavebního záměru nebo účinná veřejnoprávní smlouva nahrazující stavební povolení nebo </a:t>
            </a:r>
            <a:r>
              <a:rPr lang="cs-CZ" sz="1700" b="1" dirty="0"/>
              <a:t>žádost o stavení povolení </a:t>
            </a:r>
            <a:r>
              <a:rPr lang="cs-CZ" sz="1700" dirty="0"/>
              <a:t>nebo ohlášení potvrzené stavebním </a:t>
            </a:r>
            <a:r>
              <a:rPr lang="cs-CZ" sz="1700" dirty="0" smtClean="0"/>
              <a:t>úřadem, a přílohy.</a:t>
            </a:r>
            <a:r>
              <a:rPr lang="cs-CZ" sz="1700" i="1" dirty="0" smtClean="0">
                <a:solidFill>
                  <a:srgbClr val="00529C"/>
                </a:solidFill>
              </a:rPr>
              <a:t> </a:t>
            </a:r>
          </a:p>
          <a:p>
            <a:pPr marL="533400" indent="-266700" algn="just">
              <a:spcBef>
                <a:spcPts val="0"/>
              </a:spcBef>
              <a:spcAft>
                <a:spcPts val="600"/>
              </a:spcAft>
              <a:buFont typeface="Arial" panose="020B0604020202020204" pitchFamily="34" charset="0"/>
              <a:buChar char="•"/>
              <a:tabLst>
                <a:tab pos="447675" algn="l"/>
              </a:tabLst>
            </a:pPr>
            <a:r>
              <a:rPr lang="cs-CZ" sz="1700" i="1" dirty="0" smtClean="0">
                <a:solidFill>
                  <a:srgbClr val="00529C"/>
                </a:solidFill>
              </a:rPr>
              <a:t>Pravomocné </a:t>
            </a:r>
            <a:r>
              <a:rPr lang="cs-CZ" sz="1700" i="1" dirty="0">
                <a:solidFill>
                  <a:srgbClr val="00529C"/>
                </a:solidFill>
              </a:rPr>
              <a:t>stavební povolení musí být doloženo </a:t>
            </a:r>
            <a:r>
              <a:rPr lang="cs-CZ" sz="1700" i="1" dirty="0" smtClean="0">
                <a:solidFill>
                  <a:srgbClr val="00529C"/>
                </a:solidFill>
              </a:rPr>
              <a:t>před vydáním </a:t>
            </a:r>
            <a:r>
              <a:rPr lang="cs-CZ" sz="1700" i="1" dirty="0">
                <a:solidFill>
                  <a:srgbClr val="00529C"/>
                </a:solidFill>
              </a:rPr>
              <a:t>Rozhodnutí.</a:t>
            </a:r>
            <a:endParaRPr lang="cs-CZ" sz="1700" dirty="0"/>
          </a:p>
          <a:p>
            <a:pPr marL="533400" indent="-266700" algn="just">
              <a:spcBef>
                <a:spcPts val="0"/>
              </a:spcBef>
              <a:spcAft>
                <a:spcPts val="1200"/>
              </a:spcAft>
              <a:buFont typeface="Arial" panose="020B0604020202020204" pitchFamily="34" charset="0"/>
              <a:buChar char="•"/>
              <a:tabLst>
                <a:tab pos="447675" algn="l"/>
              </a:tabLst>
            </a:pPr>
            <a:r>
              <a:rPr lang="cs-CZ" sz="1700" dirty="0" smtClean="0"/>
              <a:t>Pokud </a:t>
            </a:r>
            <a:r>
              <a:rPr lang="cs-CZ" sz="1700" dirty="0"/>
              <a:t>žadatel požádal o vydání společného územního rozhodnutí a stavebního povolení, je třeba </a:t>
            </a:r>
            <a:r>
              <a:rPr lang="cs-CZ" sz="1700" b="1" dirty="0"/>
              <a:t>doložit společné rozhodnutí s nabytím právní </a:t>
            </a:r>
            <a:r>
              <a:rPr lang="cs-CZ" sz="1700" dirty="0"/>
              <a:t>moci již </a:t>
            </a:r>
            <a:br>
              <a:rPr lang="cs-CZ" sz="1700" dirty="0"/>
            </a:br>
            <a:r>
              <a:rPr lang="cs-CZ" sz="1700" dirty="0"/>
              <a:t>k žádosti o podporu</a:t>
            </a:r>
            <a:r>
              <a:rPr lang="cs-CZ" sz="1700" dirty="0" smtClean="0"/>
              <a:t>.</a:t>
            </a:r>
          </a:p>
          <a:p>
            <a:pPr marL="533400" indent="-266700" algn="just">
              <a:spcBef>
                <a:spcPts val="0"/>
              </a:spcBef>
              <a:spcAft>
                <a:spcPts val="1200"/>
              </a:spcAft>
              <a:buFont typeface="Arial" panose="020B0604020202020204" pitchFamily="34" charset="0"/>
              <a:buChar char="•"/>
              <a:tabLst>
                <a:tab pos="447675" algn="l"/>
              </a:tabLst>
            </a:pPr>
            <a:r>
              <a:rPr lang="cs-CZ" sz="1700" dirty="0" smtClean="0"/>
              <a:t>Pokud byl na stavbu vydán územní souhlas a stavba nepodléhá povinnosti stavebního povolení nebo ohlášení, žadatel přílohu nedokládá.</a:t>
            </a:r>
            <a:endParaRPr lang="cs-CZ" sz="1700" dirty="0"/>
          </a:p>
          <a:p>
            <a:pPr marL="457200" lvl="1" indent="0" algn="just">
              <a:spcBef>
                <a:spcPts val="0"/>
              </a:spcBef>
              <a:spcAft>
                <a:spcPts val="600"/>
              </a:spcAft>
              <a:buNone/>
            </a:pPr>
            <a:endParaRPr lang="cs-CZ" sz="1900" i="1" dirty="0"/>
          </a:p>
        </p:txBody>
      </p:sp>
      <p:sp>
        <p:nvSpPr>
          <p:cNvPr id="4" name="Nadpis 3"/>
          <p:cNvSpPr>
            <a:spLocks noGrp="1"/>
          </p:cNvSpPr>
          <p:nvPr>
            <p:ph type="title"/>
          </p:nvPr>
        </p:nvSpPr>
        <p:spPr/>
        <p:txBody>
          <a:bodyPr/>
          <a:lstStyle/>
          <a:p>
            <a:pPr algn="ctr"/>
            <a:r>
              <a:rPr lang="cs-CZ" dirty="0"/>
              <a:t>Kritéria formálních </a:t>
            </a:r>
            <a:r>
              <a:rPr lang="cs-CZ" dirty="0" smtClean="0"/>
              <a:t>náležitostí – V.</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19</a:t>
            </a:fld>
            <a:endParaRPr lang="en-US" dirty="0"/>
          </a:p>
        </p:txBody>
      </p:sp>
      <p:pic>
        <p:nvPicPr>
          <p:cNvPr id="7" name="Obrázek 6"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917975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cs-CZ" b="1" i="1" dirty="0" smtClean="0">
                <a:solidFill>
                  <a:srgbClr val="0070C0"/>
                </a:solidFill>
              </a:rPr>
              <a:t>Centrum pro regionální rozvoj </a:t>
            </a:r>
            <a:br>
              <a:rPr lang="cs-CZ" b="1" i="1" dirty="0" smtClean="0">
                <a:solidFill>
                  <a:srgbClr val="0070C0"/>
                </a:solidFill>
              </a:rPr>
            </a:br>
            <a:r>
              <a:rPr lang="cs-CZ" b="1" i="1" dirty="0" smtClean="0">
                <a:solidFill>
                  <a:srgbClr val="0070C0"/>
                </a:solidFill>
              </a:rPr>
              <a:t>České republiky</a:t>
            </a:r>
            <a:endParaRPr lang="en-US" b="1" i="1" dirty="0">
              <a:solidFill>
                <a:srgbClr val="0070C0"/>
              </a:solidFill>
            </a:endParaRPr>
          </a:p>
        </p:txBody>
      </p:sp>
      <p:sp>
        <p:nvSpPr>
          <p:cNvPr id="4" name="Zástupný symbol pro obsah 3"/>
          <p:cNvSpPr>
            <a:spLocks noGrp="1"/>
          </p:cNvSpPr>
          <p:nvPr>
            <p:ph idx="1"/>
          </p:nvPr>
        </p:nvSpPr>
        <p:spPr/>
        <p:txBody>
          <a:bodyPr>
            <a:normAutofit fontScale="92500" lnSpcReduction="10000"/>
          </a:bodyPr>
          <a:lstStyle/>
          <a:p>
            <a:pPr marL="0" lvl="0" indent="0" algn="just" defTabSz="457200">
              <a:lnSpc>
                <a:spcPct val="120000"/>
              </a:lnSpc>
              <a:spcAft>
                <a:spcPts val="200"/>
              </a:spcAft>
              <a:buNone/>
            </a:pPr>
            <a:r>
              <a:rPr lang="cs-CZ" sz="1800" dirty="0">
                <a:solidFill>
                  <a:prstClr val="black"/>
                </a:solidFill>
              </a:rPr>
              <a:t>Státní příspěvková organizace zřízená Zákonem č. 248/2000 Sb., o podpoře regionálního rozvoje, a řízená Ministerstvem pro místní rozvoj ČR</a:t>
            </a:r>
          </a:p>
          <a:p>
            <a:pPr marL="454025" lvl="1" indent="-187325" defTabSz="457200">
              <a:spcBef>
                <a:spcPts val="1680"/>
              </a:spcBef>
              <a:buFont typeface="Arial"/>
              <a:buChar char="•"/>
            </a:pPr>
            <a:r>
              <a:rPr lang="cs-CZ" sz="1700" b="1" dirty="0">
                <a:solidFill>
                  <a:srgbClr val="00529C"/>
                </a:solidFill>
              </a:rPr>
              <a:t>zprostředkující subjekt pro vybrané operační programy </a:t>
            </a:r>
          </a:p>
          <a:p>
            <a:pPr marL="720725" lvl="2" indent="-187325" defTabSz="457200">
              <a:spcBef>
                <a:spcPts val="700"/>
              </a:spcBef>
              <a:buFont typeface="Arial"/>
              <a:buChar char="•"/>
            </a:pPr>
            <a:r>
              <a:rPr lang="cs-CZ" sz="1400" dirty="0">
                <a:solidFill>
                  <a:prstClr val="black"/>
                </a:solidFill>
              </a:rPr>
              <a:t>konzultační a informační činnost</a:t>
            </a:r>
          </a:p>
          <a:p>
            <a:pPr marL="720725" lvl="2" indent="-187325" defTabSz="457200">
              <a:spcBef>
                <a:spcPts val="700"/>
              </a:spcBef>
              <a:buFont typeface="Arial"/>
              <a:buChar char="•"/>
            </a:pPr>
            <a:r>
              <a:rPr lang="cs-CZ" sz="1400" dirty="0">
                <a:solidFill>
                  <a:prstClr val="black"/>
                </a:solidFill>
              </a:rPr>
              <a:t>kontrola a monitoring realizace projektů</a:t>
            </a:r>
          </a:p>
          <a:p>
            <a:pPr marL="720725" lvl="2" indent="-187325" defTabSz="457200">
              <a:spcBef>
                <a:spcPts val="700"/>
              </a:spcBef>
              <a:buFont typeface="Arial"/>
              <a:buChar char="•"/>
            </a:pPr>
            <a:r>
              <a:rPr lang="cs-CZ" sz="1400" dirty="0">
                <a:solidFill>
                  <a:prstClr val="black"/>
                </a:solidFill>
              </a:rPr>
              <a:t>(2014-2020) Integrovaný regionální operační program</a:t>
            </a:r>
          </a:p>
          <a:p>
            <a:pPr marL="720725" lvl="2" indent="-187325" defTabSz="457200">
              <a:spcBef>
                <a:spcPts val="700"/>
              </a:spcBef>
              <a:buFont typeface="Arial"/>
              <a:buChar char="•"/>
            </a:pPr>
            <a:r>
              <a:rPr lang="cs-CZ" sz="1400" dirty="0">
                <a:solidFill>
                  <a:prstClr val="black"/>
                </a:solidFill>
              </a:rPr>
              <a:t>(2007-2013) Integrovaný operační program, OP Technická pomoc</a:t>
            </a:r>
          </a:p>
          <a:p>
            <a:pPr marL="720725" lvl="2" indent="-187325" defTabSz="457200">
              <a:spcBef>
                <a:spcPts val="700"/>
              </a:spcBef>
              <a:buFont typeface="Arial"/>
              <a:buChar char="•"/>
            </a:pPr>
            <a:r>
              <a:rPr lang="cs-CZ" sz="1400" dirty="0">
                <a:solidFill>
                  <a:prstClr val="black"/>
                </a:solidFill>
              </a:rPr>
              <a:t>(2004-2006) Společný regionální operační program, OP JPD2</a:t>
            </a:r>
          </a:p>
          <a:p>
            <a:pPr marL="720725" lvl="2" indent="-187325" defTabSz="457200">
              <a:spcBef>
                <a:spcPts val="400"/>
              </a:spcBef>
              <a:buFont typeface="Arial"/>
              <a:buChar char="•"/>
            </a:pPr>
            <a:r>
              <a:rPr lang="cs-CZ" sz="1400" dirty="0">
                <a:solidFill>
                  <a:prstClr val="black"/>
                </a:solidFill>
              </a:rPr>
              <a:t>(1998-2004) předvstupní programy (PHARE, ISPA, SAPARD)</a:t>
            </a:r>
          </a:p>
          <a:p>
            <a:pPr marL="454025" lvl="1" indent="-187325" defTabSz="457200">
              <a:spcBef>
                <a:spcPts val="1680"/>
              </a:spcBef>
              <a:buFont typeface="Arial"/>
              <a:buChar char="•"/>
            </a:pPr>
            <a:r>
              <a:rPr lang="cs-CZ" sz="1700" b="1" dirty="0">
                <a:solidFill>
                  <a:srgbClr val="00529C"/>
                </a:solidFill>
              </a:rPr>
              <a:t>kontrolní subjekt pro operační programy Cíle 3 (nyní Cíl 2)</a:t>
            </a:r>
          </a:p>
          <a:p>
            <a:pPr marL="720725" lvl="2" indent="-187325" defTabSz="457200">
              <a:spcBef>
                <a:spcPts val="700"/>
              </a:spcBef>
              <a:buFont typeface="Arial"/>
              <a:buChar char="•"/>
            </a:pPr>
            <a:r>
              <a:rPr lang="cs-CZ" sz="1400" dirty="0">
                <a:solidFill>
                  <a:prstClr val="black"/>
                </a:solidFill>
              </a:rPr>
              <a:t>přeshraniční  spolupráce (Sasko, Bavorsko, Rakousko, Slovensko, Polsko)</a:t>
            </a:r>
          </a:p>
          <a:p>
            <a:pPr marL="720725" lvl="2" indent="-187325" defTabSz="457200">
              <a:spcBef>
                <a:spcPts val="700"/>
              </a:spcBef>
              <a:buFont typeface="Arial"/>
              <a:buChar char="•"/>
            </a:pPr>
            <a:r>
              <a:rPr lang="cs-CZ" sz="1400" dirty="0">
                <a:solidFill>
                  <a:prstClr val="black"/>
                </a:solidFill>
              </a:rPr>
              <a:t>nadnárodní  spolupráce (</a:t>
            </a:r>
            <a:r>
              <a:rPr lang="cs-CZ" sz="1400" dirty="0" err="1">
                <a:solidFill>
                  <a:prstClr val="black"/>
                </a:solidFill>
              </a:rPr>
              <a:t>Central</a:t>
            </a:r>
            <a:r>
              <a:rPr lang="cs-CZ" sz="1400" dirty="0">
                <a:solidFill>
                  <a:prstClr val="black"/>
                </a:solidFill>
              </a:rPr>
              <a:t> </a:t>
            </a:r>
            <a:r>
              <a:rPr lang="cs-CZ" sz="1400" dirty="0" err="1">
                <a:solidFill>
                  <a:prstClr val="black"/>
                </a:solidFill>
              </a:rPr>
              <a:t>Europe</a:t>
            </a:r>
            <a:r>
              <a:rPr lang="cs-CZ" sz="1400" dirty="0">
                <a:solidFill>
                  <a:prstClr val="black"/>
                </a:solidFill>
              </a:rPr>
              <a:t>, </a:t>
            </a:r>
            <a:r>
              <a:rPr lang="cs-CZ" sz="1400" dirty="0" err="1">
                <a:solidFill>
                  <a:prstClr val="black"/>
                </a:solidFill>
              </a:rPr>
              <a:t>Danube</a:t>
            </a:r>
            <a:r>
              <a:rPr lang="cs-CZ" sz="1400" dirty="0">
                <a:solidFill>
                  <a:prstClr val="black"/>
                </a:solidFill>
              </a:rPr>
              <a:t>)</a:t>
            </a:r>
          </a:p>
          <a:p>
            <a:pPr marL="720725" lvl="2" indent="-187325" defTabSz="457200">
              <a:spcBef>
                <a:spcPts val="700"/>
              </a:spcBef>
              <a:buFont typeface="Arial"/>
              <a:buChar char="•"/>
            </a:pPr>
            <a:r>
              <a:rPr lang="cs-CZ" sz="1400" dirty="0">
                <a:solidFill>
                  <a:prstClr val="black"/>
                </a:solidFill>
              </a:rPr>
              <a:t>meziregionální spolupráce (INTERREG </a:t>
            </a:r>
            <a:r>
              <a:rPr lang="cs-CZ" sz="1400" dirty="0" err="1">
                <a:solidFill>
                  <a:prstClr val="black"/>
                </a:solidFill>
              </a:rPr>
              <a:t>Europe</a:t>
            </a:r>
            <a:r>
              <a:rPr lang="cs-CZ" sz="1400" dirty="0">
                <a:solidFill>
                  <a:prstClr val="black"/>
                </a:solidFill>
              </a:rPr>
              <a:t>)</a:t>
            </a:r>
          </a:p>
          <a:p>
            <a:pPr marL="454025" lvl="1" indent="-187325" defTabSz="457200">
              <a:spcBef>
                <a:spcPts val="1680"/>
              </a:spcBef>
              <a:buFont typeface="Arial"/>
              <a:buChar char="•"/>
            </a:pPr>
            <a:r>
              <a:rPr lang="cs-CZ" sz="1700" b="1" dirty="0">
                <a:solidFill>
                  <a:srgbClr val="00529C"/>
                </a:solidFill>
              </a:rPr>
              <a:t>hostitelská organizace pro pracoviště </a:t>
            </a:r>
            <a:r>
              <a:rPr lang="cs-CZ" sz="1700" b="1" dirty="0" err="1">
                <a:solidFill>
                  <a:srgbClr val="00529C"/>
                </a:solidFill>
              </a:rPr>
              <a:t>Enterprise</a:t>
            </a:r>
            <a:r>
              <a:rPr lang="cs-CZ" sz="1700" b="1" dirty="0">
                <a:solidFill>
                  <a:srgbClr val="00529C"/>
                </a:solidFill>
              </a:rPr>
              <a:t> </a:t>
            </a:r>
            <a:r>
              <a:rPr lang="cs-CZ" sz="1700" b="1" dirty="0" err="1">
                <a:solidFill>
                  <a:srgbClr val="00529C"/>
                </a:solidFill>
              </a:rPr>
              <a:t>Europe</a:t>
            </a:r>
            <a:r>
              <a:rPr lang="cs-CZ" sz="1700" b="1" dirty="0">
                <a:solidFill>
                  <a:srgbClr val="00529C"/>
                </a:solidFill>
              </a:rPr>
              <a:t> Network</a:t>
            </a:r>
          </a:p>
          <a:p>
            <a:pPr marL="720725" lvl="2" indent="-187325" defTabSz="457200">
              <a:spcBef>
                <a:spcPts val="700"/>
              </a:spcBef>
              <a:buFont typeface="Arial"/>
              <a:buChar char="•"/>
            </a:pPr>
            <a:r>
              <a:rPr lang="cs-CZ" sz="1400" dirty="0">
                <a:solidFill>
                  <a:prstClr val="black"/>
                </a:solidFill>
              </a:rPr>
              <a:t>poradenství pro malé a střední podnikatele</a:t>
            </a:r>
          </a:p>
          <a:p>
            <a:endParaRPr lang="cs-CZ" dirty="0"/>
          </a:p>
        </p:txBody>
      </p:sp>
      <p:sp>
        <p:nvSpPr>
          <p:cNvPr id="6" name="Zástupný symbol pro číslo snímku 5"/>
          <p:cNvSpPr>
            <a:spLocks noGrp="1"/>
          </p:cNvSpPr>
          <p:nvPr>
            <p:ph type="sldNum" sz="quarter" idx="12"/>
          </p:nvPr>
        </p:nvSpPr>
        <p:spPr/>
        <p:txBody>
          <a:bodyPr/>
          <a:lstStyle/>
          <a:p>
            <a:fld id="{7299CBE2-EBBE-4D23-A49E-D1AA126D0E87}" type="slidenum">
              <a:rPr lang="cs-CZ" smtClean="0"/>
              <a:t>2</a:t>
            </a:fld>
            <a:endParaRPr lang="cs-CZ"/>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9136480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8" y="1084263"/>
            <a:ext cx="8003232" cy="4972006"/>
          </a:xfrm>
        </p:spPr>
        <p:txBody>
          <a:bodyPr>
            <a:noAutofit/>
          </a:bodyPr>
          <a:lstStyle/>
          <a:p>
            <a:pPr marL="361950" indent="-361950" algn="just">
              <a:spcBef>
                <a:spcPts val="0"/>
              </a:spcBef>
              <a:spcAft>
                <a:spcPts val="0"/>
              </a:spcAft>
              <a:buFont typeface="Courier New" panose="02070309020205020404" pitchFamily="49" charset="0"/>
              <a:buChar char="o"/>
              <a:tabLst>
                <a:tab pos="447675" algn="l"/>
              </a:tabLst>
            </a:pPr>
            <a:r>
              <a:rPr lang="cs-CZ" b="1" dirty="0" smtClean="0"/>
              <a:t>Projektová </a:t>
            </a:r>
            <a:r>
              <a:rPr lang="cs-CZ" b="1" dirty="0"/>
              <a:t>dokumentace pro vydání stavebního povolení nebo pro </a:t>
            </a:r>
            <a:r>
              <a:rPr lang="cs-CZ" b="1" dirty="0" smtClean="0"/>
              <a:t>ohlášení stavby</a:t>
            </a:r>
            <a:endParaRPr lang="cs-CZ" b="1" dirty="0"/>
          </a:p>
          <a:p>
            <a:pPr marL="647700" indent="-285750" algn="just">
              <a:spcBef>
                <a:spcPts val="0"/>
              </a:spcBef>
              <a:spcAft>
                <a:spcPts val="600"/>
              </a:spcAft>
              <a:buFont typeface="Arial" panose="020B0604020202020204" pitchFamily="34" charset="0"/>
              <a:buChar char="•"/>
              <a:tabLst>
                <a:tab pos="447675" algn="l"/>
              </a:tabLst>
            </a:pPr>
            <a:r>
              <a:rPr lang="cs-CZ" sz="1700" dirty="0" smtClean="0"/>
              <a:t>Projektová </a:t>
            </a:r>
            <a:r>
              <a:rPr lang="cs-CZ" sz="1700" dirty="0"/>
              <a:t>dokumentace v podrobnosti pro vydání stavebního </a:t>
            </a:r>
            <a:r>
              <a:rPr lang="cs-CZ" sz="1700" dirty="0" smtClean="0"/>
              <a:t>povolení nebo pro ohlášení.</a:t>
            </a:r>
            <a:endParaRPr lang="cs-CZ" sz="1700" dirty="0"/>
          </a:p>
          <a:p>
            <a:pPr marL="647700" indent="-285750" algn="just">
              <a:spcBef>
                <a:spcPts val="0"/>
              </a:spcBef>
              <a:spcAft>
                <a:spcPts val="600"/>
              </a:spcAft>
              <a:buFont typeface="Arial" panose="020B0604020202020204" pitchFamily="34" charset="0"/>
              <a:buChar char="•"/>
              <a:tabLst>
                <a:tab pos="447675" algn="l"/>
              </a:tabLst>
            </a:pPr>
            <a:r>
              <a:rPr lang="cs-CZ" sz="1700" dirty="0"/>
              <a:t>Zpracovaná projektová dokumentace pro provádění stavby, v případě, že již byla zpracována.</a:t>
            </a:r>
          </a:p>
          <a:p>
            <a:pPr marL="647700" indent="-285750" algn="just">
              <a:spcBef>
                <a:spcPts val="0"/>
              </a:spcBef>
              <a:spcAft>
                <a:spcPts val="600"/>
              </a:spcAft>
              <a:buFont typeface="Arial" panose="020B0604020202020204" pitchFamily="34" charset="0"/>
              <a:buChar char="•"/>
              <a:tabLst>
                <a:tab pos="447675" algn="l"/>
              </a:tabLst>
            </a:pPr>
            <a:r>
              <a:rPr lang="cs-CZ" sz="1700" dirty="0"/>
              <a:t>Pokud je součástí projektu parkovací systém, PD musí obsahovat relevantní </a:t>
            </a:r>
            <a:r>
              <a:rPr lang="cs-CZ" sz="1700" b="1" dirty="0"/>
              <a:t>dopravně-inženýrskou analýzu </a:t>
            </a:r>
            <a:r>
              <a:rPr lang="cs-CZ" sz="1700" dirty="0"/>
              <a:t>kapacitního řešení parkoviště odpovídající jeho využitelnosti pro podporu </a:t>
            </a:r>
            <a:r>
              <a:rPr lang="cs-CZ" sz="1700" dirty="0" err="1"/>
              <a:t>multimodality</a:t>
            </a:r>
            <a:r>
              <a:rPr lang="cs-CZ" sz="1700" dirty="0"/>
              <a:t> v dané lokalitě, případně explicitní odkaz na takovou analýzu.</a:t>
            </a:r>
          </a:p>
          <a:p>
            <a:pPr marL="647700" indent="-285750" algn="just">
              <a:spcBef>
                <a:spcPts val="0"/>
              </a:spcBef>
              <a:spcAft>
                <a:spcPts val="1200"/>
              </a:spcAft>
              <a:buFont typeface="Arial" panose="020B0604020202020204" pitchFamily="34" charset="0"/>
              <a:buChar char="•"/>
              <a:tabLst>
                <a:tab pos="447675" algn="l"/>
              </a:tabLst>
            </a:pPr>
            <a:r>
              <a:rPr lang="cs-CZ" sz="1700" dirty="0" smtClean="0"/>
              <a:t>Pokud byl na stavbu vydán územní souhlas a stavba nepodléhá povinnosti stavebního povolení, žadatel dokládá dokumentaci k oznámení záměru v území.</a:t>
            </a:r>
          </a:p>
          <a:p>
            <a:pPr marL="361950" indent="-361950">
              <a:spcBef>
                <a:spcPts val="200"/>
              </a:spcBef>
              <a:buFont typeface="Courier New" panose="02070309020205020404" pitchFamily="49" charset="0"/>
              <a:buChar char="o"/>
            </a:pPr>
            <a:endParaRPr lang="cs-CZ" sz="2000" i="1" dirty="0"/>
          </a:p>
          <a:p>
            <a:pPr marL="361950" indent="-361950" algn="just">
              <a:lnSpc>
                <a:spcPct val="120000"/>
              </a:lnSpc>
              <a:spcBef>
                <a:spcPts val="200"/>
              </a:spcBef>
              <a:spcAft>
                <a:spcPts val="0"/>
              </a:spcAft>
              <a:tabLst>
                <a:tab pos="447675" algn="l"/>
              </a:tabLst>
            </a:pPr>
            <a:endParaRPr lang="cs-CZ" sz="2000" i="1" dirty="0"/>
          </a:p>
          <a:p>
            <a:endParaRPr lang="cs-CZ" sz="2000" dirty="0"/>
          </a:p>
        </p:txBody>
      </p:sp>
      <p:sp>
        <p:nvSpPr>
          <p:cNvPr id="4" name="Nadpis 3"/>
          <p:cNvSpPr>
            <a:spLocks noGrp="1"/>
          </p:cNvSpPr>
          <p:nvPr>
            <p:ph type="title"/>
          </p:nvPr>
        </p:nvSpPr>
        <p:spPr/>
        <p:txBody>
          <a:bodyPr/>
          <a:lstStyle/>
          <a:p>
            <a:pPr algn="ctr"/>
            <a:r>
              <a:rPr lang="cs-CZ" dirty="0"/>
              <a:t>Kritéria formálních </a:t>
            </a:r>
            <a:r>
              <a:rPr lang="cs-CZ" dirty="0" smtClean="0"/>
              <a:t>náležitostí – VI.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20</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4843389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8" y="1084263"/>
            <a:ext cx="8003232" cy="4972006"/>
          </a:xfrm>
        </p:spPr>
        <p:txBody>
          <a:bodyPr>
            <a:noAutofit/>
          </a:bodyPr>
          <a:lstStyle/>
          <a:p>
            <a:pPr marL="361950" indent="-361950" algn="just">
              <a:spcBef>
                <a:spcPts val="0"/>
              </a:spcBef>
              <a:spcAft>
                <a:spcPts val="0"/>
              </a:spcAft>
              <a:buFont typeface="Courier New" panose="02070309020205020404" pitchFamily="49" charset="0"/>
              <a:buChar char="o"/>
            </a:pPr>
            <a:r>
              <a:rPr lang="cs-CZ" b="1" dirty="0" smtClean="0"/>
              <a:t>Položkový </a:t>
            </a:r>
            <a:r>
              <a:rPr lang="cs-CZ" b="1" dirty="0"/>
              <a:t>rozpočet </a:t>
            </a:r>
            <a:r>
              <a:rPr lang="cs-CZ" b="1" dirty="0" smtClean="0"/>
              <a:t>stavby</a:t>
            </a:r>
          </a:p>
          <a:p>
            <a:pPr marL="647700" indent="-285750" algn="just">
              <a:spcBef>
                <a:spcPts val="0"/>
              </a:spcBef>
              <a:spcAft>
                <a:spcPts val="600"/>
              </a:spcAft>
              <a:buFont typeface="Arial" panose="020B0604020202020204" pitchFamily="34" charset="0"/>
              <a:buChar char="•"/>
            </a:pPr>
            <a:r>
              <a:rPr lang="cs-CZ" sz="1700" dirty="0" smtClean="0"/>
              <a:t>Naskenovaný položkový </a:t>
            </a:r>
            <a:r>
              <a:rPr lang="cs-CZ" sz="1700" dirty="0"/>
              <a:t>rozpočet stavby podle jednotného ceníku stavebních prací v cenové úrovni ne starší než k r. 2014 ve formě oceněného soupisu prací potvrzeného autorizovaným projektantem a dále také </a:t>
            </a:r>
            <a:r>
              <a:rPr lang="cs-CZ" sz="1700" dirty="0" smtClean="0"/>
              <a:t>ve </a:t>
            </a:r>
            <a:r>
              <a:rPr lang="cs-CZ" sz="1700" dirty="0"/>
              <a:t>formátu </a:t>
            </a:r>
            <a:r>
              <a:rPr lang="cs-CZ" sz="1700" dirty="0" smtClean="0"/>
              <a:t>*.XML. </a:t>
            </a:r>
          </a:p>
          <a:p>
            <a:pPr marL="647700" indent="-285750" algn="just">
              <a:spcBef>
                <a:spcPts val="0"/>
              </a:spcBef>
              <a:spcAft>
                <a:spcPts val="600"/>
              </a:spcAft>
              <a:buFont typeface="Arial" panose="020B0604020202020204" pitchFamily="34" charset="0"/>
              <a:buChar char="•"/>
            </a:pPr>
            <a:r>
              <a:rPr lang="cs-CZ" sz="1700" dirty="0"/>
              <a:t>V rozpočtu musí být uveden název použitého jednotného ceníku (cenové soustavy</a:t>
            </a:r>
            <a:r>
              <a:rPr lang="cs-CZ" sz="1700" dirty="0" smtClean="0"/>
              <a:t>). Pokud by byla jednotková cena uvedená projektantem vyšší než jednotková cena dané cenové soustavy, je nutné rozdíl vysvětlit.</a:t>
            </a:r>
          </a:p>
          <a:p>
            <a:pPr marL="647700" indent="-285750" algn="just">
              <a:spcBef>
                <a:spcPts val="0"/>
              </a:spcBef>
              <a:spcAft>
                <a:spcPts val="1200"/>
              </a:spcAft>
              <a:buFont typeface="Arial" panose="020B0604020202020204" pitchFamily="34" charset="0"/>
              <a:buChar char="•"/>
            </a:pPr>
            <a:r>
              <a:rPr lang="cs-CZ" sz="1700" dirty="0" smtClean="0"/>
              <a:t>Případné položky charakteru soubor nebo komplet musí být specifikovány včetně způsobu jejich ocenění. Obdobně musí být specifikovány (včetně způsobu ocenění) položky, které nejsou definovány v použité cenové soustavě.</a:t>
            </a:r>
          </a:p>
          <a:p>
            <a:pPr marL="361950" indent="-361950" algn="just">
              <a:spcBef>
                <a:spcPts val="0"/>
              </a:spcBef>
              <a:spcAft>
                <a:spcPts val="0"/>
              </a:spcAft>
              <a:buFont typeface="Courier New" panose="02070309020205020404" pitchFamily="49" charset="0"/>
              <a:buChar char="o"/>
            </a:pPr>
            <a:r>
              <a:rPr lang="cs-CZ" b="1" dirty="0" smtClean="0"/>
              <a:t>Doklad </a:t>
            </a:r>
            <a:r>
              <a:rPr lang="cs-CZ" b="1" dirty="0"/>
              <a:t>o prokázání právních vztahů k nemovitému majetku, který je předmětem projektu</a:t>
            </a:r>
          </a:p>
          <a:p>
            <a:pPr marL="647700" indent="-285750" algn="just">
              <a:spcBef>
                <a:spcPts val="0"/>
              </a:spcBef>
              <a:spcAft>
                <a:spcPts val="600"/>
              </a:spcAft>
              <a:buFont typeface="Arial" panose="020B0604020202020204" pitchFamily="34" charset="0"/>
              <a:buChar char="•"/>
            </a:pPr>
            <a:r>
              <a:rPr lang="cs-CZ" sz="1700" dirty="0"/>
              <a:t>Výpisy z katastru nemovitostí ne starší něž 3 měsíce ke dni podání žádosti o podporu.</a:t>
            </a:r>
          </a:p>
          <a:p>
            <a:pPr marL="647700" indent="-285750" algn="just">
              <a:spcBef>
                <a:spcPts val="0"/>
              </a:spcBef>
              <a:spcAft>
                <a:spcPts val="0"/>
              </a:spcAft>
              <a:buFont typeface="Arial" panose="020B0604020202020204" pitchFamily="34" charset="0"/>
              <a:buChar char="•"/>
            </a:pPr>
            <a:r>
              <a:rPr lang="cs-CZ" sz="1700" dirty="0"/>
              <a:t>Pokud žadatel není zapsán jako vlastník nebo subjekt s právem hospodaření dokládá </a:t>
            </a:r>
            <a:r>
              <a:rPr lang="cs-CZ" sz="1700" dirty="0" smtClean="0"/>
              <a:t>listiny, které osvědčují jiné </a:t>
            </a:r>
            <a:r>
              <a:rPr lang="cs-CZ" sz="1700" dirty="0"/>
              <a:t>právo k </a:t>
            </a:r>
            <a:r>
              <a:rPr lang="cs-CZ" sz="1700" dirty="0" smtClean="0"/>
              <a:t>majetku.</a:t>
            </a:r>
            <a:endParaRPr lang="cs-CZ" sz="1700" dirty="0"/>
          </a:p>
          <a:p>
            <a:pPr marL="361950" indent="-361950">
              <a:spcBef>
                <a:spcPts val="200"/>
              </a:spcBef>
              <a:buFont typeface="Courier New" panose="02070309020205020404" pitchFamily="49" charset="0"/>
              <a:buChar char="o"/>
            </a:pPr>
            <a:endParaRPr lang="cs-CZ" sz="1700" i="1" dirty="0"/>
          </a:p>
          <a:p>
            <a:pPr marL="361950" indent="-361950" algn="just">
              <a:lnSpc>
                <a:spcPct val="120000"/>
              </a:lnSpc>
              <a:spcBef>
                <a:spcPts val="200"/>
              </a:spcBef>
              <a:spcAft>
                <a:spcPts val="0"/>
              </a:spcAft>
              <a:tabLst>
                <a:tab pos="447675" algn="l"/>
              </a:tabLst>
            </a:pPr>
            <a:endParaRPr lang="cs-CZ" sz="2000" i="1" dirty="0"/>
          </a:p>
          <a:p>
            <a:endParaRPr lang="cs-CZ" sz="2000" dirty="0"/>
          </a:p>
        </p:txBody>
      </p:sp>
      <p:sp>
        <p:nvSpPr>
          <p:cNvPr id="4" name="Nadpis 3"/>
          <p:cNvSpPr>
            <a:spLocks noGrp="1"/>
          </p:cNvSpPr>
          <p:nvPr>
            <p:ph type="title"/>
          </p:nvPr>
        </p:nvSpPr>
        <p:spPr/>
        <p:txBody>
          <a:bodyPr/>
          <a:lstStyle/>
          <a:p>
            <a:pPr algn="ctr"/>
            <a:r>
              <a:rPr lang="cs-CZ" dirty="0"/>
              <a:t>Kritéria formálních </a:t>
            </a:r>
            <a:r>
              <a:rPr lang="cs-CZ" dirty="0" smtClean="0"/>
              <a:t>náležitostí – VII.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21</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196235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094600"/>
            <a:ext cx="8003232" cy="4819290"/>
          </a:xfrm>
        </p:spPr>
        <p:txBody>
          <a:bodyPr>
            <a:normAutofit/>
          </a:bodyPr>
          <a:lstStyle/>
          <a:p>
            <a:pPr marL="285750" indent="-285750">
              <a:lnSpc>
                <a:spcPct val="110000"/>
              </a:lnSpc>
              <a:spcBef>
                <a:spcPts val="0"/>
              </a:spcBef>
              <a:spcAft>
                <a:spcPts val="0"/>
              </a:spcAft>
              <a:buFont typeface="Courier New" panose="02070309020205020404" pitchFamily="49" charset="0"/>
              <a:buChar char="o"/>
            </a:pPr>
            <a:r>
              <a:rPr lang="cs-CZ" b="1" dirty="0"/>
              <a:t>Seznam objednávek – přímých nákupů</a:t>
            </a:r>
            <a:endParaRPr lang="cs-CZ" dirty="0"/>
          </a:p>
          <a:p>
            <a:pPr marL="647700" lvl="1" indent="-285750" algn="just">
              <a:spcBef>
                <a:spcPts val="0"/>
              </a:spcBef>
              <a:spcAft>
                <a:spcPts val="600"/>
              </a:spcAft>
              <a:buFont typeface="Arial" panose="020B0604020202020204" pitchFamily="34" charset="0"/>
              <a:buChar char="•"/>
              <a:tabLst>
                <a:tab pos="447675" algn="l"/>
              </a:tabLst>
            </a:pPr>
            <a:r>
              <a:rPr lang="cs-CZ" sz="1700" b="0" dirty="0">
                <a:solidFill>
                  <a:schemeClr val="tx1"/>
                </a:solidFill>
              </a:rPr>
              <a:t>Seznam uskutečněných objednávek - přímých nákupů od 100 tis. do 400 tis./500 tis. Kč bez DPH  (dle bodu 5.5 Metodického pokynu pro oblast zadávání zakázek) provedených před podáním žádostí o podporu.</a:t>
            </a:r>
          </a:p>
          <a:p>
            <a:pPr marL="647700" lvl="1" indent="-285750" algn="just">
              <a:spcBef>
                <a:spcPts val="0"/>
              </a:spcBef>
              <a:spcAft>
                <a:spcPts val="1200"/>
              </a:spcAft>
              <a:buFont typeface="Arial" panose="020B0604020202020204" pitchFamily="34" charset="0"/>
              <a:buChar char="•"/>
              <a:tabLst>
                <a:tab pos="447675" algn="l"/>
              </a:tabLst>
            </a:pPr>
            <a:r>
              <a:rPr lang="cs-CZ" sz="1700" b="0" dirty="0">
                <a:solidFill>
                  <a:schemeClr val="tx1"/>
                </a:solidFill>
              </a:rPr>
              <a:t>Formulář je přílohou č. 10 Obecných pravidel.</a:t>
            </a:r>
          </a:p>
          <a:p>
            <a:pPr marL="361950" indent="-361950" algn="just" defTabSz="266700">
              <a:lnSpc>
                <a:spcPct val="110000"/>
              </a:lnSpc>
              <a:spcBef>
                <a:spcPts val="0"/>
              </a:spcBef>
              <a:spcAft>
                <a:spcPts val="0"/>
              </a:spcAft>
              <a:buFont typeface="Courier New" panose="02070309020205020404" pitchFamily="49" charset="0"/>
              <a:buChar char="o"/>
              <a:tabLst>
                <a:tab pos="266700" algn="l"/>
              </a:tabLst>
            </a:pPr>
            <a:r>
              <a:rPr lang="cs-CZ" b="1" dirty="0" smtClean="0"/>
              <a:t>Studie </a:t>
            </a:r>
            <a:r>
              <a:rPr lang="cs-CZ" b="1" dirty="0"/>
              <a:t>proveditelnosti</a:t>
            </a:r>
          </a:p>
          <a:p>
            <a:pPr marL="647700" lvl="1" indent="-285750" algn="just">
              <a:lnSpc>
                <a:spcPct val="110000"/>
              </a:lnSpc>
              <a:spcBef>
                <a:spcPts val="0"/>
              </a:spcBef>
              <a:spcAft>
                <a:spcPts val="1200"/>
              </a:spcAft>
              <a:buFont typeface="Arial" panose="020B0604020202020204" pitchFamily="34" charset="0"/>
              <a:buChar char="•"/>
              <a:tabLst>
                <a:tab pos="447675" algn="l"/>
              </a:tabLst>
            </a:pPr>
            <a:r>
              <a:rPr lang="cs-CZ" sz="1700" b="0" dirty="0">
                <a:solidFill>
                  <a:schemeClr val="tx1"/>
                </a:solidFill>
              </a:rPr>
              <a:t>Musí být zpracována podle osnovy uvedené v příloze č. </a:t>
            </a:r>
            <a:r>
              <a:rPr lang="cs-CZ" sz="1700" b="0" dirty="0" smtClean="0">
                <a:solidFill>
                  <a:schemeClr val="tx1"/>
                </a:solidFill>
              </a:rPr>
              <a:t>4 </a:t>
            </a:r>
            <a:r>
              <a:rPr lang="cs-CZ" sz="1700" b="0" dirty="0">
                <a:solidFill>
                  <a:schemeClr val="tx1"/>
                </a:solidFill>
              </a:rPr>
              <a:t>Specifických pravidel pro žadatele a příjemce</a:t>
            </a:r>
            <a:r>
              <a:rPr lang="cs-CZ" sz="1700" b="0" dirty="0" smtClean="0">
                <a:solidFill>
                  <a:schemeClr val="tx1"/>
                </a:solidFill>
              </a:rPr>
              <a:t>.</a:t>
            </a:r>
          </a:p>
          <a:p>
            <a:pPr marL="361950" indent="-361950" algn="just" defTabSz="266700">
              <a:lnSpc>
                <a:spcPct val="110000"/>
              </a:lnSpc>
              <a:spcBef>
                <a:spcPts val="0"/>
              </a:spcBef>
              <a:spcAft>
                <a:spcPts val="0"/>
              </a:spcAft>
              <a:buFont typeface="Courier New" panose="02070309020205020404" pitchFamily="49" charset="0"/>
              <a:buChar char="o"/>
              <a:tabLst>
                <a:tab pos="266700" algn="l"/>
              </a:tabLst>
            </a:pPr>
            <a:r>
              <a:rPr lang="cs-CZ" b="1" dirty="0" smtClean="0"/>
              <a:t>Karta </a:t>
            </a:r>
            <a:r>
              <a:rPr lang="cs-CZ" b="1" dirty="0"/>
              <a:t>souladu projektu s principy udržitelné mobility</a:t>
            </a:r>
          </a:p>
          <a:p>
            <a:pPr marL="647700" lvl="1" indent="-285750" algn="just">
              <a:lnSpc>
                <a:spcPct val="110000"/>
              </a:lnSpc>
              <a:spcBef>
                <a:spcPts val="0"/>
              </a:spcBef>
              <a:spcAft>
                <a:spcPts val="600"/>
              </a:spcAft>
              <a:buFont typeface="Arial" panose="020B0604020202020204" pitchFamily="34" charset="0"/>
              <a:buChar char="•"/>
              <a:tabLst>
                <a:tab pos="447675" algn="l"/>
              </a:tabLst>
            </a:pPr>
            <a:r>
              <a:rPr lang="cs-CZ" sz="1700" b="0" dirty="0" smtClean="0">
                <a:solidFill>
                  <a:schemeClr val="tx1"/>
                </a:solidFill>
              </a:rPr>
              <a:t>Karta </a:t>
            </a:r>
            <a:r>
              <a:rPr lang="cs-CZ" sz="1700" b="0" dirty="0">
                <a:solidFill>
                  <a:schemeClr val="tx1"/>
                </a:solidFill>
              </a:rPr>
              <a:t>musí být zpracována podle osnovy uvedené v příloze č. 5</a:t>
            </a:r>
            <a:r>
              <a:rPr lang="cs-CZ" sz="1700" b="0" dirty="0" smtClean="0">
                <a:solidFill>
                  <a:schemeClr val="tx1"/>
                </a:solidFill>
              </a:rPr>
              <a:t> </a:t>
            </a:r>
            <a:r>
              <a:rPr lang="cs-CZ" sz="1700" b="0" dirty="0">
                <a:solidFill>
                  <a:schemeClr val="tx1"/>
                </a:solidFill>
              </a:rPr>
              <a:t>Specifických pravidel</a:t>
            </a:r>
            <a:r>
              <a:rPr lang="cs-CZ" sz="1700" b="0" dirty="0" smtClean="0">
                <a:solidFill>
                  <a:schemeClr val="tx1"/>
                </a:solidFill>
              </a:rPr>
              <a:t>.</a:t>
            </a:r>
          </a:p>
          <a:p>
            <a:pPr marL="647700" lvl="1" indent="-285750" algn="just">
              <a:lnSpc>
                <a:spcPct val="110000"/>
              </a:lnSpc>
              <a:spcBef>
                <a:spcPts val="0"/>
              </a:spcBef>
              <a:spcAft>
                <a:spcPts val="1200"/>
              </a:spcAft>
              <a:buFont typeface="Arial" panose="020B0604020202020204" pitchFamily="34" charset="0"/>
              <a:buChar char="•"/>
              <a:tabLst>
                <a:tab pos="447675" algn="l"/>
              </a:tabLst>
            </a:pPr>
            <a:r>
              <a:rPr lang="cs-CZ" sz="1700" b="0" dirty="0">
                <a:solidFill>
                  <a:schemeClr val="tx1"/>
                </a:solidFill>
              </a:rPr>
              <a:t>V případě obcí nad 50 tis. obyvatel je možné doložit soulad </a:t>
            </a:r>
            <a:r>
              <a:rPr lang="cs-CZ" sz="1700" b="0" dirty="0" smtClean="0">
                <a:solidFill>
                  <a:schemeClr val="tx1"/>
                </a:solidFill>
              </a:rPr>
              <a:t>se </a:t>
            </a:r>
            <a:r>
              <a:rPr lang="cs-CZ" sz="1700" b="0" dirty="0">
                <a:solidFill>
                  <a:schemeClr val="tx1"/>
                </a:solidFill>
              </a:rPr>
              <a:t>Strategickým rámcem městské </a:t>
            </a:r>
            <a:r>
              <a:rPr lang="cs-CZ" sz="1700" b="0" dirty="0" smtClean="0">
                <a:solidFill>
                  <a:schemeClr val="tx1"/>
                </a:solidFill>
              </a:rPr>
              <a:t>mobility </a:t>
            </a:r>
            <a:r>
              <a:rPr lang="cs-CZ" sz="1700" b="0" dirty="0">
                <a:solidFill>
                  <a:schemeClr val="tx1"/>
                </a:solidFill>
              </a:rPr>
              <a:t>nebo s Plánem udržitelné městské </a:t>
            </a:r>
            <a:r>
              <a:rPr lang="cs-CZ" sz="1700" b="0" dirty="0" smtClean="0">
                <a:solidFill>
                  <a:schemeClr val="tx1"/>
                </a:solidFill>
              </a:rPr>
              <a:t>mobility (popis ve Studii proveditelnosti).</a:t>
            </a:r>
            <a:endParaRPr lang="cs-CZ" sz="1700" b="0" dirty="0">
              <a:solidFill>
                <a:schemeClr val="tx1"/>
              </a:solidFill>
            </a:endParaRPr>
          </a:p>
          <a:p>
            <a:pPr marL="361950" lvl="1" indent="0" algn="just">
              <a:lnSpc>
                <a:spcPct val="110000"/>
              </a:lnSpc>
              <a:spcBef>
                <a:spcPts val="0"/>
              </a:spcBef>
              <a:buNone/>
              <a:tabLst>
                <a:tab pos="447675" algn="l"/>
              </a:tabLst>
            </a:pPr>
            <a:endParaRPr lang="cs-CZ" sz="1800" b="0" dirty="0">
              <a:solidFill>
                <a:schemeClr val="tx1"/>
              </a:solidFill>
            </a:endParaRPr>
          </a:p>
        </p:txBody>
      </p:sp>
      <p:sp>
        <p:nvSpPr>
          <p:cNvPr id="4" name="Nadpis 3"/>
          <p:cNvSpPr>
            <a:spLocks noGrp="1"/>
          </p:cNvSpPr>
          <p:nvPr>
            <p:ph type="title"/>
          </p:nvPr>
        </p:nvSpPr>
        <p:spPr/>
        <p:txBody>
          <a:bodyPr/>
          <a:lstStyle/>
          <a:p>
            <a:pPr algn="ctr"/>
            <a:r>
              <a:rPr lang="cs-CZ" dirty="0"/>
              <a:t>Kritéria formálních </a:t>
            </a:r>
            <a:r>
              <a:rPr lang="cs-CZ" dirty="0" smtClean="0"/>
              <a:t>náležitostí – VIII.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22</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5123251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094600"/>
            <a:ext cx="8003232" cy="4819290"/>
          </a:xfrm>
        </p:spPr>
        <p:txBody>
          <a:bodyPr>
            <a:normAutofit/>
          </a:bodyPr>
          <a:lstStyle/>
          <a:p>
            <a:pPr marL="285750" indent="-285750">
              <a:lnSpc>
                <a:spcPct val="110000"/>
              </a:lnSpc>
              <a:spcBef>
                <a:spcPts val="0"/>
              </a:spcBef>
              <a:spcAft>
                <a:spcPts val="0"/>
              </a:spcAft>
              <a:buFont typeface="Courier New" panose="02070309020205020404" pitchFamily="49" charset="0"/>
              <a:buChar char="o"/>
            </a:pPr>
            <a:r>
              <a:rPr lang="cs-CZ" b="1" dirty="0" smtClean="0"/>
              <a:t>Průzkum </a:t>
            </a:r>
            <a:r>
              <a:rPr lang="cs-CZ" b="1" dirty="0"/>
              <a:t>trhu</a:t>
            </a:r>
          </a:p>
          <a:p>
            <a:pPr marL="647700" lvl="1" indent="-285750" algn="just">
              <a:lnSpc>
                <a:spcPct val="110000"/>
              </a:lnSpc>
              <a:spcBef>
                <a:spcPts val="0"/>
              </a:spcBef>
              <a:buFont typeface="Arial" panose="020B0604020202020204" pitchFamily="34" charset="0"/>
              <a:buChar char="•"/>
              <a:tabLst>
                <a:tab pos="447675" algn="l"/>
              </a:tabLst>
            </a:pPr>
            <a:r>
              <a:rPr lang="cs-CZ" sz="1700" b="0" dirty="0">
                <a:solidFill>
                  <a:schemeClr val="tx1"/>
                </a:solidFill>
              </a:rPr>
              <a:t>Provádí se a dokládá pro výdaje na hlavní aktivity projektu</a:t>
            </a:r>
            <a:r>
              <a:rPr lang="cs-CZ" sz="1700" b="0" dirty="0" smtClean="0">
                <a:solidFill>
                  <a:schemeClr val="tx1"/>
                </a:solidFill>
              </a:rPr>
              <a:t>.</a:t>
            </a:r>
          </a:p>
          <a:p>
            <a:pPr marL="647700" lvl="1" indent="-285750" algn="just">
              <a:lnSpc>
                <a:spcPct val="110000"/>
              </a:lnSpc>
              <a:spcBef>
                <a:spcPts val="0"/>
              </a:spcBef>
              <a:spcAft>
                <a:spcPts val="600"/>
              </a:spcAft>
              <a:buFont typeface="Arial" panose="020B0604020202020204" pitchFamily="34" charset="0"/>
              <a:buChar char="•"/>
              <a:tabLst>
                <a:tab pos="447675" algn="l"/>
              </a:tabLst>
            </a:pPr>
            <a:r>
              <a:rPr lang="cs-CZ" sz="1700" b="0" dirty="0" smtClean="0">
                <a:solidFill>
                  <a:schemeClr val="tx1"/>
                </a:solidFill>
              </a:rPr>
              <a:t>Netýká se položek, pro které je možné provést ocenění pomocí ceníku stavebních prací a které jsou zahrnuty v položkovém rozpočtu stavby.</a:t>
            </a:r>
            <a:endParaRPr lang="cs-CZ" sz="1700" b="0" dirty="0">
              <a:solidFill>
                <a:schemeClr val="tx1"/>
              </a:solidFill>
            </a:endParaRPr>
          </a:p>
          <a:p>
            <a:pPr marL="647700" lvl="1" indent="-285750" algn="just">
              <a:lnSpc>
                <a:spcPct val="110000"/>
              </a:lnSpc>
              <a:spcBef>
                <a:spcPts val="0"/>
              </a:spcBef>
              <a:spcAft>
                <a:spcPts val="600"/>
              </a:spcAft>
              <a:buFont typeface="Arial" panose="020B0604020202020204" pitchFamily="34" charset="0"/>
              <a:buChar char="•"/>
              <a:tabLst>
                <a:tab pos="447675" algn="l"/>
              </a:tabLst>
            </a:pPr>
            <a:r>
              <a:rPr lang="cs-CZ" sz="1700" b="0" dirty="0">
                <a:solidFill>
                  <a:schemeClr val="tx1"/>
                </a:solidFill>
              </a:rPr>
              <a:t>Písemná či elektronická komunikace s oslovenými dodavateli ohledně kalkulace cen, ceníky dodavatelů, výtisk internetových stránek dodavatele, smlouvy na obdobné zakázky apod. </a:t>
            </a:r>
          </a:p>
          <a:p>
            <a:pPr marL="647700" lvl="1" indent="-285750" algn="just">
              <a:lnSpc>
                <a:spcPct val="110000"/>
              </a:lnSpc>
              <a:spcBef>
                <a:spcPts val="0"/>
              </a:spcBef>
              <a:spcAft>
                <a:spcPts val="600"/>
              </a:spcAft>
              <a:buFont typeface="Arial" panose="020B0604020202020204" pitchFamily="34" charset="0"/>
              <a:buChar char="•"/>
              <a:tabLst>
                <a:tab pos="447675" algn="l"/>
              </a:tabLst>
            </a:pPr>
            <a:r>
              <a:rPr lang="cs-CZ" sz="1700" b="0" dirty="0">
                <a:solidFill>
                  <a:schemeClr val="tx1"/>
                </a:solidFill>
              </a:rPr>
              <a:t>Pokud k datu předložení žádosti bylo zadávací/výběrové řízení k zakázce zahájeno nebo ukončeno, předkládá žadatel místo průzkumu trhu popis způsobu stanovení předpokládané hodnoty </a:t>
            </a:r>
            <a:r>
              <a:rPr lang="cs-CZ" sz="1700" b="0" dirty="0" smtClean="0">
                <a:solidFill>
                  <a:schemeClr val="tx1"/>
                </a:solidFill>
              </a:rPr>
              <a:t>zakázky (ve Studii proveditelnosti).</a:t>
            </a:r>
            <a:endParaRPr lang="cs-CZ" sz="1700" b="0" dirty="0">
              <a:solidFill>
                <a:schemeClr val="tx1"/>
              </a:solidFill>
            </a:endParaRPr>
          </a:p>
          <a:p>
            <a:pPr marL="647700" lvl="1" indent="-285750" algn="just">
              <a:lnSpc>
                <a:spcPct val="110000"/>
              </a:lnSpc>
              <a:spcBef>
                <a:spcPts val="0"/>
              </a:spcBef>
              <a:buFont typeface="Arial" panose="020B0604020202020204" pitchFamily="34" charset="0"/>
              <a:buChar char="•"/>
              <a:tabLst>
                <a:tab pos="447675" algn="l"/>
              </a:tabLst>
            </a:pPr>
            <a:r>
              <a:rPr lang="cs-CZ" sz="1700" b="0" dirty="0">
                <a:solidFill>
                  <a:schemeClr val="tx1"/>
                </a:solidFill>
              </a:rPr>
              <a:t>Doložený průzkum trhu nesmí být k datu podání žádosti starší než 6 měsíců</a:t>
            </a:r>
            <a:r>
              <a:rPr lang="cs-CZ" sz="1700" b="0" dirty="0" smtClean="0">
                <a:solidFill>
                  <a:schemeClr val="tx1"/>
                </a:solidFill>
              </a:rPr>
              <a:t>.</a:t>
            </a:r>
          </a:p>
          <a:p>
            <a:pPr marL="361950" lvl="1" indent="0" algn="just">
              <a:lnSpc>
                <a:spcPct val="110000"/>
              </a:lnSpc>
              <a:spcBef>
                <a:spcPts val="0"/>
              </a:spcBef>
              <a:buNone/>
              <a:tabLst>
                <a:tab pos="447675" algn="l"/>
              </a:tabLst>
            </a:pPr>
            <a:endParaRPr lang="cs-CZ" sz="1800" b="0" dirty="0">
              <a:solidFill>
                <a:schemeClr val="tx1"/>
              </a:solidFill>
            </a:endParaRPr>
          </a:p>
        </p:txBody>
      </p:sp>
      <p:sp>
        <p:nvSpPr>
          <p:cNvPr id="4" name="Nadpis 3"/>
          <p:cNvSpPr>
            <a:spLocks noGrp="1"/>
          </p:cNvSpPr>
          <p:nvPr>
            <p:ph type="title"/>
          </p:nvPr>
        </p:nvSpPr>
        <p:spPr/>
        <p:txBody>
          <a:bodyPr/>
          <a:lstStyle/>
          <a:p>
            <a:pPr algn="ctr"/>
            <a:r>
              <a:rPr lang="cs-CZ" dirty="0"/>
              <a:t>Kritéria formálních </a:t>
            </a:r>
            <a:r>
              <a:rPr lang="cs-CZ" dirty="0" smtClean="0"/>
              <a:t>náležitostí – IX.</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23</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719520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8" y="1310661"/>
            <a:ext cx="7700425" cy="4819290"/>
          </a:xfrm>
        </p:spPr>
        <p:txBody>
          <a:bodyPr>
            <a:noAutofit/>
          </a:bodyPr>
          <a:lstStyle/>
          <a:p>
            <a:pPr marL="457200" indent="-457200">
              <a:spcBef>
                <a:spcPts val="600"/>
              </a:spcBef>
              <a:buFont typeface="+mj-lt"/>
              <a:buAutoNum type="arabicPeriod"/>
            </a:pPr>
            <a:r>
              <a:rPr lang="cs-CZ" sz="1900" b="1" dirty="0">
                <a:solidFill>
                  <a:srgbClr val="00529C"/>
                </a:solidFill>
              </a:rPr>
              <a:t>Projekt je svým zaměřením v souladu s cíli a podporovanými  </a:t>
            </a:r>
            <a:r>
              <a:rPr lang="cs-CZ" sz="1900" b="1" dirty="0" smtClean="0">
                <a:solidFill>
                  <a:srgbClr val="00529C"/>
                </a:solidFill>
              </a:rPr>
              <a:t>   </a:t>
            </a:r>
            <a:r>
              <a:rPr lang="cs-CZ" sz="1900" b="1" dirty="0">
                <a:solidFill>
                  <a:srgbClr val="00529C"/>
                </a:solidFill>
              </a:rPr>
              <a:t> </a:t>
            </a:r>
            <a:r>
              <a:rPr lang="cs-CZ" sz="1900" b="1" dirty="0" smtClean="0">
                <a:solidFill>
                  <a:srgbClr val="00529C"/>
                </a:solidFill>
              </a:rPr>
              <a:t> aktivitami výzvy</a:t>
            </a:r>
          </a:p>
          <a:p>
            <a:pPr marL="717550" indent="-285750">
              <a:spcBef>
                <a:spcPts val="0"/>
              </a:spcBef>
              <a:spcAft>
                <a:spcPts val="0"/>
              </a:spcAft>
              <a:buFont typeface="Courier New" panose="02070309020205020404" pitchFamily="49" charset="0"/>
              <a:buChar char="o"/>
            </a:pPr>
            <a:r>
              <a:rPr lang="cs-CZ" dirty="0" smtClean="0"/>
              <a:t>Z popisu projektu a projektové dokumentace je zřejmé, že se jedná </a:t>
            </a:r>
          </a:p>
          <a:p>
            <a:pPr marL="431800">
              <a:spcBef>
                <a:spcPts val="0"/>
              </a:spcBef>
              <a:spcAft>
                <a:spcPts val="0"/>
              </a:spcAft>
            </a:pPr>
            <a:r>
              <a:rPr lang="cs-CZ" dirty="0" smtClean="0"/>
              <a:t>o </a:t>
            </a:r>
            <a:r>
              <a:rPr lang="cs-CZ" dirty="0"/>
              <a:t>projekt </a:t>
            </a:r>
            <a:r>
              <a:rPr lang="cs-CZ" dirty="0" smtClean="0"/>
              <a:t>zaměřený na pouze jednu z následujících oblastí:</a:t>
            </a:r>
          </a:p>
          <a:p>
            <a:pPr marL="1346200" lvl="1" indent="-285750">
              <a:spcBef>
                <a:spcPts val="0"/>
              </a:spcBef>
              <a:buFont typeface="Arial" panose="020B0604020202020204" pitchFamily="34" charset="0"/>
              <a:buChar char="•"/>
            </a:pPr>
            <a:r>
              <a:rPr lang="cs-CZ" sz="1800" b="0" dirty="0">
                <a:solidFill>
                  <a:schemeClr val="tx1"/>
                </a:solidFill>
              </a:rPr>
              <a:t>Rekonstrukce, modernizace a výstavba terminálů,</a:t>
            </a:r>
          </a:p>
          <a:p>
            <a:pPr marL="1346200" lvl="1" indent="-285750">
              <a:spcBef>
                <a:spcPts val="0"/>
              </a:spcBef>
              <a:buFont typeface="Arial" panose="020B0604020202020204" pitchFamily="34" charset="0"/>
              <a:buChar char="•"/>
            </a:pPr>
            <a:r>
              <a:rPr lang="cs-CZ" sz="1800" b="0" dirty="0">
                <a:solidFill>
                  <a:schemeClr val="tx1"/>
                </a:solidFill>
              </a:rPr>
              <a:t>Rekonstrukce, modernizace a výstavba samostatných parkovacích systémů.</a:t>
            </a:r>
          </a:p>
          <a:p>
            <a:pPr marL="457200" indent="-457200">
              <a:spcBef>
                <a:spcPts val="600"/>
              </a:spcBef>
              <a:buFont typeface="+mj-lt"/>
              <a:buAutoNum type="arabicPeriod" startAt="2"/>
            </a:pPr>
            <a:r>
              <a:rPr lang="pl-PL" sz="1900" b="1" dirty="0">
                <a:solidFill>
                  <a:srgbClr val="00529C"/>
                </a:solidFill>
              </a:rPr>
              <a:t>Projekt je v souladu s podmínkami výzvy</a:t>
            </a:r>
          </a:p>
          <a:p>
            <a:pPr marL="717550" indent="-285750">
              <a:spcBef>
                <a:spcPts val="0"/>
              </a:spcBef>
              <a:spcAft>
                <a:spcPts val="0"/>
              </a:spcAft>
              <a:buFont typeface="Courier New" panose="02070309020205020404" pitchFamily="49" charset="0"/>
              <a:buChar char="o"/>
            </a:pPr>
            <a:r>
              <a:rPr lang="cs-CZ" dirty="0"/>
              <a:t>Z</a:t>
            </a:r>
            <a:r>
              <a:rPr lang="cs-CZ" dirty="0" smtClean="0"/>
              <a:t>ahájení </a:t>
            </a:r>
            <a:r>
              <a:rPr lang="cs-CZ" dirty="0"/>
              <a:t>a ukončení realizace </a:t>
            </a:r>
            <a:r>
              <a:rPr lang="cs-CZ" dirty="0" smtClean="0"/>
              <a:t>v</a:t>
            </a:r>
            <a:r>
              <a:rPr lang="cs-CZ" dirty="0"/>
              <a:t> rozmezí mezi </a:t>
            </a:r>
            <a:r>
              <a:rPr lang="cs-CZ" dirty="0" smtClean="0"/>
              <a:t>1.1</a:t>
            </a:r>
            <a:r>
              <a:rPr lang="cs-CZ" dirty="0"/>
              <a:t>. 2014 a </a:t>
            </a:r>
            <a:r>
              <a:rPr lang="cs-CZ" b="1" dirty="0" smtClean="0"/>
              <a:t>31.12. 2018</a:t>
            </a:r>
            <a:r>
              <a:rPr lang="cs-CZ" dirty="0" smtClean="0"/>
              <a:t>, (</a:t>
            </a:r>
            <a:r>
              <a:rPr lang="cs-CZ" dirty="0" smtClean="0">
                <a:solidFill>
                  <a:srgbClr val="FF0000"/>
                </a:solidFill>
              </a:rPr>
              <a:t>motivační účinek! </a:t>
            </a:r>
            <a:r>
              <a:rPr lang="cs-CZ" dirty="0" smtClean="0"/>
              <a:t>– před podáním žádosti o podporu nebyly zahájeny činnosti uvedené v příloze č. 8 Pravidel),</a:t>
            </a:r>
          </a:p>
          <a:p>
            <a:pPr marL="717550" indent="-285750">
              <a:spcBef>
                <a:spcPts val="0"/>
              </a:spcBef>
              <a:spcAft>
                <a:spcPts val="0"/>
              </a:spcAft>
              <a:buFont typeface="Courier New" panose="02070309020205020404" pitchFamily="49" charset="0"/>
              <a:buChar char="o"/>
            </a:pPr>
            <a:r>
              <a:rPr lang="cs-CZ" dirty="0"/>
              <a:t>popis cílových skupin a dopad projektu na ně,</a:t>
            </a:r>
          </a:p>
          <a:p>
            <a:pPr marL="717550" indent="-285750">
              <a:spcBef>
                <a:spcPts val="0"/>
              </a:spcBef>
              <a:spcAft>
                <a:spcPts val="0"/>
              </a:spcAft>
              <a:buFont typeface="Courier New" panose="02070309020205020404" pitchFamily="49" charset="0"/>
              <a:buChar char="o"/>
            </a:pPr>
            <a:r>
              <a:rPr lang="cs-CZ" dirty="0"/>
              <a:t>dodržení procentní míry podpory z ERDF, SR, žadatel,</a:t>
            </a:r>
          </a:p>
          <a:p>
            <a:pPr marL="717550" indent="-285750">
              <a:spcBef>
                <a:spcPts val="0"/>
              </a:spcBef>
              <a:spcAft>
                <a:spcPts val="0"/>
              </a:spcAft>
              <a:buFont typeface="Courier New" panose="02070309020205020404" pitchFamily="49" charset="0"/>
              <a:buChar char="o"/>
            </a:pPr>
            <a:r>
              <a:rPr lang="cs-CZ" dirty="0"/>
              <a:t>správně </a:t>
            </a:r>
            <a:r>
              <a:rPr lang="cs-CZ" dirty="0" smtClean="0"/>
              <a:t>zvolené indikátory </a:t>
            </a:r>
            <a:r>
              <a:rPr lang="cs-CZ" dirty="0"/>
              <a:t>projektu a způsob </a:t>
            </a:r>
            <a:r>
              <a:rPr lang="cs-CZ" dirty="0" smtClean="0"/>
              <a:t>jejich </a:t>
            </a:r>
            <a:r>
              <a:rPr lang="cs-CZ" dirty="0"/>
              <a:t>výpočtu</a:t>
            </a:r>
            <a:r>
              <a:rPr lang="cs-CZ" dirty="0" smtClean="0"/>
              <a:t>, soulad hodnoty indikátorů s informacemi v žádosti,</a:t>
            </a:r>
          </a:p>
          <a:p>
            <a:pPr marL="717550" indent="-285750">
              <a:spcBef>
                <a:spcPts val="0"/>
              </a:spcBef>
              <a:spcAft>
                <a:spcPts val="0"/>
              </a:spcAft>
              <a:buFont typeface="Courier New" panose="02070309020205020404" pitchFamily="49" charset="0"/>
              <a:buChar char="o"/>
            </a:pPr>
            <a:r>
              <a:rPr lang="cs-CZ" dirty="0" smtClean="0"/>
              <a:t>místo </a:t>
            </a:r>
            <a:r>
              <a:rPr lang="cs-CZ" dirty="0"/>
              <a:t>realizace </a:t>
            </a:r>
            <a:r>
              <a:rPr lang="cs-CZ" dirty="0" smtClean="0"/>
              <a:t>projektu (celá ČR s výjimkou hl. města Praha).</a:t>
            </a:r>
          </a:p>
        </p:txBody>
      </p:sp>
      <p:sp>
        <p:nvSpPr>
          <p:cNvPr id="4" name="Nadpis 3"/>
          <p:cNvSpPr>
            <a:spLocks noGrp="1"/>
          </p:cNvSpPr>
          <p:nvPr>
            <p:ph type="title"/>
          </p:nvPr>
        </p:nvSpPr>
        <p:spPr/>
        <p:txBody>
          <a:bodyPr/>
          <a:lstStyle/>
          <a:p>
            <a:pPr algn="ctr"/>
            <a:r>
              <a:rPr lang="cs-CZ" dirty="0"/>
              <a:t>Obecná kritéria </a:t>
            </a:r>
            <a:r>
              <a:rPr lang="cs-CZ" dirty="0" smtClean="0"/>
              <a:t>přijatelnosti –I.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24</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1666283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39926"/>
          </a:xfrm>
        </p:spPr>
        <p:txBody>
          <a:bodyPr>
            <a:normAutofit lnSpcReduction="10000"/>
          </a:bodyPr>
          <a:lstStyle/>
          <a:p>
            <a:pPr marL="457200" indent="-457200">
              <a:buFont typeface="+mj-lt"/>
              <a:buAutoNum type="arabicPeriod" startAt="3"/>
            </a:pPr>
            <a:r>
              <a:rPr lang="cs-CZ" sz="1900" b="1" dirty="0" smtClean="0">
                <a:solidFill>
                  <a:srgbClr val="00529C"/>
                </a:solidFill>
              </a:rPr>
              <a:t>Žadatel splňuje definici oprávněného příjemce pro příslušný specifický cíl a výzvu:</a:t>
            </a:r>
            <a:endParaRPr lang="cs-CZ" sz="1900" b="1" dirty="0">
              <a:solidFill>
                <a:srgbClr val="00529C"/>
              </a:solidFill>
            </a:endParaRPr>
          </a:p>
          <a:p>
            <a:pPr marL="785813" lvl="5" indent="-342900">
              <a:spcBef>
                <a:spcPts val="0"/>
              </a:spcBef>
              <a:buFont typeface="Courier New" panose="02070309020205020404" pitchFamily="49" charset="0"/>
              <a:buChar char="o"/>
            </a:pPr>
            <a:r>
              <a:rPr lang="cs-CZ" sz="1900" dirty="0" smtClean="0"/>
              <a:t>Kraje, obce</a:t>
            </a:r>
            <a:r>
              <a:rPr lang="cs-CZ" sz="1900" dirty="0"/>
              <a:t>, </a:t>
            </a:r>
            <a:r>
              <a:rPr lang="cs-CZ" sz="1900" dirty="0" smtClean="0"/>
              <a:t>dobrovolné svazky obcí a organizace jimi zakládané/zřizované, </a:t>
            </a:r>
            <a:endParaRPr lang="cs-CZ" sz="1900" dirty="0"/>
          </a:p>
          <a:p>
            <a:pPr marL="785813" lvl="5" indent="-342900">
              <a:spcBef>
                <a:spcPts val="0"/>
              </a:spcBef>
              <a:buFont typeface="Courier New" panose="02070309020205020404" pitchFamily="49" charset="0"/>
              <a:buChar char="o"/>
            </a:pPr>
            <a:r>
              <a:rPr lang="cs-CZ" sz="1900" dirty="0" smtClean="0"/>
              <a:t>dopravci </a:t>
            </a:r>
            <a:r>
              <a:rPr lang="cs-CZ" sz="1900" dirty="0"/>
              <a:t>ve veřejné dopravě na základě smlouvy o veřejných službách </a:t>
            </a:r>
            <a:r>
              <a:rPr lang="cs-CZ" sz="1900" dirty="0" smtClean="0"/>
              <a:t/>
            </a:r>
            <a:br>
              <a:rPr lang="cs-CZ" sz="1900" dirty="0" smtClean="0"/>
            </a:br>
            <a:r>
              <a:rPr lang="cs-CZ" sz="1900" dirty="0" smtClean="0"/>
              <a:t>v </a:t>
            </a:r>
            <a:r>
              <a:rPr lang="cs-CZ" sz="1900" dirty="0"/>
              <a:t>přepravě </a:t>
            </a:r>
            <a:r>
              <a:rPr lang="cs-CZ" sz="1900" dirty="0" smtClean="0"/>
              <a:t>cestujících.</a:t>
            </a:r>
            <a:endParaRPr lang="cs-CZ" sz="1900" dirty="0"/>
          </a:p>
          <a:p>
            <a:pPr marL="460375" lvl="5" indent="0">
              <a:spcBef>
                <a:spcPts val="0"/>
              </a:spcBef>
              <a:buNone/>
            </a:pPr>
            <a:endParaRPr lang="cs-CZ" sz="800" dirty="0"/>
          </a:p>
          <a:p>
            <a:pPr marL="457200" indent="-457200">
              <a:buFont typeface="+mj-lt"/>
              <a:buAutoNum type="arabicPeriod" startAt="4"/>
            </a:pPr>
            <a:r>
              <a:rPr lang="cs-CZ" sz="1900" b="1" dirty="0">
                <a:solidFill>
                  <a:srgbClr val="00529C"/>
                </a:solidFill>
              </a:rPr>
              <a:t>Projekt respektuje minimální a maximální hranici celkových způsobilých výdajů</a:t>
            </a:r>
          </a:p>
          <a:p>
            <a:pPr marL="785813" lvl="5" indent="-342900">
              <a:spcBef>
                <a:spcPts val="0"/>
              </a:spcBef>
              <a:buFont typeface="Courier New" panose="02070309020205020404" pitchFamily="49" charset="0"/>
              <a:buChar char="o"/>
            </a:pPr>
            <a:r>
              <a:rPr lang="cs-CZ" sz="1900" b="1" dirty="0"/>
              <a:t>Minimální výše </a:t>
            </a:r>
            <a:r>
              <a:rPr lang="cs-CZ" sz="1900" dirty="0"/>
              <a:t>celkových způsobilých výdajů </a:t>
            </a:r>
            <a:r>
              <a:rPr lang="cs-CZ" sz="1900" b="1" dirty="0"/>
              <a:t>5</a:t>
            </a:r>
            <a:r>
              <a:rPr lang="cs-CZ" sz="1900" b="1" dirty="0" smtClean="0"/>
              <a:t> </a:t>
            </a:r>
            <a:r>
              <a:rPr lang="cs-CZ" sz="1900" b="1" dirty="0"/>
              <a:t>mil. Kč,</a:t>
            </a:r>
          </a:p>
          <a:p>
            <a:pPr marL="785813" lvl="5" indent="-342900">
              <a:spcBef>
                <a:spcPts val="0"/>
              </a:spcBef>
              <a:buFont typeface="Courier New" panose="02070309020205020404" pitchFamily="49" charset="0"/>
              <a:buChar char="o"/>
            </a:pPr>
            <a:r>
              <a:rPr lang="cs-CZ" sz="1900" b="1" dirty="0"/>
              <a:t>maximální výše</a:t>
            </a:r>
            <a:r>
              <a:rPr lang="cs-CZ" sz="1900" dirty="0"/>
              <a:t> celkových způsobilých výdajů </a:t>
            </a:r>
            <a:r>
              <a:rPr lang="cs-CZ" sz="1900" b="1" dirty="0" smtClean="0"/>
              <a:t>50 </a:t>
            </a:r>
            <a:r>
              <a:rPr lang="cs-CZ" sz="1900" b="1" dirty="0"/>
              <a:t>mil. Kč</a:t>
            </a:r>
            <a:r>
              <a:rPr lang="cs-CZ" sz="1900" b="1" dirty="0" smtClean="0"/>
              <a:t>.</a:t>
            </a:r>
          </a:p>
          <a:p>
            <a:pPr marL="785813" lvl="5" indent="-342900">
              <a:spcBef>
                <a:spcPts val="0"/>
              </a:spcBef>
              <a:buFont typeface="Courier New" panose="02070309020205020404" pitchFamily="49" charset="0"/>
              <a:buChar char="o"/>
            </a:pPr>
            <a:endParaRPr lang="cs-CZ" sz="800" b="1" dirty="0" smtClean="0"/>
          </a:p>
          <a:p>
            <a:pPr marL="457200" indent="-457200">
              <a:buFont typeface="+mj-lt"/>
              <a:buAutoNum type="arabicPeriod" startAt="5"/>
            </a:pPr>
            <a:r>
              <a:rPr lang="cs-CZ" sz="1900" b="1" dirty="0">
                <a:solidFill>
                  <a:srgbClr val="00529C"/>
                </a:solidFill>
              </a:rPr>
              <a:t>Projekt respektuje limity způsobilých výdajů</a:t>
            </a:r>
          </a:p>
          <a:p>
            <a:pPr marL="785813" lvl="5" indent="-342900">
              <a:spcBef>
                <a:spcPts val="0"/>
              </a:spcBef>
              <a:buFont typeface="Courier New" panose="02070309020205020404" pitchFamily="49" charset="0"/>
              <a:buChar char="o"/>
            </a:pPr>
            <a:r>
              <a:rPr lang="cs-CZ" sz="1900" dirty="0"/>
              <a:t>Výdaje hlavní aktivity min. 85 % z celkových způsobilých výdajů</a:t>
            </a:r>
            <a:r>
              <a:rPr lang="cs-CZ" sz="1900" dirty="0" smtClean="0"/>
              <a:t>,</a:t>
            </a:r>
            <a:endParaRPr lang="cs-CZ" sz="1900" dirty="0"/>
          </a:p>
          <a:p>
            <a:pPr marL="785813" lvl="5" indent="-342900">
              <a:spcBef>
                <a:spcPts val="0"/>
              </a:spcBef>
              <a:buFont typeface="Courier New" panose="02070309020205020404" pitchFamily="49" charset="0"/>
              <a:buChar char="o"/>
            </a:pPr>
            <a:r>
              <a:rPr lang="cs-CZ" sz="1900" dirty="0"/>
              <a:t>výdaje na </a:t>
            </a:r>
            <a:r>
              <a:rPr lang="cs-CZ" sz="1900" b="1" dirty="0"/>
              <a:t>vedlejší aktivity max. 15 % </a:t>
            </a:r>
            <a:r>
              <a:rPr lang="cs-CZ" sz="1900" dirty="0"/>
              <a:t>z celkových způsobilých </a:t>
            </a:r>
            <a:r>
              <a:rPr lang="cs-CZ" sz="1900" dirty="0" smtClean="0"/>
              <a:t>výdajů,</a:t>
            </a:r>
          </a:p>
          <a:p>
            <a:pPr marL="785813" lvl="5" indent="-342900">
              <a:spcBef>
                <a:spcPts val="0"/>
              </a:spcBef>
              <a:buFont typeface="Courier New" panose="02070309020205020404" pitchFamily="49" charset="0"/>
              <a:buChar char="o"/>
            </a:pPr>
            <a:r>
              <a:rPr lang="cs-CZ" sz="1900" dirty="0"/>
              <a:t>výdaje na nákup a vyvlastnění nemovitostí nesmí přesáhnout 10 % celkových způsobilých </a:t>
            </a:r>
            <a:r>
              <a:rPr lang="cs-CZ" sz="1900" dirty="0" smtClean="0"/>
              <a:t>výdajů.</a:t>
            </a:r>
            <a:endParaRPr lang="cs-CZ" sz="1900" dirty="0"/>
          </a:p>
          <a:p>
            <a:endParaRPr lang="cs-CZ" sz="1900" dirty="0" smtClean="0"/>
          </a:p>
          <a:p>
            <a:endParaRPr lang="cs-CZ" dirty="0"/>
          </a:p>
        </p:txBody>
      </p:sp>
      <p:sp>
        <p:nvSpPr>
          <p:cNvPr id="4" name="Nadpis 3"/>
          <p:cNvSpPr>
            <a:spLocks noGrp="1"/>
          </p:cNvSpPr>
          <p:nvPr>
            <p:ph type="title"/>
          </p:nvPr>
        </p:nvSpPr>
        <p:spPr/>
        <p:txBody>
          <a:bodyPr/>
          <a:lstStyle/>
          <a:p>
            <a:pPr algn="ctr"/>
            <a:r>
              <a:rPr lang="cs-CZ" dirty="0"/>
              <a:t>Obecná kritéria </a:t>
            </a:r>
            <a:r>
              <a:rPr lang="cs-CZ" dirty="0" smtClean="0"/>
              <a:t>přijatelnosti – II.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25</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4185668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248036"/>
            <a:ext cx="8003232" cy="4839926"/>
          </a:xfrm>
        </p:spPr>
        <p:txBody>
          <a:bodyPr>
            <a:normAutofit/>
          </a:bodyPr>
          <a:lstStyle/>
          <a:p>
            <a:pPr marL="457200" indent="-457200">
              <a:buFont typeface="+mj-lt"/>
              <a:buAutoNum type="arabicPeriod" startAt="6"/>
            </a:pPr>
            <a:r>
              <a:rPr lang="cs-CZ" sz="1900" b="1" dirty="0" smtClean="0">
                <a:solidFill>
                  <a:srgbClr val="00529C"/>
                </a:solidFill>
              </a:rPr>
              <a:t>Výsledky projektu jsou udržitelné</a:t>
            </a:r>
          </a:p>
          <a:p>
            <a:pPr marL="714375" indent="-285750">
              <a:spcBef>
                <a:spcPts val="0"/>
              </a:spcBef>
              <a:spcAft>
                <a:spcPts val="0"/>
              </a:spcAft>
              <a:buFont typeface="Courier New" panose="02070309020205020404" pitchFamily="49" charset="0"/>
              <a:buChar char="o"/>
            </a:pPr>
            <a:r>
              <a:rPr lang="cs-CZ" sz="1900" dirty="0" smtClean="0"/>
              <a:t>V</a:t>
            </a:r>
            <a:r>
              <a:rPr lang="cs-CZ" sz="1900" dirty="0"/>
              <a:t> kapitole </a:t>
            </a:r>
            <a:r>
              <a:rPr lang="cs-CZ" sz="1900" dirty="0" smtClean="0"/>
              <a:t>17 </a:t>
            </a:r>
            <a:r>
              <a:rPr lang="cs-CZ" sz="1900" dirty="0"/>
              <a:t>Studie proveditelnosti je popsáno zajištění udržitelnosti projektu</a:t>
            </a:r>
            <a:r>
              <a:rPr lang="cs-CZ" sz="1900" dirty="0" smtClean="0"/>
              <a:t>.</a:t>
            </a:r>
          </a:p>
          <a:p>
            <a:pPr marL="714375" indent="-285750">
              <a:spcBef>
                <a:spcPts val="0"/>
              </a:spcBef>
              <a:spcAft>
                <a:spcPts val="0"/>
              </a:spcAft>
              <a:buFont typeface="Courier New" panose="02070309020205020404" pitchFamily="49" charset="0"/>
              <a:buChar char="o"/>
            </a:pPr>
            <a:endParaRPr lang="cs-CZ" sz="800" dirty="0" smtClean="0"/>
          </a:p>
          <a:p>
            <a:pPr marL="457200" indent="-457200">
              <a:spcBef>
                <a:spcPts val="0"/>
              </a:spcBef>
              <a:buFont typeface="+mj-lt"/>
              <a:buAutoNum type="arabicPeriod" startAt="7"/>
            </a:pPr>
            <a:r>
              <a:rPr lang="cs-CZ" sz="1900" b="1" dirty="0">
                <a:solidFill>
                  <a:srgbClr val="00529C"/>
                </a:solidFill>
              </a:rPr>
              <a:t>Projekt nemá negativní vliv na žádnou z horizontálních priorit IROP (udržitelný rozvoj, rovné příležitosti a zákaz diskriminace, rovnost mužů a žen)</a:t>
            </a:r>
          </a:p>
          <a:p>
            <a:pPr marL="714375" lvl="2" indent="-285750">
              <a:spcBef>
                <a:spcPts val="0"/>
              </a:spcBef>
              <a:buFont typeface="Courier New" panose="02070309020205020404" pitchFamily="49" charset="0"/>
              <a:buChar char="o"/>
            </a:pPr>
            <a:r>
              <a:rPr lang="cs-CZ" sz="1900" dirty="0"/>
              <a:t>Projekt musí mít </a:t>
            </a:r>
            <a:r>
              <a:rPr lang="cs-CZ" sz="1900" dirty="0" smtClean="0"/>
              <a:t>neutrální </a:t>
            </a:r>
            <a:r>
              <a:rPr lang="cs-CZ" sz="1900" dirty="0"/>
              <a:t>vliv na </a:t>
            </a:r>
            <a:r>
              <a:rPr lang="cs-CZ" sz="1900" dirty="0" smtClean="0"/>
              <a:t>udržitelný rozvoj a na podporu rovnosti mezi muži a ženami; na podporu rovných příležitostí a nediskriminace je možný buď neutrální, nebo pozitivní vliv,</a:t>
            </a:r>
            <a:endParaRPr lang="cs-CZ" sz="1900" dirty="0"/>
          </a:p>
          <a:p>
            <a:pPr marL="714375" lvl="2" indent="-285750">
              <a:spcBef>
                <a:spcPts val="0"/>
              </a:spcBef>
              <a:buFont typeface="Courier New" panose="02070309020205020404" pitchFamily="49" charset="0"/>
              <a:buChar char="o"/>
            </a:pPr>
            <a:r>
              <a:rPr lang="cs-CZ" sz="1900" dirty="0"/>
              <a:t>v žádosti o </a:t>
            </a:r>
            <a:r>
              <a:rPr lang="cs-CZ" sz="1900" dirty="0" smtClean="0"/>
              <a:t>podporu/studii proveditelnosti </a:t>
            </a:r>
            <a:r>
              <a:rPr lang="cs-CZ" sz="1900" dirty="0"/>
              <a:t>musí být uveden popis vlivu na horizontální priority</a:t>
            </a:r>
            <a:r>
              <a:rPr lang="cs-CZ" sz="1900" dirty="0" smtClean="0"/>
              <a:t>.</a:t>
            </a:r>
          </a:p>
          <a:p>
            <a:pPr marL="714375" lvl="2" indent="-285750">
              <a:spcBef>
                <a:spcPts val="0"/>
              </a:spcBef>
              <a:buFont typeface="Courier New" panose="02070309020205020404" pitchFamily="49" charset="0"/>
              <a:buChar char="o"/>
            </a:pPr>
            <a:endParaRPr lang="cs-CZ" sz="800" dirty="0" smtClean="0"/>
          </a:p>
          <a:p>
            <a:pPr marL="457200" indent="-457200" algn="just">
              <a:buFont typeface="+mj-lt"/>
              <a:buAutoNum type="arabicPeriod" startAt="8"/>
            </a:pPr>
            <a:r>
              <a:rPr lang="cs-CZ" sz="1900" b="1" dirty="0">
                <a:solidFill>
                  <a:srgbClr val="00529C"/>
                </a:solidFill>
              </a:rPr>
              <a:t>Potřebnost realizace projektu je odůvodněná</a:t>
            </a:r>
          </a:p>
          <a:p>
            <a:pPr marL="714375" indent="-285750" algn="just">
              <a:spcBef>
                <a:spcPts val="0"/>
              </a:spcBef>
              <a:spcAft>
                <a:spcPts val="0"/>
              </a:spcAft>
              <a:buFont typeface="Courier New" panose="02070309020205020404" pitchFamily="49" charset="0"/>
              <a:buChar char="o"/>
            </a:pPr>
            <a:r>
              <a:rPr lang="cs-CZ" sz="1900" dirty="0"/>
              <a:t>Popis potřebnosti projektu v kapitole 6 Studie proveditelnosti.</a:t>
            </a:r>
          </a:p>
          <a:p>
            <a:pPr marL="714375" lvl="2" indent="-285750">
              <a:spcBef>
                <a:spcPts val="0"/>
              </a:spcBef>
              <a:buFont typeface="Courier New" panose="02070309020205020404" pitchFamily="49" charset="0"/>
              <a:buChar char="o"/>
            </a:pPr>
            <a:endParaRPr lang="cs-CZ" sz="1900" dirty="0"/>
          </a:p>
          <a:p>
            <a:pPr marL="714375" indent="-285750">
              <a:spcBef>
                <a:spcPts val="0"/>
              </a:spcBef>
              <a:spcAft>
                <a:spcPts val="0"/>
              </a:spcAft>
              <a:buFont typeface="Courier New" panose="02070309020205020404" pitchFamily="49" charset="0"/>
              <a:buChar char="o"/>
            </a:pPr>
            <a:endParaRPr lang="cs-CZ" sz="2000" dirty="0"/>
          </a:p>
          <a:p>
            <a:pPr marL="785813" lvl="5" indent="-342900">
              <a:spcBef>
                <a:spcPts val="0"/>
              </a:spcBef>
              <a:buFont typeface="Courier New" panose="02070309020205020404" pitchFamily="49" charset="0"/>
              <a:buChar char="o"/>
            </a:pPr>
            <a:endParaRPr lang="cs-CZ" dirty="0"/>
          </a:p>
        </p:txBody>
      </p:sp>
      <p:sp>
        <p:nvSpPr>
          <p:cNvPr id="4" name="Nadpis 3"/>
          <p:cNvSpPr>
            <a:spLocks noGrp="1"/>
          </p:cNvSpPr>
          <p:nvPr>
            <p:ph type="title"/>
          </p:nvPr>
        </p:nvSpPr>
        <p:spPr/>
        <p:txBody>
          <a:bodyPr/>
          <a:lstStyle/>
          <a:p>
            <a:pPr algn="ctr"/>
            <a:r>
              <a:rPr lang="cs-CZ" dirty="0"/>
              <a:t>Obecná kritéria </a:t>
            </a:r>
            <a:r>
              <a:rPr lang="cs-CZ" dirty="0" smtClean="0"/>
              <a:t>přijatelnosti – III.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26</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6953140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8" y="1061589"/>
            <a:ext cx="8003232" cy="4819290"/>
          </a:xfrm>
        </p:spPr>
        <p:txBody>
          <a:bodyPr>
            <a:noAutofit/>
          </a:bodyPr>
          <a:lstStyle/>
          <a:p>
            <a:pPr marL="457200" indent="-457200" algn="just">
              <a:buFont typeface="+mj-lt"/>
              <a:buAutoNum type="arabicPeriod" startAt="9"/>
            </a:pPr>
            <a:r>
              <a:rPr lang="cs-CZ" sz="1900" b="1" dirty="0" smtClean="0">
                <a:solidFill>
                  <a:srgbClr val="00529C"/>
                </a:solidFill>
              </a:rPr>
              <a:t>Projekt </a:t>
            </a:r>
            <a:r>
              <a:rPr lang="cs-CZ" sz="1900" b="1" dirty="0">
                <a:solidFill>
                  <a:srgbClr val="00529C"/>
                </a:solidFill>
              </a:rPr>
              <a:t>je v souladu s pravidly veřejné podpory</a:t>
            </a:r>
          </a:p>
          <a:p>
            <a:pPr marL="714375" indent="-285750" algn="just">
              <a:spcBef>
                <a:spcPts val="0"/>
              </a:spcBef>
              <a:spcAft>
                <a:spcPts val="300"/>
              </a:spcAft>
              <a:buFont typeface="Courier New" panose="02070309020205020404" pitchFamily="49" charset="0"/>
              <a:buChar char="o"/>
            </a:pPr>
            <a:r>
              <a:rPr lang="cs-CZ" dirty="0"/>
              <a:t>Podpořeny budou projekty v souladu s nařízením Evropské komise č. 651/2014 ze dne 17. června 2014, kterým se v souladu s články 107 a 108 Smlouvy prohlašují určité kategorie podpory za slučitelné s vnitřním trhem, oddíl 13 Podpora na místní infrastrukturu, </a:t>
            </a:r>
            <a:r>
              <a:rPr lang="cs-CZ" b="1" dirty="0"/>
              <a:t>článek 56 Investiční podpora na místní </a:t>
            </a:r>
            <a:r>
              <a:rPr lang="cs-CZ" b="1" dirty="0" smtClean="0"/>
              <a:t>infrastrukturu</a:t>
            </a:r>
            <a:r>
              <a:rPr lang="cs-CZ" dirty="0" smtClean="0"/>
              <a:t>.</a:t>
            </a:r>
            <a:endParaRPr lang="cs-CZ" dirty="0"/>
          </a:p>
          <a:p>
            <a:pPr marL="714375" indent="-285750" algn="just">
              <a:spcBef>
                <a:spcPts val="0"/>
              </a:spcBef>
              <a:spcAft>
                <a:spcPts val="300"/>
              </a:spcAft>
              <a:buFont typeface="Courier New" panose="02070309020205020404" pitchFamily="49" charset="0"/>
              <a:buChar char="o"/>
            </a:pPr>
            <a:r>
              <a:rPr lang="cs-CZ" dirty="0" smtClean="0"/>
              <a:t>Infrastruktura </a:t>
            </a:r>
            <a:r>
              <a:rPr lang="cs-CZ" dirty="0"/>
              <a:t>musí být k dispozici uživatelům, kteří o ni projeví zájem, za otevřených, transparentních a nediskriminačních </a:t>
            </a:r>
            <a:r>
              <a:rPr lang="cs-CZ" dirty="0" smtClean="0"/>
              <a:t>podmínek. Cena </a:t>
            </a:r>
            <a:r>
              <a:rPr lang="cs-CZ" dirty="0"/>
              <a:t>účtovaná za užívání infrastruktury musí odpovídat ceně tržní. Investice nebudou představovat vyhrazenou infrastrukturu, jak je vymezena v čl. 2 bodu 33 nařízení 651/2014, tj. nebude vybudována pro jeden či více předem identifikovatelných podniků a přizpůsobená přesně jejich </a:t>
            </a:r>
            <a:r>
              <a:rPr lang="cs-CZ" dirty="0" smtClean="0"/>
              <a:t>potřebám.</a:t>
            </a:r>
          </a:p>
          <a:p>
            <a:pPr marL="714375" indent="-285750" algn="just">
              <a:spcBef>
                <a:spcPts val="0"/>
              </a:spcBef>
              <a:spcAft>
                <a:spcPts val="300"/>
              </a:spcAft>
              <a:buFont typeface="Courier New" panose="02070309020205020404" pitchFamily="49" charset="0"/>
              <a:buChar char="o"/>
            </a:pPr>
            <a:r>
              <a:rPr lang="cs-CZ" dirty="0" smtClean="0"/>
              <a:t>Veškerá </a:t>
            </a:r>
            <a:r>
              <a:rPr lang="cs-CZ" dirty="0"/>
              <a:t>infrastruktura, která obdrží podporu, zůstane ve vlastnictví příjemce podpory. Pokud se příjemce rozhodne, že sám nebude provozovatelem infrastruktury, vybere provozovatele na základě otevřeného, transparentního a nediskriminačního výběrového řízení, aby se zajistil pronájem za tržní cenu. </a:t>
            </a:r>
            <a:r>
              <a:rPr lang="cs-CZ" dirty="0" smtClean="0"/>
              <a:t>Komerční </a:t>
            </a:r>
            <a:r>
              <a:rPr lang="cs-CZ" dirty="0"/>
              <a:t>prostory v rámci terminálů budou pronajaty na základě otevřeného, transparentního a nediskriminačního výběrového řízení.</a:t>
            </a:r>
            <a:endParaRPr lang="cs-CZ" dirty="0" smtClean="0"/>
          </a:p>
          <a:p>
            <a:pPr marL="714375" indent="-285750" algn="just">
              <a:spcBef>
                <a:spcPts val="0"/>
              </a:spcBef>
              <a:spcAft>
                <a:spcPts val="0"/>
              </a:spcAft>
              <a:buFont typeface="Courier New" panose="02070309020205020404" pitchFamily="49" charset="0"/>
              <a:buChar char="o"/>
            </a:pPr>
            <a:endParaRPr lang="cs-CZ" sz="1900" dirty="0"/>
          </a:p>
          <a:p>
            <a:pPr algn="just">
              <a:spcBef>
                <a:spcPts val="0"/>
              </a:spcBef>
              <a:spcAft>
                <a:spcPts val="0"/>
              </a:spcAft>
            </a:pPr>
            <a:endParaRPr lang="cs-CZ" sz="2000" b="1" dirty="0">
              <a:solidFill>
                <a:srgbClr val="00529C"/>
              </a:solidFill>
            </a:endParaRPr>
          </a:p>
          <a:p>
            <a:pPr marL="714375" indent="-285750" algn="just">
              <a:spcBef>
                <a:spcPts val="0"/>
              </a:spcBef>
              <a:spcAft>
                <a:spcPts val="0"/>
              </a:spcAft>
              <a:buFont typeface="Courier New" panose="02070309020205020404" pitchFamily="49" charset="0"/>
              <a:buChar char="o"/>
            </a:pPr>
            <a:endParaRPr lang="cs-CZ" dirty="0" smtClean="0"/>
          </a:p>
          <a:p>
            <a:pPr marL="290250" algn="just">
              <a:spcBef>
                <a:spcPts val="0"/>
              </a:spcBef>
              <a:spcAft>
                <a:spcPts val="0"/>
              </a:spcAft>
            </a:pPr>
            <a:endParaRPr lang="cs-CZ" sz="2000" dirty="0">
              <a:solidFill>
                <a:srgbClr val="FF0000"/>
              </a:solidFill>
            </a:endParaRPr>
          </a:p>
          <a:p>
            <a:pPr marL="290250" algn="just">
              <a:spcBef>
                <a:spcPts val="0"/>
              </a:spcBef>
              <a:spcAft>
                <a:spcPts val="0"/>
              </a:spcAft>
            </a:pPr>
            <a:endParaRPr lang="cs-CZ" sz="600" b="1" dirty="0">
              <a:solidFill>
                <a:srgbClr val="00529C"/>
              </a:solidFill>
            </a:endParaRPr>
          </a:p>
        </p:txBody>
      </p:sp>
      <p:sp>
        <p:nvSpPr>
          <p:cNvPr id="4" name="Nadpis 3"/>
          <p:cNvSpPr>
            <a:spLocks noGrp="1"/>
          </p:cNvSpPr>
          <p:nvPr>
            <p:ph type="title"/>
          </p:nvPr>
        </p:nvSpPr>
        <p:spPr/>
        <p:txBody>
          <a:bodyPr/>
          <a:lstStyle/>
          <a:p>
            <a:pPr algn="ctr"/>
            <a:r>
              <a:rPr lang="cs-CZ" dirty="0"/>
              <a:t>Obecná kritéria </a:t>
            </a:r>
            <a:r>
              <a:rPr lang="cs-CZ" dirty="0" smtClean="0"/>
              <a:t>přijatelnosti – IV.</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27</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4598970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8" y="1127985"/>
            <a:ext cx="8003232" cy="4819290"/>
          </a:xfrm>
        </p:spPr>
        <p:txBody>
          <a:bodyPr>
            <a:noAutofit/>
          </a:bodyPr>
          <a:lstStyle/>
          <a:p>
            <a:pPr marL="457200" indent="-457200" algn="just">
              <a:spcBef>
                <a:spcPts val="0"/>
              </a:spcBef>
              <a:spcAft>
                <a:spcPts val="0"/>
              </a:spcAft>
              <a:buFont typeface="+mj-lt"/>
              <a:buAutoNum type="arabicPeriod" startAt="10"/>
            </a:pPr>
            <a:r>
              <a:rPr lang="cs-CZ" sz="1900" b="1" dirty="0" smtClean="0">
                <a:solidFill>
                  <a:srgbClr val="00529C"/>
                </a:solidFill>
              </a:rPr>
              <a:t>Statutární </a:t>
            </a:r>
            <a:r>
              <a:rPr lang="cs-CZ" sz="1900" b="1" dirty="0">
                <a:solidFill>
                  <a:srgbClr val="00529C"/>
                </a:solidFill>
              </a:rPr>
              <a:t>zástupce žadatele je trestně bezúhonný</a:t>
            </a:r>
          </a:p>
          <a:p>
            <a:pPr marL="714375" indent="-285750" algn="just">
              <a:spcBef>
                <a:spcPts val="0"/>
              </a:spcBef>
              <a:spcAft>
                <a:spcPts val="0"/>
              </a:spcAft>
              <a:buFont typeface="Courier New" panose="02070309020205020404" pitchFamily="49" charset="0"/>
              <a:buChar char="o"/>
            </a:pPr>
            <a:r>
              <a:rPr lang="cs-CZ" sz="1900" dirty="0"/>
              <a:t>Souhlas s čestným prohlášením v IS KP14</a:t>
            </a:r>
            <a:r>
              <a:rPr lang="cs-CZ" sz="1900" dirty="0" smtClean="0"/>
              <a:t>+.</a:t>
            </a:r>
          </a:p>
          <a:p>
            <a:pPr marL="714375" indent="-285750" algn="just">
              <a:spcBef>
                <a:spcPts val="0"/>
              </a:spcBef>
              <a:spcAft>
                <a:spcPts val="0"/>
              </a:spcAft>
              <a:buFont typeface="Courier New" panose="02070309020205020404" pitchFamily="49" charset="0"/>
              <a:buChar char="o"/>
            </a:pPr>
            <a:r>
              <a:rPr lang="cs-CZ" sz="1900" dirty="0"/>
              <a:t>U statutárních zástupců </a:t>
            </a:r>
            <a:r>
              <a:rPr lang="cs-CZ" sz="1900" dirty="0" smtClean="0"/>
              <a:t>obce/kraje, organizací zřizovaných obcí/krajem není výpis z rejstříku trestů požadován.</a:t>
            </a:r>
            <a:endParaRPr lang="cs-CZ" sz="1900" dirty="0"/>
          </a:p>
          <a:p>
            <a:pPr marL="714375" indent="-285750" algn="just">
              <a:spcBef>
                <a:spcPts val="0"/>
              </a:spcBef>
              <a:spcAft>
                <a:spcPts val="0"/>
              </a:spcAft>
              <a:buFont typeface="Courier New" panose="02070309020205020404" pitchFamily="49" charset="0"/>
              <a:buChar char="o"/>
            </a:pPr>
            <a:r>
              <a:rPr lang="cs-CZ" sz="1900" dirty="0"/>
              <a:t>Statutární zástupce nebyl pravomocně odsouzen pro trestný čin, jehož skutková podstata souvisela s předmětem činnosti žadatele, nebo pro trestný čin dotačního podvodu či jiný hospodářský trestný čin nebo trestný čin proti majetku nebo pro trestné činy úplatkářství nebo účasti na zločinném spolčení nebo pro trestný čin poškozování zájmů EU.</a:t>
            </a:r>
          </a:p>
          <a:p>
            <a:pPr marL="714375" indent="-285750" algn="just">
              <a:spcBef>
                <a:spcPts val="0"/>
              </a:spcBef>
              <a:spcAft>
                <a:spcPts val="0"/>
              </a:spcAft>
              <a:buFont typeface="Courier New" panose="02070309020205020404" pitchFamily="49" charset="0"/>
              <a:buChar char="o"/>
            </a:pPr>
            <a:endParaRPr lang="cs-CZ" sz="2000" dirty="0" smtClean="0"/>
          </a:p>
          <a:p>
            <a:pPr marL="714375" indent="-285750" algn="just">
              <a:spcBef>
                <a:spcPts val="0"/>
              </a:spcBef>
              <a:spcAft>
                <a:spcPts val="0"/>
              </a:spcAft>
              <a:buFont typeface="Courier New" panose="02070309020205020404" pitchFamily="49" charset="0"/>
              <a:buChar char="o"/>
            </a:pPr>
            <a:endParaRPr lang="cs-CZ" sz="2000" dirty="0"/>
          </a:p>
          <a:p>
            <a:pPr algn="just">
              <a:spcBef>
                <a:spcPts val="0"/>
              </a:spcBef>
              <a:spcAft>
                <a:spcPts val="0"/>
              </a:spcAft>
            </a:pPr>
            <a:endParaRPr lang="cs-CZ" sz="2000" b="1" dirty="0">
              <a:solidFill>
                <a:srgbClr val="00529C"/>
              </a:solidFill>
            </a:endParaRPr>
          </a:p>
          <a:p>
            <a:pPr marL="714375" indent="-285750" algn="just">
              <a:spcBef>
                <a:spcPts val="0"/>
              </a:spcBef>
              <a:spcAft>
                <a:spcPts val="0"/>
              </a:spcAft>
              <a:buFont typeface="Courier New" panose="02070309020205020404" pitchFamily="49" charset="0"/>
              <a:buChar char="o"/>
            </a:pPr>
            <a:endParaRPr lang="cs-CZ" dirty="0" smtClean="0"/>
          </a:p>
          <a:p>
            <a:pPr marL="290250" algn="just">
              <a:spcBef>
                <a:spcPts val="0"/>
              </a:spcBef>
              <a:spcAft>
                <a:spcPts val="0"/>
              </a:spcAft>
            </a:pPr>
            <a:endParaRPr lang="cs-CZ" sz="2000" dirty="0">
              <a:solidFill>
                <a:srgbClr val="FF0000"/>
              </a:solidFill>
            </a:endParaRPr>
          </a:p>
          <a:p>
            <a:pPr marL="290250" algn="just">
              <a:spcBef>
                <a:spcPts val="0"/>
              </a:spcBef>
              <a:spcAft>
                <a:spcPts val="0"/>
              </a:spcAft>
            </a:pPr>
            <a:endParaRPr lang="cs-CZ" sz="600" b="1" dirty="0">
              <a:solidFill>
                <a:srgbClr val="00529C"/>
              </a:solidFill>
            </a:endParaRPr>
          </a:p>
        </p:txBody>
      </p:sp>
      <p:sp>
        <p:nvSpPr>
          <p:cNvPr id="4" name="Nadpis 3"/>
          <p:cNvSpPr>
            <a:spLocks noGrp="1"/>
          </p:cNvSpPr>
          <p:nvPr>
            <p:ph type="title"/>
          </p:nvPr>
        </p:nvSpPr>
        <p:spPr/>
        <p:txBody>
          <a:bodyPr/>
          <a:lstStyle/>
          <a:p>
            <a:pPr algn="ctr"/>
            <a:r>
              <a:rPr lang="cs-CZ" dirty="0"/>
              <a:t>Obecná kritéria </a:t>
            </a:r>
            <a:r>
              <a:rPr lang="cs-CZ" dirty="0" smtClean="0"/>
              <a:t>přijatelnosti – V.</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28</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41148755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fontScale="92500" lnSpcReduction="10000"/>
          </a:bodyPr>
          <a:lstStyle/>
          <a:p>
            <a:pPr marL="457200" indent="-457200" algn="just">
              <a:spcBef>
                <a:spcPts val="0"/>
              </a:spcBef>
              <a:spcAft>
                <a:spcPts val="0"/>
              </a:spcAft>
              <a:buFont typeface="+mj-lt"/>
              <a:buAutoNum type="arabicPeriod"/>
            </a:pPr>
            <a:r>
              <a:rPr lang="cs-CZ" sz="2000" b="1" dirty="0" smtClean="0">
                <a:solidFill>
                  <a:srgbClr val="00529C"/>
                </a:solidFill>
              </a:rPr>
              <a:t>Projekt je v souladu s </a:t>
            </a:r>
            <a:r>
              <a:rPr lang="cs-CZ" sz="2000" b="1" dirty="0">
                <a:solidFill>
                  <a:srgbClr val="00529C"/>
                </a:solidFill>
              </a:rPr>
              <a:t>Dopravní politikou ČR 2014-2020.</a:t>
            </a:r>
          </a:p>
          <a:p>
            <a:pPr marL="714375" indent="-285750" algn="just">
              <a:spcBef>
                <a:spcPts val="0"/>
              </a:spcBef>
              <a:spcAft>
                <a:spcPts val="0"/>
              </a:spcAft>
              <a:buFont typeface="Courier New" panose="02070309020205020404" pitchFamily="49" charset="0"/>
              <a:buChar char="o"/>
            </a:pPr>
            <a:r>
              <a:rPr lang="cs-CZ" sz="2000" dirty="0" smtClean="0"/>
              <a:t>Žadatel v kapitole 4 Studie proveditelnosti popíše vazbu předkládaného projektu na minimálně </a:t>
            </a:r>
            <a:r>
              <a:rPr lang="cs-CZ" sz="2000" dirty="0"/>
              <a:t>jedno opatření definované v podkapitolách </a:t>
            </a:r>
            <a:r>
              <a:rPr lang="cs-CZ" sz="2000" dirty="0" smtClean="0"/>
              <a:t>4.2.4 (Funkční systém osobní dopravy), 4.2.5 (Řešení problémů dopravy ve městech), </a:t>
            </a:r>
            <a:r>
              <a:rPr lang="cs-CZ" sz="2000" smtClean="0"/>
              <a:t>4.4.2.5 (</a:t>
            </a:r>
            <a:r>
              <a:rPr lang="cs-CZ" sz="2100" smtClean="0"/>
              <a:t>Infrastruktura </a:t>
            </a:r>
            <a:r>
              <a:rPr lang="cs-CZ" sz="2100"/>
              <a:t>multimodální </a:t>
            </a:r>
            <a:r>
              <a:rPr lang="cs-CZ" sz="2100" smtClean="0"/>
              <a:t>dopravy) </a:t>
            </a:r>
            <a:r>
              <a:rPr lang="cs-CZ" sz="2000" dirty="0" smtClean="0"/>
              <a:t>nebo 4.6 (Snižování dopadu </a:t>
            </a:r>
            <a:r>
              <a:rPr lang="cs-CZ" sz="2000" dirty="0"/>
              <a:t>na veřejné zdraví a životní </a:t>
            </a:r>
            <a:r>
              <a:rPr lang="cs-CZ" sz="2000" dirty="0" smtClean="0"/>
              <a:t>prostředí) Dopravní politiky </a:t>
            </a:r>
            <a:r>
              <a:rPr lang="cs-CZ" sz="2000" dirty="0"/>
              <a:t>ČR </a:t>
            </a:r>
            <a:r>
              <a:rPr lang="cs-CZ" sz="2000" dirty="0" smtClean="0"/>
              <a:t>2014-2020.</a:t>
            </a:r>
          </a:p>
          <a:p>
            <a:pPr marL="714375" indent="-285750" algn="just">
              <a:spcBef>
                <a:spcPts val="0"/>
              </a:spcBef>
              <a:spcAft>
                <a:spcPts val="0"/>
              </a:spcAft>
              <a:buFont typeface="Courier New" panose="02070309020205020404" pitchFamily="49" charset="0"/>
              <a:buChar char="o"/>
            </a:pPr>
            <a:endParaRPr lang="cs-CZ" sz="900" dirty="0" smtClean="0"/>
          </a:p>
          <a:p>
            <a:pPr marL="457200" indent="-457200">
              <a:buFont typeface="+mj-lt"/>
              <a:buAutoNum type="arabicPeriod" startAt="2"/>
            </a:pPr>
            <a:r>
              <a:rPr lang="cs-CZ" sz="2100" b="1" dirty="0">
                <a:solidFill>
                  <a:srgbClr val="00529C"/>
                </a:solidFill>
              </a:rPr>
              <a:t>Projekt v obcích, které mají více než 50 tis. obyvatel, dokládá ve výzvách vyhlášených do konce roku 2017 soulad s Kartou souladu projektu s principy udržitelné mobility, resp. se Strategickým rámcem městské mobility, nebo s Plánem udržitelné městské </a:t>
            </a:r>
            <a:r>
              <a:rPr lang="cs-CZ" sz="2100" b="1" dirty="0" smtClean="0">
                <a:solidFill>
                  <a:srgbClr val="00529C"/>
                </a:solidFill>
              </a:rPr>
              <a:t>mobility. </a:t>
            </a:r>
          </a:p>
          <a:p>
            <a:pPr marL="457200" indent="-457200">
              <a:buFont typeface="+mj-lt"/>
              <a:buAutoNum type="arabicPeriod" startAt="2"/>
            </a:pPr>
            <a:r>
              <a:rPr lang="cs-CZ" sz="2100" b="1" dirty="0">
                <a:solidFill>
                  <a:srgbClr val="00529C"/>
                </a:solidFill>
              </a:rPr>
              <a:t>Projekt v obcích, které mají méně než 50 tis. obyvatel, dokládá Kartu souladu projektu s principy udržitelné mobility.</a:t>
            </a:r>
          </a:p>
          <a:p>
            <a:pPr marL="714375" indent="-285750" algn="just">
              <a:spcBef>
                <a:spcPts val="0"/>
              </a:spcBef>
              <a:spcAft>
                <a:spcPts val="0"/>
              </a:spcAft>
              <a:buFont typeface="Courier New" panose="02070309020205020404" pitchFamily="49" charset="0"/>
              <a:buChar char="o"/>
            </a:pPr>
            <a:r>
              <a:rPr lang="cs-CZ" sz="2000" dirty="0"/>
              <a:t>Projekt je v souladu s principy udržitelné </a:t>
            </a:r>
            <a:r>
              <a:rPr lang="cs-CZ" sz="2000" dirty="0" smtClean="0"/>
              <a:t>mobility (soulad se strategickými dokumenty, integrované řešení/synergický efekt, projednání s veřejnosti  a klíčovými partnery).</a:t>
            </a:r>
          </a:p>
          <a:p>
            <a:pPr marL="714375" indent="-285750" algn="just">
              <a:spcBef>
                <a:spcPts val="0"/>
              </a:spcBef>
              <a:spcAft>
                <a:spcPts val="0"/>
              </a:spcAft>
              <a:buFont typeface="Courier New" panose="02070309020205020404" pitchFamily="49" charset="0"/>
              <a:buChar char="o"/>
            </a:pPr>
            <a:endParaRPr lang="cs-CZ" sz="2000" dirty="0"/>
          </a:p>
          <a:p>
            <a:pPr marL="714375" indent="-285750" algn="just">
              <a:spcBef>
                <a:spcPts val="0"/>
              </a:spcBef>
              <a:spcAft>
                <a:spcPts val="0"/>
              </a:spcAft>
              <a:buFont typeface="Courier New" panose="02070309020205020404" pitchFamily="49" charset="0"/>
              <a:buChar char="o"/>
            </a:pPr>
            <a:endParaRPr lang="cs-CZ" sz="2000" dirty="0"/>
          </a:p>
        </p:txBody>
      </p:sp>
      <p:sp>
        <p:nvSpPr>
          <p:cNvPr id="4" name="Nadpis 3"/>
          <p:cNvSpPr>
            <a:spLocks noGrp="1"/>
          </p:cNvSpPr>
          <p:nvPr>
            <p:ph type="title"/>
          </p:nvPr>
        </p:nvSpPr>
        <p:spPr/>
        <p:txBody>
          <a:bodyPr/>
          <a:lstStyle/>
          <a:p>
            <a:pPr algn="ctr"/>
            <a:r>
              <a:rPr lang="cs-CZ" dirty="0"/>
              <a:t>Specifická kritéria </a:t>
            </a:r>
            <a:r>
              <a:rPr lang="cs-CZ" dirty="0" smtClean="0"/>
              <a:t>přijatelnosti – 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29</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855852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cs-CZ" i="1" dirty="0" smtClean="0">
                <a:solidFill>
                  <a:srgbClr val="0070C0"/>
                </a:solidFill>
              </a:rPr>
              <a:t>Informace o Centru</a:t>
            </a:r>
            <a:endParaRPr lang="en-US" b="1" i="1" dirty="0">
              <a:solidFill>
                <a:srgbClr val="0070C0"/>
              </a:solidFill>
            </a:endParaRPr>
          </a:p>
        </p:txBody>
      </p:sp>
      <p:sp>
        <p:nvSpPr>
          <p:cNvPr id="4" name="Zástupný symbol pro obsah 3"/>
          <p:cNvSpPr>
            <a:spLocks noGrp="1"/>
          </p:cNvSpPr>
          <p:nvPr>
            <p:ph idx="1"/>
          </p:nvPr>
        </p:nvSpPr>
        <p:spPr/>
        <p:txBody>
          <a:bodyPr>
            <a:normAutofit/>
          </a:bodyPr>
          <a:lstStyle/>
          <a:p>
            <a:pPr marL="285750" lvl="1" indent="-285750">
              <a:spcBef>
                <a:spcPct val="20000"/>
              </a:spcBef>
              <a:spcAft>
                <a:spcPts val="200"/>
              </a:spcAft>
              <a:buFont typeface="Arial" panose="020B0604020202020204" pitchFamily="34" charset="0"/>
              <a:buChar char="•"/>
            </a:pPr>
            <a:r>
              <a:rPr lang="cs-CZ" sz="1800" b="0" dirty="0">
                <a:solidFill>
                  <a:schemeClr val="tx1"/>
                </a:solidFill>
                <a:latin typeface="Arial" panose="020B0604020202020204" pitchFamily="34" charset="0"/>
                <a:cs typeface="Arial" panose="020B0604020202020204" pitchFamily="34" charset="0"/>
              </a:rPr>
              <a:t>vzhledem k zapojení Centra do administrace celého IROP, rozšiřuje Centrum </a:t>
            </a:r>
            <a:r>
              <a:rPr lang="cs-CZ" sz="1800" dirty="0">
                <a:solidFill>
                  <a:schemeClr val="tx1"/>
                </a:solidFill>
                <a:latin typeface="Arial" panose="020B0604020202020204" pitchFamily="34" charset="0"/>
                <a:cs typeface="Arial" panose="020B0604020202020204" pitchFamily="34" charset="0"/>
              </a:rPr>
              <a:t>síť svých poboček do každého krajského města</a:t>
            </a:r>
            <a:r>
              <a:rPr lang="cs-CZ" sz="1800" b="0" dirty="0">
                <a:solidFill>
                  <a:schemeClr val="tx1"/>
                </a:solidFill>
                <a:latin typeface="Arial" panose="020B0604020202020204" pitchFamily="34" charset="0"/>
                <a:cs typeface="Arial" panose="020B0604020202020204" pitchFamily="34" charset="0"/>
              </a:rPr>
              <a:t>, celkem jde o vybudování 13 nových kanceláří </a:t>
            </a:r>
          </a:p>
          <a:p>
            <a:pPr marL="285750" lvl="1" indent="-285750">
              <a:spcBef>
                <a:spcPct val="20000"/>
              </a:spcBef>
              <a:spcAft>
                <a:spcPts val="200"/>
              </a:spcAft>
              <a:buFont typeface="Arial" panose="020B0604020202020204" pitchFamily="34" charset="0"/>
              <a:buChar char="•"/>
            </a:pPr>
            <a:r>
              <a:rPr lang="cs-CZ" sz="1800" b="0" dirty="0">
                <a:solidFill>
                  <a:schemeClr val="tx1"/>
                </a:solidFill>
                <a:latin typeface="Arial" panose="020B0604020202020204" pitchFamily="34" charset="0"/>
                <a:cs typeface="Arial" panose="020B0604020202020204" pitchFamily="34" charset="0"/>
              </a:rPr>
              <a:t>v některých lokalitách jde o stěhování v rámci města do vhodnějších prostor, </a:t>
            </a:r>
            <a:r>
              <a:rPr lang="cs-CZ" sz="1800" b="0" dirty="0" smtClean="0">
                <a:solidFill>
                  <a:schemeClr val="tx1"/>
                </a:solidFill>
                <a:latin typeface="Arial" panose="020B0604020202020204" pitchFamily="34" charset="0"/>
                <a:cs typeface="Arial" panose="020B0604020202020204" pitchFamily="34" charset="0"/>
              </a:rPr>
              <a:t>v </a:t>
            </a:r>
            <a:r>
              <a:rPr lang="cs-CZ" sz="1800" b="0" dirty="0">
                <a:solidFill>
                  <a:schemeClr val="tx1"/>
                </a:solidFill>
                <a:latin typeface="Arial" panose="020B0604020202020204" pitchFamily="34" charset="0"/>
                <a:cs typeface="Arial" panose="020B0604020202020204" pitchFamily="34" charset="0"/>
              </a:rPr>
              <a:t>jiných </a:t>
            </a:r>
            <a:r>
              <a:rPr lang="cs-CZ" sz="1800" b="0" dirty="0" smtClean="0">
                <a:solidFill>
                  <a:schemeClr val="tx1"/>
                </a:solidFill>
                <a:latin typeface="Arial" panose="020B0604020202020204" pitchFamily="34" charset="0"/>
                <a:cs typeface="Arial" panose="020B0604020202020204" pitchFamily="34" charset="0"/>
              </a:rPr>
              <a:t>vzniká </a:t>
            </a:r>
            <a:r>
              <a:rPr lang="cs-CZ" sz="1800" b="0" dirty="0">
                <a:solidFill>
                  <a:schemeClr val="tx1"/>
                </a:solidFill>
                <a:latin typeface="Arial" panose="020B0604020202020204" pitchFamily="34" charset="0"/>
                <a:cs typeface="Arial" panose="020B0604020202020204" pitchFamily="34" charset="0"/>
              </a:rPr>
              <a:t>zcela </a:t>
            </a:r>
            <a:r>
              <a:rPr lang="cs-CZ" sz="1800" b="0" dirty="0" smtClean="0">
                <a:solidFill>
                  <a:schemeClr val="tx1"/>
                </a:solidFill>
                <a:latin typeface="Arial" panose="020B0604020202020204" pitchFamily="34" charset="0"/>
                <a:cs typeface="Arial" panose="020B0604020202020204" pitchFamily="34" charset="0"/>
              </a:rPr>
              <a:t>nová pobočka</a:t>
            </a:r>
          </a:p>
          <a:p>
            <a:pPr marL="285750" lvl="1" indent="-285750">
              <a:spcBef>
                <a:spcPct val="20000"/>
              </a:spcBef>
              <a:spcAft>
                <a:spcPts val="200"/>
              </a:spcAft>
              <a:buFont typeface="Arial" panose="020B0604020202020204" pitchFamily="34" charset="0"/>
              <a:buChar char="•"/>
            </a:pPr>
            <a:endParaRPr lang="cs-CZ" sz="2000" dirty="0" smtClean="0">
              <a:solidFill>
                <a:srgbClr val="000000"/>
              </a:solidFill>
              <a:cs typeface="Myriad Pro"/>
              <a:hlinkClick r:id="rId2"/>
            </a:endParaRPr>
          </a:p>
          <a:p>
            <a:pPr marL="285750" lvl="1" indent="-285750">
              <a:spcBef>
                <a:spcPct val="20000"/>
              </a:spcBef>
              <a:spcAft>
                <a:spcPts val="200"/>
              </a:spcAft>
              <a:buFont typeface="Arial" panose="020B0604020202020204" pitchFamily="34" charset="0"/>
              <a:buChar char="•"/>
            </a:pPr>
            <a:r>
              <a:rPr lang="cs-CZ" sz="2000" dirty="0" smtClean="0">
                <a:solidFill>
                  <a:srgbClr val="000000"/>
                </a:solidFill>
                <a:cs typeface="Myriad Pro"/>
                <a:hlinkClick r:id="rId2"/>
              </a:rPr>
              <a:t>http</a:t>
            </a:r>
            <a:r>
              <a:rPr lang="cs-CZ" sz="2000" dirty="0">
                <a:solidFill>
                  <a:srgbClr val="000000"/>
                </a:solidFill>
                <a:cs typeface="Myriad Pro"/>
                <a:hlinkClick r:id="rId2"/>
              </a:rPr>
              <a:t>://</a:t>
            </a:r>
            <a:r>
              <a:rPr lang="cs-CZ" sz="2000" dirty="0" smtClean="0">
                <a:solidFill>
                  <a:srgbClr val="000000"/>
                </a:solidFill>
                <a:cs typeface="Myriad Pro"/>
                <a:hlinkClick r:id="rId2"/>
              </a:rPr>
              <a:t>www.crr.cz</a:t>
            </a:r>
            <a:endParaRPr lang="cs-CZ" sz="2000" dirty="0">
              <a:solidFill>
                <a:srgbClr val="000000"/>
              </a:solidFill>
              <a:cs typeface="Myriad Pro"/>
            </a:endParaRPr>
          </a:p>
          <a:p>
            <a:pPr marL="0" lvl="1" indent="0">
              <a:spcBef>
                <a:spcPts val="600"/>
              </a:spcBef>
              <a:spcAft>
                <a:spcPts val="300"/>
              </a:spcAft>
              <a:buNone/>
            </a:pPr>
            <a:r>
              <a:rPr lang="cs-CZ" b="0" i="1" dirty="0">
                <a:solidFill>
                  <a:srgbClr val="000000"/>
                </a:solidFill>
                <a:cs typeface="Myriad Pro"/>
              </a:rPr>
              <a:t>základní informace o Centru pro regionální rozvoj České </a:t>
            </a:r>
            <a:r>
              <a:rPr lang="cs-CZ" b="0" i="1" dirty="0" smtClean="0">
                <a:solidFill>
                  <a:srgbClr val="000000"/>
                </a:solidFill>
                <a:cs typeface="Myriad Pro"/>
              </a:rPr>
              <a:t>republiky: 		</a:t>
            </a:r>
          </a:p>
          <a:p>
            <a:pPr marL="342900" lvl="1" indent="-342900">
              <a:spcBef>
                <a:spcPts val="600"/>
              </a:spcBef>
              <a:spcAft>
                <a:spcPts val="300"/>
              </a:spcAft>
              <a:buFont typeface="Wingdings" panose="05000000000000000000" pitchFamily="2" charset="2"/>
              <a:buChar char="ü"/>
            </a:pPr>
            <a:r>
              <a:rPr lang="cs-CZ" b="0" i="1" dirty="0" smtClean="0">
                <a:solidFill>
                  <a:srgbClr val="000000"/>
                </a:solidFill>
                <a:cs typeface="Myriad Pro"/>
              </a:rPr>
              <a:t>kontakty </a:t>
            </a:r>
            <a:r>
              <a:rPr lang="cs-CZ" b="0" i="1" dirty="0">
                <a:solidFill>
                  <a:srgbClr val="000000"/>
                </a:solidFill>
                <a:cs typeface="Myriad Pro"/>
              </a:rPr>
              <a:t>na oddělení pro jednotlivé </a:t>
            </a:r>
            <a:r>
              <a:rPr lang="cs-CZ" b="0" i="1" dirty="0" smtClean="0">
                <a:solidFill>
                  <a:srgbClr val="000000"/>
                </a:solidFill>
                <a:cs typeface="Myriad Pro"/>
              </a:rPr>
              <a:t>kraje</a:t>
            </a:r>
          </a:p>
          <a:p>
            <a:pPr marL="342900" lvl="1" indent="-342900">
              <a:spcBef>
                <a:spcPts val="0"/>
              </a:spcBef>
              <a:spcAft>
                <a:spcPts val="300"/>
              </a:spcAft>
              <a:buFont typeface="Wingdings" panose="05000000000000000000" pitchFamily="2" charset="2"/>
              <a:buChar char="ü"/>
            </a:pPr>
            <a:r>
              <a:rPr lang="cs-CZ" b="0" i="1" dirty="0" smtClean="0">
                <a:solidFill>
                  <a:srgbClr val="000000"/>
                </a:solidFill>
                <a:cs typeface="Myriad Pro"/>
              </a:rPr>
              <a:t>kalendář </a:t>
            </a:r>
            <a:r>
              <a:rPr lang="cs-CZ" b="0" i="1" dirty="0">
                <a:solidFill>
                  <a:srgbClr val="000000"/>
                </a:solidFill>
                <a:cs typeface="Myriad Pro"/>
              </a:rPr>
              <a:t>akcí – centrální semináře i pracovní semináře v </a:t>
            </a:r>
            <a:r>
              <a:rPr lang="cs-CZ" b="0" i="1" dirty="0" smtClean="0">
                <a:solidFill>
                  <a:srgbClr val="000000"/>
                </a:solidFill>
                <a:cs typeface="Myriad Pro"/>
              </a:rPr>
              <a:t>území</a:t>
            </a:r>
          </a:p>
          <a:p>
            <a:pPr marL="342900" lvl="1" indent="-342900">
              <a:spcBef>
                <a:spcPts val="0"/>
              </a:spcBef>
              <a:spcAft>
                <a:spcPts val="300"/>
              </a:spcAft>
              <a:buFont typeface="Wingdings" panose="05000000000000000000" pitchFamily="2" charset="2"/>
              <a:buChar char="ü"/>
            </a:pPr>
            <a:r>
              <a:rPr lang="cs-CZ" b="0" i="1" dirty="0">
                <a:solidFill>
                  <a:srgbClr val="000000"/>
                </a:solidFill>
                <a:cs typeface="Myriad Pro"/>
              </a:rPr>
              <a:t>a</a:t>
            </a:r>
            <a:r>
              <a:rPr lang="cs-CZ" b="0" i="1" dirty="0" smtClean="0">
                <a:solidFill>
                  <a:srgbClr val="000000"/>
                </a:solidFill>
                <a:cs typeface="Myriad Pro"/>
              </a:rPr>
              <a:t>ktuální informace</a:t>
            </a:r>
            <a:endParaRPr lang="cs-CZ" b="0" i="1" dirty="0">
              <a:solidFill>
                <a:srgbClr val="000000"/>
              </a:solidFill>
              <a:cs typeface="Myriad Pro"/>
            </a:endParaRPr>
          </a:p>
          <a:p>
            <a:pPr marL="0" lvl="1" indent="0">
              <a:spcAft>
                <a:spcPts val="300"/>
              </a:spcAft>
              <a:buNone/>
            </a:pPr>
            <a:endParaRPr lang="cs-CZ" sz="800" i="1" dirty="0">
              <a:solidFill>
                <a:srgbClr val="000000"/>
              </a:solidFill>
              <a:cs typeface="Myriad Pro"/>
            </a:endParaRPr>
          </a:p>
          <a:p>
            <a:endParaRPr lang="cs-CZ" dirty="0"/>
          </a:p>
        </p:txBody>
      </p:sp>
      <p:sp>
        <p:nvSpPr>
          <p:cNvPr id="6" name="Zástupný symbol pro číslo snímku 5"/>
          <p:cNvSpPr>
            <a:spLocks noGrp="1"/>
          </p:cNvSpPr>
          <p:nvPr>
            <p:ph type="sldNum" sz="quarter" idx="12"/>
          </p:nvPr>
        </p:nvSpPr>
        <p:spPr/>
        <p:txBody>
          <a:bodyPr/>
          <a:lstStyle/>
          <a:p>
            <a:fld id="{7299CBE2-EBBE-4D23-A49E-D1AA126D0E87}" type="slidenum">
              <a:rPr lang="cs-CZ" smtClean="0"/>
              <a:t>3</a:t>
            </a:fld>
            <a:endParaRPr lang="cs-CZ"/>
          </a:p>
        </p:txBody>
      </p:sp>
      <p:pic>
        <p:nvPicPr>
          <p:cNvPr id="7" name="Obrázek 6"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1769275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fontScale="92500"/>
          </a:bodyPr>
          <a:lstStyle/>
          <a:p>
            <a:pPr marL="457200" indent="-457200" algn="just">
              <a:spcBef>
                <a:spcPts val="0"/>
              </a:spcBef>
              <a:spcAft>
                <a:spcPts val="0"/>
              </a:spcAft>
              <a:buFont typeface="+mj-lt"/>
              <a:buAutoNum type="arabicPeriod" startAt="4"/>
            </a:pPr>
            <a:r>
              <a:rPr lang="cs-CZ" sz="2000" b="1" dirty="0">
                <a:solidFill>
                  <a:srgbClr val="00529C"/>
                </a:solidFill>
              </a:rPr>
              <a:t>Projekt přispívá k eliminaci negativních vlivů dopravy na životní prostředí.</a:t>
            </a:r>
          </a:p>
          <a:p>
            <a:pPr marL="714375" indent="-285750" algn="just">
              <a:spcBef>
                <a:spcPts val="0"/>
              </a:spcBef>
              <a:spcAft>
                <a:spcPts val="0"/>
              </a:spcAft>
              <a:buFont typeface="Courier New" panose="02070309020205020404" pitchFamily="49" charset="0"/>
              <a:buChar char="o"/>
            </a:pPr>
            <a:r>
              <a:rPr lang="cs-CZ" sz="2000" dirty="0" smtClean="0"/>
              <a:t>Popis vlivu projektu na životní prostředí včetně vlivu na obyvatelstvo a atraktivitu veřejné dopravy, popis ve Studii proveditelnosti (kapitola 9).</a:t>
            </a:r>
          </a:p>
          <a:p>
            <a:pPr marL="714375" indent="-285750" algn="just">
              <a:spcBef>
                <a:spcPts val="0"/>
              </a:spcBef>
              <a:spcAft>
                <a:spcPts val="600"/>
              </a:spcAft>
              <a:buFont typeface="Courier New" panose="02070309020205020404" pitchFamily="49" charset="0"/>
              <a:buChar char="o"/>
            </a:pPr>
            <a:endParaRPr lang="cs-CZ" sz="900" dirty="0" smtClean="0"/>
          </a:p>
          <a:p>
            <a:pPr marL="457200" indent="-457200" algn="just" defTabSz="695325">
              <a:spcBef>
                <a:spcPts val="0"/>
              </a:spcBef>
              <a:spcAft>
                <a:spcPts val="0"/>
              </a:spcAft>
              <a:buFont typeface="+mj-lt"/>
              <a:buAutoNum type="arabicPeriod" startAt="5"/>
            </a:pPr>
            <a:r>
              <a:rPr lang="cs-CZ" sz="2000" b="1" dirty="0" smtClean="0">
                <a:solidFill>
                  <a:srgbClr val="00529C"/>
                </a:solidFill>
              </a:rPr>
              <a:t>Žadatel </a:t>
            </a:r>
            <a:r>
              <a:rPr lang="cs-CZ" sz="2000" b="1" dirty="0">
                <a:solidFill>
                  <a:srgbClr val="00529C"/>
                </a:solidFill>
              </a:rPr>
              <a:t>má zajištěnou administrativní, finanční a provozní kapacitu </a:t>
            </a:r>
            <a:r>
              <a:rPr lang="cs-CZ" sz="2000" b="1" dirty="0" smtClean="0">
                <a:solidFill>
                  <a:srgbClr val="00529C"/>
                </a:solidFill>
              </a:rPr>
              <a:t/>
            </a:r>
            <a:br>
              <a:rPr lang="cs-CZ" sz="2000" b="1" dirty="0" smtClean="0">
                <a:solidFill>
                  <a:srgbClr val="00529C"/>
                </a:solidFill>
              </a:rPr>
            </a:br>
            <a:r>
              <a:rPr lang="cs-CZ" sz="2000" b="1" dirty="0" smtClean="0">
                <a:solidFill>
                  <a:srgbClr val="00529C"/>
                </a:solidFill>
              </a:rPr>
              <a:t>k </a:t>
            </a:r>
            <a:r>
              <a:rPr lang="cs-CZ" sz="2000" b="1" dirty="0">
                <a:solidFill>
                  <a:srgbClr val="00529C"/>
                </a:solidFill>
              </a:rPr>
              <a:t>realizaci a udržitelnosti projektu. </a:t>
            </a:r>
          </a:p>
          <a:p>
            <a:pPr marL="712800" lvl="1" indent="-342900" algn="just" defTabSz="695325">
              <a:spcBef>
                <a:spcPts val="0"/>
              </a:spcBef>
              <a:buFont typeface="Courier New" panose="02070309020205020404" pitchFamily="49" charset="0"/>
              <a:buChar char="o"/>
            </a:pPr>
            <a:r>
              <a:rPr lang="cs-CZ" sz="2100" b="0" dirty="0">
                <a:solidFill>
                  <a:schemeClr val="tx1"/>
                </a:solidFill>
              </a:rPr>
              <a:t>Zajištění těchto kapacit </a:t>
            </a:r>
            <a:r>
              <a:rPr lang="cs-CZ" sz="2100" b="0" dirty="0" smtClean="0">
                <a:solidFill>
                  <a:schemeClr val="tx1"/>
                </a:solidFill>
              </a:rPr>
              <a:t>jak v době realizace projektu, tak v době udržitelnosti uvádí </a:t>
            </a:r>
            <a:r>
              <a:rPr lang="cs-CZ" sz="2100" b="0" dirty="0">
                <a:solidFill>
                  <a:schemeClr val="tx1"/>
                </a:solidFill>
              </a:rPr>
              <a:t>žadatel ve Studii </a:t>
            </a:r>
            <a:r>
              <a:rPr lang="cs-CZ" sz="2100" b="0" dirty="0" smtClean="0">
                <a:solidFill>
                  <a:schemeClr val="tx1"/>
                </a:solidFill>
              </a:rPr>
              <a:t>proveditelnosti (kapitoly 7, 12 a 17).</a:t>
            </a:r>
          </a:p>
          <a:p>
            <a:pPr marL="428625" algn="just">
              <a:spcBef>
                <a:spcPts val="0"/>
              </a:spcBef>
              <a:spcAft>
                <a:spcPts val="0"/>
              </a:spcAft>
            </a:pPr>
            <a:endParaRPr lang="cs-CZ" sz="800" dirty="0"/>
          </a:p>
          <a:p>
            <a:pPr marL="457200" indent="-457200" algn="just" defTabSz="695325">
              <a:spcBef>
                <a:spcPts val="0"/>
              </a:spcBef>
              <a:spcAft>
                <a:spcPts val="0"/>
              </a:spcAft>
              <a:buFont typeface="+mj-lt"/>
              <a:buAutoNum type="arabicPeriod" startAt="6"/>
            </a:pPr>
            <a:r>
              <a:rPr lang="cs-CZ" sz="2100" b="1" dirty="0">
                <a:solidFill>
                  <a:srgbClr val="00529C"/>
                </a:solidFill>
              </a:rPr>
              <a:t>V hodnocení </a:t>
            </a:r>
            <a:r>
              <a:rPr lang="cs-CZ" sz="2100" b="1" dirty="0" err="1">
                <a:solidFill>
                  <a:srgbClr val="00529C"/>
                </a:solidFill>
              </a:rPr>
              <a:t>eCBA</a:t>
            </a:r>
            <a:r>
              <a:rPr lang="cs-CZ" sz="2100" b="1" dirty="0">
                <a:solidFill>
                  <a:srgbClr val="00529C"/>
                </a:solidFill>
              </a:rPr>
              <a:t>/finanční analýze projekt dosáhne minimálně stanovené hodnoty </a:t>
            </a:r>
            <a:r>
              <a:rPr lang="cs-CZ" sz="2100" b="1" dirty="0" smtClean="0">
                <a:solidFill>
                  <a:srgbClr val="00529C"/>
                </a:solidFill>
              </a:rPr>
              <a:t>ukazatelů.</a:t>
            </a:r>
            <a:endParaRPr lang="cs-CZ" sz="2100" b="1" dirty="0">
              <a:solidFill>
                <a:srgbClr val="00529C"/>
              </a:solidFill>
            </a:endParaRPr>
          </a:p>
          <a:p>
            <a:pPr marL="714375" indent="-285750" algn="just">
              <a:spcBef>
                <a:spcPts val="0"/>
              </a:spcBef>
              <a:spcAft>
                <a:spcPts val="0"/>
              </a:spcAft>
              <a:buFont typeface="Courier New" panose="02070309020205020404" pitchFamily="49" charset="0"/>
              <a:buChar char="o"/>
            </a:pPr>
            <a:r>
              <a:rPr lang="cs-CZ" sz="2000" dirty="0" smtClean="0"/>
              <a:t>Ukazatel </a:t>
            </a:r>
            <a:r>
              <a:rPr lang="cs-CZ" sz="2000" dirty="0"/>
              <a:t>čistá současná hodnota </a:t>
            </a:r>
            <a:r>
              <a:rPr lang="cs-CZ" sz="2000" dirty="0" smtClean="0"/>
              <a:t>v datové oblasti </a:t>
            </a:r>
            <a:r>
              <a:rPr lang="cs-CZ" sz="2000" i="1" dirty="0" smtClean="0"/>
              <a:t>Návratnost investic pro finanční analýzu </a:t>
            </a:r>
            <a:r>
              <a:rPr lang="cs-CZ" sz="2000" dirty="0" smtClean="0"/>
              <a:t>v</a:t>
            </a:r>
            <a:r>
              <a:rPr lang="cs-CZ" sz="2000" dirty="0"/>
              <a:t> modulu </a:t>
            </a:r>
            <a:r>
              <a:rPr lang="cs-CZ" sz="2000" dirty="0" err="1"/>
              <a:t>eCBA</a:t>
            </a:r>
            <a:r>
              <a:rPr lang="cs-CZ" sz="2000" dirty="0"/>
              <a:t> je nižší než </a:t>
            </a:r>
            <a:r>
              <a:rPr lang="cs-CZ" sz="2000" dirty="0" smtClean="0"/>
              <a:t>nula.</a:t>
            </a:r>
          </a:p>
          <a:p>
            <a:pPr marL="714375" indent="-285750" algn="just">
              <a:spcBef>
                <a:spcPts val="0"/>
              </a:spcBef>
              <a:spcAft>
                <a:spcPts val="0"/>
              </a:spcAft>
              <a:buFont typeface="Courier New" panose="02070309020205020404" pitchFamily="49" charset="0"/>
              <a:buChar char="o"/>
            </a:pPr>
            <a:endParaRPr lang="cs-CZ" sz="900" dirty="0" smtClean="0"/>
          </a:p>
          <a:p>
            <a:pPr marL="457200" indent="-457200" algn="just">
              <a:spcBef>
                <a:spcPts val="0"/>
              </a:spcBef>
              <a:spcAft>
                <a:spcPts val="0"/>
              </a:spcAft>
              <a:buFont typeface="+mj-lt"/>
              <a:buAutoNum type="arabicPeriod" startAt="7"/>
            </a:pPr>
            <a:r>
              <a:rPr lang="cs-CZ" sz="2000" b="1" dirty="0">
                <a:solidFill>
                  <a:srgbClr val="00529C"/>
                </a:solidFill>
              </a:rPr>
              <a:t>Cílové hodnoty indikátorů odpovídají cílům projektu.</a:t>
            </a:r>
          </a:p>
          <a:p>
            <a:pPr marL="714375" indent="-285750" algn="just">
              <a:spcBef>
                <a:spcPts val="0"/>
              </a:spcBef>
              <a:spcAft>
                <a:spcPts val="0"/>
              </a:spcAft>
              <a:buFont typeface="Courier New" panose="02070309020205020404" pitchFamily="49" charset="0"/>
              <a:buChar char="o"/>
            </a:pPr>
            <a:r>
              <a:rPr lang="cs-CZ" sz="2000" dirty="0"/>
              <a:t>Hodnoty indikátorů jsou nastaveny s ohledem na zvolené cíle projektu.</a:t>
            </a:r>
          </a:p>
          <a:p>
            <a:pPr marL="714375" indent="-285750" algn="just">
              <a:spcBef>
                <a:spcPts val="0"/>
              </a:spcBef>
              <a:spcAft>
                <a:spcPts val="0"/>
              </a:spcAft>
              <a:buFont typeface="Courier New" panose="02070309020205020404" pitchFamily="49" charset="0"/>
              <a:buChar char="o"/>
            </a:pPr>
            <a:endParaRPr lang="cs-CZ" sz="2000" dirty="0" smtClean="0"/>
          </a:p>
          <a:p>
            <a:pPr marL="714375" indent="-285750" algn="just">
              <a:spcBef>
                <a:spcPts val="0"/>
              </a:spcBef>
              <a:spcAft>
                <a:spcPts val="0"/>
              </a:spcAft>
              <a:buFont typeface="Courier New" panose="02070309020205020404" pitchFamily="49" charset="0"/>
              <a:buChar char="o"/>
            </a:pPr>
            <a:endParaRPr lang="cs-CZ" sz="800" dirty="0" smtClean="0"/>
          </a:p>
          <a:p>
            <a:pPr marL="714375" indent="-285750" algn="just">
              <a:spcBef>
                <a:spcPts val="0"/>
              </a:spcBef>
              <a:spcAft>
                <a:spcPts val="0"/>
              </a:spcAft>
              <a:buFont typeface="Courier New" panose="02070309020205020404" pitchFamily="49" charset="0"/>
              <a:buChar char="o"/>
            </a:pPr>
            <a:endParaRPr lang="cs-CZ" sz="900" dirty="0" smtClean="0"/>
          </a:p>
        </p:txBody>
      </p:sp>
      <p:sp>
        <p:nvSpPr>
          <p:cNvPr id="4" name="Nadpis 3"/>
          <p:cNvSpPr>
            <a:spLocks noGrp="1"/>
          </p:cNvSpPr>
          <p:nvPr>
            <p:ph type="title"/>
          </p:nvPr>
        </p:nvSpPr>
        <p:spPr/>
        <p:txBody>
          <a:bodyPr/>
          <a:lstStyle/>
          <a:p>
            <a:pPr algn="ctr"/>
            <a:r>
              <a:rPr lang="cs-CZ" dirty="0"/>
              <a:t>Specifická kritéria </a:t>
            </a:r>
            <a:r>
              <a:rPr lang="cs-CZ" dirty="0" smtClean="0"/>
              <a:t>přijatelnosti – II.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30</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4148634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a:bodyPr>
          <a:lstStyle/>
          <a:p>
            <a:pPr marL="457200" indent="-457200" algn="just">
              <a:spcBef>
                <a:spcPts val="0"/>
              </a:spcBef>
              <a:spcAft>
                <a:spcPts val="0"/>
              </a:spcAft>
              <a:buFont typeface="+mj-lt"/>
              <a:buAutoNum type="arabicPeriod" startAt="8"/>
            </a:pPr>
            <a:r>
              <a:rPr lang="cs-CZ" sz="1900" b="1" dirty="0" smtClean="0">
                <a:solidFill>
                  <a:srgbClr val="00529C"/>
                </a:solidFill>
              </a:rPr>
              <a:t>Minimálně </a:t>
            </a:r>
            <a:r>
              <a:rPr lang="cs-CZ" sz="1900" b="1" dirty="0">
                <a:solidFill>
                  <a:srgbClr val="00529C"/>
                </a:solidFill>
              </a:rPr>
              <a:t>85 % způsobilých výdajů projektu je zaměřeno na hlavní aktivitu </a:t>
            </a:r>
            <a:r>
              <a:rPr lang="cs-CZ" sz="1900" b="1" dirty="0" smtClean="0">
                <a:solidFill>
                  <a:srgbClr val="00529C"/>
                </a:solidFill>
              </a:rPr>
              <a:t>projektu.</a:t>
            </a:r>
            <a:endParaRPr lang="cs-CZ" sz="1900" b="1" dirty="0">
              <a:solidFill>
                <a:srgbClr val="00529C"/>
              </a:solidFill>
            </a:endParaRPr>
          </a:p>
          <a:p>
            <a:pPr marL="714375" indent="-285750" algn="just">
              <a:spcBef>
                <a:spcPts val="0"/>
              </a:spcBef>
              <a:spcAft>
                <a:spcPts val="0"/>
              </a:spcAft>
              <a:buFont typeface="Courier New" panose="02070309020205020404" pitchFamily="49" charset="0"/>
              <a:buChar char="o"/>
            </a:pPr>
            <a:r>
              <a:rPr lang="cs-CZ" sz="1900" dirty="0"/>
              <a:t>Je dodržen </a:t>
            </a:r>
            <a:r>
              <a:rPr lang="cs-CZ" sz="1900" dirty="0" smtClean="0"/>
              <a:t>mezní poměr </a:t>
            </a:r>
            <a:r>
              <a:rPr lang="cs-CZ" sz="1900" dirty="0"/>
              <a:t>mezi hlavními a vedlejšími způsobilými výdaji </a:t>
            </a:r>
            <a:r>
              <a:rPr lang="cs-CZ" sz="1900" dirty="0" smtClean="0"/>
              <a:t>ve výši 85:15.</a:t>
            </a:r>
            <a:endParaRPr lang="cs-CZ" sz="1900" dirty="0"/>
          </a:p>
          <a:p>
            <a:pPr algn="just">
              <a:spcBef>
                <a:spcPts val="0"/>
              </a:spcBef>
              <a:spcAft>
                <a:spcPts val="0"/>
              </a:spcAft>
            </a:pPr>
            <a:endParaRPr lang="cs-CZ" sz="1900" b="1" u="sng" dirty="0" smtClean="0">
              <a:solidFill>
                <a:srgbClr val="00529C"/>
              </a:solidFill>
            </a:endParaRPr>
          </a:p>
          <a:p>
            <a:pPr algn="just">
              <a:spcBef>
                <a:spcPts val="0"/>
              </a:spcBef>
              <a:spcAft>
                <a:spcPts val="0"/>
              </a:spcAft>
            </a:pPr>
            <a:r>
              <a:rPr lang="cs-CZ" sz="2000" b="1" u="sng" dirty="0" smtClean="0">
                <a:solidFill>
                  <a:srgbClr val="00529C"/>
                </a:solidFill>
              </a:rPr>
              <a:t>Speciálně pro aktivitu Výstavba a modernizace přestupních terminálů</a:t>
            </a:r>
          </a:p>
          <a:p>
            <a:pPr algn="just">
              <a:spcBef>
                <a:spcPts val="0"/>
              </a:spcBef>
              <a:spcAft>
                <a:spcPts val="0"/>
              </a:spcAft>
            </a:pPr>
            <a:endParaRPr lang="cs-CZ" sz="2200" b="1" u="sng" dirty="0" smtClean="0">
              <a:solidFill>
                <a:srgbClr val="00529C"/>
              </a:solidFill>
            </a:endParaRPr>
          </a:p>
          <a:p>
            <a:pPr marL="457200" indent="-457200" algn="just">
              <a:spcBef>
                <a:spcPts val="0"/>
              </a:spcBef>
              <a:spcAft>
                <a:spcPts val="0"/>
              </a:spcAft>
              <a:buFont typeface="+mj-lt"/>
              <a:buAutoNum type="arabicPeriod" startAt="9"/>
            </a:pPr>
            <a:r>
              <a:rPr lang="cs-CZ" sz="1900" b="1" dirty="0" smtClean="0">
                <a:solidFill>
                  <a:srgbClr val="00529C"/>
                </a:solidFill>
              </a:rPr>
              <a:t>Výdaje </a:t>
            </a:r>
            <a:r>
              <a:rPr lang="cs-CZ" sz="1900" b="1" dirty="0">
                <a:solidFill>
                  <a:srgbClr val="00529C"/>
                </a:solidFill>
              </a:rPr>
              <a:t>na hlavní aktivity v rozpočtu projektu odpovídají tržním cenám. </a:t>
            </a:r>
          </a:p>
          <a:p>
            <a:pPr marL="714375" indent="-285750" algn="just">
              <a:spcBef>
                <a:spcPts val="0"/>
              </a:spcBef>
              <a:spcAft>
                <a:spcPts val="0"/>
              </a:spcAft>
              <a:buFont typeface="Courier New" panose="02070309020205020404" pitchFamily="49" charset="0"/>
              <a:buChar char="o"/>
            </a:pPr>
            <a:r>
              <a:rPr lang="cs-CZ" sz="1900" dirty="0" smtClean="0"/>
              <a:t>Vychází se z položkového rozpočtu stavby a z doloženého průzkumu trhu. </a:t>
            </a:r>
          </a:p>
          <a:p>
            <a:pPr marL="714375" indent="-285750" algn="just">
              <a:spcBef>
                <a:spcPts val="0"/>
              </a:spcBef>
              <a:spcAft>
                <a:spcPts val="0"/>
              </a:spcAft>
              <a:buFont typeface="Courier New" panose="02070309020205020404" pitchFamily="49" charset="0"/>
              <a:buChar char="o"/>
            </a:pPr>
            <a:endParaRPr lang="cs-CZ" sz="1900" dirty="0" smtClean="0"/>
          </a:p>
          <a:p>
            <a:pPr marL="457200" indent="-457200" algn="just">
              <a:spcBef>
                <a:spcPts val="0"/>
              </a:spcBef>
              <a:spcAft>
                <a:spcPts val="0"/>
              </a:spcAft>
              <a:buFont typeface="+mj-lt"/>
              <a:buAutoNum type="arabicPeriod" startAt="10"/>
            </a:pPr>
            <a:r>
              <a:rPr lang="cs-CZ" sz="1900" b="1" dirty="0">
                <a:solidFill>
                  <a:srgbClr val="00529C"/>
                </a:solidFill>
              </a:rPr>
              <a:t>Zadávací/výběrové řízení na stavební práce nebylo zahájeno před předložením žádosti o podporu. 	</a:t>
            </a:r>
            <a:r>
              <a:rPr lang="cs-CZ" sz="1900" b="1" dirty="0" smtClean="0">
                <a:solidFill>
                  <a:srgbClr val="00529C"/>
                </a:solidFill>
              </a:rPr>
              <a:t> </a:t>
            </a:r>
            <a:r>
              <a:rPr lang="cs-CZ" sz="1900" b="1" dirty="0">
                <a:solidFill>
                  <a:srgbClr val="00529C"/>
                </a:solidFill>
              </a:rPr>
              <a:t>	</a:t>
            </a:r>
          </a:p>
          <a:p>
            <a:pPr marL="714375" indent="-285750" algn="just">
              <a:spcBef>
                <a:spcPts val="0"/>
              </a:spcBef>
              <a:spcAft>
                <a:spcPts val="0"/>
              </a:spcAft>
              <a:buFont typeface="Courier New" panose="02070309020205020404" pitchFamily="49" charset="0"/>
              <a:buChar char="o"/>
            </a:pPr>
            <a:r>
              <a:rPr lang="cs-CZ" sz="1900" dirty="0" smtClean="0"/>
              <a:t>Projekt musí být v souladu s motivačním účinkem dle nařízení č. 651/2014.</a:t>
            </a:r>
          </a:p>
          <a:p>
            <a:pPr marL="428625" algn="just">
              <a:spcBef>
                <a:spcPts val="0"/>
              </a:spcBef>
              <a:spcAft>
                <a:spcPts val="0"/>
              </a:spcAft>
            </a:pPr>
            <a:r>
              <a:rPr lang="cs-CZ" sz="1900" dirty="0" smtClean="0"/>
              <a:t> </a:t>
            </a:r>
            <a:endParaRPr lang="cs-CZ" sz="1900" dirty="0"/>
          </a:p>
        </p:txBody>
      </p:sp>
      <p:sp>
        <p:nvSpPr>
          <p:cNvPr id="4" name="Nadpis 3"/>
          <p:cNvSpPr>
            <a:spLocks noGrp="1"/>
          </p:cNvSpPr>
          <p:nvPr>
            <p:ph type="title"/>
          </p:nvPr>
        </p:nvSpPr>
        <p:spPr/>
        <p:txBody>
          <a:bodyPr/>
          <a:lstStyle/>
          <a:p>
            <a:pPr algn="ctr"/>
            <a:r>
              <a:rPr lang="cs-CZ" dirty="0"/>
              <a:t>Specifická kritéria </a:t>
            </a:r>
            <a:r>
              <a:rPr lang="cs-CZ" dirty="0" smtClean="0"/>
              <a:t>přijatelnosti – III.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31</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526713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a:bodyPr>
          <a:lstStyle/>
          <a:p>
            <a:pPr marL="457200" indent="-457200" algn="just">
              <a:spcBef>
                <a:spcPts val="0"/>
              </a:spcBef>
              <a:spcAft>
                <a:spcPts val="0"/>
              </a:spcAft>
              <a:buFont typeface="+mj-lt"/>
              <a:buAutoNum type="arabicPeriod" startAt="11"/>
            </a:pPr>
            <a:r>
              <a:rPr lang="cs-CZ" sz="1900" b="1" dirty="0">
                <a:solidFill>
                  <a:srgbClr val="00529C"/>
                </a:solidFill>
              </a:rPr>
              <a:t>Kapacitní řešení parkoviště odpovídá jeho využitelnosti pro podporu </a:t>
            </a:r>
            <a:r>
              <a:rPr lang="cs-CZ" sz="1900" b="1" dirty="0" err="1">
                <a:solidFill>
                  <a:srgbClr val="00529C"/>
                </a:solidFill>
              </a:rPr>
              <a:t>multimodality</a:t>
            </a:r>
            <a:r>
              <a:rPr lang="cs-CZ" sz="1900" b="1" dirty="0">
                <a:solidFill>
                  <a:srgbClr val="00529C"/>
                </a:solidFill>
              </a:rPr>
              <a:t> v dané lokalitě. 	</a:t>
            </a:r>
          </a:p>
          <a:p>
            <a:pPr marL="714375" indent="-285750" algn="just">
              <a:spcBef>
                <a:spcPts val="0"/>
              </a:spcBef>
              <a:spcAft>
                <a:spcPts val="0"/>
              </a:spcAft>
              <a:buFont typeface="Courier New" panose="02070309020205020404" pitchFamily="49" charset="0"/>
              <a:buChar char="o"/>
            </a:pPr>
            <a:r>
              <a:rPr lang="cs-CZ" sz="1900" dirty="0" smtClean="0"/>
              <a:t>Projektová dokumentace obsahuje relevantní dopravně-inženýrskou analýzu (nebo explicitní odkaz na ni) a zároveň ve studii proveditelnosti jsou shrnuty výsledky této analýzy (kapitola 5).</a:t>
            </a:r>
            <a:endParaRPr lang="cs-CZ" sz="1900" dirty="0"/>
          </a:p>
          <a:p>
            <a:pPr algn="just">
              <a:spcBef>
                <a:spcPts val="0"/>
              </a:spcBef>
              <a:spcAft>
                <a:spcPts val="0"/>
              </a:spcAft>
            </a:pPr>
            <a:endParaRPr lang="cs-CZ" sz="1900" b="1" u="sng" dirty="0" smtClean="0">
              <a:solidFill>
                <a:srgbClr val="00529C"/>
              </a:solidFill>
            </a:endParaRPr>
          </a:p>
          <a:p>
            <a:pPr marL="457200" indent="-457200" algn="just">
              <a:lnSpc>
                <a:spcPct val="110000"/>
              </a:lnSpc>
              <a:spcBef>
                <a:spcPts val="0"/>
              </a:spcBef>
              <a:spcAft>
                <a:spcPts val="0"/>
              </a:spcAft>
              <a:buFont typeface="+mj-lt"/>
              <a:buAutoNum type="arabicPeriod" startAt="12"/>
            </a:pPr>
            <a:r>
              <a:rPr lang="cs-CZ" sz="1900" b="1" dirty="0">
                <a:solidFill>
                  <a:srgbClr val="00529C"/>
                </a:solidFill>
              </a:rPr>
              <a:t>Typ terminálu odpovídá kategorizaci přestupních uzlů dle ČSN 73 6425-2</a:t>
            </a:r>
            <a:r>
              <a:rPr lang="cs-CZ" sz="1900" b="1" dirty="0" smtClean="0">
                <a:solidFill>
                  <a:srgbClr val="00529C"/>
                </a:solidFill>
              </a:rPr>
              <a:t>.</a:t>
            </a:r>
          </a:p>
          <a:p>
            <a:pPr marL="714375" indent="-285750" algn="just">
              <a:spcBef>
                <a:spcPts val="0"/>
              </a:spcBef>
              <a:spcAft>
                <a:spcPts val="0"/>
              </a:spcAft>
              <a:buFont typeface="Courier New" panose="02070309020205020404" pitchFamily="49" charset="0"/>
              <a:buChar char="o"/>
            </a:pPr>
            <a:r>
              <a:rPr lang="cs-CZ" sz="1900" dirty="0"/>
              <a:t>Ve studii proveditelnosti </a:t>
            </a:r>
            <a:r>
              <a:rPr lang="cs-CZ" sz="1900" dirty="0" smtClean="0"/>
              <a:t>(kapitola 5) jsou </a:t>
            </a:r>
            <a:r>
              <a:rPr lang="cs-CZ" sz="1900" dirty="0"/>
              <a:t>popsány základní parametry terminálu a zařazení do odpovídající kategorie přestupních uzlů dle ČSN 73 6425-2. </a:t>
            </a:r>
            <a:r>
              <a:rPr lang="cs-CZ" sz="2000" dirty="0"/>
              <a:t>	</a:t>
            </a:r>
            <a:r>
              <a:rPr lang="cs-CZ" sz="1900" dirty="0" smtClean="0"/>
              <a:t> </a:t>
            </a:r>
            <a:endParaRPr lang="cs-CZ" sz="1900" dirty="0"/>
          </a:p>
          <a:p>
            <a:pPr marL="714375" indent="-285750" algn="just">
              <a:spcBef>
                <a:spcPts val="0"/>
              </a:spcBef>
              <a:spcAft>
                <a:spcPts val="0"/>
              </a:spcAft>
              <a:buFont typeface="Courier New" panose="02070309020205020404" pitchFamily="49" charset="0"/>
              <a:buChar char="o"/>
            </a:pPr>
            <a:endParaRPr lang="cs-CZ" sz="1900" dirty="0" smtClean="0"/>
          </a:p>
          <a:p>
            <a:pPr marL="457200" indent="-457200" algn="just">
              <a:spcBef>
                <a:spcPts val="0"/>
              </a:spcBef>
              <a:spcAft>
                <a:spcPts val="0"/>
              </a:spcAft>
              <a:buFont typeface="+mj-lt"/>
              <a:buAutoNum type="arabicPeriod" startAt="13"/>
            </a:pPr>
            <a:r>
              <a:rPr lang="cs-CZ" sz="1900" b="1" dirty="0">
                <a:solidFill>
                  <a:srgbClr val="00529C"/>
                </a:solidFill>
              </a:rPr>
              <a:t>Projekt terminálu se týká přestupního uzlu, ze kterého v běžný pracovní den odjede více než 40 spojů linek veřejné hromadné dopravy. 		</a:t>
            </a:r>
          </a:p>
          <a:p>
            <a:pPr marL="714375" indent="-285750" algn="just">
              <a:spcBef>
                <a:spcPts val="0"/>
              </a:spcBef>
              <a:spcAft>
                <a:spcPts val="0"/>
              </a:spcAft>
              <a:buFont typeface="Courier New" panose="02070309020205020404" pitchFamily="49" charset="0"/>
              <a:buChar char="o"/>
            </a:pPr>
            <a:r>
              <a:rPr lang="cs-CZ" sz="1900" dirty="0"/>
              <a:t>Předpokládané využití terminálu linkami veřejné dopravy nad stanovený limit je popsáno ve studii </a:t>
            </a:r>
            <a:r>
              <a:rPr lang="cs-CZ" sz="1900" dirty="0" smtClean="0"/>
              <a:t>proveditelnosti (kapitola 5).</a:t>
            </a:r>
          </a:p>
          <a:p>
            <a:pPr marL="428625" algn="just">
              <a:spcBef>
                <a:spcPts val="0"/>
              </a:spcBef>
              <a:spcAft>
                <a:spcPts val="0"/>
              </a:spcAft>
            </a:pPr>
            <a:r>
              <a:rPr lang="cs-CZ" sz="1900" dirty="0" smtClean="0"/>
              <a:t> </a:t>
            </a:r>
            <a:endParaRPr lang="cs-CZ" sz="1900" dirty="0"/>
          </a:p>
        </p:txBody>
      </p:sp>
      <p:sp>
        <p:nvSpPr>
          <p:cNvPr id="4" name="Nadpis 3"/>
          <p:cNvSpPr>
            <a:spLocks noGrp="1"/>
          </p:cNvSpPr>
          <p:nvPr>
            <p:ph type="title"/>
          </p:nvPr>
        </p:nvSpPr>
        <p:spPr/>
        <p:txBody>
          <a:bodyPr/>
          <a:lstStyle/>
          <a:p>
            <a:pPr algn="ctr"/>
            <a:r>
              <a:rPr lang="cs-CZ" dirty="0"/>
              <a:t>Specifická kritéria </a:t>
            </a:r>
            <a:r>
              <a:rPr lang="cs-CZ" dirty="0" smtClean="0"/>
              <a:t>přijatelnosti – IV.</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32</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7099096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fontScale="92500" lnSpcReduction="10000"/>
          </a:bodyPr>
          <a:lstStyle/>
          <a:p>
            <a:pPr marL="457200" indent="-457200" algn="just">
              <a:spcBef>
                <a:spcPts val="0"/>
              </a:spcBef>
              <a:spcAft>
                <a:spcPts val="0"/>
              </a:spcAft>
              <a:buFont typeface="+mj-lt"/>
              <a:buAutoNum type="arabicPeriod" startAt="14"/>
            </a:pPr>
            <a:r>
              <a:rPr lang="cs-CZ" sz="1900" b="1" dirty="0">
                <a:solidFill>
                  <a:srgbClr val="00529C"/>
                </a:solidFill>
              </a:rPr>
              <a:t>Podlahová plocha vyčleněná v projektu terminálu pro komerční aktivity představuje maximálně 25 % podlahové plochy budov. </a:t>
            </a:r>
            <a:r>
              <a:rPr lang="cs-CZ" sz="1900" dirty="0"/>
              <a:t>	</a:t>
            </a:r>
            <a:r>
              <a:rPr lang="cs-CZ" sz="1900" b="1" dirty="0" smtClean="0">
                <a:solidFill>
                  <a:srgbClr val="00529C"/>
                </a:solidFill>
              </a:rPr>
              <a:t> </a:t>
            </a:r>
            <a:r>
              <a:rPr lang="cs-CZ" sz="1900" b="1" dirty="0">
                <a:solidFill>
                  <a:srgbClr val="00529C"/>
                </a:solidFill>
              </a:rPr>
              <a:t>	</a:t>
            </a:r>
          </a:p>
          <a:p>
            <a:pPr marL="714375" indent="-285750" algn="just">
              <a:spcBef>
                <a:spcPts val="0"/>
              </a:spcBef>
              <a:spcAft>
                <a:spcPts val="0"/>
              </a:spcAft>
              <a:buFont typeface="Courier New" panose="02070309020205020404" pitchFamily="49" charset="0"/>
              <a:buChar char="o"/>
            </a:pPr>
            <a:r>
              <a:rPr lang="cs-CZ" sz="1900" dirty="0"/>
              <a:t>Podíl plochy pro komerční aktivity v budovách terminálu do stanoveného limitu je popsán ve studii </a:t>
            </a:r>
            <a:r>
              <a:rPr lang="cs-CZ" sz="1900" dirty="0" smtClean="0"/>
              <a:t>proveditelnosti (kapitola 8).</a:t>
            </a:r>
            <a:endParaRPr lang="cs-CZ" sz="1900" dirty="0"/>
          </a:p>
          <a:p>
            <a:pPr algn="just">
              <a:spcBef>
                <a:spcPts val="0"/>
              </a:spcBef>
              <a:spcAft>
                <a:spcPts val="0"/>
              </a:spcAft>
            </a:pPr>
            <a:endParaRPr lang="cs-CZ" sz="1900" b="1" u="sng" dirty="0" smtClean="0">
              <a:solidFill>
                <a:srgbClr val="00529C"/>
              </a:solidFill>
            </a:endParaRPr>
          </a:p>
          <a:p>
            <a:pPr marL="457200" indent="-457200" algn="just">
              <a:lnSpc>
                <a:spcPct val="110000"/>
              </a:lnSpc>
              <a:spcBef>
                <a:spcPts val="0"/>
              </a:spcBef>
              <a:spcAft>
                <a:spcPts val="0"/>
              </a:spcAft>
              <a:buFont typeface="+mj-lt"/>
              <a:buAutoNum type="arabicPeriod" startAt="15"/>
            </a:pPr>
            <a:r>
              <a:rPr lang="cs-CZ" sz="1900" b="1" dirty="0">
                <a:solidFill>
                  <a:srgbClr val="00529C"/>
                </a:solidFill>
              </a:rPr>
              <a:t>Projekt samostatného parkovacího systému P+R, K+R, B+R je realizován </a:t>
            </a:r>
            <a:r>
              <a:rPr lang="cs-CZ" sz="1900" b="1" dirty="0" smtClean="0">
                <a:solidFill>
                  <a:srgbClr val="00529C"/>
                </a:solidFill>
              </a:rPr>
              <a:t/>
            </a:r>
            <a:br>
              <a:rPr lang="cs-CZ" sz="1900" b="1" dirty="0" smtClean="0">
                <a:solidFill>
                  <a:srgbClr val="00529C"/>
                </a:solidFill>
              </a:rPr>
            </a:br>
            <a:r>
              <a:rPr lang="cs-CZ" sz="1900" b="1" dirty="0" smtClean="0">
                <a:solidFill>
                  <a:srgbClr val="00529C"/>
                </a:solidFill>
              </a:rPr>
              <a:t>v </a:t>
            </a:r>
            <a:r>
              <a:rPr lang="cs-CZ" sz="1900" b="1" dirty="0">
                <a:solidFill>
                  <a:srgbClr val="00529C"/>
                </a:solidFill>
              </a:rPr>
              <a:t>přímé vazbě na stanici, zastávku nebo přestupní uzel, ze kterého v běžný pracovní den odjede více než 20 spojů linek veřejné hromadné dopravy. </a:t>
            </a:r>
          </a:p>
          <a:p>
            <a:pPr marL="714375" indent="-285750" algn="just">
              <a:spcBef>
                <a:spcPts val="0"/>
              </a:spcBef>
              <a:spcAft>
                <a:spcPts val="0"/>
              </a:spcAft>
              <a:buFont typeface="Courier New" panose="02070309020205020404" pitchFamily="49" charset="0"/>
              <a:buChar char="o"/>
            </a:pPr>
            <a:r>
              <a:rPr lang="cs-CZ" sz="1900" dirty="0"/>
              <a:t>Stávající využití stanice/zastávky/přestupního uzlu linkami veřejné dopravy nad stanovený limit je popsáno ve studii </a:t>
            </a:r>
            <a:r>
              <a:rPr lang="cs-CZ" sz="1900" dirty="0" smtClean="0"/>
              <a:t>proveditelnosti (kapitola 5). </a:t>
            </a:r>
            <a:r>
              <a:rPr lang="cs-CZ" sz="1900" dirty="0"/>
              <a:t>	</a:t>
            </a:r>
            <a:r>
              <a:rPr lang="cs-CZ" sz="1900" dirty="0" smtClean="0"/>
              <a:t> </a:t>
            </a:r>
            <a:r>
              <a:rPr lang="cs-CZ" sz="1900" dirty="0"/>
              <a:t>	</a:t>
            </a:r>
            <a:r>
              <a:rPr lang="cs-CZ" sz="1900" dirty="0" smtClean="0"/>
              <a:t> </a:t>
            </a:r>
            <a:endParaRPr lang="cs-CZ" sz="1900" dirty="0"/>
          </a:p>
          <a:p>
            <a:pPr marL="714375" indent="-285750" algn="just">
              <a:spcBef>
                <a:spcPts val="0"/>
              </a:spcBef>
              <a:spcAft>
                <a:spcPts val="0"/>
              </a:spcAft>
              <a:buFont typeface="Courier New" panose="02070309020205020404" pitchFamily="49" charset="0"/>
              <a:buChar char="o"/>
            </a:pPr>
            <a:endParaRPr lang="cs-CZ" sz="1900" dirty="0" smtClean="0"/>
          </a:p>
          <a:p>
            <a:pPr marL="457200" indent="-457200" algn="just">
              <a:lnSpc>
                <a:spcPct val="110000"/>
              </a:lnSpc>
              <a:spcBef>
                <a:spcPts val="0"/>
              </a:spcBef>
              <a:spcAft>
                <a:spcPts val="0"/>
              </a:spcAft>
              <a:buFont typeface="+mj-lt"/>
              <a:buAutoNum type="arabicPeriod" startAt="16"/>
            </a:pPr>
            <a:r>
              <a:rPr lang="cs-CZ" sz="1900" b="1" dirty="0">
                <a:solidFill>
                  <a:srgbClr val="00529C"/>
                </a:solidFill>
              </a:rPr>
              <a:t>Projekt samostatného parkovacího systému P+G vyvolá v přímé vazbě vznik nové pěší zóny nahrazující uliční prostor původně přístupný automobilové dopravě. 		</a:t>
            </a:r>
            <a:endParaRPr lang="cs-CZ" sz="1900" b="1" dirty="0" smtClean="0">
              <a:solidFill>
                <a:srgbClr val="00529C"/>
              </a:solidFill>
            </a:endParaRPr>
          </a:p>
          <a:p>
            <a:pPr marL="714375" indent="-285750" algn="just">
              <a:spcBef>
                <a:spcPts val="0"/>
              </a:spcBef>
              <a:spcAft>
                <a:spcPts val="0"/>
              </a:spcAft>
              <a:buFont typeface="Courier New" panose="02070309020205020404" pitchFamily="49" charset="0"/>
              <a:buChar char="o"/>
            </a:pPr>
            <a:r>
              <a:rPr lang="cs-CZ" sz="1900" dirty="0" smtClean="0"/>
              <a:t>Ve </a:t>
            </a:r>
            <a:r>
              <a:rPr lang="cs-CZ" sz="1900" dirty="0"/>
              <a:t>studii proveditelnosti </a:t>
            </a:r>
            <a:r>
              <a:rPr lang="cs-CZ" sz="1900" dirty="0" smtClean="0"/>
              <a:t>(kapitola 5) je </a:t>
            </a:r>
            <a:r>
              <a:rPr lang="cs-CZ" sz="1900" dirty="0"/>
              <a:t>popsán související záměr pěší zóny a doložen časový soulad předpokládané realizace obou záměrů, a to minimálně zahrnutím obou záměrů do návrhové části územního plánu ve stejné etapě. </a:t>
            </a:r>
          </a:p>
        </p:txBody>
      </p:sp>
      <p:sp>
        <p:nvSpPr>
          <p:cNvPr id="4" name="Nadpis 3"/>
          <p:cNvSpPr>
            <a:spLocks noGrp="1"/>
          </p:cNvSpPr>
          <p:nvPr>
            <p:ph type="title"/>
          </p:nvPr>
        </p:nvSpPr>
        <p:spPr/>
        <p:txBody>
          <a:bodyPr/>
          <a:lstStyle/>
          <a:p>
            <a:pPr algn="ctr"/>
            <a:r>
              <a:rPr lang="cs-CZ" dirty="0"/>
              <a:t>Specifická kritéria </a:t>
            </a:r>
            <a:r>
              <a:rPr lang="cs-CZ" dirty="0" smtClean="0"/>
              <a:t>přijatelnosti – V.</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33</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0701924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a:bodyPr>
          <a:lstStyle/>
          <a:p>
            <a:pPr marL="361950" lvl="1" indent="-276225" defTabSz="266700">
              <a:lnSpc>
                <a:spcPct val="90000"/>
              </a:lnSpc>
            </a:pPr>
            <a:r>
              <a:rPr lang="cs-CZ" sz="1900" dirty="0"/>
              <a:t>P</a:t>
            </a:r>
            <a:r>
              <a:rPr lang="cs-CZ" sz="1900" dirty="0" smtClean="0"/>
              <a:t>robíhá </a:t>
            </a:r>
            <a:r>
              <a:rPr lang="cs-CZ" sz="1900" dirty="0"/>
              <a:t>u projektů, které úspěšně prošly kontrolou přijatelnosti a formálních </a:t>
            </a:r>
            <a:r>
              <a:rPr lang="cs-CZ" sz="1900" dirty="0" smtClean="0"/>
              <a:t>náležitostí</a:t>
            </a:r>
          </a:p>
          <a:p>
            <a:pPr marL="361950" lvl="1" indent="-276225" defTabSz="266700">
              <a:lnSpc>
                <a:spcPct val="90000"/>
              </a:lnSpc>
            </a:pPr>
            <a:r>
              <a:rPr lang="cs-CZ" sz="1900" dirty="0" smtClean="0"/>
              <a:t>Probíhá </a:t>
            </a:r>
            <a:r>
              <a:rPr lang="cs-CZ" sz="1900" dirty="0"/>
              <a:t>elektronicky v MS2014+, kontrolu provádí </a:t>
            </a:r>
            <a:r>
              <a:rPr lang="cs-CZ" sz="1900" dirty="0" smtClean="0"/>
              <a:t>Centrum.</a:t>
            </a:r>
          </a:p>
          <a:p>
            <a:pPr marL="361950" lvl="1" indent="-276225" defTabSz="266700">
              <a:lnSpc>
                <a:spcPct val="90000"/>
              </a:lnSpc>
            </a:pPr>
            <a:r>
              <a:rPr lang="cs-CZ" sz="1900" dirty="0" smtClean="0"/>
              <a:t>Lhůta pro provedení věcného hodnocení je 30 pracovních dnů ode dne ukončení kontroly přijatelnosti a formálních náležitostí.</a:t>
            </a:r>
          </a:p>
          <a:p>
            <a:pPr marL="361950" lvl="1" indent="-276225" defTabSz="266700">
              <a:lnSpc>
                <a:spcPct val="90000"/>
              </a:lnSpc>
            </a:pPr>
            <a:r>
              <a:rPr lang="cs-CZ" sz="1900" dirty="0" smtClean="0"/>
              <a:t>Bodové hodnocení kritérií dle bodovací škály.</a:t>
            </a:r>
          </a:p>
          <a:p>
            <a:pPr marL="361950" lvl="1" indent="-276225" defTabSz="266700">
              <a:lnSpc>
                <a:spcPct val="90000"/>
              </a:lnSpc>
            </a:pPr>
            <a:r>
              <a:rPr lang="cs-CZ" sz="1900" dirty="0" smtClean="0"/>
              <a:t>Minimální bodová hranice je stanovena na 50 bodů z celkového počtu 90 bodů.</a:t>
            </a:r>
            <a:endParaRPr lang="cs-CZ" sz="1900" dirty="0"/>
          </a:p>
          <a:p>
            <a:pPr marL="361950" lvl="1" indent="-276225" defTabSz="266700">
              <a:lnSpc>
                <a:spcPct val="90000"/>
              </a:lnSpc>
            </a:pPr>
            <a:r>
              <a:rPr lang="cs-CZ" sz="1900" dirty="0"/>
              <a:t>V případě nesplnění minimální hranice bodů je žádost vyřazena z procesu </a:t>
            </a:r>
            <a:r>
              <a:rPr lang="cs-CZ" sz="1900" dirty="0" smtClean="0"/>
              <a:t>hodnocení.</a:t>
            </a:r>
            <a:endParaRPr lang="cs-CZ" sz="1900" dirty="0"/>
          </a:p>
        </p:txBody>
      </p:sp>
      <p:sp>
        <p:nvSpPr>
          <p:cNvPr id="4" name="Nadpis 3"/>
          <p:cNvSpPr>
            <a:spLocks noGrp="1"/>
          </p:cNvSpPr>
          <p:nvPr>
            <p:ph type="title"/>
          </p:nvPr>
        </p:nvSpPr>
        <p:spPr/>
        <p:txBody>
          <a:bodyPr/>
          <a:lstStyle/>
          <a:p>
            <a:pPr algn="ctr"/>
            <a:r>
              <a:rPr lang="cs-CZ" dirty="0" smtClean="0"/>
              <a:t>Věcné hodnocení</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34</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3468655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fontScale="92500" lnSpcReduction="10000"/>
          </a:bodyPr>
          <a:lstStyle/>
          <a:p>
            <a:pPr marL="428625" lvl="1" indent="-342900" defTabSz="266700">
              <a:lnSpc>
                <a:spcPct val="90000"/>
              </a:lnSpc>
              <a:buFont typeface="+mj-lt"/>
              <a:buAutoNum type="arabicPeriod"/>
            </a:pPr>
            <a:r>
              <a:rPr lang="cs-CZ" sz="1900" dirty="0"/>
              <a:t>Harmonogram realizace projektu je reálný a </a:t>
            </a:r>
            <a:r>
              <a:rPr lang="cs-CZ" sz="1900" dirty="0" smtClean="0"/>
              <a:t>proveditelný. 10/0 </a:t>
            </a:r>
          </a:p>
          <a:p>
            <a:pPr marL="428625" lvl="1" indent="-342900" defTabSz="266700">
              <a:lnSpc>
                <a:spcPct val="90000"/>
              </a:lnSpc>
              <a:buFont typeface="+mj-lt"/>
              <a:buAutoNum type="arabicPeriod"/>
            </a:pPr>
            <a:r>
              <a:rPr lang="cs-CZ" sz="1900" dirty="0" smtClean="0"/>
              <a:t>V </a:t>
            </a:r>
            <a:r>
              <a:rPr lang="cs-CZ" sz="1900" dirty="0"/>
              <a:t>projektu jsou uvedena hlavní rizika v realizační fázi i ve fázi udržitelnosti a způsoby jejich eliminace</a:t>
            </a:r>
            <a:r>
              <a:rPr lang="cs-CZ" sz="1900" dirty="0" smtClean="0"/>
              <a:t>. 10/5/0 </a:t>
            </a:r>
          </a:p>
          <a:p>
            <a:pPr marL="428625" lvl="1" indent="-342900" defTabSz="266700">
              <a:lnSpc>
                <a:spcPct val="90000"/>
              </a:lnSpc>
              <a:buFont typeface="+mj-lt"/>
              <a:buAutoNum type="arabicPeriod"/>
            </a:pPr>
            <a:r>
              <a:rPr lang="cs-CZ" sz="1900" dirty="0"/>
              <a:t>Projekt přispěje k podpoře železniční dopravy</a:t>
            </a:r>
            <a:r>
              <a:rPr lang="cs-CZ" sz="1900" dirty="0" smtClean="0"/>
              <a:t>. 8/0 </a:t>
            </a:r>
            <a:br>
              <a:rPr lang="cs-CZ" sz="1900" dirty="0" smtClean="0"/>
            </a:br>
            <a:r>
              <a:rPr lang="cs-CZ" sz="1900" b="0" i="1" dirty="0" smtClean="0">
                <a:solidFill>
                  <a:schemeClr val="tx1"/>
                </a:solidFill>
              </a:rPr>
              <a:t>(projektem je řešen terminál zajišťující přestup na železnici, nebo je projektem řešeno v rámci samostatných parkovacích systémů parkoviště umístěné přímo u přestupního uzlu na železnici/železniční stanice/zastávky)</a:t>
            </a:r>
          </a:p>
          <a:p>
            <a:pPr marL="428625" lvl="1" indent="-342900" defTabSz="266700">
              <a:lnSpc>
                <a:spcPct val="90000"/>
              </a:lnSpc>
              <a:buFont typeface="+mj-lt"/>
              <a:buAutoNum type="arabicPeriod"/>
            </a:pPr>
            <a:r>
              <a:rPr lang="cs-CZ" sz="1900" dirty="0"/>
              <a:t>Projekt je navržen k realizaci v rámci systému integrované dopravy</a:t>
            </a:r>
            <a:r>
              <a:rPr lang="cs-CZ" sz="1900" dirty="0" smtClean="0"/>
              <a:t>. 10/0 </a:t>
            </a:r>
            <a:br>
              <a:rPr lang="cs-CZ" sz="1900" dirty="0" smtClean="0"/>
            </a:br>
            <a:r>
              <a:rPr lang="cs-CZ" sz="1900" b="0" i="1" dirty="0">
                <a:solidFill>
                  <a:schemeClr val="tx1"/>
                </a:solidFill>
              </a:rPr>
              <a:t>(Projektem řešený terminál nebo přestupní uzel/stanici/zastávku, u které je řešeno parkoviště, obsluhují linky zahrnuté do systému integrované </a:t>
            </a:r>
            <a:r>
              <a:rPr lang="cs-CZ" sz="1900" b="0" i="1" dirty="0" smtClean="0">
                <a:solidFill>
                  <a:schemeClr val="tx1"/>
                </a:solidFill>
              </a:rPr>
              <a:t>dopravy) </a:t>
            </a:r>
            <a:r>
              <a:rPr lang="cs-CZ" sz="1800" b="0" dirty="0"/>
              <a:t>	</a:t>
            </a:r>
          </a:p>
          <a:p>
            <a:pPr marL="428625" lvl="1" indent="-342900" defTabSz="266700">
              <a:lnSpc>
                <a:spcPct val="90000"/>
              </a:lnSpc>
              <a:buFont typeface="+mj-lt"/>
              <a:buAutoNum type="arabicPeriod"/>
            </a:pPr>
            <a:r>
              <a:rPr lang="cs-CZ" sz="1900" dirty="0" smtClean="0"/>
              <a:t>Projekt </a:t>
            </a:r>
            <a:r>
              <a:rPr lang="cs-CZ" sz="1900" dirty="0"/>
              <a:t>je navržen k realizaci v oblasti se zhoršenou kvalitou </a:t>
            </a:r>
            <a:r>
              <a:rPr lang="cs-CZ" sz="1900" dirty="0" smtClean="0"/>
              <a:t>ovzduší. </a:t>
            </a:r>
            <a:r>
              <a:rPr lang="cs-CZ" sz="1900" smtClean="0"/>
              <a:t>10/0</a:t>
            </a:r>
            <a:endParaRPr lang="cs-CZ" sz="1900" dirty="0" smtClean="0"/>
          </a:p>
          <a:p>
            <a:pPr marL="85725" lvl="1" indent="0" defTabSz="266700">
              <a:lnSpc>
                <a:spcPct val="90000"/>
              </a:lnSpc>
              <a:spcBef>
                <a:spcPts val="0"/>
              </a:spcBef>
              <a:buNone/>
            </a:pPr>
            <a:r>
              <a:rPr lang="cs-CZ" sz="1900" b="0" i="1" dirty="0" smtClean="0">
                <a:solidFill>
                  <a:schemeClr val="tx1"/>
                </a:solidFill>
              </a:rPr>
              <a:t>		(seznam obcí s překročeným imisním limitem je uveden v příloze č. 6 						Specifických pravidel)</a:t>
            </a:r>
          </a:p>
          <a:p>
            <a:pPr marL="428625" lvl="1" indent="-342900" defTabSz="266700">
              <a:lnSpc>
                <a:spcPct val="90000"/>
              </a:lnSpc>
              <a:buFont typeface="+mj-lt"/>
              <a:buAutoNum type="arabicPeriod" startAt="6"/>
            </a:pPr>
            <a:r>
              <a:rPr lang="cs-CZ" sz="1900" dirty="0"/>
              <a:t>Výstupy projektu přispějí k začlenění sociálně vyloučené lokality. 2/0</a:t>
            </a:r>
          </a:p>
          <a:p>
            <a:pPr marL="85725" lvl="1" indent="0" defTabSz="266700">
              <a:lnSpc>
                <a:spcPct val="90000"/>
              </a:lnSpc>
              <a:spcBef>
                <a:spcPts val="0"/>
              </a:spcBef>
              <a:buNone/>
            </a:pPr>
            <a:r>
              <a:rPr lang="cs-CZ" sz="1900" b="0" i="1" dirty="0">
                <a:solidFill>
                  <a:schemeClr val="tx1"/>
                </a:solidFill>
              </a:rPr>
              <a:t>	   (seznam správních obvodů ORP se SVL je uveden v příloze č. </a:t>
            </a:r>
            <a:r>
              <a:rPr lang="cs-CZ" sz="1900" b="0" i="1" dirty="0" smtClean="0">
                <a:solidFill>
                  <a:schemeClr val="tx1"/>
                </a:solidFill>
              </a:rPr>
              <a:t>7 </a:t>
            </a:r>
            <a:r>
              <a:rPr lang="cs-CZ" sz="1900" b="0" i="1" dirty="0">
                <a:solidFill>
                  <a:schemeClr val="tx1"/>
                </a:solidFill>
              </a:rPr>
              <a:t>Specifických 	 	</a:t>
            </a:r>
            <a:r>
              <a:rPr lang="cs-CZ" sz="1900" b="0" i="1" dirty="0" smtClean="0">
                <a:solidFill>
                  <a:schemeClr val="tx1"/>
                </a:solidFill>
              </a:rPr>
              <a:t>		pravidel)</a:t>
            </a:r>
            <a:endParaRPr lang="cs-CZ" sz="1900" b="0" i="1" dirty="0">
              <a:solidFill>
                <a:schemeClr val="tx1"/>
              </a:solidFill>
            </a:endParaRPr>
          </a:p>
        </p:txBody>
      </p:sp>
      <p:sp>
        <p:nvSpPr>
          <p:cNvPr id="4" name="Nadpis 3"/>
          <p:cNvSpPr>
            <a:spLocks noGrp="1"/>
          </p:cNvSpPr>
          <p:nvPr>
            <p:ph type="title"/>
          </p:nvPr>
        </p:nvSpPr>
        <p:spPr/>
        <p:txBody>
          <a:bodyPr>
            <a:normAutofit/>
          </a:bodyPr>
          <a:lstStyle/>
          <a:p>
            <a:pPr algn="ctr"/>
            <a:r>
              <a:rPr lang="cs-CZ" dirty="0" smtClean="0"/>
              <a:t>Věcné hodnocení – 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35</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5226749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Autofit/>
          </a:bodyPr>
          <a:lstStyle/>
          <a:p>
            <a:pPr marL="542925" lvl="1" indent="-457200" defTabSz="266700">
              <a:lnSpc>
                <a:spcPct val="90000"/>
              </a:lnSpc>
              <a:buFont typeface="+mj-lt"/>
              <a:buAutoNum type="arabicPeriod" startAt="7"/>
            </a:pPr>
            <a:r>
              <a:rPr lang="cs-CZ" sz="1800" dirty="0"/>
              <a:t>Projekt terminálu umožní přestup mezi druhy veřejné hromadné dopravy (železniční, regionální autobusová, městská autobusová, městská trolejbusová nebo tramvajová doprava</a:t>
            </a:r>
            <a:r>
              <a:rPr lang="cs-CZ" sz="1800" dirty="0" smtClean="0"/>
              <a:t>)</a:t>
            </a:r>
            <a:r>
              <a:rPr lang="cs-CZ" sz="1900" dirty="0" smtClean="0"/>
              <a:t>. 10/5/0 </a:t>
            </a:r>
            <a:r>
              <a:rPr lang="cs-CZ" sz="1900" dirty="0"/>
              <a:t/>
            </a:r>
            <a:br>
              <a:rPr lang="cs-CZ" sz="1900" dirty="0"/>
            </a:br>
            <a:r>
              <a:rPr lang="cs-CZ" sz="1900" b="0" i="1" dirty="0" smtClean="0">
                <a:solidFill>
                  <a:schemeClr val="tx1"/>
                </a:solidFill>
              </a:rPr>
              <a:t>(maximum za přestup mezi 3 a více druhy veřejné dopravy). Pro projekty zaměřené na samostatné parkovací systémy nerelevantní.</a:t>
            </a:r>
            <a:endParaRPr lang="cs-CZ" sz="1900" b="0" i="1" dirty="0">
              <a:solidFill>
                <a:schemeClr val="tx1"/>
              </a:solidFill>
            </a:endParaRPr>
          </a:p>
          <a:p>
            <a:pPr marL="428625" lvl="1" indent="-342900" defTabSz="266700">
              <a:lnSpc>
                <a:spcPct val="90000"/>
              </a:lnSpc>
              <a:buFont typeface="+mj-lt"/>
              <a:buAutoNum type="arabicPeriod" startAt="7"/>
            </a:pPr>
            <a:r>
              <a:rPr lang="cs-CZ" sz="1800" dirty="0"/>
              <a:t>Projekt samostatného parkovacího systému je navržen v přímé vazbě na přestupní uzel umožňující přestup mezi druhy veřejné hromadné dopravy (železniční, regionální autobusová, městská autobusová, městská trolejbusová nebo tramvajová doprava</a:t>
            </a:r>
            <a:r>
              <a:rPr lang="cs-CZ" sz="1800" dirty="0" smtClean="0"/>
              <a:t>)</a:t>
            </a:r>
            <a:r>
              <a:rPr lang="cs-CZ" sz="1900" dirty="0" smtClean="0"/>
              <a:t>. 6/3/0 </a:t>
            </a:r>
            <a:br>
              <a:rPr lang="cs-CZ" sz="1900" dirty="0" smtClean="0"/>
            </a:br>
            <a:r>
              <a:rPr lang="cs-CZ" sz="1900" b="0" i="1" dirty="0">
                <a:solidFill>
                  <a:schemeClr val="tx1"/>
                </a:solidFill>
              </a:rPr>
              <a:t>(maximum za </a:t>
            </a:r>
            <a:r>
              <a:rPr lang="cs-CZ" sz="1900" b="0" i="1" dirty="0" smtClean="0">
                <a:solidFill>
                  <a:schemeClr val="tx1"/>
                </a:solidFill>
              </a:rPr>
              <a:t>to, že projektem dotčený přestupní uzel umožňuje přestup </a:t>
            </a:r>
            <a:r>
              <a:rPr lang="cs-CZ" sz="1900" b="0" i="1" dirty="0">
                <a:solidFill>
                  <a:schemeClr val="tx1"/>
                </a:solidFill>
              </a:rPr>
              <a:t>mezi 3 a více druhy veřejné dopravy). Pro projekty zaměřené </a:t>
            </a:r>
            <a:r>
              <a:rPr lang="cs-CZ" sz="1900" b="0" i="1" dirty="0" smtClean="0">
                <a:solidFill>
                  <a:schemeClr val="tx1"/>
                </a:solidFill>
              </a:rPr>
              <a:t>na terminály nerelevantní.</a:t>
            </a:r>
            <a:endParaRPr lang="cs-CZ" sz="1900" b="0" i="1" dirty="0">
              <a:solidFill>
                <a:schemeClr val="tx1"/>
              </a:solidFill>
            </a:endParaRPr>
          </a:p>
        </p:txBody>
      </p:sp>
      <p:sp>
        <p:nvSpPr>
          <p:cNvPr id="4" name="Nadpis 3"/>
          <p:cNvSpPr>
            <a:spLocks noGrp="1"/>
          </p:cNvSpPr>
          <p:nvPr>
            <p:ph type="title"/>
          </p:nvPr>
        </p:nvSpPr>
        <p:spPr/>
        <p:txBody>
          <a:bodyPr>
            <a:normAutofit/>
          </a:bodyPr>
          <a:lstStyle/>
          <a:p>
            <a:pPr algn="ctr"/>
            <a:r>
              <a:rPr lang="cs-CZ" dirty="0" smtClean="0"/>
              <a:t>Věcné hodnocení – II.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36</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5270751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a:bodyPr>
          <a:lstStyle/>
          <a:p>
            <a:pPr marL="542925" lvl="1" indent="-457200" defTabSz="266700">
              <a:lnSpc>
                <a:spcPct val="90000"/>
              </a:lnSpc>
              <a:spcAft>
                <a:spcPts val="1800"/>
              </a:spcAft>
              <a:buFont typeface="+mj-lt"/>
              <a:buAutoNum type="arabicPeriod" startAt="9"/>
            </a:pPr>
            <a:r>
              <a:rPr lang="cs-CZ" sz="1900" dirty="0" smtClean="0"/>
              <a:t> P</a:t>
            </a:r>
            <a:r>
              <a:rPr lang="cs-CZ" sz="1800" dirty="0" smtClean="0"/>
              <a:t>rojekt </a:t>
            </a:r>
            <a:r>
              <a:rPr lang="cs-CZ" sz="1800" dirty="0"/>
              <a:t>terminálu řeší dopravní obslužnost v </a:t>
            </a:r>
            <a:r>
              <a:rPr lang="cs-CZ" sz="1800" dirty="0" smtClean="0"/>
              <a:t>regionu</a:t>
            </a:r>
            <a:r>
              <a:rPr lang="cs-CZ" sz="1900" dirty="0" smtClean="0"/>
              <a:t>. 10/5/0 </a:t>
            </a:r>
            <a:r>
              <a:rPr lang="cs-CZ" sz="1900" dirty="0"/>
              <a:t/>
            </a:r>
            <a:br>
              <a:rPr lang="cs-CZ" sz="1900" dirty="0"/>
            </a:br>
            <a:r>
              <a:rPr lang="cs-CZ" sz="1900" b="0" i="1" dirty="0" smtClean="0">
                <a:solidFill>
                  <a:schemeClr val="tx1"/>
                </a:solidFill>
              </a:rPr>
              <a:t>(maximum za to, že linky </a:t>
            </a:r>
            <a:r>
              <a:rPr lang="cs-CZ" sz="1900" b="0" i="1" dirty="0">
                <a:solidFill>
                  <a:schemeClr val="tx1"/>
                </a:solidFill>
              </a:rPr>
              <a:t>vyjíždějící z terminálu obsluhují krajské město nebo hl. m. Prahu a minimálně 3 další obce s rozšířenou působností </a:t>
            </a:r>
            <a:r>
              <a:rPr lang="cs-CZ" sz="1900" b="0" i="1" dirty="0" smtClean="0">
                <a:solidFill>
                  <a:schemeClr val="tx1"/>
                </a:solidFill>
              </a:rPr>
              <a:t>-mimo </a:t>
            </a:r>
            <a:r>
              <a:rPr lang="cs-CZ" sz="1900" b="0" i="1" dirty="0">
                <a:solidFill>
                  <a:schemeClr val="tx1"/>
                </a:solidFill>
              </a:rPr>
              <a:t>obec </a:t>
            </a:r>
            <a:r>
              <a:rPr lang="cs-CZ" sz="1900" b="0" i="1" dirty="0" smtClean="0">
                <a:solidFill>
                  <a:schemeClr val="tx1"/>
                </a:solidFill>
              </a:rPr>
              <a:t>realizace). </a:t>
            </a:r>
            <a:r>
              <a:rPr lang="cs-CZ" sz="1900" b="0" i="1" dirty="0">
                <a:solidFill>
                  <a:schemeClr val="tx1"/>
                </a:solidFill>
              </a:rPr>
              <a:t>Pro projekty zaměřené na samostatné parkovací systémy nerelevantní.</a:t>
            </a:r>
          </a:p>
          <a:p>
            <a:pPr marL="542925" lvl="1" indent="-457200" defTabSz="266700">
              <a:lnSpc>
                <a:spcPct val="90000"/>
              </a:lnSpc>
              <a:spcBef>
                <a:spcPts val="0"/>
              </a:spcBef>
              <a:buFont typeface="+mj-lt"/>
              <a:buAutoNum type="arabicPeriod" startAt="10"/>
            </a:pPr>
            <a:r>
              <a:rPr lang="cs-CZ" sz="1900" dirty="0" smtClean="0"/>
              <a:t> </a:t>
            </a:r>
            <a:r>
              <a:rPr lang="cs-CZ" sz="1800" dirty="0"/>
              <a:t>Projekt samostatného parkovacího systému je navržen v přímé vazbě na přestupní uzel/stanici/zastávku veřejné hromadné dopravy obsluhující </a:t>
            </a:r>
            <a:r>
              <a:rPr lang="cs-CZ" sz="1800" dirty="0" smtClean="0"/>
              <a:t>region</a:t>
            </a:r>
            <a:r>
              <a:rPr lang="cs-CZ" sz="1900" dirty="0" smtClean="0"/>
              <a:t>. 6/3/0</a:t>
            </a:r>
            <a:endParaRPr lang="cs-CZ" sz="1900" dirty="0"/>
          </a:p>
          <a:p>
            <a:pPr marL="0" lvl="1" indent="0" defTabSz="266700">
              <a:lnSpc>
                <a:spcPct val="90000"/>
              </a:lnSpc>
              <a:spcBef>
                <a:spcPts val="0"/>
              </a:spcBef>
              <a:buNone/>
            </a:pPr>
            <a:r>
              <a:rPr lang="cs-CZ" sz="1900" b="0" i="1" dirty="0">
                <a:solidFill>
                  <a:schemeClr val="tx1"/>
                </a:solidFill>
              </a:rPr>
              <a:t>	</a:t>
            </a:r>
            <a:r>
              <a:rPr lang="cs-CZ" sz="1900" b="0" i="1" dirty="0" smtClean="0">
                <a:solidFill>
                  <a:schemeClr val="tx1"/>
                </a:solidFill>
              </a:rPr>
              <a:t>	(</a:t>
            </a:r>
            <a:r>
              <a:rPr lang="cs-CZ" sz="1900" b="0" i="1" dirty="0">
                <a:solidFill>
                  <a:schemeClr val="tx1"/>
                </a:solidFill>
              </a:rPr>
              <a:t>maximum za to, že linky vyjíždějící z dotčeného přestupního </a:t>
            </a:r>
            <a:r>
              <a:rPr lang="cs-CZ" sz="1900" b="0" i="1" dirty="0" smtClean="0">
                <a:solidFill>
                  <a:schemeClr val="tx1"/>
                </a:solidFill>
              </a:rPr>
              <a:t>							uzlu/stanice/zastávky </a:t>
            </a:r>
            <a:r>
              <a:rPr lang="cs-CZ" sz="1900" b="0" i="1" dirty="0">
                <a:solidFill>
                  <a:schemeClr val="tx1"/>
                </a:solidFill>
              </a:rPr>
              <a:t>obsluhují krajské město nebo hl. m. Prahu a </a:t>
            </a:r>
            <a:r>
              <a:rPr lang="cs-CZ" sz="1900" b="0" i="1" dirty="0" smtClean="0">
                <a:solidFill>
                  <a:schemeClr val="tx1"/>
                </a:solidFill>
              </a:rPr>
              <a:t>					minimálně 3 </a:t>
            </a:r>
            <a:r>
              <a:rPr lang="cs-CZ" sz="1900" b="0" i="1" dirty="0">
                <a:solidFill>
                  <a:schemeClr val="tx1"/>
                </a:solidFill>
              </a:rPr>
              <a:t>další obce s rozšířenou působností -mimo obec realizace). </a:t>
            </a:r>
            <a:r>
              <a:rPr lang="cs-CZ" sz="1900" b="0" i="1" dirty="0" smtClean="0">
                <a:solidFill>
                  <a:schemeClr val="tx1"/>
                </a:solidFill>
              </a:rPr>
              <a:t/>
            </a:r>
            <a:br>
              <a:rPr lang="cs-CZ" sz="1900" b="0" i="1" dirty="0" smtClean="0">
                <a:solidFill>
                  <a:schemeClr val="tx1"/>
                </a:solidFill>
              </a:rPr>
            </a:br>
            <a:r>
              <a:rPr lang="cs-CZ" sz="1900" b="0" i="1" dirty="0" smtClean="0">
                <a:solidFill>
                  <a:schemeClr val="tx1"/>
                </a:solidFill>
              </a:rPr>
              <a:t>		Pro projekty zaměřené </a:t>
            </a:r>
            <a:r>
              <a:rPr lang="cs-CZ" sz="1900" b="0" i="1" dirty="0">
                <a:solidFill>
                  <a:schemeClr val="tx1"/>
                </a:solidFill>
              </a:rPr>
              <a:t>na terminály nerelevantní.</a:t>
            </a:r>
          </a:p>
          <a:p>
            <a:pPr marL="85725" lvl="1" indent="0" defTabSz="266700">
              <a:lnSpc>
                <a:spcPct val="90000"/>
              </a:lnSpc>
              <a:spcBef>
                <a:spcPts val="0"/>
              </a:spcBef>
              <a:buNone/>
            </a:pPr>
            <a:endParaRPr lang="cs-CZ" sz="1900" b="0" i="1" dirty="0" smtClean="0">
              <a:solidFill>
                <a:schemeClr val="tx1"/>
              </a:solidFill>
            </a:endParaRPr>
          </a:p>
          <a:p>
            <a:pPr marL="85725" lvl="1" indent="0" defTabSz="266700">
              <a:lnSpc>
                <a:spcPct val="90000"/>
              </a:lnSpc>
              <a:spcBef>
                <a:spcPts val="0"/>
              </a:spcBef>
              <a:buNone/>
            </a:pPr>
            <a:endParaRPr lang="cs-CZ" sz="1900" b="0" i="1" dirty="0">
              <a:solidFill>
                <a:schemeClr val="tx1"/>
              </a:solidFill>
            </a:endParaRPr>
          </a:p>
        </p:txBody>
      </p:sp>
      <p:sp>
        <p:nvSpPr>
          <p:cNvPr id="4" name="Nadpis 3"/>
          <p:cNvSpPr>
            <a:spLocks noGrp="1"/>
          </p:cNvSpPr>
          <p:nvPr>
            <p:ph type="title"/>
          </p:nvPr>
        </p:nvSpPr>
        <p:spPr/>
        <p:txBody>
          <a:bodyPr>
            <a:normAutofit/>
          </a:bodyPr>
          <a:lstStyle/>
          <a:p>
            <a:pPr algn="ctr"/>
            <a:r>
              <a:rPr lang="cs-CZ" dirty="0" smtClean="0"/>
              <a:t>Věcné hodnocení – III.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37</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6448805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Autofit/>
          </a:bodyPr>
          <a:lstStyle/>
          <a:p>
            <a:pPr marL="542925" lvl="1" indent="-457200" defTabSz="266700">
              <a:lnSpc>
                <a:spcPct val="90000"/>
              </a:lnSpc>
              <a:buFont typeface="+mj-lt"/>
              <a:buAutoNum type="arabicPeriod" startAt="11"/>
            </a:pPr>
            <a:r>
              <a:rPr lang="cs-CZ" sz="1800" dirty="0"/>
              <a:t>Projekt zahrnuje realizaci nových parkovacích míst pro kola v režimu B+R. </a:t>
            </a:r>
            <a:r>
              <a:rPr lang="cs-CZ" sz="1800" dirty="0" smtClean="0"/>
              <a:t>6/3/0</a:t>
            </a:r>
            <a:r>
              <a:rPr lang="cs-CZ" sz="1800" b="0" dirty="0"/>
              <a:t>	</a:t>
            </a:r>
            <a:endParaRPr lang="cs-CZ" sz="1800" b="0" dirty="0" smtClean="0"/>
          </a:p>
          <a:p>
            <a:pPr marL="85725" lvl="1" indent="0" defTabSz="266700">
              <a:lnSpc>
                <a:spcPct val="90000"/>
              </a:lnSpc>
              <a:spcBef>
                <a:spcPts val="0"/>
              </a:spcBef>
              <a:buNone/>
            </a:pPr>
            <a:r>
              <a:rPr lang="cs-CZ" sz="1800" b="0" i="1" dirty="0">
                <a:solidFill>
                  <a:schemeClr val="tx1"/>
                </a:solidFill>
              </a:rPr>
              <a:t>	</a:t>
            </a:r>
            <a:r>
              <a:rPr lang="cs-CZ" sz="1800" b="0" i="1" dirty="0" smtClean="0">
                <a:solidFill>
                  <a:schemeClr val="tx1"/>
                </a:solidFill>
              </a:rPr>
              <a:t>	(</a:t>
            </a:r>
            <a:r>
              <a:rPr lang="cs-CZ" sz="1800" b="0" i="1" dirty="0">
                <a:solidFill>
                  <a:schemeClr val="tx1"/>
                </a:solidFill>
              </a:rPr>
              <a:t>maximum za realizaci více než 30 parkovacích míst pro kola) </a:t>
            </a:r>
            <a:r>
              <a:rPr lang="cs-CZ" sz="1800" b="0" dirty="0"/>
              <a:t>	</a:t>
            </a:r>
          </a:p>
          <a:p>
            <a:pPr marL="542925" lvl="1" indent="-457200" defTabSz="266700">
              <a:lnSpc>
                <a:spcPct val="90000"/>
              </a:lnSpc>
              <a:buFont typeface="+mj-lt"/>
              <a:buAutoNum type="arabicPeriod" startAt="12"/>
            </a:pPr>
            <a:r>
              <a:rPr lang="cs-CZ" sz="1800" dirty="0"/>
              <a:t>Bezbariérové komunikace pro pěší, které jsou součástí projektu, navazují na bezbariérové komunikace v okolí terminálu nebo parkovacího systému. </a:t>
            </a:r>
            <a:r>
              <a:rPr lang="cs-CZ" sz="1800" dirty="0" smtClean="0"/>
              <a:t> 6/0</a:t>
            </a:r>
            <a:endParaRPr lang="cs-CZ" sz="1800" dirty="0"/>
          </a:p>
          <a:p>
            <a:pPr marL="85725" lvl="1" indent="0" defTabSz="266700">
              <a:lnSpc>
                <a:spcPct val="90000"/>
              </a:lnSpc>
              <a:spcBef>
                <a:spcPts val="0"/>
              </a:spcBef>
              <a:buNone/>
            </a:pPr>
            <a:r>
              <a:rPr lang="cs-CZ" sz="1800" b="0" i="1" dirty="0" smtClean="0">
                <a:solidFill>
                  <a:schemeClr val="tx1"/>
                </a:solidFill>
              </a:rPr>
              <a:t>		</a:t>
            </a:r>
          </a:p>
          <a:p>
            <a:pPr marL="428625" lvl="1" indent="-342900" defTabSz="266700">
              <a:lnSpc>
                <a:spcPct val="90000"/>
              </a:lnSpc>
              <a:spcBef>
                <a:spcPts val="0"/>
              </a:spcBef>
              <a:buFont typeface="+mj-lt"/>
              <a:buAutoNum type="arabicPeriod" startAt="13"/>
            </a:pPr>
            <a:r>
              <a:rPr lang="cs-CZ" sz="1800" dirty="0" smtClean="0"/>
              <a:t>  Projekt </a:t>
            </a:r>
            <a:r>
              <a:rPr lang="cs-CZ" sz="1800" dirty="0"/>
              <a:t>zahrnuje realizaci elektronického informačního systému pro cestující. </a:t>
            </a:r>
            <a:r>
              <a:rPr lang="cs-CZ" sz="1800" dirty="0" smtClean="0"/>
              <a:t>      	5/0</a:t>
            </a:r>
            <a:r>
              <a:rPr lang="cs-CZ" sz="1800" dirty="0"/>
              <a:t>	</a:t>
            </a:r>
          </a:p>
          <a:p>
            <a:pPr marL="428625" lvl="1" indent="-342900" defTabSz="266700">
              <a:lnSpc>
                <a:spcPct val="90000"/>
              </a:lnSpc>
              <a:buFont typeface="+mj-lt"/>
              <a:buAutoNum type="arabicPeriod" startAt="13"/>
            </a:pPr>
            <a:r>
              <a:rPr lang="cs-CZ" sz="1800" dirty="0" smtClean="0"/>
              <a:t>  Projekt </a:t>
            </a:r>
            <a:r>
              <a:rPr lang="cs-CZ" sz="1800" dirty="0"/>
              <a:t>zahrnuje realizaci parkovacích míst v režimu K+R</a:t>
            </a:r>
            <a:r>
              <a:rPr lang="cs-CZ" sz="1800" dirty="0" smtClean="0"/>
              <a:t>. 3/0 </a:t>
            </a:r>
            <a:r>
              <a:rPr lang="cs-CZ" sz="1800" dirty="0"/>
              <a:t>	</a:t>
            </a:r>
          </a:p>
        </p:txBody>
      </p:sp>
      <p:sp>
        <p:nvSpPr>
          <p:cNvPr id="4" name="Nadpis 3"/>
          <p:cNvSpPr>
            <a:spLocks noGrp="1"/>
          </p:cNvSpPr>
          <p:nvPr>
            <p:ph type="title"/>
          </p:nvPr>
        </p:nvSpPr>
        <p:spPr/>
        <p:txBody>
          <a:bodyPr>
            <a:normAutofit/>
          </a:bodyPr>
          <a:lstStyle/>
          <a:p>
            <a:pPr algn="ctr"/>
            <a:r>
              <a:rPr lang="cs-CZ" dirty="0" smtClean="0"/>
              <a:t>Věcné hodnocení – IV.</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38</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4367327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fontScale="77500" lnSpcReduction="20000"/>
          </a:bodyPr>
          <a:lstStyle/>
          <a:p>
            <a:pPr marL="454025" lvl="1" indent="-187325" defTabSz="444500">
              <a:lnSpc>
                <a:spcPct val="110000"/>
              </a:lnSpc>
              <a:spcBef>
                <a:spcPts val="0"/>
              </a:spcBef>
            </a:pPr>
            <a:r>
              <a:rPr lang="cs-CZ" sz="2300" dirty="0"/>
              <a:t>P</a:t>
            </a:r>
            <a:r>
              <a:rPr lang="cs-CZ" sz="2300" dirty="0" smtClean="0"/>
              <a:t>rovádí Centrum </a:t>
            </a:r>
            <a:r>
              <a:rPr lang="cs-CZ" sz="2300" b="0" dirty="0" smtClean="0">
                <a:solidFill>
                  <a:schemeClr val="tx1"/>
                </a:solidFill>
              </a:rPr>
              <a:t>pro </a:t>
            </a:r>
            <a:r>
              <a:rPr lang="cs-CZ" sz="2300" b="0" dirty="0">
                <a:solidFill>
                  <a:schemeClr val="tx1"/>
                </a:solidFill>
              </a:rPr>
              <a:t>projekty, které </a:t>
            </a:r>
            <a:r>
              <a:rPr lang="cs-CZ" sz="2300" b="0" dirty="0" smtClean="0">
                <a:solidFill>
                  <a:schemeClr val="tx1"/>
                </a:solidFill>
              </a:rPr>
              <a:t>splnily minimální bodovou hranici věcného hodnocení. </a:t>
            </a:r>
          </a:p>
          <a:p>
            <a:pPr marL="454025" lvl="1" indent="-187325" defTabSz="444500">
              <a:lnSpc>
                <a:spcPct val="110000"/>
              </a:lnSpc>
              <a:spcBef>
                <a:spcPts val="0"/>
              </a:spcBef>
            </a:pPr>
            <a:endParaRPr lang="cs-CZ" sz="2300" b="0" dirty="0" smtClean="0">
              <a:solidFill>
                <a:schemeClr val="tx1"/>
              </a:solidFill>
            </a:endParaRPr>
          </a:p>
          <a:p>
            <a:pPr marL="454025" lvl="1" indent="-187325" defTabSz="444500">
              <a:lnSpc>
                <a:spcPct val="110000"/>
              </a:lnSpc>
              <a:spcBef>
                <a:spcPts val="0"/>
              </a:spcBef>
            </a:pPr>
            <a:r>
              <a:rPr lang="cs-CZ" sz="2300" dirty="0"/>
              <a:t>O</a:t>
            </a:r>
            <a:r>
              <a:rPr lang="cs-CZ" sz="2300" dirty="0" smtClean="0"/>
              <a:t>věřuje se riziko:</a:t>
            </a:r>
          </a:p>
          <a:p>
            <a:pPr marL="996950" lvl="2" indent="-285750">
              <a:buFont typeface="Courier New" panose="02070309020205020404" pitchFamily="49" charset="0"/>
              <a:buChar char="o"/>
            </a:pPr>
            <a:r>
              <a:rPr lang="cs-CZ" sz="2300" dirty="0" smtClean="0"/>
              <a:t>Nedosažení výstupů a realizace projektu v předloženém harmonogramu,</a:t>
            </a:r>
          </a:p>
          <a:p>
            <a:pPr marL="996950" lvl="2" indent="-285750">
              <a:buFont typeface="Courier New" panose="02070309020205020404" pitchFamily="49" charset="0"/>
              <a:buChar char="o"/>
            </a:pPr>
            <a:r>
              <a:rPr lang="cs-CZ" sz="2300" dirty="0"/>
              <a:t>n</a:t>
            </a:r>
            <a:r>
              <a:rPr lang="cs-CZ" sz="2300" dirty="0" smtClean="0"/>
              <a:t>esouladu realizace projektu s Podmínkami právního aktu a dalšími závaznými postupy a pokyny pro příjemce , </a:t>
            </a:r>
          </a:p>
          <a:p>
            <a:pPr marL="996950" lvl="2" indent="-285750">
              <a:buFont typeface="Courier New" panose="02070309020205020404" pitchFamily="49" charset="0"/>
              <a:buChar char="o"/>
            </a:pPr>
            <a:r>
              <a:rPr lang="cs-CZ" sz="2300" dirty="0"/>
              <a:t>ve veřejných zakázkách,</a:t>
            </a:r>
          </a:p>
          <a:p>
            <a:pPr marL="996950" lvl="2" indent="-285750">
              <a:buFont typeface="Courier New" panose="02070309020205020404" pitchFamily="49" charset="0"/>
              <a:buChar char="o"/>
            </a:pPr>
            <a:r>
              <a:rPr lang="cs-CZ" sz="2300" dirty="0" smtClean="0"/>
              <a:t>vzniku </a:t>
            </a:r>
            <a:r>
              <a:rPr lang="cs-CZ" sz="2300" dirty="0"/>
              <a:t>nezpůsobilých výdajů v rámci realizace </a:t>
            </a:r>
            <a:r>
              <a:rPr lang="cs-CZ" sz="2300" dirty="0" smtClean="0"/>
              <a:t>projektu,</a:t>
            </a:r>
          </a:p>
          <a:p>
            <a:pPr marL="996950" lvl="2" indent="-285750">
              <a:buFont typeface="Courier New" panose="02070309020205020404" pitchFamily="49" charset="0"/>
              <a:buChar char="o"/>
            </a:pPr>
            <a:r>
              <a:rPr lang="cs-CZ" sz="2300" dirty="0" smtClean="0"/>
              <a:t>dvojího financování,</a:t>
            </a:r>
          </a:p>
          <a:p>
            <a:pPr marL="996950" lvl="2" indent="-285750">
              <a:buFont typeface="Courier New" panose="02070309020205020404" pitchFamily="49" charset="0"/>
              <a:buChar char="o"/>
            </a:pPr>
            <a:r>
              <a:rPr lang="cs-CZ" sz="2300" dirty="0"/>
              <a:t>n</a:t>
            </a:r>
            <a:r>
              <a:rPr lang="cs-CZ" sz="2300" dirty="0" smtClean="0"/>
              <a:t>enaplnění udržitelnosti projektu,</a:t>
            </a:r>
          </a:p>
          <a:p>
            <a:pPr marL="996950" lvl="2" indent="-285750">
              <a:buFont typeface="Courier New" panose="02070309020205020404" pitchFamily="49" charset="0"/>
              <a:buChar char="o"/>
            </a:pPr>
            <a:r>
              <a:rPr lang="cs-CZ" sz="2300" dirty="0"/>
              <a:t>n</a:t>
            </a:r>
            <a:r>
              <a:rPr lang="cs-CZ" sz="2300" dirty="0" smtClean="0"/>
              <a:t>edosažení plánovaných indikátorů,</a:t>
            </a:r>
          </a:p>
          <a:p>
            <a:pPr marL="996950" lvl="2" indent="-285750">
              <a:buFont typeface="Courier New" panose="02070309020205020404" pitchFamily="49" charset="0"/>
              <a:buChar char="o"/>
            </a:pPr>
            <a:r>
              <a:rPr lang="cs-CZ" sz="2300" dirty="0"/>
              <a:t>podvodu a korupčního jednání,</a:t>
            </a:r>
          </a:p>
          <a:p>
            <a:pPr marL="996950" lvl="2" indent="-285750">
              <a:buFont typeface="Courier New" panose="02070309020205020404" pitchFamily="49" charset="0"/>
              <a:buChar char="o"/>
            </a:pPr>
            <a:r>
              <a:rPr lang="cs-CZ" sz="2300" dirty="0" smtClean="0"/>
              <a:t>nehospodárných </a:t>
            </a:r>
            <a:r>
              <a:rPr lang="cs-CZ" sz="2300" dirty="0"/>
              <a:t>a neefektivních aktivit a </a:t>
            </a:r>
            <a:r>
              <a:rPr lang="cs-CZ" sz="2300" dirty="0" smtClean="0"/>
              <a:t>výdajů,</a:t>
            </a:r>
          </a:p>
          <a:p>
            <a:pPr marL="996950" lvl="2" indent="-285750">
              <a:buFont typeface="Courier New" panose="02070309020205020404" pitchFamily="49" charset="0"/>
              <a:buChar char="o"/>
            </a:pPr>
            <a:r>
              <a:rPr lang="cs-CZ" sz="2300" dirty="0"/>
              <a:t>nedovolené veřejné </a:t>
            </a:r>
            <a:r>
              <a:rPr lang="cs-CZ" sz="2300" dirty="0" smtClean="0"/>
              <a:t>podpory,</a:t>
            </a:r>
          </a:p>
          <a:p>
            <a:pPr marL="996950" lvl="2" indent="-285750">
              <a:buFont typeface="Courier New" panose="02070309020205020404" pitchFamily="49" charset="0"/>
              <a:buChar char="o"/>
            </a:pPr>
            <a:r>
              <a:rPr lang="cs-CZ" sz="2300" dirty="0" smtClean="0"/>
              <a:t>vzniku neočekávaných nebo nedovolených příjmů.</a:t>
            </a:r>
          </a:p>
          <a:p>
            <a:pPr marL="711200" lvl="2" indent="0">
              <a:buNone/>
            </a:pPr>
            <a:endParaRPr lang="cs-CZ" dirty="0" smtClean="0"/>
          </a:p>
          <a:p>
            <a:endParaRPr lang="en-US" dirty="0"/>
          </a:p>
        </p:txBody>
      </p:sp>
      <p:sp>
        <p:nvSpPr>
          <p:cNvPr id="4" name="Title 3"/>
          <p:cNvSpPr>
            <a:spLocks noGrp="1"/>
          </p:cNvSpPr>
          <p:nvPr>
            <p:ph type="title"/>
          </p:nvPr>
        </p:nvSpPr>
        <p:spPr/>
        <p:txBody>
          <a:bodyPr>
            <a:normAutofit/>
          </a:bodyPr>
          <a:lstStyle/>
          <a:p>
            <a:pPr algn="ctr"/>
            <a:r>
              <a:rPr lang="cs-CZ" dirty="0" smtClean="0"/>
              <a:t>Ex-ante analýza rizik</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39</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5726"/>
            <a:ext cx="7772400" cy="1997296"/>
          </a:xfrm>
        </p:spPr>
        <p:txBody>
          <a:bodyPr>
            <a:normAutofit/>
          </a:bodyPr>
          <a:lstStyle/>
          <a:p>
            <a:pPr algn="ctr"/>
            <a:r>
              <a:rPr lang="cs-CZ" dirty="0" smtClean="0"/>
              <a:t>Webová aplikace</a:t>
            </a:r>
            <a:br>
              <a:rPr lang="cs-CZ" dirty="0" smtClean="0"/>
            </a:br>
            <a:r>
              <a:rPr lang="cs-CZ" dirty="0" smtClean="0"/>
              <a:t>IS KP14+</a:t>
            </a:r>
            <a:endParaRPr lang="en-US" dirty="0"/>
          </a:p>
        </p:txBody>
      </p:sp>
      <p:sp>
        <p:nvSpPr>
          <p:cNvPr id="3" name="Subtitle 2"/>
          <p:cNvSpPr>
            <a:spLocks noGrp="1"/>
          </p:cNvSpPr>
          <p:nvPr>
            <p:ph type="subTitle" idx="1"/>
          </p:nvPr>
        </p:nvSpPr>
        <p:spPr/>
        <p:txBody>
          <a:bodyPr/>
          <a:lstStyle/>
          <a:p>
            <a:r>
              <a:rPr lang="cs-CZ" b="1" dirty="0" smtClean="0"/>
              <a:t>Ing. Michaela Brožová</a:t>
            </a:r>
            <a:endParaRPr lang="cs-CZ" dirty="0"/>
          </a:p>
        </p:txBody>
      </p:sp>
      <p:sp>
        <p:nvSpPr>
          <p:cNvPr id="4" name="Text Placeholder 3"/>
          <p:cNvSpPr>
            <a:spLocks noGrp="1"/>
          </p:cNvSpPr>
          <p:nvPr>
            <p:ph type="body" sz="quarter" idx="11"/>
          </p:nvPr>
        </p:nvSpPr>
        <p:spPr>
          <a:xfrm>
            <a:off x="685800" y="3835729"/>
            <a:ext cx="7772400" cy="1410525"/>
          </a:xfrm>
        </p:spPr>
        <p:txBody>
          <a:bodyPr>
            <a:noAutofit/>
          </a:bodyPr>
          <a:lstStyle/>
          <a:p>
            <a:r>
              <a:rPr lang="cs-CZ" sz="2000" b="1" dirty="0" smtClean="0">
                <a:effectLst>
                  <a:outerShdw blurRad="38100" dist="38100" dir="2700000" algn="tl">
                    <a:srgbClr val="000000">
                      <a:alpha val="43137"/>
                    </a:srgbClr>
                  </a:outerShdw>
                </a:effectLst>
              </a:rPr>
              <a:t>Seminář </a:t>
            </a:r>
            <a:r>
              <a:rPr lang="cs-CZ" sz="2000" b="1" dirty="0">
                <a:effectLst>
                  <a:outerShdw blurRad="38100" dist="38100" dir="2700000" algn="tl">
                    <a:srgbClr val="000000">
                      <a:alpha val="43137"/>
                    </a:srgbClr>
                  </a:outerShdw>
                </a:effectLst>
              </a:rPr>
              <a:t>pro SC </a:t>
            </a:r>
            <a:r>
              <a:rPr lang="cs-CZ" sz="2000" b="1" dirty="0" smtClean="0">
                <a:effectLst>
                  <a:outerShdw blurRad="38100" dist="38100" dir="2700000" algn="tl">
                    <a:srgbClr val="000000">
                      <a:alpha val="43137"/>
                    </a:srgbClr>
                  </a:outerShdw>
                </a:effectLst>
              </a:rPr>
              <a:t>1.2 </a:t>
            </a:r>
            <a:r>
              <a:rPr lang="cs-CZ" sz="2000" b="1" dirty="0">
                <a:effectLst>
                  <a:outerShdw blurRad="38100" dist="38100" dir="2700000" algn="tl">
                    <a:srgbClr val="000000">
                      <a:alpha val="43137"/>
                    </a:srgbClr>
                  </a:outerShdw>
                </a:effectLst>
              </a:rPr>
              <a:t/>
            </a:r>
            <a:br>
              <a:rPr lang="cs-CZ" sz="2000" b="1" dirty="0">
                <a:effectLst>
                  <a:outerShdw blurRad="38100" dist="38100" dir="2700000" algn="tl">
                    <a:srgbClr val="000000">
                      <a:alpha val="43137"/>
                    </a:srgbClr>
                  </a:outerShdw>
                </a:effectLst>
              </a:rPr>
            </a:br>
            <a:r>
              <a:rPr lang="cs-CZ" sz="2000" b="1" dirty="0">
                <a:effectLst>
                  <a:outerShdw blurRad="38100" dist="38100" dir="2700000" algn="tl">
                    <a:srgbClr val="000000">
                      <a:alpha val="43137"/>
                    </a:srgbClr>
                  </a:outerShdw>
                </a:effectLst>
              </a:rPr>
              <a:t>Výstavba a modernizace přestupních terminálů (výzva č. 24)</a:t>
            </a:r>
          </a:p>
        </p:txBody>
      </p:sp>
      <p:sp>
        <p:nvSpPr>
          <p:cNvPr id="5" name="Text Placeholder 4"/>
          <p:cNvSpPr>
            <a:spLocks noGrp="1"/>
          </p:cNvSpPr>
          <p:nvPr>
            <p:ph type="body" sz="quarter" idx="12"/>
          </p:nvPr>
        </p:nvSpPr>
        <p:spPr/>
        <p:txBody>
          <a:bodyPr/>
          <a:lstStyle/>
          <a:p>
            <a:r>
              <a:rPr lang="cs-CZ" dirty="0" smtClean="0"/>
              <a:t>15. 3. 2016</a:t>
            </a:r>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927015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a:bodyPr>
          <a:lstStyle/>
          <a:p>
            <a:pPr marL="454025" lvl="1" indent="-187325" algn="just"/>
            <a:r>
              <a:rPr lang="cs-CZ" dirty="0" smtClean="0"/>
              <a:t>Provádí se na základě výsledků ex-ante analýzy rizik</a:t>
            </a:r>
          </a:p>
          <a:p>
            <a:pPr marL="895350" lvl="1" indent="-285750" algn="just">
              <a:buFont typeface="Arial" panose="020B0604020202020204" pitchFamily="34" charset="0"/>
              <a:buChar char="•"/>
            </a:pPr>
            <a:r>
              <a:rPr lang="cs-CZ" sz="1800" b="0" dirty="0" smtClean="0">
                <a:solidFill>
                  <a:schemeClr val="tx1"/>
                </a:solidFill>
              </a:rPr>
              <a:t>Zahrnuje oblasti, které ex-ante analýza rizik vyhodnotila jako rizikové.</a:t>
            </a:r>
          </a:p>
          <a:p>
            <a:pPr marL="454025" lvl="1" indent="-187325" algn="just"/>
            <a:r>
              <a:rPr lang="cs-CZ" dirty="0" smtClean="0"/>
              <a:t>Forma:</a:t>
            </a:r>
          </a:p>
          <a:p>
            <a:pPr marL="898525" lvl="2" indent="-187325" algn="just"/>
            <a:r>
              <a:rPr lang="cs-CZ" sz="1800" dirty="0"/>
              <a:t>A</a:t>
            </a:r>
            <a:r>
              <a:rPr lang="cs-CZ" sz="1800" dirty="0" smtClean="0"/>
              <a:t>dministrativní ověření (v režimu úkonů předcházející kontrole),</a:t>
            </a:r>
          </a:p>
          <a:p>
            <a:pPr marL="898525" lvl="2" indent="-187325" algn="just"/>
            <a:r>
              <a:rPr lang="cs-CZ" sz="1800" dirty="0" smtClean="0"/>
              <a:t>veřejnosprávní </a:t>
            </a:r>
            <a:r>
              <a:rPr lang="cs-CZ" sz="1800" dirty="0"/>
              <a:t>kontrola – administrativní, na základě předložených </a:t>
            </a:r>
            <a:r>
              <a:rPr lang="cs-CZ" sz="1800" dirty="0" smtClean="0"/>
              <a:t>dokladů, kontrola na místě.</a:t>
            </a:r>
            <a:endParaRPr lang="cs-CZ" sz="1800" dirty="0"/>
          </a:p>
          <a:p>
            <a:pPr marL="454025" lvl="1" indent="-187325" algn="just"/>
            <a:r>
              <a:rPr lang="cs-CZ" dirty="0" smtClean="0"/>
              <a:t>Možné krácení výdajů na základě výsledku kontroly:</a:t>
            </a:r>
          </a:p>
          <a:p>
            <a:pPr marL="898525" lvl="2" indent="-187325" algn="just"/>
            <a:r>
              <a:rPr lang="cs-CZ" sz="1800" dirty="0" smtClean="0"/>
              <a:t>ve způsobilých výdajích zahrnuty nezpůsobilé výdaje nebo nejsou </a:t>
            </a:r>
            <a:br>
              <a:rPr lang="cs-CZ" sz="1800" dirty="0" smtClean="0"/>
            </a:br>
            <a:r>
              <a:rPr lang="cs-CZ" sz="1800" dirty="0" smtClean="0"/>
              <a:t>v souladu s obsahem a cíli projektu,</a:t>
            </a:r>
          </a:p>
          <a:p>
            <a:pPr marL="898525" lvl="2" indent="-187325" algn="just"/>
            <a:r>
              <a:rPr lang="cs-CZ" sz="1800" dirty="0" smtClean="0"/>
              <a:t>aktivity, které mohly být nebo již byly realizovány na základě chybně provedeného výběrového řízení,</a:t>
            </a:r>
          </a:p>
          <a:p>
            <a:pPr marL="898525" lvl="2" indent="-187325" algn="just"/>
            <a:r>
              <a:rPr lang="cs-CZ" sz="1800" dirty="0" smtClean="0"/>
              <a:t>výdaje nebyly vynaloženy v souladu se zásadami 3E.</a:t>
            </a:r>
          </a:p>
          <a:p>
            <a:pPr marL="711200" lvl="2" indent="0">
              <a:buNone/>
            </a:pPr>
            <a:endParaRPr lang="cs-CZ" dirty="0" smtClean="0"/>
          </a:p>
          <a:p>
            <a:pPr marL="898525" lvl="2" indent="-187325">
              <a:buNone/>
            </a:pPr>
            <a:endParaRPr lang="cs-CZ" dirty="0" smtClean="0"/>
          </a:p>
          <a:p>
            <a:endParaRPr lang="en-US" dirty="0"/>
          </a:p>
        </p:txBody>
      </p:sp>
      <p:sp>
        <p:nvSpPr>
          <p:cNvPr id="4" name="Title 3"/>
          <p:cNvSpPr>
            <a:spLocks noGrp="1"/>
          </p:cNvSpPr>
          <p:nvPr>
            <p:ph type="title"/>
          </p:nvPr>
        </p:nvSpPr>
        <p:spPr/>
        <p:txBody>
          <a:bodyPr>
            <a:normAutofit/>
          </a:bodyPr>
          <a:lstStyle/>
          <a:p>
            <a:pPr algn="ctr"/>
            <a:r>
              <a:rPr lang="cs-CZ" dirty="0" smtClean="0"/>
              <a:t>Ex-ante kontrola</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40</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a:bodyPr>
          <a:lstStyle/>
          <a:p>
            <a:pPr marL="266700" lvl="1" indent="0">
              <a:spcBef>
                <a:spcPts val="0"/>
              </a:spcBef>
              <a:spcAft>
                <a:spcPts val="600"/>
              </a:spcAft>
              <a:buNone/>
            </a:pPr>
            <a:r>
              <a:rPr lang="cs-CZ" sz="1800" dirty="0" smtClean="0"/>
              <a:t>Provádí ŘO IROP na základě výsledků hodnocení provedeného Centrem</a:t>
            </a:r>
          </a:p>
          <a:p>
            <a:pPr marL="360000" lvl="1" indent="0">
              <a:spcBef>
                <a:spcPts val="0"/>
              </a:spcBef>
              <a:buNone/>
            </a:pPr>
            <a:r>
              <a:rPr lang="cs-CZ" sz="1800" dirty="0">
                <a:solidFill>
                  <a:schemeClr val="tx1"/>
                </a:solidFill>
              </a:rPr>
              <a:t>Podkladem pro výběr je:</a:t>
            </a:r>
          </a:p>
          <a:p>
            <a:pPr marL="1187450" lvl="1" indent="-285750">
              <a:spcBef>
                <a:spcPts val="0"/>
              </a:spcBef>
              <a:buFont typeface="Arial" panose="020B0604020202020204" pitchFamily="34" charset="0"/>
              <a:buChar char="•"/>
            </a:pPr>
            <a:r>
              <a:rPr lang="cs-CZ" sz="1800" b="0" dirty="0" smtClean="0">
                <a:solidFill>
                  <a:schemeClr val="tx1"/>
                </a:solidFill>
              </a:rPr>
              <a:t>zápis, </a:t>
            </a:r>
            <a:r>
              <a:rPr lang="cs-CZ" sz="1800" b="0" dirty="0">
                <a:solidFill>
                  <a:schemeClr val="tx1"/>
                </a:solidFill>
              </a:rPr>
              <a:t>podepsaný ředitelem/pověřenou osobou </a:t>
            </a:r>
            <a:r>
              <a:rPr lang="cs-CZ" sz="1800" b="0" dirty="0" smtClean="0">
                <a:solidFill>
                  <a:schemeClr val="tx1"/>
                </a:solidFill>
              </a:rPr>
              <a:t>Centra, který deklaruje, že hodnocení a kontrola projektů proběhla podle stanovených postupů,</a:t>
            </a:r>
          </a:p>
          <a:p>
            <a:pPr marL="1187450" lvl="1" indent="-285750">
              <a:spcBef>
                <a:spcPts val="0"/>
              </a:spcBef>
              <a:buFont typeface="Arial" panose="020B0604020202020204" pitchFamily="34" charset="0"/>
              <a:buChar char="•"/>
            </a:pPr>
            <a:r>
              <a:rPr lang="cs-CZ" sz="1800" b="0" dirty="0" smtClean="0">
                <a:solidFill>
                  <a:schemeClr val="tx1"/>
                </a:solidFill>
              </a:rPr>
              <a:t>seznam všech projektů, které prošly hodnocením, v rozdělení </a:t>
            </a:r>
            <a:br>
              <a:rPr lang="cs-CZ" sz="1800" b="0" dirty="0" smtClean="0">
                <a:solidFill>
                  <a:schemeClr val="tx1"/>
                </a:solidFill>
              </a:rPr>
            </a:br>
            <a:r>
              <a:rPr lang="cs-CZ" sz="1800" b="0" dirty="0" smtClean="0">
                <a:solidFill>
                  <a:schemeClr val="tx1"/>
                </a:solidFill>
              </a:rPr>
              <a:t>na projekty doporučené a nedoporučené k financování,</a:t>
            </a:r>
          </a:p>
          <a:p>
            <a:pPr marL="1187450" lvl="1" indent="-285750">
              <a:spcBef>
                <a:spcPts val="0"/>
              </a:spcBef>
              <a:buFont typeface="Arial" panose="020B0604020202020204" pitchFamily="34" charset="0"/>
              <a:buChar char="•"/>
            </a:pPr>
            <a:r>
              <a:rPr lang="cs-CZ" sz="1800" b="0" dirty="0" smtClean="0">
                <a:solidFill>
                  <a:schemeClr val="tx1"/>
                </a:solidFill>
              </a:rPr>
              <a:t>seznam náhradních projektů.</a:t>
            </a:r>
          </a:p>
          <a:p>
            <a:pPr marL="360000" lvl="1" indent="0">
              <a:spcBef>
                <a:spcPts val="0"/>
              </a:spcBef>
              <a:buNone/>
            </a:pPr>
            <a:r>
              <a:rPr lang="cs-CZ" sz="1800" b="0" dirty="0" smtClean="0">
                <a:solidFill>
                  <a:schemeClr val="tx1"/>
                </a:solidFill>
              </a:rPr>
              <a:t>Ve fázi výběru projektů není možné měnit hodnocení žádostí o podporu. </a:t>
            </a:r>
          </a:p>
          <a:p>
            <a:pPr marL="360000" lvl="1" indent="0">
              <a:spcBef>
                <a:spcPts val="0"/>
              </a:spcBef>
              <a:buNone/>
            </a:pPr>
            <a:r>
              <a:rPr lang="cs-CZ" sz="1800" dirty="0" smtClean="0">
                <a:solidFill>
                  <a:schemeClr val="tx1"/>
                </a:solidFill>
              </a:rPr>
              <a:t>Počet podpořených projektů je limitován výší alokace na výzvu.</a:t>
            </a:r>
          </a:p>
          <a:p>
            <a:pPr marL="266700" lvl="1" indent="0">
              <a:buNone/>
            </a:pPr>
            <a:r>
              <a:rPr lang="cs-CZ" sz="1800" dirty="0"/>
              <a:t>Právní akt (Registrace akce a Rozhodnutí o poskytnutí dotace/Stanovení výdajů) upravuje minimálně tyto oblasti:</a:t>
            </a:r>
          </a:p>
          <a:p>
            <a:pPr marL="454025" lvl="1" indent="-187325">
              <a:spcBef>
                <a:spcPts val="0"/>
              </a:spcBef>
            </a:pPr>
            <a:r>
              <a:rPr lang="cs-CZ" sz="1800" b="0" dirty="0">
                <a:solidFill>
                  <a:schemeClr val="tx1"/>
                </a:solidFill>
              </a:rPr>
              <a:t>informace o příjemci;</a:t>
            </a:r>
          </a:p>
          <a:p>
            <a:pPr marL="454025" lvl="1" indent="-187325">
              <a:spcBef>
                <a:spcPts val="0"/>
              </a:spcBef>
            </a:pPr>
            <a:r>
              <a:rPr lang="cs-CZ" sz="1800" b="0" dirty="0">
                <a:solidFill>
                  <a:schemeClr val="tx1"/>
                </a:solidFill>
              </a:rPr>
              <a:t>informace o projektu;</a:t>
            </a:r>
          </a:p>
          <a:p>
            <a:pPr marL="454025" lvl="1" indent="-187325">
              <a:spcBef>
                <a:spcPts val="0"/>
              </a:spcBef>
            </a:pPr>
            <a:r>
              <a:rPr lang="cs-CZ" sz="1800" b="0" dirty="0">
                <a:solidFill>
                  <a:schemeClr val="tx1"/>
                </a:solidFill>
              </a:rPr>
              <a:t>povinnosti a práva příjemce;</a:t>
            </a:r>
          </a:p>
          <a:p>
            <a:pPr marL="454025" lvl="1" indent="-187325">
              <a:spcBef>
                <a:spcPts val="0"/>
              </a:spcBef>
            </a:pPr>
            <a:r>
              <a:rPr lang="cs-CZ" sz="1800" b="0" dirty="0">
                <a:solidFill>
                  <a:schemeClr val="tx1"/>
                </a:solidFill>
              </a:rPr>
              <a:t>povinnosti a práva ŘO IROP;</a:t>
            </a:r>
          </a:p>
          <a:p>
            <a:pPr marL="454025" lvl="1" indent="-187325">
              <a:spcBef>
                <a:spcPts val="0"/>
              </a:spcBef>
            </a:pPr>
            <a:r>
              <a:rPr lang="cs-CZ" sz="1800" b="0" dirty="0">
                <a:solidFill>
                  <a:schemeClr val="tx1"/>
                </a:solidFill>
              </a:rPr>
              <a:t>sankce za neplnění povinností.</a:t>
            </a:r>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4" name="Title 3"/>
          <p:cNvSpPr>
            <a:spLocks noGrp="1"/>
          </p:cNvSpPr>
          <p:nvPr>
            <p:ph type="title"/>
          </p:nvPr>
        </p:nvSpPr>
        <p:spPr/>
        <p:txBody>
          <a:bodyPr>
            <a:normAutofit/>
          </a:bodyPr>
          <a:lstStyle/>
          <a:p>
            <a:pPr algn="ctr"/>
            <a:r>
              <a:rPr lang="cs-CZ" dirty="0" smtClean="0"/>
              <a:t>Výběr projektů</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41</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161733"/>
            <a:ext cx="8003232" cy="5117147"/>
          </a:xfrm>
        </p:spPr>
        <p:txBody>
          <a:bodyPr>
            <a:normAutofit fontScale="70000" lnSpcReduction="20000"/>
          </a:bodyPr>
          <a:lstStyle/>
          <a:p>
            <a:pPr marL="454025" lvl="1" indent="-187325" algn="just"/>
            <a:r>
              <a:rPr lang="cs-CZ" sz="2400" dirty="0" smtClean="0"/>
              <a:t>Žadatel může podat žádost o přezkum hodnocení v každé části hodnocení žádosti, ve které neuspěl</a:t>
            </a:r>
            <a:r>
              <a:rPr lang="cs-CZ" sz="2400" dirty="0"/>
              <a:t>:</a:t>
            </a:r>
            <a:endParaRPr lang="cs-CZ" sz="2400" dirty="0" smtClean="0"/>
          </a:p>
          <a:p>
            <a:pPr marL="720000" lvl="1" indent="-288000" algn="just" defTabSz="355600">
              <a:lnSpc>
                <a:spcPct val="120000"/>
              </a:lnSpc>
              <a:spcBef>
                <a:spcPts val="0"/>
              </a:spcBef>
              <a:buFont typeface="Arial" panose="020B0604020202020204" pitchFamily="34" charset="0"/>
              <a:buChar char="•"/>
            </a:pPr>
            <a:r>
              <a:rPr lang="cs-CZ" sz="2400" b="0" dirty="0">
                <a:solidFill>
                  <a:schemeClr val="tx1"/>
                </a:solidFill>
              </a:rPr>
              <a:t>p</a:t>
            </a:r>
            <a:r>
              <a:rPr lang="cs-CZ" sz="2400" b="0" dirty="0" smtClean="0">
                <a:solidFill>
                  <a:schemeClr val="tx1"/>
                </a:solidFill>
              </a:rPr>
              <a:t>o kontrole přijatelnosti a formálních náležitostí,</a:t>
            </a:r>
          </a:p>
          <a:p>
            <a:pPr marL="720000" lvl="1" indent="-288000" algn="just" defTabSz="355600">
              <a:lnSpc>
                <a:spcPct val="120000"/>
              </a:lnSpc>
              <a:spcBef>
                <a:spcPts val="0"/>
              </a:spcBef>
              <a:buFont typeface="Arial" panose="020B0604020202020204" pitchFamily="34" charset="0"/>
              <a:buChar char="•"/>
            </a:pPr>
            <a:r>
              <a:rPr lang="cs-CZ" sz="2400" b="0" dirty="0">
                <a:solidFill>
                  <a:schemeClr val="tx1"/>
                </a:solidFill>
              </a:rPr>
              <a:t>p</a:t>
            </a:r>
            <a:r>
              <a:rPr lang="cs-CZ" sz="2400" b="0" dirty="0" smtClean="0">
                <a:solidFill>
                  <a:schemeClr val="tx1"/>
                </a:solidFill>
              </a:rPr>
              <a:t>o věcném hodnocení, </a:t>
            </a:r>
          </a:p>
          <a:p>
            <a:pPr marL="720000" lvl="1" indent="-288000" algn="just" defTabSz="355600">
              <a:lnSpc>
                <a:spcPct val="120000"/>
              </a:lnSpc>
              <a:spcBef>
                <a:spcPts val="0"/>
              </a:spcBef>
              <a:buFont typeface="Arial" panose="020B0604020202020204" pitchFamily="34" charset="0"/>
              <a:buChar char="•"/>
            </a:pPr>
            <a:r>
              <a:rPr lang="cs-CZ" sz="2400" b="0" dirty="0">
                <a:solidFill>
                  <a:schemeClr val="tx1"/>
                </a:solidFill>
              </a:rPr>
              <a:t>p</a:t>
            </a:r>
            <a:r>
              <a:rPr lang="cs-CZ" sz="2400" b="0" dirty="0" smtClean="0">
                <a:solidFill>
                  <a:schemeClr val="tx1"/>
                </a:solidFill>
              </a:rPr>
              <a:t>o ex-ante kontrole</a:t>
            </a:r>
            <a:r>
              <a:rPr lang="cs-CZ" sz="2400" dirty="0" smtClean="0"/>
              <a:t>.</a:t>
            </a:r>
          </a:p>
          <a:p>
            <a:pPr marL="454025" lvl="1" indent="-187325" algn="just"/>
            <a:r>
              <a:rPr lang="cs-CZ" sz="2400" dirty="0" smtClean="0"/>
              <a:t>Podává se do 14 kalendářních dnů ode dne doručení výsledku,  a to:</a:t>
            </a:r>
          </a:p>
          <a:p>
            <a:pPr marL="720000" lvl="2" indent="-288000">
              <a:lnSpc>
                <a:spcPct val="120000"/>
              </a:lnSpc>
              <a:spcBef>
                <a:spcPts val="0"/>
              </a:spcBef>
            </a:pPr>
            <a:r>
              <a:rPr lang="cs-CZ" sz="2400" dirty="0" smtClean="0"/>
              <a:t>elektronicky v MS2014+,</a:t>
            </a:r>
          </a:p>
          <a:p>
            <a:pPr marL="720000" lvl="2" indent="-288000">
              <a:lnSpc>
                <a:spcPct val="120000"/>
              </a:lnSpc>
              <a:spcBef>
                <a:spcPts val="0"/>
              </a:spcBef>
            </a:pPr>
            <a:r>
              <a:rPr lang="cs-CZ" sz="2400" dirty="0" smtClean="0"/>
              <a:t>prostřednictvím odkazu na webových stránkách </a:t>
            </a:r>
            <a:r>
              <a:rPr lang="cs-CZ" sz="2400" dirty="0" smtClean="0">
                <a:hlinkClick r:id="rId2"/>
              </a:rPr>
              <a:t>www.dotaceeu.cz</a:t>
            </a:r>
            <a:r>
              <a:rPr lang="cs-CZ" sz="2400" dirty="0" smtClean="0"/>
              <a:t>,</a:t>
            </a:r>
          </a:p>
          <a:p>
            <a:pPr marL="720000" lvl="2" indent="-288000">
              <a:lnSpc>
                <a:spcPct val="120000"/>
              </a:lnSpc>
              <a:spcBef>
                <a:spcPts val="0"/>
              </a:spcBef>
            </a:pPr>
            <a:r>
              <a:rPr lang="cs-CZ" sz="2400" dirty="0" smtClean="0"/>
              <a:t>písemně prostřednictvím formuláře uvedeného na webových stránkách </a:t>
            </a:r>
            <a:r>
              <a:rPr lang="cs-CZ" sz="2400" dirty="0" smtClean="0">
                <a:hlinkClick r:id="rId2"/>
              </a:rPr>
              <a:t>www.dotaceeu.cz</a:t>
            </a:r>
            <a:r>
              <a:rPr lang="cs-CZ" sz="2400" dirty="0" smtClean="0"/>
              <a:t>.</a:t>
            </a:r>
          </a:p>
          <a:p>
            <a:pPr marL="444500" lvl="2" indent="0">
              <a:lnSpc>
                <a:spcPct val="120000"/>
              </a:lnSpc>
              <a:spcBef>
                <a:spcPts val="0"/>
              </a:spcBef>
              <a:buNone/>
            </a:pPr>
            <a:endParaRPr lang="cs-CZ" sz="1900" dirty="0" smtClean="0"/>
          </a:p>
          <a:p>
            <a:pPr marL="454025" lvl="1" indent="-187325">
              <a:lnSpc>
                <a:spcPct val="120000"/>
              </a:lnSpc>
              <a:spcBef>
                <a:spcPts val="0"/>
              </a:spcBef>
            </a:pPr>
            <a:r>
              <a:rPr lang="cs-CZ" sz="2400" dirty="0" smtClean="0"/>
              <a:t>Přezkumné řízení provádí ŘO IROP:</a:t>
            </a:r>
            <a:endParaRPr lang="cs-CZ" sz="2400" dirty="0"/>
          </a:p>
          <a:p>
            <a:pPr marL="720000" lvl="1" indent="-288000">
              <a:lnSpc>
                <a:spcPct val="120000"/>
              </a:lnSpc>
              <a:spcBef>
                <a:spcPts val="0"/>
              </a:spcBef>
            </a:pPr>
            <a:r>
              <a:rPr lang="cs-CZ" sz="2400" b="0" dirty="0" smtClean="0">
                <a:solidFill>
                  <a:schemeClr val="tx1"/>
                </a:solidFill>
              </a:rPr>
              <a:t>do 30 kalendářních dní od doručení žádosti o přezkum (ve složitějších případech do 60 pracovních dní).</a:t>
            </a:r>
          </a:p>
          <a:p>
            <a:pPr marL="454025" lvl="1" indent="-187325"/>
            <a:r>
              <a:rPr lang="cs-CZ" sz="2400" dirty="0" smtClean="0"/>
              <a:t>Na základě výsledku přezkumného řízení:</a:t>
            </a:r>
          </a:p>
          <a:p>
            <a:pPr marL="720000" lvl="2" indent="-288000" defTabSz="266700">
              <a:lnSpc>
                <a:spcPct val="120000"/>
              </a:lnSpc>
              <a:spcBef>
                <a:spcPts val="0"/>
              </a:spcBef>
            </a:pPr>
            <a:r>
              <a:rPr lang="cs-CZ" sz="2400" dirty="0" smtClean="0"/>
              <a:t>žádost postoupí do další fáze hodnocení,</a:t>
            </a:r>
          </a:p>
          <a:p>
            <a:pPr marL="720000" lvl="2" indent="-288000" defTabSz="266700">
              <a:lnSpc>
                <a:spcPct val="120000"/>
              </a:lnSpc>
              <a:spcBef>
                <a:spcPts val="0"/>
              </a:spcBef>
            </a:pPr>
            <a:r>
              <a:rPr lang="cs-CZ" sz="2400" dirty="0" smtClean="0"/>
              <a:t>žádost je vyřazena z dalšího procesu hodnocení</a:t>
            </a:r>
            <a:r>
              <a:rPr lang="cs-CZ" sz="2300" dirty="0" smtClean="0"/>
              <a:t>.</a:t>
            </a:r>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4" name="Title 3"/>
          <p:cNvSpPr>
            <a:spLocks noGrp="1"/>
          </p:cNvSpPr>
          <p:nvPr>
            <p:ph type="title"/>
          </p:nvPr>
        </p:nvSpPr>
        <p:spPr/>
        <p:txBody>
          <a:bodyPr>
            <a:normAutofit/>
          </a:bodyPr>
          <a:lstStyle/>
          <a:p>
            <a:pPr algn="ctr"/>
            <a:r>
              <a:rPr lang="cs-CZ" dirty="0" smtClean="0"/>
              <a:t>Žádost o přezkum výsledku hodnocení</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42</a:t>
            </a:fld>
            <a:endParaRPr lang="en-US" dirty="0"/>
          </a:p>
        </p:txBody>
      </p:sp>
      <p:pic>
        <p:nvPicPr>
          <p:cNvPr id="7" name="Obrázek 6"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774612"/>
          </a:xfrm>
        </p:spPr>
        <p:txBody>
          <a:bodyPr>
            <a:noAutofit/>
          </a:bodyPr>
          <a:lstStyle/>
          <a:p>
            <a:pPr marL="266700" lvl="1" indent="0">
              <a:lnSpc>
                <a:spcPct val="110000"/>
              </a:lnSpc>
              <a:spcBef>
                <a:spcPts val="0"/>
              </a:spcBef>
              <a:buNone/>
            </a:pPr>
            <a:r>
              <a:rPr lang="cs-CZ" sz="1800" dirty="0" smtClean="0"/>
              <a:t>Monitorování postupu projektů se uskutečňuje prostřednictvím:</a:t>
            </a:r>
          </a:p>
          <a:p>
            <a:pPr marL="609600" lvl="1" indent="-342900">
              <a:lnSpc>
                <a:spcPct val="110000"/>
              </a:lnSpc>
              <a:spcBef>
                <a:spcPts val="0"/>
              </a:spcBef>
              <a:buFont typeface="+mj-lt"/>
              <a:buAutoNum type="arabicPeriod"/>
            </a:pPr>
            <a:r>
              <a:rPr lang="cs-CZ" sz="1800" dirty="0" smtClean="0"/>
              <a:t>Zpráv o realizaci („ZoR“)</a:t>
            </a:r>
          </a:p>
          <a:p>
            <a:pPr marL="817563" lvl="2" indent="-285750">
              <a:spcBef>
                <a:spcPts val="0"/>
              </a:spcBef>
            </a:pPr>
            <a:r>
              <a:rPr lang="pl-PL" sz="1800" dirty="0" smtClean="0"/>
              <a:t>sledovaným </a:t>
            </a:r>
            <a:r>
              <a:rPr lang="pl-PL" sz="1800" dirty="0"/>
              <a:t>obdobím je příslušná etapa,</a:t>
            </a:r>
          </a:p>
          <a:p>
            <a:pPr marL="817563" lvl="2" indent="-285750">
              <a:spcBef>
                <a:spcPts val="0"/>
              </a:spcBef>
            </a:pPr>
            <a:r>
              <a:rPr lang="pl-PL" sz="1800" dirty="0"/>
              <a:t>předkládá se po ukončení etapy spolu se žádostí o platbu (ex-post financování),</a:t>
            </a:r>
          </a:p>
          <a:p>
            <a:pPr marL="817563" lvl="2" indent="-285750">
              <a:spcBef>
                <a:spcPts val="0"/>
              </a:spcBef>
            </a:pPr>
            <a:r>
              <a:rPr lang="pl-PL" sz="1800" dirty="0"/>
              <a:t>p</a:t>
            </a:r>
            <a:r>
              <a:rPr lang="pl-PL" sz="1800" dirty="0" smtClean="0"/>
              <a:t>růběžnou </a:t>
            </a:r>
            <a:r>
              <a:rPr lang="pl-PL" sz="1800" dirty="0"/>
              <a:t>ani závěrečnou zprávu o realizaci nelze podat před datem schválení právního </a:t>
            </a:r>
            <a:r>
              <a:rPr lang="pl-PL" sz="1800" dirty="0" smtClean="0"/>
              <a:t>aktu,</a:t>
            </a:r>
            <a:endParaRPr lang="cs-CZ" sz="1800" dirty="0" smtClean="0"/>
          </a:p>
          <a:p>
            <a:pPr marL="817563" lvl="2" indent="-285750">
              <a:spcBef>
                <a:spcPts val="0"/>
              </a:spcBef>
            </a:pPr>
            <a:r>
              <a:rPr lang="cs-CZ" sz="1800" dirty="0" smtClean="0"/>
              <a:t>zprávu nelze podat před uzavřením změnového řízení, je-li v projektu řešeno,</a:t>
            </a:r>
          </a:p>
          <a:p>
            <a:pPr marL="817563" lvl="2" indent="-285750">
              <a:spcBef>
                <a:spcPts val="0"/>
              </a:spcBef>
            </a:pPr>
            <a:r>
              <a:rPr lang="cs-CZ" sz="1800" dirty="0"/>
              <a:t>další zprávy je možné podat až po schválení předchozích zpráv</a:t>
            </a:r>
            <a:r>
              <a:rPr lang="cs-CZ" sz="1800" dirty="0" smtClean="0"/>
              <a:t>,</a:t>
            </a:r>
          </a:p>
          <a:p>
            <a:pPr marL="817563" lvl="2" indent="-285750">
              <a:spcBef>
                <a:spcPts val="0"/>
              </a:spcBef>
            </a:pPr>
            <a:r>
              <a:rPr lang="cs-CZ" sz="1800" dirty="0" smtClean="0"/>
              <a:t>Centrum provádí kontrolu </a:t>
            </a:r>
            <a:r>
              <a:rPr lang="cs-CZ" sz="1800" dirty="0"/>
              <a:t>formálních náležitostí a věcného obsahu </a:t>
            </a:r>
            <a:r>
              <a:rPr lang="cs-CZ" sz="1800" dirty="0" smtClean="0"/>
              <a:t>zpráv a administrativní ověření.</a:t>
            </a:r>
            <a:endParaRPr lang="en-US" sz="1800" dirty="0"/>
          </a:p>
          <a:p>
            <a:pPr marL="1273176" lvl="3" indent="-285750">
              <a:lnSpc>
                <a:spcPct val="120000"/>
              </a:lnSpc>
              <a:spcBef>
                <a:spcPts val="0"/>
              </a:spcBef>
            </a:pPr>
            <a:endParaRPr lang="pl-PL" sz="1500" b="1" dirty="0" smtClean="0"/>
          </a:p>
          <a:p>
            <a:pPr marL="609600" lvl="1" indent="-342900">
              <a:lnSpc>
                <a:spcPct val="110000"/>
              </a:lnSpc>
              <a:spcBef>
                <a:spcPts val="0"/>
              </a:spcBef>
              <a:buFont typeface="+mj-lt"/>
              <a:buAutoNum type="arabicPeriod"/>
            </a:pPr>
            <a:endParaRPr lang="cs-CZ" sz="1500" dirty="0" smtClean="0"/>
          </a:p>
          <a:p>
            <a:pPr marL="609600" lvl="1" indent="-342900">
              <a:lnSpc>
                <a:spcPct val="110000"/>
              </a:lnSpc>
              <a:spcBef>
                <a:spcPts val="0"/>
              </a:spcBef>
              <a:buFont typeface="+mj-lt"/>
              <a:buAutoNum type="arabicPeriod"/>
            </a:pPr>
            <a:endParaRPr lang="cs-CZ" sz="1500" dirty="0" smtClean="0"/>
          </a:p>
          <a:p>
            <a:pPr marL="811213" lvl="2" indent="-277813">
              <a:lnSpc>
                <a:spcPct val="110000"/>
              </a:lnSpc>
              <a:spcBef>
                <a:spcPts val="0"/>
              </a:spcBef>
              <a:buFont typeface="Arial" panose="020B0604020202020204" pitchFamily="34" charset="0"/>
              <a:buChar char="•"/>
            </a:pPr>
            <a:endParaRPr lang="cs-CZ" sz="1500" dirty="0" smtClean="0"/>
          </a:p>
        </p:txBody>
      </p:sp>
      <p:sp>
        <p:nvSpPr>
          <p:cNvPr id="4" name="Title 3"/>
          <p:cNvSpPr>
            <a:spLocks noGrp="1"/>
          </p:cNvSpPr>
          <p:nvPr>
            <p:ph type="title"/>
          </p:nvPr>
        </p:nvSpPr>
        <p:spPr/>
        <p:txBody>
          <a:bodyPr>
            <a:normAutofit/>
          </a:bodyPr>
          <a:lstStyle/>
          <a:p>
            <a:pPr algn="ctr"/>
            <a:r>
              <a:rPr lang="cs-CZ" dirty="0" smtClean="0"/>
              <a:t>Monitorování realizace projektů</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43</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774612"/>
          </a:xfrm>
        </p:spPr>
        <p:txBody>
          <a:bodyPr>
            <a:noAutofit/>
          </a:bodyPr>
          <a:lstStyle/>
          <a:p>
            <a:pPr marL="266700" lvl="1" indent="0">
              <a:lnSpc>
                <a:spcPct val="110000"/>
              </a:lnSpc>
              <a:spcBef>
                <a:spcPts val="0"/>
              </a:spcBef>
              <a:buNone/>
            </a:pPr>
            <a:r>
              <a:rPr lang="cs-CZ" sz="1800" dirty="0" smtClean="0"/>
              <a:t>Monitorování postupu projektů se uskutečňuje prostřednictvím:</a:t>
            </a:r>
          </a:p>
          <a:p>
            <a:pPr marL="609600" lvl="1" indent="-342900">
              <a:lnSpc>
                <a:spcPct val="120000"/>
              </a:lnSpc>
              <a:spcBef>
                <a:spcPts val="600"/>
              </a:spcBef>
              <a:spcAft>
                <a:spcPts val="300"/>
              </a:spcAft>
              <a:buFont typeface="+mj-lt"/>
              <a:buAutoNum type="arabicPeriod" startAt="2"/>
            </a:pPr>
            <a:r>
              <a:rPr lang="cs-CZ" sz="1800" dirty="0" smtClean="0"/>
              <a:t>Zpráv </a:t>
            </a:r>
            <a:r>
              <a:rPr lang="cs-CZ" sz="1800" dirty="0"/>
              <a:t>o udržitelnosti („ZoU“):</a:t>
            </a:r>
          </a:p>
          <a:p>
            <a:pPr marL="817563" lvl="2" indent="-285750">
              <a:lnSpc>
                <a:spcPct val="120000"/>
              </a:lnSpc>
              <a:spcBef>
                <a:spcPts val="0"/>
              </a:spcBef>
            </a:pPr>
            <a:r>
              <a:rPr lang="cs-CZ" sz="1800" dirty="0"/>
              <a:t>monitoring období </a:t>
            </a:r>
            <a:r>
              <a:rPr lang="cs-CZ" sz="1800" dirty="0" smtClean="0"/>
              <a:t>udržitelnosti,</a:t>
            </a:r>
            <a:endParaRPr lang="cs-CZ" sz="1800" dirty="0"/>
          </a:p>
          <a:p>
            <a:pPr marL="811213" lvl="2" indent="-277813">
              <a:lnSpc>
                <a:spcPct val="110000"/>
              </a:lnSpc>
              <a:spcBef>
                <a:spcPts val="0"/>
              </a:spcBef>
              <a:buFont typeface="Arial" panose="020B0604020202020204" pitchFamily="34" charset="0"/>
              <a:buChar char="•"/>
            </a:pPr>
            <a:r>
              <a:rPr lang="cs-CZ" sz="1800" dirty="0" smtClean="0"/>
              <a:t>zprávy </a:t>
            </a:r>
            <a:r>
              <a:rPr lang="cs-CZ" sz="1800" dirty="0"/>
              <a:t>příjemce podává elektronicky v MS2014</a:t>
            </a:r>
            <a:r>
              <a:rPr lang="cs-CZ" sz="1800" dirty="0" smtClean="0"/>
              <a:t>+,</a:t>
            </a:r>
            <a:endParaRPr lang="cs-CZ" sz="1800" dirty="0"/>
          </a:p>
          <a:p>
            <a:pPr marL="811213" lvl="2" indent="-277813">
              <a:spcBef>
                <a:spcPts val="0"/>
              </a:spcBef>
              <a:buFont typeface="Arial" panose="020B0604020202020204" pitchFamily="34" charset="0"/>
              <a:buChar char="•"/>
            </a:pPr>
            <a:r>
              <a:rPr lang="cs-CZ" sz="1800" dirty="0"/>
              <a:t>h</a:t>
            </a:r>
            <a:r>
              <a:rPr lang="cs-CZ" sz="1800" dirty="0" smtClean="0"/>
              <a:t>armonogram </a:t>
            </a:r>
            <a:r>
              <a:rPr lang="cs-CZ" sz="1800" dirty="0"/>
              <a:t>jejich podání se příjemci zobrazuje v MS2014+ po datu schválení právního </a:t>
            </a:r>
            <a:r>
              <a:rPr lang="cs-CZ" sz="1800" dirty="0" smtClean="0"/>
              <a:t>aktu,</a:t>
            </a:r>
          </a:p>
          <a:p>
            <a:pPr marL="817563" lvl="2" indent="-285750">
              <a:lnSpc>
                <a:spcPct val="120000"/>
              </a:lnSpc>
              <a:spcBef>
                <a:spcPts val="0"/>
              </a:spcBef>
            </a:pPr>
            <a:r>
              <a:rPr lang="cs-CZ" sz="1800" dirty="0"/>
              <a:t>další zprávy je možné podat až po schválení předchozích zpráv,</a:t>
            </a:r>
          </a:p>
          <a:p>
            <a:pPr marL="817563" lvl="2" indent="-285750">
              <a:spcBef>
                <a:spcPts val="0"/>
              </a:spcBef>
            </a:pPr>
            <a:r>
              <a:rPr lang="cs-CZ" sz="1800" dirty="0"/>
              <a:t>zprávu nelze podat před uzavřením změnového řízení, </a:t>
            </a:r>
            <a:r>
              <a:rPr lang="cs-CZ" sz="1800" dirty="0" smtClean="0"/>
              <a:t>je-li </a:t>
            </a:r>
            <a:r>
              <a:rPr lang="cs-CZ" sz="1800" dirty="0"/>
              <a:t>v projektu řešeno,</a:t>
            </a:r>
          </a:p>
          <a:p>
            <a:pPr marL="817563" lvl="2" indent="-285750">
              <a:spcBef>
                <a:spcPts val="0"/>
              </a:spcBef>
            </a:pPr>
            <a:r>
              <a:rPr lang="cs-CZ" sz="1800" dirty="0"/>
              <a:t>Centrum provádí kontrolu formálních náležitostí a věcného obsahu </a:t>
            </a:r>
            <a:r>
              <a:rPr lang="cs-CZ" sz="1800" dirty="0" smtClean="0"/>
              <a:t>zpráv</a:t>
            </a:r>
            <a:r>
              <a:rPr lang="cs-CZ" sz="1800" dirty="0"/>
              <a:t> </a:t>
            </a:r>
            <a:r>
              <a:rPr lang="cs-CZ" sz="1800" dirty="0" smtClean="0"/>
              <a:t>a </a:t>
            </a:r>
            <a:r>
              <a:rPr lang="cs-CZ" sz="1800" dirty="0"/>
              <a:t>administrativní ověření</a:t>
            </a:r>
            <a:endParaRPr lang="en-US" sz="1800" dirty="0"/>
          </a:p>
          <a:p>
            <a:pPr marL="87313" lvl="1" indent="0">
              <a:spcBef>
                <a:spcPts val="0"/>
              </a:spcBef>
              <a:buNone/>
            </a:pPr>
            <a:r>
              <a:rPr lang="cs-CZ" sz="1900" dirty="0" smtClean="0"/>
              <a:t>Pojištění majetku v době udržitelnosti projektu je pouze doporučeno, není tedy povinností.</a:t>
            </a:r>
          </a:p>
        </p:txBody>
      </p:sp>
      <p:sp>
        <p:nvSpPr>
          <p:cNvPr id="4" name="Title 3"/>
          <p:cNvSpPr>
            <a:spLocks noGrp="1"/>
          </p:cNvSpPr>
          <p:nvPr>
            <p:ph type="title"/>
          </p:nvPr>
        </p:nvSpPr>
        <p:spPr/>
        <p:txBody>
          <a:bodyPr>
            <a:normAutofit/>
          </a:bodyPr>
          <a:lstStyle/>
          <a:p>
            <a:pPr algn="ctr"/>
            <a:r>
              <a:rPr lang="cs-CZ" dirty="0" smtClean="0"/>
              <a:t>Monitorování udržitelnosti projektů</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44</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4189078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a:bodyPr>
          <a:lstStyle/>
          <a:p>
            <a:pPr marL="454025" lvl="1" indent="-187325" algn="just">
              <a:spcBef>
                <a:spcPts val="600"/>
              </a:spcBef>
              <a:spcAft>
                <a:spcPts val="600"/>
              </a:spcAft>
            </a:pPr>
            <a:r>
              <a:rPr lang="cs-CZ" sz="1700" dirty="0" smtClean="0"/>
              <a:t>Může iniciovat žadatel/příjemce, Centrum, ŘO IROP</a:t>
            </a:r>
          </a:p>
          <a:p>
            <a:pPr marL="808038" lvl="1" indent="-177800" algn="just" defTabSz="812800">
              <a:spcBef>
                <a:spcPts val="0"/>
              </a:spcBef>
            </a:pPr>
            <a:r>
              <a:rPr lang="cs-CZ" sz="1700" b="0" dirty="0">
                <a:solidFill>
                  <a:schemeClr val="tx1"/>
                </a:solidFill>
              </a:rPr>
              <a:t>O</a:t>
            </a:r>
            <a:r>
              <a:rPr lang="cs-CZ" sz="1700" b="0" dirty="0" smtClean="0">
                <a:solidFill>
                  <a:schemeClr val="tx1"/>
                </a:solidFill>
              </a:rPr>
              <a:t>známení provádí žadatel/příjemce prostřednictvím MS2014+ na záložce Žádost o změnu.</a:t>
            </a:r>
          </a:p>
          <a:p>
            <a:pPr marL="808038" lvl="1" indent="-177800" algn="just" defTabSz="812800">
              <a:spcBef>
                <a:spcPts val="0"/>
              </a:spcBef>
            </a:pPr>
            <a:r>
              <a:rPr lang="cs-CZ" sz="1700" b="0" dirty="0" smtClean="0">
                <a:solidFill>
                  <a:schemeClr val="tx1"/>
                </a:solidFill>
              </a:rPr>
              <a:t>Pokud je iniciátorem změny ŘO IROP nebo Centrum informují příjemce depeší </a:t>
            </a:r>
            <a:br>
              <a:rPr lang="cs-CZ" sz="1700" b="0" dirty="0" smtClean="0">
                <a:solidFill>
                  <a:schemeClr val="tx1"/>
                </a:solidFill>
              </a:rPr>
            </a:br>
            <a:r>
              <a:rPr lang="cs-CZ" sz="1700" b="0" dirty="0" smtClean="0">
                <a:solidFill>
                  <a:schemeClr val="tx1"/>
                </a:solidFill>
              </a:rPr>
              <a:t>o zahájení změnového řízení. </a:t>
            </a:r>
          </a:p>
          <a:p>
            <a:pPr marL="808038" lvl="1" indent="-177800" algn="just" defTabSz="812800">
              <a:spcBef>
                <a:spcPts val="0"/>
              </a:spcBef>
            </a:pPr>
            <a:r>
              <a:rPr lang="cs-CZ" sz="1700" b="0" dirty="0">
                <a:solidFill>
                  <a:schemeClr val="tx1"/>
                </a:solidFill>
              </a:rPr>
              <a:t>ŘO IROP </a:t>
            </a:r>
            <a:r>
              <a:rPr lang="cs-CZ" sz="1700" b="0" dirty="0" smtClean="0">
                <a:solidFill>
                  <a:schemeClr val="tx1"/>
                </a:solidFill>
              </a:rPr>
              <a:t>a Centrum zahájí změnové řízení </a:t>
            </a:r>
            <a:r>
              <a:rPr lang="cs-CZ" sz="1700" b="0" dirty="0">
                <a:solidFill>
                  <a:schemeClr val="tx1"/>
                </a:solidFill>
              </a:rPr>
              <a:t>pouze </a:t>
            </a:r>
            <a:r>
              <a:rPr lang="cs-CZ" sz="1700" b="0" dirty="0" smtClean="0">
                <a:solidFill>
                  <a:schemeClr val="tx1"/>
                </a:solidFill>
              </a:rPr>
              <a:t>v případě, že změna projektu bude v zájmu příjemce nebo po zjištění formální chyby. </a:t>
            </a:r>
            <a:endParaRPr lang="cs-CZ" sz="1700" b="0" dirty="0">
              <a:solidFill>
                <a:schemeClr val="tx1"/>
              </a:solidFill>
            </a:endParaRPr>
          </a:p>
          <a:p>
            <a:pPr marL="808038" lvl="1" indent="-177800" algn="just" defTabSz="812800">
              <a:spcBef>
                <a:spcPts val="0"/>
              </a:spcBef>
            </a:pPr>
            <a:r>
              <a:rPr lang="cs-CZ" sz="1700" b="0" dirty="0" smtClean="0">
                <a:solidFill>
                  <a:schemeClr val="tx1"/>
                </a:solidFill>
              </a:rPr>
              <a:t>Neočekávané změny je příjemce povinen oznámit neprodleně, jakmile změna nastane. </a:t>
            </a:r>
          </a:p>
          <a:p>
            <a:pPr marL="454025" lvl="1" indent="-187325" algn="just">
              <a:spcBef>
                <a:spcPts val="600"/>
              </a:spcBef>
              <a:spcAft>
                <a:spcPts val="600"/>
              </a:spcAft>
            </a:pPr>
            <a:r>
              <a:rPr lang="cs-CZ" sz="1700" dirty="0"/>
              <a:t>D</a:t>
            </a:r>
            <a:r>
              <a:rPr lang="cs-CZ" sz="1700" dirty="0" smtClean="0"/>
              <a:t>ruhy změn</a:t>
            </a:r>
          </a:p>
          <a:p>
            <a:pPr marL="808038" lvl="2" indent="-177800" algn="just" defTabSz="812800">
              <a:spcBef>
                <a:spcPts val="0"/>
              </a:spcBef>
            </a:pPr>
            <a:r>
              <a:rPr lang="cs-CZ" sz="1700" dirty="0" smtClean="0"/>
              <a:t>Změny </a:t>
            </a:r>
            <a:r>
              <a:rPr lang="cs-CZ" sz="1700" b="1" dirty="0" smtClean="0"/>
              <a:t>před schválením prvního Rozhodnutí </a:t>
            </a:r>
            <a:r>
              <a:rPr lang="cs-CZ" sz="1700" dirty="0" smtClean="0"/>
              <a:t>– o změně rozhoduje Centrum.</a:t>
            </a:r>
          </a:p>
          <a:p>
            <a:pPr marL="808038" lvl="2" indent="-177800" algn="just" defTabSz="812800">
              <a:spcBef>
                <a:spcPts val="0"/>
              </a:spcBef>
            </a:pPr>
            <a:r>
              <a:rPr lang="cs-CZ" sz="1700" dirty="0" smtClean="0"/>
              <a:t>Změny </a:t>
            </a:r>
            <a:r>
              <a:rPr lang="cs-CZ" sz="1700" b="1" dirty="0" smtClean="0"/>
              <a:t>po schválení prvního Rozhodnutí</a:t>
            </a:r>
            <a:r>
              <a:rPr lang="cs-CZ" sz="1700" dirty="0" smtClean="0"/>
              <a:t>, které nemění údaje na Rozhodnutí  –  o změně rozhoduje Centrum.</a:t>
            </a:r>
          </a:p>
          <a:p>
            <a:pPr marL="808038" lvl="2" indent="-177800" algn="just" defTabSz="812800">
              <a:spcBef>
                <a:spcPts val="0"/>
              </a:spcBef>
            </a:pPr>
            <a:r>
              <a:rPr lang="cs-CZ" sz="1700" dirty="0" smtClean="0"/>
              <a:t>Změny </a:t>
            </a:r>
            <a:r>
              <a:rPr lang="cs-CZ" sz="1700" b="1" dirty="0" smtClean="0"/>
              <a:t>po schválení prvního Rozhodnutí</a:t>
            </a:r>
            <a:r>
              <a:rPr lang="cs-CZ" sz="1700" dirty="0" smtClean="0"/>
              <a:t>, které mění údaje na Rozhodnutí  –  </a:t>
            </a:r>
            <a:br>
              <a:rPr lang="cs-CZ" sz="1700" dirty="0" smtClean="0"/>
            </a:br>
            <a:r>
              <a:rPr lang="cs-CZ" sz="1700" dirty="0" smtClean="0"/>
              <a:t>o změně rozhoduje ŘO IROP (změny, které mají vliv na aktivity projektu, splnění účelu a cílů projektu nebo na dobu realizace projektu). ŘO IROP musí tyto změny schválit před zahájením jejich realizace. </a:t>
            </a:r>
          </a:p>
          <a:p>
            <a:pPr marL="254000" lvl="2" indent="0" algn="just" defTabSz="266700">
              <a:spcBef>
                <a:spcPts val="0"/>
              </a:spcBef>
              <a:buNone/>
            </a:pPr>
            <a:endParaRPr lang="cs-CZ" sz="1700" dirty="0" smtClean="0"/>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4" name="Title 3"/>
          <p:cNvSpPr>
            <a:spLocks noGrp="1"/>
          </p:cNvSpPr>
          <p:nvPr>
            <p:ph type="title"/>
          </p:nvPr>
        </p:nvSpPr>
        <p:spPr/>
        <p:txBody>
          <a:bodyPr>
            <a:normAutofit/>
          </a:bodyPr>
          <a:lstStyle/>
          <a:p>
            <a:pPr algn="ctr"/>
            <a:r>
              <a:rPr lang="cs-CZ" dirty="0" smtClean="0"/>
              <a:t>Změny v projektech</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45</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36341" y="1264906"/>
            <a:ext cx="7383470" cy="3170616"/>
          </a:xfrm>
        </p:spPr>
        <p:txBody>
          <a:bodyPr>
            <a:normAutofit/>
          </a:bodyPr>
          <a:lstStyle/>
          <a:p>
            <a:pPr algn="ctr"/>
            <a:r>
              <a:rPr lang="cs-CZ" dirty="0" smtClean="0"/>
              <a:t>Děkujeme</a:t>
            </a:r>
            <a:r>
              <a:rPr lang="en-US" dirty="0" smtClean="0"/>
              <a:t> </a:t>
            </a:r>
            <a:r>
              <a:rPr lang="cs-CZ" dirty="0" smtClean="0"/>
              <a:t>Vám </a:t>
            </a:r>
            <a:r>
              <a:rPr lang="en-US" dirty="0" smtClean="0"/>
              <a:t>z</a:t>
            </a:r>
            <a:r>
              <a:rPr lang="cs-CZ" dirty="0" smtClean="0"/>
              <a:t>a pozornost.</a:t>
            </a:r>
            <a:br>
              <a:rPr lang="cs-CZ" dirty="0" smtClean="0"/>
            </a:br>
            <a:r>
              <a:rPr lang="cs-CZ" dirty="0"/>
              <a:t/>
            </a:r>
            <a:br>
              <a:rPr lang="cs-CZ" dirty="0"/>
            </a:br>
            <a:r>
              <a:rPr lang="cs-CZ" sz="2000" dirty="0" smtClean="0"/>
              <a:t>Ing. Michaela Brožová</a:t>
            </a:r>
            <a:br>
              <a:rPr lang="cs-CZ" sz="2000" dirty="0" smtClean="0"/>
            </a:br>
            <a:r>
              <a:rPr lang="cs-CZ" sz="2000" dirty="0" smtClean="0"/>
              <a:t>brozova@crr.cz</a:t>
            </a:r>
            <a:br>
              <a:rPr lang="cs-CZ" sz="2000" dirty="0" smtClean="0"/>
            </a:br>
            <a:r>
              <a:rPr lang="cs-CZ" sz="2000" dirty="0" smtClean="0"/>
              <a:t>Mgr. </a:t>
            </a:r>
            <a:r>
              <a:rPr lang="cs-CZ" sz="2000" dirty="0"/>
              <a:t>Martin Janda</a:t>
            </a:r>
            <a:br>
              <a:rPr lang="cs-CZ" sz="2000" dirty="0"/>
            </a:br>
            <a:r>
              <a:rPr lang="cs-CZ" sz="2000" dirty="0"/>
              <a:t>Martin.Janda2@mmr.cz</a:t>
            </a:r>
            <a:r>
              <a:rPr lang="cs-CZ" sz="2000" dirty="0" smtClean="0"/>
              <a:t/>
            </a:r>
            <a:br>
              <a:rPr lang="cs-CZ" sz="2000" dirty="0" smtClean="0"/>
            </a:br>
            <a:endParaRPr lang="en-US" sz="2000" dirty="0"/>
          </a:p>
        </p:txBody>
      </p:sp>
      <p:sp>
        <p:nvSpPr>
          <p:cNvPr id="4" name="Slide Number Placeholder 3"/>
          <p:cNvSpPr>
            <a:spLocks noGrp="1"/>
          </p:cNvSpPr>
          <p:nvPr>
            <p:ph type="sldNum" sz="quarter" idx="12"/>
          </p:nvPr>
        </p:nvSpPr>
        <p:spPr/>
        <p:txBody>
          <a:bodyPr/>
          <a:lstStyle/>
          <a:p>
            <a:fld id="{4000C4B2-41BC-D741-8B94-B76DB6967C01}" type="slidenum">
              <a:rPr lang="en-US" smtClean="0"/>
              <a:pPr/>
              <a:t>46</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473386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600" y="1304926"/>
            <a:ext cx="7909975" cy="4821238"/>
          </a:xfrm>
        </p:spPr>
        <p:txBody>
          <a:bodyPr>
            <a:normAutofit/>
          </a:bodyPr>
          <a:lstStyle/>
          <a:p>
            <a:pPr marL="285750" lvl="0" indent="-285750" algn="just">
              <a:buFont typeface="Arial" panose="020B0604020202020204" pitchFamily="34" charset="0"/>
              <a:buChar char="•"/>
            </a:pPr>
            <a:r>
              <a:rPr lang="cs-CZ" dirty="0" smtClean="0"/>
              <a:t>Webová aplikace pro žadatele o podporu z Evropských strukturálních                    a investičních fondů (ESIF) v období 2014-2020 - </a:t>
            </a:r>
            <a:r>
              <a:rPr lang="cs-CZ" dirty="0" smtClean="0">
                <a:hlinkClick r:id="rId3"/>
              </a:rPr>
              <a:t>https</a:t>
            </a:r>
            <a:r>
              <a:rPr lang="cs-CZ" dirty="0">
                <a:hlinkClick r:id="rId3"/>
              </a:rPr>
              <a:t>://mseu.mssf.cz/</a:t>
            </a:r>
            <a:endParaRPr lang="cs-CZ" dirty="0"/>
          </a:p>
          <a:p>
            <a:endParaRPr lang="cs-CZ" dirty="0"/>
          </a:p>
          <a:p>
            <a:pPr marL="285750" lvl="0" indent="-285750" algn="just">
              <a:buFont typeface="Arial" panose="020B0604020202020204" pitchFamily="34" charset="0"/>
              <a:buChar char="•"/>
            </a:pPr>
            <a:endParaRPr lang="cs-CZ" dirty="0" smtClean="0"/>
          </a:p>
          <a:p>
            <a:pPr lvl="0" algn="just"/>
            <a:endParaRPr lang="cs-CZ" dirty="0"/>
          </a:p>
          <a:p>
            <a:pPr lvl="0" algn="just"/>
            <a:endParaRPr lang="cs-CZ" dirty="0" smtClean="0"/>
          </a:p>
          <a:p>
            <a:pPr lvl="0" algn="just"/>
            <a:endParaRPr lang="cs-CZ" dirty="0"/>
          </a:p>
          <a:p>
            <a:pPr lvl="0" algn="just"/>
            <a:endParaRPr lang="cs-CZ" dirty="0" smtClean="0"/>
          </a:p>
          <a:p>
            <a:pPr lvl="0" algn="just"/>
            <a:endParaRPr lang="cs-CZ" dirty="0"/>
          </a:p>
          <a:p>
            <a:pPr lvl="0" algn="just"/>
            <a:endParaRPr lang="cs-CZ" dirty="0" smtClean="0"/>
          </a:p>
          <a:p>
            <a:pPr marL="266700" lvl="1" indent="0">
              <a:buNone/>
            </a:pPr>
            <a:endParaRPr lang="cs-CZ" dirty="0" smtClean="0"/>
          </a:p>
        </p:txBody>
      </p:sp>
      <p:sp>
        <p:nvSpPr>
          <p:cNvPr id="4" name="Title 3"/>
          <p:cNvSpPr>
            <a:spLocks noGrp="1"/>
          </p:cNvSpPr>
          <p:nvPr>
            <p:ph type="title"/>
          </p:nvPr>
        </p:nvSpPr>
        <p:spPr>
          <a:xfrm>
            <a:off x="457200" y="371476"/>
            <a:ext cx="8229600" cy="933450"/>
          </a:xfrm>
        </p:spPr>
        <p:txBody>
          <a:bodyPr>
            <a:noAutofit/>
          </a:bodyPr>
          <a:lstStyle/>
          <a:p>
            <a:pPr algn="ctr"/>
            <a:r>
              <a:rPr lang="cs-CZ" sz="2800" dirty="0"/>
              <a:t>Portál </a:t>
            </a:r>
            <a:r>
              <a:rPr lang="cs-CZ" sz="2800" dirty="0" smtClean="0"/>
              <a:t>IS KP14</a:t>
            </a:r>
            <a:r>
              <a:rPr lang="cs-CZ" sz="2800" dirty="0"/>
              <a:t>+</a:t>
            </a:r>
            <a:endParaRPr lang="en-US" sz="2800"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5</a:t>
            </a:fld>
            <a:endParaRPr lang="en-US" dirty="0"/>
          </a:p>
        </p:txBody>
      </p:sp>
      <p:pic>
        <p:nvPicPr>
          <p:cNvPr id="6" name="Obrázek 5" descr="IROP-MMR-CRR – kopie.jpg"/>
          <p:cNvPicPr>
            <a:picLocks noChangeAspect="1"/>
          </p:cNvPicPr>
          <p:nvPr/>
        </p:nvPicPr>
        <p:blipFill>
          <a:blip r:embed="rId4"/>
          <a:stretch>
            <a:fillRect/>
          </a:stretch>
        </p:blipFill>
        <p:spPr>
          <a:xfrm>
            <a:off x="4213860" y="6278880"/>
            <a:ext cx="4930140" cy="579120"/>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8325" y="2053929"/>
            <a:ext cx="6530384" cy="4072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8187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84564"/>
            <a:ext cx="8229600" cy="4821238"/>
          </a:xfrm>
        </p:spPr>
        <p:txBody>
          <a:bodyPr>
            <a:normAutofit/>
          </a:bodyPr>
          <a:lstStyle/>
          <a:p>
            <a:pPr lvl="0" algn="just"/>
            <a:r>
              <a:rPr lang="cs-CZ" sz="2000" b="1" dirty="0" smtClean="0"/>
              <a:t>Prostřednictvím IS KP14</a:t>
            </a:r>
            <a:r>
              <a:rPr lang="cs-CZ" sz="2000" b="1" dirty="0"/>
              <a:t>+ probíhá podání úloh</a:t>
            </a:r>
            <a:r>
              <a:rPr lang="cs-CZ" sz="2000" b="1" dirty="0" smtClean="0"/>
              <a:t>:</a:t>
            </a:r>
          </a:p>
          <a:p>
            <a:pPr lvl="0" algn="just"/>
            <a:endParaRPr lang="cs-CZ" sz="700" b="1" dirty="0"/>
          </a:p>
          <a:p>
            <a:pPr marL="285750" indent="-285750">
              <a:buFont typeface="Arial" panose="020B0604020202020204" pitchFamily="34" charset="0"/>
              <a:buChar char="•"/>
            </a:pPr>
            <a:r>
              <a:rPr lang="cs-CZ" sz="2200" dirty="0"/>
              <a:t>žádost o podporu</a:t>
            </a:r>
          </a:p>
          <a:p>
            <a:pPr marL="285750" indent="-285750">
              <a:buFont typeface="Arial" panose="020B0604020202020204" pitchFamily="34" charset="0"/>
              <a:buChar char="•"/>
            </a:pPr>
            <a:r>
              <a:rPr lang="cs-CZ" sz="2200" dirty="0"/>
              <a:t>žádost o platbu – průběžná, závěrečná</a:t>
            </a:r>
          </a:p>
          <a:p>
            <a:pPr marL="285750" indent="-285750">
              <a:buFont typeface="Arial" panose="020B0604020202020204" pitchFamily="34" charset="0"/>
              <a:buChar char="•"/>
            </a:pPr>
            <a:r>
              <a:rPr lang="cs-CZ" sz="2200" dirty="0"/>
              <a:t>zprávy o realizaci  - průběžná, závěrečná (</a:t>
            </a:r>
            <a:r>
              <a:rPr lang="cs-CZ" sz="2200" dirty="0" err="1"/>
              <a:t>ZoR</a:t>
            </a:r>
            <a:r>
              <a:rPr lang="cs-CZ" sz="2200" dirty="0"/>
              <a:t> se v </a:t>
            </a:r>
            <a:r>
              <a:rPr lang="cs-CZ" sz="2200" dirty="0" smtClean="0"/>
              <a:t>IS KP14+ </a:t>
            </a:r>
            <a:r>
              <a:rPr lang="cs-CZ" sz="2200" dirty="0"/>
              <a:t>zobrazí po schválení právního aktu, depeše s upozorněním na blížící se termín podání)</a:t>
            </a:r>
          </a:p>
          <a:p>
            <a:pPr marL="285750" indent="-285750">
              <a:buFont typeface="Arial" panose="020B0604020202020204" pitchFamily="34" charset="0"/>
              <a:buChar char="•"/>
            </a:pPr>
            <a:r>
              <a:rPr lang="cs-CZ" sz="2200" dirty="0"/>
              <a:t>žádosti o změnu - ze strany příjemce i ze strany </a:t>
            </a:r>
            <a:r>
              <a:rPr lang="cs-CZ" sz="2200" dirty="0" smtClean="0"/>
              <a:t>Centra </a:t>
            </a:r>
            <a:r>
              <a:rPr lang="cs-CZ" sz="2200" dirty="0"/>
              <a:t>(ŘO)</a:t>
            </a:r>
          </a:p>
          <a:p>
            <a:pPr marL="285750" indent="-285750">
              <a:buFont typeface="Arial" panose="020B0604020202020204" pitchFamily="34" charset="0"/>
              <a:buChar char="•"/>
            </a:pPr>
            <a:r>
              <a:rPr lang="cs-CZ" sz="2200" dirty="0"/>
              <a:t>zprávy o udržitelnosti projektu  - za každý rok - průběžná, závěrečná</a:t>
            </a:r>
          </a:p>
          <a:p>
            <a:pPr marL="285750" indent="-285750">
              <a:buFont typeface="Arial" panose="020B0604020202020204" pitchFamily="34" charset="0"/>
              <a:buChar char="•"/>
            </a:pPr>
            <a:r>
              <a:rPr lang="cs-CZ" sz="2200" dirty="0"/>
              <a:t>veškerá komunikace mezi žadatelem a </a:t>
            </a:r>
            <a:r>
              <a:rPr lang="cs-CZ" sz="2200" dirty="0" smtClean="0"/>
              <a:t>Centrem </a:t>
            </a:r>
            <a:r>
              <a:rPr lang="cs-CZ" sz="2200" dirty="0"/>
              <a:t>– formou depeší</a:t>
            </a:r>
          </a:p>
          <a:p>
            <a:pPr marL="19050" indent="-19050">
              <a:spcBef>
                <a:spcPts val="200"/>
              </a:spcBef>
              <a:tabLst>
                <a:tab pos="0" algn="l"/>
              </a:tabLst>
            </a:pPr>
            <a:endParaRPr lang="cs-CZ" dirty="0"/>
          </a:p>
          <a:p>
            <a:pPr marL="19050" indent="-19050">
              <a:spcBef>
                <a:spcPts val="200"/>
              </a:spcBef>
              <a:tabLst>
                <a:tab pos="0" algn="l"/>
              </a:tabLst>
            </a:pPr>
            <a:r>
              <a:rPr lang="cs-CZ" sz="2000" b="1" dirty="0" smtClean="0"/>
              <a:t>Podání všech úloh </a:t>
            </a:r>
            <a:r>
              <a:rPr lang="cs-CZ" sz="2000" b="1" dirty="0"/>
              <a:t>je pouze elektronické prostřednictvím </a:t>
            </a:r>
            <a:r>
              <a:rPr lang="cs-CZ" sz="2000" b="1" dirty="0" smtClean="0"/>
              <a:t>IS KP14+ !!!</a:t>
            </a:r>
          </a:p>
          <a:p>
            <a:pPr marL="266700" lvl="1" indent="0">
              <a:buNone/>
            </a:pPr>
            <a:endParaRPr lang="cs-CZ" dirty="0" smtClean="0"/>
          </a:p>
        </p:txBody>
      </p:sp>
      <p:sp>
        <p:nvSpPr>
          <p:cNvPr id="4" name="Title 3"/>
          <p:cNvSpPr>
            <a:spLocks noGrp="1"/>
          </p:cNvSpPr>
          <p:nvPr>
            <p:ph type="title"/>
          </p:nvPr>
        </p:nvSpPr>
        <p:spPr>
          <a:xfrm>
            <a:off x="457200" y="371476"/>
            <a:ext cx="8229600" cy="933450"/>
          </a:xfrm>
        </p:spPr>
        <p:txBody>
          <a:bodyPr>
            <a:noAutofit/>
          </a:bodyPr>
          <a:lstStyle/>
          <a:p>
            <a:pPr algn="ctr"/>
            <a:r>
              <a:rPr lang="cs-CZ" sz="2800" dirty="0"/>
              <a:t>Portál IS KP14+</a:t>
            </a:r>
            <a:endParaRPr lang="en-US" sz="2800"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6</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671852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1" y="1306874"/>
            <a:ext cx="8229600" cy="4819290"/>
          </a:xfrm>
        </p:spPr>
        <p:txBody>
          <a:bodyPr>
            <a:normAutofit fontScale="92500"/>
          </a:bodyPr>
          <a:lstStyle/>
          <a:p>
            <a:pPr marL="285750" indent="-285750" algn="just">
              <a:buFont typeface="Arial" pitchFamily="34" charset="0"/>
              <a:buChar char="•"/>
            </a:pPr>
            <a:r>
              <a:rPr lang="cs-CZ" dirty="0" smtClean="0"/>
              <a:t>Pro </a:t>
            </a:r>
            <a:r>
              <a:rPr lang="cs-CZ" dirty="0"/>
              <a:t>bezproblémový chod doporučujeme </a:t>
            </a:r>
            <a:r>
              <a:rPr lang="cs-CZ" b="1" dirty="0"/>
              <a:t>nejnovější verzi </a:t>
            </a:r>
            <a:r>
              <a:rPr lang="cs-CZ" b="1" dirty="0" smtClean="0"/>
              <a:t>prohlížeče </a:t>
            </a:r>
            <a:r>
              <a:rPr lang="cs-CZ" b="1" cap="all" dirty="0" smtClean="0"/>
              <a:t>Internet Explorer, </a:t>
            </a:r>
            <a:r>
              <a:rPr lang="cs-CZ" dirty="0"/>
              <a:t>tj. aktuálně  verze 11</a:t>
            </a:r>
            <a:r>
              <a:rPr lang="cs-CZ" dirty="0" smtClean="0"/>
              <a:t>.</a:t>
            </a:r>
            <a:endParaRPr lang="cs-CZ" b="1" cap="all" dirty="0" smtClean="0"/>
          </a:p>
          <a:p>
            <a:pPr marL="285750" indent="-285750" algn="just">
              <a:buFont typeface="Arial" pitchFamily="34" charset="0"/>
              <a:buChar char="•"/>
            </a:pPr>
            <a:r>
              <a:rPr lang="cs-CZ" dirty="0" smtClean="0"/>
              <a:t>K </a:t>
            </a:r>
            <a:r>
              <a:rPr lang="cs-CZ" dirty="0"/>
              <a:t>podepsání úloh je vyžadován </a:t>
            </a:r>
            <a:r>
              <a:rPr lang="cs-CZ" b="1" dirty="0"/>
              <a:t>kvalifikovaný elektronický podpis</a:t>
            </a:r>
            <a:r>
              <a:rPr lang="cs-CZ" dirty="0"/>
              <a:t>. Aby bylo možné úlohy podepsat, je nutné mít na počítači nainstalovanou aplikaci </a:t>
            </a:r>
            <a:r>
              <a:rPr lang="cs-CZ" dirty="0">
                <a:hlinkClick r:id="rId3"/>
              </a:rPr>
              <a:t>MS </a:t>
            </a:r>
            <a:r>
              <a:rPr lang="cs-CZ" dirty="0" err="1" smtClean="0">
                <a:hlinkClick r:id="rId3"/>
              </a:rPr>
              <a:t>Silverlight</a:t>
            </a:r>
            <a:r>
              <a:rPr lang="cs-CZ" dirty="0">
                <a:solidFill>
                  <a:srgbClr val="FF0000"/>
                </a:solidFill>
              </a:rPr>
              <a:t> </a:t>
            </a:r>
            <a:r>
              <a:rPr lang="cs-CZ" dirty="0" smtClean="0"/>
              <a:t>a </a:t>
            </a:r>
            <a:r>
              <a:rPr lang="cs-CZ" dirty="0"/>
              <a:t>balíček </a:t>
            </a:r>
            <a:r>
              <a:rPr lang="cs-CZ" dirty="0" err="1">
                <a:solidFill>
                  <a:srgbClr val="FF0000"/>
                </a:solidFill>
                <a:hlinkClick r:id="rId4"/>
              </a:rPr>
              <a:t>TescoSW</a:t>
            </a:r>
            <a:r>
              <a:rPr lang="cs-CZ" dirty="0">
                <a:solidFill>
                  <a:srgbClr val="FF0000"/>
                </a:solidFill>
                <a:hlinkClick r:id="rId4"/>
              </a:rPr>
              <a:t> </a:t>
            </a:r>
            <a:r>
              <a:rPr lang="cs-CZ" dirty="0" err="1" smtClean="0">
                <a:solidFill>
                  <a:srgbClr val="FF0000"/>
                </a:solidFill>
                <a:hlinkClick r:id="rId4"/>
              </a:rPr>
              <a:t>Elevated</a:t>
            </a:r>
            <a:r>
              <a:rPr lang="cs-CZ" dirty="0">
                <a:solidFill>
                  <a:srgbClr val="FF0000"/>
                </a:solidFill>
                <a:hlinkClick r:id="rId4"/>
              </a:rPr>
              <a:t> </a:t>
            </a:r>
            <a:r>
              <a:rPr lang="cs-CZ" dirty="0" err="1" smtClean="0">
                <a:solidFill>
                  <a:srgbClr val="FF0000"/>
                </a:solidFill>
                <a:hlinkClick r:id="rId4"/>
              </a:rPr>
              <a:t>TrustTool</a:t>
            </a:r>
            <a:r>
              <a:rPr lang="cs-CZ" dirty="0"/>
              <a:t>, který slouží pro přístup k podpisovým </a:t>
            </a:r>
            <a:r>
              <a:rPr lang="cs-CZ" dirty="0" smtClean="0"/>
              <a:t>certifikátům. </a:t>
            </a:r>
          </a:p>
          <a:p>
            <a:pPr marL="914400" lvl="1" indent="-285750" algn="just">
              <a:spcBef>
                <a:spcPts val="0"/>
              </a:spcBef>
              <a:buFont typeface="Arial" pitchFamily="34" charset="0"/>
              <a:buChar char="•"/>
            </a:pPr>
            <a:r>
              <a:rPr lang="cs-CZ" sz="1800" b="0" dirty="0" smtClean="0">
                <a:solidFill>
                  <a:schemeClr val="tx1"/>
                </a:solidFill>
              </a:rPr>
              <a:t>Certifikát </a:t>
            </a:r>
            <a:r>
              <a:rPr lang="cs-CZ" sz="1800" dirty="0" smtClean="0">
                <a:solidFill>
                  <a:schemeClr val="tx1"/>
                </a:solidFill>
              </a:rPr>
              <a:t>musí být vydaný </a:t>
            </a:r>
            <a:r>
              <a:rPr lang="cs-CZ" sz="1800" dirty="0">
                <a:solidFill>
                  <a:schemeClr val="tx1"/>
                </a:solidFill>
              </a:rPr>
              <a:t>akreditovaným poskytovatelem </a:t>
            </a:r>
            <a:r>
              <a:rPr lang="cs-CZ" sz="1800" b="0" dirty="0">
                <a:solidFill>
                  <a:schemeClr val="tx1"/>
                </a:solidFill>
              </a:rPr>
              <a:t>certifikačních služeb dle zákona č. 227/2000 Sb., o elektronickém podpisu, v platném </a:t>
            </a:r>
            <a:r>
              <a:rPr lang="cs-CZ" sz="1800" b="0" dirty="0" smtClean="0">
                <a:solidFill>
                  <a:schemeClr val="tx1"/>
                </a:solidFill>
              </a:rPr>
              <a:t>znění</a:t>
            </a:r>
            <a:r>
              <a:rPr lang="cs-CZ" sz="1800" b="0" dirty="0">
                <a:solidFill>
                  <a:schemeClr val="tx1"/>
                </a:solidFill>
              </a:rPr>
              <a:t>, tzn. musí být vydaný některou </a:t>
            </a:r>
            <a:r>
              <a:rPr lang="cs-CZ" sz="1800" b="0" dirty="0" smtClean="0">
                <a:solidFill>
                  <a:schemeClr val="tx1"/>
                </a:solidFill>
              </a:rPr>
              <a:t>z</a:t>
            </a:r>
            <a:r>
              <a:rPr lang="cs-CZ" sz="1800" b="0" dirty="0">
                <a:solidFill>
                  <a:schemeClr val="tx1"/>
                </a:solidFill>
              </a:rPr>
              <a:t> podporovaných certifikačních autorit (</a:t>
            </a:r>
            <a:r>
              <a:rPr lang="cs-CZ" sz="1800" b="0" dirty="0" err="1">
                <a:solidFill>
                  <a:schemeClr val="tx1"/>
                </a:solidFill>
              </a:rPr>
              <a:t>Postsignum</a:t>
            </a:r>
            <a:r>
              <a:rPr lang="cs-CZ" sz="1800" b="0" dirty="0">
                <a:solidFill>
                  <a:schemeClr val="tx1"/>
                </a:solidFill>
              </a:rPr>
              <a:t>, </a:t>
            </a:r>
            <a:r>
              <a:rPr lang="cs-CZ" sz="1800" b="0" dirty="0" smtClean="0">
                <a:solidFill>
                  <a:schemeClr val="tx1"/>
                </a:solidFill>
              </a:rPr>
              <a:t>I.CA, </a:t>
            </a:r>
            <a:r>
              <a:rPr lang="cs-CZ" sz="1800" b="0" dirty="0" err="1" smtClean="0">
                <a:solidFill>
                  <a:schemeClr val="tx1"/>
                </a:solidFill>
              </a:rPr>
              <a:t>eIdentity</a:t>
            </a:r>
            <a:r>
              <a:rPr lang="cs-CZ" sz="1800" b="0" dirty="0" smtClean="0">
                <a:solidFill>
                  <a:schemeClr val="tx1"/>
                </a:solidFill>
              </a:rPr>
              <a:t>). </a:t>
            </a:r>
            <a:r>
              <a:rPr lang="cs-CZ" sz="1800" b="0" dirty="0">
                <a:solidFill>
                  <a:schemeClr val="tx1"/>
                </a:solidFill>
              </a:rPr>
              <a:t>Např. služby </a:t>
            </a:r>
            <a:r>
              <a:rPr lang="cs-CZ" sz="1800" b="0" dirty="0" err="1">
                <a:solidFill>
                  <a:schemeClr val="tx1"/>
                </a:solidFill>
              </a:rPr>
              <a:t>PostSignum</a:t>
            </a:r>
            <a:r>
              <a:rPr lang="cs-CZ" sz="1800" b="0" dirty="0">
                <a:solidFill>
                  <a:schemeClr val="tx1"/>
                </a:solidFill>
              </a:rPr>
              <a:t> jsou dostupné se službami Czech POINT.</a:t>
            </a:r>
          </a:p>
          <a:p>
            <a:pPr marL="914400" lvl="1" indent="-285750" algn="just">
              <a:spcBef>
                <a:spcPts val="0"/>
              </a:spcBef>
              <a:spcAft>
                <a:spcPts val="1200"/>
              </a:spcAft>
              <a:buFont typeface="Arial" panose="020B0604020202020204" pitchFamily="34" charset="0"/>
              <a:buChar char="•"/>
            </a:pPr>
            <a:r>
              <a:rPr lang="cs-CZ" sz="1800" b="0" dirty="0" smtClean="0">
                <a:solidFill>
                  <a:schemeClr val="tx1"/>
                </a:solidFill>
              </a:rPr>
              <a:t>Certifikát </a:t>
            </a:r>
            <a:r>
              <a:rPr lang="cs-CZ" sz="1800" b="0" dirty="0">
                <a:solidFill>
                  <a:schemeClr val="tx1"/>
                </a:solidFill>
              </a:rPr>
              <a:t>si zajišťují a obnovují uživatelé MS2014+ na vlastní náklady </a:t>
            </a:r>
            <a:r>
              <a:rPr lang="cs-CZ" sz="1800" b="0" dirty="0" smtClean="0">
                <a:solidFill>
                  <a:schemeClr val="tx1"/>
                </a:solidFill>
              </a:rPr>
              <a:t/>
            </a:r>
            <a:br>
              <a:rPr lang="cs-CZ" sz="1800" b="0" dirty="0" smtClean="0">
                <a:solidFill>
                  <a:schemeClr val="tx1"/>
                </a:solidFill>
              </a:rPr>
            </a:br>
            <a:r>
              <a:rPr lang="cs-CZ" sz="1800" b="0" dirty="0" smtClean="0">
                <a:solidFill>
                  <a:schemeClr val="tx1"/>
                </a:solidFill>
              </a:rPr>
              <a:t>u </a:t>
            </a:r>
            <a:r>
              <a:rPr lang="cs-CZ" sz="1800" b="0" dirty="0">
                <a:solidFill>
                  <a:schemeClr val="tx1"/>
                </a:solidFill>
              </a:rPr>
              <a:t>akreditovaného </a:t>
            </a:r>
            <a:r>
              <a:rPr lang="cs-CZ" sz="1800" b="0" dirty="0" smtClean="0">
                <a:solidFill>
                  <a:schemeClr val="tx1"/>
                </a:solidFill>
              </a:rPr>
              <a:t>poskytovatele. </a:t>
            </a:r>
            <a:r>
              <a:rPr lang="cs-CZ" sz="1800" b="0" dirty="0">
                <a:solidFill>
                  <a:srgbClr val="FF0000"/>
                </a:solidFill>
              </a:rPr>
              <a:t>Platnost certifikátu ještě min. 3 dny po </a:t>
            </a:r>
            <a:r>
              <a:rPr lang="cs-CZ" sz="1800" b="0" dirty="0" smtClean="0">
                <a:solidFill>
                  <a:srgbClr val="FF0000"/>
                </a:solidFill>
              </a:rPr>
              <a:t>podpisu!</a:t>
            </a:r>
          </a:p>
          <a:p>
            <a:pPr marL="285750" indent="-285750" algn="just">
              <a:buFont typeface="Arial" panose="020B0604020202020204" pitchFamily="34" charset="0"/>
              <a:buChar char="•"/>
            </a:pPr>
            <a:r>
              <a:rPr lang="cs-CZ" dirty="0" smtClean="0"/>
              <a:t>Instalační </a:t>
            </a:r>
            <a:r>
              <a:rPr lang="cs-CZ" dirty="0"/>
              <a:t>balíček </a:t>
            </a:r>
            <a:r>
              <a:rPr lang="cs-CZ" dirty="0" err="1">
                <a:hlinkClick r:id="rId4"/>
              </a:rPr>
              <a:t>TescoSW</a:t>
            </a:r>
            <a:r>
              <a:rPr lang="cs-CZ" dirty="0">
                <a:hlinkClick r:id="rId4"/>
              </a:rPr>
              <a:t> </a:t>
            </a:r>
            <a:r>
              <a:rPr lang="cs-CZ" dirty="0" err="1">
                <a:hlinkClick r:id="rId4"/>
              </a:rPr>
              <a:t>Elevated</a:t>
            </a:r>
            <a:r>
              <a:rPr lang="cs-CZ" dirty="0">
                <a:hlinkClick r:id="rId4"/>
              </a:rPr>
              <a:t> </a:t>
            </a:r>
            <a:r>
              <a:rPr lang="cs-CZ" dirty="0" err="1">
                <a:hlinkClick r:id="rId4"/>
              </a:rPr>
              <a:t>TrustTool</a:t>
            </a:r>
            <a:r>
              <a:rPr lang="cs-CZ" dirty="0"/>
              <a:t> naleznete v MS2014+ na záložce HW a SW požadavky.</a:t>
            </a:r>
            <a:endParaRPr lang="cs-CZ" cap="all" dirty="0"/>
          </a:p>
          <a:p>
            <a:pPr marL="285750" indent="-285750" algn="just">
              <a:buFont typeface="Arial" panose="020B0604020202020204" pitchFamily="34" charset="0"/>
              <a:buChar char="•"/>
            </a:pPr>
            <a:r>
              <a:rPr lang="cs-CZ" dirty="0" smtClean="0"/>
              <a:t>Na záložce „FAQ“ (podzáložka „FAQ elektronický podpis“) jsou k dispozici principy práce s certifikáty.</a:t>
            </a:r>
          </a:p>
        </p:txBody>
      </p:sp>
      <p:sp>
        <p:nvSpPr>
          <p:cNvPr id="4" name="Nadpis 3"/>
          <p:cNvSpPr>
            <a:spLocks noGrp="1"/>
          </p:cNvSpPr>
          <p:nvPr>
            <p:ph type="title"/>
          </p:nvPr>
        </p:nvSpPr>
        <p:spPr/>
        <p:txBody>
          <a:bodyPr>
            <a:normAutofit/>
          </a:bodyPr>
          <a:lstStyle/>
          <a:p>
            <a:pPr algn="ctr"/>
            <a:r>
              <a:rPr lang="cs-CZ" sz="2800" dirty="0" smtClean="0"/>
              <a:t>HW a SW požadavky</a:t>
            </a:r>
            <a:endParaRPr lang="cs-CZ" sz="2800"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7</a:t>
            </a:fld>
            <a:endParaRPr lang="en-US" dirty="0"/>
          </a:p>
        </p:txBody>
      </p:sp>
      <p:pic>
        <p:nvPicPr>
          <p:cNvPr id="6" name="Obrázek 5" descr="IROP-MMR-CRR – kopie.jpg"/>
          <p:cNvPicPr>
            <a:picLocks noChangeAspect="1"/>
          </p:cNvPicPr>
          <p:nvPr/>
        </p:nvPicPr>
        <p:blipFill>
          <a:blip r:embed="rId5"/>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835258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a:bodyPr>
          <a:lstStyle/>
          <a:p>
            <a:pPr marL="285750" lvl="1" indent="-285750" algn="just">
              <a:spcBef>
                <a:spcPct val="20000"/>
              </a:spcBef>
              <a:spcAft>
                <a:spcPts val="200"/>
              </a:spcAft>
              <a:buFont typeface="Arial" panose="020B0604020202020204" pitchFamily="34" charset="0"/>
              <a:buChar char="•"/>
            </a:pPr>
            <a:r>
              <a:rPr lang="cs-CZ" sz="1800" dirty="0">
                <a:solidFill>
                  <a:schemeClr val="tx1"/>
                </a:solidFill>
              </a:rPr>
              <a:t>Žadatel</a:t>
            </a:r>
            <a:r>
              <a:rPr lang="cs-CZ" sz="1800" b="0" dirty="0">
                <a:solidFill>
                  <a:schemeClr val="tx1"/>
                </a:solidFill>
              </a:rPr>
              <a:t> by </a:t>
            </a:r>
            <a:r>
              <a:rPr lang="cs-CZ" sz="1800" b="0">
                <a:solidFill>
                  <a:schemeClr val="tx1"/>
                </a:solidFill>
              </a:rPr>
              <a:t>měl </a:t>
            </a:r>
            <a:r>
              <a:rPr lang="cs-CZ" sz="1800" b="0" smtClean="0">
                <a:solidFill>
                  <a:schemeClr val="tx1"/>
                </a:solidFill>
              </a:rPr>
              <a:t>mít vždy </a:t>
            </a:r>
            <a:r>
              <a:rPr lang="cs-CZ" sz="1800" dirty="0">
                <a:solidFill>
                  <a:schemeClr val="tx1"/>
                </a:solidFill>
              </a:rPr>
              <a:t>přístup do portálu s rolí správce přístupů</a:t>
            </a:r>
            <a:r>
              <a:rPr lang="cs-CZ" sz="1800" b="0" dirty="0">
                <a:solidFill>
                  <a:schemeClr val="tx1"/>
                </a:solidFill>
              </a:rPr>
              <a:t>. P</a:t>
            </a:r>
            <a:r>
              <a:rPr lang="cs-CZ" sz="1800" b="0" dirty="0" smtClean="0">
                <a:solidFill>
                  <a:schemeClr val="tx1"/>
                </a:solidFill>
              </a:rPr>
              <a:t>ouze </a:t>
            </a:r>
            <a:r>
              <a:rPr lang="cs-CZ" sz="1800" b="0" dirty="0">
                <a:solidFill>
                  <a:schemeClr val="tx1"/>
                </a:solidFill>
              </a:rPr>
              <a:t>s touto rolí lze přidávat/odebírat další </a:t>
            </a:r>
            <a:r>
              <a:rPr lang="cs-CZ" sz="1800" b="0" dirty="0" smtClean="0">
                <a:solidFill>
                  <a:schemeClr val="tx1"/>
                </a:solidFill>
              </a:rPr>
              <a:t>uživatele (čtenář, editor, signatář, zmocněnec).</a:t>
            </a:r>
            <a:endParaRPr lang="cs-CZ" sz="1800" b="0" dirty="0">
              <a:solidFill>
                <a:schemeClr val="tx1"/>
              </a:solidFill>
            </a:endParaRPr>
          </a:p>
          <a:p>
            <a:pPr marL="285750" lvl="1" indent="-285750" algn="just">
              <a:spcBef>
                <a:spcPct val="20000"/>
              </a:spcBef>
              <a:spcAft>
                <a:spcPts val="200"/>
              </a:spcAft>
              <a:buFont typeface="Arial" panose="020B0604020202020204" pitchFamily="34" charset="0"/>
              <a:buChar char="•"/>
            </a:pPr>
            <a:r>
              <a:rPr lang="cs-CZ" sz="1800" b="0" dirty="0" smtClean="0">
                <a:solidFill>
                  <a:schemeClr val="tx1"/>
                </a:solidFill>
              </a:rPr>
              <a:t>K </a:t>
            </a:r>
            <a:r>
              <a:rPr lang="cs-CZ" sz="1800" b="0" dirty="0">
                <a:solidFill>
                  <a:schemeClr val="tx1"/>
                </a:solidFill>
              </a:rPr>
              <a:t>podepisování všech nebo určitých úloh je možné </a:t>
            </a:r>
            <a:r>
              <a:rPr lang="cs-CZ" sz="1800" dirty="0">
                <a:solidFill>
                  <a:schemeClr val="tx1"/>
                </a:solidFill>
              </a:rPr>
              <a:t>zmocnit jinou osobu plnou mocí,</a:t>
            </a:r>
            <a:r>
              <a:rPr lang="cs-CZ" sz="1800" b="0" dirty="0">
                <a:solidFill>
                  <a:schemeClr val="tx1"/>
                </a:solidFill>
              </a:rPr>
              <a:t> která se oskenovaná nahraje do </a:t>
            </a:r>
            <a:r>
              <a:rPr lang="cs-CZ" sz="1800" b="0" dirty="0" smtClean="0">
                <a:solidFill>
                  <a:schemeClr val="tx1"/>
                </a:solidFill>
              </a:rPr>
              <a:t>IS KP14+.</a:t>
            </a:r>
            <a:endParaRPr lang="cs-CZ" dirty="0"/>
          </a:p>
          <a:p>
            <a:pPr marL="285750" indent="-285750" algn="just">
              <a:buFont typeface="Arial" panose="020B0604020202020204" pitchFamily="34" charset="0"/>
              <a:buChar char="•"/>
            </a:pPr>
            <a:r>
              <a:rPr lang="cs-CZ" b="1" dirty="0" smtClean="0"/>
              <a:t>Informace </a:t>
            </a:r>
            <a:r>
              <a:rPr lang="cs-CZ" b="1" dirty="0"/>
              <a:t>o stavu projektu </a:t>
            </a:r>
            <a:r>
              <a:rPr lang="cs-CZ" dirty="0"/>
              <a:t>včetně výsledků hodnocení projektu se žadatel/příjemce dozví pouze přes </a:t>
            </a:r>
            <a:r>
              <a:rPr lang="cs-CZ" dirty="0" smtClean="0"/>
              <a:t>systém.</a:t>
            </a:r>
            <a:endParaRPr lang="cs-CZ" dirty="0"/>
          </a:p>
          <a:p>
            <a:pPr marL="285750" indent="-285750" algn="just">
              <a:buFont typeface="Arial" panose="020B0604020202020204" pitchFamily="34" charset="0"/>
              <a:buChar char="•"/>
            </a:pPr>
            <a:r>
              <a:rPr lang="cs-CZ" b="1" dirty="0" smtClean="0"/>
              <a:t>Právní akt – Registrace akce a Rozhodnutí </a:t>
            </a:r>
            <a:r>
              <a:rPr lang="cs-CZ" b="1" dirty="0"/>
              <a:t>o poskytnutí </a:t>
            </a:r>
            <a:r>
              <a:rPr lang="cs-CZ" b="1" dirty="0" smtClean="0"/>
              <a:t>dotace</a:t>
            </a:r>
            <a:r>
              <a:rPr lang="cs-CZ" dirty="0" smtClean="0"/>
              <a:t>/Registrace akce  a Stanovení výdajů na financování akce OSS/Dopis</a:t>
            </a:r>
            <a:r>
              <a:rPr lang="cs-CZ" b="1" dirty="0" smtClean="0"/>
              <a:t> </a:t>
            </a:r>
            <a:r>
              <a:rPr lang="cs-CZ" dirty="0" smtClean="0"/>
              <a:t>včetně </a:t>
            </a:r>
            <a:r>
              <a:rPr lang="cs-CZ" dirty="0"/>
              <a:t>podmínek bude příjemci zpřístupněn taktéž pouze přes </a:t>
            </a:r>
            <a:r>
              <a:rPr lang="cs-CZ" dirty="0" smtClean="0"/>
              <a:t>systém.</a:t>
            </a:r>
            <a:endParaRPr lang="cs-CZ" dirty="0"/>
          </a:p>
          <a:p>
            <a:pPr marL="285750" indent="-285750" algn="just">
              <a:buFont typeface="Arial" panose="020B0604020202020204" pitchFamily="34" charset="0"/>
              <a:buChar char="•"/>
            </a:pPr>
            <a:r>
              <a:rPr lang="cs-CZ" b="1" dirty="0"/>
              <a:t>Komunikace s Centrem </a:t>
            </a:r>
            <a:r>
              <a:rPr lang="cs-CZ" dirty="0"/>
              <a:t>po podání projektové žádosti bude probíhat </a:t>
            </a:r>
            <a:r>
              <a:rPr lang="cs-CZ" b="1" dirty="0"/>
              <a:t>pouze prostřednictvím depeší </a:t>
            </a:r>
            <a:r>
              <a:rPr lang="cs-CZ" dirty="0"/>
              <a:t>(zpráv) přes </a:t>
            </a:r>
            <a:r>
              <a:rPr lang="cs-CZ" dirty="0" smtClean="0"/>
              <a:t>systém.</a:t>
            </a:r>
            <a:endParaRPr lang="cs-CZ" dirty="0"/>
          </a:p>
          <a:p>
            <a:pPr marL="285750" indent="-285750">
              <a:buFont typeface="Arial" panose="020B0604020202020204" pitchFamily="34" charset="0"/>
              <a:buChar char="•"/>
            </a:pPr>
            <a:endParaRPr lang="cs-CZ" b="1" dirty="0"/>
          </a:p>
          <a:p>
            <a:pPr marL="915988" lvl="2" indent="-285750" algn="just" defTabSz="812800">
              <a:spcBef>
                <a:spcPts val="0"/>
              </a:spcBef>
            </a:pPr>
            <a:endParaRPr lang="cs-CZ" sz="1700" dirty="0" smtClean="0"/>
          </a:p>
          <a:p>
            <a:pPr marL="254000" lvl="2" indent="0" algn="just" defTabSz="266700">
              <a:spcBef>
                <a:spcPts val="0"/>
              </a:spcBef>
              <a:buNone/>
            </a:pPr>
            <a:endParaRPr lang="cs-CZ" sz="1700" dirty="0" smtClean="0"/>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4" name="Title 3"/>
          <p:cNvSpPr>
            <a:spLocks noGrp="1"/>
          </p:cNvSpPr>
          <p:nvPr>
            <p:ph type="title"/>
          </p:nvPr>
        </p:nvSpPr>
        <p:spPr/>
        <p:txBody>
          <a:bodyPr>
            <a:normAutofit/>
          </a:bodyPr>
          <a:lstStyle/>
          <a:p>
            <a:pPr algn="ctr"/>
            <a:r>
              <a:rPr lang="cs-CZ" dirty="0" smtClean="0"/>
              <a:t>Hlavní změny v IS KP14+</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8</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85422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a:bodyPr>
          <a:lstStyle/>
          <a:p>
            <a:pPr marL="285750" indent="-285750" algn="just">
              <a:buFont typeface="Arial" panose="020B0604020202020204" pitchFamily="34" charset="0"/>
              <a:buChar char="•"/>
            </a:pPr>
            <a:r>
              <a:rPr lang="cs-CZ" dirty="0"/>
              <a:t>Doporučujeme si v </a:t>
            </a:r>
            <a:r>
              <a:rPr lang="cs-CZ" dirty="0" smtClean="0"/>
              <a:t>IS KP14</a:t>
            </a:r>
            <a:r>
              <a:rPr lang="cs-CZ" dirty="0"/>
              <a:t>+ nastavit </a:t>
            </a:r>
            <a:r>
              <a:rPr lang="cs-CZ" b="1" dirty="0"/>
              <a:t>notifikace na telefon nebo e-mail</a:t>
            </a:r>
            <a:r>
              <a:rPr lang="cs-CZ" dirty="0"/>
              <a:t>, kde budete informováni o události/změně stavu projektu či o případných výzvách </a:t>
            </a:r>
            <a:br>
              <a:rPr lang="cs-CZ" dirty="0"/>
            </a:br>
            <a:r>
              <a:rPr lang="cs-CZ" dirty="0"/>
              <a:t>k doplnění/vysvětlení.</a:t>
            </a:r>
          </a:p>
          <a:p>
            <a:pPr marL="285750" indent="-285750" algn="just">
              <a:buFont typeface="Arial" panose="020B0604020202020204" pitchFamily="34" charset="0"/>
              <a:buChar char="•"/>
            </a:pPr>
            <a:r>
              <a:rPr lang="cs-CZ" dirty="0"/>
              <a:t>Depeše se považuje </a:t>
            </a:r>
            <a:r>
              <a:rPr lang="cs-CZ" b="1" dirty="0"/>
              <a:t>za doručenou dnem odeslání</a:t>
            </a:r>
            <a:r>
              <a:rPr lang="cs-CZ" dirty="0"/>
              <a:t>, nikoli dnem přečtení (možnost notifikace na e-mail či </a:t>
            </a:r>
            <a:r>
              <a:rPr lang="cs-CZ" dirty="0" err="1"/>
              <a:t>sms</a:t>
            </a:r>
            <a:r>
              <a:rPr lang="cs-CZ" dirty="0" smtClean="0"/>
              <a:t>).</a:t>
            </a:r>
            <a:endParaRPr lang="cs-CZ" b="1" dirty="0" smtClean="0"/>
          </a:p>
          <a:p>
            <a:pPr marL="285750" indent="-285750" algn="just">
              <a:buFont typeface="Arial" panose="020B0604020202020204" pitchFamily="34" charset="0"/>
              <a:buChar char="•"/>
            </a:pPr>
            <a:r>
              <a:rPr lang="cs-CZ" b="1" dirty="0" smtClean="0"/>
              <a:t>Přílohy</a:t>
            </a:r>
            <a:r>
              <a:rPr lang="cs-CZ" dirty="0" smtClean="0"/>
              <a:t> </a:t>
            </a:r>
            <a:r>
              <a:rPr lang="cs-CZ" dirty="0"/>
              <a:t>není nutné elektronicky podepisovat. </a:t>
            </a:r>
            <a:r>
              <a:rPr lang="cs-CZ" b="1" dirty="0"/>
              <a:t>Podepisuje se až kompletní </a:t>
            </a:r>
            <a:r>
              <a:rPr lang="cs-CZ" b="1" dirty="0" smtClean="0"/>
              <a:t>žádost </a:t>
            </a:r>
            <a:r>
              <a:rPr lang="cs-CZ" dirty="0" smtClean="0"/>
              <a:t>o podporu. Velikost </a:t>
            </a:r>
            <a:r>
              <a:rPr lang="cs-CZ" dirty="0"/>
              <a:t>příloh není omezená a všechny přílohy se přikládají </a:t>
            </a:r>
            <a:r>
              <a:rPr lang="cs-CZ" b="1" dirty="0"/>
              <a:t>pouze elektronicky</a:t>
            </a:r>
            <a:r>
              <a:rPr lang="cs-CZ" dirty="0" smtClean="0"/>
              <a:t>.</a:t>
            </a:r>
          </a:p>
          <a:p>
            <a:pPr marL="285750" indent="-285750" algn="just">
              <a:buFont typeface="Arial" panose="020B0604020202020204" pitchFamily="34" charset="0"/>
              <a:buChar char="•"/>
            </a:pPr>
            <a:r>
              <a:rPr lang="cs-CZ" dirty="0" smtClean="0"/>
              <a:t>Jednotlivé </a:t>
            </a:r>
            <a:r>
              <a:rPr lang="cs-CZ" dirty="0"/>
              <a:t>přílohy se nenahrávají na záložku </a:t>
            </a:r>
            <a:r>
              <a:rPr lang="cs-CZ" dirty="0" smtClean="0"/>
              <a:t>„Přiložené dokumenty“, </a:t>
            </a:r>
            <a:r>
              <a:rPr lang="cs-CZ" dirty="0"/>
              <a:t>ale na </a:t>
            </a:r>
            <a:r>
              <a:rPr lang="cs-CZ" b="1" dirty="0"/>
              <a:t>různá místa podle </a:t>
            </a:r>
            <a:r>
              <a:rPr lang="cs-CZ" b="1" dirty="0" smtClean="0"/>
              <a:t>oblasti, </a:t>
            </a:r>
            <a:r>
              <a:rPr lang="cs-CZ" b="1" dirty="0"/>
              <a:t>do které spadají </a:t>
            </a:r>
            <a:r>
              <a:rPr lang="cs-CZ" dirty="0"/>
              <a:t>(týká se plných mocí a veřejných zakázek).</a:t>
            </a:r>
          </a:p>
          <a:p>
            <a:pPr marL="539750" lvl="2" indent="-285750" algn="just" defTabSz="266700">
              <a:spcBef>
                <a:spcPts val="0"/>
              </a:spcBef>
            </a:pPr>
            <a:endParaRPr lang="cs-CZ" sz="1700" dirty="0" smtClean="0"/>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4" name="Title 3"/>
          <p:cNvSpPr>
            <a:spLocks noGrp="1"/>
          </p:cNvSpPr>
          <p:nvPr>
            <p:ph type="title"/>
          </p:nvPr>
        </p:nvSpPr>
        <p:spPr/>
        <p:txBody>
          <a:bodyPr>
            <a:normAutofit/>
          </a:bodyPr>
          <a:lstStyle/>
          <a:p>
            <a:pPr algn="ctr"/>
            <a:r>
              <a:rPr lang="cs-CZ" dirty="0" smtClean="0"/>
              <a:t>Hlavní změny v IS KP14+</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9</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564282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CR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5104</TotalTime>
  <Words>2941</Words>
  <Application>Microsoft Office PowerPoint</Application>
  <PresentationFormat>Předvádění na obrazovce (4:3)</PresentationFormat>
  <Paragraphs>500</Paragraphs>
  <Slides>46</Slides>
  <Notes>10</Notes>
  <HiddenSlides>0</HiddenSlides>
  <MMClips>0</MMClips>
  <ScaleCrop>false</ScaleCrop>
  <HeadingPairs>
    <vt:vector size="4" baseType="variant">
      <vt:variant>
        <vt:lpstr>Motiv</vt:lpstr>
      </vt:variant>
      <vt:variant>
        <vt:i4>1</vt:i4>
      </vt:variant>
      <vt:variant>
        <vt:lpstr>Nadpisy snímků</vt:lpstr>
      </vt:variant>
      <vt:variant>
        <vt:i4>46</vt:i4>
      </vt:variant>
    </vt:vector>
  </HeadingPairs>
  <TitlesOfParts>
    <vt:vector size="47" baseType="lpstr">
      <vt:lpstr>CRR template</vt:lpstr>
      <vt:lpstr>Představení  Centra pro regionální rozvoj  České republiky</vt:lpstr>
      <vt:lpstr>Centrum pro regionální rozvoj  České republiky</vt:lpstr>
      <vt:lpstr>Informace o Centru</vt:lpstr>
      <vt:lpstr>Webová aplikace IS KP14+</vt:lpstr>
      <vt:lpstr>Portál IS KP14+</vt:lpstr>
      <vt:lpstr>Portál IS KP14+</vt:lpstr>
      <vt:lpstr>HW a SW požadavky</vt:lpstr>
      <vt:lpstr>Hlavní změny v IS KP14+</vt:lpstr>
      <vt:lpstr>Hlavní změny v IS KP14+</vt:lpstr>
      <vt:lpstr>Co Vám může pomoci při vyplnění IS KP14+ ?</vt:lpstr>
      <vt:lpstr>Příjem a hodnocení žádostí  o podporu</vt:lpstr>
      <vt:lpstr>Příjem žádostí o podporu</vt:lpstr>
      <vt:lpstr>Hodnocení žádostí</vt:lpstr>
      <vt:lpstr>Kontrola přijatelnosti a formálních náležitostí</vt:lpstr>
      <vt:lpstr>Kritéria formálních náležitostí – I.</vt:lpstr>
      <vt:lpstr>Kritéria formálních náležitostí – II.</vt:lpstr>
      <vt:lpstr>Kritéria formálních náležitostí – III.</vt:lpstr>
      <vt:lpstr>Kritéria formálních náležitostí – IV.</vt:lpstr>
      <vt:lpstr>Kritéria formálních náležitostí – V.</vt:lpstr>
      <vt:lpstr>Kritéria formálních náležitostí – VI.</vt:lpstr>
      <vt:lpstr>Kritéria formálních náležitostí – VII.</vt:lpstr>
      <vt:lpstr>Kritéria formálních náležitostí – VIII.</vt:lpstr>
      <vt:lpstr>Kritéria formálních náležitostí – IX.</vt:lpstr>
      <vt:lpstr>Obecná kritéria přijatelnosti –I.</vt:lpstr>
      <vt:lpstr>Obecná kritéria přijatelnosti – II.</vt:lpstr>
      <vt:lpstr>Obecná kritéria přijatelnosti – III.</vt:lpstr>
      <vt:lpstr>Obecná kritéria přijatelnosti – IV.</vt:lpstr>
      <vt:lpstr>Obecná kritéria přijatelnosti – V.</vt:lpstr>
      <vt:lpstr>Specifická kritéria přijatelnosti – I.</vt:lpstr>
      <vt:lpstr>Specifická kritéria přijatelnosti – II.</vt:lpstr>
      <vt:lpstr>Specifická kritéria přijatelnosti – III.</vt:lpstr>
      <vt:lpstr>Specifická kritéria přijatelnosti – IV.</vt:lpstr>
      <vt:lpstr>Specifická kritéria přijatelnosti – V.</vt:lpstr>
      <vt:lpstr>Věcné hodnocení</vt:lpstr>
      <vt:lpstr>Věcné hodnocení – I.</vt:lpstr>
      <vt:lpstr>Věcné hodnocení – II.</vt:lpstr>
      <vt:lpstr>Věcné hodnocení – III.</vt:lpstr>
      <vt:lpstr>Věcné hodnocení – IV.</vt:lpstr>
      <vt:lpstr>Ex-ante analýza rizik</vt:lpstr>
      <vt:lpstr>Ex-ante kontrola</vt:lpstr>
      <vt:lpstr>Výběr projektů</vt:lpstr>
      <vt:lpstr>Žádost o přezkum výsledku hodnocení</vt:lpstr>
      <vt:lpstr>Monitorování realizace projektů</vt:lpstr>
      <vt:lpstr>Monitorování udržitelnosti projektů</vt:lpstr>
      <vt:lpstr>Změny v projektech</vt:lpstr>
      <vt:lpstr>Děkujeme Vám za pozornost.  Ing. Michaela Brožová brozova@crr.cz Mgr. Martin Janda Martin.Janda2@mmr.cz </vt:lpstr>
    </vt:vector>
  </TitlesOfParts>
  <Company>CRR ČR</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Centrum pro regionální rozvoj ČR</dc:creator>
  <cp:lastModifiedBy>PrednaskaMPSV</cp:lastModifiedBy>
  <cp:revision>388</cp:revision>
  <cp:lastPrinted>2016-02-22T11:01:03Z</cp:lastPrinted>
  <dcterms:created xsi:type="dcterms:W3CDTF">2014-09-16T20:50:40Z</dcterms:created>
  <dcterms:modified xsi:type="dcterms:W3CDTF">2016-03-15T12:05:40Z</dcterms:modified>
</cp:coreProperties>
</file>