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9" r:id="rId1"/>
  </p:sldMasterIdLst>
  <p:notesMasterIdLst>
    <p:notesMasterId r:id="rId40"/>
  </p:notesMasterIdLst>
  <p:handoutMasterIdLst>
    <p:handoutMasterId r:id="rId41"/>
  </p:handoutMasterIdLst>
  <p:sldIdLst>
    <p:sldId id="323" r:id="rId2"/>
    <p:sldId id="455" r:id="rId3"/>
    <p:sldId id="553" r:id="rId4"/>
    <p:sldId id="546" r:id="rId5"/>
    <p:sldId id="467" r:id="rId6"/>
    <p:sldId id="536" r:id="rId7"/>
    <p:sldId id="457" r:id="rId8"/>
    <p:sldId id="458" r:id="rId9"/>
    <p:sldId id="459" r:id="rId10"/>
    <p:sldId id="538" r:id="rId11"/>
    <p:sldId id="543" r:id="rId12"/>
    <p:sldId id="524" r:id="rId13"/>
    <p:sldId id="418" r:id="rId14"/>
    <p:sldId id="498" r:id="rId15"/>
    <p:sldId id="499" r:id="rId16"/>
    <p:sldId id="541" r:id="rId17"/>
    <p:sldId id="547" r:id="rId18"/>
    <p:sldId id="500" r:id="rId19"/>
    <p:sldId id="544" r:id="rId20"/>
    <p:sldId id="511" r:id="rId21"/>
    <p:sldId id="512" r:id="rId22"/>
    <p:sldId id="501" r:id="rId23"/>
    <p:sldId id="502" r:id="rId24"/>
    <p:sldId id="505" r:id="rId25"/>
    <p:sldId id="513" r:id="rId26"/>
    <p:sldId id="514" r:id="rId27"/>
    <p:sldId id="507" r:id="rId28"/>
    <p:sldId id="516" r:id="rId29"/>
    <p:sldId id="550" r:id="rId30"/>
    <p:sldId id="523" r:id="rId31"/>
    <p:sldId id="540" r:id="rId32"/>
    <p:sldId id="548" r:id="rId33"/>
    <p:sldId id="549" r:id="rId34"/>
    <p:sldId id="518" r:id="rId35"/>
    <p:sldId id="517" r:id="rId36"/>
    <p:sldId id="552" r:id="rId37"/>
    <p:sldId id="551" r:id="rId38"/>
    <p:sldId id="410" r:id="rId39"/>
  </p:sldIdLst>
  <p:sldSz cx="9144000" cy="6858000" type="screen4x3"/>
  <p:notesSz cx="6662738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ostislav Mazal" initials="RM" lastIdx="1" clrIdx="0"/>
  <p:cmAuthor id="1" name="Martina Fišerová" initials="M.F.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1B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75" autoAdjust="0"/>
    <p:restoredTop sz="87922" autoAdjust="0"/>
  </p:normalViewPr>
  <p:slideViewPr>
    <p:cSldViewPr>
      <p:cViewPr varScale="1">
        <p:scale>
          <a:sx n="134" d="100"/>
          <a:sy n="134" d="100"/>
        </p:scale>
        <p:origin x="-1026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60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887912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773271" y="0"/>
            <a:ext cx="2887912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94BFC9-6853-4F11-B099-B6E7A7DE25AF}" type="datetimeFigureOut">
              <a:rPr lang="cs-CZ" smtClean="0"/>
              <a:pPr/>
              <a:t>4.10.2016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1" y="9428166"/>
            <a:ext cx="2887912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773271" y="9428166"/>
            <a:ext cx="2887912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13802C-BCE2-40B3-B11D-79108D7A894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28101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887186" cy="49633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774011" y="1"/>
            <a:ext cx="2887186" cy="49633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105DDF-5111-4143-A825-FFA1D2B19362}" type="datetimeFigureOut">
              <a:rPr lang="cs-CZ" smtClean="0"/>
              <a:pPr/>
              <a:t>4.10.2016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850900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66274" y="4715155"/>
            <a:ext cx="5330190" cy="44669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887186" cy="4963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774011" y="9428584"/>
            <a:ext cx="2887186" cy="4963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8725A5-20D6-492F-AB0E-E6402F0F8C8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226840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5120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F30510-CC21-424F-9764-7B67CF86340A}" type="slidenum">
              <a:rPr lang="cs-CZ" altLang="cs-CZ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cs-CZ" altLang="cs-CZ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5120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F30510-CC21-424F-9764-7B67CF86340A}" type="slidenum">
              <a:rPr lang="cs-CZ" altLang="cs-CZ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cs-CZ" altLang="cs-CZ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5120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F30510-CC21-424F-9764-7B67CF86340A}" type="slidenum">
              <a:rPr lang="cs-CZ" altLang="cs-CZ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cs-CZ" altLang="cs-CZ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5120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F30510-CC21-424F-9764-7B67CF86340A}" type="slidenum">
              <a:rPr lang="cs-CZ" altLang="cs-CZ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cs-CZ" altLang="cs-CZ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5120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F30510-CC21-424F-9764-7B67CF86340A}" type="slidenum">
              <a:rPr lang="cs-CZ" altLang="cs-CZ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cs-CZ" altLang="cs-CZ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5120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F30510-CC21-424F-9764-7B67CF86340A}" type="slidenum">
              <a:rPr lang="cs-CZ" altLang="cs-CZ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cs-CZ" altLang="cs-CZ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5120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F30510-CC21-424F-9764-7B67CF86340A}" type="slidenum">
              <a:rPr lang="cs-CZ" altLang="cs-CZ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cs-CZ" altLang="cs-CZ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5120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F30510-CC21-424F-9764-7B67CF86340A}" type="slidenum">
              <a:rPr lang="cs-CZ" altLang="cs-CZ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cs-CZ" altLang="cs-CZ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5120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F30510-CC21-424F-9764-7B67CF86340A}" type="slidenum">
              <a:rPr lang="cs-CZ" altLang="cs-CZ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cs-CZ" altLang="cs-CZ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5120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F30510-CC21-424F-9764-7B67CF86340A}" type="slidenum">
              <a:rPr lang="cs-CZ" altLang="cs-CZ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cs-CZ" altLang="cs-CZ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5120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F30510-CC21-424F-9764-7B67CF86340A}" type="slidenum">
              <a:rPr lang="cs-CZ" altLang="cs-CZ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cs-CZ" altLang="cs-CZ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5120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F30510-CC21-424F-9764-7B67CF86340A}" type="slidenum">
              <a:rPr lang="cs-CZ" altLang="cs-CZ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cs-CZ" altLang="cs-CZ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5120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F30510-CC21-424F-9764-7B67CF86340A}" type="slidenum">
              <a:rPr lang="cs-CZ" altLang="cs-CZ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cs-CZ" altLang="cs-CZ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5120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F30510-CC21-424F-9764-7B67CF86340A}" type="slidenum">
              <a:rPr lang="cs-CZ" altLang="cs-CZ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cs-CZ" altLang="cs-CZ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5120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F30510-CC21-424F-9764-7B67CF86340A}" type="slidenum">
              <a:rPr lang="cs-CZ" altLang="cs-CZ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cs-CZ" altLang="cs-CZ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5120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F30510-CC21-424F-9764-7B67CF86340A}" type="slidenum">
              <a:rPr lang="cs-CZ" altLang="cs-CZ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</a:t>
            </a:fld>
            <a:endParaRPr lang="cs-CZ" altLang="cs-CZ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5120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F30510-CC21-424F-9764-7B67CF86340A}" type="slidenum">
              <a:rPr lang="cs-CZ" altLang="cs-CZ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</a:t>
            </a:fld>
            <a:endParaRPr lang="cs-CZ" altLang="cs-CZ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5120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F30510-CC21-424F-9764-7B67CF86340A}" type="slidenum">
              <a:rPr lang="cs-CZ" altLang="cs-CZ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</a:t>
            </a:fld>
            <a:endParaRPr lang="cs-CZ" altLang="cs-CZ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5120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F30510-CC21-424F-9764-7B67CF86340A}" type="slidenum">
              <a:rPr lang="cs-CZ" altLang="cs-CZ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</a:t>
            </a:fld>
            <a:endParaRPr lang="cs-CZ" altLang="cs-CZ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5120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F30510-CC21-424F-9764-7B67CF86340A}" type="slidenum">
              <a:rPr lang="cs-CZ" altLang="cs-CZ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</a:t>
            </a:fld>
            <a:endParaRPr lang="cs-CZ" altLang="cs-CZ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5120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F30510-CC21-424F-9764-7B67CF86340A}" type="slidenum">
              <a:rPr lang="cs-CZ" altLang="cs-CZ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31</a:t>
            </a:fld>
            <a:endParaRPr lang="cs-CZ" altLang="cs-CZ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5120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F30510-CC21-424F-9764-7B67CF86340A}" type="slidenum">
              <a:rPr lang="cs-CZ" altLang="cs-CZ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32</a:t>
            </a:fld>
            <a:endParaRPr lang="cs-CZ" altLang="cs-CZ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5120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F30510-CC21-424F-9764-7B67CF86340A}" type="slidenum">
              <a:rPr lang="cs-CZ" altLang="cs-CZ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cs-CZ" altLang="cs-CZ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5120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F30510-CC21-424F-9764-7B67CF86340A}" type="slidenum">
              <a:rPr lang="cs-CZ" altLang="cs-CZ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33</a:t>
            </a:fld>
            <a:endParaRPr lang="cs-CZ" altLang="cs-CZ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5120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F30510-CC21-424F-9764-7B67CF86340A}" type="slidenum">
              <a:rPr lang="cs-CZ" altLang="cs-CZ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34</a:t>
            </a:fld>
            <a:endParaRPr lang="cs-CZ" altLang="cs-CZ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5120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F30510-CC21-424F-9764-7B67CF86340A}" type="slidenum">
              <a:rPr lang="cs-CZ" altLang="cs-CZ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35</a:t>
            </a:fld>
            <a:endParaRPr lang="cs-CZ" altLang="cs-CZ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5120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F30510-CC21-424F-9764-7B67CF86340A}" type="slidenum">
              <a:rPr lang="cs-CZ" altLang="cs-CZ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cs-CZ" altLang="cs-CZ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5120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F30510-CC21-424F-9764-7B67CF86340A}" type="slidenum">
              <a:rPr lang="cs-CZ" altLang="cs-CZ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cs-CZ" altLang="cs-CZ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5120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F30510-CC21-424F-9764-7B67CF86340A}" type="slidenum">
              <a:rPr lang="cs-CZ" altLang="cs-CZ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cs-CZ" altLang="cs-CZ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5120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F30510-CC21-424F-9764-7B67CF86340A}" type="slidenum">
              <a:rPr lang="cs-CZ" altLang="cs-CZ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cs-CZ" altLang="cs-CZ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5120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F30510-CC21-424F-9764-7B67CF86340A}" type="slidenum">
              <a:rPr lang="cs-CZ" altLang="cs-CZ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cs-CZ" altLang="cs-CZ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5120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F30510-CC21-424F-9764-7B67CF86340A}" type="slidenum">
              <a:rPr lang="cs-CZ" altLang="cs-CZ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cs-CZ" altLang="cs-CZ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FBE9683-DCA1-4D29-A1E5-EBDFC7E9286E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4.10.2016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Myriad Pro"/>
              </a:defRPr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2A6E95-259B-4713-AF1E-8B4EEEFE8785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12284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AEE65AD-F62A-4B4A-A85B-83F31EFFECE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4.10.2016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Myriad Pro"/>
              </a:defRPr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05F715-6D26-4684-93C5-E00CE833049A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02071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220F964-EA3D-41D0-97A3-658755B0D27C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4.10.2016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Myriad Pro"/>
              </a:defRPr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4DAA27-8ED0-4865-8A2F-7C1EB51A855E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62117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58F71AC-FDB0-4430-B852-EAD316855ED9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4.10.2016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Myriad Pro"/>
              </a:defRPr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FE9B23-02B4-4957-8BE2-0931FEC70F97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42723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17C547-04B9-493A-B743-84B3CB6E1FA6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4.10.2016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Myriad Pro"/>
              </a:defRPr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289B38-8D97-45FA-A46C-589A0C15510D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333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964497A-0ADB-437E-B237-1D59F4E92B42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4.10.2016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Myriad Pro"/>
              </a:defRPr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88282A-5FA8-4A7E-A999-D1CDD5684BDD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21686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26E777A-EBE4-43EE-B16C-1D14EB13142B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4.10.2016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Myriad Pro"/>
              </a:defRPr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65A841-A1B5-4CDD-964C-13A8A1F499C3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58798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7ABE49B-9DD5-4652-9180-96D6A108E91C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4.10.2016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Myriad Pro"/>
              </a:defRPr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E15F04-57A1-4D14-828C-D5AC9F011B9E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24558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118EB08-8B8E-40F1-BC4B-813AA6EBF55A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4.10.2016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Myriad Pro"/>
              </a:defRPr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C19F20-AEAE-46FE-AA26-FD2AB3D37020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7914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CD52F52-9068-44ED-8E35-96BB550F443B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4.10.2016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Myriad Pro"/>
              </a:defRPr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6D827B-4EEC-4510-A50B-38305E8E620F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850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2F2E694-7E52-4737-9917-0B0EDB8FE6F5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4.10.2016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Myriad Pro"/>
              </a:defRPr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E39782-32F4-42C5-9D55-E21C09DF5663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0707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>
            <a:alphaModFix amt="25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Myriad Pro"/>
              </a:defRPr>
            </a:lvl1pPr>
          </a:lstStyle>
          <a:p>
            <a:fld id="{B6B818D7-4D69-C74B-856A-11258C666662}" type="datetimeFigureOut">
              <a:rPr lang="en-US" smtClean="0"/>
              <a:pPr/>
              <a:t>10/4/2016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err="1" smtClean="0">
                <a:latin typeface="Myriad Pro"/>
              </a:rPr>
              <a:t>Název</a:t>
            </a:r>
            <a:r>
              <a:rPr lang="en-US" dirty="0" smtClean="0">
                <a:latin typeface="Myriad Pro"/>
              </a:rPr>
              <a:t> </a:t>
            </a:r>
            <a:r>
              <a:rPr lang="en-US" dirty="0" err="1" smtClean="0">
                <a:latin typeface="Myriad Pro"/>
              </a:rPr>
              <a:t>prezentace</a:t>
            </a:r>
            <a:endParaRPr lang="en-US" dirty="0">
              <a:latin typeface="Myriad Pro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Myriad Pro"/>
              </a:defRPr>
            </a:lvl1pPr>
          </a:lstStyle>
          <a:p>
            <a:fld id="{CA6B5227-2C6F-B94D-9D8F-826F9170706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9141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3500" b="1" i="0" kern="1200" cap="all">
          <a:solidFill>
            <a:schemeClr val="tx1"/>
          </a:solidFill>
          <a:latin typeface="Myriad Pro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Myriad Pro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Myriad Pro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Myriad Pro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Myriad Pro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Myriad Pro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rr.cz/cs/kontakty/kontakty-irop" TargetMode="External"/><Relationship Id="rId2" Type="http://schemas.openxmlformats.org/officeDocument/2006/relationships/hyperlink" Target="http://dotaceeu.cz/cs/microsites/irop/kontakty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dotaceeu.cz/cs/microsites/irop/vyzvy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hyperlink" Target="http://monumnet.npu.cz/pamfond/hledani.php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monumnet.npu.cz/chruzemi/hledani.php" TargetMode="External"/><Relationship Id="rId5" Type="http://schemas.openxmlformats.org/officeDocument/2006/relationships/hyperlink" Target="file:///\\praha.mmr.cz\dfs\J\SF\IROP\36%20-%20V&#253;zvy%20v%20IROP\48.%20v&#253;zva%20SC%203.1%20Kulturn&#237;%20d&#283;dictv&#237;_ITI\Pravidla\(http:\monumnet.npu.cz\chruzemi\hledani.php" TargetMode="External"/><Relationship Id="rId4" Type="http://schemas.openxmlformats.org/officeDocument/2006/relationships/hyperlink" Target="http://monumnet.npu.cz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hyperlink" Target="http://www.dotaceeu.cz/cs/Microsites/IROP/Dokumenty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dotaceeu.cz/cs/Microsites/IROP/Vyzvy/Vyzva-c-52-Revitalizace-vybranych-pamatek-II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mailto:Helena.Cikarova@mmr.cz" TargetMode="External"/><Relationship Id="rId2" Type="http://schemas.openxmlformats.org/officeDocument/2006/relationships/hyperlink" Target="mailto:Martina.Fiserova@mmr.cz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hyperlink" Target="http://www.dotaceeu.cz/cs/Microsites/IROP/Dokumenty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crr.cz/cs/kontakty/kontakty-irop/" TargetMode="External"/><Relationship Id="rId5" Type="http://schemas.openxmlformats.org/officeDocument/2006/relationships/hyperlink" Target="http://www.dotaceeu.cz/IROP" TargetMode="Externa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dotaceeu.cz/IROP" TargetMode="Externa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6858000"/>
          </a:xfrm>
          <a:prstGeom prst="rect">
            <a:avLst/>
          </a:prstGeom>
        </p:spPr>
      </p:pic>
      <p:sp>
        <p:nvSpPr>
          <p:cNvPr id="13315" name="Subtitle 2"/>
          <p:cNvSpPr>
            <a:spLocks noGrp="1"/>
          </p:cNvSpPr>
          <p:nvPr>
            <p:ph type="subTitle" idx="1"/>
          </p:nvPr>
        </p:nvSpPr>
        <p:spPr>
          <a:xfrm>
            <a:off x="363538" y="4946650"/>
            <a:ext cx="6400800" cy="696913"/>
          </a:xfrm>
        </p:spPr>
        <p:txBody>
          <a:bodyPr>
            <a:normAutofit fontScale="85000" lnSpcReduction="20000"/>
          </a:bodyPr>
          <a:lstStyle/>
          <a:p>
            <a:pPr algn="l" eaLnBrk="1" hangingPunct="1"/>
            <a:r>
              <a:rPr lang="cs-CZ" altLang="cs-CZ" sz="2500" dirty="0" smtClean="0">
                <a:solidFill>
                  <a:srgbClr val="000000"/>
                </a:solidFill>
                <a:ea typeface="Myriad Pro"/>
                <a:cs typeface="Myriad Pro"/>
              </a:rPr>
              <a:t>19. 1. 2016</a:t>
            </a:r>
          </a:p>
          <a:p>
            <a:pPr algn="l" eaLnBrk="1" hangingPunct="1"/>
            <a:r>
              <a:rPr lang="cs-CZ" altLang="cs-CZ" sz="2500" dirty="0" smtClean="0">
                <a:solidFill>
                  <a:srgbClr val="000000"/>
                </a:solidFill>
                <a:ea typeface="Myriad Pro"/>
                <a:cs typeface="Myriad Pro"/>
              </a:rPr>
              <a:t>Praha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30393" y="849313"/>
            <a:ext cx="6545263" cy="3205162"/>
          </a:xfrm>
          <a:prstGeom prst="rect">
            <a:avLst/>
          </a:prstGeom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500" b="1" i="0" kern="1200" cap="all">
                <a:solidFill>
                  <a:schemeClr val="tx1"/>
                </a:solidFill>
                <a:latin typeface="Myriad Pro"/>
                <a:ea typeface="+mj-ea"/>
                <a:cs typeface="+mj-cs"/>
              </a:defRPr>
            </a:lvl1pPr>
          </a:lstStyle>
          <a:p>
            <a:pPr>
              <a:lnSpc>
                <a:spcPct val="107000"/>
              </a:lnSpc>
            </a:pPr>
            <a:r>
              <a:rPr lang="cs-CZ" altLang="cs-CZ" sz="3600" cap="none" dirty="0" smtClean="0">
                <a:solidFill>
                  <a:srgbClr val="000000"/>
                </a:solidFill>
                <a:latin typeface="Myriad Pro Black"/>
                <a:ea typeface="Myriad Pro Black"/>
                <a:cs typeface="Myriad Pro Black"/>
              </a:rPr>
              <a:t/>
            </a:r>
            <a:br>
              <a:rPr lang="cs-CZ" altLang="cs-CZ" sz="3600" cap="none" dirty="0" smtClean="0">
                <a:solidFill>
                  <a:srgbClr val="000000"/>
                </a:solidFill>
                <a:latin typeface="Myriad Pro Black"/>
                <a:ea typeface="Myriad Pro Black"/>
                <a:cs typeface="Myriad Pro Black"/>
              </a:rPr>
            </a:br>
            <a:r>
              <a:rPr lang="cs-CZ" altLang="cs-CZ" sz="3600" cap="none" dirty="0" smtClean="0">
                <a:solidFill>
                  <a:srgbClr val="000000"/>
                </a:solidFill>
                <a:latin typeface="Myriad Pro Black"/>
                <a:ea typeface="Myriad Pro Black"/>
                <a:cs typeface="Myriad Pro Black"/>
              </a:rPr>
              <a:t/>
            </a:r>
            <a:br>
              <a:rPr lang="cs-CZ" altLang="cs-CZ" sz="3600" cap="none" dirty="0" smtClean="0">
                <a:solidFill>
                  <a:srgbClr val="000000"/>
                </a:solidFill>
                <a:latin typeface="Myriad Pro Black"/>
                <a:ea typeface="Myriad Pro Black"/>
                <a:cs typeface="Myriad Pro Black"/>
              </a:rPr>
            </a:br>
            <a:r>
              <a:rPr lang="cs-CZ" altLang="cs-CZ" sz="3600" cap="none" dirty="0" smtClean="0">
                <a:solidFill>
                  <a:srgbClr val="000000"/>
                </a:solidFill>
                <a:latin typeface="Myriad Pro Black"/>
                <a:ea typeface="Myriad Pro Black"/>
                <a:cs typeface="Myriad Pro Black"/>
              </a:rPr>
              <a:t/>
            </a:r>
            <a:br>
              <a:rPr lang="cs-CZ" altLang="cs-CZ" sz="3600" cap="none" dirty="0" smtClean="0">
                <a:solidFill>
                  <a:srgbClr val="000000"/>
                </a:solidFill>
                <a:latin typeface="Myriad Pro Black"/>
                <a:ea typeface="Myriad Pro Black"/>
                <a:cs typeface="Myriad Pro Black"/>
              </a:rPr>
            </a:br>
            <a:r>
              <a:rPr lang="cs-CZ" altLang="cs-CZ" sz="3600" cap="none" dirty="0" smtClean="0">
                <a:solidFill>
                  <a:srgbClr val="000000"/>
                </a:solidFill>
                <a:latin typeface="Myriad Pro Black"/>
                <a:ea typeface="Myriad Pro Black"/>
                <a:cs typeface="Myriad Pro Black"/>
              </a:rPr>
              <a:t/>
            </a:r>
            <a:br>
              <a:rPr lang="cs-CZ" altLang="cs-CZ" sz="3600" cap="none" dirty="0" smtClean="0">
                <a:solidFill>
                  <a:srgbClr val="000000"/>
                </a:solidFill>
                <a:latin typeface="Myriad Pro Black"/>
                <a:ea typeface="Myriad Pro Black"/>
                <a:cs typeface="Myriad Pro Black"/>
              </a:rPr>
            </a:br>
            <a:r>
              <a:rPr lang="cs-CZ" altLang="cs-CZ" sz="3600" cap="none" dirty="0" smtClean="0">
                <a:solidFill>
                  <a:srgbClr val="0070C0"/>
                </a:solidFill>
                <a:latin typeface="Myriad Pro Black"/>
                <a:ea typeface="Myriad Pro Black"/>
                <a:cs typeface="Myriad Pro Black"/>
              </a:rPr>
              <a:t>SEMINÁŘ PRO ŽADATELE</a:t>
            </a:r>
          </a:p>
          <a:p>
            <a:pPr>
              <a:lnSpc>
                <a:spcPct val="107000"/>
              </a:lnSpc>
            </a:pPr>
            <a:r>
              <a:rPr lang="cs-CZ" altLang="cs-CZ" sz="3600" cap="none" dirty="0" smtClean="0">
                <a:solidFill>
                  <a:srgbClr val="0070C0"/>
                </a:solidFill>
                <a:latin typeface="Myriad Pro Black"/>
                <a:ea typeface="Myriad Pro Black"/>
                <a:cs typeface="Myriad Pro Black"/>
              </a:rPr>
              <a:t>52. výzvy IROP</a:t>
            </a:r>
            <a:br>
              <a:rPr lang="cs-CZ" altLang="cs-CZ" sz="3600" cap="none" dirty="0" smtClean="0">
                <a:solidFill>
                  <a:srgbClr val="0070C0"/>
                </a:solidFill>
                <a:latin typeface="Myriad Pro Black"/>
                <a:ea typeface="Myriad Pro Black"/>
                <a:cs typeface="Myriad Pro Black"/>
              </a:rPr>
            </a:br>
            <a:r>
              <a:rPr lang="cs-CZ" altLang="cs-CZ" sz="3600" cap="none" dirty="0" smtClean="0">
                <a:solidFill>
                  <a:srgbClr val="000000"/>
                </a:solidFill>
                <a:latin typeface="Myriad Pro Black"/>
                <a:ea typeface="Myriad Pro Black"/>
                <a:cs typeface="Myriad Pro Black"/>
              </a:rPr>
              <a:t/>
            </a:r>
            <a:br>
              <a:rPr lang="cs-CZ" altLang="cs-CZ" sz="3600" cap="none" dirty="0" smtClean="0">
                <a:solidFill>
                  <a:srgbClr val="000000"/>
                </a:solidFill>
                <a:latin typeface="Myriad Pro Black"/>
                <a:ea typeface="Myriad Pro Black"/>
                <a:cs typeface="Myriad Pro Black"/>
              </a:rPr>
            </a:br>
            <a:r>
              <a:rPr lang="cs-CZ" altLang="cs-CZ" sz="3600" cap="none" dirty="0" smtClean="0">
                <a:solidFill>
                  <a:srgbClr val="0070C0"/>
                </a:solidFill>
                <a:latin typeface="Myriad Pro Black"/>
                <a:ea typeface="Myriad Pro Black"/>
                <a:cs typeface="Myriad Pro Black"/>
              </a:rPr>
              <a:t>Revitalizace vybraných památek II. </a:t>
            </a:r>
            <a:r>
              <a:rPr lang="cs-CZ" altLang="cs-CZ" sz="3600" cap="none" dirty="0" smtClean="0">
                <a:solidFill>
                  <a:srgbClr val="000000"/>
                </a:solidFill>
                <a:latin typeface="Myriad Pro Black"/>
                <a:ea typeface="Myriad Pro Black"/>
                <a:cs typeface="Myriad Pro Black"/>
              </a:rPr>
              <a:t/>
            </a:r>
            <a:br>
              <a:rPr lang="cs-CZ" altLang="cs-CZ" sz="3600" cap="none" dirty="0" smtClean="0">
                <a:solidFill>
                  <a:srgbClr val="000000"/>
                </a:solidFill>
                <a:latin typeface="Myriad Pro Black"/>
                <a:ea typeface="Myriad Pro Black"/>
                <a:cs typeface="Myriad Pro Black"/>
              </a:rPr>
            </a:br>
            <a:r>
              <a:rPr lang="cs-CZ" altLang="cs-CZ" sz="3600" cap="none" dirty="0" smtClean="0">
                <a:solidFill>
                  <a:srgbClr val="000000"/>
                </a:solidFill>
                <a:latin typeface="Myriad Pro Black"/>
                <a:ea typeface="Myriad Pro Black"/>
                <a:cs typeface="Myriad Pro Black"/>
              </a:rPr>
              <a:t/>
            </a:r>
            <a:br>
              <a:rPr lang="cs-CZ" altLang="cs-CZ" sz="3600" cap="none" dirty="0" smtClean="0">
                <a:solidFill>
                  <a:srgbClr val="000000"/>
                </a:solidFill>
                <a:latin typeface="Myriad Pro Black"/>
                <a:ea typeface="Myriad Pro Black"/>
                <a:cs typeface="Myriad Pro Black"/>
              </a:rPr>
            </a:br>
            <a:r>
              <a:rPr lang="cs-CZ" altLang="cs-CZ" sz="3600" cap="none" dirty="0" smtClean="0">
                <a:solidFill>
                  <a:srgbClr val="000000"/>
                </a:solidFill>
                <a:latin typeface="Myriad Pro Black"/>
                <a:ea typeface="Myriad Pro Black"/>
                <a:cs typeface="Myriad Pro Black"/>
              </a:rPr>
              <a:t/>
            </a:r>
            <a:br>
              <a:rPr lang="cs-CZ" altLang="cs-CZ" sz="3600" cap="none" dirty="0" smtClean="0">
                <a:solidFill>
                  <a:srgbClr val="000000"/>
                </a:solidFill>
                <a:latin typeface="Myriad Pro Black"/>
                <a:ea typeface="Myriad Pro Black"/>
                <a:cs typeface="Myriad Pro Black"/>
              </a:rPr>
            </a:br>
            <a:r>
              <a:rPr lang="cs-CZ" altLang="cs-CZ" sz="3600" cap="none" dirty="0" smtClean="0">
                <a:solidFill>
                  <a:srgbClr val="000000"/>
                </a:solidFill>
                <a:latin typeface="Myriad Pro Black"/>
                <a:ea typeface="Myriad Pro Black"/>
                <a:cs typeface="Myriad Pro Black"/>
              </a:rPr>
              <a:t/>
            </a:r>
            <a:br>
              <a:rPr lang="cs-CZ" altLang="cs-CZ" sz="3600" cap="none" dirty="0" smtClean="0">
                <a:solidFill>
                  <a:srgbClr val="000000"/>
                </a:solidFill>
                <a:latin typeface="Myriad Pro Black"/>
                <a:ea typeface="Myriad Pro Black"/>
                <a:cs typeface="Myriad Pro Black"/>
              </a:rPr>
            </a:br>
            <a:endParaRPr lang="cs-CZ" altLang="cs-CZ" sz="3600" i="1" cap="none" dirty="0" smtClean="0">
              <a:solidFill>
                <a:srgbClr val="000000"/>
              </a:solidFill>
              <a:latin typeface="Myriad Pro Black"/>
              <a:ea typeface="Myriad Pro Black"/>
              <a:cs typeface="Myriad Pro Black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451620" y="4947265"/>
            <a:ext cx="1872208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4. 10. 2016</a:t>
            </a:r>
          </a:p>
          <a:p>
            <a:r>
              <a:rPr lang="cs-CZ" sz="2000" dirty="0" smtClean="0"/>
              <a:t>Praha</a:t>
            </a:r>
            <a:endParaRPr lang="cs-CZ" sz="2000" dirty="0"/>
          </a:p>
        </p:txBody>
      </p:sp>
      <p:pic>
        <p:nvPicPr>
          <p:cNvPr id="8" name="Picture 2" descr="\\nt1\O\Loga 2014_2020\IROP\Logolinky\RGB\JPG\IROP_CZ_RO_B_C RGB_malý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" y="6172856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0785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3924300" y="406400"/>
            <a:ext cx="4968875" cy="80803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2800" dirty="0">
              <a:solidFill>
                <a:schemeClr val="bg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9" name="Picture 2" descr="\\nt1\O\Loga 2014_2020\IROP\Logolinky\RGB\JPG\IROP_CZ_RO_B_C RGB_malý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" y="6172856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Zástupný symbol pro obsah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5476383"/>
              </p:ext>
            </p:extLst>
          </p:nvPr>
        </p:nvGraphicFramePr>
        <p:xfrm>
          <a:off x="539849" y="1700808"/>
          <a:ext cx="8280623" cy="265219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63799"/>
                <a:gridCol w="5969124"/>
                <a:gridCol w="1447700"/>
              </a:tblGrid>
              <a:tr h="341651"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1" u="none" strike="noStrike" dirty="0" smtClean="0">
                          <a:effectLst/>
                        </a:rPr>
                        <a:t>Číslo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b="1" u="none" strike="noStrike" dirty="0" smtClean="0">
                          <a:effectLst/>
                        </a:rPr>
                        <a:t>Název výzvy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1" u="none" strike="noStrike" dirty="0">
                          <a:effectLst/>
                        </a:rPr>
                        <a:t>Vyhlášení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4165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13.</a:t>
                      </a:r>
                      <a:endParaRPr lang="cs-CZ" sz="20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20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Revitalizace vybraných památek I. – kolová, ukončená</a:t>
                      </a:r>
                      <a:endParaRPr lang="cs-CZ" sz="20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11/2015</a:t>
                      </a:r>
                      <a:endParaRPr lang="cs-CZ" sz="20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2481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21.</a:t>
                      </a:r>
                      <a:endParaRPr lang="cs-CZ" sz="20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20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Muzea – kolová, ukončená</a:t>
                      </a:r>
                      <a:endParaRPr lang="cs-CZ" sz="20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2/2016</a:t>
                      </a:r>
                      <a:endParaRPr lang="cs-CZ" sz="20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4165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25.</a:t>
                      </a:r>
                      <a:endParaRPr lang="cs-CZ" sz="20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20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Knihovny – průběžná</a:t>
                      </a:r>
                      <a:endParaRPr lang="cs-CZ" sz="20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3/2016</a:t>
                      </a:r>
                      <a:endParaRPr lang="cs-CZ" sz="20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4165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u="none" strike="noStrike" dirty="0" smtClean="0">
                          <a:effectLst/>
                        </a:rPr>
                        <a:t>41.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2000" u="none" strike="noStrike" dirty="0" smtClean="0">
                          <a:effectLst/>
                        </a:rPr>
                        <a:t>Kulturní dědictví</a:t>
                      </a:r>
                      <a:r>
                        <a:rPr lang="cs-CZ" sz="2000" u="none" strike="noStrike" baseline="0" dirty="0" smtClean="0">
                          <a:effectLst/>
                        </a:rPr>
                        <a:t> </a:t>
                      </a:r>
                      <a:r>
                        <a:rPr lang="cs-CZ" sz="2000" u="none" strike="noStrike" dirty="0" smtClean="0">
                          <a:effectLst/>
                        </a:rPr>
                        <a:t>(IPRÚ) –</a:t>
                      </a:r>
                      <a:r>
                        <a:rPr lang="cs-CZ" sz="2000" u="none" strike="noStrike" baseline="0" dirty="0" smtClean="0">
                          <a:effectLst/>
                        </a:rPr>
                        <a:t> průběžná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u="none" strike="noStrike" dirty="0" smtClean="0">
                          <a:effectLst/>
                        </a:rPr>
                        <a:t>7/2016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4165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48.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u="none" strike="noStrike" dirty="0" smtClean="0">
                          <a:effectLst/>
                        </a:rPr>
                        <a:t>Kulturní dědictví (ITI) – průběžná</a:t>
                      </a:r>
                      <a:endParaRPr lang="cs-CZ" sz="20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u="none" strike="noStrike" dirty="0" smtClean="0">
                          <a:effectLst/>
                        </a:rPr>
                        <a:t>8/2016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4165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52.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Revitalizace</a:t>
                      </a:r>
                      <a:r>
                        <a:rPr lang="cs-CZ" sz="2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vybraných památek II. – kolová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9/2016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Nadpis 1"/>
          <p:cNvSpPr txBox="1">
            <a:spLocks/>
          </p:cNvSpPr>
          <p:nvPr/>
        </p:nvSpPr>
        <p:spPr>
          <a:xfrm>
            <a:off x="363538" y="-18256"/>
            <a:ext cx="82296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3500" kern="1200" cap="all">
                <a:solidFill>
                  <a:schemeClr val="tx1"/>
                </a:solidFill>
                <a:latin typeface="Arial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cs-CZ" sz="2400" b="1" dirty="0" smtClean="0">
              <a:solidFill>
                <a:srgbClr val="0070C0"/>
              </a:solidFill>
              <a:latin typeface="Myriad Pro"/>
            </a:endParaRPr>
          </a:p>
          <a:p>
            <a:pPr fontAlgn="auto">
              <a:spcAft>
                <a:spcPts val="0"/>
              </a:spcAft>
              <a:tabLst>
                <a:tab pos="2060575" algn="l"/>
              </a:tabLst>
              <a:defRPr/>
            </a:pPr>
            <a:r>
              <a:rPr lang="cs-CZ" sz="3200" b="1" dirty="0" smtClean="0">
                <a:solidFill>
                  <a:srgbClr val="0070C0"/>
                </a:solidFill>
                <a:latin typeface="Myriad Pro"/>
              </a:rPr>
              <a:t>přehled vyhlášených výzev </a:t>
            </a:r>
          </a:p>
          <a:p>
            <a:pPr fontAlgn="auto">
              <a:spcAft>
                <a:spcPts val="0"/>
              </a:spcAft>
              <a:tabLst>
                <a:tab pos="2060575" algn="l"/>
              </a:tabLst>
              <a:defRPr/>
            </a:pPr>
            <a:r>
              <a:rPr lang="cs-CZ" sz="3200" b="1" dirty="0" smtClean="0">
                <a:solidFill>
                  <a:srgbClr val="0070C0"/>
                </a:solidFill>
                <a:latin typeface="Myriad Pro"/>
              </a:rPr>
              <a:t>v SC 3.1 IROP</a:t>
            </a:r>
            <a:endParaRPr lang="cs-CZ" sz="3200" b="1" dirty="0">
              <a:solidFill>
                <a:srgbClr val="0070C0"/>
              </a:solidFill>
              <a:latin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981393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48" y="6280"/>
            <a:ext cx="9144000" cy="6858000"/>
          </a:xfrm>
          <a:prstGeom prst="rect">
            <a:avLst/>
          </a:prstGeom>
        </p:spPr>
      </p:pic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3924300" y="406400"/>
            <a:ext cx="4968875" cy="80803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2800" dirty="0">
              <a:solidFill>
                <a:schemeClr val="bg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9" name="Picture 2" descr="\\nt1\O\Loga 2014_2020\IROP\Logolinky\RGB\JPG\IROP_CZ_RO_B_C RGB_malý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" y="6172856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ástupný symbol pro obsah 2"/>
          <p:cNvSpPr txBox="1">
            <a:spLocks/>
          </p:cNvSpPr>
          <p:nvPr/>
        </p:nvSpPr>
        <p:spPr>
          <a:xfrm>
            <a:off x="457200" y="1241426"/>
            <a:ext cx="8229600" cy="4525963"/>
          </a:xfrm>
          <a:prstGeom prst="rect">
            <a:avLst/>
          </a:prstGeom>
        </p:spPr>
        <p:txBody>
          <a:bodyPr>
            <a:normAutofit fontScale="47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800"/>
              </a:spcBef>
              <a:buNone/>
            </a:pPr>
            <a:r>
              <a:rPr lang="cs-CZ" sz="4000" b="1" dirty="0" smtClean="0">
                <a:solidFill>
                  <a:schemeClr val="accent1"/>
                </a:solidFill>
              </a:rPr>
              <a:t>13. VÝZVA REVITALIZACE VYBRANÝCH PAMÁTEK</a:t>
            </a:r>
            <a:endParaRPr lang="cs-CZ" sz="4000" b="1" dirty="0">
              <a:solidFill>
                <a:schemeClr val="accent1"/>
              </a:solidFill>
            </a:endParaRPr>
          </a:p>
          <a:p>
            <a:pPr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cs-CZ" sz="4000" dirty="0"/>
              <a:t>počet předložených projektů: </a:t>
            </a:r>
            <a:r>
              <a:rPr lang="cs-CZ" sz="4000" dirty="0" smtClean="0"/>
              <a:t>63 (za 3,737 mld. Kč, alokace výzvy 3 mld. Kč)</a:t>
            </a:r>
            <a:endParaRPr lang="cs-CZ" sz="4000" dirty="0"/>
          </a:p>
          <a:p>
            <a:pPr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cs-CZ" sz="4000" dirty="0"/>
              <a:t>počet </a:t>
            </a:r>
            <a:r>
              <a:rPr lang="cs-CZ" sz="4000" dirty="0" smtClean="0"/>
              <a:t>zamítnutých </a:t>
            </a:r>
            <a:r>
              <a:rPr lang="cs-CZ" sz="4000" dirty="0"/>
              <a:t>projektů: </a:t>
            </a:r>
            <a:r>
              <a:rPr lang="cs-CZ" sz="4000" dirty="0" smtClean="0"/>
              <a:t>20, probíhá ex-ante kontrola: 14 projektů</a:t>
            </a:r>
            <a:endParaRPr lang="cs-CZ" sz="4000" dirty="0"/>
          </a:p>
          <a:p>
            <a:pPr marL="0" indent="0">
              <a:spcBef>
                <a:spcPts val="1800"/>
              </a:spcBef>
              <a:buNone/>
            </a:pPr>
            <a:r>
              <a:rPr lang="cs-CZ" sz="4000" b="1" dirty="0" smtClean="0">
                <a:solidFill>
                  <a:schemeClr val="accent1"/>
                </a:solidFill>
              </a:rPr>
              <a:t>21. VÝZVA MUZEA</a:t>
            </a:r>
          </a:p>
          <a:p>
            <a:pPr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cs-CZ" sz="4000" dirty="0"/>
              <a:t>počet předložených projektů: </a:t>
            </a:r>
            <a:r>
              <a:rPr lang="cs-CZ" sz="4000" dirty="0" smtClean="0"/>
              <a:t>42 (za 1,959 mld. Kč, alokace výzvy 2,115 mld. Kč)</a:t>
            </a:r>
          </a:p>
          <a:p>
            <a:pPr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cs-CZ" sz="4000" dirty="0" smtClean="0"/>
              <a:t>probíhá věcné hodnocení: 17 projektů</a:t>
            </a:r>
            <a:endParaRPr lang="cs-CZ" sz="4000" dirty="0"/>
          </a:p>
          <a:p>
            <a:pPr marL="0" indent="0">
              <a:spcBef>
                <a:spcPts val="1800"/>
              </a:spcBef>
              <a:buNone/>
            </a:pPr>
            <a:r>
              <a:rPr lang="cs-CZ" sz="4000" b="1" dirty="0" smtClean="0">
                <a:solidFill>
                  <a:schemeClr val="accent1"/>
                </a:solidFill>
              </a:rPr>
              <a:t>25. VÝZVA KNIHOVNY (průběžná výzva do 12/2017)</a:t>
            </a:r>
          </a:p>
          <a:p>
            <a:pPr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cs-CZ" sz="4000" dirty="0" smtClean="0"/>
              <a:t>počet předložených projektů: 1 (za 18 mil. Kč, alokace výzvy 935 mil. Kč)</a:t>
            </a:r>
          </a:p>
          <a:p>
            <a:pPr>
              <a:spcBef>
                <a:spcPts val="1800"/>
              </a:spcBef>
              <a:buFont typeface="Arial" panose="020B0604020202020204" pitchFamily="34" charset="0"/>
              <a:buChar char="•"/>
            </a:pPr>
            <a:endParaRPr lang="cs-CZ" b="1" dirty="0"/>
          </a:p>
          <a:p>
            <a:endParaRPr lang="cs-CZ" dirty="0"/>
          </a:p>
        </p:txBody>
      </p:sp>
      <p:sp>
        <p:nvSpPr>
          <p:cNvPr id="11" name="Nadpis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3500" b="1" i="0" kern="1200" cap="all">
                <a:solidFill>
                  <a:schemeClr val="tx1"/>
                </a:solidFill>
                <a:latin typeface="Myriad Pro"/>
                <a:ea typeface="+mj-ea"/>
                <a:cs typeface="+mj-cs"/>
              </a:defRPr>
            </a:lvl1pPr>
          </a:lstStyle>
          <a:p>
            <a:r>
              <a:rPr lang="cs-CZ" sz="2800" dirty="0">
                <a:solidFill>
                  <a:srgbClr val="0070C0"/>
                </a:solidFill>
              </a:rPr>
              <a:t>přehled </a:t>
            </a:r>
            <a:r>
              <a:rPr lang="cs-CZ" sz="2800" dirty="0" smtClean="0">
                <a:solidFill>
                  <a:srgbClr val="0070C0"/>
                </a:solidFill>
              </a:rPr>
              <a:t>PŘEDLOŽENÝCH PROJEKTŮ </a:t>
            </a:r>
            <a:endParaRPr lang="cs-CZ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2492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>
                <a:solidFill>
                  <a:srgbClr val="0070C0"/>
                </a:solidFill>
              </a:rPr>
              <a:t>Kontakty a informace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b="1" dirty="0" smtClean="0"/>
              <a:t>Centrum pro regionální rozvoj České republiky:</a:t>
            </a:r>
          </a:p>
          <a:p>
            <a:pPr marL="0" indent="0">
              <a:buNone/>
            </a:pPr>
            <a:r>
              <a:rPr lang="cs-CZ" sz="2400" dirty="0" smtClean="0"/>
              <a:t>(konzultace - krajská </a:t>
            </a:r>
            <a:r>
              <a:rPr lang="cs-CZ" sz="2400" dirty="0" smtClean="0"/>
              <a:t>pracoviště CRR; pro projekty </a:t>
            </a:r>
            <a:endParaRPr lang="cs-CZ" sz="2400" dirty="0" smtClean="0"/>
          </a:p>
          <a:p>
            <a:pPr marL="0" indent="0">
              <a:buNone/>
            </a:pPr>
            <a:r>
              <a:rPr lang="cs-CZ" sz="2400" dirty="0" smtClean="0"/>
              <a:t>OSS/PO </a:t>
            </a:r>
            <a:r>
              <a:rPr lang="cs-CZ" sz="2400" dirty="0" smtClean="0"/>
              <a:t>OSS - Praha)</a:t>
            </a:r>
          </a:p>
          <a:p>
            <a:r>
              <a:rPr lang="cs-CZ" sz="2400" dirty="0">
                <a:hlinkClick r:id="rId2"/>
              </a:rPr>
              <a:t>http://</a:t>
            </a:r>
            <a:r>
              <a:rPr lang="cs-CZ" sz="2400" dirty="0" smtClean="0">
                <a:hlinkClick r:id="rId2"/>
              </a:rPr>
              <a:t>dotaceeu.cz/cs/microsites/irop/kontakty</a:t>
            </a:r>
            <a:endParaRPr lang="cs-CZ" sz="2400" dirty="0" smtClean="0"/>
          </a:p>
          <a:p>
            <a:pPr marL="0" indent="0">
              <a:buNone/>
            </a:pPr>
            <a:endParaRPr lang="cs-CZ" sz="2400" dirty="0"/>
          </a:p>
          <a:p>
            <a:r>
              <a:rPr lang="cs-CZ" sz="2400" dirty="0" smtClean="0">
                <a:hlinkClick r:id="rId3"/>
              </a:rPr>
              <a:t>http://www.crr.cz/cs/kontakty/kontakty-irop</a:t>
            </a:r>
            <a:endParaRPr lang="cs-CZ" sz="2400" dirty="0" smtClean="0"/>
          </a:p>
          <a:p>
            <a:pPr marL="0" indent="0">
              <a:buNone/>
            </a:pPr>
            <a:endParaRPr lang="cs-CZ" sz="2400" b="1" dirty="0" smtClean="0"/>
          </a:p>
          <a:p>
            <a:pPr marL="0" indent="0">
              <a:buNone/>
            </a:pPr>
            <a:r>
              <a:rPr lang="cs-CZ" sz="2400" b="1" dirty="0" smtClean="0"/>
              <a:t>Výzvy </a:t>
            </a:r>
            <a:r>
              <a:rPr lang="cs-CZ" sz="2400" b="1" dirty="0"/>
              <a:t>k předkládání žádostí o </a:t>
            </a:r>
            <a:r>
              <a:rPr lang="cs-CZ" sz="2400" b="1" dirty="0" smtClean="0"/>
              <a:t>podporu:</a:t>
            </a:r>
            <a:endParaRPr lang="cs-CZ" sz="2400" b="1" dirty="0"/>
          </a:p>
          <a:p>
            <a:r>
              <a:rPr lang="cs-CZ" sz="2400" dirty="0" smtClean="0">
                <a:hlinkClick r:id="rId4"/>
              </a:rPr>
              <a:t>http://dotaceeu.cz/cs/microsites/irop/vyzvy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216212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6" y="0"/>
            <a:ext cx="9144000" cy="6858000"/>
          </a:xfrm>
          <a:prstGeom prst="rect">
            <a:avLst/>
          </a:prstGeom>
        </p:spPr>
      </p:pic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3924300" y="406400"/>
            <a:ext cx="4968875" cy="80803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2800" dirty="0">
              <a:solidFill>
                <a:schemeClr val="bg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363538" y="239713"/>
            <a:ext cx="82296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3500" kern="1200" cap="all">
                <a:solidFill>
                  <a:schemeClr val="tx1"/>
                </a:solidFill>
                <a:latin typeface="Arial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cs-CZ" sz="3200" b="1" dirty="0" smtClean="0">
                <a:solidFill>
                  <a:srgbClr val="0070C0"/>
                </a:solidFill>
                <a:latin typeface="Myriad Pro"/>
              </a:rPr>
              <a:t>52. výzva IROP</a:t>
            </a:r>
            <a:br>
              <a:rPr lang="cs-CZ" sz="3200" b="1" dirty="0" smtClean="0">
                <a:solidFill>
                  <a:srgbClr val="0070C0"/>
                </a:solidFill>
                <a:latin typeface="Myriad Pro"/>
              </a:rPr>
            </a:br>
            <a:r>
              <a:rPr lang="cs-CZ" sz="2800" b="1" dirty="0" smtClean="0">
                <a:solidFill>
                  <a:srgbClr val="0070C0"/>
                </a:solidFill>
                <a:latin typeface="Myriad Pro"/>
              </a:rPr>
              <a:t>revitalizace vybraných památek II.</a:t>
            </a:r>
            <a:endParaRPr lang="cs-CZ" sz="2800" b="1" dirty="0">
              <a:solidFill>
                <a:srgbClr val="0070C0"/>
              </a:solidFill>
              <a:latin typeface="Myriad Pro"/>
            </a:endParaRPr>
          </a:p>
        </p:txBody>
      </p:sp>
      <p:pic>
        <p:nvPicPr>
          <p:cNvPr id="3" name="Picture 2" descr="J:\SF\IOP\C7 - Publicita\FOTO\Projekty-kvalita života\Kulturní\vila tugendhat\foto v tiskové kvalitě\non_commercial_use_Villa_Tugendhat_CF021204_Copyright_David_Zidlicky_12-02-0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826" y="1382712"/>
            <a:ext cx="6327300" cy="4746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2336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6" y="0"/>
            <a:ext cx="9144000" cy="6858000"/>
          </a:xfrm>
          <a:prstGeom prst="rect">
            <a:avLst/>
          </a:prstGeom>
        </p:spPr>
      </p:pic>
      <p:sp>
        <p:nvSpPr>
          <p:cNvPr id="819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340767"/>
            <a:ext cx="9144000" cy="4861595"/>
          </a:xfrm>
        </p:spPr>
        <p:txBody>
          <a:bodyPr rtlCol="0">
            <a:noAutofit/>
          </a:bodyPr>
          <a:lstStyle/>
          <a:p>
            <a:pPr lvl="1" indent="-342900">
              <a:spcBef>
                <a:spcPts val="18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cs-CZ" altLang="cs-CZ" sz="2400" dirty="0" smtClean="0"/>
              <a:t>Vyhlášení výzvy:  </a:t>
            </a:r>
            <a:r>
              <a:rPr lang="cs-CZ" altLang="cs-CZ" sz="2400" b="1" dirty="0" smtClean="0"/>
              <a:t>6. 9. 2016  </a:t>
            </a:r>
            <a:endParaRPr lang="cs-CZ" altLang="cs-CZ" sz="2400" dirty="0"/>
          </a:p>
          <a:p>
            <a:pPr lvl="1" indent="-342900">
              <a:spcBef>
                <a:spcPts val="18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cs-CZ" altLang="cs-CZ" sz="2400" dirty="0" smtClean="0"/>
              <a:t>Příjem žádostí:  </a:t>
            </a:r>
            <a:r>
              <a:rPr lang="cs-CZ" altLang="cs-CZ" sz="2400" b="1" dirty="0" smtClean="0"/>
              <a:t>31. 10. 2016 – 28. 3. 2017                                  </a:t>
            </a:r>
            <a:endParaRPr lang="cs-CZ" sz="2400" b="1" dirty="0" smtClean="0">
              <a:cs typeface="Arial" charset="0"/>
            </a:endParaRPr>
          </a:p>
          <a:p>
            <a:pPr lvl="1" indent="-3429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cs-CZ" sz="2400" dirty="0" smtClean="0"/>
              <a:t>Kolová výzva </a:t>
            </a:r>
            <a:r>
              <a:rPr lang="cs-CZ" sz="2400" dirty="0">
                <a:cs typeface="Arial" charset="0"/>
              </a:rPr>
              <a:t>-</a:t>
            </a:r>
            <a:r>
              <a:rPr lang="cs-CZ" sz="2400" dirty="0" smtClean="0">
                <a:cs typeface="Arial" charset="0"/>
              </a:rPr>
              <a:t> hodnocení projektů až po ukončení příjmu žádostí</a:t>
            </a:r>
            <a:endParaRPr lang="cs-CZ" sz="2400" dirty="0">
              <a:cs typeface="Arial" charset="0"/>
            </a:endParaRPr>
          </a:p>
          <a:p>
            <a:pPr lvl="1" indent="-3429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cs-CZ" sz="2400" dirty="0" smtClean="0">
                <a:cs typeface="Arial" charset="0"/>
              </a:rPr>
              <a:t>Datum </a:t>
            </a:r>
            <a:r>
              <a:rPr lang="cs-CZ" sz="2400" dirty="0">
                <a:cs typeface="Arial" charset="0"/>
              </a:rPr>
              <a:t>ukončení realizace </a:t>
            </a:r>
            <a:r>
              <a:rPr lang="cs-CZ" sz="2400" dirty="0" smtClean="0">
                <a:cs typeface="Arial" charset="0"/>
              </a:rPr>
              <a:t>projektu:  </a:t>
            </a:r>
            <a:r>
              <a:rPr lang="cs-CZ" sz="2400" b="1" dirty="0" smtClean="0">
                <a:cs typeface="Arial" charset="0"/>
              </a:rPr>
              <a:t>do </a:t>
            </a:r>
            <a:r>
              <a:rPr lang="cs-CZ" sz="2400" b="1" dirty="0">
                <a:cs typeface="Arial" charset="0"/>
              </a:rPr>
              <a:t>31. 12. </a:t>
            </a:r>
            <a:r>
              <a:rPr lang="cs-CZ" sz="2400" b="1" dirty="0" smtClean="0">
                <a:cs typeface="Arial" charset="0"/>
              </a:rPr>
              <a:t>2022</a:t>
            </a:r>
            <a:endParaRPr lang="cs-CZ" sz="2400" b="1" dirty="0">
              <a:cs typeface="Arial" charset="0"/>
            </a:endParaRPr>
          </a:p>
          <a:p>
            <a:pPr lvl="1" indent="-3429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cs-CZ" sz="2400" dirty="0" smtClean="0"/>
              <a:t>Realizace projektu nesmí být ukončena před podáním žádosti.</a:t>
            </a:r>
            <a:r>
              <a:rPr lang="cs-CZ" sz="2400" dirty="0" smtClean="0">
                <a:cs typeface="Arial" charset="0"/>
              </a:rPr>
              <a:t> </a:t>
            </a:r>
          </a:p>
          <a:p>
            <a:pPr lvl="1" indent="-3429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cs-CZ" sz="2400" dirty="0" smtClean="0">
                <a:cs typeface="Arial" charset="0"/>
              </a:rPr>
              <a:t>Alokace:  </a:t>
            </a:r>
            <a:r>
              <a:rPr lang="cs-CZ" sz="2400" b="1" dirty="0" smtClean="0">
                <a:cs typeface="Arial" charset="0"/>
              </a:rPr>
              <a:t>1,551 mld. Kč (EFRR) + 273 mil. Kč (SR)   </a:t>
            </a:r>
          </a:p>
          <a:p>
            <a:pPr lvl="1" indent="-3429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cs-CZ" sz="2400" dirty="0">
                <a:cs typeface="Arial" charset="0"/>
              </a:rPr>
              <a:t>Území realizace</a:t>
            </a:r>
            <a:r>
              <a:rPr lang="cs-CZ" sz="2400" dirty="0" smtClean="0">
                <a:cs typeface="Arial" charset="0"/>
              </a:rPr>
              <a:t>: </a:t>
            </a:r>
            <a:r>
              <a:rPr lang="cs-CZ" sz="2400" dirty="0"/>
              <a:t>ú</a:t>
            </a:r>
            <a:r>
              <a:rPr lang="cs-CZ" sz="2400" dirty="0" smtClean="0"/>
              <a:t>zemí </a:t>
            </a:r>
            <a:r>
              <a:rPr lang="cs-CZ" sz="2400" dirty="0"/>
              <a:t>celé ČR mimo území hl. m. Prahy</a:t>
            </a:r>
            <a:endParaRPr lang="cs-CZ" sz="2400" dirty="0">
              <a:cs typeface="Arial" charset="0"/>
            </a:endParaRPr>
          </a:p>
          <a:p>
            <a:pPr marL="355600" indent="-355600" eaLnBrk="1" fontAlgn="auto" hangingPunct="1">
              <a:spcAft>
                <a:spcPts val="600"/>
              </a:spcAft>
              <a:buClr>
                <a:schemeClr val="tx2"/>
              </a:buClr>
              <a:buFont typeface="Arial" charset="0"/>
              <a:buNone/>
              <a:defRPr/>
            </a:pPr>
            <a:endParaRPr lang="cs-CZ" dirty="0" smtClean="0">
              <a:latin typeface="Arial" charset="0"/>
              <a:cs typeface="Arial" charset="0"/>
            </a:endParaRPr>
          </a:p>
        </p:txBody>
      </p:sp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3924300" y="406400"/>
            <a:ext cx="4968875" cy="80803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2800" dirty="0">
              <a:solidFill>
                <a:schemeClr val="bg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363538" y="239713"/>
            <a:ext cx="82296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3500" kern="1200" cap="all">
                <a:solidFill>
                  <a:schemeClr val="tx1"/>
                </a:solidFill>
                <a:latin typeface="Arial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cs-CZ" sz="3200" b="1" dirty="0">
                <a:solidFill>
                  <a:srgbClr val="0070C0"/>
                </a:solidFill>
                <a:latin typeface="Myriad Pro"/>
              </a:rPr>
              <a:t>52. výzva IROP</a:t>
            </a:r>
            <a:br>
              <a:rPr lang="cs-CZ" sz="3200" b="1" dirty="0">
                <a:solidFill>
                  <a:srgbClr val="0070C0"/>
                </a:solidFill>
                <a:latin typeface="Myriad Pro"/>
              </a:rPr>
            </a:br>
            <a:endParaRPr lang="cs-CZ" sz="3200" b="1" dirty="0">
              <a:solidFill>
                <a:srgbClr val="0070C0"/>
              </a:solidFill>
              <a:latin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1658808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3662" y="0"/>
            <a:ext cx="9144000" cy="6858000"/>
          </a:xfrm>
          <a:prstGeom prst="rect">
            <a:avLst/>
          </a:prstGeom>
        </p:spPr>
      </p:pic>
      <p:sp>
        <p:nvSpPr>
          <p:cNvPr id="819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25413" y="1340767"/>
            <a:ext cx="8893175" cy="4861595"/>
          </a:xfrm>
        </p:spPr>
        <p:txBody>
          <a:bodyPr rtlCol="0">
            <a:noAutofit/>
          </a:bodyPr>
          <a:lstStyle/>
          <a:p>
            <a:pPr marL="400050" lvl="1" indent="0">
              <a:spcBef>
                <a:spcPts val="0"/>
              </a:spcBef>
              <a:spcAft>
                <a:spcPts val="1200"/>
              </a:spcAft>
              <a:buNone/>
              <a:defRPr/>
            </a:pPr>
            <a:r>
              <a:rPr lang="cs-CZ" altLang="cs-CZ" sz="2000" b="1" dirty="0">
                <a:solidFill>
                  <a:srgbClr val="0070C0"/>
                </a:solidFill>
              </a:rPr>
              <a:t>Oprávnění žadatelé </a:t>
            </a:r>
          </a:p>
          <a:p>
            <a:pPr lvl="1" indent="-342900" algn="just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cs-CZ" sz="2000" b="1" dirty="0"/>
              <a:t>vlastníci památek</a:t>
            </a:r>
            <a:r>
              <a:rPr lang="cs-CZ" sz="2000" dirty="0"/>
              <a:t> </a:t>
            </a:r>
            <a:r>
              <a:rPr lang="cs-CZ" sz="2000" b="1" dirty="0"/>
              <a:t>nebo</a:t>
            </a:r>
            <a:r>
              <a:rPr lang="cs-CZ" sz="2000" dirty="0"/>
              <a:t> </a:t>
            </a:r>
            <a:r>
              <a:rPr lang="cs-CZ" sz="2000" b="1" dirty="0"/>
              <a:t>subjekty s právem hospodaření </a:t>
            </a:r>
            <a:r>
              <a:rPr lang="cs-CZ" sz="2000" dirty="0"/>
              <a:t>(podle zápisu v katastru nemovitostí) </a:t>
            </a:r>
            <a:r>
              <a:rPr lang="cs-CZ" sz="2000" b="1" dirty="0"/>
              <a:t>kromě fyzických osob nepodnikajících</a:t>
            </a:r>
            <a:r>
              <a:rPr lang="cs-CZ" sz="2000" dirty="0"/>
              <a:t>;</a:t>
            </a:r>
          </a:p>
          <a:p>
            <a:pPr lvl="1" indent="-3429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cs-CZ" sz="2000" dirty="0"/>
              <a:t>pokud žadatel není zapsán v katastru nemovitostí jako vlastník nebo subjekt s právem hospodaření, </a:t>
            </a:r>
            <a:r>
              <a:rPr lang="cs-CZ" sz="2000" b="1" dirty="0"/>
              <a:t>dokládá nájemní smlouvu</a:t>
            </a:r>
            <a:r>
              <a:rPr lang="cs-CZ" sz="2000" dirty="0"/>
              <a:t>, opravňující žadatele k technickému </a:t>
            </a:r>
            <a:r>
              <a:rPr lang="cs-CZ" sz="2000" dirty="0" smtClean="0"/>
              <a:t>zhodnocení, rekonstrukci a </a:t>
            </a:r>
            <a:r>
              <a:rPr lang="cs-CZ" sz="2000" dirty="0"/>
              <a:t>užívání nemovitosti, která bude předmětem projektu, </a:t>
            </a:r>
            <a:r>
              <a:rPr lang="cs-CZ" sz="2000" dirty="0" smtClean="0"/>
              <a:t>min. </a:t>
            </a:r>
            <a:r>
              <a:rPr lang="cs-CZ" sz="2000" dirty="0"/>
              <a:t>do </a:t>
            </a:r>
            <a:r>
              <a:rPr lang="cs-CZ" sz="2000" dirty="0" smtClean="0"/>
              <a:t>konce doby </a:t>
            </a:r>
            <a:r>
              <a:rPr lang="cs-CZ" sz="2000" dirty="0"/>
              <a:t>udržitelnosti </a:t>
            </a:r>
            <a:r>
              <a:rPr lang="cs-CZ" sz="2000" dirty="0" smtClean="0"/>
              <a:t>projektu</a:t>
            </a:r>
            <a:r>
              <a:rPr lang="cs-CZ" sz="2000" dirty="0"/>
              <a:t>;</a:t>
            </a:r>
            <a:endParaRPr lang="cs-CZ" sz="2000" dirty="0" smtClean="0"/>
          </a:p>
          <a:p>
            <a:pPr lvl="1" indent="-342900" algn="just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cs-CZ" sz="2000" dirty="0" smtClean="0"/>
              <a:t>záznam </a:t>
            </a:r>
            <a:r>
              <a:rPr lang="cs-CZ" sz="2000" dirty="0"/>
              <a:t>o nájemním vztahu musí být v době podání žádosti </a:t>
            </a:r>
            <a:r>
              <a:rPr lang="cs-CZ" sz="2000" dirty="0" smtClean="0"/>
              <a:t>vložen </a:t>
            </a:r>
            <a:r>
              <a:rPr lang="cs-CZ" sz="2000" dirty="0"/>
              <a:t>v katastru nemovitostí. </a:t>
            </a:r>
          </a:p>
        </p:txBody>
      </p:sp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3924300" y="406400"/>
            <a:ext cx="4968875" cy="80803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2800" dirty="0">
              <a:solidFill>
                <a:schemeClr val="bg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363538" y="239713"/>
            <a:ext cx="82296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3500" kern="1200" cap="all">
                <a:solidFill>
                  <a:schemeClr val="tx1"/>
                </a:solidFill>
                <a:latin typeface="Arial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cs-CZ" sz="3200" b="1" dirty="0">
                <a:solidFill>
                  <a:srgbClr val="0070C0"/>
                </a:solidFill>
                <a:latin typeface="Myriad Pro"/>
              </a:rPr>
              <a:t>52. výzva IROP</a:t>
            </a:r>
            <a:br>
              <a:rPr lang="cs-CZ" sz="3200" b="1" dirty="0">
                <a:solidFill>
                  <a:srgbClr val="0070C0"/>
                </a:solidFill>
                <a:latin typeface="Myriad Pro"/>
              </a:rPr>
            </a:br>
            <a:endParaRPr lang="cs-CZ" sz="2000" b="1" dirty="0">
              <a:solidFill>
                <a:srgbClr val="0070C0"/>
              </a:solidFill>
              <a:latin typeface="Myriad Pro"/>
            </a:endParaRPr>
          </a:p>
          <a:p>
            <a:pPr fontAlgn="auto">
              <a:spcAft>
                <a:spcPts val="0"/>
              </a:spcAft>
              <a:defRPr/>
            </a:pPr>
            <a:endParaRPr lang="cs-CZ" sz="2800" b="1" dirty="0">
              <a:solidFill>
                <a:srgbClr val="0070C0"/>
              </a:solidFill>
              <a:latin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1954778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6" y="0"/>
            <a:ext cx="9144000" cy="6858000"/>
          </a:xfrm>
          <a:prstGeom prst="rect">
            <a:avLst/>
          </a:prstGeom>
        </p:spPr>
      </p:pic>
      <p:sp>
        <p:nvSpPr>
          <p:cNvPr id="819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206642" y="1382713"/>
            <a:ext cx="8730716" cy="5374853"/>
          </a:xfrm>
          <a:noFill/>
        </p:spPr>
        <p:txBody>
          <a:bodyPr rtlCol="0">
            <a:noAutofit/>
          </a:bodyPr>
          <a:lstStyle/>
          <a:p>
            <a:pPr marL="457200" lvl="1" indent="0"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cs-CZ" sz="2400" b="1" dirty="0">
                <a:solidFill>
                  <a:srgbClr val="0070C0"/>
                </a:solidFill>
              </a:rPr>
              <a:t>Míra </a:t>
            </a:r>
            <a:r>
              <a:rPr lang="cs-CZ" sz="2400" b="1" dirty="0" smtClean="0">
                <a:solidFill>
                  <a:srgbClr val="0070C0"/>
                </a:solidFill>
              </a:rPr>
              <a:t>podpory</a:t>
            </a:r>
          </a:p>
          <a:p>
            <a:pPr marL="457200" lvl="1" indent="0">
              <a:spcBef>
                <a:spcPts val="400"/>
              </a:spcBef>
              <a:spcAft>
                <a:spcPts val="600"/>
              </a:spcAft>
              <a:buNone/>
              <a:defRPr/>
            </a:pPr>
            <a:r>
              <a:rPr lang="cs-CZ" sz="2000" dirty="0" smtClean="0"/>
              <a:t>EFRR:  </a:t>
            </a:r>
            <a:r>
              <a:rPr lang="cs-CZ" sz="2000" b="1" dirty="0" smtClean="0"/>
              <a:t>85 % </a:t>
            </a:r>
          </a:p>
          <a:p>
            <a:pPr marL="457200" lvl="1" indent="0">
              <a:spcBef>
                <a:spcPts val="0"/>
              </a:spcBef>
              <a:buNone/>
              <a:defRPr/>
            </a:pPr>
            <a:r>
              <a:rPr lang="cs-CZ" sz="2000" dirty="0" smtClean="0"/>
              <a:t>Státní </a:t>
            </a:r>
            <a:r>
              <a:rPr lang="cs-CZ" sz="2000" dirty="0"/>
              <a:t>rozpočet:  </a:t>
            </a:r>
          </a:p>
          <a:p>
            <a:pPr lvl="2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cs-CZ" sz="1900" dirty="0"/>
              <a:t>organizační složky státu a jejich příspěvkové organizace </a:t>
            </a:r>
            <a:r>
              <a:rPr lang="cs-CZ" sz="1900" dirty="0" smtClean="0"/>
              <a:t>– </a:t>
            </a:r>
            <a:r>
              <a:rPr lang="cs-CZ" sz="1900" b="1" dirty="0" smtClean="0"/>
              <a:t>15 </a:t>
            </a:r>
            <a:r>
              <a:rPr lang="cs-CZ" sz="1900" b="1" dirty="0"/>
              <a:t>%</a:t>
            </a:r>
          </a:p>
          <a:p>
            <a:pPr lvl="2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cs-CZ" sz="1900" dirty="0"/>
              <a:t>organizace zakládané kraji a obcemi, dobrovolné svazky obcí a jimi zakládané a zřizované organizace, nestátní neziskové organizace, církve a náboženské společnosti, evidované (církevní) právnické osoby a jiné soukromoprávní subjekty, jejichž hlavním účelem není vytváření zisku a současně vykonávají veřejně prospěšnou činnost v oblasti ochrany kulturního dědictví a péče o něj </a:t>
            </a:r>
            <a:r>
              <a:rPr lang="cs-CZ" sz="1900" dirty="0" smtClean="0"/>
              <a:t>– </a:t>
            </a:r>
            <a:r>
              <a:rPr lang="cs-CZ" sz="1900" b="1" dirty="0" smtClean="0"/>
              <a:t>10</a:t>
            </a:r>
            <a:r>
              <a:rPr lang="cs-CZ" sz="1900" b="1" dirty="0"/>
              <a:t> % </a:t>
            </a:r>
            <a:endParaRPr lang="cs-CZ" sz="1900" b="1" dirty="0" smtClean="0"/>
          </a:p>
          <a:p>
            <a:pPr lvl="2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cs-CZ" sz="1900" dirty="0" smtClean="0"/>
              <a:t>veřejné výzkumné organizace – </a:t>
            </a:r>
            <a:r>
              <a:rPr lang="cs-CZ" sz="1900" b="1" dirty="0" smtClean="0"/>
              <a:t>10 %</a:t>
            </a:r>
            <a:endParaRPr lang="cs-CZ" sz="1900" b="1" dirty="0"/>
          </a:p>
          <a:p>
            <a:pPr lvl="2">
              <a:spcBef>
                <a:spcPts val="4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cs-CZ" sz="1900" dirty="0"/>
              <a:t>kraje, obce a jimi zřizované organizace </a:t>
            </a:r>
            <a:r>
              <a:rPr lang="cs-CZ" sz="1900" dirty="0" smtClean="0"/>
              <a:t>– </a:t>
            </a:r>
            <a:r>
              <a:rPr lang="cs-CZ" sz="1900" b="1" dirty="0" smtClean="0"/>
              <a:t>5 </a:t>
            </a:r>
            <a:r>
              <a:rPr lang="cs-CZ" sz="1900" b="1" dirty="0"/>
              <a:t>%</a:t>
            </a:r>
          </a:p>
          <a:p>
            <a:pPr lvl="2">
              <a:spcBef>
                <a:spcPts val="4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cs-CZ" sz="1900" dirty="0" smtClean="0"/>
              <a:t>ostatní – </a:t>
            </a:r>
            <a:r>
              <a:rPr lang="cs-CZ" sz="1900" b="1" dirty="0" smtClean="0"/>
              <a:t>0 %</a:t>
            </a: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endParaRPr lang="cs-CZ" sz="2000" b="1" dirty="0" smtClean="0"/>
          </a:p>
          <a:p>
            <a:pPr>
              <a:spcAft>
                <a:spcPts val="600"/>
              </a:spcAft>
              <a:defRPr/>
            </a:pPr>
            <a:endParaRPr lang="cs-CZ" sz="2000" b="1" dirty="0" smtClean="0"/>
          </a:p>
          <a:p>
            <a:pPr>
              <a:spcAft>
                <a:spcPts val="600"/>
              </a:spcAft>
              <a:defRPr/>
            </a:pPr>
            <a:endParaRPr lang="cs-CZ" sz="2000" b="1" dirty="0"/>
          </a:p>
          <a:p>
            <a:pPr>
              <a:spcAft>
                <a:spcPts val="600"/>
              </a:spcAft>
              <a:defRPr/>
            </a:pPr>
            <a:endParaRPr lang="cs-CZ" sz="2000" b="1" dirty="0"/>
          </a:p>
        </p:txBody>
      </p:sp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3924300" y="406400"/>
            <a:ext cx="4968875" cy="80803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2800" dirty="0">
              <a:solidFill>
                <a:schemeClr val="bg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363538" y="239713"/>
            <a:ext cx="82296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3500" kern="1200" cap="all">
                <a:solidFill>
                  <a:schemeClr val="tx1"/>
                </a:solidFill>
                <a:latin typeface="Arial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cs-CZ" sz="3200" b="1" dirty="0" smtClean="0">
                <a:solidFill>
                  <a:srgbClr val="0070C0"/>
                </a:solidFill>
                <a:latin typeface="Myriad Pro"/>
              </a:rPr>
              <a:t>52. VÝZVA IROP</a:t>
            </a:r>
            <a:endParaRPr lang="cs-CZ" sz="3200" b="1" dirty="0">
              <a:solidFill>
                <a:srgbClr val="0070C0"/>
              </a:solidFill>
              <a:latin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2862546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6" y="0"/>
            <a:ext cx="9144000" cy="6858000"/>
          </a:xfrm>
          <a:prstGeom prst="rect">
            <a:avLst/>
          </a:prstGeom>
        </p:spPr>
      </p:pic>
      <p:sp>
        <p:nvSpPr>
          <p:cNvPr id="819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206642" y="1382713"/>
            <a:ext cx="8730716" cy="5374853"/>
          </a:xfrm>
          <a:noFill/>
        </p:spPr>
        <p:txBody>
          <a:bodyPr rtlCol="0">
            <a:noAutofit/>
          </a:bodyPr>
          <a:lstStyle/>
          <a:p>
            <a:pPr marL="400050" lvl="1" indent="0"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cs-CZ" altLang="cs-CZ" sz="2000" b="1" dirty="0">
                <a:solidFill>
                  <a:srgbClr val="0070C0"/>
                </a:solidFill>
              </a:rPr>
              <a:t>Podporované památky</a:t>
            </a:r>
          </a:p>
          <a:p>
            <a:pPr lvl="2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cs-CZ" sz="2000" dirty="0"/>
              <a:t>Seznam světového dědictví UNESCO (12);</a:t>
            </a:r>
          </a:p>
          <a:p>
            <a:pPr lvl="2" indent="-3429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cs-CZ" sz="2000" dirty="0"/>
              <a:t>Indikativní seznam světového dědictví UNESCO v kategorii kulturní dědictví (15);</a:t>
            </a:r>
          </a:p>
          <a:p>
            <a:pPr marL="1116000" lvl="2" indent="-3429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cs-CZ" sz="2000" dirty="0"/>
              <a:t>Národní kulturní památky k 1. 1. 2014  (218) včetně movitých </a:t>
            </a:r>
            <a:r>
              <a:rPr lang="cs-CZ" sz="2000" dirty="0" smtClean="0"/>
              <a:t>NKP (19)</a:t>
            </a:r>
            <a:endParaRPr lang="cs-CZ" sz="2000" dirty="0"/>
          </a:p>
          <a:p>
            <a:pPr lvl="2" indent="-3429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cs-CZ" sz="2000" dirty="0" smtClean="0"/>
              <a:t>Indikativní seznam </a:t>
            </a:r>
            <a:r>
              <a:rPr lang="cs-CZ" sz="2000" dirty="0"/>
              <a:t>národních kulturních památek k 1. 1. 2014 (178).</a:t>
            </a:r>
          </a:p>
          <a:p>
            <a:pPr marL="399600" lvl="2" indent="0">
              <a:spcBef>
                <a:spcPts val="1800"/>
              </a:spcBef>
              <a:spcAft>
                <a:spcPts val="600"/>
              </a:spcAft>
              <a:buNone/>
              <a:defRPr/>
            </a:pPr>
            <a:r>
              <a:rPr lang="cs-CZ" altLang="cs-CZ" sz="2000" dirty="0" smtClean="0"/>
              <a:t>Podrobně viz přílohy č. 8 -11 Specifických pravidel 52.  výzvy.</a:t>
            </a:r>
            <a:endParaRPr lang="cs-CZ" altLang="cs-CZ" sz="2000" dirty="0"/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  <a:defRPr/>
            </a:pPr>
            <a:endParaRPr lang="cs-CZ" sz="2000" b="1" dirty="0" smtClean="0"/>
          </a:p>
          <a:p>
            <a:pPr>
              <a:spcAft>
                <a:spcPts val="600"/>
              </a:spcAft>
              <a:defRPr/>
            </a:pPr>
            <a:endParaRPr lang="cs-CZ" sz="2000" b="1" dirty="0" smtClean="0"/>
          </a:p>
          <a:p>
            <a:pPr>
              <a:spcAft>
                <a:spcPts val="600"/>
              </a:spcAft>
              <a:defRPr/>
            </a:pPr>
            <a:endParaRPr lang="cs-CZ" sz="2000" b="1" dirty="0"/>
          </a:p>
          <a:p>
            <a:pPr>
              <a:spcAft>
                <a:spcPts val="600"/>
              </a:spcAft>
              <a:defRPr/>
            </a:pPr>
            <a:endParaRPr lang="cs-CZ" sz="2000" b="1" dirty="0"/>
          </a:p>
        </p:txBody>
      </p:sp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3924300" y="406400"/>
            <a:ext cx="4968875" cy="80803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2800" dirty="0">
              <a:solidFill>
                <a:schemeClr val="bg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363538" y="239713"/>
            <a:ext cx="82296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3500" kern="1200" cap="all">
                <a:solidFill>
                  <a:schemeClr val="tx1"/>
                </a:solidFill>
                <a:latin typeface="Arial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cs-CZ" sz="3200" b="1" dirty="0" smtClean="0">
                <a:solidFill>
                  <a:srgbClr val="0070C0"/>
                </a:solidFill>
                <a:latin typeface="Myriad Pro"/>
              </a:rPr>
              <a:t>52. VÝZVA IROP</a:t>
            </a:r>
            <a:endParaRPr lang="cs-CZ" sz="3200" b="1" dirty="0">
              <a:solidFill>
                <a:srgbClr val="0070C0"/>
              </a:solidFill>
              <a:latin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2607114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6" y="0"/>
            <a:ext cx="9144000" cy="6858000"/>
          </a:xfrm>
          <a:prstGeom prst="rect">
            <a:avLst/>
          </a:prstGeom>
        </p:spPr>
      </p:pic>
      <p:sp>
        <p:nvSpPr>
          <p:cNvPr id="819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340767"/>
            <a:ext cx="9144000" cy="4861595"/>
          </a:xfrm>
        </p:spPr>
        <p:txBody>
          <a:bodyPr rtlCol="0">
            <a:noAutofit/>
          </a:bodyPr>
          <a:lstStyle/>
          <a:p>
            <a:pPr lvl="1" indent="-342900">
              <a:spcBef>
                <a:spcPts val="18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cs-CZ" altLang="cs-CZ" sz="2000" dirty="0" smtClean="0"/>
              <a:t>Minimální výše </a:t>
            </a:r>
            <a:r>
              <a:rPr lang="cs-CZ" altLang="cs-CZ" sz="2000" u="sng" dirty="0" smtClean="0"/>
              <a:t>celkových způsobilých výdajů</a:t>
            </a:r>
            <a:r>
              <a:rPr lang="cs-CZ" altLang="cs-CZ" sz="2000" dirty="0" smtClean="0"/>
              <a:t>:  </a:t>
            </a:r>
            <a:r>
              <a:rPr lang="cs-CZ" altLang="cs-CZ" sz="2000" b="1" dirty="0"/>
              <a:t>5</a:t>
            </a:r>
            <a:r>
              <a:rPr lang="cs-CZ" altLang="cs-CZ" sz="2000" b="1" dirty="0" smtClean="0"/>
              <a:t> 000 000 Kč </a:t>
            </a:r>
          </a:p>
          <a:p>
            <a:pPr lvl="1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cs-CZ" altLang="cs-CZ" sz="2000" dirty="0" smtClean="0"/>
          </a:p>
          <a:p>
            <a:pPr lvl="1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cs-CZ" altLang="cs-CZ" sz="2000" dirty="0" smtClean="0"/>
              <a:t>Maximální výše </a:t>
            </a:r>
            <a:r>
              <a:rPr lang="cs-CZ" altLang="cs-CZ" sz="2000" u="sng" dirty="0" smtClean="0"/>
              <a:t>celkových výdajů</a:t>
            </a:r>
            <a:r>
              <a:rPr lang="cs-CZ" altLang="cs-CZ" sz="2000" dirty="0" smtClean="0"/>
              <a:t>: </a:t>
            </a:r>
          </a:p>
          <a:p>
            <a:pPr marL="400050" lvl="1" indent="0"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cs-CZ" altLang="cs-CZ" sz="2000" b="1" dirty="0"/>
              <a:t>	</a:t>
            </a:r>
            <a:r>
              <a:rPr lang="cs-CZ" altLang="cs-CZ" sz="2000" b="1" dirty="0" smtClean="0"/>
              <a:t>		123 282 000 Kč </a:t>
            </a:r>
            <a:endParaRPr lang="en-US" altLang="cs-CZ" sz="2000" b="1" dirty="0" smtClean="0"/>
          </a:p>
          <a:p>
            <a:pPr marL="400050" lvl="1" indent="0"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cs-CZ" altLang="cs-CZ" sz="2000" dirty="0" smtClean="0"/>
              <a:t>			</a:t>
            </a:r>
            <a:r>
              <a:rPr lang="cs-CZ" altLang="cs-CZ" sz="2000" b="1" dirty="0" smtClean="0"/>
              <a:t>246 </a:t>
            </a:r>
            <a:r>
              <a:rPr lang="cs-CZ" altLang="cs-CZ" sz="2000" b="1" dirty="0"/>
              <a:t>565 000 Kč </a:t>
            </a:r>
            <a:r>
              <a:rPr lang="cs-CZ" altLang="cs-CZ" sz="2000" dirty="0" smtClean="0"/>
              <a:t>(památky zapsané na Seznamu světového 									  dědictví UNESCO)  </a:t>
            </a:r>
          </a:p>
          <a:p>
            <a:pPr lvl="1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cs-CZ" sz="2000" dirty="0" smtClean="0"/>
          </a:p>
          <a:p>
            <a:pPr lvl="1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cs-CZ" sz="2000" dirty="0" smtClean="0"/>
              <a:t>Podpora je omezena v souladu s článkem 3.1e) nařízení č. 1301/2013 od EFRR na investice v malém měřítku.</a:t>
            </a:r>
          </a:p>
          <a:p>
            <a:pPr lvl="1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cs-CZ" sz="2000" dirty="0" smtClean="0"/>
              <a:t>Překročení </a:t>
            </a:r>
            <a:r>
              <a:rPr lang="cs-CZ" sz="2000" dirty="0"/>
              <a:t>limitu </a:t>
            </a:r>
            <a:r>
              <a:rPr lang="cs-CZ" sz="2000" dirty="0" smtClean="0"/>
              <a:t>– nevztahuje se na provoz a údržbu a na výdaje spojené s </a:t>
            </a:r>
            <a:r>
              <a:rPr lang="cs-CZ" sz="2000" dirty="0"/>
              <a:t>nepředvídatelnou </a:t>
            </a:r>
            <a:r>
              <a:rPr lang="cs-CZ" sz="2000" dirty="0" smtClean="0"/>
              <a:t>okolností.</a:t>
            </a:r>
          </a:p>
          <a:p>
            <a:pPr marL="400050" lvl="1" indent="0">
              <a:spcBef>
                <a:spcPts val="600"/>
              </a:spcBef>
              <a:spcAft>
                <a:spcPts val="600"/>
              </a:spcAft>
              <a:buNone/>
              <a:defRPr/>
            </a:pPr>
            <a:endParaRPr lang="cs-CZ" sz="2000" dirty="0" smtClean="0"/>
          </a:p>
          <a:p>
            <a:pPr marL="400050" lvl="1" indent="0">
              <a:spcBef>
                <a:spcPts val="600"/>
              </a:spcBef>
              <a:spcAft>
                <a:spcPts val="600"/>
              </a:spcAft>
              <a:buNone/>
              <a:defRPr/>
            </a:pPr>
            <a:endParaRPr lang="cs-CZ" altLang="cs-CZ" sz="2000" dirty="0" smtClean="0"/>
          </a:p>
          <a:p>
            <a:pPr lvl="2" indent="-342900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  <a:defRPr/>
            </a:pPr>
            <a:endParaRPr lang="cs-CZ" altLang="cs-CZ" sz="2000" dirty="0" smtClean="0"/>
          </a:p>
          <a:p>
            <a:pPr marL="400050" lvl="1" indent="0">
              <a:spcBef>
                <a:spcPts val="600"/>
              </a:spcBef>
              <a:spcAft>
                <a:spcPts val="600"/>
              </a:spcAft>
              <a:buNone/>
              <a:defRPr/>
            </a:pPr>
            <a:endParaRPr lang="en-US" sz="2000" dirty="0" smtClean="0"/>
          </a:p>
          <a:p>
            <a:pPr lvl="1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cs-CZ" altLang="cs-CZ" sz="2000" b="1" dirty="0" smtClean="0"/>
          </a:p>
          <a:p>
            <a:pPr marL="400050" lvl="1" indent="0">
              <a:spcBef>
                <a:spcPts val="600"/>
              </a:spcBef>
              <a:spcAft>
                <a:spcPts val="600"/>
              </a:spcAft>
              <a:buNone/>
              <a:defRPr/>
            </a:pPr>
            <a:endParaRPr lang="cs-CZ" altLang="cs-CZ" sz="2400" dirty="0" smtClean="0"/>
          </a:p>
          <a:p>
            <a:pPr lvl="1" indent="-342900">
              <a:spcBef>
                <a:spcPts val="18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cs-CZ" altLang="cs-CZ" sz="2400" dirty="0" smtClean="0"/>
          </a:p>
          <a:p>
            <a:pPr marL="355600" indent="-355600" eaLnBrk="1" fontAlgn="auto" hangingPunct="1">
              <a:spcAft>
                <a:spcPts val="600"/>
              </a:spcAft>
              <a:buClr>
                <a:schemeClr val="tx2"/>
              </a:buClr>
              <a:buFont typeface="Arial" charset="0"/>
              <a:buNone/>
              <a:defRPr/>
            </a:pPr>
            <a:endParaRPr lang="cs-CZ" dirty="0" smtClean="0">
              <a:latin typeface="Arial" charset="0"/>
              <a:cs typeface="Arial" charset="0"/>
            </a:endParaRPr>
          </a:p>
        </p:txBody>
      </p:sp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3924300" y="406400"/>
            <a:ext cx="4968875" cy="80803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2800" dirty="0">
              <a:solidFill>
                <a:schemeClr val="bg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363538" y="239713"/>
            <a:ext cx="82296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3500" kern="1200" cap="all">
                <a:solidFill>
                  <a:schemeClr val="tx1"/>
                </a:solidFill>
                <a:latin typeface="Arial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cs-CZ" sz="3200" b="1" dirty="0">
                <a:solidFill>
                  <a:srgbClr val="0070C0"/>
                </a:solidFill>
                <a:latin typeface="Myriad Pro"/>
              </a:rPr>
              <a:t>52. výzva IROP</a:t>
            </a:r>
            <a:r>
              <a:rPr lang="cs-CZ" sz="2800" b="1" dirty="0">
                <a:solidFill>
                  <a:srgbClr val="0070C0"/>
                </a:solidFill>
                <a:latin typeface="Myriad Pro"/>
              </a:rPr>
              <a:t/>
            </a:r>
            <a:br>
              <a:rPr lang="cs-CZ" sz="2800" b="1" dirty="0">
                <a:solidFill>
                  <a:srgbClr val="0070C0"/>
                </a:solidFill>
                <a:latin typeface="Myriad Pro"/>
              </a:rPr>
            </a:br>
            <a:endParaRPr lang="cs-CZ" sz="1800" b="1" dirty="0">
              <a:solidFill>
                <a:srgbClr val="0070C0"/>
              </a:solidFill>
              <a:latin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1756337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3924300" y="406400"/>
            <a:ext cx="4968875" cy="80803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2800" dirty="0">
              <a:solidFill>
                <a:schemeClr val="bg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63538" y="-99392"/>
            <a:ext cx="82296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3500" kern="1200" cap="all">
                <a:solidFill>
                  <a:schemeClr val="tx1"/>
                </a:solidFill>
                <a:latin typeface="Arial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cs-CZ" sz="2400" b="1" dirty="0" smtClean="0">
              <a:solidFill>
                <a:srgbClr val="0070C0"/>
              </a:solidFill>
              <a:latin typeface="Myriad Pro"/>
            </a:endParaRPr>
          </a:p>
          <a:p>
            <a:pPr fontAlgn="auto">
              <a:spcAft>
                <a:spcPts val="0"/>
              </a:spcAft>
              <a:tabLst>
                <a:tab pos="2060575" algn="l"/>
              </a:tabLst>
              <a:defRPr/>
            </a:pPr>
            <a:r>
              <a:rPr lang="cs-CZ" sz="3200" b="1" dirty="0" smtClean="0">
                <a:solidFill>
                  <a:srgbClr val="0070C0"/>
                </a:solidFill>
                <a:latin typeface="Myriad Pro"/>
              </a:rPr>
              <a:t>52. výzva irop</a:t>
            </a:r>
            <a:endParaRPr lang="cs-CZ" sz="3200" b="1" dirty="0">
              <a:solidFill>
                <a:srgbClr val="0070C0"/>
              </a:solidFill>
              <a:latin typeface="Myriad Pro"/>
            </a:endParaRPr>
          </a:p>
        </p:txBody>
      </p:sp>
      <p:pic>
        <p:nvPicPr>
          <p:cNvPr id="7" name="Picture 2" descr="\\nt1\O\Loga 2014_2020\IROP\Logolinky\RGB\JPG\IROP_CZ_RO_B_C RGB_malý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" y="6172856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251521" y="1268760"/>
            <a:ext cx="8798818" cy="4861595"/>
          </a:xfrm>
        </p:spPr>
        <p:txBody>
          <a:bodyPr rtlCol="0">
            <a:noAutofit/>
          </a:bodyPr>
          <a:lstStyle/>
          <a:p>
            <a:r>
              <a:rPr lang="cs-CZ" sz="1800" b="1" dirty="0" smtClean="0"/>
              <a:t>Způsobilé </a:t>
            </a:r>
            <a:r>
              <a:rPr lang="cs-CZ" sz="1800" b="1" dirty="0"/>
              <a:t>jsou výdaje za aktivity realizované v rámci objektů a parcel, vymezených památkami podporovatelnými z </a:t>
            </a:r>
            <a:r>
              <a:rPr lang="cs-CZ" sz="1800" b="1" dirty="0" smtClean="0"/>
              <a:t>IROP.</a:t>
            </a:r>
            <a:r>
              <a:rPr lang="cs-CZ" sz="1800" dirty="0" smtClean="0"/>
              <a:t> Toto </a:t>
            </a:r>
            <a:r>
              <a:rPr lang="cs-CZ" sz="1800" dirty="0"/>
              <a:t>omezení se </a:t>
            </a:r>
            <a:r>
              <a:rPr lang="cs-CZ" sz="1800" dirty="0" smtClean="0"/>
              <a:t>vztahuje  i na </a:t>
            </a:r>
            <a:r>
              <a:rPr lang="cs-CZ" sz="1800" dirty="0"/>
              <a:t>modernizaci, resp. výstavbu </a:t>
            </a:r>
            <a:r>
              <a:rPr lang="cs-CZ" sz="1800" dirty="0" smtClean="0"/>
              <a:t>sociálního</a:t>
            </a:r>
            <a:r>
              <a:rPr lang="cs-CZ" sz="1800" dirty="0"/>
              <a:t>, technického a technologického zázemí, expozic a depozitářů</a:t>
            </a:r>
            <a:r>
              <a:rPr lang="cs-CZ" sz="1800" dirty="0" smtClean="0"/>
              <a:t>.</a:t>
            </a:r>
            <a:endParaRPr lang="cs-CZ" sz="1800" dirty="0"/>
          </a:p>
          <a:p>
            <a:r>
              <a:rPr lang="cs-CZ" sz="1800" dirty="0" smtClean="0"/>
              <a:t>Ověření: </a:t>
            </a:r>
            <a:r>
              <a:rPr lang="cs-CZ" sz="1800" b="1" dirty="0" err="1" smtClean="0">
                <a:hlinkClick r:id="rId4"/>
              </a:rPr>
              <a:t>MonumNet</a:t>
            </a:r>
            <a:r>
              <a:rPr lang="cs-CZ" sz="1800" dirty="0" smtClean="0"/>
              <a:t> </a:t>
            </a:r>
            <a:r>
              <a:rPr lang="cs-CZ" sz="1800" dirty="0"/>
              <a:t>(monumnet.npu.cz),</a:t>
            </a:r>
            <a:r>
              <a:rPr lang="cs-CZ" sz="1800" i="1" dirty="0"/>
              <a:t> </a:t>
            </a:r>
            <a:r>
              <a:rPr lang="cs-CZ" sz="1800" dirty="0"/>
              <a:t>příp. příslušné nařízení vlády (u NKP). </a:t>
            </a:r>
            <a:r>
              <a:rPr lang="cs-CZ" sz="1800" dirty="0" smtClean="0"/>
              <a:t>Případné </a:t>
            </a:r>
            <a:r>
              <a:rPr lang="cs-CZ" sz="1800" dirty="0"/>
              <a:t>změny/odchylky v číslech parcel žadatel vysvětlí </a:t>
            </a:r>
            <a:r>
              <a:rPr lang="cs-CZ" sz="1800" dirty="0" smtClean="0"/>
              <a:t> a popíše ve </a:t>
            </a:r>
            <a:r>
              <a:rPr lang="cs-CZ" sz="1800" dirty="0"/>
              <a:t>Studii proveditelnosti. </a:t>
            </a:r>
          </a:p>
          <a:p>
            <a:pPr marL="0" indent="0">
              <a:buNone/>
            </a:pPr>
            <a:r>
              <a:rPr lang="cs-CZ" sz="1700" dirty="0" smtClean="0"/>
              <a:t>______________________________________________________________________</a:t>
            </a:r>
          </a:p>
          <a:p>
            <a:r>
              <a:rPr lang="cs-CZ" sz="1800" b="1" dirty="0" smtClean="0"/>
              <a:t>Indikativní seznam NKP</a:t>
            </a:r>
            <a:r>
              <a:rPr lang="cs-CZ" sz="1800" dirty="0" smtClean="0"/>
              <a:t>: </a:t>
            </a:r>
            <a:r>
              <a:rPr lang="cs-CZ" sz="1800" dirty="0"/>
              <a:t>podporovatelné kulturní památky ve stávajícím rozsahu ochrany.</a:t>
            </a:r>
            <a:r>
              <a:rPr lang="cs-CZ" sz="1800" b="1" dirty="0"/>
              <a:t> </a:t>
            </a:r>
            <a:endParaRPr lang="cs-CZ" sz="1800" dirty="0"/>
          </a:p>
          <a:p>
            <a:r>
              <a:rPr lang="cs-CZ" sz="1800" b="1" dirty="0" smtClean="0"/>
              <a:t>Světové kulturní </a:t>
            </a:r>
            <a:r>
              <a:rPr lang="cs-CZ" sz="1800" b="1" dirty="0"/>
              <a:t>dědictví </a:t>
            </a:r>
            <a:r>
              <a:rPr lang="cs-CZ" sz="1800" b="1" dirty="0" smtClean="0"/>
              <a:t>UNESCO</a:t>
            </a:r>
            <a:r>
              <a:rPr lang="cs-CZ" sz="1800" dirty="0" smtClean="0"/>
              <a:t>: kulturní </a:t>
            </a:r>
            <a:r>
              <a:rPr lang="cs-CZ" sz="1800" dirty="0"/>
              <a:t>a národní kulturní památky </a:t>
            </a:r>
            <a:r>
              <a:rPr lang="cs-CZ" sz="1800" u="sng" dirty="0">
                <a:hlinkClick r:id="rId5"/>
              </a:rPr>
              <a:t>(http://monumnet.npu.cz/</a:t>
            </a:r>
            <a:r>
              <a:rPr lang="cs-CZ" sz="1800" u="sng" dirty="0" err="1">
                <a:hlinkClick r:id="rId5"/>
              </a:rPr>
              <a:t>chruzemi</a:t>
            </a:r>
            <a:r>
              <a:rPr lang="cs-CZ" sz="1800" u="sng" dirty="0">
                <a:hlinkClick r:id="rId5"/>
              </a:rPr>
              <a:t>/</a:t>
            </a:r>
            <a:r>
              <a:rPr lang="cs-CZ" sz="1800" u="sng" dirty="0" err="1">
                <a:hlinkClick r:id="rId5"/>
              </a:rPr>
              <a:t>hledani.php</a:t>
            </a:r>
            <a:r>
              <a:rPr lang="cs-CZ" sz="1800" dirty="0"/>
              <a:t>).</a:t>
            </a:r>
          </a:p>
          <a:p>
            <a:r>
              <a:rPr lang="cs-CZ" sz="1800" b="1" dirty="0" smtClean="0"/>
              <a:t>Indikativní seznam </a:t>
            </a:r>
            <a:r>
              <a:rPr lang="cs-CZ" sz="1800" b="1" dirty="0"/>
              <a:t>Světového dědictví </a:t>
            </a:r>
            <a:r>
              <a:rPr lang="cs-CZ" sz="1800" b="1" dirty="0" smtClean="0"/>
              <a:t>UNESCO</a:t>
            </a:r>
            <a:r>
              <a:rPr lang="cs-CZ" sz="1800" dirty="0" smtClean="0"/>
              <a:t>: kulturní </a:t>
            </a:r>
            <a:r>
              <a:rPr lang="cs-CZ" sz="1800" dirty="0"/>
              <a:t>a národní kulturní památky </a:t>
            </a:r>
            <a:r>
              <a:rPr lang="cs-CZ" sz="1800" dirty="0" smtClean="0"/>
              <a:t>(</a:t>
            </a:r>
            <a:r>
              <a:rPr lang="cs-CZ" sz="1800" u="sng" dirty="0" smtClean="0">
                <a:hlinkClick r:id="rId6"/>
              </a:rPr>
              <a:t>http</a:t>
            </a:r>
            <a:r>
              <a:rPr lang="cs-CZ" sz="1800" u="sng" dirty="0">
                <a:hlinkClick r:id="rId6"/>
              </a:rPr>
              <a:t>://monumnet.npu.cz/</a:t>
            </a:r>
            <a:r>
              <a:rPr lang="cs-CZ" sz="1800" u="sng" dirty="0" err="1">
                <a:hlinkClick r:id="rId6"/>
              </a:rPr>
              <a:t>chruzemi</a:t>
            </a:r>
            <a:r>
              <a:rPr lang="cs-CZ" sz="1800" u="sng" dirty="0">
                <a:hlinkClick r:id="rId6"/>
              </a:rPr>
              <a:t>/</a:t>
            </a:r>
            <a:r>
              <a:rPr lang="cs-CZ" sz="1800" u="sng" dirty="0" err="1">
                <a:hlinkClick r:id="rId6"/>
              </a:rPr>
              <a:t>hledani.php</a:t>
            </a:r>
            <a:r>
              <a:rPr lang="cs-CZ" sz="1800" dirty="0"/>
              <a:t>, </a:t>
            </a:r>
            <a:r>
              <a:rPr lang="cs-CZ" sz="1800" u="sng" dirty="0">
                <a:hlinkClick r:id="rId7"/>
              </a:rPr>
              <a:t>http://</a:t>
            </a:r>
            <a:r>
              <a:rPr lang="cs-CZ" sz="1800" u="sng" dirty="0" smtClean="0">
                <a:hlinkClick r:id="rId7"/>
              </a:rPr>
              <a:t>monumnet.npu.cz/</a:t>
            </a:r>
            <a:r>
              <a:rPr lang="cs-CZ" sz="1800" u="sng" dirty="0" err="1" smtClean="0">
                <a:hlinkClick r:id="rId7"/>
              </a:rPr>
              <a:t>pamfond</a:t>
            </a:r>
            <a:r>
              <a:rPr lang="cs-CZ" sz="1800" u="sng" dirty="0" smtClean="0">
                <a:hlinkClick r:id="rId7"/>
              </a:rPr>
              <a:t>/</a:t>
            </a:r>
            <a:r>
              <a:rPr lang="cs-CZ" sz="1800" u="sng" dirty="0" err="1" smtClean="0">
                <a:hlinkClick r:id="rId7"/>
              </a:rPr>
              <a:t>hledani.php</a:t>
            </a:r>
            <a:r>
              <a:rPr lang="cs-CZ" sz="1800" dirty="0" smtClean="0"/>
              <a:t>.</a:t>
            </a:r>
            <a:r>
              <a:rPr lang="cs-CZ" sz="1800" b="1" dirty="0" smtClean="0"/>
              <a:t> </a:t>
            </a:r>
            <a:endParaRPr lang="cs-CZ" sz="1800" dirty="0"/>
          </a:p>
          <a:p>
            <a:r>
              <a:rPr lang="cs-CZ" sz="1800" b="1" dirty="0" smtClean="0"/>
              <a:t>UNESCO: </a:t>
            </a:r>
            <a:r>
              <a:rPr lang="cs-CZ" sz="1800" dirty="0"/>
              <a:t>úpravy parků a zahrad </a:t>
            </a:r>
            <a:r>
              <a:rPr lang="cs-CZ" sz="1800" dirty="0" smtClean="0"/>
              <a:t>jsou</a:t>
            </a:r>
            <a:r>
              <a:rPr lang="cs-CZ" sz="1800" b="1" dirty="0" smtClean="0"/>
              <a:t> </a:t>
            </a:r>
            <a:r>
              <a:rPr lang="cs-CZ" sz="1800" dirty="0" smtClean="0"/>
              <a:t>způsobilé</a:t>
            </a:r>
            <a:r>
              <a:rPr lang="cs-CZ" sz="1800" dirty="0"/>
              <a:t>, pokud jsou parky a zahrady součástí konkrétní </a:t>
            </a:r>
            <a:r>
              <a:rPr lang="cs-CZ" sz="1800" dirty="0" smtClean="0"/>
              <a:t>památky</a:t>
            </a:r>
            <a:r>
              <a:rPr lang="cs-CZ" sz="1800" dirty="0"/>
              <a:t>.</a:t>
            </a:r>
          </a:p>
          <a:p>
            <a:pPr marL="400050" lvl="1" indent="0"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pl-PL" dirty="0"/>
              <a:t>	</a:t>
            </a:r>
          </a:p>
          <a:p>
            <a:pPr marL="400050" lvl="1" indent="0">
              <a:spcBef>
                <a:spcPts val="600"/>
              </a:spcBef>
              <a:spcAft>
                <a:spcPts val="600"/>
              </a:spcAft>
              <a:buNone/>
              <a:defRPr/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963246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6" y="0"/>
            <a:ext cx="9144000" cy="6858000"/>
          </a:xfrm>
          <a:prstGeom prst="rect">
            <a:avLst/>
          </a:prstGeom>
        </p:spPr>
      </p:pic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3924300" y="406400"/>
            <a:ext cx="4968875" cy="80803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2800" dirty="0">
              <a:solidFill>
                <a:schemeClr val="bg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222800"/>
            <a:ext cx="8229600" cy="74295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3500" b="1" i="0" kern="1200" cap="all">
                <a:solidFill>
                  <a:schemeClr val="tx1"/>
                </a:solidFill>
                <a:latin typeface="Myriad Pro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solidFill>
                  <a:srgbClr val="0070C0"/>
                </a:solidFill>
              </a:rPr>
              <a:t>Program</a:t>
            </a:r>
            <a:r>
              <a:rPr lang="cs-CZ" sz="3200" dirty="0" smtClean="0">
                <a:solidFill>
                  <a:srgbClr val="0070C0"/>
                </a:solidFill>
              </a:rPr>
              <a:t> SEMINÁŘE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57200" y="1124744"/>
            <a:ext cx="8229600" cy="4896543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cs-CZ" sz="2000" dirty="0" smtClean="0"/>
              <a:t>9:00 – 9:30</a:t>
            </a:r>
            <a:r>
              <a:rPr lang="cs-CZ" sz="2000" b="1" dirty="0" smtClean="0"/>
              <a:t>		Prezence účastníků		</a:t>
            </a:r>
            <a:endParaRPr lang="cs-CZ" sz="2000" dirty="0" smtClean="0"/>
          </a:p>
          <a:p>
            <a:pPr marL="0" indent="0">
              <a:buFont typeface="Arial"/>
              <a:buNone/>
            </a:pPr>
            <a:endParaRPr lang="cs-CZ" sz="2000" dirty="0" smtClean="0"/>
          </a:p>
          <a:p>
            <a:pPr marL="0" indent="0">
              <a:buFont typeface="Arial"/>
              <a:buNone/>
            </a:pPr>
            <a:r>
              <a:rPr lang="cs-CZ" sz="2000" dirty="0" smtClean="0"/>
              <a:t>9:30 – 9:45		</a:t>
            </a:r>
            <a:r>
              <a:rPr lang="cs-CZ" sz="2000" b="1" dirty="0" smtClean="0"/>
              <a:t>Zahájení, představení IROP, rolí Řídicího orgánu IROP 				a Centra pro regionální rozvoj České republiky</a:t>
            </a:r>
          </a:p>
          <a:p>
            <a:pPr marL="0" indent="0">
              <a:buFont typeface="Arial"/>
              <a:buNone/>
            </a:pPr>
            <a:endParaRPr lang="cs-CZ" sz="2000" dirty="0" smtClean="0"/>
          </a:p>
          <a:p>
            <a:pPr marL="0" indent="0">
              <a:spcBef>
                <a:spcPts val="600"/>
              </a:spcBef>
              <a:buNone/>
            </a:pPr>
            <a:r>
              <a:rPr lang="cs-CZ" sz="2000" dirty="0" smtClean="0"/>
              <a:t>9:45 – 11:00		</a:t>
            </a:r>
            <a:r>
              <a:rPr lang="cs-CZ" sz="2000" b="1" dirty="0" smtClean="0"/>
              <a:t>52. výzva </a:t>
            </a:r>
            <a:r>
              <a:rPr lang="cs-CZ" sz="2000" b="1" dirty="0"/>
              <a:t>IROP </a:t>
            </a:r>
            <a:r>
              <a:rPr lang="cs-CZ" sz="2000" b="1" dirty="0" smtClean="0"/>
              <a:t>„Revitalizace vybraných památek II.“ </a:t>
            </a:r>
            <a:r>
              <a:rPr lang="cs-CZ" sz="2000" b="1" dirty="0"/>
              <a:t>–  </a:t>
            </a:r>
            <a:r>
              <a:rPr lang="cs-CZ" sz="2000" b="1" dirty="0" smtClean="0"/>
              <a:t/>
            </a:r>
            <a:br>
              <a:rPr lang="cs-CZ" sz="2000" b="1" dirty="0" smtClean="0"/>
            </a:br>
            <a:r>
              <a:rPr lang="cs-CZ" sz="2000" b="1" dirty="0" smtClean="0"/>
              <a:t>				parametry výzvy, podporované aktivity, způsobilé 					výdaje, povinné přílohy žádosti o podporu, časté 					chyby, další výzvy, dotazy </a:t>
            </a:r>
            <a:r>
              <a:rPr lang="cs-CZ" sz="2000" dirty="0" smtClean="0"/>
              <a:t>- blok ŘO IROP</a:t>
            </a:r>
            <a:endParaRPr lang="cs-CZ" sz="2000" dirty="0" smtClean="0"/>
          </a:p>
          <a:p>
            <a:pPr marL="0" indent="0">
              <a:spcBef>
                <a:spcPts val="600"/>
              </a:spcBef>
              <a:buFont typeface="Arial"/>
              <a:buNone/>
            </a:pPr>
            <a:endParaRPr lang="cs-CZ" sz="2000" b="1" dirty="0" smtClean="0"/>
          </a:p>
          <a:p>
            <a:pPr marL="0" indent="0">
              <a:spcBef>
                <a:spcPts val="600"/>
              </a:spcBef>
              <a:buNone/>
            </a:pPr>
            <a:r>
              <a:rPr lang="cs-CZ" sz="2000" dirty="0" smtClean="0"/>
              <a:t>11:00 </a:t>
            </a:r>
            <a:r>
              <a:rPr lang="cs-CZ" sz="2000" dirty="0"/>
              <a:t>– </a:t>
            </a:r>
            <a:r>
              <a:rPr lang="cs-CZ" sz="2000" dirty="0" smtClean="0"/>
              <a:t>11:15	</a:t>
            </a:r>
            <a:r>
              <a:rPr lang="cs-CZ" sz="2000" b="1" dirty="0" smtClean="0"/>
              <a:t>Přestávka</a:t>
            </a:r>
          </a:p>
          <a:p>
            <a:pPr marL="0" indent="0">
              <a:spcBef>
                <a:spcPts val="600"/>
              </a:spcBef>
              <a:buNone/>
            </a:pPr>
            <a:endParaRPr lang="cs-CZ" sz="2000" b="1" dirty="0" smtClean="0"/>
          </a:p>
          <a:p>
            <a:pPr marL="0" indent="0">
              <a:buFont typeface="Arial"/>
              <a:buNone/>
            </a:pPr>
            <a:r>
              <a:rPr lang="cs-CZ" sz="2000" dirty="0" smtClean="0"/>
              <a:t>11:15 – 13:00  	</a:t>
            </a:r>
            <a:r>
              <a:rPr lang="cs-CZ" sz="2000" b="1" dirty="0" smtClean="0"/>
              <a:t>Postup pro podání žádosti o podporu v </a:t>
            </a:r>
            <a:r>
              <a:rPr lang="cs-CZ" sz="2000" b="1" dirty="0" smtClean="0"/>
              <a:t>MS2014</a:t>
            </a:r>
            <a:r>
              <a:rPr lang="cs-CZ" sz="2000" b="1" dirty="0" smtClean="0"/>
              <a:t>+, 					systém hodnocení projektů a další administrace 					projektu, výběrová a zadávací řízení, </a:t>
            </a:r>
            <a:r>
              <a:rPr lang="cs-CZ" sz="2000" b="1" dirty="0" smtClean="0"/>
              <a:t>dotazy </a:t>
            </a:r>
            <a:r>
              <a:rPr lang="cs-CZ" sz="2000" dirty="0" smtClean="0"/>
              <a:t>– blok 					CRR ČR</a:t>
            </a:r>
            <a:endParaRPr lang="cs-CZ" sz="2000" dirty="0" smtClean="0"/>
          </a:p>
          <a:p>
            <a:pPr marL="0" indent="0">
              <a:buFont typeface="Arial"/>
              <a:buNone/>
            </a:pPr>
            <a:r>
              <a:rPr lang="cs-CZ" sz="2000" dirty="0" smtClean="0"/>
              <a:t>		</a:t>
            </a:r>
            <a:r>
              <a:rPr lang="cs-CZ" sz="2000" b="1" dirty="0" smtClean="0"/>
              <a:t>				</a:t>
            </a:r>
          </a:p>
          <a:p>
            <a:pPr marL="0" indent="0">
              <a:spcBef>
                <a:spcPts val="0"/>
              </a:spcBef>
              <a:buFont typeface="Arial"/>
              <a:buNone/>
            </a:pPr>
            <a:r>
              <a:rPr lang="cs-CZ" sz="2000" dirty="0" smtClean="0"/>
              <a:t>13:00 			</a:t>
            </a:r>
            <a:r>
              <a:rPr lang="cs-CZ" sz="2000" b="1" dirty="0"/>
              <a:t>Závěr</a:t>
            </a:r>
          </a:p>
        </p:txBody>
      </p:sp>
      <p:pic>
        <p:nvPicPr>
          <p:cNvPr id="9" name="Picture 2" descr="\\nt1\O\Loga 2014_2020\IROP\Logolinky\RGB\JPG\IROP_CZ_RO_B_C RGB_malý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" y="6172856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7340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6" y="0"/>
            <a:ext cx="9144000" cy="6858000"/>
          </a:xfrm>
          <a:prstGeom prst="rect">
            <a:avLst/>
          </a:prstGeom>
        </p:spPr>
      </p:pic>
      <p:sp>
        <p:nvSpPr>
          <p:cNvPr id="819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67544" y="1431926"/>
            <a:ext cx="8208912" cy="4861595"/>
          </a:xfrm>
        </p:spPr>
        <p:txBody>
          <a:bodyPr rtlCol="0">
            <a:noAutofit/>
          </a:bodyPr>
          <a:lstStyle/>
          <a:p>
            <a:pPr marL="0" indent="0">
              <a:buNone/>
            </a:pPr>
            <a:r>
              <a:rPr lang="cs-CZ" sz="2000" b="1" dirty="0" smtClean="0">
                <a:solidFill>
                  <a:srgbClr val="0070C0"/>
                </a:solidFill>
              </a:rPr>
              <a:t>Příklad </a:t>
            </a:r>
            <a:r>
              <a:rPr lang="cs-CZ" sz="2000" b="1" u="sng" dirty="0">
                <a:solidFill>
                  <a:srgbClr val="0070C0"/>
                </a:solidFill>
              </a:rPr>
              <a:t>správné</a:t>
            </a:r>
            <a:r>
              <a:rPr lang="cs-CZ" sz="2000" b="1" dirty="0">
                <a:solidFill>
                  <a:srgbClr val="0070C0"/>
                </a:solidFill>
              </a:rPr>
              <a:t> aplikace limitu infrastruktury malého měřítka </a:t>
            </a:r>
            <a:endParaRPr lang="cs-CZ" sz="2000" b="1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cs-CZ" sz="2000" b="1" dirty="0" smtClean="0">
                <a:solidFill>
                  <a:srgbClr val="0070C0"/>
                </a:solidFill>
              </a:rPr>
              <a:t>(</a:t>
            </a:r>
            <a:r>
              <a:rPr lang="cs-CZ" sz="2000" b="1" dirty="0" err="1" smtClean="0">
                <a:solidFill>
                  <a:srgbClr val="0070C0"/>
                </a:solidFill>
              </a:rPr>
              <a:t>small</a:t>
            </a:r>
            <a:r>
              <a:rPr lang="cs-CZ" sz="2000" b="1" dirty="0" smtClean="0">
                <a:solidFill>
                  <a:srgbClr val="0070C0"/>
                </a:solidFill>
              </a:rPr>
              <a:t> </a:t>
            </a:r>
            <a:r>
              <a:rPr lang="cs-CZ" sz="2000" b="1" dirty="0" err="1" smtClean="0">
                <a:solidFill>
                  <a:srgbClr val="0070C0"/>
                </a:solidFill>
              </a:rPr>
              <a:t>scale</a:t>
            </a:r>
            <a:r>
              <a:rPr lang="cs-CZ" sz="2000" b="1" dirty="0" smtClean="0">
                <a:solidFill>
                  <a:srgbClr val="0070C0"/>
                </a:solidFill>
              </a:rPr>
              <a:t> </a:t>
            </a:r>
            <a:r>
              <a:rPr lang="cs-CZ" sz="2000" b="1" dirty="0" err="1" smtClean="0">
                <a:solidFill>
                  <a:srgbClr val="0070C0"/>
                </a:solidFill>
              </a:rPr>
              <a:t>infrastructure</a:t>
            </a:r>
            <a:r>
              <a:rPr lang="cs-CZ" sz="2000" b="1" dirty="0" smtClean="0">
                <a:solidFill>
                  <a:srgbClr val="0070C0"/>
                </a:solidFill>
              </a:rPr>
              <a:t>)</a:t>
            </a:r>
            <a:endParaRPr lang="cs-CZ" sz="2000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cs-CZ" sz="2000" dirty="0"/>
          </a:p>
          <a:p>
            <a:pPr lvl="0"/>
            <a:r>
              <a:rPr lang="cs-CZ" sz="2000" dirty="0"/>
              <a:t>Předmětem projektu je </a:t>
            </a:r>
            <a:r>
              <a:rPr lang="cs-CZ" sz="2000" dirty="0" smtClean="0"/>
              <a:t>revitalizace budovy zámku. </a:t>
            </a:r>
            <a:r>
              <a:rPr lang="cs-CZ" sz="2000" dirty="0"/>
              <a:t>Celkové výdaje projektu nepřekročí částku 123 </a:t>
            </a:r>
            <a:r>
              <a:rPr lang="cs-CZ" sz="2000" dirty="0" smtClean="0"/>
              <a:t>mil. Kč</a:t>
            </a:r>
            <a:r>
              <a:rPr lang="cs-CZ" sz="2000" dirty="0"/>
              <a:t>.</a:t>
            </a:r>
          </a:p>
          <a:p>
            <a:pPr lvl="0"/>
            <a:r>
              <a:rPr lang="cs-CZ" sz="2000" dirty="0"/>
              <a:t>Dva různě zaměřené projekty </a:t>
            </a:r>
            <a:r>
              <a:rPr lang="cs-CZ" sz="2000" dirty="0" smtClean="0"/>
              <a:t>vlastníka hradu </a:t>
            </a:r>
            <a:r>
              <a:rPr lang="cs-CZ" sz="2000" dirty="0"/>
              <a:t>(stavební obnova </a:t>
            </a:r>
            <a:r>
              <a:rPr lang="cs-CZ" sz="2000" dirty="0" smtClean="0"/>
              <a:t>hradu a nová expozice v dosud nezpřístupněných prostorách hradu), realizované </a:t>
            </a:r>
            <a:r>
              <a:rPr lang="cs-CZ" sz="2000" dirty="0"/>
              <a:t>v jedné budově </a:t>
            </a:r>
            <a:r>
              <a:rPr lang="cs-CZ" sz="2000" dirty="0" smtClean="0"/>
              <a:t>(</a:t>
            </a:r>
            <a:r>
              <a:rPr lang="cs-CZ" sz="2000" dirty="0"/>
              <a:t>individuálním prvku kulturní infrastruktury). Celkové výdaje za oba projekty v součtu nepřekročí částku 123 </a:t>
            </a:r>
            <a:r>
              <a:rPr lang="cs-CZ" sz="2000" dirty="0" smtClean="0"/>
              <a:t>mil. Kč.</a:t>
            </a:r>
          </a:p>
          <a:p>
            <a:pPr lvl="0"/>
            <a:r>
              <a:rPr lang="cs-CZ" sz="2000" dirty="0" smtClean="0"/>
              <a:t>Předmětem projektu je obnova zámeckého parku. Celkový výdaje do 123 mil. Kč. Současně je realizován druhý samostatný projekt na opravu zámku. Tyto výdaje se do limitu nezapočítávají.</a:t>
            </a:r>
            <a:endParaRPr lang="cs-CZ" sz="2000" dirty="0"/>
          </a:p>
        </p:txBody>
      </p:sp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3924300" y="406400"/>
            <a:ext cx="4968875" cy="80803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2800" dirty="0">
              <a:solidFill>
                <a:schemeClr val="bg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363538" y="239713"/>
            <a:ext cx="82296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3500" kern="1200" cap="all">
                <a:solidFill>
                  <a:schemeClr val="tx1"/>
                </a:solidFill>
                <a:latin typeface="Arial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cs-CZ" sz="3200" b="1" dirty="0" smtClean="0">
                <a:solidFill>
                  <a:srgbClr val="0070C0"/>
                </a:solidFill>
                <a:latin typeface="Myriad Pro"/>
              </a:rPr>
              <a:t>limit infrastruktury malého měřítka</a:t>
            </a:r>
            <a:endParaRPr lang="cs-CZ" sz="3200" b="1" dirty="0">
              <a:solidFill>
                <a:srgbClr val="0070C0"/>
              </a:solidFill>
              <a:latin typeface="Myriad Pro"/>
            </a:endParaRPr>
          </a:p>
        </p:txBody>
      </p:sp>
      <p:pic>
        <p:nvPicPr>
          <p:cNvPr id="6" name="Picture 2" descr="\\nt1\O\Loga 2014_2020\IROP\Logolinky\RGB\JPG\IROP_CZ_RO_B_C RGB_malý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" y="6172856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1635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6" y="0"/>
            <a:ext cx="9144000" cy="6858000"/>
          </a:xfrm>
          <a:prstGeom prst="rect">
            <a:avLst/>
          </a:prstGeom>
        </p:spPr>
      </p:pic>
      <p:sp>
        <p:nvSpPr>
          <p:cNvPr id="819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81894" y="1443063"/>
            <a:ext cx="7992888" cy="4861595"/>
          </a:xfrm>
        </p:spPr>
        <p:txBody>
          <a:bodyPr rtlCol="0">
            <a:noAutofit/>
          </a:bodyPr>
          <a:lstStyle/>
          <a:p>
            <a:pPr marL="0" indent="0">
              <a:buNone/>
            </a:pPr>
            <a:r>
              <a:rPr lang="cs-CZ" sz="2000" b="1" dirty="0" smtClean="0">
                <a:solidFill>
                  <a:srgbClr val="0070C0"/>
                </a:solidFill>
              </a:rPr>
              <a:t>Příklad </a:t>
            </a:r>
            <a:r>
              <a:rPr lang="cs-CZ" sz="2000" b="1" u="sng" dirty="0">
                <a:solidFill>
                  <a:srgbClr val="0070C0"/>
                </a:solidFill>
              </a:rPr>
              <a:t>nesprávné</a:t>
            </a:r>
            <a:r>
              <a:rPr lang="cs-CZ" sz="2000" b="1" dirty="0">
                <a:solidFill>
                  <a:srgbClr val="0070C0"/>
                </a:solidFill>
              </a:rPr>
              <a:t> aplikace limitu infrastruktury malého měřítka </a:t>
            </a:r>
            <a:endParaRPr lang="cs-CZ" sz="2000" b="1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cs-CZ" sz="1800" dirty="0"/>
          </a:p>
          <a:p>
            <a:pPr lvl="0"/>
            <a:r>
              <a:rPr lang="cs-CZ" sz="2000" dirty="0"/>
              <a:t>Několik různě zaměřených projektů z SC 3.1 IROP, vztahujících se k jedné </a:t>
            </a:r>
            <a:r>
              <a:rPr lang="cs-CZ" sz="2000" dirty="0" smtClean="0"/>
              <a:t>budově zámku, </a:t>
            </a:r>
            <a:r>
              <a:rPr lang="cs-CZ" sz="2000" dirty="0"/>
              <a:t>jejichž celkové výdaje v součtu překročí 123 </a:t>
            </a:r>
            <a:r>
              <a:rPr lang="cs-CZ" sz="2000" dirty="0" smtClean="0"/>
              <a:t>mil. Kč</a:t>
            </a:r>
            <a:r>
              <a:rPr lang="cs-CZ" sz="2000" dirty="0"/>
              <a:t>. V tomto případě hrozí odebrání celé dotace všem projektům.</a:t>
            </a:r>
          </a:p>
          <a:p>
            <a:pPr lvl="0"/>
            <a:r>
              <a:rPr lang="cs-CZ" sz="2000" dirty="0"/>
              <a:t>Podpořený projekt byl plánován na 123 mil. Kč, ale v průběhu realizace došlo k vícepracím a k překročení stanoveného limitu celkových výdajů na projekt. Tyto vícepráce nebyly odůvodněné nepředvídatelnými okolnostmi. V tomto případě hrozí odebrání celé dotace</a:t>
            </a:r>
            <a:r>
              <a:rPr lang="cs-CZ" sz="2000" dirty="0" smtClean="0"/>
              <a:t>.</a:t>
            </a:r>
            <a:endParaRPr lang="cs-CZ" sz="2000" dirty="0"/>
          </a:p>
          <a:p>
            <a:pPr marL="355600" indent="-355600" eaLnBrk="1" fontAlgn="auto" hangingPunct="1">
              <a:spcAft>
                <a:spcPts val="600"/>
              </a:spcAft>
              <a:buClr>
                <a:schemeClr val="tx2"/>
              </a:buClr>
              <a:buFont typeface="Arial" charset="0"/>
              <a:buNone/>
              <a:defRPr/>
            </a:pPr>
            <a:endParaRPr lang="cs-CZ" sz="1800" dirty="0" smtClean="0">
              <a:latin typeface="Arial" charset="0"/>
              <a:cs typeface="Arial" charset="0"/>
            </a:endParaRPr>
          </a:p>
        </p:txBody>
      </p:sp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3924300" y="406400"/>
            <a:ext cx="4968875" cy="80803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2800" dirty="0">
              <a:solidFill>
                <a:schemeClr val="bg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363538" y="239713"/>
            <a:ext cx="82296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3500" kern="1200" cap="all">
                <a:solidFill>
                  <a:schemeClr val="tx1"/>
                </a:solidFill>
                <a:latin typeface="Arial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cs-CZ" sz="3200" b="1" dirty="0" smtClean="0">
                <a:solidFill>
                  <a:srgbClr val="0070C0"/>
                </a:solidFill>
                <a:latin typeface="Myriad Pro"/>
              </a:rPr>
              <a:t>limit infrastruktury malého měřítka</a:t>
            </a:r>
            <a:endParaRPr lang="cs-CZ" sz="3200" b="1" dirty="0">
              <a:solidFill>
                <a:srgbClr val="0070C0"/>
              </a:solidFill>
              <a:latin typeface="Myriad Pro"/>
            </a:endParaRPr>
          </a:p>
        </p:txBody>
      </p:sp>
      <p:pic>
        <p:nvPicPr>
          <p:cNvPr id="6" name="Picture 2" descr="\\nt1\O\Loga 2014_2020\IROP\Logolinky\RGB\JPG\IROP_CZ_RO_B_C RGB_malý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" y="6172856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7143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6" y="0"/>
            <a:ext cx="9144000" cy="6858000"/>
          </a:xfrm>
          <a:prstGeom prst="rect">
            <a:avLst/>
          </a:prstGeom>
        </p:spPr>
      </p:pic>
      <p:sp>
        <p:nvSpPr>
          <p:cNvPr id="819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323528" y="1340767"/>
            <a:ext cx="8820472" cy="4861595"/>
          </a:xfrm>
        </p:spPr>
        <p:txBody>
          <a:bodyPr rtlCol="0">
            <a:no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cs-CZ" sz="2000" b="1" dirty="0">
                <a:solidFill>
                  <a:srgbClr val="0070C0"/>
                </a:solidFill>
              </a:rPr>
              <a:t>Podmínky pro integrované operace</a:t>
            </a:r>
          </a:p>
          <a:p>
            <a:pPr lvl="0">
              <a:spcAft>
                <a:spcPts val="600"/>
              </a:spcAft>
            </a:pPr>
            <a:r>
              <a:rPr lang="cs-CZ" sz="2000" dirty="0" smtClean="0"/>
              <a:t>jednotlivé </a:t>
            </a:r>
            <a:r>
              <a:rPr lang="cs-CZ" sz="2000" dirty="0"/>
              <a:t>projekty musí být jednoznačně oddělitelné a funkčně nezávislé;</a:t>
            </a:r>
          </a:p>
          <a:p>
            <a:pPr lvl="0">
              <a:spcAft>
                <a:spcPts val="600"/>
              </a:spcAft>
            </a:pPr>
            <a:r>
              <a:rPr lang="cs-CZ" sz="2000" dirty="0"/>
              <a:t>jednotlivé prvky kulturní infrastruktury nemohou být uměle rozdělené na menší části;</a:t>
            </a:r>
          </a:p>
          <a:p>
            <a:pPr lvl="0">
              <a:spcAft>
                <a:spcPts val="600"/>
              </a:spcAft>
            </a:pPr>
            <a:r>
              <a:rPr lang="cs-CZ" sz="2000" dirty="0" smtClean="0"/>
              <a:t>projekty </a:t>
            </a:r>
            <a:r>
              <a:rPr lang="cs-CZ" sz="2000" dirty="0"/>
              <a:t>zahrnuté do integrované operace se musí navzájem doplňovat, musí být nezbytné pro dosažení specifických cílů jasně stanovených v aktuálních lokálních nebo regionálních strategiích a musí přispívat k naplňování cílů investičních priorit </a:t>
            </a:r>
            <a:r>
              <a:rPr lang="cs-CZ" sz="2000" dirty="0" smtClean="0"/>
              <a:t>EFRR;</a:t>
            </a:r>
            <a:endParaRPr lang="cs-CZ" sz="2000" dirty="0"/>
          </a:p>
          <a:p>
            <a:pPr lvl="0">
              <a:spcAft>
                <a:spcPts val="600"/>
              </a:spcAft>
            </a:pPr>
            <a:r>
              <a:rPr lang="cs-CZ" sz="2000" dirty="0"/>
              <a:t>projekty, tvořící jednu integrovanou operaci, mohou být financovány z různých specifických cílů a  operačních programů;</a:t>
            </a:r>
          </a:p>
          <a:p>
            <a:pPr>
              <a:spcAft>
                <a:spcPts val="600"/>
              </a:spcAft>
            </a:pPr>
            <a:r>
              <a:rPr lang="cs-CZ" sz="2000" dirty="0"/>
              <a:t>žadatel popíše přínos integrované </a:t>
            </a:r>
            <a:r>
              <a:rPr lang="cs-CZ" sz="2000" dirty="0" smtClean="0"/>
              <a:t>operace do  studie proveditelnosti, </a:t>
            </a:r>
            <a:r>
              <a:rPr lang="cs-CZ" sz="2000" dirty="0"/>
              <a:t>resp. příspěvek jednotlivých návazných projektů k povzbuzení potenciálu území ve studii proveditelnosti a zdůvodní přidanou hodnotu této investice jako </a:t>
            </a:r>
            <a:r>
              <a:rPr lang="cs-CZ" sz="2000" dirty="0" smtClean="0"/>
              <a:t>celku.</a:t>
            </a:r>
          </a:p>
          <a:p>
            <a:pPr marL="400050" lvl="1" indent="0">
              <a:spcBef>
                <a:spcPts val="600"/>
              </a:spcBef>
              <a:spcAft>
                <a:spcPts val="600"/>
              </a:spcAft>
              <a:buNone/>
              <a:defRPr/>
            </a:pPr>
            <a:endParaRPr lang="cs-CZ" altLang="cs-CZ" sz="2000" dirty="0" smtClean="0"/>
          </a:p>
          <a:p>
            <a:pPr lvl="2" indent="-342900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  <a:defRPr/>
            </a:pPr>
            <a:endParaRPr lang="cs-CZ" altLang="cs-CZ" sz="2000" dirty="0" smtClean="0"/>
          </a:p>
          <a:p>
            <a:pPr lvl="2" indent="-342900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  <a:defRPr/>
            </a:pPr>
            <a:endParaRPr lang="cs-CZ" altLang="cs-CZ" sz="1800" dirty="0" smtClean="0"/>
          </a:p>
          <a:p>
            <a:pPr lvl="1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US" sz="2000" dirty="0" smtClean="0"/>
          </a:p>
          <a:p>
            <a:pPr lvl="1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cs-CZ" altLang="cs-CZ" sz="2000" b="1" dirty="0" smtClean="0"/>
          </a:p>
          <a:p>
            <a:pPr marL="400050" lvl="1" indent="0">
              <a:spcBef>
                <a:spcPts val="600"/>
              </a:spcBef>
              <a:spcAft>
                <a:spcPts val="600"/>
              </a:spcAft>
              <a:buNone/>
              <a:defRPr/>
            </a:pPr>
            <a:endParaRPr lang="cs-CZ" altLang="cs-CZ" sz="2400" dirty="0" smtClean="0"/>
          </a:p>
          <a:p>
            <a:pPr lvl="1" indent="-342900">
              <a:spcBef>
                <a:spcPts val="18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cs-CZ" altLang="cs-CZ" sz="2400" dirty="0" smtClean="0"/>
          </a:p>
          <a:p>
            <a:pPr marL="355600" indent="-355600" eaLnBrk="1" fontAlgn="auto" hangingPunct="1">
              <a:spcAft>
                <a:spcPts val="600"/>
              </a:spcAft>
              <a:buClr>
                <a:schemeClr val="tx2"/>
              </a:buClr>
              <a:buFont typeface="Arial" charset="0"/>
              <a:buNone/>
              <a:defRPr/>
            </a:pPr>
            <a:endParaRPr lang="cs-CZ" dirty="0" smtClean="0">
              <a:latin typeface="Arial" charset="0"/>
              <a:cs typeface="Arial" charset="0"/>
            </a:endParaRPr>
          </a:p>
        </p:txBody>
      </p:sp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3924300" y="406400"/>
            <a:ext cx="4968875" cy="80803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2800" dirty="0">
              <a:solidFill>
                <a:schemeClr val="bg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363538" y="239713"/>
            <a:ext cx="82296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3500" kern="1200" cap="all">
                <a:solidFill>
                  <a:schemeClr val="tx1"/>
                </a:solidFill>
                <a:latin typeface="Arial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cs-CZ" sz="3200" b="1" dirty="0">
                <a:solidFill>
                  <a:srgbClr val="0070C0"/>
                </a:solidFill>
                <a:latin typeface="Myriad Pro"/>
              </a:rPr>
              <a:t>52. výzva IROP</a:t>
            </a:r>
            <a:br>
              <a:rPr lang="cs-CZ" sz="3200" b="1" dirty="0">
                <a:solidFill>
                  <a:srgbClr val="0070C0"/>
                </a:solidFill>
                <a:latin typeface="Myriad Pro"/>
              </a:rPr>
            </a:br>
            <a:endParaRPr lang="cs-CZ" sz="3200" b="1" dirty="0" smtClean="0">
              <a:solidFill>
                <a:srgbClr val="0070C0"/>
              </a:solidFill>
              <a:latin typeface="Myriad Pro"/>
            </a:endParaRPr>
          </a:p>
          <a:p>
            <a:pPr>
              <a:defRPr/>
            </a:pPr>
            <a:endParaRPr lang="cs-CZ" sz="2000" b="1" dirty="0">
              <a:solidFill>
                <a:srgbClr val="0070C0"/>
              </a:solidFill>
              <a:latin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1514721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6" y="0"/>
            <a:ext cx="9144000" cy="6858000"/>
          </a:xfrm>
          <a:prstGeom prst="rect">
            <a:avLst/>
          </a:prstGeom>
        </p:spPr>
      </p:pic>
      <p:sp>
        <p:nvSpPr>
          <p:cNvPr id="819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251520" y="1340767"/>
            <a:ext cx="8892480" cy="4861595"/>
          </a:xfrm>
        </p:spPr>
        <p:txBody>
          <a:bodyPr rtlCol="0">
            <a:no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cs-CZ" sz="2000" b="1" dirty="0">
                <a:solidFill>
                  <a:srgbClr val="0070C0"/>
                </a:solidFill>
              </a:rPr>
              <a:t>Hlavní podporované aktivity (min. 85 % celkových způsobilých výdajů)</a:t>
            </a:r>
          </a:p>
          <a:p>
            <a:pPr lvl="0"/>
            <a:r>
              <a:rPr lang="cs-CZ" sz="2000" dirty="0" smtClean="0"/>
              <a:t>obnova památek,</a:t>
            </a:r>
          </a:p>
          <a:p>
            <a:pPr lvl="0"/>
            <a:r>
              <a:rPr lang="cs-CZ" sz="2000" dirty="0" smtClean="0"/>
              <a:t>obnova parků a zahrad, pokud jsou součástí památek nebo samy o sobě památkou,</a:t>
            </a:r>
            <a:endParaRPr lang="cs-CZ" sz="2000" dirty="0"/>
          </a:p>
          <a:p>
            <a:r>
              <a:rPr lang="cs-CZ" sz="2000" dirty="0" smtClean="0"/>
              <a:t>odstraňování </a:t>
            </a:r>
            <a:r>
              <a:rPr lang="cs-CZ" sz="2000" dirty="0"/>
              <a:t>přístupových bariér, </a:t>
            </a:r>
            <a:endParaRPr lang="cs-CZ" sz="2000" dirty="0" smtClean="0"/>
          </a:p>
          <a:p>
            <a:r>
              <a:rPr lang="cs-CZ" sz="2000" dirty="0" smtClean="0"/>
              <a:t>zajištění </a:t>
            </a:r>
            <a:r>
              <a:rPr lang="cs-CZ" sz="2000" dirty="0"/>
              <a:t>vyšší bezpečnosti návštěvníků</a:t>
            </a:r>
            <a:r>
              <a:rPr lang="cs-CZ" sz="2000" dirty="0" smtClean="0"/>
              <a:t>,</a:t>
            </a:r>
          </a:p>
          <a:p>
            <a:r>
              <a:rPr lang="cs-CZ" sz="2000" dirty="0" smtClean="0"/>
              <a:t>rekonstrukce/budování expozic a depozitářů,</a:t>
            </a:r>
          </a:p>
          <a:p>
            <a:r>
              <a:rPr lang="cs-CZ" sz="2000" dirty="0" err="1" smtClean="0"/>
              <a:t>restaurování-konzervování</a:t>
            </a:r>
            <a:r>
              <a:rPr lang="cs-CZ" sz="2000" dirty="0" smtClean="0"/>
              <a:t> movitých předmětů, které jsou součástí památek,</a:t>
            </a:r>
          </a:p>
          <a:p>
            <a:r>
              <a:rPr lang="cs-CZ" sz="2000" dirty="0" smtClean="0"/>
              <a:t>zvýšení ochrany památek a jejího zabezpečení, </a:t>
            </a:r>
          </a:p>
          <a:p>
            <a:r>
              <a:rPr lang="cs-CZ" sz="2000" dirty="0" smtClean="0"/>
              <a:t>modernizace a výstavba objektů technického a technologického zázemí a objektů sociálního zázemí/návštěvnické infrastruktury.</a:t>
            </a:r>
            <a:endParaRPr lang="cs-CZ" sz="2000" dirty="0"/>
          </a:p>
          <a:p>
            <a:pPr lvl="0"/>
            <a:r>
              <a:rPr lang="cs-CZ" sz="2000" dirty="0" smtClean="0"/>
              <a:t>digitalizace památek/mobiliáře, pořízení HW a SW k digitalizaci.</a:t>
            </a:r>
          </a:p>
          <a:p>
            <a:pPr lvl="0"/>
            <a:endParaRPr lang="cs-CZ" sz="2000" dirty="0" smtClean="0"/>
          </a:p>
        </p:txBody>
      </p:sp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3924300" y="406400"/>
            <a:ext cx="4968875" cy="80803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2800" dirty="0">
              <a:solidFill>
                <a:schemeClr val="bg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363538" y="239713"/>
            <a:ext cx="82296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3500" kern="1200" cap="all">
                <a:solidFill>
                  <a:schemeClr val="tx1"/>
                </a:solidFill>
                <a:latin typeface="Arial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cs-CZ" sz="3200" b="1" dirty="0">
                <a:solidFill>
                  <a:srgbClr val="0070C0"/>
                </a:solidFill>
                <a:latin typeface="Myriad Pro"/>
              </a:rPr>
              <a:t>52. výzva IROP</a:t>
            </a:r>
            <a:br>
              <a:rPr lang="cs-CZ" sz="3200" b="1" dirty="0">
                <a:solidFill>
                  <a:srgbClr val="0070C0"/>
                </a:solidFill>
                <a:latin typeface="Myriad Pro"/>
              </a:rPr>
            </a:br>
            <a:endParaRPr lang="cs-CZ" sz="2000" b="1" dirty="0">
              <a:solidFill>
                <a:srgbClr val="0070C0"/>
              </a:solidFill>
              <a:latin typeface="Myriad Pro"/>
            </a:endParaRPr>
          </a:p>
          <a:p>
            <a:pPr fontAlgn="auto">
              <a:spcAft>
                <a:spcPts val="0"/>
              </a:spcAft>
              <a:defRPr/>
            </a:pPr>
            <a:endParaRPr lang="cs-CZ" sz="3200" b="1" dirty="0">
              <a:solidFill>
                <a:srgbClr val="0070C0"/>
              </a:solidFill>
              <a:latin typeface="Myriad Pro"/>
            </a:endParaRPr>
          </a:p>
        </p:txBody>
      </p:sp>
      <p:pic>
        <p:nvPicPr>
          <p:cNvPr id="6" name="Picture 2" descr="\\nt1\O\Loga 2014_2020\IROP\Logolinky\RGB\JPG\IROP_CZ_RO_B_C RGB_malý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" y="6172856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2954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6" y="0"/>
            <a:ext cx="9144000" cy="6858000"/>
          </a:xfrm>
          <a:prstGeom prst="rect">
            <a:avLst/>
          </a:prstGeom>
        </p:spPr>
      </p:pic>
      <p:sp>
        <p:nvSpPr>
          <p:cNvPr id="819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251520" y="1340767"/>
            <a:ext cx="8892480" cy="4861595"/>
          </a:xfrm>
        </p:spPr>
        <p:txBody>
          <a:bodyPr rtlCol="0">
            <a:noAutofit/>
          </a:bodyPr>
          <a:lstStyle/>
          <a:p>
            <a:pPr marL="0" indent="0">
              <a:buNone/>
            </a:pPr>
            <a:r>
              <a:rPr lang="cs-CZ" sz="2000" b="1" dirty="0">
                <a:solidFill>
                  <a:srgbClr val="0070C0"/>
                </a:solidFill>
              </a:rPr>
              <a:t>Vedlejší podporované aktivity (max. 15 % celkových způsobilých výdajů</a:t>
            </a:r>
            <a:r>
              <a:rPr lang="cs-CZ" sz="2000" b="1" dirty="0" smtClean="0">
                <a:solidFill>
                  <a:srgbClr val="0070C0"/>
                </a:solidFill>
              </a:rPr>
              <a:t>)</a:t>
            </a:r>
          </a:p>
          <a:p>
            <a:pPr marL="0" indent="0">
              <a:buNone/>
            </a:pPr>
            <a:endParaRPr lang="cs-CZ" sz="2000" b="1" dirty="0">
              <a:solidFill>
                <a:srgbClr val="0070C0"/>
              </a:solidFill>
            </a:endParaRPr>
          </a:p>
          <a:p>
            <a:pPr lvl="0"/>
            <a:r>
              <a:rPr lang="cs-CZ" sz="2000" dirty="0" smtClean="0"/>
              <a:t>osobní </a:t>
            </a:r>
            <a:r>
              <a:rPr lang="cs-CZ" sz="2000" dirty="0"/>
              <a:t>náklady členů projektového týmu, </a:t>
            </a:r>
          </a:p>
          <a:p>
            <a:pPr lvl="0">
              <a:spcAft>
                <a:spcPts val="600"/>
              </a:spcAft>
            </a:pPr>
            <a:r>
              <a:rPr lang="cs-CZ" sz="2000" dirty="0" smtClean="0"/>
              <a:t>pořízení </a:t>
            </a:r>
            <a:r>
              <a:rPr lang="cs-CZ" sz="2000" dirty="0"/>
              <a:t>studie </a:t>
            </a:r>
            <a:r>
              <a:rPr lang="cs-CZ" sz="2000" dirty="0" smtClean="0"/>
              <a:t>proveditelnosti, pořízení </a:t>
            </a:r>
            <a:r>
              <a:rPr lang="cs-CZ" sz="2000" dirty="0"/>
              <a:t>projektové dokumentace, EIA, </a:t>
            </a:r>
          </a:p>
          <a:p>
            <a:pPr lvl="0">
              <a:spcAft>
                <a:spcPts val="600"/>
              </a:spcAft>
            </a:pPr>
            <a:r>
              <a:rPr lang="cs-CZ" sz="2000" dirty="0" smtClean="0"/>
              <a:t>zabezpečení </a:t>
            </a:r>
            <a:r>
              <a:rPr lang="cs-CZ" sz="2000" dirty="0"/>
              <a:t>výstavby (technický dozor investora, BOZP, autorský dozor),</a:t>
            </a:r>
          </a:p>
          <a:p>
            <a:pPr lvl="0">
              <a:spcAft>
                <a:spcPts val="600"/>
              </a:spcAft>
            </a:pPr>
            <a:r>
              <a:rPr lang="cs-CZ" sz="2000" dirty="0"/>
              <a:t>pořízení odborných nebo znaleckých posudků a analýz</a:t>
            </a:r>
            <a:r>
              <a:rPr lang="cs-CZ" sz="2000" dirty="0" smtClean="0"/>
              <a:t>,</a:t>
            </a:r>
            <a:r>
              <a:rPr lang="cs-CZ" sz="2000" dirty="0"/>
              <a:t> </a:t>
            </a:r>
            <a:endParaRPr lang="cs-CZ" sz="2000" dirty="0" smtClean="0"/>
          </a:p>
          <a:p>
            <a:pPr lvl="0">
              <a:spcAft>
                <a:spcPts val="600"/>
              </a:spcAft>
            </a:pPr>
            <a:r>
              <a:rPr lang="cs-CZ" sz="2000" dirty="0" smtClean="0"/>
              <a:t>libreta </a:t>
            </a:r>
            <a:r>
              <a:rPr lang="cs-CZ" sz="2000" dirty="0"/>
              <a:t>a projektová dokumentace k expozicím</a:t>
            </a:r>
            <a:r>
              <a:rPr lang="cs-CZ" sz="2000" dirty="0" smtClean="0"/>
              <a:t>, restaurátorské záměry,</a:t>
            </a:r>
            <a:endParaRPr lang="cs-CZ" sz="2000" dirty="0"/>
          </a:p>
          <a:p>
            <a:pPr lvl="0">
              <a:spcAft>
                <a:spcPts val="600"/>
              </a:spcAft>
            </a:pPr>
            <a:r>
              <a:rPr lang="cs-CZ" sz="2000" dirty="0"/>
              <a:t>zpracování zadávacích dokumentací k </a:t>
            </a:r>
            <a:r>
              <a:rPr lang="cs-CZ" sz="2000" dirty="0" smtClean="0"/>
              <a:t>zakázkám </a:t>
            </a:r>
            <a:r>
              <a:rPr lang="cs-CZ" sz="2000" dirty="0"/>
              <a:t>a organizace výběrových a zadávacích </a:t>
            </a:r>
            <a:r>
              <a:rPr lang="cs-CZ" sz="2000" dirty="0" smtClean="0"/>
              <a:t>řízení.</a:t>
            </a:r>
          </a:p>
          <a:p>
            <a:pPr lvl="0"/>
            <a:r>
              <a:rPr lang="cs-CZ" sz="2000" dirty="0"/>
              <a:t>nákup pozemků </a:t>
            </a:r>
            <a:r>
              <a:rPr lang="cs-CZ" sz="2000" dirty="0" smtClean="0"/>
              <a:t>a staveb nezbytných </a:t>
            </a:r>
            <a:r>
              <a:rPr lang="cs-CZ" sz="2000" dirty="0"/>
              <a:t>pro realizaci projektu,</a:t>
            </a:r>
          </a:p>
          <a:p>
            <a:pPr>
              <a:spcAft>
                <a:spcPts val="600"/>
              </a:spcAft>
            </a:pPr>
            <a:r>
              <a:rPr lang="cs-CZ" sz="2000" dirty="0" smtClean="0"/>
              <a:t>povinná </a:t>
            </a:r>
            <a:r>
              <a:rPr lang="cs-CZ" sz="2000" dirty="0"/>
              <a:t>publicita.</a:t>
            </a:r>
          </a:p>
          <a:p>
            <a:pPr lvl="0">
              <a:spcAft>
                <a:spcPts val="600"/>
              </a:spcAft>
            </a:pPr>
            <a:endParaRPr lang="cs-CZ" sz="2000" dirty="0"/>
          </a:p>
          <a:p>
            <a:pPr marL="400050" lvl="1" indent="0">
              <a:spcBef>
                <a:spcPts val="600"/>
              </a:spcBef>
              <a:spcAft>
                <a:spcPts val="600"/>
              </a:spcAft>
              <a:buNone/>
              <a:defRPr/>
            </a:pPr>
            <a:endParaRPr lang="cs-CZ" altLang="cs-CZ" sz="1800" dirty="0" smtClean="0"/>
          </a:p>
          <a:p>
            <a:pPr lvl="1" indent="-342900">
              <a:spcBef>
                <a:spcPts val="18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cs-CZ" altLang="cs-CZ" sz="1800" dirty="0" smtClean="0"/>
          </a:p>
          <a:p>
            <a:pPr marL="355600" indent="-355600" eaLnBrk="1" fontAlgn="auto" hangingPunct="1">
              <a:spcAft>
                <a:spcPts val="600"/>
              </a:spcAft>
              <a:buClr>
                <a:schemeClr val="tx2"/>
              </a:buClr>
              <a:buFont typeface="Arial" charset="0"/>
              <a:buNone/>
              <a:defRPr/>
            </a:pPr>
            <a:endParaRPr lang="cs-CZ" sz="1800" dirty="0" smtClean="0">
              <a:latin typeface="Arial" charset="0"/>
              <a:cs typeface="Arial" charset="0"/>
            </a:endParaRPr>
          </a:p>
        </p:txBody>
      </p:sp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3924300" y="406400"/>
            <a:ext cx="4968875" cy="80803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2800" dirty="0">
              <a:solidFill>
                <a:schemeClr val="bg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363538" y="239713"/>
            <a:ext cx="82296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3500" kern="1200" cap="all">
                <a:solidFill>
                  <a:schemeClr val="tx1"/>
                </a:solidFill>
                <a:latin typeface="Arial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cs-CZ" sz="3200" b="1" dirty="0">
                <a:solidFill>
                  <a:srgbClr val="0070C0"/>
                </a:solidFill>
                <a:latin typeface="Myriad Pro"/>
              </a:rPr>
              <a:t>52. výzva IROP</a:t>
            </a:r>
            <a:br>
              <a:rPr lang="cs-CZ" sz="3200" b="1" dirty="0">
                <a:solidFill>
                  <a:srgbClr val="0070C0"/>
                </a:solidFill>
                <a:latin typeface="Myriad Pro"/>
              </a:rPr>
            </a:br>
            <a:endParaRPr lang="cs-CZ" sz="2000" b="1" dirty="0">
              <a:solidFill>
                <a:srgbClr val="0070C0"/>
              </a:solidFill>
              <a:latin typeface="Myriad Pro"/>
            </a:endParaRPr>
          </a:p>
        </p:txBody>
      </p:sp>
      <p:pic>
        <p:nvPicPr>
          <p:cNvPr id="6" name="Picture 2" descr="\\nt1\O\Loga 2014_2020\IROP\Logolinky\RGB\JPG\IROP_CZ_RO_B_C RGB_malý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" y="6172856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2984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6" y="0"/>
            <a:ext cx="9144000" cy="6858000"/>
          </a:xfrm>
          <a:prstGeom prst="rect">
            <a:avLst/>
          </a:prstGeom>
        </p:spPr>
      </p:pic>
      <p:sp>
        <p:nvSpPr>
          <p:cNvPr id="819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251520" y="1340767"/>
            <a:ext cx="8568952" cy="4861595"/>
          </a:xfrm>
        </p:spPr>
        <p:txBody>
          <a:bodyPr rtlCol="0">
            <a:noAutofit/>
          </a:bodyPr>
          <a:lstStyle/>
          <a:p>
            <a:pPr marL="0" indent="0">
              <a:buNone/>
            </a:pPr>
            <a:r>
              <a:rPr lang="cs-CZ" sz="2000" b="1" dirty="0">
                <a:solidFill>
                  <a:srgbClr val="0070C0"/>
                </a:solidFill>
              </a:rPr>
              <a:t>Nezpůsobilé </a:t>
            </a:r>
            <a:r>
              <a:rPr lang="cs-CZ" sz="2000" b="1" dirty="0" smtClean="0">
                <a:solidFill>
                  <a:srgbClr val="0070C0"/>
                </a:solidFill>
              </a:rPr>
              <a:t>výdaje</a:t>
            </a:r>
          </a:p>
          <a:p>
            <a:pPr marL="0" indent="0">
              <a:buNone/>
            </a:pPr>
            <a:endParaRPr lang="cs-CZ" sz="1800" b="1" dirty="0">
              <a:solidFill>
                <a:srgbClr val="0070C0"/>
              </a:solidFill>
            </a:endParaRPr>
          </a:p>
          <a:p>
            <a:pPr lvl="0">
              <a:spcAft>
                <a:spcPts val="600"/>
              </a:spcAft>
            </a:pPr>
            <a:r>
              <a:rPr lang="cs-CZ" sz="2000" dirty="0" smtClean="0"/>
              <a:t>správní </a:t>
            </a:r>
            <a:r>
              <a:rPr lang="cs-CZ" sz="2000" dirty="0"/>
              <a:t>poplatky,</a:t>
            </a:r>
          </a:p>
          <a:p>
            <a:pPr lvl="0">
              <a:spcAft>
                <a:spcPts val="600"/>
              </a:spcAft>
            </a:pPr>
            <a:r>
              <a:rPr lang="cs-CZ" sz="2000" dirty="0"/>
              <a:t>pojištění majetku financovaného z </a:t>
            </a:r>
            <a:r>
              <a:rPr lang="cs-CZ" sz="2000" dirty="0" smtClean="0"/>
              <a:t>IROP,</a:t>
            </a:r>
            <a:endParaRPr lang="cs-CZ" sz="2000" dirty="0"/>
          </a:p>
          <a:p>
            <a:pPr lvl="0">
              <a:spcAft>
                <a:spcPts val="600"/>
              </a:spcAft>
            </a:pPr>
            <a:r>
              <a:rPr lang="cs-CZ" sz="2000" dirty="0"/>
              <a:t>úroky z úvěrů,</a:t>
            </a:r>
          </a:p>
          <a:p>
            <a:pPr lvl="0">
              <a:spcAft>
                <a:spcPts val="600"/>
              </a:spcAft>
            </a:pPr>
            <a:r>
              <a:rPr lang="cs-CZ" sz="2000" dirty="0"/>
              <a:t>DPH, pokud má příjemce nárok na odpočet daně na vstupu; pokud u organizace existuje dvojí režim, musí příjemce rozhodnout, zda navrhovaný projekt spadá pod aktivity podléhající režimu DPH s nárokem na odpočet nebo pod aktivity, kde daň není uplatňovaná,</a:t>
            </a:r>
          </a:p>
          <a:p>
            <a:pPr lvl="0">
              <a:spcAft>
                <a:spcPts val="600"/>
              </a:spcAft>
            </a:pPr>
            <a:r>
              <a:rPr lang="cs-CZ" sz="2000" dirty="0" smtClean="0"/>
              <a:t>sankce </a:t>
            </a:r>
            <a:r>
              <a:rPr lang="cs-CZ" sz="2000" dirty="0"/>
              <a:t>a penále,</a:t>
            </a:r>
          </a:p>
          <a:p>
            <a:pPr lvl="0">
              <a:spcAft>
                <a:spcPts val="600"/>
              </a:spcAft>
            </a:pPr>
            <a:r>
              <a:rPr lang="cs-CZ" sz="2000" dirty="0"/>
              <a:t>výdaje na záruky, pojištění, úroky, bankovní poplatky, kursové ztráty, </a:t>
            </a:r>
          </a:p>
          <a:p>
            <a:pPr marL="400050" lvl="1" indent="0">
              <a:spcBef>
                <a:spcPts val="600"/>
              </a:spcBef>
              <a:spcAft>
                <a:spcPts val="600"/>
              </a:spcAft>
              <a:buNone/>
              <a:defRPr/>
            </a:pPr>
            <a:endParaRPr lang="cs-CZ" altLang="cs-CZ" sz="1800" dirty="0" smtClean="0"/>
          </a:p>
          <a:p>
            <a:pPr lvl="1" indent="-342900">
              <a:spcBef>
                <a:spcPts val="18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cs-CZ" altLang="cs-CZ" sz="1800" dirty="0" smtClean="0"/>
          </a:p>
          <a:p>
            <a:pPr marL="355600" indent="-355600" eaLnBrk="1" fontAlgn="auto" hangingPunct="1">
              <a:spcAft>
                <a:spcPts val="600"/>
              </a:spcAft>
              <a:buClr>
                <a:schemeClr val="tx2"/>
              </a:buClr>
              <a:buFont typeface="Arial" charset="0"/>
              <a:buNone/>
              <a:defRPr/>
            </a:pPr>
            <a:endParaRPr lang="cs-CZ" sz="1800" dirty="0" smtClean="0">
              <a:latin typeface="Arial" charset="0"/>
              <a:cs typeface="Arial" charset="0"/>
            </a:endParaRPr>
          </a:p>
        </p:txBody>
      </p:sp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3924300" y="406400"/>
            <a:ext cx="4968875" cy="80803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2800" dirty="0">
              <a:solidFill>
                <a:schemeClr val="bg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363538" y="239713"/>
            <a:ext cx="82296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3500" kern="1200" cap="all">
                <a:solidFill>
                  <a:schemeClr val="tx1"/>
                </a:solidFill>
                <a:latin typeface="Arial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cs-CZ" sz="3200" b="1" dirty="0">
                <a:solidFill>
                  <a:srgbClr val="0070C0"/>
                </a:solidFill>
                <a:latin typeface="Myriad Pro"/>
              </a:rPr>
              <a:t>52. výzva IROP</a:t>
            </a:r>
            <a:br>
              <a:rPr lang="cs-CZ" sz="3200" b="1" dirty="0">
                <a:solidFill>
                  <a:srgbClr val="0070C0"/>
                </a:solidFill>
                <a:latin typeface="Myriad Pro"/>
              </a:rPr>
            </a:br>
            <a:endParaRPr lang="cs-CZ" sz="2000" b="1" dirty="0">
              <a:solidFill>
                <a:srgbClr val="0070C0"/>
              </a:solidFill>
              <a:latin typeface="Myriad Pro"/>
            </a:endParaRPr>
          </a:p>
        </p:txBody>
      </p:sp>
      <p:pic>
        <p:nvPicPr>
          <p:cNvPr id="6" name="Picture 2" descr="\\nt1\O\Loga 2014_2020\IROP\Logolinky\RGB\JPG\IROP_CZ_RO_B_C RGB_malý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" y="6172856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8620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6" y="0"/>
            <a:ext cx="9144000" cy="6858000"/>
          </a:xfrm>
          <a:prstGeom prst="rect">
            <a:avLst/>
          </a:prstGeom>
        </p:spPr>
      </p:pic>
      <p:sp>
        <p:nvSpPr>
          <p:cNvPr id="819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251520" y="1382713"/>
            <a:ext cx="8780462" cy="4861595"/>
          </a:xfrm>
        </p:spPr>
        <p:txBody>
          <a:bodyPr rtlCol="0">
            <a:noAutofit/>
          </a:bodyPr>
          <a:lstStyle/>
          <a:p>
            <a:pPr marL="0" indent="0">
              <a:buNone/>
            </a:pPr>
            <a:r>
              <a:rPr lang="cs-CZ" sz="2000" b="1" dirty="0">
                <a:solidFill>
                  <a:srgbClr val="0070C0"/>
                </a:solidFill>
              </a:rPr>
              <a:t>Nezpůsobilé </a:t>
            </a:r>
            <a:r>
              <a:rPr lang="cs-CZ" sz="2000" b="1" dirty="0" smtClean="0">
                <a:solidFill>
                  <a:srgbClr val="0070C0"/>
                </a:solidFill>
              </a:rPr>
              <a:t>výdaje</a:t>
            </a:r>
          </a:p>
          <a:p>
            <a:pPr marL="0" indent="0">
              <a:buNone/>
            </a:pPr>
            <a:endParaRPr lang="cs-CZ" sz="1800" b="1" dirty="0">
              <a:solidFill>
                <a:srgbClr val="0070C0"/>
              </a:solidFill>
            </a:endParaRPr>
          </a:p>
          <a:p>
            <a:pPr>
              <a:spcAft>
                <a:spcPts val="600"/>
              </a:spcAft>
            </a:pPr>
            <a:r>
              <a:rPr lang="cs-CZ" sz="2000" dirty="0" smtClean="0"/>
              <a:t>provozní </a:t>
            </a:r>
            <a:r>
              <a:rPr lang="cs-CZ" sz="2000" dirty="0"/>
              <a:t>náklady</a:t>
            </a:r>
            <a:r>
              <a:rPr lang="cs-CZ" sz="2000" dirty="0" smtClean="0"/>
              <a:t>,</a:t>
            </a:r>
          </a:p>
          <a:p>
            <a:pPr>
              <a:spcAft>
                <a:spcPts val="600"/>
              </a:spcAft>
            </a:pPr>
            <a:r>
              <a:rPr lang="cs-CZ" sz="2000" dirty="0" smtClean="0"/>
              <a:t>cestovné,</a:t>
            </a:r>
            <a:endParaRPr lang="cs-CZ" sz="2000" dirty="0"/>
          </a:p>
          <a:p>
            <a:pPr>
              <a:spcAft>
                <a:spcPts val="600"/>
              </a:spcAft>
            </a:pPr>
            <a:r>
              <a:rPr lang="cs-CZ" sz="2000" dirty="0" smtClean="0"/>
              <a:t>odpisy</a:t>
            </a:r>
            <a:r>
              <a:rPr lang="cs-CZ" sz="2000" dirty="0"/>
              <a:t>, </a:t>
            </a:r>
          </a:p>
          <a:p>
            <a:pPr>
              <a:spcAft>
                <a:spcPts val="600"/>
              </a:spcAft>
            </a:pPr>
            <a:r>
              <a:rPr lang="cs-CZ" sz="2000" dirty="0"/>
              <a:t>vzdělávání zaměstnanců, </a:t>
            </a:r>
            <a:endParaRPr lang="cs-CZ" sz="2000" dirty="0" smtClean="0"/>
          </a:p>
          <a:p>
            <a:pPr>
              <a:spcAft>
                <a:spcPts val="600"/>
              </a:spcAft>
            </a:pPr>
            <a:r>
              <a:rPr lang="cs-CZ" sz="2000" dirty="0" smtClean="0"/>
              <a:t>webové prezentace, webový design,</a:t>
            </a:r>
            <a:endParaRPr lang="cs-CZ" sz="2000" dirty="0"/>
          </a:p>
          <a:p>
            <a:pPr>
              <a:spcAft>
                <a:spcPts val="600"/>
              </a:spcAft>
            </a:pPr>
            <a:r>
              <a:rPr lang="cs-CZ" sz="2000" dirty="0" smtClean="0"/>
              <a:t>sankce, penále,</a:t>
            </a:r>
            <a:endParaRPr lang="cs-CZ" sz="2000" dirty="0"/>
          </a:p>
          <a:p>
            <a:pPr>
              <a:spcAft>
                <a:spcPts val="600"/>
              </a:spcAft>
            </a:pPr>
            <a:r>
              <a:rPr lang="cs-CZ" sz="2000" dirty="0" smtClean="0"/>
              <a:t>vybavení kanceláří, stravovacích zařízení,</a:t>
            </a:r>
            <a:endParaRPr lang="cs-CZ" sz="2000" dirty="0"/>
          </a:p>
          <a:p>
            <a:pPr>
              <a:spcAft>
                <a:spcPts val="600"/>
              </a:spcAft>
            </a:pPr>
            <a:r>
              <a:rPr lang="cs-CZ" sz="2000" dirty="0" smtClean="0"/>
              <a:t>výdaje </a:t>
            </a:r>
            <a:r>
              <a:rPr lang="cs-CZ" sz="2000" dirty="0"/>
              <a:t>na pořízení pozemků nad 10 % celkových způsobilých </a:t>
            </a:r>
            <a:r>
              <a:rPr lang="cs-CZ" sz="2000" dirty="0" smtClean="0"/>
              <a:t>výdajů,</a:t>
            </a:r>
          </a:p>
          <a:p>
            <a:pPr>
              <a:spcAft>
                <a:spcPts val="600"/>
              </a:spcAft>
            </a:pPr>
            <a:r>
              <a:rPr lang="cs-CZ" sz="2000" dirty="0" smtClean="0"/>
              <a:t>výdaje bez přímého vztahu k projektu.</a:t>
            </a:r>
            <a:endParaRPr lang="cs-CZ" sz="2000" dirty="0"/>
          </a:p>
          <a:p>
            <a:pPr marL="400050" lvl="1" indent="0">
              <a:spcBef>
                <a:spcPts val="600"/>
              </a:spcBef>
              <a:spcAft>
                <a:spcPts val="600"/>
              </a:spcAft>
              <a:buNone/>
              <a:defRPr/>
            </a:pPr>
            <a:endParaRPr lang="cs-CZ" altLang="cs-CZ" sz="1800" dirty="0" smtClean="0"/>
          </a:p>
          <a:p>
            <a:pPr lvl="1" indent="-342900">
              <a:spcBef>
                <a:spcPts val="18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cs-CZ" altLang="cs-CZ" sz="1800" dirty="0" smtClean="0"/>
          </a:p>
          <a:p>
            <a:pPr marL="355600" indent="-355600" eaLnBrk="1" fontAlgn="auto" hangingPunct="1">
              <a:spcAft>
                <a:spcPts val="600"/>
              </a:spcAft>
              <a:buClr>
                <a:schemeClr val="tx2"/>
              </a:buClr>
              <a:buFont typeface="Arial" charset="0"/>
              <a:buNone/>
              <a:defRPr/>
            </a:pPr>
            <a:endParaRPr lang="cs-CZ" sz="1800" dirty="0" smtClean="0">
              <a:latin typeface="Arial" charset="0"/>
              <a:cs typeface="Arial" charset="0"/>
            </a:endParaRPr>
          </a:p>
        </p:txBody>
      </p:sp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3924300" y="406400"/>
            <a:ext cx="4968875" cy="80803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2800" dirty="0">
              <a:solidFill>
                <a:schemeClr val="bg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363538" y="239713"/>
            <a:ext cx="82296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3500" kern="1200" cap="all">
                <a:solidFill>
                  <a:schemeClr val="tx1"/>
                </a:solidFill>
                <a:latin typeface="Arial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cs-CZ" sz="3200" b="1" dirty="0">
                <a:solidFill>
                  <a:srgbClr val="0070C0"/>
                </a:solidFill>
                <a:latin typeface="Myriad Pro"/>
              </a:rPr>
              <a:t>52. výzva IROP</a:t>
            </a:r>
            <a:br>
              <a:rPr lang="cs-CZ" sz="3200" b="1" dirty="0">
                <a:solidFill>
                  <a:srgbClr val="0070C0"/>
                </a:solidFill>
                <a:latin typeface="Myriad Pro"/>
              </a:rPr>
            </a:br>
            <a:endParaRPr lang="cs-CZ" sz="2000" b="1" dirty="0">
              <a:solidFill>
                <a:srgbClr val="0070C0"/>
              </a:solidFill>
              <a:latin typeface="Myriad Pro"/>
            </a:endParaRPr>
          </a:p>
        </p:txBody>
      </p:sp>
      <p:pic>
        <p:nvPicPr>
          <p:cNvPr id="6" name="Picture 2" descr="\\nt1\O\Loga 2014_2020\IROP\Logolinky\RGB\JPG\IROP_CZ_RO_B_C RGB_malý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" y="6172856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8611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6" y="0"/>
            <a:ext cx="9144000" cy="6858000"/>
          </a:xfrm>
          <a:prstGeom prst="rect">
            <a:avLst/>
          </a:prstGeom>
        </p:spPr>
      </p:pic>
      <p:sp>
        <p:nvSpPr>
          <p:cNvPr id="819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17232" y="1268760"/>
            <a:ext cx="8964488" cy="5328592"/>
          </a:xfrm>
        </p:spPr>
        <p:txBody>
          <a:bodyPr rtlCol="0">
            <a:noAutofit/>
          </a:bodyPr>
          <a:lstStyle/>
          <a:p>
            <a:pPr marL="0" indent="0">
              <a:buNone/>
            </a:pPr>
            <a:r>
              <a:rPr lang="cs-CZ" sz="2000" b="1" dirty="0">
                <a:solidFill>
                  <a:srgbClr val="0070C0"/>
                </a:solidFill>
              </a:rPr>
              <a:t>Povinné přílohy </a:t>
            </a:r>
            <a:r>
              <a:rPr lang="cs-CZ" sz="2000" b="1" dirty="0" smtClean="0">
                <a:solidFill>
                  <a:srgbClr val="0070C0"/>
                </a:solidFill>
              </a:rPr>
              <a:t>žádosti</a:t>
            </a:r>
          </a:p>
          <a:p>
            <a:pPr lvl="1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cs-CZ" sz="2000" b="1" dirty="0" smtClean="0"/>
              <a:t>Plná moc </a:t>
            </a:r>
            <a:r>
              <a:rPr lang="cs-CZ" sz="2000" dirty="0" smtClean="0"/>
              <a:t>-</a:t>
            </a:r>
            <a:r>
              <a:rPr lang="cs-CZ" sz="2000" b="1" dirty="0" smtClean="0"/>
              <a:t> </a:t>
            </a:r>
            <a:r>
              <a:rPr lang="pl-PL" sz="2000" dirty="0"/>
              <a:t>v případě přenesení pravomocí na jinou </a:t>
            </a:r>
            <a:r>
              <a:rPr lang="pl-PL" sz="2000" dirty="0" smtClean="0"/>
              <a:t>osobu</a:t>
            </a:r>
            <a:r>
              <a:rPr lang="pl-PL" sz="2000" dirty="0"/>
              <a:t>;</a:t>
            </a:r>
            <a:r>
              <a:rPr lang="pl-PL" sz="2000" dirty="0" smtClean="0"/>
              <a:t> </a:t>
            </a:r>
            <a:r>
              <a:rPr lang="pl-PL" sz="2000" dirty="0" smtClean="0"/>
              <a:t>vzor v příloha č. 11 Obecných pravidel;</a:t>
            </a:r>
            <a:endParaRPr lang="cs-CZ" sz="2000" b="1" dirty="0" smtClean="0"/>
          </a:p>
          <a:p>
            <a:pPr lvl="1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cs-CZ" sz="2000" b="1" dirty="0" smtClean="0"/>
              <a:t>Zadávací </a:t>
            </a:r>
            <a:r>
              <a:rPr lang="cs-CZ" sz="2000" b="1" dirty="0"/>
              <a:t>a </a:t>
            </a:r>
            <a:r>
              <a:rPr lang="cs-CZ" sz="2000" b="1" dirty="0" smtClean="0"/>
              <a:t>výběrová řízení </a:t>
            </a:r>
            <a:r>
              <a:rPr lang="cs-CZ" sz="2000" b="1" dirty="0" smtClean="0"/>
              <a:t>- </a:t>
            </a:r>
            <a:r>
              <a:rPr lang="cs-CZ" sz="2000" dirty="0" smtClean="0"/>
              <a:t>pouze </a:t>
            </a:r>
            <a:r>
              <a:rPr lang="cs-CZ" sz="2000" dirty="0" smtClean="0"/>
              <a:t>uzavřené smlouvy</a:t>
            </a:r>
            <a:r>
              <a:rPr lang="cs-CZ" sz="2000" b="1" dirty="0" smtClean="0"/>
              <a:t>;</a:t>
            </a:r>
            <a:endParaRPr lang="cs-CZ" sz="2000" b="1" dirty="0"/>
          </a:p>
          <a:p>
            <a:pPr lvl="1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cs-CZ" sz="2000" b="1" dirty="0" smtClean="0"/>
              <a:t>Doklady o právní subjektivitě žadatele </a:t>
            </a:r>
            <a:r>
              <a:rPr lang="cs-CZ" sz="2000" b="1" dirty="0" smtClean="0"/>
              <a:t>-</a:t>
            </a:r>
            <a:r>
              <a:rPr lang="cs-CZ" sz="2000" dirty="0" smtClean="0"/>
              <a:t> </a:t>
            </a:r>
            <a:r>
              <a:rPr lang="cs-CZ" sz="2000" dirty="0" smtClean="0"/>
              <a:t>nedokládají kraje/obce a jimi zřizované organizace, OSS, PO OSS, státní podniky a státní organizace</a:t>
            </a:r>
            <a:r>
              <a:rPr lang="cs-CZ" sz="2000" dirty="0" smtClean="0"/>
              <a:t>; např. NNO doloží zaklad. nebo zřizovací listinu a stanovy.</a:t>
            </a:r>
            <a:endParaRPr lang="cs-CZ" sz="2000" b="1" dirty="0" smtClean="0"/>
          </a:p>
          <a:p>
            <a:pPr marL="400050" lvl="1" indent="0"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cs-CZ" sz="2000" b="1" dirty="0" smtClean="0"/>
              <a:t>4</a:t>
            </a:r>
            <a:r>
              <a:rPr lang="cs-CZ" sz="2000" b="1" dirty="0"/>
              <a:t>.  </a:t>
            </a:r>
            <a:r>
              <a:rPr lang="cs-CZ" sz="2000" b="1" dirty="0" smtClean="0"/>
              <a:t>Studie </a:t>
            </a:r>
            <a:r>
              <a:rPr lang="cs-CZ" sz="2000" b="1" dirty="0" smtClean="0"/>
              <a:t>proveditelnosti - </a:t>
            </a:r>
            <a:r>
              <a:rPr lang="cs-CZ" sz="2000" dirty="0" smtClean="0"/>
              <a:t>osnova v příloze č. 2 Specifických pravidel;</a:t>
            </a:r>
            <a:r>
              <a:rPr lang="cs-CZ" sz="2000" b="1" dirty="0" smtClean="0"/>
              <a:t> </a:t>
            </a:r>
            <a:endParaRPr lang="cs-CZ" sz="2000" b="1" dirty="0"/>
          </a:p>
          <a:p>
            <a:pPr marL="400050" lvl="1" indent="0"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cs-CZ" sz="2000" b="1" dirty="0"/>
              <a:t>5. Výpis z rejstříku </a:t>
            </a:r>
            <a:r>
              <a:rPr lang="cs-CZ" sz="2000" b="1" dirty="0" smtClean="0"/>
              <a:t>trestů - </a:t>
            </a:r>
            <a:r>
              <a:rPr lang="cs-CZ" sz="2000" dirty="0" smtClean="0"/>
              <a:t>nedokládají OSS, kraje, obce;</a:t>
            </a:r>
            <a:endParaRPr lang="cs-CZ" sz="2000" b="1" dirty="0" smtClean="0"/>
          </a:p>
          <a:p>
            <a:pPr marL="400050" lvl="1" indent="0"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cs-CZ" sz="2000" b="1" dirty="0"/>
              <a:t>6. Doklad o  prokázání právních vztahů k majetku, který je </a:t>
            </a:r>
            <a:r>
              <a:rPr lang="cs-CZ" sz="2000" b="1" dirty="0" smtClean="0"/>
              <a:t>				předmětem </a:t>
            </a:r>
            <a:r>
              <a:rPr lang="cs-CZ" sz="2000" b="1" dirty="0"/>
              <a:t>projektu - </a:t>
            </a:r>
            <a:r>
              <a:rPr lang="cs-CZ" sz="2000" dirty="0"/>
              <a:t>výpisy z katastru nemovitostí a list vlastnictví </a:t>
            </a:r>
            <a:r>
              <a:rPr lang="cs-CZ" sz="2000" dirty="0" smtClean="0"/>
              <a:t>k 	nemovitosti</a:t>
            </a:r>
            <a:r>
              <a:rPr lang="cs-CZ" sz="2000" dirty="0"/>
              <a:t>, která bude předmětem projektu, pokud nepředložil stavební </a:t>
            </a:r>
            <a:r>
              <a:rPr lang="cs-CZ" sz="2000" dirty="0" smtClean="0"/>
              <a:t>	povolení </a:t>
            </a:r>
            <a:r>
              <a:rPr lang="cs-CZ" sz="2000" dirty="0"/>
              <a:t>jako přílohu žádosti o podporu. </a:t>
            </a:r>
            <a:endParaRPr lang="cs-CZ" sz="2000" dirty="0" smtClean="0"/>
          </a:p>
          <a:p>
            <a:pPr marL="400050" lvl="1" indent="0">
              <a:spcBef>
                <a:spcPts val="600"/>
              </a:spcBef>
              <a:spcAft>
                <a:spcPts val="600"/>
              </a:spcAft>
              <a:buNone/>
              <a:defRPr/>
            </a:pPr>
            <a:endParaRPr lang="cs-CZ" sz="2000" i="1" dirty="0"/>
          </a:p>
          <a:p>
            <a:pPr marL="400050" lvl="1" indent="0">
              <a:spcBef>
                <a:spcPts val="600"/>
              </a:spcBef>
              <a:spcAft>
                <a:spcPts val="600"/>
              </a:spcAft>
              <a:buNone/>
              <a:defRPr/>
            </a:pPr>
            <a:endParaRPr lang="cs-CZ" sz="2000" i="1" dirty="0" smtClean="0"/>
          </a:p>
          <a:p>
            <a:pPr marL="400050" lvl="1" indent="0">
              <a:spcBef>
                <a:spcPts val="600"/>
              </a:spcBef>
              <a:spcAft>
                <a:spcPts val="600"/>
              </a:spcAft>
              <a:buNone/>
              <a:defRPr/>
            </a:pPr>
            <a:endParaRPr lang="cs-CZ" sz="1400" dirty="0"/>
          </a:p>
          <a:p>
            <a:pPr lvl="1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defRPr/>
            </a:pPr>
            <a:endParaRPr lang="cs-CZ" sz="1400" b="1" dirty="0" smtClean="0"/>
          </a:p>
          <a:p>
            <a:pPr lvl="1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defRPr/>
            </a:pPr>
            <a:endParaRPr lang="cs-CZ" sz="2400" dirty="0"/>
          </a:p>
          <a:p>
            <a:pPr lvl="1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defRPr/>
            </a:pPr>
            <a:endParaRPr lang="cs-CZ" sz="2000" dirty="0" smtClean="0"/>
          </a:p>
          <a:p>
            <a:pPr marL="400050" lvl="1" indent="0">
              <a:spcBef>
                <a:spcPts val="600"/>
              </a:spcBef>
              <a:spcAft>
                <a:spcPts val="600"/>
              </a:spcAft>
              <a:buNone/>
              <a:defRPr/>
            </a:pPr>
            <a:endParaRPr lang="cs-CZ" sz="2400" dirty="0"/>
          </a:p>
          <a:p>
            <a:pPr lvl="1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defRPr/>
            </a:pPr>
            <a:endParaRPr lang="cs-CZ" sz="2000" dirty="0" smtClean="0"/>
          </a:p>
          <a:p>
            <a:pPr lvl="1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defRPr/>
            </a:pPr>
            <a:endParaRPr lang="cs-CZ" sz="2400" dirty="0"/>
          </a:p>
          <a:p>
            <a:pPr lvl="1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defRPr/>
            </a:pPr>
            <a:endParaRPr lang="cs-CZ" sz="2000" dirty="0"/>
          </a:p>
          <a:p>
            <a:pPr lvl="1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defRPr/>
            </a:pPr>
            <a:endParaRPr lang="cs-CZ" altLang="cs-CZ" sz="1800" dirty="0" smtClean="0"/>
          </a:p>
          <a:p>
            <a:pPr marL="355600" indent="-355600" eaLnBrk="1" fontAlgn="auto" hangingPunct="1">
              <a:spcAft>
                <a:spcPts val="600"/>
              </a:spcAft>
              <a:buClr>
                <a:schemeClr val="tx2"/>
              </a:buClr>
              <a:buFont typeface="Arial" charset="0"/>
              <a:buNone/>
              <a:defRPr/>
            </a:pPr>
            <a:endParaRPr lang="cs-CZ" sz="1800" dirty="0" smtClean="0">
              <a:latin typeface="Arial" charset="0"/>
              <a:cs typeface="Arial" charset="0"/>
            </a:endParaRP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363538" y="239713"/>
            <a:ext cx="82296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3500" kern="1200" cap="all">
                <a:solidFill>
                  <a:schemeClr val="tx1"/>
                </a:solidFill>
                <a:latin typeface="Arial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cs-CZ" sz="3200" b="1" dirty="0">
                <a:solidFill>
                  <a:srgbClr val="0070C0"/>
                </a:solidFill>
                <a:latin typeface="Myriad Pro"/>
              </a:rPr>
              <a:t>52. výzva IROP</a:t>
            </a:r>
            <a:r>
              <a:rPr lang="cs-CZ" sz="4000" b="1" dirty="0">
                <a:solidFill>
                  <a:srgbClr val="0070C0"/>
                </a:solidFill>
                <a:latin typeface="Myriad Pro"/>
              </a:rPr>
              <a:t/>
            </a:r>
            <a:br>
              <a:rPr lang="cs-CZ" sz="4000" b="1" dirty="0">
                <a:solidFill>
                  <a:srgbClr val="0070C0"/>
                </a:solidFill>
                <a:latin typeface="Myriad Pro"/>
              </a:rPr>
            </a:br>
            <a:endParaRPr lang="cs-CZ" sz="3200" b="1" dirty="0">
              <a:solidFill>
                <a:srgbClr val="0070C0"/>
              </a:solidFill>
              <a:latin typeface="Myriad Pro"/>
            </a:endParaRPr>
          </a:p>
        </p:txBody>
      </p:sp>
      <p:pic>
        <p:nvPicPr>
          <p:cNvPr id="6" name="Picture 2" descr="\\nt1\O\Loga 2014_2020\IROP\Logolinky\RGB\JPG\IROP_CZ_RO_B_C RGB_malý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" y="6172856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2662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6" y="0"/>
            <a:ext cx="9144000" cy="6858000"/>
          </a:xfrm>
          <a:prstGeom prst="rect">
            <a:avLst/>
          </a:prstGeom>
        </p:spPr>
      </p:pic>
      <p:sp>
        <p:nvSpPr>
          <p:cNvPr id="819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07504" y="1340767"/>
            <a:ext cx="8785671" cy="4861595"/>
          </a:xfrm>
        </p:spPr>
        <p:txBody>
          <a:bodyPr rtlCol="0">
            <a:noAutofit/>
          </a:bodyPr>
          <a:lstStyle/>
          <a:p>
            <a:pPr marL="0" indent="0">
              <a:buNone/>
            </a:pPr>
            <a:r>
              <a:rPr lang="cs-CZ" sz="2000" b="1" dirty="0" smtClean="0">
                <a:solidFill>
                  <a:srgbClr val="0070C0"/>
                </a:solidFill>
              </a:rPr>
              <a:t>Povinné přílohy žádosti</a:t>
            </a:r>
            <a:endParaRPr lang="cs-CZ" sz="2000" b="1" dirty="0">
              <a:solidFill>
                <a:srgbClr val="0070C0"/>
              </a:solidFill>
            </a:endParaRPr>
          </a:p>
          <a:p>
            <a:pPr marL="360000" lvl="1" indent="0">
              <a:spcBef>
                <a:spcPts val="600"/>
              </a:spcBef>
              <a:spcAft>
                <a:spcPts val="600"/>
              </a:spcAft>
              <a:buNone/>
              <a:tabLst>
                <a:tab pos="457200" algn="l"/>
              </a:tabLst>
              <a:defRPr/>
            </a:pPr>
            <a:r>
              <a:rPr lang="cs-CZ" sz="2000" i="1" dirty="0" smtClean="0"/>
              <a:t>	</a:t>
            </a:r>
            <a:r>
              <a:rPr lang="cs-CZ" sz="2000" dirty="0" smtClean="0"/>
              <a:t>Movité </a:t>
            </a:r>
            <a:r>
              <a:rPr lang="cs-CZ" sz="2000" dirty="0"/>
              <a:t>NKP dokládají vlastnický vztah, např. </a:t>
            </a:r>
            <a:r>
              <a:rPr lang="cs-CZ" sz="2000" dirty="0" smtClean="0"/>
              <a:t>inventární </a:t>
            </a:r>
            <a:r>
              <a:rPr lang="cs-CZ" sz="2000" dirty="0"/>
              <a:t>soupis.</a:t>
            </a:r>
            <a:endParaRPr lang="cs-CZ" sz="2000" b="1" dirty="0" smtClean="0"/>
          </a:p>
          <a:p>
            <a:pPr marL="360000" lvl="1" indent="0">
              <a:spcBef>
                <a:spcPts val="600"/>
              </a:spcBef>
              <a:spcAft>
                <a:spcPts val="600"/>
              </a:spcAft>
              <a:buNone/>
              <a:tabLst>
                <a:tab pos="457200" algn="l"/>
              </a:tabLst>
              <a:defRPr/>
            </a:pPr>
            <a:r>
              <a:rPr lang="cs-CZ" sz="2000" b="1" dirty="0" smtClean="0"/>
              <a:t>7</a:t>
            </a:r>
            <a:r>
              <a:rPr lang="cs-CZ" sz="2000" b="1" dirty="0" smtClean="0"/>
              <a:t>. Žádost </a:t>
            </a:r>
            <a:r>
              <a:rPr lang="cs-CZ" sz="2000" b="1" dirty="0"/>
              <a:t>o stavební povolení nebo ohlášení, případně stavební </a:t>
            </a:r>
            <a:r>
              <a:rPr lang="cs-CZ" sz="2000" b="1" dirty="0" smtClean="0"/>
              <a:t>		povolení </a:t>
            </a:r>
            <a:r>
              <a:rPr lang="cs-CZ" sz="2000" b="1" dirty="0" smtClean="0"/>
              <a:t>nebo </a:t>
            </a:r>
            <a:r>
              <a:rPr lang="cs-CZ" sz="2000" b="1" dirty="0"/>
              <a:t>souhlas </a:t>
            </a:r>
            <a:r>
              <a:rPr lang="cs-CZ" sz="2000" b="1" dirty="0" smtClean="0"/>
              <a:t>s provedením </a:t>
            </a:r>
            <a:r>
              <a:rPr lang="cs-CZ" sz="2000" b="1" dirty="0"/>
              <a:t>ohlášeného stavebního </a:t>
            </a:r>
            <a:r>
              <a:rPr lang="cs-CZ" sz="2000" b="1" dirty="0" smtClean="0"/>
              <a:t>	záměru </a:t>
            </a:r>
            <a:r>
              <a:rPr lang="cs-CZ" sz="2000" b="1" dirty="0"/>
              <a:t>nebo </a:t>
            </a:r>
            <a:r>
              <a:rPr lang="cs-CZ" sz="2000" b="1" dirty="0" smtClean="0"/>
              <a:t>veřejnoprávní </a:t>
            </a:r>
            <a:r>
              <a:rPr lang="cs-CZ" sz="2000" b="1" dirty="0"/>
              <a:t>smlouva nahrazující </a:t>
            </a:r>
            <a:r>
              <a:rPr lang="cs-CZ" sz="2000" b="1" dirty="0" smtClean="0"/>
              <a:t>stavební povolení</a:t>
            </a:r>
            <a:r>
              <a:rPr lang="cs-CZ" sz="2000" b="1" dirty="0"/>
              <a:t> </a:t>
            </a:r>
            <a:r>
              <a:rPr lang="cs-CZ" sz="2000" b="1" dirty="0" smtClean="0"/>
              <a:t>	- </a:t>
            </a:r>
            <a:r>
              <a:rPr lang="cs-CZ" sz="2000" dirty="0" smtClean="0"/>
              <a:t>do vydání Rozhodnutí/Stanovení výdajů musí být předloženo stavební </a:t>
            </a:r>
            <a:r>
              <a:rPr lang="cs-CZ" sz="2000" dirty="0" smtClean="0"/>
              <a:t>	povolení </a:t>
            </a:r>
            <a:r>
              <a:rPr lang="cs-CZ" sz="2000" dirty="0" smtClean="0"/>
              <a:t>s nabytím právní moci nebo souhlas s provedením ohlášeného </a:t>
            </a:r>
            <a:r>
              <a:rPr lang="cs-CZ" sz="2000" dirty="0" smtClean="0"/>
              <a:t>	stavebního </a:t>
            </a:r>
            <a:r>
              <a:rPr lang="cs-CZ" sz="2000" dirty="0" smtClean="0"/>
              <a:t>záměru;</a:t>
            </a:r>
            <a:endParaRPr lang="cs-CZ" sz="2000" b="1" dirty="0"/>
          </a:p>
          <a:p>
            <a:pPr marL="360000" lvl="1" indent="0">
              <a:spcBef>
                <a:spcPts val="600"/>
              </a:spcBef>
              <a:spcAft>
                <a:spcPts val="600"/>
              </a:spcAft>
              <a:buNone/>
              <a:tabLst>
                <a:tab pos="457200" algn="l"/>
              </a:tabLst>
              <a:defRPr/>
            </a:pPr>
            <a:r>
              <a:rPr lang="cs-CZ" sz="2000" b="1" dirty="0"/>
              <a:t>8</a:t>
            </a:r>
            <a:r>
              <a:rPr lang="cs-CZ" sz="2000" b="1" dirty="0" smtClean="0"/>
              <a:t>. Projektová </a:t>
            </a:r>
            <a:r>
              <a:rPr lang="cs-CZ" sz="2000" b="1" dirty="0"/>
              <a:t>dokumentace pro vydání stavebního povolení nebo </a:t>
            </a:r>
            <a:r>
              <a:rPr lang="cs-CZ" sz="2000" b="1" dirty="0" smtClean="0"/>
              <a:t>	pro </a:t>
            </a:r>
            <a:r>
              <a:rPr lang="cs-CZ" sz="2000" b="1" dirty="0" smtClean="0"/>
              <a:t>ohlášení stavby;</a:t>
            </a:r>
          </a:p>
          <a:p>
            <a:pPr marL="360000" lvl="1" indent="0">
              <a:spcBef>
                <a:spcPts val="600"/>
              </a:spcBef>
              <a:spcAft>
                <a:spcPts val="600"/>
              </a:spcAft>
              <a:buNone/>
              <a:tabLst>
                <a:tab pos="457200" algn="l"/>
              </a:tabLst>
              <a:defRPr/>
            </a:pPr>
            <a:r>
              <a:rPr lang="cs-CZ" sz="2000" b="1" dirty="0" smtClean="0"/>
              <a:t>9. Položkový </a:t>
            </a:r>
            <a:r>
              <a:rPr lang="cs-CZ" sz="2000" b="1" dirty="0"/>
              <a:t>rozpočet stavby </a:t>
            </a:r>
            <a:r>
              <a:rPr lang="cs-CZ" sz="2000" b="1" dirty="0" smtClean="0"/>
              <a:t>- </a:t>
            </a:r>
            <a:r>
              <a:rPr lang="cs-CZ" sz="2000" dirty="0" smtClean="0"/>
              <a:t>podle stavebních objektů/funkčních 	celků v členění na hlavní a vedlejší výdaje, podle stupně připravenosti 	projektu.</a:t>
            </a:r>
            <a:endParaRPr lang="cs-CZ" sz="2000" dirty="0" smtClean="0"/>
          </a:p>
          <a:p>
            <a:pPr marL="360000" lvl="1" indent="0">
              <a:spcBef>
                <a:spcPts val="600"/>
              </a:spcBef>
              <a:spcAft>
                <a:spcPts val="600"/>
              </a:spcAft>
              <a:buNone/>
              <a:tabLst>
                <a:tab pos="457200" algn="l"/>
              </a:tabLst>
              <a:defRPr/>
            </a:pPr>
            <a:endParaRPr lang="cs-CZ" sz="2000" b="1" dirty="0" smtClean="0"/>
          </a:p>
        </p:txBody>
      </p:sp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3924300" y="406400"/>
            <a:ext cx="4968875" cy="80803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2800" dirty="0">
              <a:solidFill>
                <a:schemeClr val="bg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363538" y="239713"/>
            <a:ext cx="82296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3500" kern="1200" cap="all">
                <a:solidFill>
                  <a:schemeClr val="tx1"/>
                </a:solidFill>
                <a:latin typeface="Arial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cs-CZ" sz="3200" b="1" dirty="0">
                <a:solidFill>
                  <a:srgbClr val="0070C0"/>
                </a:solidFill>
                <a:latin typeface="Myriad Pro"/>
              </a:rPr>
              <a:t>52. výzva IROP</a:t>
            </a:r>
            <a:br>
              <a:rPr lang="cs-CZ" sz="3200" b="1" dirty="0">
                <a:solidFill>
                  <a:srgbClr val="0070C0"/>
                </a:solidFill>
                <a:latin typeface="Myriad Pro"/>
              </a:rPr>
            </a:br>
            <a:endParaRPr lang="cs-CZ" sz="2400" b="1" dirty="0">
              <a:solidFill>
                <a:srgbClr val="0070C0"/>
              </a:solidFill>
              <a:latin typeface="Myriad Pro"/>
            </a:endParaRPr>
          </a:p>
        </p:txBody>
      </p:sp>
      <p:pic>
        <p:nvPicPr>
          <p:cNvPr id="6" name="Picture 2" descr="\\nt1\O\Loga 2014_2020\IROP\Logolinky\RGB\JPG\IROP_CZ_RO_B_C RGB_malý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" y="6172856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6950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6" y="0"/>
            <a:ext cx="9144000" cy="6858000"/>
          </a:xfrm>
          <a:prstGeom prst="rect">
            <a:avLst/>
          </a:prstGeom>
        </p:spPr>
      </p:pic>
      <p:sp>
        <p:nvSpPr>
          <p:cNvPr id="819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07504" y="1340767"/>
            <a:ext cx="8785671" cy="4861595"/>
          </a:xfrm>
        </p:spPr>
        <p:txBody>
          <a:bodyPr rtlCol="0">
            <a:noAutofit/>
          </a:bodyPr>
          <a:lstStyle/>
          <a:p>
            <a:pPr marL="0" indent="0">
              <a:buNone/>
            </a:pPr>
            <a:r>
              <a:rPr lang="cs-CZ" sz="2000" b="1" dirty="0" smtClean="0">
                <a:solidFill>
                  <a:srgbClr val="0070C0"/>
                </a:solidFill>
              </a:rPr>
              <a:t>Povinné přílohy žádosti</a:t>
            </a:r>
            <a:endParaRPr lang="cs-CZ" sz="2000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cs-CZ" sz="2000" b="1" dirty="0"/>
              <a:t>10. Souhlasné závazné stanovisko příslušného orgánu památkové 	péče podle § 14 zákona č. 20/1987 Sb., o státní památkové péči; </a:t>
            </a:r>
            <a:r>
              <a:rPr lang="cs-CZ" sz="2000" b="1" dirty="0" smtClean="0"/>
              <a:t>	</a:t>
            </a:r>
            <a:endParaRPr lang="cs-CZ" sz="2000" b="1" dirty="0" smtClean="0"/>
          </a:p>
          <a:p>
            <a:pPr marL="0" indent="0">
              <a:buNone/>
            </a:pPr>
            <a:r>
              <a:rPr lang="cs-CZ" sz="2000" b="1" dirty="0" smtClean="0"/>
              <a:t>11</a:t>
            </a:r>
            <a:r>
              <a:rPr lang="cs-CZ" sz="2000" b="1" dirty="0" smtClean="0"/>
              <a:t>. Čestné prohlášení o skutečném majiteli </a:t>
            </a:r>
            <a:r>
              <a:rPr lang="cs-CZ" sz="2000" b="1" dirty="0" smtClean="0"/>
              <a:t>- </a:t>
            </a:r>
            <a:r>
              <a:rPr lang="cs-CZ" sz="2000" dirty="0" smtClean="0"/>
              <a:t>p</a:t>
            </a:r>
            <a:r>
              <a:rPr lang="cs-CZ" sz="2000" dirty="0" smtClean="0"/>
              <a:t>okud </a:t>
            </a:r>
            <a:r>
              <a:rPr lang="cs-CZ" sz="2000" dirty="0"/>
              <a:t>je žadatelem </a:t>
            </a:r>
            <a:r>
              <a:rPr lang="cs-CZ" sz="2000" dirty="0" smtClean="0"/>
              <a:t>	právnická </a:t>
            </a:r>
            <a:r>
              <a:rPr lang="cs-CZ" sz="2000" dirty="0"/>
              <a:t>osoba mimo veřejnoprávní </a:t>
            </a:r>
            <a:r>
              <a:rPr lang="cs-CZ" sz="2000" dirty="0" smtClean="0"/>
              <a:t>právnické </a:t>
            </a:r>
            <a:r>
              <a:rPr lang="cs-CZ" sz="2000" dirty="0"/>
              <a:t>osoby, předkládá </a:t>
            </a:r>
            <a:r>
              <a:rPr lang="cs-CZ" sz="2000" dirty="0" smtClean="0"/>
              <a:t>	čestné </a:t>
            </a:r>
            <a:r>
              <a:rPr lang="cs-CZ" sz="2000" dirty="0"/>
              <a:t>prohlášení obsahující informaci o </a:t>
            </a:r>
            <a:r>
              <a:rPr lang="cs-CZ" sz="2000" dirty="0" smtClean="0"/>
              <a:t>skutečném </a:t>
            </a:r>
            <a:r>
              <a:rPr lang="cs-CZ" sz="2000" dirty="0"/>
              <a:t>majiteli </a:t>
            </a:r>
            <a:r>
              <a:rPr lang="cs-CZ" sz="2000" dirty="0" smtClean="0"/>
              <a:t>ve smyslu </a:t>
            </a:r>
            <a:r>
              <a:rPr lang="cs-CZ" sz="2000" dirty="0"/>
              <a:t>§ 	4 odst. 4 zákona č. 253/2008 Sb., o 	některých opatřeních </a:t>
            </a:r>
            <a:r>
              <a:rPr lang="cs-CZ" sz="2000" dirty="0" smtClean="0"/>
              <a:t>proti 	legalizaci </a:t>
            </a:r>
            <a:r>
              <a:rPr lang="cs-CZ" sz="2000" dirty="0"/>
              <a:t>výnosů z trestné činnosti a </a:t>
            </a:r>
            <a:r>
              <a:rPr lang="cs-CZ" sz="2000" dirty="0" smtClean="0"/>
              <a:t>financování </a:t>
            </a:r>
            <a:r>
              <a:rPr lang="cs-CZ" sz="2000" dirty="0"/>
              <a:t>terorismu. </a:t>
            </a:r>
          </a:p>
          <a:p>
            <a:pPr marL="0" indent="0">
              <a:buNone/>
            </a:pPr>
            <a:r>
              <a:rPr lang="cs-CZ" sz="2000" dirty="0" smtClean="0"/>
              <a:t>	Vzor v </a:t>
            </a:r>
            <a:r>
              <a:rPr lang="cs-CZ" sz="2000" dirty="0" smtClean="0"/>
              <a:t>příloze </a:t>
            </a:r>
            <a:r>
              <a:rPr lang="cs-CZ" sz="2000" dirty="0" smtClean="0"/>
              <a:t>č</a:t>
            </a:r>
            <a:r>
              <a:rPr lang="cs-CZ" sz="2000" dirty="0" smtClean="0"/>
              <a:t>. 30 </a:t>
            </a:r>
            <a:r>
              <a:rPr lang="cs-CZ" sz="2000" dirty="0" smtClean="0"/>
              <a:t>	Obecných pravidel (verze 1.6), </a:t>
            </a:r>
            <a:r>
              <a:rPr lang="cs-CZ" sz="2000" dirty="0" smtClean="0"/>
              <a:t>podrobnosti  v </a:t>
            </a:r>
            <a:r>
              <a:rPr lang="cs-CZ" sz="2000" dirty="0" smtClean="0"/>
              <a:t>	Obecných </a:t>
            </a:r>
            <a:r>
              <a:rPr lang="cs-CZ" sz="2000" dirty="0" smtClean="0"/>
              <a:t>pravidlech </a:t>
            </a:r>
            <a:r>
              <a:rPr lang="cs-CZ" sz="2000" dirty="0" smtClean="0"/>
              <a:t>kap</a:t>
            </a:r>
            <a:r>
              <a:rPr lang="cs-CZ" sz="2000" dirty="0" smtClean="0"/>
              <a:t>. </a:t>
            </a:r>
            <a:r>
              <a:rPr lang="cs-CZ" sz="2000" dirty="0" smtClean="0"/>
              <a:t>2.6.1.	Čestné </a:t>
            </a:r>
            <a:r>
              <a:rPr lang="cs-CZ" sz="2000" dirty="0" smtClean="0"/>
              <a:t>prohlášení nemusí dokládat </a:t>
            </a:r>
            <a:r>
              <a:rPr lang="cs-CZ" sz="2000" dirty="0" smtClean="0"/>
              <a:t>	</a:t>
            </a:r>
            <a:r>
              <a:rPr lang="cs-CZ" sz="2000" b="1" dirty="0" smtClean="0"/>
              <a:t>veřejnoprávní </a:t>
            </a:r>
            <a:r>
              <a:rPr lang="cs-CZ" sz="2000" b="1" dirty="0" smtClean="0"/>
              <a:t>právnické </a:t>
            </a:r>
            <a:r>
              <a:rPr lang="cs-CZ" sz="2000" b="1" dirty="0" smtClean="0"/>
              <a:t>osoby</a:t>
            </a:r>
            <a:r>
              <a:rPr lang="cs-CZ" sz="2000" b="1" dirty="0" smtClean="0"/>
              <a:t>:</a:t>
            </a:r>
            <a:r>
              <a:rPr lang="cs-CZ" sz="2000" dirty="0" smtClean="0"/>
              <a:t> </a:t>
            </a:r>
            <a:r>
              <a:rPr lang="cs-CZ" sz="2000" dirty="0" smtClean="0"/>
              <a:t>OSS</a:t>
            </a:r>
            <a:r>
              <a:rPr lang="cs-CZ" sz="2000" dirty="0" smtClean="0"/>
              <a:t>, </a:t>
            </a:r>
            <a:r>
              <a:rPr lang="cs-CZ" sz="2000" dirty="0" smtClean="0"/>
              <a:t>PO OSS, </a:t>
            </a:r>
            <a:r>
              <a:rPr lang="cs-CZ" sz="2000" dirty="0" smtClean="0"/>
              <a:t>územní </a:t>
            </a:r>
            <a:r>
              <a:rPr lang="cs-CZ" sz="2000" dirty="0" smtClean="0"/>
              <a:t>	samosprávný celek </a:t>
            </a:r>
            <a:r>
              <a:rPr lang="cs-CZ" sz="2000" dirty="0" smtClean="0"/>
              <a:t>a </a:t>
            </a:r>
            <a:r>
              <a:rPr lang="cs-CZ" sz="2000" dirty="0" smtClean="0"/>
              <a:t>jejich příspěvkové 	organizace</a:t>
            </a:r>
            <a:r>
              <a:rPr lang="cs-CZ" sz="2000" dirty="0" smtClean="0"/>
              <a:t>, veřejná výzkumná </a:t>
            </a:r>
            <a:r>
              <a:rPr lang="cs-CZ" sz="2000" dirty="0" smtClean="0"/>
              <a:t>	instituce</a:t>
            </a:r>
            <a:r>
              <a:rPr lang="cs-CZ" sz="2000" dirty="0" smtClean="0"/>
              <a:t>.</a:t>
            </a:r>
          </a:p>
          <a:p>
            <a:pPr marL="0" indent="0">
              <a:buNone/>
            </a:pPr>
            <a:endParaRPr lang="cs-CZ" sz="2000" i="1" dirty="0"/>
          </a:p>
          <a:p>
            <a:pPr marL="0" indent="0">
              <a:buNone/>
            </a:pPr>
            <a:endParaRPr lang="cs-CZ" sz="2000" dirty="0"/>
          </a:p>
          <a:p>
            <a:pPr marL="360000" lvl="1" indent="0">
              <a:spcBef>
                <a:spcPts val="600"/>
              </a:spcBef>
              <a:spcAft>
                <a:spcPts val="600"/>
              </a:spcAft>
              <a:buNone/>
              <a:tabLst>
                <a:tab pos="457200" algn="l"/>
              </a:tabLst>
              <a:defRPr/>
            </a:pPr>
            <a:endParaRPr lang="cs-CZ" sz="2000" b="1" dirty="0"/>
          </a:p>
        </p:txBody>
      </p:sp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3924300" y="406400"/>
            <a:ext cx="4968875" cy="80803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2800" dirty="0">
              <a:solidFill>
                <a:schemeClr val="bg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363538" y="239713"/>
            <a:ext cx="82296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3500" kern="1200" cap="all">
                <a:solidFill>
                  <a:schemeClr val="tx1"/>
                </a:solidFill>
                <a:latin typeface="Arial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cs-CZ" sz="3200" b="1" dirty="0">
                <a:solidFill>
                  <a:srgbClr val="0070C0"/>
                </a:solidFill>
                <a:latin typeface="Myriad Pro"/>
              </a:rPr>
              <a:t>52. výzva IROP</a:t>
            </a:r>
            <a:br>
              <a:rPr lang="cs-CZ" sz="3200" b="1" dirty="0">
                <a:solidFill>
                  <a:srgbClr val="0070C0"/>
                </a:solidFill>
                <a:latin typeface="Myriad Pro"/>
              </a:rPr>
            </a:br>
            <a:endParaRPr lang="cs-CZ" sz="2400" b="1" dirty="0">
              <a:solidFill>
                <a:srgbClr val="0070C0"/>
              </a:solidFill>
              <a:latin typeface="Myriad Pro"/>
            </a:endParaRPr>
          </a:p>
        </p:txBody>
      </p:sp>
      <p:pic>
        <p:nvPicPr>
          <p:cNvPr id="6" name="Picture 2" descr="\\nt1\O\Loga 2014_2020\IROP\Logolinky\RGB\JPG\IROP_CZ_RO_B_C RGB_malý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" y="6172856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2827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6858000"/>
          </a:xfrm>
          <a:prstGeom prst="rect">
            <a:avLst/>
          </a:prstGeom>
        </p:spPr>
      </p:pic>
      <p:sp>
        <p:nvSpPr>
          <p:cNvPr id="13315" name="Subtitle 2"/>
          <p:cNvSpPr>
            <a:spLocks noGrp="1"/>
          </p:cNvSpPr>
          <p:nvPr>
            <p:ph type="subTitle" idx="1"/>
          </p:nvPr>
        </p:nvSpPr>
        <p:spPr>
          <a:xfrm>
            <a:off x="363538" y="4946650"/>
            <a:ext cx="6400800" cy="696913"/>
          </a:xfrm>
        </p:spPr>
        <p:txBody>
          <a:bodyPr>
            <a:normAutofit fontScale="85000" lnSpcReduction="20000"/>
          </a:bodyPr>
          <a:lstStyle/>
          <a:p>
            <a:pPr algn="l" eaLnBrk="1" hangingPunct="1"/>
            <a:r>
              <a:rPr lang="cs-CZ" altLang="cs-CZ" sz="2500" dirty="0" smtClean="0">
                <a:solidFill>
                  <a:srgbClr val="000000"/>
                </a:solidFill>
                <a:ea typeface="Myriad Pro"/>
                <a:cs typeface="Myriad Pro"/>
              </a:rPr>
              <a:t>19. 1. 2016</a:t>
            </a:r>
          </a:p>
          <a:p>
            <a:pPr algn="l" eaLnBrk="1" hangingPunct="1"/>
            <a:r>
              <a:rPr lang="cs-CZ" altLang="cs-CZ" sz="2500" dirty="0" smtClean="0">
                <a:solidFill>
                  <a:srgbClr val="000000"/>
                </a:solidFill>
                <a:ea typeface="Myriad Pro"/>
                <a:cs typeface="Myriad Pro"/>
              </a:rPr>
              <a:t>Praha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30393" y="849313"/>
            <a:ext cx="6545263" cy="3205162"/>
          </a:xfrm>
          <a:prstGeom prst="rect">
            <a:avLst/>
          </a:prstGeom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500" b="1" i="0" kern="1200" cap="all">
                <a:solidFill>
                  <a:schemeClr val="tx1"/>
                </a:solidFill>
                <a:latin typeface="Myriad Pro"/>
                <a:ea typeface="+mj-ea"/>
                <a:cs typeface="+mj-cs"/>
              </a:defRPr>
            </a:lvl1pPr>
          </a:lstStyle>
          <a:p>
            <a:pPr>
              <a:lnSpc>
                <a:spcPct val="107000"/>
              </a:lnSpc>
            </a:pPr>
            <a:r>
              <a:rPr lang="cs-CZ" altLang="cs-CZ" sz="3600" cap="none" dirty="0" smtClean="0">
                <a:solidFill>
                  <a:srgbClr val="000000"/>
                </a:solidFill>
                <a:latin typeface="Myriad Pro Black"/>
                <a:ea typeface="Myriad Pro Black"/>
                <a:cs typeface="Myriad Pro Black"/>
              </a:rPr>
              <a:t/>
            </a:r>
            <a:br>
              <a:rPr lang="cs-CZ" altLang="cs-CZ" sz="3600" cap="none" dirty="0" smtClean="0">
                <a:solidFill>
                  <a:srgbClr val="000000"/>
                </a:solidFill>
                <a:latin typeface="Myriad Pro Black"/>
                <a:ea typeface="Myriad Pro Black"/>
                <a:cs typeface="Myriad Pro Black"/>
              </a:rPr>
            </a:br>
            <a:r>
              <a:rPr lang="cs-CZ" altLang="cs-CZ" sz="3600" cap="none" dirty="0" smtClean="0">
                <a:solidFill>
                  <a:srgbClr val="000000"/>
                </a:solidFill>
                <a:latin typeface="Myriad Pro Black"/>
                <a:ea typeface="Myriad Pro Black"/>
                <a:cs typeface="Myriad Pro Black"/>
              </a:rPr>
              <a:t/>
            </a:r>
            <a:br>
              <a:rPr lang="cs-CZ" altLang="cs-CZ" sz="3600" cap="none" dirty="0" smtClean="0">
                <a:solidFill>
                  <a:srgbClr val="000000"/>
                </a:solidFill>
                <a:latin typeface="Myriad Pro Black"/>
                <a:ea typeface="Myriad Pro Black"/>
                <a:cs typeface="Myriad Pro Black"/>
              </a:rPr>
            </a:br>
            <a:r>
              <a:rPr lang="cs-CZ" altLang="cs-CZ" sz="3600" cap="none" dirty="0" smtClean="0">
                <a:solidFill>
                  <a:srgbClr val="000000"/>
                </a:solidFill>
                <a:latin typeface="Myriad Pro Black"/>
                <a:ea typeface="Myriad Pro Black"/>
                <a:cs typeface="Myriad Pro Black"/>
              </a:rPr>
              <a:t/>
            </a:r>
            <a:br>
              <a:rPr lang="cs-CZ" altLang="cs-CZ" sz="3600" cap="none" dirty="0" smtClean="0">
                <a:solidFill>
                  <a:srgbClr val="000000"/>
                </a:solidFill>
                <a:latin typeface="Myriad Pro Black"/>
                <a:ea typeface="Myriad Pro Black"/>
                <a:cs typeface="Myriad Pro Black"/>
              </a:rPr>
            </a:br>
            <a:r>
              <a:rPr lang="cs-CZ" altLang="cs-CZ" sz="3600" cap="none" dirty="0" smtClean="0">
                <a:solidFill>
                  <a:srgbClr val="000000"/>
                </a:solidFill>
                <a:latin typeface="Myriad Pro Black"/>
                <a:ea typeface="Myriad Pro Black"/>
                <a:cs typeface="Myriad Pro Black"/>
              </a:rPr>
              <a:t/>
            </a:r>
            <a:br>
              <a:rPr lang="cs-CZ" altLang="cs-CZ" sz="3600" cap="none" dirty="0" smtClean="0">
                <a:solidFill>
                  <a:srgbClr val="000000"/>
                </a:solidFill>
                <a:latin typeface="Myriad Pro Black"/>
                <a:ea typeface="Myriad Pro Black"/>
                <a:cs typeface="Myriad Pro Black"/>
              </a:rPr>
            </a:br>
            <a:r>
              <a:rPr lang="cs-CZ" altLang="cs-CZ" sz="3600" cap="none" dirty="0" smtClean="0">
                <a:solidFill>
                  <a:srgbClr val="0070C0"/>
                </a:solidFill>
                <a:latin typeface="Myriad Pro Black"/>
                <a:ea typeface="Myriad Pro Black"/>
                <a:cs typeface="Myriad Pro Black"/>
              </a:rPr>
              <a:t>Specifický cíl 3.1 IROP</a:t>
            </a:r>
          </a:p>
          <a:p>
            <a:pPr>
              <a:lnSpc>
                <a:spcPct val="107000"/>
              </a:lnSpc>
            </a:pPr>
            <a:endParaRPr lang="cs-CZ" altLang="cs-CZ" sz="3600" cap="none" dirty="0" smtClean="0">
              <a:solidFill>
                <a:srgbClr val="000000"/>
              </a:solidFill>
              <a:latin typeface="Myriad Pro Black"/>
              <a:ea typeface="Myriad Pro Black"/>
              <a:cs typeface="Myriad Pro Black"/>
            </a:endParaRPr>
          </a:p>
          <a:p>
            <a:pPr>
              <a:lnSpc>
                <a:spcPct val="107000"/>
              </a:lnSpc>
            </a:pPr>
            <a:r>
              <a:rPr lang="cs-CZ" altLang="cs-CZ" sz="3000" cap="none" dirty="0" smtClean="0">
                <a:solidFill>
                  <a:srgbClr val="0070C0"/>
                </a:solidFill>
                <a:latin typeface="Myriad Pro Black"/>
                <a:ea typeface="Myriad Pro Black"/>
                <a:cs typeface="Myriad Pro Black"/>
              </a:rPr>
              <a:t>Rostislav Mazal</a:t>
            </a:r>
          </a:p>
          <a:p>
            <a:pPr>
              <a:lnSpc>
                <a:spcPct val="107000"/>
              </a:lnSpc>
            </a:pPr>
            <a:r>
              <a:rPr lang="cs-CZ" altLang="cs-CZ" sz="3000" cap="none" dirty="0" smtClean="0">
                <a:solidFill>
                  <a:srgbClr val="0070C0"/>
                </a:solidFill>
                <a:latin typeface="Myriad Pro Black"/>
                <a:ea typeface="Myriad Pro Black"/>
                <a:cs typeface="Myriad Pro Black"/>
              </a:rPr>
              <a:t>ředitel Řídicího orgánu IROP</a:t>
            </a:r>
            <a:r>
              <a:rPr lang="cs-CZ" altLang="cs-CZ" sz="3000" cap="none" dirty="0" smtClean="0">
                <a:solidFill>
                  <a:srgbClr val="000000"/>
                </a:solidFill>
                <a:latin typeface="Myriad Pro Black"/>
                <a:ea typeface="Myriad Pro Black"/>
                <a:cs typeface="Myriad Pro Black"/>
              </a:rPr>
              <a:t/>
            </a:r>
            <a:br>
              <a:rPr lang="cs-CZ" altLang="cs-CZ" sz="3000" cap="none" dirty="0" smtClean="0">
                <a:solidFill>
                  <a:srgbClr val="000000"/>
                </a:solidFill>
                <a:latin typeface="Myriad Pro Black"/>
                <a:ea typeface="Myriad Pro Black"/>
                <a:cs typeface="Myriad Pro Black"/>
              </a:rPr>
            </a:br>
            <a:r>
              <a:rPr lang="cs-CZ" altLang="cs-CZ" sz="3000" cap="none" dirty="0" smtClean="0">
                <a:solidFill>
                  <a:srgbClr val="000000"/>
                </a:solidFill>
                <a:latin typeface="Myriad Pro Black"/>
                <a:ea typeface="Myriad Pro Black"/>
                <a:cs typeface="Myriad Pro Black"/>
              </a:rPr>
              <a:t/>
            </a:r>
            <a:br>
              <a:rPr lang="cs-CZ" altLang="cs-CZ" sz="3000" cap="none" dirty="0" smtClean="0">
                <a:solidFill>
                  <a:srgbClr val="000000"/>
                </a:solidFill>
                <a:latin typeface="Myriad Pro Black"/>
                <a:ea typeface="Myriad Pro Black"/>
                <a:cs typeface="Myriad Pro Black"/>
              </a:rPr>
            </a:br>
            <a:r>
              <a:rPr lang="cs-CZ" altLang="cs-CZ" sz="3600" cap="none" dirty="0" smtClean="0">
                <a:solidFill>
                  <a:srgbClr val="000000"/>
                </a:solidFill>
                <a:latin typeface="Myriad Pro Black"/>
                <a:ea typeface="Myriad Pro Black"/>
                <a:cs typeface="Myriad Pro Black"/>
              </a:rPr>
              <a:t/>
            </a:r>
            <a:br>
              <a:rPr lang="cs-CZ" altLang="cs-CZ" sz="3600" cap="none" dirty="0" smtClean="0">
                <a:solidFill>
                  <a:srgbClr val="000000"/>
                </a:solidFill>
                <a:latin typeface="Myriad Pro Black"/>
                <a:ea typeface="Myriad Pro Black"/>
                <a:cs typeface="Myriad Pro Black"/>
              </a:rPr>
            </a:br>
            <a:r>
              <a:rPr lang="cs-CZ" altLang="cs-CZ" sz="3600" cap="none" dirty="0" smtClean="0">
                <a:solidFill>
                  <a:srgbClr val="000000"/>
                </a:solidFill>
                <a:latin typeface="Myriad Pro Black"/>
                <a:ea typeface="Myriad Pro Black"/>
                <a:cs typeface="Myriad Pro Black"/>
              </a:rPr>
              <a:t/>
            </a:r>
            <a:br>
              <a:rPr lang="cs-CZ" altLang="cs-CZ" sz="3600" cap="none" dirty="0" smtClean="0">
                <a:solidFill>
                  <a:srgbClr val="000000"/>
                </a:solidFill>
                <a:latin typeface="Myriad Pro Black"/>
                <a:ea typeface="Myriad Pro Black"/>
                <a:cs typeface="Myriad Pro Black"/>
              </a:rPr>
            </a:br>
            <a:endParaRPr lang="cs-CZ" altLang="cs-CZ" sz="3600" i="1" cap="none" dirty="0" smtClean="0">
              <a:solidFill>
                <a:srgbClr val="000000"/>
              </a:solidFill>
              <a:latin typeface="Myriad Pro Black"/>
              <a:ea typeface="Myriad Pro Black"/>
              <a:cs typeface="Myriad Pro Black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451620" y="4947265"/>
            <a:ext cx="1872208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4. 10. 2016</a:t>
            </a:r>
          </a:p>
          <a:p>
            <a:r>
              <a:rPr lang="cs-CZ" sz="2000" dirty="0" smtClean="0"/>
              <a:t>Praha</a:t>
            </a:r>
            <a:endParaRPr lang="cs-CZ" sz="2000" dirty="0"/>
          </a:p>
        </p:txBody>
      </p:sp>
      <p:pic>
        <p:nvPicPr>
          <p:cNvPr id="8" name="Picture 2" descr="\\nt1\O\Loga 2014_2020\IROP\Logolinky\RGB\JPG\IROP_CZ_RO_B_C RGB_malý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" y="6172856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1981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6" y="0"/>
            <a:ext cx="9144000" cy="6858000"/>
          </a:xfrm>
          <a:prstGeom prst="rect">
            <a:avLst/>
          </a:prstGeom>
        </p:spPr>
      </p:pic>
      <p:sp>
        <p:nvSpPr>
          <p:cNvPr id="819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79513" y="1340767"/>
            <a:ext cx="8640960" cy="4861595"/>
          </a:xfrm>
        </p:spPr>
        <p:txBody>
          <a:bodyPr rtlCol="0">
            <a:noAutofit/>
          </a:bodyPr>
          <a:lstStyle/>
          <a:p>
            <a:pPr marL="0" indent="0">
              <a:buNone/>
            </a:pPr>
            <a:r>
              <a:rPr lang="cs-CZ" sz="2000" b="1" dirty="0" smtClean="0">
                <a:solidFill>
                  <a:srgbClr val="0070C0"/>
                </a:solidFill>
              </a:rPr>
              <a:t>CBA</a:t>
            </a:r>
          </a:p>
          <a:p>
            <a:pPr marL="0" indent="0">
              <a:buNone/>
            </a:pPr>
            <a:r>
              <a:rPr lang="cs-CZ" sz="1800" b="1" dirty="0" smtClean="0"/>
              <a:t>1</a:t>
            </a:r>
            <a:r>
              <a:rPr lang="cs-CZ" sz="1800" b="1" dirty="0" smtClean="0"/>
              <a:t>. Individuální ověření potřeb financování (CBA VP)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800" b="1" dirty="0"/>
              <a:t>Režim VP bloková výjimka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800" b="1" dirty="0"/>
              <a:t>Dotace nesmí převýšit rozdíl CZV a čistých příjmů z investice</a:t>
            </a:r>
          </a:p>
          <a:p>
            <a:pPr>
              <a:buFont typeface="Arial" panose="020B0604020202020204" pitchFamily="34" charset="0"/>
              <a:buChar char="•"/>
            </a:pPr>
            <a:endParaRPr lang="cs-CZ" sz="1800" b="1" dirty="0" smtClean="0"/>
          </a:p>
          <a:p>
            <a:pPr marL="0" indent="0">
              <a:buNone/>
            </a:pPr>
            <a:r>
              <a:rPr lang="cs-CZ" sz="1800" b="1" dirty="0" smtClean="0"/>
              <a:t>2. Standardní CBA</a:t>
            </a:r>
          </a:p>
          <a:p>
            <a:pPr marL="685800" lvl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cs-CZ" sz="1800" b="1" dirty="0" smtClean="0"/>
              <a:t>Pro projekty s CZV do 100 mil. Kč </a:t>
            </a:r>
            <a:r>
              <a:rPr lang="cs-CZ" sz="1800" b="1" dirty="0"/>
              <a:t> </a:t>
            </a:r>
            <a:r>
              <a:rPr lang="cs-CZ" sz="1800" b="1" dirty="0" smtClean="0"/>
              <a:t>žadatel zpracovává v modulu CBA v MS2014+ finanční analýzu</a:t>
            </a:r>
            <a:endParaRPr lang="cs-CZ" sz="1800" b="1" dirty="0"/>
          </a:p>
          <a:p>
            <a:pPr marL="1085850" lvl="2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cs-CZ" sz="1800" b="1" i="1" dirty="0"/>
              <a:t>FNPV je nižší než 0.</a:t>
            </a:r>
          </a:p>
          <a:p>
            <a:pPr marL="685800" lvl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cs-CZ" sz="1800" b="1" dirty="0"/>
              <a:t>Pro projekty s </a:t>
            </a:r>
            <a:r>
              <a:rPr lang="cs-CZ" sz="1800" b="1" dirty="0" smtClean="0"/>
              <a:t>CZV nad </a:t>
            </a:r>
            <a:r>
              <a:rPr lang="cs-CZ" sz="1800" b="1" dirty="0"/>
              <a:t>100 mil. Kč  žadatel zpracovává v modulu CBA v </a:t>
            </a:r>
            <a:r>
              <a:rPr lang="cs-CZ" sz="1800" b="1" dirty="0" smtClean="0"/>
              <a:t>MS2014</a:t>
            </a:r>
            <a:r>
              <a:rPr lang="cs-CZ" sz="1800" b="1" dirty="0"/>
              <a:t>+ finanční </a:t>
            </a:r>
            <a:r>
              <a:rPr lang="cs-CZ" sz="1800" b="1" dirty="0" smtClean="0"/>
              <a:t>a ekonomickou analýzu</a:t>
            </a:r>
          </a:p>
          <a:p>
            <a:pPr marL="1085850" lvl="2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cs-CZ" sz="1800" b="1" i="1" dirty="0" smtClean="0"/>
              <a:t>FNPV je nižší  než 0, ENPV je vyšší než 0.</a:t>
            </a:r>
          </a:p>
          <a:p>
            <a:pPr marL="400050" lvl="1" indent="0">
              <a:spcBef>
                <a:spcPts val="600"/>
              </a:spcBef>
              <a:spcAft>
                <a:spcPts val="600"/>
              </a:spcAft>
              <a:buNone/>
              <a:defRPr/>
            </a:pPr>
            <a:endParaRPr lang="cs-CZ" sz="1600" b="1" dirty="0" smtClean="0"/>
          </a:p>
        </p:txBody>
      </p:sp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3924300" y="406400"/>
            <a:ext cx="4968875" cy="80803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2800" dirty="0">
              <a:solidFill>
                <a:schemeClr val="bg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363538" y="239713"/>
            <a:ext cx="82296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3500" kern="1200" cap="all">
                <a:solidFill>
                  <a:schemeClr val="tx1"/>
                </a:solidFill>
                <a:latin typeface="Arial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cs-CZ" sz="3200" b="1" dirty="0">
                <a:solidFill>
                  <a:srgbClr val="0070C0"/>
                </a:solidFill>
                <a:latin typeface="Myriad Pro"/>
              </a:rPr>
              <a:t>52. výzva IROP</a:t>
            </a:r>
            <a:br>
              <a:rPr lang="cs-CZ" sz="3200" b="1" dirty="0">
                <a:solidFill>
                  <a:srgbClr val="0070C0"/>
                </a:solidFill>
                <a:latin typeface="Myriad Pro"/>
              </a:rPr>
            </a:br>
            <a:endParaRPr lang="cs-CZ" sz="2400" b="1" dirty="0">
              <a:solidFill>
                <a:srgbClr val="0070C0"/>
              </a:solidFill>
              <a:latin typeface="Myriad Pro"/>
            </a:endParaRPr>
          </a:p>
        </p:txBody>
      </p:sp>
      <p:pic>
        <p:nvPicPr>
          <p:cNvPr id="6" name="Picture 2" descr="\\nt1\O\Loga 2014_2020\IROP\Logolinky\RGB\JPG\IROP_CZ_RO_B_C RGB_malý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" y="6172856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1273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6" y="0"/>
            <a:ext cx="9144000" cy="6858000"/>
          </a:xfrm>
          <a:prstGeom prst="rect">
            <a:avLst/>
          </a:prstGeom>
        </p:spPr>
      </p:pic>
      <p:sp>
        <p:nvSpPr>
          <p:cNvPr id="819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79513" y="1340767"/>
            <a:ext cx="8640960" cy="4861595"/>
          </a:xfrm>
        </p:spPr>
        <p:txBody>
          <a:bodyPr rtlCol="0">
            <a:noAutofit/>
          </a:bodyPr>
          <a:lstStyle/>
          <a:p>
            <a:pPr marL="0" indent="0">
              <a:buNone/>
            </a:pPr>
            <a:r>
              <a:rPr lang="cs-CZ" sz="2000" b="1" dirty="0" smtClean="0">
                <a:solidFill>
                  <a:srgbClr val="0070C0"/>
                </a:solidFill>
              </a:rPr>
              <a:t>CBA </a:t>
            </a:r>
            <a:r>
              <a:rPr lang="cs-CZ" sz="2000" b="1" dirty="0">
                <a:solidFill>
                  <a:srgbClr val="0070C0"/>
                </a:solidFill>
              </a:rPr>
              <a:t>- Časté dotazy v</a:t>
            </a:r>
            <a:r>
              <a:rPr lang="cs-CZ" sz="2000" b="1" dirty="0" smtClean="0">
                <a:solidFill>
                  <a:srgbClr val="0070C0"/>
                </a:solidFill>
              </a:rPr>
              <a:t>e </a:t>
            </a:r>
            <a:r>
              <a:rPr lang="cs-CZ" sz="2000" b="1" dirty="0">
                <a:solidFill>
                  <a:srgbClr val="0070C0"/>
                </a:solidFill>
              </a:rPr>
              <a:t>13. </a:t>
            </a:r>
            <a:r>
              <a:rPr lang="cs-CZ" sz="2000" b="1" dirty="0" smtClean="0">
                <a:solidFill>
                  <a:srgbClr val="0070C0"/>
                </a:solidFill>
              </a:rPr>
              <a:t>výzvě IROP</a:t>
            </a:r>
          </a:p>
          <a:p>
            <a:pPr marL="0" indent="0">
              <a:buNone/>
            </a:pPr>
            <a:endParaRPr lang="cs-CZ" sz="2000" b="1" dirty="0" smtClean="0">
              <a:solidFill>
                <a:srgbClr val="0070C0"/>
              </a:solidFill>
            </a:endParaRPr>
          </a:p>
          <a:p>
            <a:pPr>
              <a:buAutoNum type="arabicPeriod"/>
            </a:pPr>
            <a:r>
              <a:rPr lang="cs-CZ" sz="1800" b="1" dirty="0" smtClean="0"/>
              <a:t>Co to je rozdílová varianta? </a:t>
            </a:r>
            <a:r>
              <a:rPr lang="cs-CZ" sz="1800" i="1" dirty="0" smtClean="0"/>
              <a:t>Rozdíl vstupů mezi investiční a nulovou variantou.</a:t>
            </a:r>
            <a:endParaRPr lang="cs-CZ" sz="1800" b="1" dirty="0" smtClean="0"/>
          </a:p>
          <a:p>
            <a:pPr>
              <a:buAutoNum type="arabicPeriod"/>
            </a:pPr>
            <a:r>
              <a:rPr lang="cs-CZ" sz="1800" b="1" dirty="0" smtClean="0"/>
              <a:t>Jak stanovit zůstatkovou hodnotu? Ovlivní to výši dotace? </a:t>
            </a:r>
            <a:r>
              <a:rPr lang="cs-CZ" sz="1800" i="1" dirty="0"/>
              <a:t>Metodou CF přednastavenou v MS2014+. Vliv na dotaci pouze pokud DR</a:t>
            </a:r>
            <a:r>
              <a:rPr lang="en-US" sz="1800" i="1" dirty="0"/>
              <a:t>&gt;</a:t>
            </a:r>
            <a:r>
              <a:rPr lang="cs-CZ" sz="1800" i="1" dirty="0" smtClean="0"/>
              <a:t>DOC.</a:t>
            </a:r>
            <a:endParaRPr lang="cs-CZ" sz="1800" i="1" dirty="0"/>
          </a:p>
          <a:p>
            <a:pPr>
              <a:buAutoNum type="arabicPeriod"/>
            </a:pPr>
            <a:r>
              <a:rPr lang="cs-CZ" sz="1800" b="1" dirty="0" smtClean="0"/>
              <a:t>Jak stanovit dobu životnosti investice? </a:t>
            </a:r>
            <a:r>
              <a:rPr lang="cs-CZ" sz="1800" i="1" dirty="0" smtClean="0"/>
              <a:t>Není nutné stanovit, MS2014+ zohledňuje 30-leté období po konci referenčního období pro CF.</a:t>
            </a:r>
            <a:endParaRPr lang="cs-CZ" sz="1800" b="1" dirty="0" smtClean="0"/>
          </a:p>
          <a:p>
            <a:pPr>
              <a:buAutoNum type="arabicPeriod"/>
            </a:pPr>
            <a:r>
              <a:rPr lang="cs-CZ" sz="1800" b="1" dirty="0" smtClean="0"/>
              <a:t>Příjmy podle čl. 61 – jsou relevantní pro tyto projekty? </a:t>
            </a:r>
            <a:r>
              <a:rPr lang="cs-CZ" sz="1800" i="1" dirty="0" smtClean="0"/>
              <a:t>Nejsou. Kvůli režimu VP.</a:t>
            </a:r>
            <a:endParaRPr lang="cs-CZ" sz="1800" b="1" dirty="0" smtClean="0"/>
          </a:p>
          <a:p>
            <a:pPr>
              <a:buAutoNum type="arabicPeriod"/>
            </a:pPr>
            <a:r>
              <a:rPr lang="cs-CZ" sz="1800" b="1" dirty="0" smtClean="0"/>
              <a:t>Socioekonomické dopady – proč omezení z nabídky v MS 2014+? </a:t>
            </a:r>
            <a:r>
              <a:rPr lang="cs-CZ" sz="1800" i="1" dirty="0" smtClean="0"/>
              <a:t>Z 12 dopadů vybráno 7 relevantních, možnost doplnit o vlastní slovní vyjádření.</a:t>
            </a:r>
            <a:endParaRPr lang="cs-CZ" sz="1800" b="1" dirty="0" smtClean="0"/>
          </a:p>
          <a:p>
            <a:pPr>
              <a:buAutoNum type="arabicPeriod"/>
            </a:pPr>
            <a:r>
              <a:rPr lang="cs-CZ" sz="1800" b="1" dirty="0" smtClean="0"/>
              <a:t>Reálné ceny vstupů – jak je stanovit? </a:t>
            </a:r>
            <a:r>
              <a:rPr lang="cs-CZ" sz="1800" i="1" dirty="0" smtClean="0"/>
              <a:t>Vytvořena tabulka přepočtu, k dispozici </a:t>
            </a:r>
            <a:r>
              <a:rPr lang="cs-CZ" sz="1800" i="1" dirty="0"/>
              <a:t>na </a:t>
            </a:r>
            <a:r>
              <a:rPr lang="cs-CZ" sz="1800" i="1" dirty="0">
                <a:hlinkClick r:id="rId4"/>
              </a:rPr>
              <a:t>http://</a:t>
            </a:r>
            <a:r>
              <a:rPr lang="cs-CZ" sz="1800" i="1" dirty="0" smtClean="0">
                <a:hlinkClick r:id="rId4"/>
              </a:rPr>
              <a:t>www.dotaceeu.cz/cs/Microsites/IROP/Dokumenty</a:t>
            </a:r>
            <a:endParaRPr lang="cs-CZ" sz="1800" i="1" dirty="0" smtClean="0"/>
          </a:p>
          <a:p>
            <a:pPr>
              <a:buAutoNum type="arabicPeriod"/>
            </a:pPr>
            <a:r>
              <a:rPr lang="cs-CZ" sz="1800" b="1" dirty="0"/>
              <a:t>Je povinná Citlivostní analýza? </a:t>
            </a:r>
            <a:r>
              <a:rPr lang="cs-CZ" sz="1800" i="1" dirty="0" smtClean="0"/>
              <a:t>Ne.</a:t>
            </a:r>
          </a:p>
          <a:p>
            <a:pPr>
              <a:buAutoNum type="arabicPeriod"/>
            </a:pPr>
            <a:endParaRPr lang="cs-CZ" sz="1800" b="1" dirty="0"/>
          </a:p>
        </p:txBody>
      </p:sp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3924300" y="406400"/>
            <a:ext cx="4968875" cy="80803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2800" dirty="0">
              <a:solidFill>
                <a:schemeClr val="bg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363538" y="239713"/>
            <a:ext cx="82296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3500" kern="1200" cap="all">
                <a:solidFill>
                  <a:schemeClr val="tx1"/>
                </a:solidFill>
                <a:latin typeface="Arial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cs-CZ" sz="3200" b="1" dirty="0">
                <a:solidFill>
                  <a:srgbClr val="0070C0"/>
                </a:solidFill>
                <a:latin typeface="Myriad Pro"/>
              </a:rPr>
              <a:t>52. výzva IROP</a:t>
            </a:r>
            <a:r>
              <a:rPr lang="cs-CZ" sz="4000" b="1" dirty="0">
                <a:solidFill>
                  <a:srgbClr val="0070C0"/>
                </a:solidFill>
                <a:latin typeface="Myriad Pro"/>
              </a:rPr>
              <a:t/>
            </a:r>
            <a:br>
              <a:rPr lang="cs-CZ" sz="4000" b="1" dirty="0">
                <a:solidFill>
                  <a:srgbClr val="0070C0"/>
                </a:solidFill>
                <a:latin typeface="Myriad Pro"/>
              </a:rPr>
            </a:br>
            <a:endParaRPr lang="cs-CZ" sz="3200" b="1" dirty="0">
              <a:solidFill>
                <a:srgbClr val="0070C0"/>
              </a:solidFill>
              <a:latin typeface="Myriad Pro"/>
            </a:endParaRPr>
          </a:p>
        </p:txBody>
      </p:sp>
      <p:pic>
        <p:nvPicPr>
          <p:cNvPr id="6" name="Picture 2" descr="\\nt1\O\Loga 2014_2020\IROP\Logolinky\RGB\JPG\IROP_CZ_RO_B_C RGB_malý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" y="6172856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1247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6" y="0"/>
            <a:ext cx="9144000" cy="6858000"/>
          </a:xfrm>
          <a:prstGeom prst="rect">
            <a:avLst/>
          </a:prstGeom>
        </p:spPr>
      </p:pic>
      <p:sp>
        <p:nvSpPr>
          <p:cNvPr id="819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250825" y="1340767"/>
            <a:ext cx="8713663" cy="4861595"/>
          </a:xfrm>
        </p:spPr>
        <p:txBody>
          <a:bodyPr rtlCol="0">
            <a:noAutofit/>
          </a:bodyPr>
          <a:lstStyle/>
          <a:p>
            <a:pPr marL="400050" lvl="1" indent="0"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cs-CZ" altLang="cs-CZ" sz="2400" b="1" dirty="0">
                <a:solidFill>
                  <a:srgbClr val="0070C0"/>
                </a:solidFill>
              </a:rPr>
              <a:t>Limity a omezení podpory SC </a:t>
            </a:r>
            <a:r>
              <a:rPr lang="cs-CZ" altLang="cs-CZ" sz="2400" b="1" dirty="0" smtClean="0">
                <a:solidFill>
                  <a:srgbClr val="0070C0"/>
                </a:solidFill>
              </a:rPr>
              <a:t>3.1</a:t>
            </a:r>
          </a:p>
          <a:p>
            <a:pPr marL="400050" lvl="1" indent="0"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cs-CZ" altLang="cs-CZ" sz="1800" dirty="0" smtClean="0"/>
              <a:t>Podpořeny </a:t>
            </a:r>
            <a:r>
              <a:rPr lang="cs-CZ" altLang="cs-CZ" sz="1800" dirty="0"/>
              <a:t>budou projekty v souladu s nařízením </a:t>
            </a:r>
            <a:r>
              <a:rPr lang="cs-CZ" altLang="cs-CZ" sz="1800" dirty="0" smtClean="0"/>
              <a:t>EK 651/2014 </a:t>
            </a:r>
            <a:r>
              <a:rPr lang="cs-CZ" altLang="cs-CZ" sz="1800" dirty="0"/>
              <a:t>ze 17. </a:t>
            </a:r>
            <a:r>
              <a:rPr lang="cs-CZ" altLang="cs-CZ" sz="1800" dirty="0" smtClean="0"/>
              <a:t>6. 2014</a:t>
            </a:r>
            <a:r>
              <a:rPr lang="cs-CZ" altLang="cs-CZ" sz="1800" dirty="0"/>
              <a:t>, kterým se v souladu s články 107 a 108 Smlouvy prohlašují určité kategorie podpory za slučitelné s vnitřním trhem, Oddíl </a:t>
            </a:r>
            <a:r>
              <a:rPr lang="cs-CZ" altLang="cs-CZ" sz="1800" dirty="0" smtClean="0"/>
              <a:t>11, </a:t>
            </a:r>
            <a:r>
              <a:rPr lang="cs-CZ" altLang="cs-CZ" sz="1800" dirty="0"/>
              <a:t>článek 53 Podpora kultury a zachování kulturního </a:t>
            </a:r>
            <a:r>
              <a:rPr lang="cs-CZ" altLang="cs-CZ" sz="1800" dirty="0" smtClean="0"/>
              <a:t>dědictví (bloková výjimka).</a:t>
            </a:r>
            <a:endParaRPr lang="cs-CZ" altLang="cs-CZ" sz="1800" dirty="0"/>
          </a:p>
          <a:p>
            <a:pPr marL="0" indent="0">
              <a:buNone/>
            </a:pPr>
            <a:r>
              <a:rPr lang="cs-CZ" sz="1800" dirty="0"/>
              <a:t>	</a:t>
            </a:r>
            <a:r>
              <a:rPr lang="cs-CZ" sz="1800" b="1" dirty="0" smtClean="0"/>
              <a:t>Podporu </a:t>
            </a:r>
            <a:r>
              <a:rPr lang="cs-CZ" sz="1800" b="1" dirty="0"/>
              <a:t>ze SC 3.1 nelze poskytnout</a:t>
            </a:r>
            <a:r>
              <a:rPr lang="cs-CZ" sz="1800" b="1" dirty="0" smtClean="0"/>
              <a:t>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800" dirty="0" smtClean="0"/>
              <a:t>žadateli</a:t>
            </a:r>
            <a:r>
              <a:rPr lang="cs-CZ" sz="1800" dirty="0"/>
              <a:t>, vůči kterému byl vystaven inkasní příkaz v návaznosti na rozhodnutí Komise EU, jímž je podpora prohlášena za protiprávní a neslučitelnou s vnitřním trhem. </a:t>
            </a:r>
            <a:r>
              <a:rPr lang="cs-CZ" sz="1800" dirty="0" smtClean="0"/>
              <a:t>(Žadatel </a:t>
            </a:r>
            <a:r>
              <a:rPr lang="cs-CZ" sz="1800" dirty="0"/>
              <a:t>v žádosti zaškrtne na záložce „čestná prohlášení“ v </a:t>
            </a:r>
            <a:r>
              <a:rPr lang="cs-CZ" sz="1800" dirty="0" smtClean="0"/>
              <a:t>MS2014</a:t>
            </a:r>
            <a:r>
              <a:rPr lang="cs-CZ" sz="1800" dirty="0"/>
              <a:t>+ Čestné prohlášení žadatele o vypořádání finančních závazků z jiných projektů financovaných z komunitárních programů nebo jiných fondů Evropské </a:t>
            </a:r>
            <a:r>
              <a:rPr lang="cs-CZ" sz="1800" dirty="0" smtClean="0"/>
              <a:t>unie;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800" dirty="0" smtClean="0"/>
              <a:t>podnikům </a:t>
            </a:r>
            <a:r>
              <a:rPr lang="cs-CZ" sz="1800" dirty="0"/>
              <a:t>v obtížích, ve smyslu ustanovení článku 2 odst. 18 nařízení č. 651/2014. Žadatel v žádosti na záložce „čestná prohlášení“ v </a:t>
            </a:r>
            <a:r>
              <a:rPr lang="cs-CZ" sz="1800" dirty="0" smtClean="0"/>
              <a:t>MS2014</a:t>
            </a:r>
            <a:r>
              <a:rPr lang="cs-CZ" sz="1800" dirty="0"/>
              <a:t>+ zaškrtne Čestné prohlášení žadatele, že nesplňuje definici podniku v </a:t>
            </a:r>
            <a:r>
              <a:rPr lang="cs-CZ" sz="1800" dirty="0" smtClean="0"/>
              <a:t>obtížích.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800" dirty="0" smtClean="0"/>
              <a:t>komerčnímu turistickému </a:t>
            </a:r>
            <a:r>
              <a:rPr lang="cs-CZ" sz="1800" dirty="0"/>
              <a:t>zařízení jako volnočasová zařízení, lázeňské provozy, ubytovací a stravovací zařízení.</a:t>
            </a:r>
          </a:p>
          <a:p>
            <a:pPr marL="0" indent="0">
              <a:buNone/>
            </a:pPr>
            <a:endParaRPr lang="cs-CZ" sz="1800" dirty="0" smtClean="0"/>
          </a:p>
        </p:txBody>
      </p:sp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3924300" y="406400"/>
            <a:ext cx="4968875" cy="80803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2800" dirty="0">
              <a:solidFill>
                <a:schemeClr val="bg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363538" y="239713"/>
            <a:ext cx="82296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3500" kern="1200" cap="all">
                <a:solidFill>
                  <a:schemeClr val="tx1"/>
                </a:solidFill>
                <a:latin typeface="Arial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cs-CZ" sz="3200" b="1" dirty="0">
                <a:solidFill>
                  <a:srgbClr val="0070C0"/>
                </a:solidFill>
                <a:latin typeface="Myriad Pro"/>
              </a:rPr>
              <a:t>52. výzva IROP</a:t>
            </a:r>
            <a:r>
              <a:rPr lang="cs-CZ" sz="4000" b="1" dirty="0">
                <a:solidFill>
                  <a:srgbClr val="0070C0"/>
                </a:solidFill>
                <a:latin typeface="Myriad Pro"/>
              </a:rPr>
              <a:t/>
            </a:r>
            <a:br>
              <a:rPr lang="cs-CZ" sz="4000" b="1" dirty="0">
                <a:solidFill>
                  <a:srgbClr val="0070C0"/>
                </a:solidFill>
                <a:latin typeface="Myriad Pro"/>
              </a:rPr>
            </a:br>
            <a:endParaRPr lang="cs-CZ" sz="2800" b="1" dirty="0">
              <a:solidFill>
                <a:srgbClr val="0070C0"/>
              </a:solidFill>
              <a:latin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61687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6" y="0"/>
            <a:ext cx="9144000" cy="6858000"/>
          </a:xfrm>
          <a:prstGeom prst="rect">
            <a:avLst/>
          </a:prstGeom>
        </p:spPr>
      </p:pic>
      <p:sp>
        <p:nvSpPr>
          <p:cNvPr id="819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206642" y="1556792"/>
            <a:ext cx="8730716" cy="5200774"/>
          </a:xfrm>
          <a:noFill/>
        </p:spPr>
        <p:txBody>
          <a:bodyPr rtlCol="0">
            <a:noAutofit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cs-CZ" sz="2000" b="1" dirty="0" smtClean="0">
                <a:solidFill>
                  <a:srgbClr val="0070C0"/>
                </a:solidFill>
              </a:rPr>
              <a:t> Financování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  <a:defRPr/>
            </a:pPr>
            <a:endParaRPr lang="cs-CZ" sz="2000" b="1" dirty="0" smtClean="0">
              <a:solidFill>
                <a:srgbClr val="0070C0"/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cs-CZ" sz="2000" b="1" dirty="0" smtClean="0"/>
              <a:t>Ex-post financování 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cs-CZ" sz="2000" dirty="0" smtClean="0"/>
              <a:t>Příjemce podává po ukončení etapy žádost o platbu a doklady prokazující úhradu vynaložených výdajů. Finanční prostředky obdrží </a:t>
            </a:r>
            <a:r>
              <a:rPr lang="cs-CZ" sz="2000" dirty="0"/>
              <a:t>příjemce po </a:t>
            </a:r>
            <a:r>
              <a:rPr lang="cs-CZ" sz="2000" dirty="0" smtClean="0"/>
              <a:t>schválení žádosti o platbu na ŘO IROP.</a:t>
            </a: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000" dirty="0" smtClean="0"/>
              <a:t>Podrobnosti k financování jsou uvedeny v kap. 18 Obecných pravidel.</a:t>
            </a: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endParaRPr lang="cs-CZ" sz="2000" dirty="0" smtClean="0"/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endParaRPr lang="cs-CZ" sz="2000" b="1" dirty="0" smtClean="0"/>
          </a:p>
          <a:p>
            <a:pPr>
              <a:spcAft>
                <a:spcPts val="600"/>
              </a:spcAft>
              <a:defRPr/>
            </a:pPr>
            <a:endParaRPr lang="cs-CZ" sz="2000" b="1" dirty="0" smtClean="0"/>
          </a:p>
          <a:p>
            <a:pPr>
              <a:spcAft>
                <a:spcPts val="600"/>
              </a:spcAft>
              <a:defRPr/>
            </a:pPr>
            <a:endParaRPr lang="cs-CZ" sz="2000" b="1" dirty="0"/>
          </a:p>
          <a:p>
            <a:pPr>
              <a:spcAft>
                <a:spcPts val="600"/>
              </a:spcAft>
              <a:defRPr/>
            </a:pPr>
            <a:endParaRPr lang="cs-CZ" sz="2000" b="1" dirty="0"/>
          </a:p>
        </p:txBody>
      </p:sp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3924300" y="406400"/>
            <a:ext cx="4968875" cy="80803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2800" dirty="0">
              <a:solidFill>
                <a:schemeClr val="bg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363538" y="239713"/>
            <a:ext cx="82296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3500" kern="1200" cap="all">
                <a:solidFill>
                  <a:schemeClr val="tx1"/>
                </a:solidFill>
                <a:latin typeface="Arial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cs-CZ" sz="3200" b="1" dirty="0" smtClean="0">
                <a:solidFill>
                  <a:srgbClr val="0070C0"/>
                </a:solidFill>
                <a:latin typeface="Myriad Pro"/>
              </a:rPr>
              <a:t>52. VÝZVA irop</a:t>
            </a:r>
            <a:endParaRPr lang="cs-CZ" sz="3200" b="1" dirty="0">
              <a:solidFill>
                <a:srgbClr val="0070C0"/>
              </a:solidFill>
              <a:latin typeface="Myriad Pro"/>
            </a:endParaRPr>
          </a:p>
        </p:txBody>
      </p:sp>
      <p:pic>
        <p:nvPicPr>
          <p:cNvPr id="6" name="Picture 2" descr="\\nt1\O\Loga 2014_2020\IROP\Logolinky\RGB\JPG\IROP_CZ_RO_B_C RGB_malý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" y="6172856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7820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36" y="10319"/>
            <a:ext cx="9144000" cy="6858000"/>
          </a:xfrm>
          <a:prstGeom prst="rect">
            <a:avLst/>
          </a:prstGeom>
        </p:spPr>
      </p:pic>
      <p:sp>
        <p:nvSpPr>
          <p:cNvPr id="819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300037" y="1382713"/>
            <a:ext cx="8593138" cy="4861595"/>
          </a:xfrm>
        </p:spPr>
        <p:txBody>
          <a:bodyPr rtlCol="0">
            <a:noAutofit/>
          </a:bodyPr>
          <a:lstStyle/>
          <a:p>
            <a:pPr marL="0" indent="0">
              <a:buNone/>
            </a:pPr>
            <a:r>
              <a:rPr lang="cs-CZ" sz="2000" b="1" dirty="0" smtClean="0">
                <a:solidFill>
                  <a:srgbClr val="0070C0"/>
                </a:solidFill>
              </a:rPr>
              <a:t>Indikátory</a:t>
            </a:r>
          </a:p>
          <a:p>
            <a:pPr>
              <a:spcBef>
                <a:spcPts val="1800"/>
              </a:spcBef>
            </a:pPr>
            <a:r>
              <a:rPr lang="cs-CZ" sz="2000" b="1" dirty="0"/>
              <a:t>9 05 01 Počet revitalizovaných památkových objektů</a:t>
            </a:r>
          </a:p>
          <a:p>
            <a:pPr>
              <a:spcBef>
                <a:spcPts val="1800"/>
              </a:spcBef>
            </a:pPr>
            <a:r>
              <a:rPr lang="cs-CZ" sz="2000" b="1" dirty="0"/>
              <a:t>9 10 05 Zvýšení očekávaného počtu návštěv podporovaných kulturních a přírodních památek a </a:t>
            </a:r>
            <a:r>
              <a:rPr lang="cs-CZ" sz="2000" b="1" dirty="0" smtClean="0"/>
              <a:t>atrakcí</a:t>
            </a:r>
          </a:p>
          <a:p>
            <a:pPr>
              <a:spcBef>
                <a:spcPts val="1800"/>
              </a:spcBef>
            </a:pPr>
            <a:r>
              <a:rPr lang="cs-CZ" sz="2000" dirty="0" smtClean="0"/>
              <a:t>Indikátory  popsány v příloze č. 3 Specifických pravidel Metodické listy indikátorů.</a:t>
            </a:r>
            <a:endParaRPr lang="cs-CZ" sz="2000" dirty="0"/>
          </a:p>
          <a:p>
            <a:pPr>
              <a:spcBef>
                <a:spcPts val="18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cs-CZ" sz="2000" dirty="0" smtClean="0"/>
              <a:t>Projekty </a:t>
            </a:r>
            <a:r>
              <a:rPr lang="cs-CZ" sz="2000" dirty="0"/>
              <a:t>nevykazují žádný </a:t>
            </a:r>
            <a:r>
              <a:rPr lang="cs-CZ" sz="2000" b="1" dirty="0"/>
              <a:t>indikátor výsledku</a:t>
            </a:r>
            <a:r>
              <a:rPr lang="cs-CZ" sz="2000" dirty="0"/>
              <a:t>, proto </a:t>
            </a:r>
            <a:r>
              <a:rPr lang="cs-CZ" sz="2000" b="1" dirty="0"/>
              <a:t>je nutné</a:t>
            </a:r>
            <a:r>
              <a:rPr lang="cs-CZ" sz="2000" dirty="0"/>
              <a:t> plánované výsledky projektu popsat na záložce „Popis projektu“ v MS2014+ při vyplňování žádosti. Do textového pole s názvem </a:t>
            </a:r>
            <a:r>
              <a:rPr lang="cs-CZ" sz="2000" dirty="0" smtClean="0"/>
              <a:t>„</a:t>
            </a:r>
            <a:r>
              <a:rPr lang="cs-CZ" sz="2000" dirty="0"/>
              <a:t>Co je cílem projektu“ žadatel stručně popíše cíle </a:t>
            </a:r>
            <a:r>
              <a:rPr lang="cs-CZ" sz="2000" dirty="0" smtClean="0"/>
              <a:t>projektu. </a:t>
            </a:r>
            <a:endParaRPr lang="cs-CZ" altLang="cs-CZ" sz="2000" dirty="0"/>
          </a:p>
          <a:p>
            <a:pPr marL="0" indent="0">
              <a:buNone/>
            </a:pPr>
            <a:endParaRPr lang="cs-CZ" sz="1800" dirty="0" smtClean="0">
              <a:latin typeface="Arial" charset="0"/>
              <a:cs typeface="Arial" charset="0"/>
            </a:endParaRPr>
          </a:p>
          <a:p>
            <a:pPr marL="0" indent="0">
              <a:spcBef>
                <a:spcPts val="1800"/>
              </a:spcBef>
              <a:buNone/>
            </a:pPr>
            <a:endParaRPr lang="cs-CZ" sz="2000" b="1" dirty="0"/>
          </a:p>
          <a:p>
            <a:pPr marL="355600" indent="-355600" eaLnBrk="1" fontAlgn="auto" hangingPunct="1">
              <a:spcAft>
                <a:spcPts val="600"/>
              </a:spcAft>
              <a:buClr>
                <a:schemeClr val="tx2"/>
              </a:buClr>
              <a:buFont typeface="Arial" charset="0"/>
              <a:buNone/>
              <a:defRPr/>
            </a:pPr>
            <a:endParaRPr lang="cs-CZ" sz="1800" dirty="0" smtClean="0">
              <a:latin typeface="Arial" charset="0"/>
              <a:cs typeface="Arial" charset="0"/>
            </a:endParaRPr>
          </a:p>
        </p:txBody>
      </p:sp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3924300" y="406400"/>
            <a:ext cx="4968875" cy="80803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2800" dirty="0">
              <a:solidFill>
                <a:schemeClr val="bg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363538" y="239713"/>
            <a:ext cx="82296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3500" kern="1200" cap="all">
                <a:solidFill>
                  <a:schemeClr val="tx1"/>
                </a:solidFill>
                <a:latin typeface="Arial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cs-CZ" sz="3200" b="1" dirty="0">
                <a:solidFill>
                  <a:srgbClr val="0070C0"/>
                </a:solidFill>
                <a:latin typeface="Myriad Pro"/>
              </a:rPr>
              <a:t>52. výzva IROP</a:t>
            </a:r>
            <a:r>
              <a:rPr lang="cs-CZ" sz="4000" b="1" dirty="0">
                <a:solidFill>
                  <a:srgbClr val="0070C0"/>
                </a:solidFill>
                <a:latin typeface="Myriad Pro"/>
              </a:rPr>
              <a:t/>
            </a:r>
            <a:br>
              <a:rPr lang="cs-CZ" sz="4000" b="1" dirty="0">
                <a:solidFill>
                  <a:srgbClr val="0070C0"/>
                </a:solidFill>
                <a:latin typeface="Myriad Pro"/>
              </a:rPr>
            </a:br>
            <a:endParaRPr lang="cs-CZ" sz="2800" b="1" dirty="0">
              <a:solidFill>
                <a:srgbClr val="0070C0"/>
              </a:solidFill>
              <a:latin typeface="Myriad Pro"/>
            </a:endParaRPr>
          </a:p>
        </p:txBody>
      </p:sp>
      <p:pic>
        <p:nvPicPr>
          <p:cNvPr id="6" name="Picture 2" descr="\\nt1\O\Loga 2014_2020\IROP\Logolinky\RGB\JPG\IROP_CZ_RO_B_C RGB_malý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" y="6172856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724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6" y="-19397"/>
            <a:ext cx="9144000" cy="6858000"/>
          </a:xfrm>
          <a:prstGeom prst="rect">
            <a:avLst/>
          </a:prstGeom>
        </p:spPr>
      </p:pic>
      <p:sp>
        <p:nvSpPr>
          <p:cNvPr id="819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07504" y="1340767"/>
            <a:ext cx="9036496" cy="4861595"/>
          </a:xfrm>
        </p:spPr>
        <p:txBody>
          <a:bodyPr rtlCol="0">
            <a:noAutofit/>
          </a:bodyPr>
          <a:lstStyle/>
          <a:p>
            <a:pPr marL="0" indent="0">
              <a:buNone/>
            </a:pPr>
            <a:r>
              <a:rPr lang="cs-CZ" sz="2000" b="1" dirty="0" smtClean="0"/>
              <a:t>	</a:t>
            </a:r>
            <a:r>
              <a:rPr lang="cs-CZ" sz="2400" b="1" dirty="0" smtClean="0">
                <a:solidFill>
                  <a:srgbClr val="0070C0"/>
                </a:solidFill>
              </a:rPr>
              <a:t>Udržitelnost</a:t>
            </a:r>
          </a:p>
          <a:p>
            <a:pPr marL="0" indent="0">
              <a:buNone/>
            </a:pPr>
            <a:endParaRPr lang="cs-CZ" sz="2000" b="1" dirty="0">
              <a:solidFill>
                <a:srgbClr val="0070C0"/>
              </a:solidFill>
            </a:endParaRPr>
          </a:p>
          <a:p>
            <a:pPr marL="741600"/>
            <a:r>
              <a:rPr lang="cs-CZ" sz="2000" b="1" dirty="0" smtClean="0"/>
              <a:t>= období pěti </a:t>
            </a:r>
            <a:r>
              <a:rPr lang="cs-CZ" sz="2000" b="1" dirty="0"/>
              <a:t>let od provedení poslední platby příjemci;</a:t>
            </a:r>
          </a:p>
          <a:p>
            <a:pPr marL="741600"/>
            <a:r>
              <a:rPr lang="cs-CZ" sz="2000" b="1" dirty="0"/>
              <a:t>p</a:t>
            </a:r>
            <a:r>
              <a:rPr lang="cs-CZ" sz="2000" b="1" dirty="0" smtClean="0"/>
              <a:t>ovinnosti </a:t>
            </a:r>
            <a:r>
              <a:rPr lang="cs-CZ" sz="2000" b="1" dirty="0"/>
              <a:t>příjemce definovány v Obecných pravidlech (</a:t>
            </a:r>
            <a:r>
              <a:rPr lang="cs-CZ" sz="2000" b="1" dirty="0" smtClean="0"/>
              <a:t>kap. </a:t>
            </a:r>
            <a:r>
              <a:rPr lang="cs-CZ" sz="2000" b="1" dirty="0"/>
              <a:t>20);</a:t>
            </a:r>
          </a:p>
          <a:p>
            <a:pPr marL="741600"/>
            <a:r>
              <a:rPr lang="cs-CZ" sz="2000" b="1" dirty="0"/>
              <a:t>p</a:t>
            </a:r>
            <a:r>
              <a:rPr lang="cs-CZ" sz="2000" b="1" dirty="0" smtClean="0"/>
              <a:t>říjemce v této výzvě je také povinen:</a:t>
            </a:r>
            <a:endParaRPr lang="cs-CZ" sz="2000" b="1" dirty="0"/>
          </a:p>
          <a:p>
            <a:pPr lvl="1" indent="-180000" algn="just">
              <a:buFont typeface="Arial" panose="020B0604020202020204" pitchFamily="34" charset="0"/>
              <a:buChar char="•"/>
            </a:pPr>
            <a:r>
              <a:rPr lang="cs-CZ" sz="1800" dirty="0" smtClean="0"/>
              <a:t>zajistit </a:t>
            </a:r>
            <a:r>
              <a:rPr lang="cs-CZ" sz="1800" dirty="0"/>
              <a:t>po dobu udržitelnosti zachování podpořeného revitalizovaného památkového objektu </a:t>
            </a:r>
            <a:r>
              <a:rPr lang="cs-CZ" sz="1800" dirty="0" smtClean="0"/>
              <a:t>ve </a:t>
            </a:r>
            <a:r>
              <a:rPr lang="cs-CZ" sz="1800" dirty="0"/>
              <a:t>stavu, kterého bylo dosaženo díky realizaci projektu, </a:t>
            </a:r>
          </a:p>
          <a:p>
            <a:pPr lvl="1" indent="-1800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1800" dirty="0" smtClean="0"/>
              <a:t>v</a:t>
            </a:r>
            <a:r>
              <a:rPr lang="cs-CZ" sz="1800" dirty="0"/>
              <a:t> případě projektů zahrnujících návštěvnickou infrastrukturu zajistit po dobu udržitelnosti její zachování a přístupnost v návaznosti na zpřístupnění památky,    </a:t>
            </a:r>
            <a:endParaRPr lang="cs-CZ" sz="1800" dirty="0" smtClean="0"/>
          </a:p>
          <a:p>
            <a:pPr lvl="1" indent="-1800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1800" dirty="0" smtClean="0"/>
              <a:t>v případě movitých NKP zajistit umístění památek mimo území hl. m. Prahy,</a:t>
            </a:r>
            <a:endParaRPr lang="cs-CZ" sz="1800" dirty="0"/>
          </a:p>
          <a:p>
            <a:pPr lvl="1" indent="-1800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1800" dirty="0"/>
              <a:t>zajistit po celou dobu udržitelnosti zpřístupnění podpořené památky v rozsahu, který uvedl ve Studii proveditelnosti (Plán zpřístupnění podpořené památky</a:t>
            </a:r>
            <a:r>
              <a:rPr lang="cs-CZ" sz="1800" dirty="0" smtClean="0"/>
              <a:t>),</a:t>
            </a:r>
            <a:endParaRPr lang="cs-CZ" sz="1800" dirty="0" smtClean="0"/>
          </a:p>
          <a:p>
            <a:pPr lvl="1" indent="-1800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1800" dirty="0" smtClean="0">
                <a:latin typeface="Arial" charset="0"/>
                <a:cs typeface="Arial" charset="0"/>
              </a:rPr>
              <a:t>informovat CRR ve zprávách o udržitelnosti o investičních akcích na funkčním celku podpořeném z IROP.</a:t>
            </a:r>
            <a:endParaRPr lang="cs-CZ" sz="1800" dirty="0">
              <a:latin typeface="Arial" charset="0"/>
              <a:cs typeface="Arial" charset="0"/>
            </a:endParaRPr>
          </a:p>
        </p:txBody>
      </p:sp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3924300" y="406400"/>
            <a:ext cx="4968875" cy="80803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2800" dirty="0">
              <a:solidFill>
                <a:schemeClr val="bg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363538" y="239713"/>
            <a:ext cx="82296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3500" kern="1200" cap="all">
                <a:solidFill>
                  <a:schemeClr val="tx1"/>
                </a:solidFill>
                <a:latin typeface="Arial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cs-CZ" sz="3600" b="1" dirty="0">
                <a:solidFill>
                  <a:srgbClr val="0070C0"/>
                </a:solidFill>
                <a:latin typeface="Myriad Pro"/>
              </a:rPr>
              <a:t>52. výzva IROP</a:t>
            </a:r>
            <a:br>
              <a:rPr lang="cs-CZ" sz="3600" b="1" dirty="0">
                <a:solidFill>
                  <a:srgbClr val="0070C0"/>
                </a:solidFill>
                <a:latin typeface="Myriad Pro"/>
              </a:rPr>
            </a:br>
            <a:endParaRPr lang="cs-CZ" sz="3200" b="1" dirty="0">
              <a:solidFill>
                <a:srgbClr val="0070C0"/>
              </a:solidFill>
              <a:latin typeface="Myriad Pro"/>
            </a:endParaRPr>
          </a:p>
        </p:txBody>
      </p:sp>
      <p:pic>
        <p:nvPicPr>
          <p:cNvPr id="6" name="Picture 2" descr="\\nt1\O\Loga 2014_2020\IROP\Logolinky\RGB\JPG\IROP_CZ_RO_B_C RGB_malý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" y="6172856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9321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 txBox="1">
            <a:spLocks/>
          </p:cNvSpPr>
          <p:nvPr/>
        </p:nvSpPr>
        <p:spPr>
          <a:xfrm>
            <a:off x="363538" y="-18256"/>
            <a:ext cx="82296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3500" kern="1200" cap="all">
                <a:solidFill>
                  <a:schemeClr val="tx1"/>
                </a:solidFill>
                <a:latin typeface="Arial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cs-CZ" sz="2400" b="1" dirty="0" smtClean="0">
              <a:solidFill>
                <a:srgbClr val="0070C0"/>
              </a:solidFill>
              <a:latin typeface="Myriad Pro"/>
            </a:endParaRPr>
          </a:p>
          <a:p>
            <a:pPr fontAlgn="auto">
              <a:spcAft>
                <a:spcPts val="0"/>
              </a:spcAft>
              <a:tabLst>
                <a:tab pos="2060575" algn="l"/>
              </a:tabLst>
              <a:defRPr/>
            </a:pPr>
            <a:r>
              <a:rPr lang="cs-CZ" sz="3200" b="1" dirty="0" smtClean="0">
                <a:solidFill>
                  <a:srgbClr val="0070C0"/>
                </a:solidFill>
                <a:latin typeface="Myriad Pro"/>
              </a:rPr>
              <a:t>Časté chyby žadatelů v 13. výzvě</a:t>
            </a:r>
            <a:endParaRPr lang="cs-CZ" sz="3200" b="1" dirty="0">
              <a:solidFill>
                <a:srgbClr val="0070C0"/>
              </a:solidFill>
              <a:latin typeface="Myriad Pro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268760"/>
            <a:ext cx="8712968" cy="5112568"/>
          </a:xfrm>
        </p:spPr>
        <p:txBody>
          <a:bodyPr>
            <a:normAutofit/>
          </a:bodyPr>
          <a:lstStyle/>
          <a:p>
            <a:pPr lvl="0"/>
            <a:r>
              <a:rPr lang="cs-CZ" sz="2000" dirty="0"/>
              <a:t>Parcely mimo NKP</a:t>
            </a:r>
          </a:p>
          <a:p>
            <a:pPr lvl="0"/>
            <a:r>
              <a:rPr lang="cs-CZ" sz="2000" dirty="0"/>
              <a:t>Položkový rozpočet - </a:t>
            </a:r>
            <a:r>
              <a:rPr lang="cs-CZ" sz="2000" dirty="0" smtClean="0"/>
              <a:t>nebyl </a:t>
            </a:r>
            <a:r>
              <a:rPr lang="cs-CZ" sz="2000" dirty="0" smtClean="0"/>
              <a:t>doložen dle požadovaného formátu</a:t>
            </a:r>
            <a:endParaRPr lang="cs-CZ" sz="2000" dirty="0"/>
          </a:p>
          <a:p>
            <a:pPr lvl="0"/>
            <a:r>
              <a:rPr lang="cs-CZ" sz="2000" dirty="0"/>
              <a:t>Limit </a:t>
            </a:r>
            <a:r>
              <a:rPr lang="cs-CZ" sz="2000" dirty="0" err="1"/>
              <a:t>small</a:t>
            </a:r>
            <a:r>
              <a:rPr lang="cs-CZ" sz="2000" dirty="0"/>
              <a:t> </a:t>
            </a:r>
            <a:r>
              <a:rPr lang="cs-CZ" sz="2000" dirty="0" err="1"/>
              <a:t>scale</a:t>
            </a:r>
            <a:r>
              <a:rPr lang="cs-CZ" sz="2000" dirty="0"/>
              <a:t> – popsány jiné projekty, </a:t>
            </a:r>
            <a:r>
              <a:rPr lang="cs-CZ" sz="2000" dirty="0" smtClean="0"/>
              <a:t>ale nevyčísleny</a:t>
            </a:r>
            <a:endParaRPr lang="cs-CZ" sz="2000" dirty="0"/>
          </a:p>
          <a:p>
            <a:pPr lvl="0"/>
            <a:r>
              <a:rPr lang="cs-CZ" sz="2000" dirty="0"/>
              <a:t>Nedoložení </a:t>
            </a:r>
            <a:r>
              <a:rPr lang="cs-CZ" sz="2000" dirty="0" smtClean="0"/>
              <a:t>všech povinných </a:t>
            </a:r>
            <a:r>
              <a:rPr lang="cs-CZ" sz="2000" dirty="0"/>
              <a:t>příloh </a:t>
            </a:r>
          </a:p>
          <a:p>
            <a:pPr lvl="0"/>
            <a:r>
              <a:rPr lang="cs-CZ" sz="2000" dirty="0" smtClean="0"/>
              <a:t>Nevyplnění </a:t>
            </a:r>
            <a:r>
              <a:rPr lang="cs-CZ" sz="2000" dirty="0"/>
              <a:t>CBA k </a:t>
            </a:r>
            <a:r>
              <a:rPr lang="cs-CZ" sz="2000" dirty="0" smtClean="0"/>
              <a:t>veřejné podpoře</a:t>
            </a:r>
            <a:endParaRPr lang="cs-CZ" sz="2000" dirty="0"/>
          </a:p>
          <a:p>
            <a:pPr lvl="0"/>
            <a:r>
              <a:rPr lang="cs-CZ" sz="2000" dirty="0"/>
              <a:t>Nájemní smlouva </a:t>
            </a:r>
            <a:r>
              <a:rPr lang="cs-CZ" sz="2000" dirty="0" smtClean="0"/>
              <a:t>bez všech náležitostí</a:t>
            </a:r>
          </a:p>
          <a:p>
            <a:r>
              <a:rPr lang="cs-CZ" sz="2000" dirty="0"/>
              <a:t>Nesprávné zařazení hlavních a vedlejších aktivit</a:t>
            </a:r>
          </a:p>
          <a:p>
            <a:pPr lvl="0"/>
            <a:r>
              <a:rPr lang="cs-CZ" sz="2000" dirty="0" smtClean="0"/>
              <a:t>Indikátory Počet </a:t>
            </a:r>
            <a:r>
              <a:rPr lang="cs-CZ" sz="2000" dirty="0"/>
              <a:t>revitalizací přírodního </a:t>
            </a:r>
            <a:r>
              <a:rPr lang="cs-CZ" sz="2000" dirty="0" smtClean="0"/>
              <a:t>dědictví/Počet </a:t>
            </a:r>
            <a:r>
              <a:rPr lang="cs-CZ" sz="2000" dirty="0"/>
              <a:t>realizací rozvoje infrastrukturních opatření </a:t>
            </a:r>
            <a:r>
              <a:rPr lang="cs-CZ" sz="2000" dirty="0" smtClean="0"/>
              <a:t>– v 52. výzvě </a:t>
            </a:r>
            <a:r>
              <a:rPr lang="cs-CZ" sz="2000" dirty="0" smtClean="0"/>
              <a:t>nejsou, </a:t>
            </a:r>
            <a:r>
              <a:rPr lang="cs-CZ" sz="2000" dirty="0" smtClean="0"/>
              <a:t>v 13. výzvě často chybně</a:t>
            </a:r>
          </a:p>
          <a:p>
            <a:pPr lvl="0"/>
            <a:r>
              <a:rPr lang="cs-CZ" sz="2000" dirty="0" smtClean="0"/>
              <a:t>Nesoulad mezi žádostí a přílohami – zejména mezi položkovým rozpočtem a studií proveditelnosti</a:t>
            </a:r>
          </a:p>
          <a:p>
            <a:pPr lvl="0"/>
            <a:r>
              <a:rPr lang="cs-CZ" sz="2000" dirty="0" smtClean="0"/>
              <a:t>Více </a:t>
            </a:r>
            <a:r>
              <a:rPr lang="cs-CZ" sz="2000" dirty="0"/>
              <a:t>na </a:t>
            </a:r>
            <a:r>
              <a:rPr lang="cs-CZ" sz="2000" dirty="0">
                <a:hlinkClick r:id="rId2"/>
              </a:rPr>
              <a:t>http://</a:t>
            </a:r>
            <a:r>
              <a:rPr lang="cs-CZ" sz="2000" dirty="0" smtClean="0">
                <a:hlinkClick r:id="rId2"/>
              </a:rPr>
              <a:t>www.dotaceeu.cz/cs/Microsites/IROP/Vyzvy/Vyzva-c-52-Revitalizace-vybranych-pamatek-II</a:t>
            </a:r>
            <a:r>
              <a:rPr lang="cs-CZ" sz="2000" dirty="0" smtClean="0"/>
              <a:t> (pod „Častá pochybení žadatelů -13. výzva IROP“)</a:t>
            </a:r>
            <a:endParaRPr lang="cs-CZ" sz="2000" dirty="0"/>
          </a:p>
        </p:txBody>
      </p:sp>
      <p:pic>
        <p:nvPicPr>
          <p:cNvPr id="7" name="Picture 2" descr="\\nt1\O\Loga 2014_2020\IROP\Logolinky\RGB\JPG\IROP_CZ_RO_B_C RGB_malý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" y="6172856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7677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 txBox="1">
            <a:spLocks/>
          </p:cNvSpPr>
          <p:nvPr/>
        </p:nvSpPr>
        <p:spPr>
          <a:xfrm>
            <a:off x="363538" y="-18256"/>
            <a:ext cx="82296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3500" kern="1200" cap="all">
                <a:solidFill>
                  <a:schemeClr val="tx1"/>
                </a:solidFill>
                <a:latin typeface="Arial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cs-CZ" sz="2400" b="1" dirty="0" smtClean="0">
              <a:solidFill>
                <a:srgbClr val="0070C0"/>
              </a:solidFill>
              <a:latin typeface="Myriad Pro"/>
            </a:endParaRPr>
          </a:p>
          <a:p>
            <a:pPr fontAlgn="auto">
              <a:spcAft>
                <a:spcPts val="0"/>
              </a:spcAft>
              <a:tabLst>
                <a:tab pos="2060575" algn="l"/>
              </a:tabLst>
              <a:defRPr/>
            </a:pPr>
            <a:r>
              <a:rPr lang="cs-CZ" sz="3200" b="1" dirty="0" smtClean="0">
                <a:solidFill>
                  <a:srgbClr val="0070C0"/>
                </a:solidFill>
                <a:latin typeface="Myriad Pro"/>
              </a:rPr>
              <a:t>rozdíly mezi 13. a 52. výzvou</a:t>
            </a:r>
            <a:endParaRPr lang="cs-CZ" sz="3200" b="1" dirty="0">
              <a:solidFill>
                <a:srgbClr val="0070C0"/>
              </a:solidFill>
              <a:latin typeface="Myriad Pro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268760"/>
            <a:ext cx="8712968" cy="5112568"/>
          </a:xfrm>
        </p:spPr>
        <p:txBody>
          <a:bodyPr>
            <a:normAutofit/>
          </a:bodyPr>
          <a:lstStyle/>
          <a:p>
            <a:pPr lvl="0"/>
            <a:r>
              <a:rPr lang="cs-CZ" sz="2000" dirty="0" smtClean="0"/>
              <a:t>zrušeny povinné přílohy Seznam objednávek a Průzkum trhu</a:t>
            </a:r>
          </a:p>
          <a:p>
            <a:pPr lvl="0"/>
            <a:r>
              <a:rPr lang="cs-CZ" sz="2000" dirty="0" smtClean="0"/>
              <a:t>zjednodušena příloha Položkový rozpočet stavby</a:t>
            </a:r>
          </a:p>
          <a:p>
            <a:pPr lvl="0"/>
            <a:r>
              <a:rPr lang="cs-CZ" sz="2000" dirty="0" smtClean="0"/>
              <a:t>nová příloha Čestné prohlášení o skutečném majiteli</a:t>
            </a:r>
          </a:p>
          <a:p>
            <a:r>
              <a:rPr lang="cs-CZ" sz="2000" dirty="0" smtClean="0"/>
              <a:t>upravena Osnova studie proveditelnosti – zejména </a:t>
            </a:r>
            <a:r>
              <a:rPr lang="cs-CZ" sz="2000" dirty="0"/>
              <a:t>Způsob stanovení cen do rozpočtu </a:t>
            </a:r>
            <a:r>
              <a:rPr lang="cs-CZ" sz="2000" dirty="0" smtClean="0"/>
              <a:t>projektu </a:t>
            </a:r>
            <a:endParaRPr lang="cs-CZ" sz="2000" dirty="0"/>
          </a:p>
          <a:p>
            <a:pPr lvl="0"/>
            <a:r>
              <a:rPr lang="cs-CZ" sz="2000" dirty="0"/>
              <a:t>napravitelná a nenapravitelná kritéria přijatelnosti</a:t>
            </a:r>
          </a:p>
          <a:p>
            <a:pPr lvl="0"/>
            <a:r>
              <a:rPr lang="cs-CZ" sz="2000" dirty="0"/>
              <a:t>zrušeny indikátory 9 06 01 Počet revitalizací přírodního dědictví, 9 08 01 Počet realizací rozvoje infrastrukturních </a:t>
            </a:r>
            <a:r>
              <a:rPr lang="cs-CZ" sz="2000" dirty="0" smtClean="0"/>
              <a:t>opatření</a:t>
            </a:r>
          </a:p>
          <a:p>
            <a:pPr lvl="0"/>
            <a:r>
              <a:rPr lang="cs-CZ" sz="2000" dirty="0" smtClean="0"/>
              <a:t>delší datum ukončení realizace – do 31. 12. 2022</a:t>
            </a:r>
            <a:endParaRPr lang="cs-CZ" sz="2000" dirty="0"/>
          </a:p>
          <a:p>
            <a:pPr lvl="0"/>
            <a:endParaRPr lang="cs-CZ" sz="2000" dirty="0" smtClean="0"/>
          </a:p>
          <a:p>
            <a:pPr lvl="0"/>
            <a:endParaRPr lang="cs-CZ" sz="2000" dirty="0"/>
          </a:p>
        </p:txBody>
      </p:sp>
      <p:pic>
        <p:nvPicPr>
          <p:cNvPr id="7" name="Picture 2" descr="\\nt1\O\Loga 2014_2020\IROP\Logolinky\RGB\JPG\IROP_CZ_RO_B_C RGB_malý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" y="6172856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5787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cs-CZ" sz="3900" b="1" dirty="0" smtClean="0">
                <a:solidFill>
                  <a:srgbClr val="000000"/>
                </a:solidFill>
                <a:latin typeface="Myriad Pro Black"/>
                <a:cs typeface="Myriad Pro Black"/>
              </a:rPr>
              <a:t>DĚKUJEME </a:t>
            </a:r>
            <a:r>
              <a:rPr lang="cs-CZ" sz="3900" b="1" dirty="0">
                <a:solidFill>
                  <a:srgbClr val="000000"/>
                </a:solidFill>
                <a:latin typeface="Myriad Pro Black"/>
                <a:cs typeface="Myriad Pro Black"/>
              </a:rPr>
              <a:t>VÁM ZA POZORNOST</a:t>
            </a:r>
            <a:r>
              <a:rPr lang="cs-CZ" sz="3900" b="1" dirty="0">
                <a:solidFill>
                  <a:srgbClr val="000000"/>
                </a:solidFill>
                <a:cs typeface="Myriad Pro"/>
              </a:rPr>
              <a:t/>
            </a:r>
            <a:br>
              <a:rPr lang="cs-CZ" sz="3900" b="1" dirty="0">
                <a:solidFill>
                  <a:srgbClr val="000000"/>
                </a:solidFill>
                <a:cs typeface="Myriad Pro"/>
              </a:rPr>
            </a:br>
            <a:r>
              <a:rPr lang="cs-CZ" sz="4400" dirty="0">
                <a:solidFill>
                  <a:srgbClr val="000000"/>
                </a:solidFill>
                <a:cs typeface="Myriad Pro"/>
              </a:rPr>
              <a:t/>
            </a:r>
            <a:br>
              <a:rPr lang="cs-CZ" sz="4400" dirty="0">
                <a:solidFill>
                  <a:srgbClr val="000000"/>
                </a:solidFill>
                <a:cs typeface="Myriad Pro"/>
              </a:rPr>
            </a:br>
            <a:r>
              <a:rPr lang="cs-CZ" dirty="0">
                <a:solidFill>
                  <a:srgbClr val="000000"/>
                </a:solidFill>
                <a:cs typeface="Myriad Pro"/>
              </a:rPr>
              <a:t/>
            </a:r>
            <a:br>
              <a:rPr lang="cs-CZ" dirty="0">
                <a:solidFill>
                  <a:srgbClr val="000000"/>
                </a:solidFill>
                <a:cs typeface="Myriad Pro"/>
              </a:rPr>
            </a:br>
            <a:r>
              <a:rPr lang="cs-CZ" dirty="0" smtClean="0">
                <a:solidFill>
                  <a:srgbClr val="000000"/>
                </a:solidFill>
                <a:cs typeface="Myriad Pro"/>
              </a:rPr>
              <a:t>Ministerstvo pro místní rozvoj ČR</a:t>
            </a:r>
          </a:p>
          <a:p>
            <a:pPr marL="0" indent="0" algn="ctr">
              <a:buNone/>
            </a:pPr>
            <a:r>
              <a:rPr lang="cs-CZ" dirty="0" smtClean="0">
                <a:solidFill>
                  <a:srgbClr val="000000"/>
                </a:solidFill>
                <a:cs typeface="Myriad Pro"/>
              </a:rPr>
              <a:t>Odbor řízení operačních </a:t>
            </a:r>
            <a:r>
              <a:rPr lang="cs-CZ" dirty="0" smtClean="0">
                <a:solidFill>
                  <a:srgbClr val="000000"/>
                </a:solidFill>
                <a:cs typeface="Myriad Pro"/>
              </a:rPr>
              <a:t>programů</a:t>
            </a:r>
          </a:p>
          <a:p>
            <a:pPr marL="0" indent="0" algn="ctr">
              <a:buNone/>
            </a:pPr>
            <a:r>
              <a:rPr lang="cs-CZ" b="1" dirty="0" smtClean="0">
                <a:solidFill>
                  <a:srgbClr val="000000"/>
                </a:solidFill>
                <a:cs typeface="Myriad Pro"/>
              </a:rPr>
              <a:t>Martina Fišerová</a:t>
            </a:r>
          </a:p>
          <a:p>
            <a:pPr marL="0" indent="0" algn="ctr">
              <a:buNone/>
            </a:pPr>
            <a:r>
              <a:rPr lang="cs-CZ" b="1" dirty="0" smtClean="0">
                <a:solidFill>
                  <a:srgbClr val="000000"/>
                </a:solidFill>
                <a:cs typeface="Myriad Pro"/>
              </a:rPr>
              <a:t>Helena Čikarová</a:t>
            </a:r>
            <a:endParaRPr lang="cs-CZ" b="1" dirty="0" smtClean="0">
              <a:solidFill>
                <a:srgbClr val="000000"/>
              </a:solidFill>
              <a:cs typeface="Myriad Pro"/>
            </a:endParaRPr>
          </a:p>
          <a:p>
            <a:pPr marL="0" indent="0" algn="ctr">
              <a:buNone/>
            </a:pPr>
            <a:r>
              <a:rPr lang="cs-CZ" dirty="0" smtClean="0">
                <a:solidFill>
                  <a:srgbClr val="000000"/>
                </a:solidFill>
                <a:cs typeface="Myriad Pro"/>
                <a:hlinkClick r:id="rId2"/>
              </a:rPr>
              <a:t>Martina.Fiserova@mmr.cz</a:t>
            </a:r>
            <a:endParaRPr lang="cs-CZ" dirty="0" smtClean="0">
              <a:solidFill>
                <a:srgbClr val="000000"/>
              </a:solidFill>
              <a:cs typeface="Myriad Pro"/>
            </a:endParaRPr>
          </a:p>
          <a:p>
            <a:pPr marL="0" indent="0" algn="ctr">
              <a:buNone/>
            </a:pPr>
            <a:r>
              <a:rPr lang="cs-CZ" dirty="0" smtClean="0">
                <a:solidFill>
                  <a:srgbClr val="000000"/>
                </a:solidFill>
                <a:cs typeface="Myriad Pro"/>
                <a:hlinkClick r:id="rId3"/>
              </a:rPr>
              <a:t>Helena.Cikarova@mmr.cz</a:t>
            </a:r>
            <a:endParaRPr lang="cs-CZ" dirty="0" smtClean="0">
              <a:solidFill>
                <a:srgbClr val="000000"/>
              </a:solidFill>
              <a:cs typeface="Myriad Pro"/>
            </a:endParaRPr>
          </a:p>
          <a:p>
            <a:pPr marL="0" indent="0" algn="ctr">
              <a:buNone/>
            </a:pPr>
            <a:r>
              <a:rPr lang="cs-CZ" dirty="0">
                <a:solidFill>
                  <a:srgbClr val="000000"/>
                </a:solidFill>
                <a:cs typeface="Myriad Pro"/>
              </a:rPr>
              <a:t/>
            </a:r>
            <a:br>
              <a:rPr lang="cs-CZ" dirty="0">
                <a:solidFill>
                  <a:srgbClr val="000000"/>
                </a:solidFill>
                <a:cs typeface="Myriad Pro"/>
              </a:rPr>
            </a:br>
            <a:r>
              <a:rPr lang="cs-CZ" dirty="0">
                <a:solidFill>
                  <a:srgbClr val="000000"/>
                </a:solidFill>
                <a:cs typeface="Myriad Pro"/>
              </a:rPr>
              <a:t/>
            </a:r>
            <a:br>
              <a:rPr lang="cs-CZ" dirty="0">
                <a:solidFill>
                  <a:srgbClr val="000000"/>
                </a:solidFill>
                <a:cs typeface="Myriad Pro"/>
              </a:rPr>
            </a:br>
            <a:endParaRPr lang="cs-CZ" dirty="0"/>
          </a:p>
        </p:txBody>
      </p:sp>
      <p:pic>
        <p:nvPicPr>
          <p:cNvPr id="4" name="Picture 2" descr="\\nt1\O\Loga 2014_2020\IROP\Logolinky\RGB\JPG\IROP_CZ_RO_B_C RGB_malý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" y="6172856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4939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6" y="0"/>
            <a:ext cx="9144000" cy="6858000"/>
          </a:xfrm>
          <a:prstGeom prst="rect">
            <a:avLst/>
          </a:prstGeom>
        </p:spPr>
      </p:pic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3924300" y="406400"/>
            <a:ext cx="4968875" cy="80803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2800" dirty="0">
              <a:solidFill>
                <a:schemeClr val="bg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9" name="Picture 2" descr="\\nt1\O\Loga 2014_2020\IROP\Logolinky\RGB\JPG\IROP_CZ_RO_B_C RGB_malý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" y="6172856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ástupný symbol pro obsah 2"/>
          <p:cNvSpPr txBox="1">
            <a:spLocks/>
          </p:cNvSpPr>
          <p:nvPr/>
        </p:nvSpPr>
        <p:spPr>
          <a:xfrm>
            <a:off x="457200" y="1214438"/>
            <a:ext cx="8229600" cy="4878858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/>
              <a:buNone/>
            </a:pPr>
            <a:r>
              <a:rPr lang="cs-CZ" sz="2600" b="1" dirty="0" smtClean="0">
                <a:solidFill>
                  <a:prstClr val="black"/>
                </a:solidFill>
              </a:rPr>
              <a:t>Ministerstvo pro místní rozvoj České republiky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cs-CZ" sz="2200" dirty="0" smtClean="0">
                <a:solidFill>
                  <a:prstClr val="black"/>
                </a:solidFill>
              </a:rPr>
              <a:t>= Řídicí orgán IROP (ŘO IROP</a:t>
            </a:r>
            <a:r>
              <a:rPr lang="cs-CZ" sz="2200" dirty="0">
                <a:solidFill>
                  <a:prstClr val="black"/>
                </a:solidFill>
              </a:rPr>
              <a:t>), </a:t>
            </a:r>
            <a:r>
              <a:rPr lang="cs-CZ" sz="2200" dirty="0">
                <a:solidFill>
                  <a:prstClr val="black"/>
                </a:solidFill>
                <a:hlinkClick r:id="rId5"/>
              </a:rPr>
              <a:t>http://</a:t>
            </a:r>
            <a:r>
              <a:rPr lang="cs-CZ" sz="2200" dirty="0" smtClean="0">
                <a:solidFill>
                  <a:prstClr val="black"/>
                </a:solidFill>
                <a:hlinkClick r:id="rId5"/>
              </a:rPr>
              <a:t>www.dotaceeu.cz/IROP</a:t>
            </a:r>
            <a:endParaRPr lang="cs-CZ" sz="2200" dirty="0" smtClean="0">
              <a:solidFill>
                <a:prstClr val="black"/>
              </a:solidFill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200" dirty="0" smtClean="0">
                <a:solidFill>
                  <a:prstClr val="black"/>
                </a:solidFill>
              </a:rPr>
              <a:t>řízení programu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200" dirty="0" smtClean="0">
                <a:solidFill>
                  <a:prstClr val="black"/>
                </a:solidFill>
              </a:rPr>
              <a:t>příprava výzev a pravidel pro žadatele a příjemce 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200" dirty="0" smtClean="0">
                <a:solidFill>
                  <a:prstClr val="black"/>
                </a:solidFill>
              </a:rPr>
              <a:t>poskytovatel dotace </a:t>
            </a:r>
          </a:p>
          <a:p>
            <a:pPr marL="0" indent="0" algn="just" eaLnBrk="0" fontAlgn="base" hangingPunct="0">
              <a:lnSpc>
                <a:spcPct val="150000"/>
              </a:lnSpc>
              <a:spcAft>
                <a:spcPct val="0"/>
              </a:spcAft>
              <a:buFont typeface="Arial"/>
              <a:buNone/>
            </a:pPr>
            <a:r>
              <a:rPr lang="cs-CZ" sz="2600" b="1" dirty="0" smtClean="0">
                <a:solidFill>
                  <a:prstClr val="black"/>
                </a:solidFill>
              </a:rPr>
              <a:t>Centrum pro regionální rozvoj České republiky</a:t>
            </a:r>
          </a:p>
          <a:p>
            <a:pPr marL="0" indent="0" algn="just" eaLnBrk="0" fontAlgn="base" hangingPunct="0">
              <a:lnSpc>
                <a:spcPct val="150000"/>
              </a:lnSpc>
              <a:spcAft>
                <a:spcPct val="0"/>
              </a:spcAft>
              <a:buNone/>
            </a:pPr>
            <a:r>
              <a:rPr lang="cs-CZ" sz="2200" dirty="0" smtClean="0">
                <a:solidFill>
                  <a:prstClr val="black"/>
                </a:solidFill>
              </a:rPr>
              <a:t>= zprostředkující subjekt pro IROP, </a:t>
            </a:r>
            <a:r>
              <a:rPr lang="cs-CZ" sz="2200" dirty="0" smtClean="0">
                <a:solidFill>
                  <a:prstClr val="black"/>
                </a:solidFill>
                <a:hlinkClick r:id="rId6"/>
              </a:rPr>
              <a:t>http</a:t>
            </a:r>
            <a:r>
              <a:rPr lang="cs-CZ" sz="2200" dirty="0">
                <a:solidFill>
                  <a:prstClr val="black"/>
                </a:solidFill>
                <a:hlinkClick r:id="rId6"/>
              </a:rPr>
              <a:t>://www.crr.cz/cs/kontakty/kontakty-irop</a:t>
            </a:r>
            <a:r>
              <a:rPr lang="cs-CZ" sz="2200" dirty="0" smtClean="0">
                <a:solidFill>
                  <a:prstClr val="black"/>
                </a:solidFill>
              </a:rPr>
              <a:t>/</a:t>
            </a:r>
          </a:p>
          <a:p>
            <a:pPr algn="just" eaLnBrk="0" fontAlgn="base" hangingPunct="0">
              <a:lnSpc>
                <a:spcPct val="150000"/>
              </a:lnSpc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cs-CZ" sz="2200" dirty="0" smtClean="0">
                <a:solidFill>
                  <a:prstClr val="black"/>
                </a:solidFill>
              </a:rPr>
              <a:t>konzultace, příjem a hodnocení žádostí o podporu, kontroly projektů, kontroly žádostí o platbu, administrace změn projektů, zpracování podkladů pro certifikaci</a:t>
            </a:r>
          </a:p>
          <a:p>
            <a:pPr marL="0" indent="0" eaLnBrk="0" fontAlgn="base" hangingPunct="0">
              <a:lnSpc>
                <a:spcPct val="150000"/>
              </a:lnSpc>
              <a:spcAft>
                <a:spcPct val="0"/>
              </a:spcAft>
              <a:buNone/>
            </a:pPr>
            <a:r>
              <a:rPr lang="cs-CZ" sz="2600" b="1" dirty="0" smtClean="0">
                <a:solidFill>
                  <a:prstClr val="black"/>
                </a:solidFill>
              </a:rPr>
              <a:t>Harmonogram </a:t>
            </a:r>
            <a:r>
              <a:rPr lang="cs-CZ" sz="2600" b="1" dirty="0">
                <a:solidFill>
                  <a:prstClr val="black"/>
                </a:solidFill>
              </a:rPr>
              <a:t>výzev </a:t>
            </a:r>
            <a:r>
              <a:rPr lang="cs-CZ" sz="2600" b="1" dirty="0" smtClean="0">
                <a:solidFill>
                  <a:prstClr val="black"/>
                </a:solidFill>
              </a:rPr>
              <a:t>IROP </a:t>
            </a:r>
            <a:r>
              <a:rPr lang="cs-CZ" sz="2200" b="1" dirty="0" smtClean="0">
                <a:solidFill>
                  <a:prstClr val="black"/>
                </a:solidFill>
              </a:rPr>
              <a:t>	</a:t>
            </a:r>
            <a:r>
              <a:rPr lang="cs-CZ" sz="2200" dirty="0" smtClean="0">
                <a:solidFill>
                  <a:prstClr val="black"/>
                </a:solidFill>
                <a:hlinkClick r:id="rId7"/>
              </a:rPr>
              <a:t>http</a:t>
            </a:r>
            <a:r>
              <a:rPr lang="cs-CZ" sz="2200" dirty="0">
                <a:solidFill>
                  <a:prstClr val="black"/>
                </a:solidFill>
                <a:hlinkClick r:id="rId7"/>
              </a:rPr>
              <a:t>://www.dotaceeu.cz/cs/Microsites/IROP/Dokumenty</a:t>
            </a:r>
            <a:endParaRPr lang="cs-CZ" sz="2200" dirty="0">
              <a:solidFill>
                <a:prstClr val="black"/>
              </a:solidFill>
            </a:endParaRPr>
          </a:p>
          <a:p>
            <a:pPr algn="just" eaLnBrk="0" fontAlgn="base" hangingPunct="0">
              <a:lnSpc>
                <a:spcPct val="150000"/>
              </a:lnSpc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cs-CZ" sz="2200" dirty="0" smtClean="0">
              <a:solidFill>
                <a:prstClr val="black"/>
              </a:solidFill>
            </a:endParaRPr>
          </a:p>
          <a:p>
            <a:endParaRPr lang="cs-CZ" dirty="0"/>
          </a:p>
        </p:txBody>
      </p:sp>
      <p:sp>
        <p:nvSpPr>
          <p:cNvPr id="11" name="Nadpis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3500" b="1" i="0" kern="1200" cap="all">
                <a:solidFill>
                  <a:schemeClr val="tx1"/>
                </a:solidFill>
                <a:latin typeface="Myriad Pro"/>
                <a:ea typeface="+mj-ea"/>
                <a:cs typeface="+mj-cs"/>
              </a:defRPr>
            </a:lvl1pPr>
          </a:lstStyle>
          <a:p>
            <a:r>
              <a:rPr lang="cs-CZ" sz="3200" dirty="0" smtClean="0">
                <a:solidFill>
                  <a:srgbClr val="0070C0"/>
                </a:solidFill>
              </a:rPr>
              <a:t>Role MMR </a:t>
            </a:r>
            <a:r>
              <a:rPr lang="cs-CZ" sz="3200" cap="none" dirty="0" smtClean="0">
                <a:solidFill>
                  <a:srgbClr val="0070C0"/>
                </a:solidFill>
              </a:rPr>
              <a:t>a</a:t>
            </a:r>
            <a:r>
              <a:rPr lang="cs-CZ" sz="3200" dirty="0" smtClean="0">
                <a:solidFill>
                  <a:srgbClr val="0070C0"/>
                </a:solidFill>
              </a:rPr>
              <a:t> CRR v irop</a:t>
            </a:r>
            <a:endParaRPr lang="cs-CZ" sz="3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6107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6" y="0"/>
            <a:ext cx="9144000" cy="6858000"/>
          </a:xfrm>
          <a:prstGeom prst="rect">
            <a:avLst/>
          </a:prstGeom>
        </p:spPr>
      </p:pic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3924300" y="406400"/>
            <a:ext cx="4968875" cy="80803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2800" dirty="0">
              <a:solidFill>
                <a:schemeClr val="bg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9" name="Picture 2" descr="\\nt1\O\Loga 2014_2020\IROP\Logolinky\RGB\JPG\IROP_CZ_RO_B_C RGB_malý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" y="6172856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304801" y="58522"/>
            <a:ext cx="8534400" cy="1155801"/>
          </a:xfrm>
          <a:prstGeom prst="rect">
            <a:avLst/>
          </a:prstGeom>
        </p:spPr>
        <p:txBody>
          <a:bodyPr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3500" b="1" i="0" kern="1200" cap="all">
                <a:solidFill>
                  <a:schemeClr val="tx1"/>
                </a:solidFill>
                <a:latin typeface="Myriad Pro"/>
                <a:ea typeface="+mj-ea"/>
                <a:cs typeface="+mj-cs"/>
              </a:defRPr>
            </a:lvl1pPr>
          </a:lstStyle>
          <a:p>
            <a:r>
              <a:rPr lang="cs-CZ" sz="3200" dirty="0" smtClean="0">
                <a:solidFill>
                  <a:srgbClr val="0070C0"/>
                </a:solidFill>
              </a:rPr>
              <a:t>Prioritní osa 3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12" name="Nadpis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500" b="1" i="0" kern="1200" cap="all">
                <a:solidFill>
                  <a:schemeClr val="tx1"/>
                </a:solidFill>
                <a:latin typeface="Myriad Pro"/>
                <a:ea typeface="+mj-ea"/>
                <a:cs typeface="+mj-cs"/>
              </a:defRPr>
            </a:lvl1pPr>
          </a:lstStyle>
          <a:p>
            <a:pPr>
              <a:defRPr/>
            </a:pPr>
            <a:endParaRPr lang="cs-CZ" sz="2800" dirty="0">
              <a:solidFill>
                <a:srgbClr val="0070C0"/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447676" y="1009650"/>
            <a:ext cx="838200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cs-CZ" sz="2200" b="1" dirty="0" smtClean="0">
                <a:solidFill>
                  <a:srgbClr val="0070C0"/>
                </a:solidFill>
                <a:latin typeface="Myriad Pro"/>
              </a:rPr>
              <a:t>Prioritní osa 3 IROP – Instituce</a:t>
            </a:r>
          </a:p>
          <a:p>
            <a:pPr>
              <a:lnSpc>
                <a:spcPct val="150000"/>
              </a:lnSpc>
            </a:pPr>
            <a:endParaRPr lang="cs-CZ" sz="2200" b="1" dirty="0" smtClean="0">
              <a:solidFill>
                <a:srgbClr val="0070C0"/>
              </a:solidFill>
              <a:latin typeface="Myriad Pro"/>
            </a:endParaRPr>
          </a:p>
          <a:p>
            <a:pPr>
              <a:spcBef>
                <a:spcPts val="1200"/>
              </a:spcBef>
            </a:pPr>
            <a:r>
              <a:rPr lang="cs-CZ" sz="2200" b="1" dirty="0" smtClean="0">
                <a:latin typeface="Myriad Pro"/>
              </a:rPr>
              <a:t>SC 3.1</a:t>
            </a:r>
            <a:r>
              <a:rPr lang="cs-CZ" sz="2200" dirty="0" smtClean="0">
                <a:latin typeface="Myriad Pro"/>
              </a:rPr>
              <a:t> </a:t>
            </a:r>
            <a:r>
              <a:rPr lang="cs-CZ" sz="2200" b="1" dirty="0" smtClean="0">
                <a:latin typeface="Myriad Pro"/>
              </a:rPr>
              <a:t>Zefektivnění prezentace, posílení ochrany a  rozvoje     </a:t>
            </a:r>
          </a:p>
          <a:p>
            <a:r>
              <a:rPr lang="cs-CZ" sz="2200" b="1" dirty="0">
                <a:latin typeface="Myriad Pro"/>
              </a:rPr>
              <a:t> </a:t>
            </a:r>
            <a:r>
              <a:rPr lang="cs-CZ" sz="2200" b="1" dirty="0" smtClean="0">
                <a:latin typeface="Myriad Pro"/>
              </a:rPr>
              <a:t>           kulturního dědictví</a:t>
            </a:r>
          </a:p>
          <a:p>
            <a:pPr>
              <a:spcBef>
                <a:spcPts val="1800"/>
              </a:spcBef>
            </a:pPr>
            <a:r>
              <a:rPr lang="cs-CZ" sz="2200" b="1" dirty="0" smtClean="0">
                <a:latin typeface="Myriad Pro"/>
              </a:rPr>
              <a:t>SC 3.2 </a:t>
            </a:r>
            <a:r>
              <a:rPr lang="cs-CZ" sz="2200" dirty="0" smtClean="0">
                <a:latin typeface="Myriad Pro"/>
              </a:rPr>
              <a:t>Zvyšování efektivity a transparentnosti veřejné správy   </a:t>
            </a:r>
          </a:p>
          <a:p>
            <a:r>
              <a:rPr lang="cs-CZ" sz="2200" dirty="0">
                <a:latin typeface="Myriad Pro"/>
              </a:rPr>
              <a:t> </a:t>
            </a:r>
            <a:r>
              <a:rPr lang="cs-CZ" sz="2200" dirty="0" smtClean="0">
                <a:latin typeface="Myriad Pro"/>
              </a:rPr>
              <a:t>           prostřednictvím rozvoje využití a kvality systémů</a:t>
            </a:r>
          </a:p>
          <a:p>
            <a:pPr>
              <a:spcBef>
                <a:spcPts val="1800"/>
              </a:spcBef>
            </a:pPr>
            <a:r>
              <a:rPr lang="cs-CZ" sz="2200" b="1" dirty="0" smtClean="0">
                <a:latin typeface="Myriad Pro"/>
              </a:rPr>
              <a:t>SC 3.3 </a:t>
            </a:r>
            <a:r>
              <a:rPr lang="cs-CZ" sz="2200" dirty="0" smtClean="0">
                <a:latin typeface="Myriad Pro"/>
              </a:rPr>
              <a:t>Podpora pořizování a uplatňování dokumentů územního   </a:t>
            </a:r>
          </a:p>
          <a:p>
            <a:r>
              <a:rPr lang="cs-CZ" sz="2200" dirty="0">
                <a:latin typeface="Myriad Pro"/>
              </a:rPr>
              <a:t> </a:t>
            </a:r>
            <a:r>
              <a:rPr lang="cs-CZ" sz="2200" dirty="0" smtClean="0">
                <a:latin typeface="Myriad Pro"/>
              </a:rPr>
              <a:t>           rozvoje</a:t>
            </a:r>
          </a:p>
        </p:txBody>
      </p:sp>
    </p:spTree>
    <p:extLst>
      <p:ext uri="{BB962C8B-B14F-4D97-AF65-F5344CB8AC3E}">
        <p14:creationId xmlns:p14="http://schemas.microsoft.com/office/powerpoint/2010/main" val="2049775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6" y="0"/>
            <a:ext cx="9144000" cy="6858000"/>
          </a:xfrm>
          <a:prstGeom prst="rect">
            <a:avLst/>
          </a:prstGeom>
        </p:spPr>
      </p:pic>
      <p:sp>
        <p:nvSpPr>
          <p:cNvPr id="819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313741" y="1388037"/>
            <a:ext cx="8568952" cy="4984750"/>
          </a:xfrm>
        </p:spPr>
        <p:txBody>
          <a:bodyPr rtlCol="0">
            <a:noAutofit/>
          </a:bodyPr>
          <a:lstStyle/>
          <a:p>
            <a:pPr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cs-CZ" sz="2000" b="1" dirty="0" smtClean="0"/>
          </a:p>
          <a:p>
            <a:pPr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cs-CZ" sz="2000" b="1" dirty="0" smtClean="0"/>
              <a:t>Cíl</a:t>
            </a:r>
            <a:r>
              <a:rPr lang="cs-CZ" sz="2000" b="1" dirty="0"/>
              <a:t>: </a:t>
            </a:r>
            <a:r>
              <a:rPr lang="cs-CZ" sz="2000" dirty="0"/>
              <a:t>zachovat, ochránit a rozvíjet potenciál kulturního dědictví a využít </a:t>
            </a:r>
            <a:r>
              <a:rPr lang="cs-CZ" sz="2000" dirty="0" smtClean="0"/>
              <a:t>		     ho </a:t>
            </a:r>
            <a:r>
              <a:rPr lang="cs-CZ" sz="2000" dirty="0"/>
              <a:t>k vyváženému rozvoji </a:t>
            </a:r>
            <a:r>
              <a:rPr lang="cs-CZ" sz="2000" dirty="0" smtClean="0"/>
              <a:t>území</a:t>
            </a:r>
            <a:endParaRPr lang="cs-CZ" sz="2000" dirty="0"/>
          </a:p>
          <a:p>
            <a:pPr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cs-CZ" sz="2000" b="1" dirty="0"/>
              <a:t>A</a:t>
            </a:r>
            <a:r>
              <a:rPr lang="fr-FR" sz="2000" b="1" dirty="0"/>
              <a:t>lokace:  </a:t>
            </a:r>
            <a:r>
              <a:rPr lang="fr-FR" sz="2000" dirty="0"/>
              <a:t>425 mil. EUR</a:t>
            </a:r>
            <a:r>
              <a:rPr lang="cs-CZ" sz="2000" dirty="0"/>
              <a:t> (</a:t>
            </a:r>
            <a:r>
              <a:rPr lang="cs-CZ" sz="2000" dirty="0" smtClean="0"/>
              <a:t>EFRR, </a:t>
            </a:r>
            <a:r>
              <a:rPr lang="cs-CZ" sz="2000" dirty="0"/>
              <a:t>cca 9 % celkové alokace IROP)</a:t>
            </a:r>
            <a:br>
              <a:rPr lang="cs-CZ" sz="2000" dirty="0"/>
            </a:br>
            <a:r>
              <a:rPr lang="cs-CZ" sz="2000" dirty="0"/>
              <a:t>			   cca 13 mld. Kč včetně národního kofinancování </a:t>
            </a:r>
          </a:p>
          <a:p>
            <a:pPr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cs-CZ" sz="2000" b="1" dirty="0" smtClean="0"/>
              <a:t>Aktivity: </a:t>
            </a:r>
            <a:r>
              <a:rPr lang="cs-CZ" sz="2000" b="1" dirty="0"/>
              <a:t>a</a:t>
            </a:r>
            <a:r>
              <a:rPr lang="cs-CZ" sz="2000" b="1" dirty="0" smtClean="0"/>
              <a:t>) Revitalizace souboru vybraných památek</a:t>
            </a:r>
          </a:p>
          <a:p>
            <a:pPr marL="0" indent="0">
              <a:spcBef>
                <a:spcPts val="600"/>
              </a:spcBef>
              <a:buClr>
                <a:schemeClr val="tx2"/>
              </a:buClr>
              <a:buNone/>
              <a:defRPr/>
            </a:pPr>
            <a:r>
              <a:rPr lang="cs-CZ" sz="2000" dirty="0" smtClean="0"/>
              <a:t>                    </a:t>
            </a:r>
            <a:r>
              <a:rPr lang="cs-CZ" sz="2000" dirty="0"/>
              <a:t>b</a:t>
            </a:r>
            <a:r>
              <a:rPr lang="cs-CZ" sz="2000" dirty="0" smtClean="0"/>
              <a:t>) Zefektivnění </a:t>
            </a:r>
            <a:r>
              <a:rPr lang="cs-CZ" sz="2000" dirty="0"/>
              <a:t>ochrany a využívání sbírkových fondů a </a:t>
            </a:r>
            <a:r>
              <a:rPr lang="cs-CZ" sz="2000" dirty="0" smtClean="0"/>
              <a:t>				     	     jejich zpřístupnění </a:t>
            </a:r>
            <a:r>
              <a:rPr lang="cs-CZ" sz="2000" dirty="0"/>
              <a:t>(muzea</a:t>
            </a:r>
            <a:r>
              <a:rPr lang="cs-CZ" sz="2000" dirty="0" smtClean="0"/>
              <a:t>) 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None/>
              <a:defRPr/>
            </a:pPr>
            <a:r>
              <a:rPr lang="cs-CZ" sz="2000" dirty="0"/>
              <a:t> </a:t>
            </a:r>
            <a:r>
              <a:rPr lang="cs-CZ" sz="2000" dirty="0" smtClean="0"/>
              <a:t>                   </a:t>
            </a:r>
            <a:r>
              <a:rPr lang="cs-CZ" sz="2000" dirty="0"/>
              <a:t>c</a:t>
            </a:r>
            <a:r>
              <a:rPr lang="cs-CZ" sz="2000" dirty="0" smtClean="0"/>
              <a:t>) Zefektivnění </a:t>
            </a:r>
            <a:r>
              <a:rPr lang="cs-CZ" sz="2000" dirty="0"/>
              <a:t>ochrany a využívání knihovních fondů a </a:t>
            </a:r>
            <a:r>
              <a:rPr lang="cs-CZ" sz="2000" dirty="0" smtClean="0"/>
              <a:t>				    	</a:t>
            </a:r>
            <a:r>
              <a:rPr lang="cs-CZ" sz="2000" dirty="0"/>
              <a:t> </a:t>
            </a:r>
            <a:r>
              <a:rPr lang="cs-CZ" sz="2000" dirty="0" smtClean="0"/>
              <a:t>   jejich zpřístupnění </a:t>
            </a:r>
            <a:r>
              <a:rPr lang="cs-CZ" sz="2000" dirty="0"/>
              <a:t>(knihovny</a:t>
            </a:r>
            <a:r>
              <a:rPr lang="cs-CZ" sz="2000" dirty="0" smtClean="0"/>
              <a:t>) </a:t>
            </a:r>
          </a:p>
          <a:p>
            <a:pPr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/>
            </a:pPr>
            <a:endParaRPr lang="cs-CZ" sz="2000" dirty="0" smtClean="0"/>
          </a:p>
          <a:p>
            <a:pPr>
              <a:spcAft>
                <a:spcPts val="600"/>
              </a:spcAft>
              <a:buClr>
                <a:schemeClr val="tx2"/>
              </a:buClr>
              <a:defRPr/>
            </a:pPr>
            <a:endParaRPr lang="cs-CZ" sz="2000" b="1" dirty="0"/>
          </a:p>
          <a:p>
            <a:pPr>
              <a:spcAft>
                <a:spcPts val="600"/>
              </a:spcAft>
              <a:buClr>
                <a:schemeClr val="tx2"/>
              </a:buClr>
              <a:defRPr/>
            </a:pPr>
            <a:endParaRPr lang="cs-CZ" sz="2000" b="1" dirty="0"/>
          </a:p>
        </p:txBody>
      </p:sp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3924300" y="406400"/>
            <a:ext cx="4968875" cy="80803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2800" dirty="0">
              <a:solidFill>
                <a:schemeClr val="bg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363538" y="396411"/>
            <a:ext cx="82296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3500" kern="1200" cap="all">
                <a:solidFill>
                  <a:schemeClr val="tx1"/>
                </a:solidFill>
                <a:latin typeface="Arial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cs-CZ" sz="2400" b="1" dirty="0">
                <a:solidFill>
                  <a:srgbClr val="0070C0"/>
                </a:solidFill>
                <a:latin typeface="Myriad Pro"/>
              </a:rPr>
              <a:t>SPECIFICKÝ CÍL 3.1: Zefektivnění prezentace, posílení ochrany a rozvoje kulturního dědictví</a:t>
            </a:r>
          </a:p>
        </p:txBody>
      </p:sp>
    </p:spTree>
    <p:extLst>
      <p:ext uri="{BB962C8B-B14F-4D97-AF65-F5344CB8AC3E}">
        <p14:creationId xmlns:p14="http://schemas.microsoft.com/office/powerpoint/2010/main" val="3117866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6" y="0"/>
            <a:ext cx="9144000" cy="6858000"/>
          </a:xfrm>
          <a:prstGeom prst="rect">
            <a:avLst/>
          </a:prstGeom>
        </p:spPr>
      </p:pic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3924300" y="406400"/>
            <a:ext cx="4968875" cy="80803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2800" dirty="0">
              <a:solidFill>
                <a:schemeClr val="bg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9" name="Picture 2" descr="\\nt1\O\Loga 2014_2020\IROP\Logolinky\RGB\JPG\IROP_CZ_RO_B_C RGB_malý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" y="6172856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Nadpis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3500" b="1" i="0" kern="1200" cap="all">
                <a:solidFill>
                  <a:schemeClr val="tx1"/>
                </a:solidFill>
                <a:latin typeface="Myriad Pro"/>
                <a:ea typeface="+mj-ea"/>
                <a:cs typeface="+mj-cs"/>
              </a:defRPr>
            </a:lvl1pPr>
          </a:lstStyle>
          <a:p>
            <a:r>
              <a:rPr lang="it-IT" sz="3200" dirty="0" smtClean="0">
                <a:solidFill>
                  <a:srgbClr val="0070C0"/>
                </a:solidFill>
              </a:rPr>
              <a:t>Pravidla pro žadatele a příjemce</a:t>
            </a:r>
            <a:endParaRPr lang="cs-CZ" sz="3200" dirty="0">
              <a:solidFill>
                <a:srgbClr val="0070C0"/>
              </a:solidFill>
            </a:endParaRP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 lvl="1" indent="0">
              <a:spcAft>
                <a:spcPts val="600"/>
              </a:spcAft>
              <a:buFont typeface="Arial"/>
              <a:buNone/>
              <a:defRPr/>
            </a:pPr>
            <a:r>
              <a:rPr lang="cs-CZ" sz="2400" b="1" dirty="0" smtClean="0">
                <a:cs typeface="Arial" charset="0"/>
              </a:rPr>
              <a:t>Obecná pravidla (aktuálně verze 1.6 z 27. září 2016)</a:t>
            </a:r>
          </a:p>
          <a:p>
            <a:pPr marL="400050" lvl="1" indent="0">
              <a:spcAft>
                <a:spcPts val="600"/>
              </a:spcAft>
              <a:buFont typeface="Arial"/>
              <a:buNone/>
              <a:defRPr/>
            </a:pPr>
            <a:r>
              <a:rPr lang="cs-CZ" sz="2400" i="1" dirty="0" smtClean="0">
                <a:cs typeface="Arial" charset="0"/>
              </a:rPr>
              <a:t>(závazná pro všechny specifické cíle a výzvy)</a:t>
            </a:r>
            <a:endParaRPr lang="cs-CZ" sz="2400" i="1" u="sng" dirty="0" smtClean="0">
              <a:cs typeface="Arial" charset="0"/>
            </a:endParaRPr>
          </a:p>
          <a:p>
            <a:pPr marL="457200" lvl="1" indent="0">
              <a:buFont typeface="Arial"/>
              <a:buNone/>
              <a:defRPr/>
            </a:pPr>
            <a:r>
              <a:rPr lang="cs-CZ" sz="2400" dirty="0" smtClean="0">
                <a:hlinkClick r:id="rId5"/>
              </a:rPr>
              <a:t>www.dotaceEU.cz/IROP</a:t>
            </a:r>
            <a:endParaRPr lang="cs-CZ" sz="2400" dirty="0" smtClean="0"/>
          </a:p>
          <a:p>
            <a:pPr marL="457200" lvl="1" indent="0">
              <a:buFont typeface="Arial"/>
              <a:buNone/>
              <a:defRPr/>
            </a:pPr>
            <a:endParaRPr lang="cs-CZ" sz="2400" dirty="0" smtClean="0"/>
          </a:p>
          <a:p>
            <a:pPr marL="400050" lvl="1" indent="0">
              <a:spcAft>
                <a:spcPts val="600"/>
              </a:spcAft>
              <a:buFont typeface="Arial"/>
              <a:buNone/>
              <a:defRPr/>
            </a:pPr>
            <a:r>
              <a:rPr lang="cs-CZ" sz="2400" b="1" dirty="0" smtClean="0">
                <a:cs typeface="Arial" charset="0"/>
              </a:rPr>
              <a:t>Specifická pravidla</a:t>
            </a:r>
          </a:p>
          <a:p>
            <a:pPr marL="400050" lvl="1" indent="0">
              <a:spcAft>
                <a:spcPts val="600"/>
              </a:spcAft>
              <a:buFont typeface="Arial"/>
              <a:buNone/>
              <a:defRPr/>
            </a:pPr>
            <a:r>
              <a:rPr lang="cs-CZ" sz="2400" i="1" dirty="0" smtClean="0">
                <a:cs typeface="Arial" charset="0"/>
              </a:rPr>
              <a:t>(pro každou výzvu samostatný dokument)</a:t>
            </a:r>
            <a:r>
              <a:rPr lang="cs-CZ" sz="2400" i="1" u="sng" dirty="0" smtClean="0">
                <a:cs typeface="Arial" charset="0"/>
              </a:rPr>
              <a:t> </a:t>
            </a:r>
          </a:p>
          <a:p>
            <a:pPr marL="400050" lvl="1" indent="0">
              <a:spcAft>
                <a:spcPts val="600"/>
              </a:spcAft>
              <a:buFont typeface="Arial"/>
              <a:buNone/>
              <a:defRPr/>
            </a:pPr>
            <a:r>
              <a:rPr lang="cs-CZ" sz="2400" dirty="0" smtClean="0">
                <a:cs typeface="Arial" charset="0"/>
                <a:hlinkClick r:id="rId5"/>
              </a:rPr>
              <a:t>www.dotaceEU.cz/IROP</a:t>
            </a:r>
            <a:endParaRPr lang="cs-CZ" sz="2400" dirty="0" smtClean="0">
              <a:cs typeface="Arial" charset="0"/>
            </a:endParaRPr>
          </a:p>
          <a:p>
            <a:pPr lvl="1" indent="-3429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cs-CZ" sz="2400" dirty="0" smtClean="0">
                <a:cs typeface="Arial" charset="0"/>
              </a:rPr>
              <a:t>podporované aktivity, způsobilé výdaje, hodnoticí kritéria, povinné přílohy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94287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6" y="0"/>
            <a:ext cx="9144000" cy="6858000"/>
          </a:xfrm>
          <a:prstGeom prst="rect">
            <a:avLst/>
          </a:prstGeom>
        </p:spPr>
      </p:pic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3924300" y="406400"/>
            <a:ext cx="4968875" cy="80803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2800" dirty="0">
              <a:solidFill>
                <a:schemeClr val="bg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Nadpis 1"/>
          <p:cNvSpPr txBox="1">
            <a:spLocks/>
          </p:cNvSpPr>
          <p:nvPr/>
        </p:nvSpPr>
        <p:spPr>
          <a:xfrm>
            <a:off x="457200" y="284163"/>
            <a:ext cx="8229600" cy="1143000"/>
          </a:xfrm>
          <a:prstGeom prst="rect">
            <a:avLst/>
          </a:prstGeom>
        </p:spPr>
        <p:txBody>
          <a:bodyPr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3500" b="1" i="0" kern="1200" cap="all">
                <a:solidFill>
                  <a:schemeClr val="tx1"/>
                </a:solidFill>
                <a:latin typeface="Myriad Pro"/>
                <a:ea typeface="+mj-ea"/>
                <a:cs typeface="+mj-cs"/>
              </a:defRPr>
            </a:lvl1pPr>
          </a:lstStyle>
          <a:p>
            <a:r>
              <a:rPr lang="it-IT" sz="3200" dirty="0" smtClean="0">
                <a:solidFill>
                  <a:srgbClr val="0070C0"/>
                </a:solidFill>
              </a:rPr>
              <a:t>Pravidla pro žadatele a příjemce</a:t>
            </a:r>
            <a:endParaRPr lang="cs-CZ" dirty="0">
              <a:solidFill>
                <a:srgbClr val="0070C0"/>
              </a:solidFill>
            </a:endParaRPr>
          </a:p>
        </p:txBody>
      </p:sp>
      <p:graphicFrame>
        <p:nvGraphicFramePr>
          <p:cNvPr id="11" name="Zástupný symbol pro obsah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14531308"/>
              </p:ext>
            </p:extLst>
          </p:nvPr>
        </p:nvGraphicFramePr>
        <p:xfrm>
          <a:off x="457200" y="1337437"/>
          <a:ext cx="8229600" cy="50322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0">
                <a:tc gridSpan="2"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Kapitoly</a:t>
                      </a:r>
                      <a:r>
                        <a:rPr lang="cs-CZ" baseline="0" dirty="0" smtClean="0"/>
                        <a:t> Obecných pravidel</a:t>
                      </a:r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</a:tr>
              <a:tr h="356049">
                <a:tc>
                  <a:txBody>
                    <a:bodyPr/>
                    <a:lstStyle/>
                    <a:p>
                      <a:r>
                        <a:rPr lang="cs-CZ" dirty="0" smtClean="0"/>
                        <a:t>Vyhlášení výzvy a předkládání žádostí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Publicita</a:t>
                      </a:r>
                      <a:endParaRPr lang="cs-CZ" dirty="0"/>
                    </a:p>
                  </a:txBody>
                  <a:tcPr/>
                </a:tc>
              </a:tr>
              <a:tr h="356049">
                <a:tc>
                  <a:txBody>
                    <a:bodyPr/>
                    <a:lstStyle/>
                    <a:p>
                      <a:r>
                        <a:rPr lang="cs-CZ" dirty="0" smtClean="0"/>
                        <a:t>Hodnocení a výběr projektů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Sankce</a:t>
                      </a:r>
                      <a:endParaRPr lang="cs-CZ" dirty="0"/>
                    </a:p>
                  </a:txBody>
                  <a:tcPr/>
                </a:tc>
              </a:tr>
              <a:tr h="356049">
                <a:tc>
                  <a:txBody>
                    <a:bodyPr/>
                    <a:lstStyle/>
                    <a:p>
                      <a:r>
                        <a:rPr lang="cs-CZ" dirty="0" smtClean="0"/>
                        <a:t>Příprava</a:t>
                      </a:r>
                      <a:r>
                        <a:rPr lang="cs-CZ" baseline="0" dirty="0" smtClean="0"/>
                        <a:t> a realizace projektu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Monitorování projektů</a:t>
                      </a:r>
                      <a:endParaRPr lang="cs-CZ" dirty="0"/>
                    </a:p>
                  </a:txBody>
                  <a:tcPr/>
                </a:tc>
              </a:tr>
              <a:tr h="356049">
                <a:tc>
                  <a:txBody>
                    <a:bodyPr/>
                    <a:lstStyle/>
                    <a:p>
                      <a:r>
                        <a:rPr lang="cs-CZ" dirty="0" smtClean="0"/>
                        <a:t>Investiční</a:t>
                      </a:r>
                      <a:r>
                        <a:rPr lang="cs-CZ" baseline="0" dirty="0" smtClean="0"/>
                        <a:t> plánování  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Indikátory</a:t>
                      </a:r>
                      <a:endParaRPr lang="cs-CZ" dirty="0"/>
                    </a:p>
                  </a:txBody>
                  <a:tcPr/>
                </a:tc>
              </a:tr>
              <a:tr h="356049">
                <a:tc>
                  <a:txBody>
                    <a:bodyPr/>
                    <a:lstStyle/>
                    <a:p>
                      <a:r>
                        <a:rPr lang="cs-CZ" dirty="0" smtClean="0"/>
                        <a:t>Dodatečné stavební práce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Změny v projektu</a:t>
                      </a:r>
                      <a:endParaRPr lang="cs-CZ" dirty="0"/>
                    </a:p>
                  </a:txBody>
                  <a:tcPr/>
                </a:tc>
              </a:tr>
              <a:tr h="643128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Odstoupení, ukončení realizace projektu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Nesrovnalosti,</a:t>
                      </a:r>
                      <a:r>
                        <a:rPr lang="cs-CZ" baseline="0" dirty="0" smtClean="0"/>
                        <a:t> porušení rozpočtové kázně, porušení právního aktu</a:t>
                      </a:r>
                      <a:endParaRPr lang="cs-CZ" dirty="0"/>
                    </a:p>
                  </a:txBody>
                  <a:tcPr/>
                </a:tc>
              </a:tr>
              <a:tr h="356049">
                <a:tc>
                  <a:txBody>
                    <a:bodyPr/>
                    <a:lstStyle/>
                    <a:p>
                      <a:r>
                        <a:rPr lang="cs-CZ" dirty="0" smtClean="0"/>
                        <a:t>Veřejná podpora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Financování</a:t>
                      </a:r>
                      <a:endParaRPr lang="cs-CZ" dirty="0"/>
                    </a:p>
                  </a:txBody>
                  <a:tcPr/>
                </a:tc>
              </a:tr>
              <a:tr h="356049">
                <a:tc>
                  <a:txBody>
                    <a:bodyPr/>
                    <a:lstStyle/>
                    <a:p>
                      <a:r>
                        <a:rPr lang="cs-CZ" dirty="0" smtClean="0"/>
                        <a:t>Účetnictví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Příjmy</a:t>
                      </a:r>
                      <a:endParaRPr lang="cs-CZ" dirty="0"/>
                    </a:p>
                  </a:txBody>
                  <a:tcPr/>
                </a:tc>
              </a:tr>
              <a:tr h="356049">
                <a:tc>
                  <a:txBody>
                    <a:bodyPr/>
                    <a:lstStyle/>
                    <a:p>
                      <a:r>
                        <a:rPr lang="cs-CZ" dirty="0" smtClean="0"/>
                        <a:t>Způsobilé výdaje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Udržitelnost</a:t>
                      </a:r>
                      <a:endParaRPr lang="cs-CZ" dirty="0"/>
                    </a:p>
                  </a:txBody>
                  <a:tcPr/>
                </a:tc>
              </a:tr>
              <a:tr h="356049">
                <a:tc>
                  <a:txBody>
                    <a:bodyPr/>
                    <a:lstStyle/>
                    <a:p>
                      <a:r>
                        <a:rPr lang="cs-CZ" dirty="0" smtClean="0"/>
                        <a:t>Přenesená daňová povinnost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Námitky a stížnosti</a:t>
                      </a:r>
                      <a:endParaRPr lang="cs-CZ" dirty="0"/>
                    </a:p>
                  </a:txBody>
                  <a:tcPr/>
                </a:tc>
              </a:tr>
              <a:tr h="356049">
                <a:tc>
                  <a:txBody>
                    <a:bodyPr/>
                    <a:lstStyle/>
                    <a:p>
                      <a:r>
                        <a:rPr lang="cs-CZ" dirty="0" smtClean="0"/>
                        <a:t>Archivace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Kontroly a audity</a:t>
                      </a:r>
                      <a:endParaRPr lang="cs-CZ" dirty="0"/>
                    </a:p>
                  </a:txBody>
                  <a:tcPr/>
                </a:tc>
              </a:tr>
              <a:tr h="356049">
                <a:tc>
                  <a:txBody>
                    <a:bodyPr/>
                    <a:lstStyle/>
                    <a:p>
                      <a:r>
                        <a:rPr lang="cs-CZ" dirty="0" smtClean="0"/>
                        <a:t>Vazba</a:t>
                      </a:r>
                      <a:r>
                        <a:rPr lang="cs-CZ" baseline="0" dirty="0" smtClean="0"/>
                        <a:t> na integrované nástroje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Právní a metodický rámec</a:t>
                      </a:r>
                      <a:endParaRPr lang="cs-CZ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71383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48" y="6280"/>
            <a:ext cx="9144000" cy="6858000"/>
          </a:xfrm>
          <a:prstGeom prst="rect">
            <a:avLst/>
          </a:prstGeom>
        </p:spPr>
      </p:pic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3924300" y="406400"/>
            <a:ext cx="4968875" cy="80803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2800" dirty="0">
              <a:solidFill>
                <a:schemeClr val="bg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9" name="Picture 2" descr="\\nt1\O\Loga 2014_2020\IROP\Logolinky\RGB\JPG\IROP_CZ_RO_B_C RGB_malý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" y="6172856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ástupný symbol pro obsah 2"/>
          <p:cNvSpPr txBox="1">
            <a:spLocks/>
          </p:cNvSpPr>
          <p:nvPr/>
        </p:nvSpPr>
        <p:spPr>
          <a:xfrm>
            <a:off x="457200" y="1241426"/>
            <a:ext cx="8229600" cy="4525963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800"/>
              </a:spcBef>
              <a:buNone/>
            </a:pPr>
            <a:r>
              <a:rPr lang="cs-CZ" b="1" dirty="0" smtClean="0">
                <a:solidFill>
                  <a:schemeClr val="accent1"/>
                </a:solidFill>
              </a:rPr>
              <a:t>Výzvy </a:t>
            </a:r>
            <a:r>
              <a:rPr lang="cs-CZ" b="1" dirty="0">
                <a:solidFill>
                  <a:schemeClr val="accent1"/>
                </a:solidFill>
              </a:rPr>
              <a:t>pro individuální projekty</a:t>
            </a:r>
          </a:p>
          <a:p>
            <a:pPr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cs-CZ" b="1" dirty="0"/>
              <a:t>13. výzva - Revitalizace vybraných památek I.</a:t>
            </a:r>
          </a:p>
          <a:p>
            <a:pPr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cs-CZ" b="1" dirty="0"/>
              <a:t>21. výzva - Muzea</a:t>
            </a:r>
          </a:p>
          <a:p>
            <a:pPr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cs-CZ" b="1" dirty="0"/>
              <a:t>25. výzva - Knihovny</a:t>
            </a:r>
          </a:p>
          <a:p>
            <a:pPr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cs-CZ" b="1" dirty="0"/>
              <a:t>52. výzva - Revitalizace vybraných památek II</a:t>
            </a:r>
            <a:r>
              <a:rPr lang="cs-CZ" b="1" dirty="0" smtClean="0"/>
              <a:t>.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cs-CZ" b="1" dirty="0">
                <a:solidFill>
                  <a:schemeClr val="accent1"/>
                </a:solidFill>
              </a:rPr>
              <a:t>Výzvy pro integrované projekty</a:t>
            </a:r>
          </a:p>
          <a:p>
            <a:pPr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cs-CZ" b="1" dirty="0"/>
              <a:t>41. výzva Specifický cíl 3.1 - integrované projekty IPRÚ</a:t>
            </a:r>
          </a:p>
          <a:p>
            <a:pPr>
              <a:spcBef>
                <a:spcPts val="1800"/>
              </a:spcBef>
            </a:pPr>
            <a:r>
              <a:rPr lang="cs-CZ" b="1" dirty="0"/>
              <a:t>48. výzva Specifický cíl 3.1 - integrované projekty ITI</a:t>
            </a:r>
          </a:p>
          <a:p>
            <a:pPr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cs-CZ" b="1" dirty="0" smtClean="0"/>
              <a:t>55. výzva Kulturní </a:t>
            </a:r>
            <a:r>
              <a:rPr lang="cs-CZ" b="1" dirty="0"/>
              <a:t>dědictví </a:t>
            </a:r>
            <a:r>
              <a:rPr lang="cs-CZ" b="1" dirty="0" smtClean="0"/>
              <a:t>- </a:t>
            </a:r>
            <a:r>
              <a:rPr lang="cs-CZ" b="1" dirty="0"/>
              <a:t>integrované projekty CLLD</a:t>
            </a:r>
          </a:p>
          <a:p>
            <a:pPr>
              <a:spcBef>
                <a:spcPts val="1800"/>
              </a:spcBef>
              <a:buFont typeface="Arial" panose="020B0604020202020204" pitchFamily="34" charset="0"/>
              <a:buChar char="•"/>
            </a:pPr>
            <a:endParaRPr lang="cs-CZ" b="1" dirty="0"/>
          </a:p>
          <a:p>
            <a:endParaRPr lang="cs-CZ" dirty="0"/>
          </a:p>
        </p:txBody>
      </p:sp>
      <p:sp>
        <p:nvSpPr>
          <p:cNvPr id="11" name="Nadpis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3500" b="1" i="0" kern="1200" cap="all">
                <a:solidFill>
                  <a:schemeClr val="tx1"/>
                </a:solidFill>
                <a:latin typeface="Myriad Pro"/>
                <a:ea typeface="+mj-ea"/>
                <a:cs typeface="+mj-cs"/>
              </a:defRPr>
            </a:lvl1pPr>
          </a:lstStyle>
          <a:p>
            <a:r>
              <a:rPr lang="cs-CZ" sz="2800" dirty="0" smtClean="0">
                <a:solidFill>
                  <a:srgbClr val="0070C0"/>
                </a:solidFill>
              </a:rPr>
              <a:t>VÝZVY v oblasti kulturního dědictví</a:t>
            </a:r>
            <a:endParaRPr lang="cs-CZ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93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IROP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Základní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5170</TotalTime>
  <Words>1829</Words>
  <Application>Microsoft Office PowerPoint</Application>
  <PresentationFormat>Předvádění na obrazovce (4:3)</PresentationFormat>
  <Paragraphs>417</Paragraphs>
  <Slides>38</Slides>
  <Notes>32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38</vt:i4>
      </vt:variant>
    </vt:vector>
  </HeadingPairs>
  <TitlesOfParts>
    <vt:vector size="39" baseType="lpstr">
      <vt:lpstr>MotivIROP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Kontakty a informace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MMR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Příprava programového období 2014-2020</dc:title>
  <dc:creator>*</dc:creator>
  <cp:lastModifiedBy>Martina Fišerová</cp:lastModifiedBy>
  <cp:revision>574</cp:revision>
  <cp:lastPrinted>2016-10-04T07:01:00Z</cp:lastPrinted>
  <dcterms:created xsi:type="dcterms:W3CDTF">2014-10-03T06:20:14Z</dcterms:created>
  <dcterms:modified xsi:type="dcterms:W3CDTF">2016-10-04T07:02:46Z</dcterms:modified>
</cp:coreProperties>
</file>