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4" r:id="rId29"/>
    <p:sldId id="295" r:id="rId30"/>
    <p:sldId id="293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608" y="-46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83853" y="8684827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7</a:t>
            </a:fld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10/18/2016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Seminář pro žadatele </a:t>
            </a:r>
            <a:br>
              <a:rPr lang="cs-CZ" sz="4000" dirty="0" smtClean="0"/>
            </a:br>
            <a:r>
              <a:rPr lang="cs-CZ" sz="4000" dirty="0" smtClean="0"/>
              <a:t>k </a:t>
            </a:r>
            <a:r>
              <a:rPr lang="cs-CZ" sz="4000" dirty="0" smtClean="0"/>
              <a:t>56. a 57. </a:t>
            </a:r>
            <a:r>
              <a:rPr lang="cs-CZ" sz="4000" dirty="0" smtClean="0"/>
              <a:t>výzvě IROP</a:t>
            </a:r>
            <a:r>
              <a:rPr lang="en-US" sz="4000" dirty="0" smtClean="0"/>
              <a:t> </a:t>
            </a:r>
            <a:r>
              <a:rPr lang="en-US" sz="4000" dirty="0" smtClean="0"/>
              <a:t>„</a:t>
            </a:r>
            <a:r>
              <a:rPr lang="pl-PL" sz="4000" dirty="0"/>
              <a:t>Infrastruktura pro zájmové, neformální a celoživotní </a:t>
            </a:r>
            <a:r>
              <a:rPr lang="pl-PL" sz="4000" dirty="0" smtClean="0"/>
              <a:t>vzdělávání (SVL)</a:t>
            </a:r>
            <a:r>
              <a:rPr lang="en-US" sz="4000" dirty="0" smtClean="0"/>
              <a:t>"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sz="2800" b="1" u="sng" dirty="0" smtClean="0"/>
          </a:p>
          <a:p>
            <a:pPr algn="ctr"/>
            <a:endParaRPr lang="cs-CZ" sz="2800" b="1" u="sng" dirty="0"/>
          </a:p>
          <a:p>
            <a:pPr algn="ctr"/>
            <a:r>
              <a:rPr lang="cs-CZ" sz="2800" b="1" u="sng" dirty="0" smtClean="0"/>
              <a:t>Zadávání a kontrola veřejných zakázek</a:t>
            </a:r>
            <a:endParaRPr lang="en-US" sz="2800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19.10.2016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9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</a:t>
            </a:r>
            <a:r>
              <a:rPr lang="cs-CZ" sz="3200" b="1" u="sng" dirty="0" smtClean="0">
                <a:solidFill>
                  <a:prstClr val="black"/>
                </a:solidFill>
                <a:cs typeface="Arial" pitchFamily="34" charset="0"/>
              </a:rPr>
              <a:t>zákoně:</a:t>
            </a:r>
            <a:endParaRPr lang="cs-CZ" sz="3200" b="1" u="sng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věcné členění předmětu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9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Zadavatel stanoví předmět jedné zakázky tak, aby předmětem jedné zakázky byla: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</a:t>
            </a:r>
            <a:r>
              <a:rPr lang="cs-CZ" sz="2200" dirty="0" smtClean="0">
                <a:solidFill>
                  <a:prstClr val="black"/>
                </a:solidFill>
              </a:rPr>
              <a:t>plnění, tvořící </a:t>
            </a:r>
            <a:r>
              <a:rPr lang="cs-CZ" sz="2200" b="1" u="sng" dirty="0">
                <a:solidFill>
                  <a:prstClr val="black"/>
                </a:solidFill>
              </a:rPr>
              <a:t>jeden funkční celek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obdobná a spolu související plnění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200" b="0" dirty="0">
                <a:solidFill>
                  <a:prstClr val="black"/>
                </a:solidFill>
              </a:rPr>
              <a:t>související plnění jsou ta, která spolu </a:t>
            </a:r>
            <a:r>
              <a:rPr lang="cs-CZ" sz="2200" u="sng" dirty="0">
                <a:solidFill>
                  <a:prstClr val="black"/>
                </a:solidFill>
              </a:rPr>
              <a:t>místně, věcně a časově</a:t>
            </a:r>
            <a:r>
              <a:rPr lang="cs-CZ" sz="2200" b="0" dirty="0">
                <a:solidFill>
                  <a:prstClr val="black"/>
                </a:solidFill>
              </a:rPr>
              <a:t> souvisí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</a:rPr>
              <a:t>u pravidelných či trvajících dodávek a služeb platí </a:t>
            </a:r>
            <a:r>
              <a:rPr lang="cs-CZ" sz="2200" b="1" u="sng" dirty="0" smtClean="0">
                <a:solidFill>
                  <a:prstClr val="black"/>
                </a:solidFill>
              </a:rPr>
              <a:t>pravidlo účetního období / předchozích 12 měsíců </a:t>
            </a:r>
            <a:endParaRPr lang="cs-CZ" sz="2200" b="1" u="sng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endParaRPr lang="cs-CZ" sz="2200" b="1" dirty="0" smtClean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Shodná </a:t>
            </a: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pravidla jako v </a:t>
            </a: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zákoně:</a:t>
            </a:r>
            <a:endParaRPr lang="cs-CZ" sz="2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povinnost stanovit předmět zakázky v souladu se základními </a:t>
            </a: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zásadami a v souladu zákonem (§ 13 ZVZ, § 16 a násl. ZZVZ) </a:t>
            </a:r>
            <a:endParaRPr lang="cs-CZ" sz="2200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zákaz </a:t>
            </a: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neoprávněného dělení </a:t>
            </a: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předmětu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zákaz diskriminačního slučování předmětu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zákaz </a:t>
            </a: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značkové specifikace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vymezení předmětu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elektronickém tržišti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 hodnoty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uzavřené výzvě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procesní postup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0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zadavatele,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ve věstníku veřejných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zakázek</a:t>
            </a:r>
          </a:p>
          <a:p>
            <a:pPr lvl="0" defTabSz="914400">
              <a:spcAft>
                <a:spcPts val="0"/>
              </a:spcAft>
            </a:pP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	</a:t>
            </a: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(od 1.10.2016 nedoporučujeme – může být považováno za zahájení podle zákona, není zřejmý dopad § 4 odst. 5 ZZVZ)</a:t>
            </a:r>
            <a:endParaRPr lang="cs-CZ" i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webových stránkách příslušného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Programu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</a:pP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	(</a:t>
            </a: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pro</a:t>
            </a: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IROP</a:t>
            </a: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 neplatí)</a:t>
            </a:r>
            <a:endParaRPr lang="cs-CZ" i="1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otevřená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Pokud zadavatel zadává na elektronickém tržišti, zadává podle pravidel elektronického tržiště.</a:t>
            </a:r>
          </a:p>
          <a:p>
            <a:pPr marL="742950" lvl="1" indent="-28575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800" u="sng" dirty="0">
                <a:solidFill>
                  <a:prstClr val="black"/>
                </a:solidFill>
                <a:cs typeface="Arial" pitchFamily="34" charset="0"/>
              </a:rPr>
              <a:t>v takovém případě se ustanovení upravující zadávání zakázek tohoto </a:t>
            </a:r>
            <a:r>
              <a:rPr lang="cs-CZ" sz="2800" u="sng" dirty="0" smtClean="0">
                <a:solidFill>
                  <a:prstClr val="black"/>
                </a:solidFill>
                <a:cs typeface="Arial" pitchFamily="34" charset="0"/>
              </a:rPr>
              <a:t>MPZ nepoužijí </a:t>
            </a:r>
            <a:r>
              <a:rPr lang="cs-CZ" sz="2800" b="0" dirty="0" smtClean="0">
                <a:solidFill>
                  <a:prstClr val="black"/>
                </a:solidFill>
                <a:cs typeface="Arial" pitchFamily="34" charset="0"/>
              </a:rPr>
              <a:t>(vyjma základních zásad)</a:t>
            </a:r>
            <a:endParaRPr lang="cs-CZ" sz="2800" b="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e-tržiště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9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malé hodnoty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nejméně 3 zájemcům k 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takové 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uzavřená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</a:t>
            </a:r>
            <a:r>
              <a:rPr lang="cs-CZ" sz="2400" dirty="0" smtClean="0">
                <a:solidFill>
                  <a:prstClr val="black"/>
                </a:solidFill>
                <a:cs typeface="Arial" pitchFamily="34" charset="0"/>
              </a:rPr>
              <a:t>MPZ (bod 7.3.2) počíná </a:t>
            </a: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kalendářních dnů u zakázek malé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kalendářních u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kalendářních v případě zakázek, jejichž předpokládaná hodnota dosáhne nejméně hodnoty nadlimitní veřejné zakázky pro sektorové zadavatele podle nařízení vlády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č. 172/2016 Sb. (dříve č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77/2008 Sb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cs-CZ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lhůta pro podání nabídek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2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Obsah zadávacích podmínek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Změny uzavřené smlouvy</a:t>
            </a:r>
            <a:endParaRPr lang="cs-CZ" sz="28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další náležitosti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b="1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(závazné</a:t>
            </a:r>
            <a:r>
              <a:rPr lang="cs-CZ" sz="2600" b="1" dirty="0" smtClean="0">
                <a:solidFill>
                  <a:prstClr val="black"/>
                </a:solidFill>
                <a:cs typeface="Arial" pitchFamily="34" charset="0"/>
              </a:rPr>
              <a:t>!)</a:t>
            </a:r>
            <a:endParaRPr lang="cs-CZ" sz="26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- přílohy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8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Povinná ustanovení </a:t>
            </a:r>
            <a:r>
              <a:rPr lang="cs-CZ" sz="2000" b="1" dirty="0">
                <a:latin typeface="Arial"/>
                <a:ea typeface="Times New Roman"/>
              </a:rPr>
              <a:t>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</a:t>
            </a:r>
            <a:r>
              <a:rPr lang="pl-PL" b="0" dirty="0" smtClean="0">
                <a:solidFill>
                  <a:schemeClr val="tx1"/>
                </a:solidFill>
                <a:latin typeface="Arial"/>
                <a:ea typeface="Times New Roman"/>
              </a:rPr>
              <a:t>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Soulad </a:t>
            </a:r>
            <a:r>
              <a:rPr lang="cs-CZ" sz="2000" b="1" dirty="0">
                <a:latin typeface="Arial"/>
                <a:ea typeface="Times New Roman"/>
              </a:rPr>
              <a:t>předmětu VZ s obsahem </a:t>
            </a:r>
            <a:r>
              <a:rPr lang="cs-CZ" sz="2000" b="1" dirty="0" smtClean="0">
                <a:latin typeface="Arial"/>
                <a:ea typeface="Times New Roman"/>
              </a:rPr>
              <a:t>projektu -  </a:t>
            </a:r>
            <a:r>
              <a:rPr lang="cs-CZ" sz="2000" u="sng" dirty="0" smtClean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 smtClean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Povinnosti </a:t>
            </a:r>
            <a:r>
              <a:rPr lang="cs-CZ" sz="2000" b="1" dirty="0">
                <a:latin typeface="Arial"/>
                <a:ea typeface="Times New Roman"/>
              </a:rPr>
              <a:t>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</a:t>
            </a:r>
            <a:r>
              <a:rPr lang="cs-CZ" sz="2000" dirty="0" smtClean="0">
                <a:latin typeface="Arial"/>
                <a:ea typeface="Times New Roman"/>
              </a:rPr>
              <a:t>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</a:t>
            </a:r>
            <a:r>
              <a:rPr lang="cs-CZ" dirty="0" smtClean="0"/>
              <a:t>příjemce – požadavky při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 smtClean="0"/>
              <a:t>Zadávání veřejných zakázek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b="1" u="sng" dirty="0" smtClean="0"/>
              <a:t>Proces kontroly zakázek v IROP:</a:t>
            </a:r>
          </a:p>
          <a:p>
            <a:pPr lvl="0"/>
            <a:endParaRPr lang="cs-CZ" sz="2400" dirty="0"/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 smtClean="0"/>
              <a:t>Povinnosti stanovují Obecná pravidla pro žadatele a příjemce </a:t>
            </a:r>
            <a:r>
              <a:rPr lang="cs-CZ" sz="2400" dirty="0" smtClean="0"/>
              <a:t>(zejm. kapitola 5</a:t>
            </a:r>
            <a:r>
              <a:rPr lang="cs-CZ" sz="2400" dirty="0"/>
              <a:t> </a:t>
            </a:r>
            <a:r>
              <a:rPr lang="cs-CZ" sz="2400" dirty="0" smtClean="0"/>
              <a:t>Investiční </a:t>
            </a:r>
            <a:r>
              <a:rPr lang="cs-CZ" sz="2400" dirty="0"/>
              <a:t>plánování a zadávání </a:t>
            </a:r>
            <a:r>
              <a:rPr lang="cs-CZ" sz="2400" dirty="0" smtClean="0"/>
              <a:t>zakázek) </a:t>
            </a:r>
            <a:r>
              <a:rPr lang="cs-CZ" sz="2400" b="1" dirty="0" smtClean="0"/>
              <a:t>+ Podmínky Rozhodnutí o poskytnutí dotace </a:t>
            </a:r>
            <a:r>
              <a:rPr lang="cs-CZ" sz="2400" dirty="0" smtClean="0"/>
              <a:t>(lhůty, finanční opravy…)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 smtClean="0"/>
              <a:t>Kontrola VZ probíhá průběžně ve 3 + 2 fázích</a:t>
            </a:r>
            <a:endParaRPr lang="cs-CZ" sz="2400" b="1" dirty="0"/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Relevantní dokumentaci o zakázce zadavatel předkládá </a:t>
            </a:r>
            <a:r>
              <a:rPr lang="cs-CZ" sz="2400" b="1" dirty="0" smtClean="0"/>
              <a:t>prostřednictvím MS2014</a:t>
            </a:r>
            <a:r>
              <a:rPr lang="cs-CZ" sz="2400" b="1" dirty="0"/>
              <a:t>+</a:t>
            </a:r>
            <a:endParaRPr lang="cs-CZ" sz="24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</a:t>
            </a:r>
            <a:r>
              <a:rPr lang="cs-CZ" dirty="0" smtClean="0"/>
              <a:t>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1. Fáze = kontrola zadávacích podmínek VZ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předložení zadávacích podmínek </a:t>
            </a:r>
            <a:r>
              <a:rPr lang="cs-CZ" sz="2400" dirty="0"/>
              <a:t>VZ </a:t>
            </a:r>
            <a:r>
              <a:rPr lang="cs-CZ" sz="2400" dirty="0" smtClean="0"/>
              <a:t>k </a:t>
            </a:r>
            <a:r>
              <a:rPr lang="cs-CZ" sz="2400" dirty="0"/>
              <a:t>posouzení </a:t>
            </a:r>
            <a:r>
              <a:rPr lang="cs-CZ" sz="2400" dirty="0" smtClean="0"/>
              <a:t>a konzultaci </a:t>
            </a:r>
            <a:r>
              <a:rPr lang="cs-CZ" sz="2400" dirty="0"/>
              <a:t>CRR 10 pracovních dní před plánovaným zahájením </a:t>
            </a:r>
            <a:r>
              <a:rPr lang="cs-CZ" sz="2400" dirty="0" smtClean="0"/>
              <a:t>zadávacího/výběrového řízení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a ZVH se jedná o povinnost, pro ZMH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 algn="just"/>
            <a:r>
              <a:rPr lang="cs-CZ" sz="2400" b="1" dirty="0" smtClean="0"/>
              <a:t>2. Fáze = kontrola průběhu zad. řízení před uzavřením smlouvy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</a:t>
            </a:r>
            <a:r>
              <a:rPr lang="cs-CZ" sz="2400" dirty="0" smtClean="0"/>
              <a:t>dokumentace </a:t>
            </a:r>
            <a:r>
              <a:rPr lang="cs-CZ" sz="2400" dirty="0"/>
              <a:t>k průběhu zadávacího řízení před uzavřením smlouvy na plnění </a:t>
            </a:r>
            <a:r>
              <a:rPr lang="cs-CZ" sz="2400" dirty="0" smtClean="0"/>
              <a:t>zakázky ke kontrole CRR</a:t>
            </a:r>
            <a:endParaRPr lang="cs-CZ" sz="2400" dirty="0"/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a ZVH se jedná o povinnost, pro ZMH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7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3. Fáze = kontrola dokončení zadávacího řízení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po dokončení kontroly je zasíláno stanovisko CRR ke kontrole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/>
              <a:t>4</a:t>
            </a:r>
            <a:r>
              <a:rPr lang="cs-CZ" sz="2400" b="1" dirty="0" smtClean="0"/>
              <a:t>. Fáze = kontrola dodatku ke smlouvě před jeho uzavřením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dle Pravidel je stanovena povinnost předložit </a:t>
            </a:r>
            <a:r>
              <a:rPr lang="cs-CZ" sz="2400" dirty="0" smtClean="0"/>
              <a:t>dodatek ke smlouvě před jeho uzavřením ke </a:t>
            </a:r>
            <a:r>
              <a:rPr lang="cs-CZ" sz="2400" dirty="0"/>
              <a:t>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</a:t>
            </a:r>
            <a:r>
              <a:rPr lang="cs-CZ" sz="2400" dirty="0" smtClean="0"/>
              <a:t>a ZVH se </a:t>
            </a:r>
            <a:r>
              <a:rPr lang="cs-CZ" sz="2400" dirty="0"/>
              <a:t>jedná o povinnost, pro </a:t>
            </a:r>
            <a:r>
              <a:rPr lang="cs-CZ" sz="2400" dirty="0" smtClean="0"/>
              <a:t>ZMH se </a:t>
            </a:r>
            <a:r>
              <a:rPr lang="cs-CZ" sz="2400" dirty="0"/>
              <a:t>jedná o doporučení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1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5. Fáze = kontrola uzavřeného dodatku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</a:t>
            </a:r>
            <a:r>
              <a:rPr lang="cs-CZ" sz="2400" dirty="0" smtClean="0"/>
              <a:t>nejbližší (zpravidla první) </a:t>
            </a:r>
            <a:r>
              <a:rPr lang="cs-CZ" sz="2400" dirty="0"/>
              <a:t>žádosti o platbu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306874"/>
            <a:ext cx="7959349" cy="4819290"/>
          </a:xfrm>
        </p:spPr>
        <p:txBody>
          <a:bodyPr>
            <a:noAutofit/>
          </a:bodyPr>
          <a:lstStyle/>
          <a:p>
            <a:pPr lvl="0"/>
            <a:r>
              <a:rPr lang="cs-CZ" sz="2200" b="1" u="sng" dirty="0" smtClean="0"/>
              <a:t>Proces kontroly zakázek v IROP:</a:t>
            </a:r>
          </a:p>
          <a:p>
            <a:pPr lvl="0"/>
            <a:endParaRPr lang="cs-CZ" sz="2200" b="1" u="sng" dirty="0" smtClean="0"/>
          </a:p>
          <a:p>
            <a:pPr algn="just"/>
            <a:r>
              <a:rPr lang="cs-CZ" sz="2200" dirty="0" smtClean="0"/>
              <a:t>Povinnost předkládat CRR uzavřené smlouvy ke kontrole nastává podáním žádosti o podporu (povinná příloha projektu).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2200" dirty="0" smtClean="0"/>
          </a:p>
          <a:p>
            <a:pPr algn="just"/>
            <a:r>
              <a:rPr lang="cs-CZ" sz="2200" dirty="0" smtClean="0"/>
              <a:t>Ostatní zakázky a dokumentaci předkládá žadatel ke kontrole na základě depeše stanovující vznik této povinnosti (pro zakázky vyšší hodnoty a zakázky dle zákona). V takovém případě zadavatel přiloží příslušnou dokumentaci v termínech stanovených obecnými pravidly.</a:t>
            </a:r>
            <a:endParaRPr lang="pl-PL" sz="2200" dirty="0" smtClean="0"/>
          </a:p>
          <a:p>
            <a:pPr algn="just"/>
            <a:endParaRPr lang="pl-PL" sz="2200" dirty="0" smtClean="0"/>
          </a:p>
          <a:p>
            <a:pPr algn="just"/>
            <a:r>
              <a:rPr lang="pl-PL" sz="2200" dirty="0" smtClean="0"/>
              <a:t>Povinnost předkládat dokumentaci zakázky ke kontrole je upravena v bodě 5.2 a 5.3.  Obecných pravidel.</a:t>
            </a:r>
            <a:endParaRPr lang="cs-CZ" sz="2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69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306874"/>
            <a:ext cx="7959349" cy="4819290"/>
          </a:xfrm>
        </p:spPr>
        <p:txBody>
          <a:bodyPr>
            <a:noAutofit/>
          </a:bodyPr>
          <a:lstStyle/>
          <a:p>
            <a:pPr lvl="0"/>
            <a:r>
              <a:rPr lang="cs-CZ" sz="2200" b="1" dirty="0" smtClean="0"/>
              <a:t>Služby a dodávky </a:t>
            </a:r>
            <a:r>
              <a:rPr lang="cs-CZ" sz="2200" dirty="0" smtClean="0"/>
              <a:t>(</a:t>
            </a:r>
            <a:r>
              <a:rPr lang="cs-CZ" sz="2200" dirty="0"/>
              <a:t>viz kap. 10 osnovy podnikatelského plánu)</a:t>
            </a:r>
          </a:p>
          <a:p>
            <a:pPr lvl="0"/>
            <a:endParaRPr lang="cs-CZ" sz="2200" b="1" dirty="0" smtClean="0"/>
          </a:p>
          <a:p>
            <a:pPr lvl="0"/>
            <a:r>
              <a:rPr lang="cs-CZ" sz="2200" u="sng" dirty="0" smtClean="0"/>
              <a:t>Ukončené zakázky:</a:t>
            </a:r>
          </a:p>
          <a:p>
            <a:pPr lvl="0"/>
            <a:r>
              <a:rPr lang="cs-CZ" sz="2200" dirty="0" smtClean="0"/>
              <a:t>žadatel předloží uzavřenou smlouvu, a rozpočtuje podle ní</a:t>
            </a:r>
          </a:p>
          <a:p>
            <a:pPr lvl="0"/>
            <a:endParaRPr lang="cs-CZ" sz="2200" dirty="0"/>
          </a:p>
          <a:p>
            <a:pPr lvl="0"/>
            <a:r>
              <a:rPr lang="cs-CZ" sz="2200" u="sng" dirty="0" smtClean="0"/>
              <a:t>Neukončené zakázky: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Zahájené zakázky – předpokládaná hodnota zakázky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Nezahájené zakázky</a:t>
            </a:r>
          </a:p>
          <a:p>
            <a:pPr marL="971550" lvl="1" indent="-3429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sz="2200" b="0" dirty="0" smtClean="0">
                <a:solidFill>
                  <a:schemeClr val="tx1"/>
                </a:solidFill>
              </a:rPr>
              <a:t>předpokládaná hodnota nebo</a:t>
            </a:r>
          </a:p>
          <a:p>
            <a:pPr marL="971550" lvl="1" indent="-3429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sz="2200" b="0" dirty="0" smtClean="0">
                <a:solidFill>
                  <a:schemeClr val="tx1"/>
                </a:solidFill>
              </a:rPr>
              <a:t>„rozpočtová cena“ – průzkum trhu, informace z jiných zakázek či jiný vhodný způsob stanovení ceny (i nákupy nad 100 000 Kč) + vysvětlení použitého postupu</a:t>
            </a:r>
            <a:endParaRPr lang="cs-CZ" sz="2200" b="0" dirty="0">
              <a:solidFill>
                <a:schemeClr val="tx1"/>
              </a:solidFill>
            </a:endParaRPr>
          </a:p>
          <a:p>
            <a:pPr lvl="0"/>
            <a:endParaRPr lang="cs-CZ" sz="2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Rozpočtování projektu a zakázky I.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306874"/>
            <a:ext cx="7959349" cy="4819290"/>
          </a:xfrm>
        </p:spPr>
        <p:txBody>
          <a:bodyPr>
            <a:noAutofit/>
          </a:bodyPr>
          <a:lstStyle/>
          <a:p>
            <a:r>
              <a:rPr lang="cs-CZ" sz="2200" b="1" dirty="0" smtClean="0"/>
              <a:t>Stavební práce </a:t>
            </a:r>
            <a:r>
              <a:rPr lang="cs-CZ" sz="2200" dirty="0" smtClean="0"/>
              <a:t>(</a:t>
            </a:r>
            <a:r>
              <a:rPr lang="cs-CZ" sz="2200" dirty="0"/>
              <a:t>viz příloha č. 9 projektové žádosti</a:t>
            </a:r>
            <a:r>
              <a:rPr lang="cs-CZ" sz="2200" dirty="0" smtClean="0"/>
              <a:t>)</a:t>
            </a:r>
            <a:endParaRPr lang="cs-CZ" sz="2200" dirty="0"/>
          </a:p>
          <a:p>
            <a:pPr lvl="0"/>
            <a:endParaRPr lang="cs-CZ" sz="2200" b="1" dirty="0" smtClean="0"/>
          </a:p>
          <a:p>
            <a:pPr lvl="0"/>
            <a:r>
              <a:rPr lang="cs-CZ" sz="2200" u="sng" dirty="0" smtClean="0"/>
              <a:t>Ukončené zakázky:</a:t>
            </a:r>
          </a:p>
          <a:p>
            <a:pPr lvl="0"/>
            <a:r>
              <a:rPr lang="cs-CZ" sz="2200" dirty="0" smtClean="0"/>
              <a:t>žadatel předloží uzavřenou smlouvu, a rozpočtuje podle ní</a:t>
            </a:r>
          </a:p>
          <a:p>
            <a:pPr lvl="0"/>
            <a:endParaRPr lang="cs-CZ" sz="2200" dirty="0"/>
          </a:p>
          <a:p>
            <a:pPr lvl="0"/>
            <a:r>
              <a:rPr lang="cs-CZ" sz="2200" u="sng" dirty="0" smtClean="0"/>
              <a:t>Neukončené zakázky: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Zahájené zakázky – předpokládaná hodnota zakázky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Nezahájené zakázky – rozpočet dle stupně projektové dokumentace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Rozpočtování projektu a zakázky II.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046" y="6129802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1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800" b="1" dirty="0" smtClean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Zákon č. 134/2016 Sb. o zadávání veřejných zakázek</a:t>
            </a:r>
            <a:r>
              <a:rPr lang="cs-CZ" sz="2400" dirty="0" smtClean="0"/>
              <a:t> – (pro zakázky zahájené od 1.10.2016)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Metodický pokyn </a:t>
            </a:r>
            <a:r>
              <a:rPr lang="cs-CZ" sz="2400" b="1" u="sng" dirty="0"/>
              <a:t>pro oblast zadávání zakázek pro programové období 2014 – </a:t>
            </a:r>
            <a:r>
              <a:rPr lang="cs-CZ" sz="2400" b="1" u="sng" dirty="0" smtClean="0"/>
              <a:t>2020 (MPZ)</a:t>
            </a:r>
            <a:r>
              <a:rPr lang="cs-CZ" sz="2400" dirty="0" smtClean="0"/>
              <a:t> – veřejné zakázky malé hodnoty (ZMH), zakázky vyšší hodnoty (ZVH)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Obecná pravidla pro žadatele a příjemce</a:t>
            </a:r>
            <a:r>
              <a:rPr lang="cs-CZ" sz="2400" b="1" dirty="0" smtClean="0"/>
              <a:t> </a:t>
            </a:r>
            <a:r>
              <a:rPr lang="cs-CZ" sz="2400" dirty="0" smtClean="0"/>
              <a:t>– kapitola 5 a 6 – další pravidla stanovená poskytovatelem dotace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u="sng" dirty="0"/>
              <a:t>Zákon č. 137/2006 Sb., o veřejných </a:t>
            </a:r>
            <a:r>
              <a:rPr lang="cs-CZ" sz="2400" u="sng" dirty="0" smtClean="0"/>
              <a:t>zakázkách</a:t>
            </a:r>
            <a:r>
              <a:rPr lang="cs-CZ" sz="2400" dirty="0" smtClean="0"/>
              <a:t> – </a:t>
            </a:r>
            <a:r>
              <a:rPr lang="cs-CZ" sz="2400" dirty="0"/>
              <a:t>nadlimitní a podlimitní VZ </a:t>
            </a:r>
            <a:r>
              <a:rPr lang="cs-CZ" sz="2400" dirty="0" smtClean="0"/>
              <a:t>(pro zakázky zahájené před 1.10.2016)</a:t>
            </a:r>
            <a:endParaRPr lang="cs-CZ" sz="2400" dirty="0"/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</a:t>
            </a:r>
            <a:r>
              <a:rPr lang="cs-CZ" dirty="0" smtClean="0"/>
              <a:t>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648288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/>
              <a:t>Mgr. Pavel Moravčík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57614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17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Pokud </a:t>
            </a:r>
            <a:r>
              <a:rPr lang="cs-CZ" sz="2400" dirty="0"/>
              <a:t>příjemce podpory realizuje projekt prostřednictvím zakázky na dodání zboží, poskytnutí služeb nebo provedení stavebních prací, je povinen řídit se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principy </a:t>
            </a:r>
            <a:r>
              <a:rPr lang="cs-CZ" sz="2400" b="1" dirty="0"/>
              <a:t>transparentnosti, rovného zacházení a nediskriminace, </a:t>
            </a:r>
            <a:r>
              <a:rPr lang="cs-CZ" sz="2400" b="1" dirty="0" smtClean="0"/>
              <a:t>přiměřenosti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a </a:t>
            </a:r>
            <a:r>
              <a:rPr lang="cs-CZ" sz="2400" b="1" dirty="0"/>
              <a:t>dále pak principy hospodárnosti, efektivnosti a účelnosti </a:t>
            </a:r>
            <a:r>
              <a:rPr lang="cs-CZ" sz="2400" b="1" dirty="0" smtClean="0"/>
              <a:t>(tzv. 3E) podle </a:t>
            </a:r>
            <a:r>
              <a:rPr lang="cs-CZ" sz="2400" b="1" dirty="0"/>
              <a:t>zákona č. 320/2001 Sb., o finanční kontrole. </a:t>
            </a:r>
            <a:endParaRPr lang="cs-CZ" sz="24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 smtClean="0"/>
              <a:t> </a:t>
            </a:r>
            <a:r>
              <a:rPr lang="cs-CZ" dirty="0" smtClean="0"/>
              <a:t>Základní zásady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Předpokládaná hodnota zakázky a nabídková cena uchazeče, s nímž má být nebo </a:t>
            </a:r>
            <a:r>
              <a:rPr lang="cs-CZ" sz="3200" dirty="0" smtClean="0"/>
              <a:t>byla uzavřena </a:t>
            </a:r>
            <a:r>
              <a:rPr lang="cs-CZ" sz="3200" dirty="0"/>
              <a:t>smlouva </a:t>
            </a:r>
            <a:r>
              <a:rPr lang="cs-CZ" sz="3200" dirty="0" smtClean="0"/>
              <a:t>dle </a:t>
            </a:r>
            <a:r>
              <a:rPr lang="cs-CZ" sz="3200" dirty="0"/>
              <a:t>bodu </a:t>
            </a:r>
            <a:r>
              <a:rPr lang="cs-CZ" sz="3200" dirty="0" smtClean="0"/>
              <a:t>8.4.1 MPZ </a:t>
            </a:r>
            <a:r>
              <a:rPr lang="cs-CZ" sz="3200" b="1" dirty="0" smtClean="0"/>
              <a:t>musí </a:t>
            </a:r>
            <a:r>
              <a:rPr lang="cs-CZ" sz="3200" b="1" dirty="0"/>
              <a:t>odpovídat cenám v místě a čase </a:t>
            </a:r>
            <a:r>
              <a:rPr lang="cs-CZ" sz="3200" b="1" dirty="0" smtClean="0"/>
              <a:t>obvyklým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b="1" dirty="0" smtClean="0"/>
              <a:t>Platí i pro přímé objednávky či nákupy!</a:t>
            </a:r>
          </a:p>
          <a:p>
            <a:endParaRPr lang="cs-CZ" sz="3200" b="1" dirty="0"/>
          </a:p>
          <a:p>
            <a:r>
              <a:rPr lang="cs-CZ" sz="3200" dirty="0" smtClean="0"/>
              <a:t>Stanovení předpokládané hodnoty se řídí principy uvedenými v bodě 6.5. MPZ.</a:t>
            </a:r>
            <a:endParaRPr lang="cs-CZ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MPZ – předpokládaná hodnota a cena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malé hodnoty </a:t>
            </a: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(ZMH)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nedosáhne 2.000.000,- Kč bez DPH v případě zakázky na dodávky a/nebo služby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vyšší </a:t>
            </a: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hodnoty (ZVH) 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nejméně 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2.000.000,- Kč bez DPH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MPZ – výše předpokládané hodnoty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319587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  <a:defRPr/>
            </a:pPr>
            <a:r>
              <a:rPr lang="cs-CZ" i="0" dirty="0" smtClean="0">
                <a:latin typeface="+mn-lt"/>
              </a:rPr>
              <a:t>MPZ stanoví pro </a:t>
            </a:r>
            <a:r>
              <a:rPr lang="cs-CZ" i="0" u="sng" dirty="0" smtClean="0">
                <a:latin typeface="+mn-lt"/>
              </a:rPr>
              <a:t>veřejného a dotovaného zadavatele</a:t>
            </a:r>
            <a:r>
              <a:rPr lang="cs-CZ" i="0" dirty="0" smtClean="0">
                <a:latin typeface="+mn-lt"/>
              </a:rPr>
              <a:t> při zadávání ZMH následující limity:</a:t>
            </a:r>
            <a:endParaRPr lang="cs-CZ" i="0" dirty="0">
              <a:latin typeface="+mn-lt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méně než </a:t>
            </a:r>
            <a:r>
              <a:rPr lang="cs-CZ" b="0" i="0" dirty="0">
                <a:latin typeface="+mn-lt"/>
              </a:rPr>
              <a:t>400.000,- bez DPH </a:t>
            </a:r>
            <a:r>
              <a:rPr lang="cs-CZ" b="0" i="0" dirty="0" smtClean="0">
                <a:latin typeface="+mn-lt"/>
              </a:rPr>
              <a:t>= ZMH, nespadající pod pravidla MPZ, lze realizovat </a:t>
            </a:r>
            <a:r>
              <a:rPr lang="cs-CZ" b="0" i="0" u="sng" dirty="0" smtClean="0">
                <a:latin typeface="+mn-lt"/>
              </a:rPr>
              <a:t>přímý </a:t>
            </a:r>
            <a:r>
              <a:rPr lang="cs-CZ" b="0" i="0" u="sng" dirty="0">
                <a:latin typeface="+mn-lt"/>
              </a:rPr>
              <a:t>nákup</a:t>
            </a:r>
            <a:r>
              <a:rPr lang="cs-CZ" b="0" i="0" dirty="0">
                <a:latin typeface="+mn-lt"/>
              </a:rPr>
              <a:t> nebo </a:t>
            </a:r>
            <a:r>
              <a:rPr lang="cs-CZ" b="0" i="0" dirty="0" smtClean="0">
                <a:latin typeface="+mn-lt"/>
              </a:rPr>
              <a:t>objednávku</a:t>
            </a:r>
            <a:endParaRPr lang="cs-CZ" b="0" i="0" dirty="0">
              <a:latin typeface="+mn-lt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od </a:t>
            </a:r>
            <a:r>
              <a:rPr lang="cs-CZ" b="0" i="0" dirty="0">
                <a:latin typeface="+mn-lt"/>
              </a:rPr>
              <a:t>400.000,- bez DPH do </a:t>
            </a:r>
            <a:r>
              <a:rPr lang="cs-CZ" b="0" i="0" dirty="0" smtClean="0">
                <a:latin typeface="+mn-lt"/>
              </a:rPr>
              <a:t>2 mil </a:t>
            </a:r>
            <a:r>
              <a:rPr lang="cs-CZ" b="0" i="0" dirty="0">
                <a:latin typeface="+mn-lt"/>
              </a:rPr>
              <a:t>bez DPH </a:t>
            </a:r>
            <a:r>
              <a:rPr lang="cs-CZ" b="0" dirty="0">
                <a:latin typeface="+mn-lt"/>
              </a:rPr>
              <a:t>(6 mil - st. práce) = </a:t>
            </a:r>
            <a:r>
              <a:rPr lang="cs-CZ" b="0" i="0" dirty="0" smtClean="0">
                <a:latin typeface="+mn-lt"/>
              </a:rPr>
              <a:t>ZMH dle MPZ, nutné soutěžit postupem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MPZ (zejm. kapitola 7)</a:t>
            </a:r>
            <a:endParaRPr lang="cs-CZ" b="0" i="0" dirty="0">
              <a:latin typeface="+mn-lt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od 2 mil bez DPH (6 mil - st. práce) = postup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zákona</a:t>
            </a:r>
          </a:p>
          <a:p>
            <a:pPr algn="ctr">
              <a:buNone/>
              <a:defRPr/>
            </a:pPr>
            <a:r>
              <a:rPr lang="cs-CZ" sz="2000" b="0" i="0" u="sng" dirty="0" smtClean="0">
                <a:latin typeface="+mn-lt"/>
              </a:rPr>
              <a:t>Výše uvedené limity se vztahují k předpokládané hodnotě VZ</a:t>
            </a:r>
            <a:endParaRPr lang="cs-CZ" sz="2000" b="0" i="0" u="sng" dirty="0">
              <a:latin typeface="+mn-lt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 smtClean="0">
                <a:solidFill>
                  <a:srgbClr val="00529C"/>
                </a:solidFill>
              </a:rPr>
              <a:t>MPZ – veřejný + dotovaný zadavatel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Předpokládaná hodnota zakázky malé hodnoty činí méně než 400 000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Předpokládaná hodnota činí nejméně 400 000 Kč bez DPH a nedosahuje limitu podlimitní veřejné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Postupuje podle 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MPZ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(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zakázka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malé hodnoty)</a:t>
            </a:r>
          </a:p>
          <a:p>
            <a:pPr lvl="0" defTabSz="914400">
              <a:spcAft>
                <a:spcPts val="0"/>
              </a:spcAft>
            </a:pP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Předpokládaná hodnota dosahuje limitu podlimitní veřejné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Postupuje podle 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MPZ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(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zakázka vyšší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hodnoty)</a:t>
            </a:r>
          </a:p>
          <a:p>
            <a:pPr lvl="0" defTabSz="914400">
              <a:spcAft>
                <a:spcPts val="0"/>
              </a:spcAft>
            </a:pP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Nadlimitní veřejné zakázky zadává podle </a:t>
            </a:r>
            <a:r>
              <a:rPr lang="cs-CZ" sz="2000" b="1" dirty="0" smtClean="0">
                <a:solidFill>
                  <a:prstClr val="black"/>
                </a:solidFill>
                <a:cs typeface="Arial" pitchFamily="34" charset="0"/>
              </a:rPr>
              <a:t>zákona</a:t>
            </a:r>
            <a:endParaRPr lang="cs-CZ" sz="2000" b="1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MPZ </a:t>
            </a:r>
            <a:r>
              <a:rPr lang="cs-CZ" dirty="0"/>
              <a:t>– </a:t>
            </a:r>
            <a:r>
              <a:rPr lang="cs-CZ" dirty="0" smtClean="0"/>
              <a:t>sektorový zadavatel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94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</a:t>
            </a:r>
            <a:r>
              <a:rPr lang="cs-CZ" sz="2000" b="1" u="sng" dirty="0" smtClean="0">
                <a:cs typeface="Arial" pitchFamily="34" charset="0"/>
              </a:rPr>
              <a:t>zákona - </a:t>
            </a:r>
            <a:r>
              <a:rPr lang="cs-CZ" sz="2000" b="1" u="sng" dirty="0">
                <a:cs typeface="Arial" pitchFamily="34" charset="0"/>
              </a:rPr>
              <a:t>dotace poskytovaná na zadávanou zakázku není vyšší než 50 </a:t>
            </a:r>
            <a:r>
              <a:rPr lang="cs-CZ" sz="2000" b="1" u="sng" dirty="0" smtClean="0">
                <a:cs typeface="Arial" pitchFamily="34" charset="0"/>
              </a:rPr>
              <a:t>% a není vyšší než 200.000.000,- Kč bez DPH.</a:t>
            </a:r>
            <a:endParaRPr lang="cs-CZ" sz="2000" b="1" u="sng" dirty="0">
              <a:cs typeface="Arial" pitchFamily="34" charset="0"/>
            </a:endParaRP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pPr>
              <a:buFont typeface="Arial" pitchFamily="34" charset="0"/>
              <a:buChar char="•"/>
            </a:pPr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</a:t>
            </a:r>
            <a:r>
              <a:rPr lang="cs-CZ" sz="2000" dirty="0">
                <a:cs typeface="Arial" pitchFamily="34" charset="0"/>
              </a:rPr>
              <a:t>malé hodnoty)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</a:t>
            </a:r>
            <a:r>
              <a:rPr lang="cs-CZ" sz="2000" dirty="0">
                <a:cs typeface="Arial" pitchFamily="34" charset="0"/>
              </a:rPr>
              <a:t>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(„soukromý“) zadavatel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0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76</TotalTime>
  <Words>1456</Words>
  <Application>Microsoft Office PowerPoint</Application>
  <PresentationFormat>Předvádění na obrazovce (4:3)</PresentationFormat>
  <Paragraphs>226</Paragraphs>
  <Slides>30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sablona_centrum_2016</vt:lpstr>
      <vt:lpstr>Seminář pro žadatele  k 56. a 57. výzvě IROP „Infrastruktura pro zájmové, neformální a celoživotní vzdělávání (SVL)"</vt:lpstr>
      <vt:lpstr>Zadávání veřejných zakázek</vt:lpstr>
      <vt:lpstr>Zadávání veřejných zakázek - předpisy</vt:lpstr>
      <vt:lpstr> Základní zásady zadávání zakázek</vt:lpstr>
      <vt:lpstr>MPZ – předpokládaná hodnota a cena zakázky</vt:lpstr>
      <vt:lpstr>MPZ – výše předpokládané hodnoty VZ</vt:lpstr>
      <vt:lpstr>Prezentace aplikace PowerPoint</vt:lpstr>
      <vt:lpstr>MPZ – sektorový zadavatel</vt:lpstr>
      <vt:lpstr>MPZ – („soukromý“) zadavatel</vt:lpstr>
      <vt:lpstr>MPZ – věcné členění předmětu zakázky</vt:lpstr>
      <vt:lpstr>MPZ – vymezení předmětu zakázky</vt:lpstr>
      <vt:lpstr>MPZ – procesní postup</vt:lpstr>
      <vt:lpstr>MPZ – otevřená výzva</vt:lpstr>
      <vt:lpstr>MPZ – e-tržiště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Rozpočtování projektu a zakázky I.</vt:lpstr>
      <vt:lpstr>Rozpočtování projektu a zakázky II.</vt:lpstr>
      <vt:lpstr>Děkuji za pozornost.   Mgr. Pavel Moravčík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Moravčík Pavel</cp:lastModifiedBy>
  <cp:revision>19</cp:revision>
  <dcterms:created xsi:type="dcterms:W3CDTF">2016-05-13T07:19:23Z</dcterms:created>
  <dcterms:modified xsi:type="dcterms:W3CDTF">2016-10-18T08:24:24Z</dcterms:modified>
</cp:coreProperties>
</file>