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1.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53"/>
  </p:notesMasterIdLst>
  <p:handoutMasterIdLst>
    <p:handoutMasterId r:id="rId54"/>
  </p:handoutMasterIdLst>
  <p:sldIdLst>
    <p:sldId id="323" r:id="rId2"/>
    <p:sldId id="556" r:id="rId3"/>
    <p:sldId id="558" r:id="rId4"/>
    <p:sldId id="559" r:id="rId5"/>
    <p:sldId id="560" r:id="rId6"/>
    <p:sldId id="555" r:id="rId7"/>
    <p:sldId id="567" r:id="rId8"/>
    <p:sldId id="519" r:id="rId9"/>
    <p:sldId id="562" r:id="rId10"/>
    <p:sldId id="585" r:id="rId11"/>
    <p:sldId id="586" r:id="rId12"/>
    <p:sldId id="564" r:id="rId13"/>
    <p:sldId id="578" r:id="rId14"/>
    <p:sldId id="579" r:id="rId15"/>
    <p:sldId id="580" r:id="rId16"/>
    <p:sldId id="581" r:id="rId17"/>
    <p:sldId id="582" r:id="rId18"/>
    <p:sldId id="583" r:id="rId19"/>
    <p:sldId id="584" r:id="rId20"/>
    <p:sldId id="565" r:id="rId21"/>
    <p:sldId id="498" r:id="rId22"/>
    <p:sldId id="499" r:id="rId23"/>
    <p:sldId id="521" r:id="rId24"/>
    <p:sldId id="553" r:id="rId25"/>
    <p:sldId id="500" r:id="rId26"/>
    <p:sldId id="587" r:id="rId27"/>
    <p:sldId id="502" r:id="rId28"/>
    <p:sldId id="575" r:id="rId29"/>
    <p:sldId id="505" r:id="rId30"/>
    <p:sldId id="514" r:id="rId31"/>
    <p:sldId id="540" r:id="rId32"/>
    <p:sldId id="507" r:id="rId33"/>
    <p:sldId id="516" r:id="rId34"/>
    <p:sldId id="541" r:id="rId35"/>
    <p:sldId id="547" r:id="rId36"/>
    <p:sldId id="572" r:id="rId37"/>
    <p:sldId id="573" r:id="rId38"/>
    <p:sldId id="574" r:id="rId39"/>
    <p:sldId id="570" r:id="rId40"/>
    <p:sldId id="571" r:id="rId41"/>
    <p:sldId id="549" r:id="rId42"/>
    <p:sldId id="569" r:id="rId43"/>
    <p:sldId id="550" r:id="rId44"/>
    <p:sldId id="551" r:id="rId45"/>
    <p:sldId id="576" r:id="rId46"/>
    <p:sldId id="522" r:id="rId47"/>
    <p:sldId id="518" r:id="rId48"/>
    <p:sldId id="537" r:id="rId49"/>
    <p:sldId id="517" r:id="rId50"/>
    <p:sldId id="566" r:id="rId51"/>
    <p:sldId id="410" r:id="rId52"/>
  </p:sldIdLst>
  <p:sldSz cx="9144000" cy="6858000" type="screen4x3"/>
  <p:notesSz cx="6781800"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tislav Mazal" initials="RM" lastIdx="1" clrIdx="0"/>
  <p:cmAuthor id="1" name="Martina Fišerová" initials="M.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autoAdjust="0"/>
    <p:restoredTop sz="88688" autoAdjust="0"/>
  </p:normalViewPr>
  <p:slideViewPr>
    <p:cSldViewPr>
      <p:cViewPr>
        <p:scale>
          <a:sx n="90" d="100"/>
          <a:sy n="90" d="100"/>
        </p:scale>
        <p:origin x="-2316" y="-1050"/>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39519"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0698" y="0"/>
            <a:ext cx="2939519" cy="496888"/>
          </a:xfrm>
          <a:prstGeom prst="rect">
            <a:avLst/>
          </a:prstGeom>
        </p:spPr>
        <p:txBody>
          <a:bodyPr vert="horz" lIns="91440" tIns="45720" rIns="91440" bIns="45720" rtlCol="0"/>
          <a:lstStyle>
            <a:lvl1pPr algn="r">
              <a:defRPr sz="1200"/>
            </a:lvl1pPr>
          </a:lstStyle>
          <a:p>
            <a:fld id="{F994BFC9-6853-4F11-B099-B6E7A7DE25AF}" type="datetimeFigureOut">
              <a:rPr lang="cs-CZ" smtClean="0"/>
              <a:pPr/>
              <a:t>12.10.2016</a:t>
            </a:fld>
            <a:endParaRPr lang="cs-CZ"/>
          </a:p>
        </p:txBody>
      </p:sp>
      <p:sp>
        <p:nvSpPr>
          <p:cNvPr id="4" name="Zástupný symbol pro zápatí 3"/>
          <p:cNvSpPr>
            <a:spLocks noGrp="1"/>
          </p:cNvSpPr>
          <p:nvPr>
            <p:ph type="ftr" sz="quarter" idx="2"/>
          </p:nvPr>
        </p:nvSpPr>
        <p:spPr>
          <a:xfrm>
            <a:off x="0" y="9428164"/>
            <a:ext cx="2939519"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0698" y="9428164"/>
            <a:ext cx="2939519" cy="496887"/>
          </a:xfrm>
          <a:prstGeom prst="rect">
            <a:avLst/>
          </a:prstGeom>
        </p:spPr>
        <p:txBody>
          <a:bodyPr vert="horz" lIns="91440" tIns="45720" rIns="91440" bIns="45720" rtlCol="0" anchor="b"/>
          <a:lstStyle>
            <a:lvl1pPr algn="r">
              <a:defRPr sz="1200"/>
            </a:lvl1pPr>
          </a:lstStyle>
          <a:p>
            <a:fld id="{CA13802C-BCE2-40B3-B11D-79108D7A894A}" type="slidenum">
              <a:rPr lang="cs-CZ" smtClean="0"/>
              <a:pPr/>
              <a:t>‹#›</a:t>
            </a:fld>
            <a:endParaRPr lang="cs-CZ"/>
          </a:p>
        </p:txBody>
      </p:sp>
    </p:spTree>
    <p:extLst>
      <p:ext uri="{BB962C8B-B14F-4D97-AF65-F5344CB8AC3E}">
        <p14:creationId xmlns:p14="http://schemas.microsoft.com/office/powerpoint/2010/main" val="76281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F9105DDF-5111-4143-A825-FFA1D2B19362}" type="datetimeFigureOut">
              <a:rPr lang="cs-CZ" smtClean="0"/>
              <a:pPr/>
              <a:t>12.10.2016</a:t>
            </a:fld>
            <a:endParaRPr lang="cs-CZ"/>
          </a:p>
        </p:txBody>
      </p:sp>
      <p:sp>
        <p:nvSpPr>
          <p:cNvPr id="4" name="Zástupný symbol pro obrázek snímku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8180" y="4715154"/>
            <a:ext cx="54254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978725A5-20D6-492F-AB0E-E6402F0F8C88}" type="slidenum">
              <a:rPr lang="cs-CZ" smtClean="0"/>
              <a:pPr/>
              <a:t>‹#›</a:t>
            </a:fld>
            <a:endParaRPr lang="cs-CZ"/>
          </a:p>
        </p:txBody>
      </p:sp>
    </p:spTree>
    <p:extLst>
      <p:ext uri="{BB962C8B-B14F-4D97-AF65-F5344CB8AC3E}">
        <p14:creationId xmlns:p14="http://schemas.microsoft.com/office/powerpoint/2010/main" val="422268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6</a:t>
            </a:fld>
            <a:endParaRPr lang="cs-CZ" altLang="cs-CZ"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28</a:t>
            </a:fld>
            <a:endParaRPr lang="cs-CZ" altLang="cs-CZ"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29</a:t>
            </a:fld>
            <a:endParaRPr lang="cs-CZ" altLang="cs-CZ"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30</a:t>
            </a:fld>
            <a:endParaRPr lang="cs-CZ" altLang="cs-CZ"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31</a:t>
            </a:fld>
            <a:endParaRPr lang="cs-CZ" altLang="cs-CZ"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32</a:t>
            </a:fld>
            <a:endParaRPr lang="cs-CZ" altLang="cs-CZ"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33</a:t>
            </a:fld>
            <a:endParaRPr lang="cs-CZ" altLang="cs-CZ"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34</a:t>
            </a:fld>
            <a:endParaRPr lang="cs-CZ" altLang="cs-CZ"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35</a:t>
            </a:fld>
            <a:endParaRPr lang="cs-CZ" altLang="cs-CZ"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41</a:t>
            </a:fld>
            <a:endParaRPr lang="cs-CZ" altLang="cs-CZ"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43</a:t>
            </a:fld>
            <a:endParaRPr lang="cs-CZ" altLang="cs-CZ"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8</a:t>
            </a:fld>
            <a:endParaRPr lang="cs-CZ" altLang="cs-CZ"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44</a:t>
            </a:fld>
            <a:endParaRPr lang="cs-CZ" altLang="cs-CZ"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45</a:t>
            </a:fld>
            <a:endParaRPr lang="cs-CZ" altLang="cs-CZ"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46</a:t>
            </a:fld>
            <a:endParaRPr lang="cs-CZ" altLang="cs-CZ"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47</a:t>
            </a:fld>
            <a:endParaRPr lang="cs-CZ" altLang="cs-CZ"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48</a:t>
            </a:fld>
            <a:endParaRPr lang="cs-CZ" altLang="cs-CZ"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49</a:t>
            </a:fld>
            <a:endParaRPr lang="cs-CZ" altLang="cs-CZ"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21</a:t>
            </a:fld>
            <a:endParaRPr lang="cs-CZ" altLang="cs-CZ"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22</a:t>
            </a:fld>
            <a:endParaRPr lang="cs-CZ" altLang="cs-CZ"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23</a:t>
            </a:fld>
            <a:endParaRPr lang="cs-CZ" altLang="cs-CZ"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24</a:t>
            </a:fld>
            <a:endParaRPr lang="cs-CZ" altLang="cs-CZ"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25</a:t>
            </a:fld>
            <a:endParaRPr lang="cs-CZ" altLang="cs-CZ"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26</a:t>
            </a:fld>
            <a:endParaRPr lang="cs-CZ" altLang="cs-CZ"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27</a:t>
            </a:fld>
            <a:endParaRPr lang="cs-CZ" altLang="cs-CZ"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Kliknutím lze upravit styl.</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fld id="{5FBE9683-DCA1-4D29-A1E5-EBDFC7E9286E}" type="datetimeFigureOut">
              <a:rPr lang="cs-CZ" smtClean="0">
                <a:solidFill>
                  <a:prstClr val="black">
                    <a:tint val="75000"/>
                  </a:prstClr>
                </a:solidFill>
              </a:rPr>
              <a:pPr>
                <a:defRPr/>
              </a:pPr>
              <a:t>12.10.2016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2A6E95-259B-4713-AF1E-8B4EEEFE8785}"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fld id="{1AEE65AD-F62A-4B4A-A85B-83F31EFFECE0}" type="datetimeFigureOut">
              <a:rPr lang="cs-CZ" smtClean="0">
                <a:solidFill>
                  <a:prstClr val="black">
                    <a:tint val="75000"/>
                  </a:prstClr>
                </a:solidFill>
              </a:rPr>
              <a:pPr>
                <a:defRPr/>
              </a:pPr>
              <a:t>12.10.2016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05F715-6D26-4684-93C5-E00CE833049A}"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3220F964-EA3D-41D0-97A3-658755B0D27C}" type="datetimeFigureOut">
              <a:rPr lang="cs-CZ" smtClean="0">
                <a:solidFill>
                  <a:prstClr val="black">
                    <a:tint val="75000"/>
                  </a:prstClr>
                </a:solidFill>
              </a:rPr>
              <a:pPr>
                <a:defRPr/>
              </a:pPr>
              <a:t>12.10.2016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4DAA27-8ED0-4865-8A2F-7C1EB51A855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196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858F71AC-FDB0-4430-B852-EAD316855ED9}" type="datetimeFigureOut">
              <a:rPr lang="cs-CZ" smtClean="0">
                <a:solidFill>
                  <a:prstClr val="black">
                    <a:tint val="75000"/>
                  </a:prstClr>
                </a:solidFill>
              </a:rPr>
              <a:pPr>
                <a:defRPr/>
              </a:pPr>
              <a:t>12.10.2016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5942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fld id="{C017C547-04B9-493A-B743-84B3CB6E1FA6}" type="datetimeFigureOut">
              <a:rPr lang="cs-CZ" smtClean="0">
                <a:solidFill>
                  <a:prstClr val="black">
                    <a:tint val="75000"/>
                  </a:prstClr>
                </a:solidFill>
              </a:rPr>
              <a:pPr>
                <a:defRPr/>
              </a:pPr>
              <a:t>12.10.2016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289B38-8D97-45FA-A46C-589A0C15510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953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pPr>
              <a:defRPr/>
            </a:pPr>
            <a:fld id="{E964497A-0ADB-437E-B237-1D59F4E92B42}" type="datetimeFigureOut">
              <a:rPr lang="cs-CZ" smtClean="0">
                <a:solidFill>
                  <a:prstClr val="black">
                    <a:tint val="75000"/>
                  </a:prstClr>
                </a:solidFill>
              </a:rPr>
              <a:pPr>
                <a:defRPr/>
              </a:pPr>
              <a:t>12.10.2016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A88282A-5FA8-4A7E-A999-D1CDD5684BD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9121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pPr>
              <a:defRPr/>
            </a:pPr>
            <a:fld id="{D26E777A-EBE4-43EE-B16C-1D14EB13142B}" type="datetimeFigureOut">
              <a:rPr lang="cs-CZ" smtClean="0">
                <a:solidFill>
                  <a:prstClr val="black">
                    <a:tint val="75000"/>
                  </a:prstClr>
                </a:solidFill>
              </a:rPr>
              <a:pPr>
                <a:defRPr/>
              </a:pPr>
              <a:t>12.10.2016</a:t>
            </a:fld>
            <a:endParaRPr lang="cs-CZ">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765A841-A1B5-4CDD-964C-13A8A1F499C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0558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a:defRPr/>
            </a:pPr>
            <a:fld id="{B7ABE49B-9DD5-4652-9180-96D6A108E91C}" type="datetimeFigureOut">
              <a:rPr lang="cs-CZ" smtClean="0">
                <a:solidFill>
                  <a:prstClr val="black">
                    <a:tint val="75000"/>
                  </a:prstClr>
                </a:solidFill>
              </a:rPr>
              <a:pPr>
                <a:defRPr/>
              </a:pPr>
              <a:t>12.10.2016</a:t>
            </a:fld>
            <a:endParaRPr lang="cs-CZ">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9E15F04-57A1-4D14-828C-D5AC9F011B9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18EB08-8B8E-40F1-BC4B-813AA6EBF55A}" type="datetimeFigureOut">
              <a:rPr lang="cs-CZ" smtClean="0">
                <a:solidFill>
                  <a:prstClr val="black">
                    <a:tint val="75000"/>
                  </a:prstClr>
                </a:solidFill>
              </a:rPr>
              <a:pPr>
                <a:defRPr/>
              </a:pPr>
              <a:t>12.10.2016</a:t>
            </a:fld>
            <a:endParaRPr lang="cs-CZ">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CCD52F52-9068-44ED-8E35-96BB550F443B}" type="datetimeFigureOut">
              <a:rPr lang="cs-CZ" smtClean="0">
                <a:solidFill>
                  <a:prstClr val="black">
                    <a:tint val="75000"/>
                  </a:prstClr>
                </a:solidFill>
              </a:rPr>
              <a:pPr>
                <a:defRPr/>
              </a:pPr>
              <a:t>12.10.2016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E6D827B-4EEC-4510-A50B-38305E8E620F}"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F2F2E694-7E52-4737-9917-0B0EDB8FE6F5}" type="datetimeFigureOut">
              <a:rPr lang="cs-CZ" smtClean="0">
                <a:solidFill>
                  <a:prstClr val="black">
                    <a:tint val="75000"/>
                  </a:prstClr>
                </a:solidFill>
              </a:rPr>
              <a:pPr>
                <a:defRPr/>
              </a:pPr>
              <a:t>12.10.2016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8E39782-32F4-42C5-9D55-E21C09DF566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B6B818D7-4D69-C74B-856A-11258C666662}" type="datetimeFigureOut">
              <a:rPr lang="en-US" smtClean="0"/>
              <a:pPr/>
              <a:t>10/12/2016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latin typeface="Myriad Pro"/>
              </a:rPr>
              <a:t>Název</a:t>
            </a:r>
            <a:r>
              <a:rPr lang="en-US" dirty="0" smtClean="0">
                <a:latin typeface="Myriad Pro"/>
              </a:rPr>
              <a:t> </a:t>
            </a:r>
            <a:r>
              <a:rPr lang="en-US" dirty="0" err="1" smtClean="0">
                <a:latin typeface="Myriad Pro"/>
              </a:rPr>
              <a:t>prezentace</a:t>
            </a:r>
            <a:endParaRPr lang="en-US" dirty="0">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rr.cz/cs/kontakty/kontakty-irop" TargetMode="External"/><Relationship Id="rId2" Type="http://schemas.openxmlformats.org/officeDocument/2006/relationships/hyperlink" Target="http://dotaceeu.cz/cs/microsites/irop/kontakty"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dotaceeu.cz/cs/microsites/irop/vyzv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ef@mzcr.cz"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rr.cz/cs/kontakty/kontakty-irop/" TargetMode="External"/><Relationship Id="rId2" Type="http://schemas.openxmlformats.org/officeDocument/2006/relationships/hyperlink" Target="http://www.dotaceeu.cz/IROP"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dotaceeu.cz/cs/Microsites/IROP/Dokumenty"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Marek.Zeman@mmr.c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dotaceeu.cz/IROP"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Subtitle 2"/>
          <p:cNvSpPr>
            <a:spLocks noGrp="1"/>
          </p:cNvSpPr>
          <p:nvPr>
            <p:ph type="subTitle" idx="1"/>
          </p:nvPr>
        </p:nvSpPr>
        <p:spPr>
          <a:xfrm>
            <a:off x="363538" y="4946650"/>
            <a:ext cx="6400800" cy="696913"/>
          </a:xfrm>
        </p:spPr>
        <p:txBody>
          <a:bodyPr>
            <a:normAutofit fontScale="85000" lnSpcReduction="20000"/>
          </a:bodyPr>
          <a:lstStyle/>
          <a:p>
            <a:pPr algn="l" eaLnBrk="1" hangingPunct="1"/>
            <a:r>
              <a:rPr lang="cs-CZ" altLang="cs-CZ" sz="2500" smtClean="0">
                <a:solidFill>
                  <a:srgbClr val="000000"/>
                </a:solidFill>
                <a:ea typeface="Myriad Pro"/>
                <a:cs typeface="Myriad Pro"/>
              </a:rPr>
              <a:t>19. 1. 2016</a:t>
            </a:r>
          </a:p>
          <a:p>
            <a:pPr algn="l" eaLnBrk="1" hangingPunct="1"/>
            <a:r>
              <a:rPr lang="cs-CZ" altLang="cs-CZ" sz="2500" smtClean="0">
                <a:solidFill>
                  <a:srgbClr val="000000"/>
                </a:solidFill>
                <a:ea typeface="Myriad Pro"/>
                <a:cs typeface="Myriad Pro"/>
              </a:rPr>
              <a:t>Praha</a:t>
            </a:r>
            <a:endParaRPr lang="cs-CZ" altLang="cs-CZ" sz="2500" dirty="0" smtClean="0">
              <a:solidFill>
                <a:srgbClr val="000000"/>
              </a:solidFill>
              <a:ea typeface="Myriad Pro"/>
              <a:cs typeface="Myriad Pro"/>
            </a:endParaRPr>
          </a:p>
        </p:txBody>
      </p:sp>
      <p:sp>
        <p:nvSpPr>
          <p:cNvPr id="7" name="Title 1"/>
          <p:cNvSpPr txBox="1">
            <a:spLocks/>
          </p:cNvSpPr>
          <p:nvPr/>
        </p:nvSpPr>
        <p:spPr bwMode="auto">
          <a:xfrm>
            <a:off x="30393" y="548680"/>
            <a:ext cx="7133895" cy="3505795"/>
          </a:xfrm>
          <a:prstGeom prst="rect">
            <a:avLst/>
          </a:prstGeom>
        </p:spPr>
        <p:txBody>
          <a:bodyPr vert="horz" wrap="square" lIns="91440" tIns="45720" rIns="91440" bIns="45720" numCol="1" rtlCol="0" anchor="ctr" anchorCtr="0" compatLnSpc="1">
            <a:prstTxWarp prst="textNoShape">
              <a:avLst/>
            </a:prstTxWarp>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lnSpc>
                <a:spcPct val="107000"/>
              </a:lnSpc>
            </a:pP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endParaRPr lang="cs-CZ" altLang="cs-CZ" sz="3600" cap="none" dirty="0" smtClean="0">
              <a:solidFill>
                <a:srgbClr val="000000"/>
              </a:solidFill>
              <a:latin typeface="Myriad Pro Black"/>
              <a:ea typeface="Myriad Pro Black"/>
              <a:cs typeface="Myriad Pro Black"/>
            </a:endParaRPr>
          </a:p>
          <a:p>
            <a:pPr>
              <a:lnSpc>
                <a:spcPct val="107000"/>
              </a:lnSpc>
            </a:pPr>
            <a:r>
              <a:rPr lang="cs-CZ" altLang="cs-CZ" sz="3600" cap="none" dirty="0" smtClean="0">
                <a:solidFill>
                  <a:srgbClr val="0070C0"/>
                </a:solidFill>
                <a:latin typeface="Myriad Pro Black"/>
                <a:ea typeface="Myriad Pro Black"/>
                <a:cs typeface="Myriad Pro Black"/>
              </a:rPr>
              <a:t>SEMINÁŘ PRO ŽADATELE </a:t>
            </a:r>
          </a:p>
          <a:p>
            <a:pPr>
              <a:lnSpc>
                <a:spcPct val="107000"/>
              </a:lnSpc>
            </a:pPr>
            <a:r>
              <a:rPr lang="cs-CZ" altLang="cs-CZ" sz="3600" cap="none" dirty="0" smtClean="0">
                <a:solidFill>
                  <a:srgbClr val="0070C0"/>
                </a:solidFill>
                <a:latin typeface="Myriad Pro Black"/>
                <a:ea typeface="Myriad Pro Black"/>
                <a:cs typeface="Myriad Pro Black"/>
              </a:rPr>
              <a:t>54. výzva IROP</a:t>
            </a: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200" cap="none" dirty="0" smtClean="0">
                <a:solidFill>
                  <a:srgbClr val="0070C0"/>
                </a:solidFill>
                <a:latin typeface="Myriad Pro Black"/>
                <a:ea typeface="Myriad Pro Black"/>
                <a:cs typeface="Myriad Pro Black"/>
              </a:rPr>
              <a:t>„Deinstitucionalizace psychiatrické péče“</a:t>
            </a:r>
            <a:r>
              <a:rPr lang="cs-CZ" altLang="cs-CZ" sz="3200" cap="none" dirty="0" smtClean="0">
                <a:solidFill>
                  <a:srgbClr val="000000"/>
                </a:solidFill>
                <a:latin typeface="Myriad Pro Black"/>
                <a:ea typeface="Myriad Pro Black"/>
                <a:cs typeface="Myriad Pro Black"/>
              </a:rPr>
              <a:t/>
            </a:r>
            <a:br>
              <a:rPr lang="cs-CZ" altLang="cs-CZ" sz="32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endParaRPr lang="cs-CZ" altLang="cs-CZ" sz="3600" i="1" cap="none" dirty="0" smtClean="0">
              <a:solidFill>
                <a:srgbClr val="000000"/>
              </a:solidFill>
              <a:latin typeface="Myriad Pro Black"/>
              <a:ea typeface="Myriad Pro Black"/>
              <a:cs typeface="Myriad Pro Black"/>
            </a:endParaRPr>
          </a:p>
        </p:txBody>
      </p:sp>
      <p:sp>
        <p:nvSpPr>
          <p:cNvPr id="2" name="TextovéPole 1"/>
          <p:cNvSpPr txBox="1"/>
          <p:nvPr/>
        </p:nvSpPr>
        <p:spPr>
          <a:xfrm>
            <a:off x="451620" y="4947265"/>
            <a:ext cx="1872208" cy="707886"/>
          </a:xfrm>
          <a:prstGeom prst="rect">
            <a:avLst/>
          </a:prstGeom>
          <a:solidFill>
            <a:schemeClr val="bg1"/>
          </a:solidFill>
        </p:spPr>
        <p:txBody>
          <a:bodyPr wrap="square" rtlCol="0">
            <a:spAutoFit/>
          </a:bodyPr>
          <a:lstStyle/>
          <a:p>
            <a:r>
              <a:rPr lang="cs-CZ" sz="2000" dirty="0" smtClean="0"/>
              <a:t>11. 10. 2016</a:t>
            </a:r>
          </a:p>
          <a:p>
            <a:r>
              <a:rPr lang="cs-CZ" sz="2000" dirty="0" smtClean="0"/>
              <a:t>Praha</a:t>
            </a:r>
            <a:endParaRPr lang="cs-CZ" sz="2000" dirty="0"/>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8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4624"/>
            <a:ext cx="8229600" cy="1512168"/>
          </a:xfrm>
        </p:spPr>
        <p:txBody>
          <a:bodyPr/>
          <a:lstStyle/>
          <a:p>
            <a:r>
              <a:rPr lang="it-IT" sz="3200" dirty="0" smtClean="0">
                <a:solidFill>
                  <a:srgbClr val="0070C0"/>
                </a:solidFill>
              </a:rPr>
              <a:t>Pravidla </a:t>
            </a:r>
            <a:r>
              <a:rPr lang="it-IT" sz="3200" dirty="0">
                <a:solidFill>
                  <a:srgbClr val="0070C0"/>
                </a:solidFill>
              </a:rPr>
              <a:t>pro žadatele a </a:t>
            </a:r>
            <a:r>
              <a:rPr lang="it-IT" sz="3200" dirty="0" smtClean="0">
                <a:solidFill>
                  <a:srgbClr val="0070C0"/>
                </a:solidFill>
              </a:rPr>
              <a:t>příjemce</a:t>
            </a:r>
            <a:endParaRPr lang="cs-CZ" dirty="0"/>
          </a:p>
        </p:txBody>
      </p:sp>
      <p:sp>
        <p:nvSpPr>
          <p:cNvPr id="3" name="Zástupný symbol pro obsah 2"/>
          <p:cNvSpPr>
            <a:spLocks noGrp="1"/>
          </p:cNvSpPr>
          <p:nvPr>
            <p:ph idx="1"/>
          </p:nvPr>
        </p:nvSpPr>
        <p:spPr/>
        <p:txBody>
          <a:bodyPr/>
          <a:lstStyle/>
          <a:p>
            <a:pPr marL="400050" lvl="1" indent="0">
              <a:spcAft>
                <a:spcPts val="600"/>
              </a:spcAft>
              <a:buNone/>
              <a:defRPr/>
            </a:pPr>
            <a:r>
              <a:rPr lang="cs-CZ" sz="2400" b="1" dirty="0">
                <a:solidFill>
                  <a:srgbClr val="0070C0"/>
                </a:solidFill>
                <a:cs typeface="Arial" charset="0"/>
              </a:rPr>
              <a:t>Obecná pravidla (aktuálně verze 1.6 z 27. září 2016)</a:t>
            </a:r>
          </a:p>
          <a:p>
            <a:pPr marL="400050" lvl="1" indent="0">
              <a:spcAft>
                <a:spcPts val="600"/>
              </a:spcAft>
              <a:buNone/>
              <a:defRPr/>
            </a:pPr>
            <a:r>
              <a:rPr lang="cs-CZ" sz="2400" i="1" dirty="0">
                <a:cs typeface="Arial" charset="0"/>
              </a:rPr>
              <a:t>(závazná pro všechny specifické cíle a výzvy)</a:t>
            </a:r>
            <a:endParaRPr lang="cs-CZ" sz="2400" i="1" u="sng" dirty="0">
              <a:cs typeface="Arial" charset="0"/>
            </a:endParaRPr>
          </a:p>
          <a:p>
            <a:pPr marL="457200" lvl="1" indent="0">
              <a:buNone/>
              <a:defRPr/>
            </a:pPr>
            <a:r>
              <a:rPr lang="cs-CZ" sz="2400" dirty="0">
                <a:hlinkClick r:id="rId2"/>
              </a:rPr>
              <a:t>www.dotaceEU.cz/IROP</a:t>
            </a:r>
            <a:endParaRPr lang="cs-CZ" sz="2400" dirty="0"/>
          </a:p>
          <a:p>
            <a:pPr marL="457200" lvl="1" indent="0">
              <a:buNone/>
              <a:defRPr/>
            </a:pPr>
            <a:endParaRPr lang="cs-CZ" sz="2400" dirty="0"/>
          </a:p>
          <a:p>
            <a:pPr marL="400050" lvl="1" indent="0">
              <a:spcAft>
                <a:spcPts val="600"/>
              </a:spcAft>
              <a:buNone/>
              <a:defRPr/>
            </a:pPr>
            <a:r>
              <a:rPr lang="cs-CZ" sz="2400" b="1" dirty="0">
                <a:solidFill>
                  <a:srgbClr val="0070C0"/>
                </a:solidFill>
                <a:cs typeface="Arial" charset="0"/>
              </a:rPr>
              <a:t>Specifická pravidla</a:t>
            </a:r>
          </a:p>
          <a:p>
            <a:pPr marL="400050" lvl="1" indent="0">
              <a:spcAft>
                <a:spcPts val="600"/>
              </a:spcAft>
              <a:buNone/>
              <a:defRPr/>
            </a:pPr>
            <a:r>
              <a:rPr lang="cs-CZ" sz="2400" i="1" dirty="0">
                <a:cs typeface="Arial" charset="0"/>
              </a:rPr>
              <a:t>(pro každou výzvu samostatný dokument)</a:t>
            </a:r>
            <a:r>
              <a:rPr lang="cs-CZ" sz="2400" i="1" u="sng" dirty="0">
                <a:cs typeface="Arial" charset="0"/>
              </a:rPr>
              <a:t> </a:t>
            </a:r>
          </a:p>
          <a:p>
            <a:pPr marL="400050" lvl="1" indent="0">
              <a:spcAft>
                <a:spcPts val="600"/>
              </a:spcAft>
              <a:buNone/>
              <a:defRPr/>
            </a:pPr>
            <a:r>
              <a:rPr lang="cs-CZ" sz="2400" dirty="0">
                <a:cs typeface="Arial" charset="0"/>
                <a:hlinkClick r:id="rId2"/>
              </a:rPr>
              <a:t>www.dotaceEU.cz/IROP</a:t>
            </a:r>
            <a:endParaRPr lang="cs-CZ" sz="2400" dirty="0">
              <a:cs typeface="Arial" charset="0"/>
            </a:endParaRPr>
          </a:p>
          <a:p>
            <a:pPr lvl="1" indent="-342900">
              <a:spcAft>
                <a:spcPts val="600"/>
              </a:spcAft>
              <a:buFont typeface="Arial" panose="020B0604020202020204" pitchFamily="34" charset="0"/>
              <a:buChar char="•"/>
              <a:defRPr/>
            </a:pPr>
            <a:r>
              <a:rPr lang="cs-CZ" sz="2400" dirty="0">
                <a:cs typeface="Arial" charset="0"/>
              </a:rPr>
              <a:t>podporované aktivity, způsobilé výdaje, hodnoticí kritéria, povinné přílohy</a:t>
            </a:r>
          </a:p>
          <a:p>
            <a:endParaRPr lang="cs-CZ" dirty="0"/>
          </a:p>
        </p:txBody>
      </p:sp>
      <p:pic>
        <p:nvPicPr>
          <p:cNvPr id="4"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93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96752"/>
            <a:ext cx="82296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a:xfrm>
            <a:off x="457200" y="260648"/>
            <a:ext cx="8229600" cy="864096"/>
          </a:xfrm>
        </p:spPr>
        <p:txBody>
          <a:bodyPr/>
          <a:lstStyle/>
          <a:p>
            <a:r>
              <a:rPr lang="cs-CZ" sz="2800" dirty="0" smtClean="0">
                <a:solidFill>
                  <a:srgbClr val="0070C0"/>
                </a:solidFill>
              </a:rPr>
              <a:t/>
            </a:r>
            <a:br>
              <a:rPr lang="cs-CZ" sz="2800" dirty="0" smtClean="0">
                <a:solidFill>
                  <a:srgbClr val="0070C0"/>
                </a:solidFill>
              </a:rPr>
            </a:br>
            <a:r>
              <a:rPr lang="it-IT" sz="2800" dirty="0" smtClean="0">
                <a:solidFill>
                  <a:srgbClr val="0070C0"/>
                </a:solidFill>
              </a:rPr>
              <a:t>Pravidla </a:t>
            </a:r>
            <a:r>
              <a:rPr lang="it-IT" sz="2800" dirty="0">
                <a:solidFill>
                  <a:srgbClr val="0070C0"/>
                </a:solidFill>
              </a:rPr>
              <a:t>pro žadatele a příjemce</a:t>
            </a:r>
            <a:r>
              <a:rPr lang="cs-CZ" dirty="0">
                <a:solidFill>
                  <a:srgbClr val="0070C0"/>
                </a:solidFill>
              </a:rPr>
              <a:t/>
            </a:r>
            <a:br>
              <a:rPr lang="cs-CZ" dirty="0">
                <a:solidFill>
                  <a:srgbClr val="0070C0"/>
                </a:solidFill>
              </a:rPr>
            </a:br>
            <a:endParaRPr lang="cs-CZ" dirty="0"/>
          </a:p>
        </p:txBody>
      </p:sp>
    </p:spTree>
    <p:extLst>
      <p:ext uri="{BB962C8B-B14F-4D97-AF65-F5344CB8AC3E}">
        <p14:creationId xmlns:p14="http://schemas.microsoft.com/office/powerpoint/2010/main" val="1061010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0070C0"/>
                </a:solidFill>
              </a:rPr>
              <a:t>Kontakty a informace</a:t>
            </a:r>
            <a:endParaRPr lang="cs-CZ" sz="3200" dirty="0"/>
          </a:p>
        </p:txBody>
      </p:sp>
      <p:sp>
        <p:nvSpPr>
          <p:cNvPr id="3" name="Zástupný symbol pro obsah 2"/>
          <p:cNvSpPr>
            <a:spLocks noGrp="1"/>
          </p:cNvSpPr>
          <p:nvPr>
            <p:ph idx="1"/>
          </p:nvPr>
        </p:nvSpPr>
        <p:spPr/>
        <p:txBody>
          <a:bodyPr/>
          <a:lstStyle/>
          <a:p>
            <a:pPr marL="0" lvl="0" indent="0">
              <a:buNone/>
            </a:pPr>
            <a:r>
              <a:rPr lang="cs-CZ" sz="2400" b="1" dirty="0">
                <a:solidFill>
                  <a:srgbClr val="0070C0"/>
                </a:solidFill>
              </a:rPr>
              <a:t>Centrum pro regionální rozvoj České republiky:</a:t>
            </a:r>
          </a:p>
          <a:p>
            <a:pPr marL="0" lvl="0" indent="0">
              <a:buNone/>
            </a:pPr>
            <a:r>
              <a:rPr lang="cs-CZ" sz="2400" dirty="0">
                <a:solidFill>
                  <a:prstClr val="black"/>
                </a:solidFill>
              </a:rPr>
              <a:t>(konzultace – krajské pracoviště CRR Liberec )</a:t>
            </a:r>
          </a:p>
          <a:p>
            <a:pPr lvl="0"/>
            <a:r>
              <a:rPr lang="cs-CZ" sz="2400" dirty="0">
                <a:solidFill>
                  <a:prstClr val="black"/>
                </a:solidFill>
                <a:hlinkClick r:id="rId2"/>
              </a:rPr>
              <a:t>http://dotaceeu.cz/cs/microsites/irop/kontakty</a:t>
            </a:r>
            <a:endParaRPr lang="cs-CZ" sz="2400" dirty="0">
              <a:solidFill>
                <a:prstClr val="black"/>
              </a:solidFill>
            </a:endParaRPr>
          </a:p>
          <a:p>
            <a:pPr marL="0" lvl="0" indent="0">
              <a:buNone/>
            </a:pPr>
            <a:endParaRPr lang="cs-CZ" sz="2400" dirty="0">
              <a:solidFill>
                <a:prstClr val="black"/>
              </a:solidFill>
            </a:endParaRPr>
          </a:p>
          <a:p>
            <a:pPr lvl="0"/>
            <a:r>
              <a:rPr lang="cs-CZ" sz="2400" dirty="0">
                <a:solidFill>
                  <a:prstClr val="black"/>
                </a:solidFill>
                <a:hlinkClick r:id="rId3"/>
              </a:rPr>
              <a:t>http://www.crr.cz/cs/kontakty/kontakty-irop</a:t>
            </a:r>
            <a:endParaRPr lang="cs-CZ" sz="2400" dirty="0">
              <a:solidFill>
                <a:prstClr val="black"/>
              </a:solidFill>
            </a:endParaRPr>
          </a:p>
          <a:p>
            <a:pPr marL="0" lvl="0" indent="0">
              <a:buNone/>
            </a:pPr>
            <a:endParaRPr lang="cs-CZ" sz="2400" b="1" dirty="0">
              <a:solidFill>
                <a:prstClr val="black"/>
              </a:solidFill>
            </a:endParaRPr>
          </a:p>
          <a:p>
            <a:pPr marL="0" lvl="0" indent="0">
              <a:buNone/>
            </a:pPr>
            <a:r>
              <a:rPr lang="cs-CZ" sz="2400" b="1" dirty="0">
                <a:solidFill>
                  <a:srgbClr val="0070C0"/>
                </a:solidFill>
              </a:rPr>
              <a:t>Výzvy k předkládání žádostí o podporu:</a:t>
            </a:r>
          </a:p>
          <a:p>
            <a:pPr lvl="0"/>
            <a:r>
              <a:rPr lang="cs-CZ" sz="2400" dirty="0">
                <a:solidFill>
                  <a:prstClr val="black"/>
                </a:solidFill>
                <a:hlinkClick r:id="rId4"/>
              </a:rPr>
              <a:t>http://</a:t>
            </a:r>
            <a:r>
              <a:rPr lang="cs-CZ" sz="2400" dirty="0" smtClean="0">
                <a:solidFill>
                  <a:prstClr val="black"/>
                </a:solidFill>
                <a:hlinkClick r:id="rId4"/>
              </a:rPr>
              <a:t>dotaceeu.cz/cs/microsites/irop/vyzvy</a:t>
            </a:r>
          </a:p>
          <a:p>
            <a:pPr marL="0" indent="0">
              <a:buNone/>
            </a:pPr>
            <a:endParaRPr lang="cs-CZ" dirty="0"/>
          </a:p>
        </p:txBody>
      </p:sp>
      <p:pic>
        <p:nvPicPr>
          <p:cNvPr id="4" name="Picture 2" descr="\\nt1\O\Loga 2014_2020\IROP\Logolinky\RGB\JPG\IROP_CZ_RO_B_C RGB_malý.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45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Subtitle 2"/>
          <p:cNvSpPr>
            <a:spLocks noGrp="1"/>
          </p:cNvSpPr>
          <p:nvPr>
            <p:ph type="subTitle" idx="1"/>
          </p:nvPr>
        </p:nvSpPr>
        <p:spPr>
          <a:xfrm>
            <a:off x="363538" y="4946650"/>
            <a:ext cx="6400800" cy="696913"/>
          </a:xfrm>
        </p:spPr>
        <p:txBody>
          <a:bodyPr>
            <a:normAutofit fontScale="85000" lnSpcReduction="20000"/>
          </a:bodyPr>
          <a:lstStyle/>
          <a:p>
            <a:pPr algn="l" eaLnBrk="1" hangingPunct="1"/>
            <a:r>
              <a:rPr lang="cs-CZ" altLang="cs-CZ" sz="2500" smtClean="0">
                <a:solidFill>
                  <a:srgbClr val="000000"/>
                </a:solidFill>
                <a:ea typeface="Myriad Pro"/>
                <a:cs typeface="Myriad Pro"/>
              </a:rPr>
              <a:t>19. 1. 2016</a:t>
            </a:r>
          </a:p>
          <a:p>
            <a:pPr algn="l" eaLnBrk="1" hangingPunct="1"/>
            <a:r>
              <a:rPr lang="cs-CZ" altLang="cs-CZ" sz="2500" smtClean="0">
                <a:solidFill>
                  <a:srgbClr val="000000"/>
                </a:solidFill>
                <a:ea typeface="Myriad Pro"/>
                <a:cs typeface="Myriad Pro"/>
              </a:rPr>
              <a:t>Praha</a:t>
            </a:r>
            <a:endParaRPr lang="cs-CZ" altLang="cs-CZ" sz="2500" dirty="0" smtClean="0">
              <a:solidFill>
                <a:srgbClr val="000000"/>
              </a:solidFill>
              <a:ea typeface="Myriad Pro"/>
              <a:cs typeface="Myriad Pro"/>
            </a:endParaRPr>
          </a:p>
        </p:txBody>
      </p:sp>
      <p:sp>
        <p:nvSpPr>
          <p:cNvPr id="7" name="Title 1"/>
          <p:cNvSpPr txBox="1">
            <a:spLocks/>
          </p:cNvSpPr>
          <p:nvPr/>
        </p:nvSpPr>
        <p:spPr bwMode="auto">
          <a:xfrm>
            <a:off x="30393" y="548680"/>
            <a:ext cx="7133895" cy="3505795"/>
          </a:xfrm>
          <a:prstGeom prst="rect">
            <a:avLst/>
          </a:prstGeom>
        </p:spPr>
        <p:txBody>
          <a:bodyPr vert="horz" wrap="square" lIns="91440" tIns="45720" rIns="91440" bIns="45720" numCol="1" rtlCol="0" anchor="ctr" anchorCtr="0" compatLnSpc="1">
            <a:prstTxWarp prst="textNoShape">
              <a:avLst/>
            </a:prstTxWarp>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lnSpc>
                <a:spcPct val="107000"/>
              </a:lnSpc>
            </a:pP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000" cap="none" dirty="0" smtClean="0">
                <a:solidFill>
                  <a:srgbClr val="0070C0"/>
                </a:solidFill>
                <a:latin typeface="Myriad Pro Black"/>
                <a:ea typeface="Myriad Pro Black"/>
                <a:cs typeface="Myriad Pro Black"/>
              </a:rPr>
              <a:t>Proč reforma psychiatrie?</a:t>
            </a:r>
            <a:endParaRPr lang="cs-CZ" altLang="cs-CZ" sz="3000" cap="none" dirty="0">
              <a:solidFill>
                <a:srgbClr val="0070C0"/>
              </a:solidFill>
              <a:latin typeface="Myriad Pro Black"/>
              <a:ea typeface="Myriad Pro Black"/>
              <a:cs typeface="Myriad Pro Black"/>
            </a:endParaRPr>
          </a:p>
          <a:p>
            <a:pPr>
              <a:lnSpc>
                <a:spcPct val="107000"/>
              </a:lnSpc>
            </a:pPr>
            <a:endParaRPr lang="cs-CZ" altLang="cs-CZ" sz="3000" cap="none" dirty="0">
              <a:solidFill>
                <a:srgbClr val="0070C0"/>
              </a:solidFill>
              <a:latin typeface="Myriad Pro Black"/>
              <a:ea typeface="Myriad Pro Black"/>
              <a:cs typeface="Myriad Pro Black"/>
            </a:endParaRPr>
          </a:p>
          <a:p>
            <a:pPr>
              <a:lnSpc>
                <a:spcPct val="107000"/>
              </a:lnSpc>
            </a:pPr>
            <a:r>
              <a:rPr lang="cs-CZ" altLang="cs-CZ" sz="3000" cap="none" dirty="0" smtClean="0">
                <a:solidFill>
                  <a:srgbClr val="0070C0"/>
                </a:solidFill>
                <a:latin typeface="Myriad Pro Black"/>
                <a:ea typeface="Myriad Pro Black"/>
                <a:cs typeface="Myriad Pro Black"/>
              </a:rPr>
              <a:t>MUDr. Martin Hollý</a:t>
            </a:r>
            <a:endParaRPr lang="cs-CZ" altLang="cs-CZ" sz="3000" cap="none" dirty="0">
              <a:solidFill>
                <a:srgbClr val="0070C0"/>
              </a:solidFill>
              <a:latin typeface="Myriad Pro Black"/>
              <a:ea typeface="Myriad Pro Black"/>
              <a:cs typeface="Myriad Pro Black"/>
            </a:endParaRPr>
          </a:p>
          <a:p>
            <a:pPr>
              <a:lnSpc>
                <a:spcPct val="107000"/>
              </a:lnSpc>
            </a:pPr>
            <a:r>
              <a:rPr lang="cs-CZ" altLang="cs-CZ" sz="3000" cap="none" dirty="0">
                <a:solidFill>
                  <a:srgbClr val="0070C0"/>
                </a:solidFill>
                <a:latin typeface="Myriad Pro Black"/>
                <a:ea typeface="Myriad Pro Black"/>
                <a:cs typeface="Myriad Pro Black"/>
              </a:rPr>
              <a:t>ředitel </a:t>
            </a:r>
            <a:r>
              <a:rPr lang="cs-CZ" altLang="cs-CZ" sz="3000" cap="none" dirty="0" smtClean="0">
                <a:solidFill>
                  <a:srgbClr val="0070C0"/>
                </a:solidFill>
                <a:latin typeface="Myriad Pro Black"/>
                <a:ea typeface="Myriad Pro Black"/>
                <a:cs typeface="Myriad Pro Black"/>
              </a:rPr>
              <a:t>Psychiatrické nemocnice Bohnice</a:t>
            </a:r>
            <a:r>
              <a:rPr lang="cs-CZ" altLang="cs-CZ" sz="3200" cap="none" dirty="0" smtClean="0">
                <a:solidFill>
                  <a:srgbClr val="000000"/>
                </a:solidFill>
                <a:latin typeface="Myriad Pro Black"/>
                <a:ea typeface="Myriad Pro Black"/>
                <a:cs typeface="Myriad Pro Black"/>
              </a:rPr>
              <a:t/>
            </a:r>
            <a:br>
              <a:rPr lang="cs-CZ" altLang="cs-CZ" sz="32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endParaRPr lang="cs-CZ" altLang="cs-CZ" sz="3600" i="1" cap="none" dirty="0" smtClean="0">
              <a:solidFill>
                <a:srgbClr val="000000"/>
              </a:solidFill>
              <a:latin typeface="Myriad Pro Black"/>
              <a:ea typeface="Myriad Pro Black"/>
              <a:cs typeface="Myriad Pro Black"/>
            </a:endParaRPr>
          </a:p>
        </p:txBody>
      </p:sp>
      <p:sp>
        <p:nvSpPr>
          <p:cNvPr id="2" name="TextovéPole 1"/>
          <p:cNvSpPr txBox="1"/>
          <p:nvPr/>
        </p:nvSpPr>
        <p:spPr>
          <a:xfrm>
            <a:off x="451620" y="4947265"/>
            <a:ext cx="1872208" cy="707886"/>
          </a:xfrm>
          <a:prstGeom prst="rect">
            <a:avLst/>
          </a:prstGeom>
          <a:solidFill>
            <a:schemeClr val="bg1"/>
          </a:solidFill>
        </p:spPr>
        <p:txBody>
          <a:bodyPr wrap="square" rtlCol="0">
            <a:spAutoFit/>
          </a:bodyPr>
          <a:lstStyle/>
          <a:p>
            <a:r>
              <a:rPr lang="cs-CZ" sz="2000" dirty="0" smtClean="0"/>
              <a:t>11. 10. 2016</a:t>
            </a:r>
          </a:p>
          <a:p>
            <a:r>
              <a:rPr lang="cs-CZ" sz="2000" dirty="0" smtClean="0"/>
              <a:t>Praha</a:t>
            </a:r>
            <a:endParaRPr lang="cs-CZ" sz="2000" dirty="0"/>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10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0070C0"/>
                </a:solidFill>
              </a:rPr>
              <a:t>Proč reforma psychiatrie?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849694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25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0070C0"/>
                </a:solidFill>
              </a:rPr>
              <a:t>Proč reforma psychiatrie?</a:t>
            </a:r>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484784"/>
            <a:ext cx="6840760" cy="4680520"/>
          </a:xfrm>
          <a:prstGeom prst="rect">
            <a:avLst/>
          </a:prstGeom>
        </p:spPr>
      </p:pic>
    </p:spTree>
    <p:extLst>
      <p:ext uri="{BB962C8B-B14F-4D97-AF65-F5344CB8AC3E}">
        <p14:creationId xmlns:p14="http://schemas.microsoft.com/office/powerpoint/2010/main" val="13349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0070C0"/>
                </a:solidFill>
              </a:rPr>
              <a:t>Proč reforma psychiatrie?</a:t>
            </a:r>
          </a:p>
        </p:txBody>
      </p:sp>
      <p:pic>
        <p:nvPicPr>
          <p:cNvPr id="4" name="Content Placeholder 3" descr="pocet luzek na instituci.jpg"/>
          <p:cNvPicPr>
            <a:picLocks noGrp="1" noChangeAspect="1"/>
          </p:cNvPicPr>
          <p:nvPr>
            <p:ph idx="1"/>
          </p:nvPr>
        </p:nvPicPr>
        <p:blipFill>
          <a:blip r:embed="rId2">
            <a:extLst>
              <a:ext uri="{28A0092B-C50C-407E-A947-70E740481C1C}">
                <a14:useLocalDpi xmlns:a14="http://schemas.microsoft.com/office/drawing/2010/main" val="0"/>
              </a:ext>
            </a:extLst>
          </a:blip>
          <a:srcRect l="4814" r="-276"/>
          <a:stretch>
            <a:fillRect/>
          </a:stretch>
        </p:blipFill>
        <p:spPr>
          <a:xfrm>
            <a:off x="755576" y="1052736"/>
            <a:ext cx="7560840" cy="5256584"/>
          </a:xfrm>
          <a:prstGeom prst="rect">
            <a:avLst/>
          </a:prstGeom>
        </p:spPr>
      </p:pic>
    </p:spTree>
    <p:extLst>
      <p:ext uri="{BB962C8B-B14F-4D97-AF65-F5344CB8AC3E}">
        <p14:creationId xmlns:p14="http://schemas.microsoft.com/office/powerpoint/2010/main" val="200724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0070C0"/>
                </a:solidFill>
              </a:rPr>
              <a:t>Proč reforma psychiatrie?</a:t>
            </a:r>
          </a:p>
        </p:txBody>
      </p:sp>
      <p:pic>
        <p:nvPicPr>
          <p:cNvPr id="4"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268760"/>
            <a:ext cx="7344816" cy="5112568"/>
          </a:xfrm>
          <a:prstGeom prst="rect">
            <a:avLst/>
          </a:prstGeom>
        </p:spPr>
      </p:pic>
    </p:spTree>
    <p:extLst>
      <p:ext uri="{BB962C8B-B14F-4D97-AF65-F5344CB8AC3E}">
        <p14:creationId xmlns:p14="http://schemas.microsoft.com/office/powerpoint/2010/main" val="83677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0070C0"/>
                </a:solidFill>
              </a:rPr>
              <a:t>Co je reforma psychiatrie?</a:t>
            </a:r>
          </a:p>
        </p:txBody>
      </p:sp>
      <p:pic>
        <p:nvPicPr>
          <p:cNvPr id="4"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712406"/>
            <a:ext cx="3384375" cy="4267200"/>
          </a:xfrm>
          <a:prstGeom prst="rect">
            <a:avLst/>
          </a:prstGeom>
        </p:spPr>
      </p:pic>
      <p:sp>
        <p:nvSpPr>
          <p:cNvPr id="6" name="Zástupný symbol pro obsah 2"/>
          <p:cNvSpPr>
            <a:spLocks noGrp="1"/>
          </p:cNvSpPr>
          <p:nvPr>
            <p:ph idx="1"/>
          </p:nvPr>
        </p:nvSpPr>
        <p:spPr>
          <a:prstGeom prst="rect">
            <a:avLst/>
          </a:prstGeom>
        </p:spPr>
        <p:txBody>
          <a:bodyPr>
            <a:normAutofit/>
          </a:bodyPr>
          <a:lstStyle/>
          <a:p>
            <a:endParaRPr lang="cs-CZ" sz="2400" dirty="0" smtClean="0"/>
          </a:p>
          <a:p>
            <a:endParaRPr lang="cs-CZ" sz="2400" dirty="0"/>
          </a:p>
          <a:p>
            <a:r>
              <a:rPr lang="cs-CZ" sz="2400" dirty="0" smtClean="0"/>
              <a:t>Systém </a:t>
            </a:r>
            <a:r>
              <a:rPr lang="cs-CZ" sz="2400" dirty="0"/>
              <a:t>se bude měnit</a:t>
            </a:r>
          </a:p>
          <a:p>
            <a:r>
              <a:rPr lang="cs-CZ" sz="2400" dirty="0"/>
              <a:t>Vzniká nový pilíř</a:t>
            </a:r>
          </a:p>
          <a:p>
            <a:r>
              <a:rPr lang="cs-CZ" sz="2400" dirty="0"/>
              <a:t>Akcent na kvalitu života</a:t>
            </a:r>
          </a:p>
          <a:p>
            <a:r>
              <a:rPr lang="cs-CZ" sz="2400" dirty="0"/>
              <a:t>Akcent na dostupnost</a:t>
            </a:r>
          </a:p>
          <a:p>
            <a:r>
              <a:rPr lang="cs-CZ" sz="2400" dirty="0"/>
              <a:t>Akcent na EBM</a:t>
            </a:r>
          </a:p>
          <a:p>
            <a:r>
              <a:rPr lang="cs-CZ" sz="2400" dirty="0"/>
              <a:t>Akcent na </a:t>
            </a:r>
            <a:r>
              <a:rPr lang="cs-CZ" sz="2400" dirty="0" smtClean="0"/>
              <a:t>kooperaci </a:t>
            </a:r>
          </a:p>
          <a:p>
            <a:pPr marL="0" indent="0">
              <a:buNone/>
            </a:pPr>
            <a:r>
              <a:rPr lang="cs-CZ" sz="2400" dirty="0"/>
              <a:t> </a:t>
            </a:r>
            <a:r>
              <a:rPr lang="cs-CZ" sz="2400" dirty="0" smtClean="0"/>
              <a:t>   mezi pilíři péče a resorty</a:t>
            </a:r>
            <a:endParaRPr lang="cs-CZ" sz="2400" dirty="0"/>
          </a:p>
        </p:txBody>
      </p:sp>
    </p:spTree>
    <p:extLst>
      <p:ext uri="{BB962C8B-B14F-4D97-AF65-F5344CB8AC3E}">
        <p14:creationId xmlns:p14="http://schemas.microsoft.com/office/powerpoint/2010/main" val="380904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mph" presetSubtype="0" fill="hold" nodeType="afterEffect">
                                  <p:stCondLst>
                                    <p:cond delay="0"/>
                                  </p:stCondLst>
                                  <p:childTnLst>
                                    <p:animScale>
                                      <p:cBhvr>
                                        <p:cTn id="11" dur="2000" fill="hold"/>
                                        <p:tgtEl>
                                          <p:spTgt spid="4"/>
                                        </p:tgtEl>
                                      </p:cBhvr>
                                      <p:by x="150000" y="150000"/>
                                    </p:animScale>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down)">
                                      <p:cBhvr>
                                        <p:cTn id="19" dur="500"/>
                                        <p:tgtEl>
                                          <p:spTgt spid="6">
                                            <p:txEl>
                                              <p:pRg st="3" end="3"/>
                                            </p:txEl>
                                          </p:spTgt>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down)">
                                      <p:cBhvr>
                                        <p:cTn id="23" dur="500"/>
                                        <p:tgtEl>
                                          <p:spTgt spid="6">
                                            <p:txEl>
                                              <p:pRg st="4" end="4"/>
                                            </p:txEl>
                                          </p:spTgt>
                                        </p:tgtEl>
                                      </p:cBhvr>
                                    </p:animEffect>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par>
                          <p:cTn id="28" fill="hold">
                            <p:stCondLst>
                              <p:cond delay="4500"/>
                            </p:stCondLst>
                            <p:childTnLst>
                              <p:par>
                                <p:cTn id="29" presetID="22" presetClass="entr" presetSubtype="4"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down)">
                                      <p:cBhvr>
                                        <p:cTn id="31" dur="500"/>
                                        <p:tgtEl>
                                          <p:spTgt spid="6">
                                            <p:txEl>
                                              <p:pRg st="6" end="6"/>
                                            </p:txEl>
                                          </p:spTgt>
                                        </p:tgtEl>
                                      </p:cBhvr>
                                    </p:animEffect>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down)">
                                      <p:cBhvr>
                                        <p:cTn id="35" dur="500"/>
                                        <p:tgtEl>
                                          <p:spTgt spid="6">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wipe(down)">
                                      <p:cBhvr>
                                        <p:cTn id="4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0070C0"/>
                </a:solidFill>
              </a:rPr>
              <a:t>Co je reforma psychiatrie?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340768"/>
            <a:ext cx="5425809"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05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en-US" sz="3200" dirty="0">
                <a:solidFill>
                  <a:srgbClr val="0070C0"/>
                </a:solidFill>
              </a:rPr>
              <a:t>Program</a:t>
            </a:r>
            <a:r>
              <a:rPr lang="cs-CZ" sz="3200" dirty="0">
                <a:solidFill>
                  <a:srgbClr val="0070C0"/>
                </a:solidFill>
              </a:rPr>
              <a:t> SEMINÁŘE</a:t>
            </a:r>
            <a:r>
              <a:rPr lang="en-US" sz="3200" dirty="0">
                <a:solidFill>
                  <a:srgbClr val="0070C0"/>
                </a:solidFill>
              </a:rPr>
              <a:t/>
            </a:r>
            <a:br>
              <a:rPr lang="en-US" sz="3200" dirty="0">
                <a:solidFill>
                  <a:srgbClr val="0070C0"/>
                </a:solidFill>
              </a:rPr>
            </a:br>
            <a:endParaRPr lang="cs-CZ" sz="3200" dirty="0"/>
          </a:p>
        </p:txBody>
      </p:sp>
      <p:sp>
        <p:nvSpPr>
          <p:cNvPr id="3" name="Zástupný symbol pro obsah 2"/>
          <p:cNvSpPr>
            <a:spLocks noGrp="1"/>
          </p:cNvSpPr>
          <p:nvPr>
            <p:ph idx="1"/>
          </p:nvPr>
        </p:nvSpPr>
        <p:spPr>
          <a:xfrm>
            <a:off x="457200" y="764704"/>
            <a:ext cx="8229600" cy="5904656"/>
          </a:xfrm>
        </p:spPr>
        <p:txBody>
          <a:bodyPr>
            <a:normAutofit lnSpcReduction="10000"/>
          </a:bodyPr>
          <a:lstStyle/>
          <a:p>
            <a:r>
              <a:rPr lang="cs-CZ" sz="1900" dirty="0"/>
              <a:t>9:00 – 9:30</a:t>
            </a:r>
            <a:r>
              <a:rPr lang="cs-CZ" sz="1900" b="1" dirty="0"/>
              <a:t>		Prezence </a:t>
            </a:r>
            <a:r>
              <a:rPr lang="cs-CZ" sz="1900" b="1" dirty="0" smtClean="0"/>
              <a:t>účastníků</a:t>
            </a:r>
          </a:p>
          <a:p>
            <a:endParaRPr lang="cs-CZ" sz="1900" b="1" dirty="0" smtClean="0"/>
          </a:p>
          <a:p>
            <a:r>
              <a:rPr lang="cs-CZ" sz="1900" dirty="0"/>
              <a:t>9:30 – 9:45		</a:t>
            </a:r>
            <a:r>
              <a:rPr lang="cs-CZ" sz="1900" b="1" dirty="0"/>
              <a:t>Zahájení, představení IROP, rolí Řídicího </a:t>
            </a:r>
            <a:r>
              <a:rPr lang="cs-CZ" sz="1900" b="1" dirty="0" smtClean="0"/>
              <a:t>orgánu                            					IROP a </a:t>
            </a:r>
            <a:r>
              <a:rPr lang="cs-CZ" sz="1900" b="1" dirty="0"/>
              <a:t>Centra pro regionální rozvoj České </a:t>
            </a:r>
            <a:r>
              <a:rPr lang="cs-CZ" sz="1900" b="1" dirty="0" smtClean="0"/>
              <a:t>							republiky</a:t>
            </a:r>
          </a:p>
          <a:p>
            <a:endParaRPr lang="cs-CZ" sz="1900" b="1" dirty="0"/>
          </a:p>
          <a:p>
            <a:r>
              <a:rPr lang="cs-CZ" sz="1900" dirty="0"/>
              <a:t>9:45 – 11:00		</a:t>
            </a:r>
            <a:r>
              <a:rPr lang="cs-CZ" sz="1900" b="1" dirty="0" smtClean="0"/>
              <a:t>54. </a:t>
            </a:r>
            <a:r>
              <a:rPr lang="cs-CZ" sz="1900" b="1" dirty="0"/>
              <a:t>výzva IROP </a:t>
            </a:r>
            <a:r>
              <a:rPr lang="cs-CZ" sz="1900" b="1" dirty="0" smtClean="0"/>
              <a:t>„Deinstitucionalizace 								psychiatrické péče“ </a:t>
            </a:r>
            <a:r>
              <a:rPr lang="cs-CZ" sz="1900" b="1" dirty="0"/>
              <a:t>–  </a:t>
            </a:r>
            <a:r>
              <a:rPr lang="cs-CZ" sz="1900" b="1" dirty="0" smtClean="0"/>
              <a:t>parametry </a:t>
            </a:r>
            <a:r>
              <a:rPr lang="cs-CZ" sz="1900" b="1" dirty="0"/>
              <a:t>výzvy, </a:t>
            </a:r>
            <a:r>
              <a:rPr lang="cs-CZ" sz="1900" b="1" dirty="0" smtClean="0"/>
              <a:t>							podporované aktivity, způsobilé výdaje</a:t>
            </a:r>
            <a:r>
              <a:rPr lang="cs-CZ" sz="1900" b="1" dirty="0"/>
              <a:t>, povinné </a:t>
            </a:r>
            <a:r>
              <a:rPr lang="cs-CZ" sz="1900" b="1" dirty="0" smtClean="0"/>
              <a:t>					přílohy </a:t>
            </a:r>
            <a:r>
              <a:rPr lang="cs-CZ" sz="1900" b="1" dirty="0"/>
              <a:t>žádosti </a:t>
            </a:r>
            <a:r>
              <a:rPr lang="cs-CZ" sz="1900" b="1" dirty="0" smtClean="0"/>
              <a:t>o podporu</a:t>
            </a:r>
            <a:r>
              <a:rPr lang="cs-CZ" sz="1900" b="1" dirty="0"/>
              <a:t>, časté </a:t>
            </a:r>
            <a:r>
              <a:rPr lang="cs-CZ" sz="1900" b="1" dirty="0" smtClean="0"/>
              <a:t>chyby</a:t>
            </a:r>
            <a:r>
              <a:rPr lang="cs-CZ" sz="1900" b="1" dirty="0"/>
              <a:t>, další </a:t>
            </a:r>
            <a:r>
              <a:rPr lang="cs-CZ" sz="1900" b="1" dirty="0" smtClean="0"/>
              <a:t>						výzvy</a:t>
            </a:r>
            <a:r>
              <a:rPr lang="cs-CZ" sz="1900" b="1" dirty="0"/>
              <a:t>, dotazy - blok </a:t>
            </a:r>
            <a:r>
              <a:rPr lang="cs-CZ" sz="1900" b="1" dirty="0" smtClean="0"/>
              <a:t>ŘO IROP</a:t>
            </a:r>
          </a:p>
          <a:p>
            <a:endParaRPr lang="cs-CZ" sz="1900" b="1" dirty="0"/>
          </a:p>
          <a:p>
            <a:r>
              <a:rPr lang="cs-CZ" sz="1900" dirty="0"/>
              <a:t>11:00 – 11:15	</a:t>
            </a:r>
            <a:r>
              <a:rPr lang="cs-CZ" sz="1900" dirty="0" smtClean="0"/>
              <a:t>	</a:t>
            </a:r>
            <a:r>
              <a:rPr lang="cs-CZ" sz="1900" b="1" dirty="0" smtClean="0"/>
              <a:t>Přestávka</a:t>
            </a:r>
          </a:p>
          <a:p>
            <a:endParaRPr lang="cs-CZ" sz="1900" b="1" dirty="0" smtClean="0"/>
          </a:p>
          <a:p>
            <a:r>
              <a:rPr lang="cs-CZ" sz="1900" dirty="0"/>
              <a:t>11:15 – 13:00  	</a:t>
            </a:r>
            <a:r>
              <a:rPr lang="cs-CZ" sz="1900" b="1" dirty="0"/>
              <a:t>Postup pro podání žádosti o podporu v MS2014+, 					</a:t>
            </a:r>
            <a:r>
              <a:rPr lang="cs-CZ" sz="1900" b="1" dirty="0" smtClean="0"/>
              <a:t>systém </a:t>
            </a:r>
            <a:r>
              <a:rPr lang="cs-CZ" sz="1900" b="1" dirty="0"/>
              <a:t>hodnocení projektů a další administrace 					</a:t>
            </a:r>
            <a:r>
              <a:rPr lang="cs-CZ" sz="1900" b="1" dirty="0" smtClean="0"/>
              <a:t>projektu</a:t>
            </a:r>
            <a:r>
              <a:rPr lang="cs-CZ" sz="1900" b="1" dirty="0"/>
              <a:t>, výběrová a zadávací řízení, dotazy – </a:t>
            </a:r>
            <a:r>
              <a:rPr lang="cs-CZ" sz="1900" b="1" dirty="0" smtClean="0"/>
              <a:t>						blok CRR ČR</a:t>
            </a:r>
          </a:p>
          <a:p>
            <a:endParaRPr lang="cs-CZ" sz="1900" b="1" dirty="0"/>
          </a:p>
          <a:p>
            <a:r>
              <a:rPr lang="cs-CZ" sz="1900" dirty="0"/>
              <a:t>13:00 			</a:t>
            </a:r>
            <a:r>
              <a:rPr lang="cs-CZ" sz="1900" b="1" dirty="0"/>
              <a:t>Závěr</a:t>
            </a:r>
          </a:p>
          <a:p>
            <a:endParaRPr lang="cs-CZ" sz="1900" dirty="0"/>
          </a:p>
          <a:p>
            <a:pPr marL="0" indent="0">
              <a:buNone/>
            </a:pPr>
            <a:endParaRPr lang="cs-CZ" dirty="0"/>
          </a:p>
        </p:txBody>
      </p:sp>
    </p:spTree>
    <p:extLst>
      <p:ext uri="{BB962C8B-B14F-4D97-AF65-F5344CB8AC3E}">
        <p14:creationId xmlns:p14="http://schemas.microsoft.com/office/powerpoint/2010/main" val="1303500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514475"/>
            <a:ext cx="5715000" cy="3829050"/>
          </a:xfrm>
          <a:prstGeom prst="rect">
            <a:avLst/>
          </a:prstGeom>
        </p:spPr>
      </p:pic>
      <p:sp>
        <p:nvSpPr>
          <p:cNvPr id="5" name="Nadpis 4"/>
          <p:cNvSpPr>
            <a:spLocks noGrp="1"/>
          </p:cNvSpPr>
          <p:nvPr>
            <p:ph type="title" idx="4294967295"/>
          </p:nvPr>
        </p:nvSpPr>
        <p:spPr>
          <a:xfrm>
            <a:off x="0" y="274638"/>
            <a:ext cx="8229600" cy="1066130"/>
          </a:xfrm>
        </p:spPr>
        <p:txBody>
          <a:bodyPr/>
          <a:lstStyle/>
          <a:p>
            <a:r>
              <a:rPr lang="cs-CZ" sz="2800" dirty="0" smtClean="0">
                <a:solidFill>
                  <a:schemeClr val="accent1"/>
                </a:solidFill>
              </a:rPr>
              <a:t>54. VÝZVA IROP</a:t>
            </a:r>
            <a:br>
              <a:rPr lang="cs-CZ" sz="2800" dirty="0" smtClean="0">
                <a:solidFill>
                  <a:schemeClr val="accent1"/>
                </a:solidFill>
              </a:rPr>
            </a:br>
            <a:r>
              <a:rPr lang="cs-CZ" sz="2800" dirty="0" smtClean="0">
                <a:solidFill>
                  <a:schemeClr val="accent1"/>
                </a:solidFill>
              </a:rPr>
              <a:t>DEINSTITUCIONALIZACE PSYCHIATRICKÉ PÉČE</a:t>
            </a:r>
            <a:endParaRPr lang="cs-CZ" sz="2800" dirty="0">
              <a:solidFill>
                <a:schemeClr val="accent1"/>
              </a:solidFill>
            </a:endParaRPr>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53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44016" y="1340767"/>
            <a:ext cx="9252520" cy="4464497"/>
          </a:xfrm>
        </p:spPr>
        <p:txBody>
          <a:bodyPr rtlCol="0">
            <a:noAutofit/>
          </a:bodyPr>
          <a:lstStyle/>
          <a:p>
            <a:pPr lvl="1" indent="-342900">
              <a:spcBef>
                <a:spcPts val="1800"/>
              </a:spcBef>
              <a:spcAft>
                <a:spcPts val="600"/>
              </a:spcAft>
              <a:buFont typeface="Arial" panose="020B0604020202020204" pitchFamily="34" charset="0"/>
              <a:buChar char="•"/>
              <a:defRPr/>
            </a:pPr>
            <a:r>
              <a:rPr lang="cs-CZ" altLang="cs-CZ" sz="2000" dirty="0" smtClean="0"/>
              <a:t>Vyhlášení výzvy:  </a:t>
            </a:r>
            <a:r>
              <a:rPr lang="cs-CZ" altLang="cs-CZ" sz="2000" b="1" dirty="0" smtClean="0"/>
              <a:t>15. </a:t>
            </a:r>
            <a:r>
              <a:rPr lang="cs-CZ" altLang="cs-CZ" sz="2000" b="1" dirty="0"/>
              <a:t>9</a:t>
            </a:r>
            <a:r>
              <a:rPr lang="cs-CZ" altLang="cs-CZ" sz="2000" b="1" dirty="0" smtClean="0"/>
              <a:t>. 2016  </a:t>
            </a:r>
            <a:endParaRPr lang="cs-CZ" altLang="cs-CZ" sz="2000" dirty="0"/>
          </a:p>
          <a:p>
            <a:pPr lvl="1" indent="-342900">
              <a:spcBef>
                <a:spcPts val="1800"/>
              </a:spcBef>
              <a:spcAft>
                <a:spcPts val="600"/>
              </a:spcAft>
              <a:buFont typeface="Arial" panose="020B0604020202020204" pitchFamily="34" charset="0"/>
              <a:buChar char="•"/>
              <a:defRPr/>
            </a:pPr>
            <a:r>
              <a:rPr lang="cs-CZ" altLang="cs-CZ" sz="2000" dirty="0" smtClean="0"/>
              <a:t>Příjem žádostí:  </a:t>
            </a:r>
            <a:r>
              <a:rPr lang="cs-CZ" altLang="cs-CZ" sz="2000" b="1" dirty="0" smtClean="0"/>
              <a:t>31. 10. 2016 </a:t>
            </a:r>
            <a:r>
              <a:rPr lang="cs-CZ" altLang="cs-CZ" sz="2000" b="1" dirty="0"/>
              <a:t>-</a:t>
            </a:r>
            <a:r>
              <a:rPr lang="cs-CZ" altLang="cs-CZ" sz="2000" b="1" dirty="0" smtClean="0"/>
              <a:t> 30. </a:t>
            </a:r>
            <a:r>
              <a:rPr lang="cs-CZ" altLang="cs-CZ" sz="2000" b="1" dirty="0"/>
              <a:t>6</a:t>
            </a:r>
            <a:r>
              <a:rPr lang="cs-CZ" altLang="cs-CZ" sz="2000" b="1" dirty="0" smtClean="0"/>
              <a:t>. 2017                                  </a:t>
            </a:r>
            <a:endParaRPr lang="cs-CZ" sz="2000" b="1" dirty="0" smtClean="0">
              <a:cs typeface="Arial" charset="0"/>
            </a:endParaRPr>
          </a:p>
          <a:p>
            <a:pPr lvl="1" indent="-342900">
              <a:spcBef>
                <a:spcPts val="1200"/>
              </a:spcBef>
              <a:spcAft>
                <a:spcPts val="600"/>
              </a:spcAft>
              <a:buFont typeface="Arial" panose="020B0604020202020204" pitchFamily="34" charset="0"/>
              <a:buChar char="•"/>
              <a:defRPr/>
            </a:pPr>
            <a:r>
              <a:rPr lang="cs-CZ" sz="2000" dirty="0" smtClean="0"/>
              <a:t>Průběžná výzva: </a:t>
            </a:r>
            <a:r>
              <a:rPr lang="cs-CZ" sz="2000" dirty="0" smtClean="0">
                <a:cs typeface="Arial" charset="0"/>
              </a:rPr>
              <a:t>průběžné hodnocení projektů</a:t>
            </a:r>
            <a:endParaRPr lang="cs-CZ" sz="2000" dirty="0">
              <a:cs typeface="Arial" charset="0"/>
            </a:endParaRPr>
          </a:p>
          <a:p>
            <a:pPr lvl="1" indent="-342900">
              <a:spcBef>
                <a:spcPts val="1200"/>
              </a:spcBef>
              <a:spcAft>
                <a:spcPts val="600"/>
              </a:spcAft>
              <a:buFont typeface="Arial" panose="020B0604020202020204" pitchFamily="34" charset="0"/>
              <a:buChar char="•"/>
              <a:defRPr/>
            </a:pPr>
            <a:r>
              <a:rPr lang="cs-CZ" sz="2000" dirty="0" smtClean="0">
                <a:cs typeface="Arial" charset="0"/>
              </a:rPr>
              <a:t>Datum </a:t>
            </a:r>
            <a:r>
              <a:rPr lang="cs-CZ" sz="2000" dirty="0">
                <a:cs typeface="Arial" charset="0"/>
              </a:rPr>
              <a:t>ukončení realizace </a:t>
            </a:r>
            <a:r>
              <a:rPr lang="cs-CZ" sz="2000" dirty="0" smtClean="0">
                <a:cs typeface="Arial" charset="0"/>
              </a:rPr>
              <a:t>projektu:  </a:t>
            </a:r>
            <a:r>
              <a:rPr lang="cs-CZ" sz="2000" b="1" dirty="0" smtClean="0">
                <a:cs typeface="Arial" charset="0"/>
              </a:rPr>
              <a:t>do </a:t>
            </a:r>
            <a:r>
              <a:rPr lang="cs-CZ" sz="2000" b="1" dirty="0">
                <a:cs typeface="Arial" charset="0"/>
              </a:rPr>
              <a:t>31. 12. </a:t>
            </a:r>
            <a:r>
              <a:rPr lang="cs-CZ" sz="2000" b="1" dirty="0" smtClean="0">
                <a:cs typeface="Arial" charset="0"/>
              </a:rPr>
              <a:t>2021</a:t>
            </a:r>
            <a:endParaRPr lang="cs-CZ" sz="2000" b="1" dirty="0">
              <a:cs typeface="Arial" charset="0"/>
            </a:endParaRPr>
          </a:p>
          <a:p>
            <a:pPr lvl="1" indent="-342900">
              <a:spcBef>
                <a:spcPts val="1200"/>
              </a:spcBef>
              <a:spcAft>
                <a:spcPts val="600"/>
              </a:spcAft>
              <a:buFont typeface="Arial" panose="020B0604020202020204" pitchFamily="34" charset="0"/>
              <a:buChar char="•"/>
              <a:defRPr/>
            </a:pPr>
            <a:r>
              <a:rPr lang="cs-CZ" sz="2000" dirty="0" smtClean="0"/>
              <a:t>Realizace projektu nesmí být ukončena před podáním žádosti.</a:t>
            </a:r>
            <a:r>
              <a:rPr lang="cs-CZ" sz="2000" dirty="0" smtClean="0">
                <a:cs typeface="Arial" charset="0"/>
              </a:rPr>
              <a:t> </a:t>
            </a:r>
          </a:p>
          <a:p>
            <a:pPr lvl="1" indent="-342900">
              <a:spcBef>
                <a:spcPts val="1200"/>
              </a:spcBef>
              <a:spcAft>
                <a:spcPts val="600"/>
              </a:spcAft>
              <a:buFont typeface="Arial" panose="020B0604020202020204" pitchFamily="34" charset="0"/>
              <a:buChar char="•"/>
              <a:defRPr/>
            </a:pPr>
            <a:r>
              <a:rPr lang="cs-CZ" sz="2000" dirty="0" smtClean="0">
                <a:cs typeface="Arial" charset="0"/>
              </a:rPr>
              <a:t>Alokace:</a:t>
            </a:r>
            <a:r>
              <a:rPr lang="cs-CZ" sz="2000" dirty="0" smtClean="0">
                <a:solidFill>
                  <a:srgbClr val="FF0000"/>
                </a:solidFill>
                <a:cs typeface="Arial" charset="0"/>
              </a:rPr>
              <a:t>  </a:t>
            </a:r>
            <a:r>
              <a:rPr lang="cs-CZ" sz="2000" b="1" dirty="0">
                <a:cs typeface="Arial" charset="0"/>
              </a:rPr>
              <a:t>1</a:t>
            </a:r>
            <a:r>
              <a:rPr lang="cs-CZ" sz="2000" b="1" dirty="0" smtClean="0">
                <a:cs typeface="Arial" charset="0"/>
              </a:rPr>
              <a:t> 700 000 000 Kč (EFRR) + max. 300 mil. Kč (SR)   </a:t>
            </a:r>
          </a:p>
          <a:p>
            <a:pPr lvl="1" indent="-342900">
              <a:spcBef>
                <a:spcPts val="1200"/>
              </a:spcBef>
              <a:spcAft>
                <a:spcPts val="600"/>
              </a:spcAft>
              <a:buFont typeface="Arial" panose="020B0604020202020204" pitchFamily="34" charset="0"/>
              <a:buChar char="•"/>
              <a:defRPr/>
            </a:pPr>
            <a:r>
              <a:rPr lang="cs-CZ" sz="2000" dirty="0">
                <a:cs typeface="Arial" charset="0"/>
              </a:rPr>
              <a:t>Území realizace</a:t>
            </a:r>
            <a:r>
              <a:rPr lang="cs-CZ" sz="2000" dirty="0" smtClean="0">
                <a:cs typeface="Arial" charset="0"/>
              </a:rPr>
              <a:t>: </a:t>
            </a:r>
            <a:r>
              <a:rPr lang="cs-CZ" sz="2000" dirty="0"/>
              <a:t>ú</a:t>
            </a:r>
            <a:r>
              <a:rPr lang="cs-CZ" sz="2000" dirty="0" smtClean="0"/>
              <a:t>zemí </a:t>
            </a:r>
            <a:r>
              <a:rPr lang="cs-CZ" sz="2000" dirty="0"/>
              <a:t>celé ČR mimo území hl. m. </a:t>
            </a:r>
            <a:r>
              <a:rPr lang="cs-CZ" sz="2000" dirty="0" smtClean="0"/>
              <a:t>Prahy</a:t>
            </a:r>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74101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3200" b="1" dirty="0" smtClean="0">
                <a:solidFill>
                  <a:srgbClr val="0070C0"/>
                </a:solidFill>
                <a:latin typeface="Myriad Pro"/>
              </a:rPr>
              <a:t>54. Výzva IROP</a:t>
            </a:r>
            <a:endParaRPr lang="cs-CZ" sz="3200" b="1" dirty="0">
              <a:solidFill>
                <a:srgbClr val="0070C0"/>
              </a:solidFill>
              <a:latin typeface="Myriad Pro"/>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08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340767"/>
            <a:ext cx="8767068" cy="4861595"/>
          </a:xfrm>
        </p:spPr>
        <p:txBody>
          <a:bodyPr rtlCol="0">
            <a:noAutofit/>
          </a:bodyPr>
          <a:lstStyle/>
          <a:p>
            <a:pPr marL="400050" lvl="1" indent="0">
              <a:spcBef>
                <a:spcPts val="600"/>
              </a:spcBef>
              <a:spcAft>
                <a:spcPts val="600"/>
              </a:spcAft>
              <a:buNone/>
              <a:defRPr/>
            </a:pPr>
            <a:r>
              <a:rPr lang="cs-CZ" altLang="cs-CZ" sz="2200" b="1" dirty="0" smtClean="0">
                <a:solidFill>
                  <a:srgbClr val="0070C0"/>
                </a:solidFill>
              </a:rPr>
              <a:t>Oprávnění žadatelé</a:t>
            </a:r>
            <a:r>
              <a:rPr lang="cs-CZ" altLang="cs-CZ" sz="2200" b="1" dirty="0">
                <a:solidFill>
                  <a:srgbClr val="0070C0"/>
                </a:solidFill>
              </a:rPr>
              <a:t>: </a:t>
            </a:r>
          </a:p>
          <a:p>
            <a:pPr lvl="0">
              <a:buFont typeface="Arial" pitchFamily="34" charset="0"/>
              <a:buChar char="•"/>
            </a:pPr>
            <a:r>
              <a:rPr lang="cs-CZ" sz="2200" dirty="0"/>
              <a:t>p</a:t>
            </a:r>
            <a:r>
              <a:rPr lang="cs-CZ" sz="2200" dirty="0" smtClean="0"/>
              <a:t>říspěvkové organizace zřizované MZČR,</a:t>
            </a:r>
          </a:p>
          <a:p>
            <a:pPr lvl="0">
              <a:buFont typeface="Arial" pitchFamily="34" charset="0"/>
              <a:buChar char="•"/>
            </a:pPr>
            <a:r>
              <a:rPr lang="cs-CZ" sz="2200" dirty="0"/>
              <a:t>k</a:t>
            </a:r>
            <a:r>
              <a:rPr lang="cs-CZ" sz="2200" dirty="0" smtClean="0"/>
              <a:t>raje/obce/dobrovolné svazky obcí,</a:t>
            </a:r>
          </a:p>
          <a:p>
            <a:pPr lvl="0">
              <a:buFont typeface="Arial" pitchFamily="34" charset="0"/>
              <a:buChar char="•"/>
            </a:pPr>
            <a:r>
              <a:rPr lang="cs-CZ" sz="2200" dirty="0"/>
              <a:t>o</a:t>
            </a:r>
            <a:r>
              <a:rPr lang="cs-CZ" sz="2200" dirty="0" smtClean="0"/>
              <a:t>rganizace zřizované kraji/obcemi/dobrovolnými svazky obcí,</a:t>
            </a:r>
          </a:p>
          <a:p>
            <a:pPr lvl="0">
              <a:buFont typeface="Arial" pitchFamily="34" charset="0"/>
              <a:buChar char="•"/>
            </a:pPr>
            <a:r>
              <a:rPr lang="cs-CZ" sz="2200" dirty="0"/>
              <a:t>o</a:t>
            </a:r>
            <a:r>
              <a:rPr lang="cs-CZ" sz="2200" dirty="0" smtClean="0"/>
              <a:t>rganizace zakládané kraji, organizace zakládané obcemi, nestátní neziskové organizace, církevní organizace a obchodní společnosti poskytující veřejnou službu v oblasti zdravotní péče podle zákona č. 372/2011 Sb., o zdravotních službách a podmínkách jejich poskytování, ve znění pozdějších předpisů,</a:t>
            </a:r>
          </a:p>
          <a:p>
            <a:pPr lvl="0">
              <a:buFont typeface="Arial" pitchFamily="34" charset="0"/>
              <a:buChar char="•"/>
            </a:pPr>
            <a:r>
              <a:rPr lang="cs-CZ" sz="2200" dirty="0"/>
              <a:t>další subjekty poskytující veřejnou službu v oblasti zdravotní péče podle zákona č. 372/2011 Sb., o zdravotních službách a podmínkách jejich </a:t>
            </a:r>
            <a:r>
              <a:rPr lang="cs-CZ" sz="2200" dirty="0" smtClean="0"/>
              <a:t>poskytování.  </a:t>
            </a:r>
            <a:endParaRPr lang="cs-CZ" sz="2200" dirty="0"/>
          </a:p>
        </p:txBody>
      </p:sp>
      <p:sp>
        <p:nvSpPr>
          <p:cNvPr id="6" name="Nadpis 1"/>
          <p:cNvSpPr txBox="1">
            <a:spLocks/>
          </p:cNvSpPr>
          <p:nvPr/>
        </p:nvSpPr>
        <p:spPr>
          <a:xfrm>
            <a:off x="363538" y="239713"/>
            <a:ext cx="8229600" cy="81302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3200" b="1" dirty="0">
                <a:solidFill>
                  <a:srgbClr val="0070C0"/>
                </a:solidFill>
                <a:latin typeface="Myriad Pro"/>
              </a:rPr>
              <a:t>54. </a:t>
            </a:r>
            <a:r>
              <a:rPr lang="cs-CZ" sz="3200" b="1" dirty="0" smtClean="0">
                <a:solidFill>
                  <a:srgbClr val="0070C0"/>
                </a:solidFill>
                <a:latin typeface="Myriad Pro"/>
              </a:rPr>
              <a:t>Výzva</a:t>
            </a:r>
            <a:endParaRPr lang="cs-CZ" sz="3200" b="1" dirty="0">
              <a:solidFill>
                <a:srgbClr val="0070C0"/>
              </a:solidFill>
              <a:latin typeface="Myriad Pro"/>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77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8194" name="Rectangle 2"/>
          <p:cNvSpPr>
            <a:spLocks noGrp="1" noChangeArrowheads="1"/>
          </p:cNvSpPr>
          <p:nvPr>
            <p:ph type="body" idx="4294967295"/>
          </p:nvPr>
        </p:nvSpPr>
        <p:spPr>
          <a:xfrm>
            <a:off x="518864" y="1382713"/>
            <a:ext cx="8229600" cy="4926607"/>
          </a:xfrm>
        </p:spPr>
        <p:txBody>
          <a:bodyPr rtlCol="0">
            <a:noAutofit/>
          </a:bodyPr>
          <a:lstStyle/>
          <a:p>
            <a:pPr marL="0" lvl="1" indent="0">
              <a:spcBef>
                <a:spcPts val="600"/>
              </a:spcBef>
              <a:spcAft>
                <a:spcPts val="600"/>
              </a:spcAft>
              <a:buNone/>
              <a:defRPr/>
            </a:pPr>
            <a:r>
              <a:rPr lang="cs-CZ" sz="1800" b="1" dirty="0" smtClean="0">
                <a:solidFill>
                  <a:srgbClr val="0070C0"/>
                </a:solidFill>
              </a:rPr>
              <a:t>Míra podpory: </a:t>
            </a:r>
            <a:endParaRPr lang="cs-CZ" sz="1800" b="1" dirty="0">
              <a:solidFill>
                <a:srgbClr val="0070C0"/>
              </a:solidFill>
            </a:endParaRPr>
          </a:p>
          <a:p>
            <a:pPr marL="0" indent="0">
              <a:spcBef>
                <a:spcPts val="600"/>
              </a:spcBef>
              <a:buNone/>
            </a:pPr>
            <a:r>
              <a:rPr lang="cs-CZ" sz="1800" b="1" dirty="0"/>
              <a:t>1) </a:t>
            </a:r>
            <a:r>
              <a:rPr lang="cs-CZ" sz="1800" b="1" dirty="0" smtClean="0"/>
              <a:t>Příspěvkové organizace zřizované Ministerstvem zdravotnictví ČR </a:t>
            </a:r>
            <a:endParaRPr lang="cs-CZ" sz="1800" dirty="0"/>
          </a:p>
          <a:p>
            <a:pPr marL="457200"/>
            <a:r>
              <a:rPr lang="it-IT" sz="1800" dirty="0" smtClean="0"/>
              <a:t>Evropský </a:t>
            </a:r>
            <a:r>
              <a:rPr lang="it-IT" sz="1800" dirty="0"/>
              <a:t>fond pro regionální rozvoj 85 %, </a:t>
            </a:r>
          </a:p>
          <a:p>
            <a:pPr marL="457200"/>
            <a:r>
              <a:rPr lang="cs-CZ" sz="1800" dirty="0" smtClean="0"/>
              <a:t>státní </a:t>
            </a:r>
            <a:r>
              <a:rPr lang="cs-CZ" sz="1800" dirty="0"/>
              <a:t>rozpočet 15 %, </a:t>
            </a:r>
          </a:p>
          <a:p>
            <a:pPr marL="457200"/>
            <a:r>
              <a:rPr lang="cs-CZ" sz="1800" dirty="0" smtClean="0"/>
              <a:t>příjemce </a:t>
            </a:r>
            <a:r>
              <a:rPr lang="cs-CZ" sz="1800" dirty="0"/>
              <a:t>0 </a:t>
            </a:r>
            <a:r>
              <a:rPr lang="cs-CZ" sz="1800" dirty="0" smtClean="0"/>
              <a:t>%.</a:t>
            </a:r>
          </a:p>
          <a:p>
            <a:pPr marL="457200"/>
            <a:endParaRPr lang="cs-CZ" sz="1800" dirty="0" smtClean="0"/>
          </a:p>
          <a:p>
            <a:pPr marL="0" indent="0">
              <a:buNone/>
            </a:pPr>
            <a:r>
              <a:rPr lang="cs-CZ" sz="1800" b="1" dirty="0"/>
              <a:t>2)  </a:t>
            </a:r>
            <a:r>
              <a:rPr lang="cs-CZ" sz="1800" b="1" dirty="0" smtClean="0"/>
              <a:t>Kraje/obce/dobrovolné svazky obcí</a:t>
            </a:r>
            <a:endParaRPr lang="cs-CZ" sz="1800" dirty="0"/>
          </a:p>
          <a:p>
            <a:pPr marL="457200"/>
            <a:r>
              <a:rPr lang="it-IT" sz="1800" dirty="0"/>
              <a:t>Evropský fond pro regionální rozvoj 85 %, </a:t>
            </a:r>
          </a:p>
          <a:p>
            <a:pPr marL="457200"/>
            <a:r>
              <a:rPr lang="cs-CZ" sz="1800" dirty="0"/>
              <a:t>státní rozpočet 5 %, </a:t>
            </a:r>
          </a:p>
          <a:p>
            <a:pPr marL="457200"/>
            <a:r>
              <a:rPr lang="cs-CZ" sz="1800" dirty="0"/>
              <a:t>příjemce 10 %. </a:t>
            </a:r>
            <a:r>
              <a:rPr lang="cs-CZ" sz="1800" dirty="0" smtClean="0"/>
              <a:t> </a:t>
            </a:r>
            <a:endParaRPr lang="cs-CZ" sz="1800" dirty="0"/>
          </a:p>
          <a:p>
            <a:pPr marL="1371600" lvl="3" indent="0">
              <a:spcBef>
                <a:spcPts val="0"/>
              </a:spcBef>
              <a:spcAft>
                <a:spcPts val="600"/>
              </a:spcAft>
              <a:buNone/>
              <a:defRPr/>
            </a:pPr>
            <a:endParaRPr lang="cs-CZ" sz="1500" dirty="0"/>
          </a:p>
          <a:p>
            <a:pPr marL="0" lvl="0" indent="0">
              <a:buNone/>
            </a:pPr>
            <a:r>
              <a:rPr lang="cs-CZ" sz="1800" b="1" dirty="0" smtClean="0">
                <a:solidFill>
                  <a:prstClr val="black"/>
                </a:solidFill>
              </a:rPr>
              <a:t>3)  Organizace zřizované kraji/obcemi/dobrovolnými svazky obcí</a:t>
            </a:r>
            <a:endParaRPr lang="cs-CZ" sz="1800" dirty="0">
              <a:solidFill>
                <a:prstClr val="black"/>
              </a:solidFill>
            </a:endParaRPr>
          </a:p>
          <a:p>
            <a:pPr marL="457200"/>
            <a:r>
              <a:rPr lang="it-IT" sz="1800" dirty="0"/>
              <a:t>Evropský fond pro regionální rozvoj 85 %, </a:t>
            </a:r>
          </a:p>
          <a:p>
            <a:pPr marL="457200"/>
            <a:r>
              <a:rPr lang="cs-CZ" sz="1800" dirty="0"/>
              <a:t>státní rozpočet 5 %, </a:t>
            </a:r>
          </a:p>
          <a:p>
            <a:pPr marL="457200"/>
            <a:r>
              <a:rPr lang="cs-CZ" sz="1800" dirty="0"/>
              <a:t>příjemce 10 %.  </a:t>
            </a:r>
          </a:p>
          <a:p>
            <a:pPr marL="1371600" lvl="3" indent="0">
              <a:spcBef>
                <a:spcPts val="0"/>
              </a:spcBef>
              <a:spcAft>
                <a:spcPts val="600"/>
              </a:spcAft>
              <a:buNone/>
              <a:defRPr/>
            </a:pPr>
            <a:endParaRPr lang="cs-CZ" sz="1600" dirty="0"/>
          </a:p>
          <a:p>
            <a:pPr marL="457200" lvl="1" indent="0">
              <a:spcBef>
                <a:spcPts val="0"/>
              </a:spcBef>
              <a:spcAft>
                <a:spcPts val="600"/>
              </a:spcAft>
              <a:buNone/>
              <a:defRPr/>
            </a:pPr>
            <a:endParaRPr lang="cs-CZ" sz="2400" dirty="0" smtClean="0"/>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8"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118506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8194" name="Rectangle 2"/>
          <p:cNvSpPr>
            <a:spLocks noGrp="1" noChangeArrowheads="1"/>
          </p:cNvSpPr>
          <p:nvPr>
            <p:ph type="body" idx="4294967295"/>
          </p:nvPr>
        </p:nvSpPr>
        <p:spPr>
          <a:xfrm>
            <a:off x="518864" y="1382713"/>
            <a:ext cx="8229600" cy="4926607"/>
          </a:xfrm>
        </p:spPr>
        <p:txBody>
          <a:bodyPr rtlCol="0">
            <a:noAutofit/>
          </a:bodyPr>
          <a:lstStyle/>
          <a:p>
            <a:pPr marL="0" lvl="1" indent="0">
              <a:spcBef>
                <a:spcPts val="600"/>
              </a:spcBef>
              <a:spcAft>
                <a:spcPts val="600"/>
              </a:spcAft>
              <a:buNone/>
              <a:defRPr/>
            </a:pPr>
            <a:r>
              <a:rPr lang="cs-CZ" sz="1800" b="1" dirty="0" smtClean="0">
                <a:solidFill>
                  <a:srgbClr val="0070C0"/>
                </a:solidFill>
              </a:rPr>
              <a:t>Míra podpory: </a:t>
            </a:r>
            <a:endParaRPr lang="cs-CZ" sz="1800" b="1" dirty="0">
              <a:solidFill>
                <a:srgbClr val="0070C0"/>
              </a:solidFill>
            </a:endParaRPr>
          </a:p>
          <a:p>
            <a:pPr marL="0" indent="0">
              <a:buNone/>
            </a:pPr>
            <a:r>
              <a:rPr lang="cs-CZ" sz="1800" b="1" dirty="0"/>
              <a:t>4</a:t>
            </a:r>
            <a:r>
              <a:rPr lang="cs-CZ" sz="1800" b="1" dirty="0" smtClean="0"/>
              <a:t>) Organizace zakládané kraji, organizace zakládané obcemi, organizace zakládané dobrovolnými svazky obcí, nestátní neziskové organizace, církevní organizace a obchodní společnosti poskytující veřejnou službu v oblasti zdravotní péče podle zákona č. 372/2011 Sb., o zdravotních službách a podmínkách jejich poskytování </a:t>
            </a:r>
            <a:endParaRPr lang="cs-CZ" sz="1800" dirty="0"/>
          </a:p>
          <a:p>
            <a:pPr marL="457200"/>
            <a:r>
              <a:rPr lang="it-IT" sz="1800" dirty="0" smtClean="0"/>
              <a:t>Evropský </a:t>
            </a:r>
            <a:r>
              <a:rPr lang="it-IT" sz="1800" dirty="0"/>
              <a:t>fond pro regionální rozvoj 85 %, </a:t>
            </a:r>
          </a:p>
          <a:p>
            <a:pPr marL="457200"/>
            <a:r>
              <a:rPr lang="cs-CZ" sz="1800" dirty="0" smtClean="0"/>
              <a:t>státní </a:t>
            </a:r>
            <a:r>
              <a:rPr lang="cs-CZ" sz="1800" dirty="0"/>
              <a:t>rozpočet </a:t>
            </a:r>
            <a:r>
              <a:rPr lang="cs-CZ" sz="1800" dirty="0" smtClean="0"/>
              <a:t>0 </a:t>
            </a:r>
            <a:r>
              <a:rPr lang="cs-CZ" sz="1800" dirty="0"/>
              <a:t>%, </a:t>
            </a:r>
          </a:p>
          <a:p>
            <a:pPr marL="457200"/>
            <a:r>
              <a:rPr lang="cs-CZ" sz="1800" dirty="0" smtClean="0"/>
              <a:t>příjemce 15 </a:t>
            </a:r>
            <a:r>
              <a:rPr lang="cs-CZ" sz="1800" dirty="0"/>
              <a:t>%. </a:t>
            </a:r>
          </a:p>
          <a:p>
            <a:pPr marL="0" indent="0">
              <a:buNone/>
            </a:pPr>
            <a:r>
              <a:rPr lang="cs-CZ" sz="1800" b="1" dirty="0" smtClean="0"/>
              <a:t>5) </a:t>
            </a:r>
            <a:r>
              <a:rPr lang="cs-CZ" sz="1800" b="1" dirty="0"/>
              <a:t>Další subjekty poskytující veřejnou službu v oblasti zdravotní péče podle zákona č. 372/2011 Sb</a:t>
            </a:r>
            <a:r>
              <a:rPr lang="cs-CZ" sz="1800" b="1" dirty="0" smtClean="0"/>
              <a:t>., o zdravotních službách a podmínkách jejich poskytování</a:t>
            </a:r>
          </a:p>
          <a:p>
            <a:pPr marL="457200"/>
            <a:r>
              <a:rPr lang="it-IT" sz="1800" dirty="0" smtClean="0"/>
              <a:t>Evropský fond pro regionální rozvoj 85 %, </a:t>
            </a:r>
          </a:p>
          <a:p>
            <a:pPr marL="457200"/>
            <a:r>
              <a:rPr lang="cs-CZ" sz="1800" dirty="0" smtClean="0"/>
              <a:t>státní </a:t>
            </a:r>
            <a:r>
              <a:rPr lang="cs-CZ" sz="1800" dirty="0"/>
              <a:t>rozpočet 0 %, </a:t>
            </a:r>
          </a:p>
          <a:p>
            <a:pPr marL="457200"/>
            <a:r>
              <a:rPr lang="cs-CZ" sz="1800" dirty="0"/>
              <a:t>příjemce 15 %. </a:t>
            </a:r>
          </a:p>
          <a:p>
            <a:pPr marL="1371600" lvl="3" indent="0">
              <a:spcBef>
                <a:spcPts val="0"/>
              </a:spcBef>
              <a:spcAft>
                <a:spcPts val="600"/>
              </a:spcAft>
              <a:buNone/>
              <a:defRPr/>
            </a:pPr>
            <a:endParaRPr lang="cs-CZ" sz="1600" dirty="0"/>
          </a:p>
          <a:p>
            <a:pPr marL="457200" lvl="1" indent="0">
              <a:spcBef>
                <a:spcPts val="0"/>
              </a:spcBef>
              <a:spcAft>
                <a:spcPts val="600"/>
              </a:spcAft>
              <a:buNone/>
              <a:defRPr/>
            </a:pPr>
            <a:endParaRPr lang="cs-CZ" sz="2400" dirty="0" smtClean="0"/>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8"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4047275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07504" y="1124745"/>
            <a:ext cx="8712968" cy="5184576"/>
          </a:xfrm>
        </p:spPr>
        <p:txBody>
          <a:bodyPr rtlCol="0">
            <a:noAutofit/>
          </a:bodyPr>
          <a:lstStyle/>
          <a:p>
            <a:pPr marL="400050" lvl="1" indent="0">
              <a:spcBef>
                <a:spcPts val="1800"/>
              </a:spcBef>
              <a:spcAft>
                <a:spcPts val="600"/>
              </a:spcAft>
              <a:buNone/>
              <a:defRPr/>
            </a:pPr>
            <a:endParaRPr lang="cs-CZ" altLang="cs-CZ" sz="1600" b="1" dirty="0" smtClean="0"/>
          </a:p>
          <a:p>
            <a:pPr marL="400050" lvl="1" indent="0">
              <a:spcBef>
                <a:spcPts val="1800"/>
              </a:spcBef>
              <a:spcAft>
                <a:spcPts val="600"/>
              </a:spcAft>
              <a:buNone/>
              <a:defRPr/>
            </a:pPr>
            <a:r>
              <a:rPr lang="cs-CZ" altLang="cs-CZ" sz="2100" b="1" dirty="0" smtClean="0">
                <a:solidFill>
                  <a:srgbClr val="0070C0"/>
                </a:solidFill>
              </a:rPr>
              <a:t>Výše celkových způsobilých výdajů:</a:t>
            </a:r>
          </a:p>
          <a:p>
            <a:pPr lvl="1" indent="-342900">
              <a:spcBef>
                <a:spcPts val="1800"/>
              </a:spcBef>
              <a:spcAft>
                <a:spcPts val="600"/>
              </a:spcAft>
              <a:buFont typeface="Arial" panose="020B0604020202020204" pitchFamily="34" charset="0"/>
              <a:buChar char="•"/>
              <a:defRPr/>
            </a:pPr>
            <a:r>
              <a:rPr lang="cs-CZ" altLang="cs-CZ" sz="2100" dirty="0" smtClean="0"/>
              <a:t>Minimální výše </a:t>
            </a:r>
            <a:r>
              <a:rPr lang="cs-CZ" altLang="cs-CZ" sz="2100" u="sng" dirty="0" smtClean="0"/>
              <a:t>celkových způsobilých výdajů</a:t>
            </a:r>
            <a:r>
              <a:rPr lang="cs-CZ" altLang="cs-CZ" sz="2100" dirty="0" smtClean="0"/>
              <a:t>:  </a:t>
            </a:r>
            <a:r>
              <a:rPr lang="cs-CZ" altLang="cs-CZ" sz="2100" b="1" dirty="0" smtClean="0"/>
              <a:t>není stanovena </a:t>
            </a:r>
          </a:p>
          <a:p>
            <a:pPr lvl="1" indent="-342900">
              <a:spcBef>
                <a:spcPts val="600"/>
              </a:spcBef>
              <a:spcAft>
                <a:spcPts val="600"/>
              </a:spcAft>
              <a:buFont typeface="Arial" panose="020B0604020202020204" pitchFamily="34" charset="0"/>
              <a:buChar char="•"/>
              <a:defRPr/>
            </a:pPr>
            <a:r>
              <a:rPr lang="cs-CZ" altLang="cs-CZ" sz="2100" dirty="0" smtClean="0"/>
              <a:t>Maximální výše </a:t>
            </a:r>
            <a:r>
              <a:rPr lang="cs-CZ" altLang="cs-CZ" sz="2100" u="sng" dirty="0" smtClean="0"/>
              <a:t>celkových způsobilých výdajů</a:t>
            </a:r>
            <a:r>
              <a:rPr lang="cs-CZ" altLang="cs-CZ" sz="2100" dirty="0" smtClean="0"/>
              <a:t>: </a:t>
            </a:r>
            <a:r>
              <a:rPr lang="cs-CZ" altLang="cs-CZ" sz="2100" dirty="0"/>
              <a:t>  </a:t>
            </a:r>
            <a:r>
              <a:rPr lang="cs-CZ" altLang="cs-CZ" sz="2100" b="1" dirty="0"/>
              <a:t>není stanovena </a:t>
            </a:r>
            <a:endParaRPr lang="en-US" altLang="cs-CZ" sz="2100" b="1" dirty="0"/>
          </a:p>
          <a:p>
            <a:pPr marL="399600" indent="0" algn="just" eaLnBrk="0" fontAlgn="base" hangingPunct="0">
              <a:spcAft>
                <a:spcPct val="0"/>
              </a:spcAft>
              <a:buNone/>
            </a:pPr>
            <a:endParaRPr lang="cs-CZ" sz="2100" dirty="0" smtClean="0"/>
          </a:p>
          <a:p>
            <a:pPr marL="399600" indent="0" algn="just" eaLnBrk="0" fontAlgn="base" hangingPunct="0">
              <a:spcAft>
                <a:spcPct val="0"/>
              </a:spcAft>
              <a:buNone/>
            </a:pPr>
            <a:endParaRPr lang="cs-CZ" sz="2100" dirty="0"/>
          </a:p>
          <a:p>
            <a:pPr marL="399600" indent="0" algn="just" eaLnBrk="0" fontAlgn="base" hangingPunct="0">
              <a:spcAft>
                <a:spcPct val="0"/>
              </a:spcAft>
              <a:buNone/>
            </a:pPr>
            <a:r>
              <a:rPr lang="cs-CZ" sz="2100" dirty="0"/>
              <a:t>Jsou stanoveny </a:t>
            </a:r>
            <a:r>
              <a:rPr lang="cs-CZ" sz="2100" b="1" dirty="0"/>
              <a:t>limity pro jednotlivé aktivity.</a:t>
            </a:r>
          </a:p>
          <a:p>
            <a:pPr marL="400050" lvl="1" indent="0">
              <a:spcBef>
                <a:spcPts val="600"/>
              </a:spcBef>
              <a:spcAft>
                <a:spcPts val="600"/>
              </a:spcAft>
              <a:buNone/>
              <a:defRPr/>
            </a:pPr>
            <a:endParaRPr lang="cs-CZ" sz="2000" dirty="0" smtClean="0"/>
          </a:p>
          <a:p>
            <a:pPr marL="400050" lvl="1" indent="0">
              <a:spcBef>
                <a:spcPts val="600"/>
              </a:spcBef>
              <a:spcAft>
                <a:spcPts val="600"/>
              </a:spcAft>
              <a:buNone/>
              <a:defRPr/>
            </a:pPr>
            <a:endParaRPr lang="cs-CZ" sz="2000" dirty="0"/>
          </a:p>
          <a:p>
            <a:pPr marL="400050" lvl="1" indent="0">
              <a:spcBef>
                <a:spcPts val="600"/>
              </a:spcBef>
              <a:spcAft>
                <a:spcPts val="600"/>
              </a:spcAft>
              <a:buNone/>
              <a:defRPr/>
            </a:pPr>
            <a:endParaRPr lang="cs-CZ" altLang="cs-CZ" sz="2000" dirty="0" smtClean="0"/>
          </a:p>
          <a:p>
            <a:pPr lvl="2" indent="-342900">
              <a:spcBef>
                <a:spcPts val="600"/>
              </a:spcBef>
              <a:spcAft>
                <a:spcPts val="600"/>
              </a:spcAft>
              <a:buFont typeface="Courier New" panose="02070309020205020404" pitchFamily="49" charset="0"/>
              <a:buChar char="o"/>
              <a:defRPr/>
            </a:pPr>
            <a:endParaRPr lang="cs-CZ" altLang="cs-CZ" sz="2000" dirty="0" smtClean="0"/>
          </a:p>
          <a:p>
            <a:pPr marL="400050" lvl="1" indent="0">
              <a:spcBef>
                <a:spcPts val="600"/>
              </a:spcBef>
              <a:spcAft>
                <a:spcPts val="600"/>
              </a:spcAft>
              <a:buNone/>
              <a:defRPr/>
            </a:pPr>
            <a:endParaRPr lang="en-US" sz="2000" dirty="0" smtClean="0"/>
          </a:p>
          <a:p>
            <a:pPr lvl="1" indent="-342900">
              <a:spcBef>
                <a:spcPts val="600"/>
              </a:spcBef>
              <a:spcAft>
                <a:spcPts val="600"/>
              </a:spcAft>
              <a:buFont typeface="Arial" panose="020B0604020202020204" pitchFamily="34" charset="0"/>
              <a:buChar char="•"/>
              <a:defRPr/>
            </a:pPr>
            <a:endParaRPr lang="cs-CZ" altLang="cs-CZ" sz="2000" b="1" dirty="0" smtClean="0"/>
          </a:p>
          <a:p>
            <a:pPr marL="400050" lvl="1" indent="0">
              <a:spcBef>
                <a:spcPts val="600"/>
              </a:spcBef>
              <a:spcAft>
                <a:spcPts val="600"/>
              </a:spcAft>
              <a:buNone/>
              <a:defRPr/>
            </a:pPr>
            <a:endParaRPr lang="cs-CZ" altLang="cs-CZ" sz="2400" dirty="0" smtClean="0"/>
          </a:p>
          <a:p>
            <a:pPr lvl="1" indent="-342900">
              <a:spcBef>
                <a:spcPts val="1800"/>
              </a:spcBef>
              <a:spcAft>
                <a:spcPts val="600"/>
              </a:spcAft>
              <a:buFont typeface="Arial" panose="020B0604020202020204" pitchFamily="34" charset="0"/>
              <a:buChar char="•"/>
              <a:defRPr/>
            </a:pPr>
            <a:endParaRPr lang="cs-CZ" altLang="cs-CZ" sz="2400" dirty="0" smtClean="0"/>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175633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07504" y="1124745"/>
            <a:ext cx="8712968" cy="5184576"/>
          </a:xfrm>
        </p:spPr>
        <p:txBody>
          <a:bodyPr rtlCol="0">
            <a:noAutofit/>
          </a:bodyPr>
          <a:lstStyle/>
          <a:p>
            <a:pPr marL="399600" indent="0" eaLnBrk="0" fontAlgn="base" hangingPunct="0">
              <a:spcAft>
                <a:spcPct val="0"/>
              </a:spcAft>
              <a:buNone/>
            </a:pPr>
            <a:r>
              <a:rPr lang="cs-CZ" sz="1800" b="1" dirty="0" smtClean="0">
                <a:solidFill>
                  <a:srgbClr val="0070C0"/>
                </a:solidFill>
              </a:rPr>
              <a:t>Podporované aktivity</a:t>
            </a:r>
          </a:p>
          <a:p>
            <a:pPr marL="399600" indent="0" eaLnBrk="0" fontAlgn="base" hangingPunct="0">
              <a:spcAft>
                <a:spcPct val="0"/>
              </a:spcAft>
              <a:buNone/>
            </a:pPr>
            <a:endParaRPr lang="cs-CZ" sz="1600" b="1" dirty="0" smtClean="0"/>
          </a:p>
          <a:p>
            <a:pPr marL="399600" indent="0" algn="just" eaLnBrk="0" fontAlgn="base" hangingPunct="0">
              <a:spcAft>
                <a:spcPct val="0"/>
              </a:spcAft>
              <a:buNone/>
            </a:pPr>
            <a:r>
              <a:rPr lang="cs-CZ" sz="1600" b="1" dirty="0"/>
              <a:t>A) zřizování nových či rekonstrukce stávajících zařízení pro poskytování komunitní péče:</a:t>
            </a:r>
          </a:p>
          <a:p>
            <a:pPr marL="685350" indent="-285750" algn="just" eaLnBrk="0" fontAlgn="base" hangingPunct="0">
              <a:spcAft>
                <a:spcPct val="0"/>
              </a:spcAft>
            </a:pPr>
            <a:r>
              <a:rPr lang="cs-CZ" sz="1600" dirty="0" smtClean="0"/>
              <a:t>   centra </a:t>
            </a:r>
            <a:r>
              <a:rPr lang="cs-CZ" sz="1600" dirty="0"/>
              <a:t>duševního </a:t>
            </a:r>
            <a:r>
              <a:rPr lang="cs-CZ" sz="1600" dirty="0" smtClean="0"/>
              <a:t>zdraví (</a:t>
            </a:r>
            <a:r>
              <a:rPr lang="cs-CZ" sz="1600" b="1" dirty="0" smtClean="0"/>
              <a:t>finanční limit – 30 mil. </a:t>
            </a:r>
            <a:r>
              <a:rPr lang="cs-CZ" sz="1600" dirty="0" smtClean="0"/>
              <a:t>Kč); centra duševního zdraví s 	nepřetržitou 	krizovou službou (</a:t>
            </a:r>
            <a:r>
              <a:rPr lang="cs-CZ" sz="1600" b="1" dirty="0" smtClean="0"/>
              <a:t>finanční limit – 60 mil. Kč</a:t>
            </a:r>
            <a:r>
              <a:rPr lang="cs-CZ" sz="1600" dirty="0" smtClean="0"/>
              <a:t>),</a:t>
            </a:r>
            <a:endParaRPr lang="cs-CZ" sz="1600" dirty="0"/>
          </a:p>
          <a:p>
            <a:pPr marL="685350" indent="-285750" algn="just" eaLnBrk="0" fontAlgn="base" hangingPunct="0">
              <a:spcAft>
                <a:spcPct val="0"/>
              </a:spcAft>
            </a:pPr>
            <a:r>
              <a:rPr lang="cs-CZ" sz="1600" dirty="0"/>
              <a:t> </a:t>
            </a:r>
            <a:r>
              <a:rPr lang="cs-CZ" sz="1600" dirty="0" smtClean="0"/>
              <a:t>  stacionáře  se zaměřením na psychoterapeutické služby (</a:t>
            </a:r>
            <a:r>
              <a:rPr lang="cs-CZ" sz="1600" b="1" dirty="0" smtClean="0"/>
              <a:t>finanční limit – 5 mil. Kč</a:t>
            </a:r>
            <a:r>
              <a:rPr lang="cs-CZ" sz="1600" dirty="0" smtClean="0"/>
              <a:t>), </a:t>
            </a:r>
            <a:endParaRPr lang="cs-CZ" sz="1600" dirty="0"/>
          </a:p>
          <a:p>
            <a:pPr marL="399600" indent="0" algn="just" eaLnBrk="0" fontAlgn="base" hangingPunct="0">
              <a:spcAft>
                <a:spcPct val="0"/>
              </a:spcAft>
              <a:buNone/>
            </a:pPr>
            <a:r>
              <a:rPr lang="cs-CZ" sz="1600" dirty="0" smtClean="0"/>
              <a:t>•</a:t>
            </a:r>
            <a:r>
              <a:rPr lang="cs-CZ" sz="1600" dirty="0"/>
              <a:t> </a:t>
            </a:r>
            <a:r>
              <a:rPr lang="cs-CZ" sz="1600" dirty="0" smtClean="0"/>
              <a:t>      ambulance </a:t>
            </a:r>
            <a:r>
              <a:rPr lang="cs-CZ" sz="1600" dirty="0"/>
              <a:t>poskytující rozšířené ambulantní služby v péči o osoby s duševním </a:t>
            </a:r>
            <a:r>
              <a:rPr lang="cs-CZ" sz="1600" dirty="0" smtClean="0"/>
              <a:t>			nemocněním (</a:t>
            </a:r>
            <a:r>
              <a:rPr lang="cs-CZ" sz="1600" b="1" dirty="0" smtClean="0"/>
              <a:t>finanční limit – 2 mil. Kč</a:t>
            </a:r>
            <a:r>
              <a:rPr lang="cs-CZ" sz="1600" dirty="0" smtClean="0"/>
              <a:t>). </a:t>
            </a:r>
          </a:p>
          <a:p>
            <a:pPr marL="399600" indent="0" algn="just" eaLnBrk="0" fontAlgn="base" hangingPunct="0">
              <a:spcAft>
                <a:spcPct val="0"/>
              </a:spcAft>
              <a:buNone/>
            </a:pPr>
            <a:endParaRPr lang="cs-CZ" sz="1600" b="1" dirty="0" smtClean="0"/>
          </a:p>
          <a:p>
            <a:pPr marL="399600" indent="0" algn="just" eaLnBrk="0" fontAlgn="base" hangingPunct="0">
              <a:spcAft>
                <a:spcPct val="0"/>
              </a:spcAft>
              <a:buNone/>
            </a:pPr>
            <a:r>
              <a:rPr lang="cs-CZ" sz="1600" b="1" dirty="0" smtClean="0"/>
              <a:t>B</a:t>
            </a:r>
            <a:r>
              <a:rPr lang="cs-CZ" sz="1600" b="1" dirty="0"/>
              <a:t>) zřizování nových či rekonstrukce stávajících </a:t>
            </a:r>
            <a:r>
              <a:rPr lang="cs-CZ" sz="1600" b="1" dirty="0" smtClean="0"/>
              <a:t>psychiatrických oddělení všeobecných nemocnic</a:t>
            </a:r>
          </a:p>
          <a:p>
            <a:pPr marL="399600" indent="0" algn="just" eaLnBrk="0" fontAlgn="base" hangingPunct="0">
              <a:spcAft>
                <a:spcPct val="0"/>
              </a:spcAft>
              <a:buNone/>
            </a:pPr>
            <a:r>
              <a:rPr lang="cs-CZ" sz="1600" dirty="0" smtClean="0"/>
              <a:t> </a:t>
            </a:r>
          </a:p>
          <a:p>
            <a:pPr marL="399600" indent="0" algn="just" eaLnBrk="0" fontAlgn="base" hangingPunct="0">
              <a:spcAft>
                <a:spcPct val="0"/>
              </a:spcAft>
              <a:buNone/>
            </a:pPr>
            <a:r>
              <a:rPr lang="cs-CZ" sz="1600" b="1" dirty="0" smtClean="0"/>
              <a:t>C</a:t>
            </a:r>
            <a:r>
              <a:rPr lang="cs-CZ" sz="1600" b="1" dirty="0"/>
              <a:t>) vybavení mobilních týmů:</a:t>
            </a:r>
          </a:p>
          <a:p>
            <a:pPr marL="399600" indent="0" algn="just" eaLnBrk="0" fontAlgn="base" hangingPunct="0">
              <a:spcAft>
                <a:spcPct val="0"/>
              </a:spcAft>
              <a:buNone/>
            </a:pPr>
            <a:r>
              <a:rPr lang="cs-CZ" sz="1600" dirty="0"/>
              <a:t>•	podpora zařízení a vybavení mobilních multidisciplinárních týmů Center duševního </a:t>
            </a:r>
            <a:r>
              <a:rPr lang="cs-CZ" sz="1600" dirty="0" smtClean="0"/>
              <a:t>zdraví (</a:t>
            </a:r>
            <a:r>
              <a:rPr lang="cs-CZ" sz="1600" b="1" dirty="0" smtClean="0"/>
              <a:t>finanční </a:t>
            </a:r>
            <a:r>
              <a:rPr lang="cs-CZ" sz="1600" b="1" dirty="0"/>
              <a:t>limit – 2 mil. Kč</a:t>
            </a:r>
            <a:r>
              <a:rPr lang="cs-CZ" sz="1600" dirty="0" smtClean="0"/>
              <a:t>),</a:t>
            </a:r>
            <a:endParaRPr lang="cs-CZ" sz="1600" dirty="0"/>
          </a:p>
          <a:p>
            <a:pPr marL="399600" indent="0" algn="just" eaLnBrk="0" fontAlgn="base" hangingPunct="0">
              <a:spcAft>
                <a:spcPct val="0"/>
              </a:spcAft>
              <a:buNone/>
            </a:pPr>
            <a:r>
              <a:rPr lang="cs-CZ" sz="1600" dirty="0"/>
              <a:t>•	podpora zařízení a vybavení mobilních multidisciplinárních týmů (mimo Centra duševního </a:t>
            </a:r>
            <a:r>
              <a:rPr lang="cs-CZ" sz="1600" dirty="0" smtClean="0"/>
              <a:t>zdraví) (</a:t>
            </a:r>
            <a:r>
              <a:rPr lang="cs-CZ" sz="1600" b="1" dirty="0" smtClean="0"/>
              <a:t>finanční limit – 2 mil. Kč</a:t>
            </a:r>
            <a:r>
              <a:rPr lang="cs-CZ" sz="1600" dirty="0" smtClean="0"/>
              <a:t>).</a:t>
            </a:r>
          </a:p>
          <a:p>
            <a:pPr marL="399600" indent="0" algn="just" eaLnBrk="0" fontAlgn="base" hangingPunct="0">
              <a:spcAft>
                <a:spcPct val="0"/>
              </a:spcAft>
              <a:buNone/>
            </a:pPr>
            <a:endParaRPr lang="cs-CZ" sz="1400" dirty="0"/>
          </a:p>
          <a:p>
            <a:pPr marL="400050" lvl="1" indent="0">
              <a:spcBef>
                <a:spcPts val="600"/>
              </a:spcBef>
              <a:spcAft>
                <a:spcPts val="600"/>
              </a:spcAft>
              <a:buNone/>
              <a:defRPr/>
            </a:pPr>
            <a:endParaRPr lang="cs-CZ" sz="2000" dirty="0" smtClean="0"/>
          </a:p>
          <a:p>
            <a:pPr lvl="1" indent="-342900">
              <a:spcBef>
                <a:spcPts val="600"/>
              </a:spcBef>
              <a:spcAft>
                <a:spcPts val="600"/>
              </a:spcAft>
              <a:buFont typeface="Arial" panose="020B0604020202020204" pitchFamily="34" charset="0"/>
              <a:buChar char="•"/>
              <a:defRPr/>
            </a:pPr>
            <a:endParaRPr lang="cs-CZ" sz="2000" dirty="0"/>
          </a:p>
          <a:p>
            <a:pPr marL="400050" lvl="1" indent="0">
              <a:spcBef>
                <a:spcPts val="600"/>
              </a:spcBef>
              <a:spcAft>
                <a:spcPts val="600"/>
              </a:spcAft>
              <a:buNone/>
              <a:defRPr/>
            </a:pPr>
            <a:endParaRPr lang="cs-CZ" altLang="cs-CZ" sz="2000" dirty="0" smtClean="0"/>
          </a:p>
          <a:p>
            <a:pPr lvl="2" indent="-342900">
              <a:spcBef>
                <a:spcPts val="600"/>
              </a:spcBef>
              <a:spcAft>
                <a:spcPts val="600"/>
              </a:spcAft>
              <a:buFont typeface="Courier New" panose="02070309020205020404" pitchFamily="49" charset="0"/>
              <a:buChar char="o"/>
              <a:defRPr/>
            </a:pPr>
            <a:endParaRPr lang="cs-CZ" altLang="cs-CZ" sz="2000" dirty="0" smtClean="0"/>
          </a:p>
          <a:p>
            <a:pPr marL="400050" lvl="1" indent="0">
              <a:spcBef>
                <a:spcPts val="600"/>
              </a:spcBef>
              <a:spcAft>
                <a:spcPts val="600"/>
              </a:spcAft>
              <a:buNone/>
              <a:defRPr/>
            </a:pPr>
            <a:endParaRPr lang="en-US" sz="2000" dirty="0" smtClean="0"/>
          </a:p>
          <a:p>
            <a:pPr lvl="1" indent="-342900">
              <a:spcBef>
                <a:spcPts val="600"/>
              </a:spcBef>
              <a:spcAft>
                <a:spcPts val="600"/>
              </a:spcAft>
              <a:buFont typeface="Arial" panose="020B0604020202020204" pitchFamily="34" charset="0"/>
              <a:buChar char="•"/>
              <a:defRPr/>
            </a:pPr>
            <a:endParaRPr lang="cs-CZ" altLang="cs-CZ" sz="2000" b="1" dirty="0" smtClean="0"/>
          </a:p>
          <a:p>
            <a:pPr marL="400050" lvl="1" indent="0">
              <a:spcBef>
                <a:spcPts val="600"/>
              </a:spcBef>
              <a:spcAft>
                <a:spcPts val="600"/>
              </a:spcAft>
              <a:buNone/>
              <a:defRPr/>
            </a:pPr>
            <a:endParaRPr lang="cs-CZ" altLang="cs-CZ" sz="2400" dirty="0" smtClean="0"/>
          </a:p>
          <a:p>
            <a:pPr lvl="1" indent="-342900">
              <a:spcBef>
                <a:spcPts val="1800"/>
              </a:spcBef>
              <a:spcAft>
                <a:spcPts val="600"/>
              </a:spcAft>
              <a:buFont typeface="Arial" panose="020B0604020202020204" pitchFamily="34" charset="0"/>
              <a:buChar char="•"/>
              <a:defRPr/>
            </a:pPr>
            <a:endParaRPr lang="cs-CZ" altLang="cs-CZ" sz="2400" dirty="0" smtClean="0"/>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237262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340767"/>
            <a:ext cx="8352928" cy="4968553"/>
          </a:xfrm>
        </p:spPr>
        <p:txBody>
          <a:bodyPr rtlCol="0">
            <a:noAutofit/>
          </a:bodyPr>
          <a:lstStyle/>
          <a:p>
            <a:pPr marL="0" indent="0">
              <a:spcAft>
                <a:spcPts val="600"/>
              </a:spcAft>
              <a:buNone/>
            </a:pPr>
            <a:r>
              <a:rPr lang="cs-CZ" sz="2000" b="1" dirty="0">
                <a:solidFill>
                  <a:srgbClr val="0070C0"/>
                </a:solidFill>
              </a:rPr>
              <a:t>Hlavní podporované aktivity</a:t>
            </a:r>
            <a:r>
              <a:rPr lang="cs-CZ" sz="2000" b="1" dirty="0"/>
              <a:t> </a:t>
            </a:r>
            <a:r>
              <a:rPr lang="cs-CZ" sz="2000" dirty="0" smtClean="0"/>
              <a:t>(</a:t>
            </a:r>
            <a:r>
              <a:rPr lang="cs-CZ" sz="2000" dirty="0"/>
              <a:t>min. 85 % celkových </a:t>
            </a:r>
            <a:r>
              <a:rPr lang="cs-CZ" sz="2000" dirty="0" err="1" smtClean="0"/>
              <a:t>způs</a:t>
            </a:r>
            <a:r>
              <a:rPr lang="cs-CZ" sz="2000" dirty="0" smtClean="0"/>
              <a:t>. výdajů)</a:t>
            </a:r>
          </a:p>
          <a:p>
            <a:pPr marL="0" indent="0">
              <a:buNone/>
            </a:pPr>
            <a:r>
              <a:rPr lang="cs-CZ" sz="1600" b="1" dirty="0"/>
              <a:t>Způsobilé výdaje na hlavní aktivity projektu:</a:t>
            </a:r>
            <a:endParaRPr lang="cs-CZ" sz="1600" dirty="0"/>
          </a:p>
          <a:p>
            <a:r>
              <a:rPr lang="cs-CZ" sz="1600" u="sng" dirty="0"/>
              <a:t>Stavba</a:t>
            </a:r>
            <a:endParaRPr lang="cs-CZ" sz="1600" dirty="0"/>
          </a:p>
          <a:p>
            <a:pPr lvl="1"/>
            <a:r>
              <a:rPr lang="cs-CZ" sz="1600" dirty="0"/>
              <a:t>výstavba nových objektů, </a:t>
            </a:r>
            <a:r>
              <a:rPr lang="cs-CZ" sz="1600" dirty="0" smtClean="0"/>
              <a:t>změna </a:t>
            </a:r>
            <a:r>
              <a:rPr lang="cs-CZ" sz="1600" dirty="0"/>
              <a:t>stávající stavby (nástavba, přístavba atd.),</a:t>
            </a:r>
          </a:p>
          <a:p>
            <a:pPr lvl="1"/>
            <a:r>
              <a:rPr lang="cs-CZ" sz="1600" dirty="0"/>
              <a:t>stavební úpravy a rekonstrukce stávající stavby. </a:t>
            </a:r>
          </a:p>
          <a:p>
            <a:r>
              <a:rPr lang="cs-CZ" sz="1600" u="sng" dirty="0"/>
              <a:t>Nákup budov</a:t>
            </a:r>
            <a:endParaRPr lang="cs-CZ" sz="1600" dirty="0"/>
          </a:p>
          <a:p>
            <a:pPr lvl="1"/>
            <a:r>
              <a:rPr lang="cs-CZ" sz="1600" dirty="0"/>
              <a:t>nákup budovy (celé nebo její části).</a:t>
            </a:r>
          </a:p>
          <a:p>
            <a:r>
              <a:rPr lang="cs-CZ" sz="1600" u="sng" dirty="0"/>
              <a:t>Přístrojové vybavení/zdravotnické prostředky/technologie a věcné vybavení</a:t>
            </a:r>
            <a:endParaRPr lang="cs-CZ" sz="1600" dirty="0"/>
          </a:p>
          <a:p>
            <a:pPr lvl="1"/>
            <a:r>
              <a:rPr lang="cs-CZ" sz="1600" dirty="0"/>
              <a:t>výdaje na pořízení přístrojového vybavení,</a:t>
            </a:r>
          </a:p>
          <a:p>
            <a:pPr lvl="1"/>
            <a:r>
              <a:rPr lang="cs-CZ" sz="1600" dirty="0"/>
              <a:t>výdaje na pořízení zdravotnických prostředků </a:t>
            </a:r>
            <a:r>
              <a:rPr lang="cs-CZ" sz="1600" dirty="0" smtClean="0"/>
              <a:t>technologií</a:t>
            </a:r>
            <a:r>
              <a:rPr lang="cs-CZ" sz="1600" dirty="0"/>
              <a:t>, informačních technologií,</a:t>
            </a:r>
          </a:p>
          <a:p>
            <a:pPr lvl="1"/>
            <a:r>
              <a:rPr lang="cs-CZ" sz="1600" dirty="0"/>
              <a:t>věcné vybavení, nábytek, </a:t>
            </a:r>
          </a:p>
          <a:p>
            <a:pPr lvl="1"/>
            <a:r>
              <a:rPr lang="cs-CZ" sz="1600" dirty="0"/>
              <a:t>výdaje na pořízení osobního vozu/dodávky/mikrobusu pouze pro poskytování zdravotních a sociálních služeb v rámci mobilních multidisciplinárních týmů,</a:t>
            </a:r>
          </a:p>
          <a:p>
            <a:pPr lvl="1"/>
            <a:r>
              <a:rPr lang="cs-CZ" sz="1600" dirty="0"/>
              <a:t> výdaje na počítače a SW pouze pro poskytování zdravotních služeb v rámci mobilních multidisciplinárních týmů, </a:t>
            </a:r>
          </a:p>
        </p:txBody>
      </p:sp>
      <p:pic>
        <p:nvPicPr>
          <p:cNvPr id="5"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303295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412776"/>
            <a:ext cx="8352928" cy="4536505"/>
          </a:xfrm>
        </p:spPr>
        <p:txBody>
          <a:bodyPr rtlCol="0">
            <a:noAutofit/>
          </a:bodyPr>
          <a:lstStyle/>
          <a:p>
            <a:pPr lvl="1">
              <a:buFont typeface="Arial" panose="020B0604020202020204" pitchFamily="34" charset="0"/>
              <a:buChar char="•"/>
            </a:pPr>
            <a:r>
              <a:rPr lang="cs-CZ" sz="2100" dirty="0"/>
              <a:t>elektronický zabezpečovací systém, napojení na pult centrální ochrany, kamerový </a:t>
            </a:r>
            <a:r>
              <a:rPr lang="cs-CZ" sz="2100" dirty="0" smtClean="0"/>
              <a:t>systém,</a:t>
            </a:r>
          </a:p>
          <a:p>
            <a:pPr lvl="1">
              <a:buFont typeface="Arial" panose="020B0604020202020204" pitchFamily="34" charset="0"/>
              <a:buChar char="•"/>
            </a:pPr>
            <a:r>
              <a:rPr lang="cs-CZ" sz="2100" dirty="0" smtClean="0"/>
              <a:t>inženýrské sítě v rámci stavby,</a:t>
            </a:r>
          </a:p>
          <a:p>
            <a:pPr lvl="1">
              <a:buFont typeface="Arial" panose="020B0604020202020204" pitchFamily="34" charset="0"/>
              <a:buChar char="•"/>
            </a:pPr>
            <a:r>
              <a:rPr lang="cs-CZ" sz="2100" dirty="0" smtClean="0"/>
              <a:t>zeleň, lavičky,</a:t>
            </a:r>
          </a:p>
          <a:p>
            <a:pPr lvl="1">
              <a:buFont typeface="Arial" panose="020B0604020202020204" pitchFamily="34" charset="0"/>
              <a:buChar char="•"/>
            </a:pPr>
            <a:r>
              <a:rPr lang="cs-CZ" sz="2100" dirty="0" smtClean="0"/>
              <a:t>technologické vybavení budovy (klimatizace, topení atd.)</a:t>
            </a:r>
          </a:p>
          <a:p>
            <a:pPr lvl="1">
              <a:buFont typeface="Arial" panose="020B0604020202020204" pitchFamily="34" charset="0"/>
              <a:buChar char="•"/>
            </a:pPr>
            <a:r>
              <a:rPr lang="cs-CZ" sz="2100" dirty="0" smtClean="0"/>
              <a:t>parkoviště pro mobilní tým.</a:t>
            </a:r>
            <a:endParaRPr lang="cs-CZ" sz="2100" dirty="0"/>
          </a:p>
          <a:p>
            <a:pPr marL="0" lvl="0" indent="0" algn="just">
              <a:buNone/>
            </a:pPr>
            <a:endParaRPr lang="cs-CZ" sz="1600" dirty="0">
              <a:ea typeface="MS Mincho"/>
              <a:cs typeface="Times New Roman"/>
            </a:endParaRPr>
          </a:p>
          <a:p>
            <a:pPr marL="0" indent="0">
              <a:spcAft>
                <a:spcPts val="600"/>
              </a:spcAft>
              <a:buNone/>
            </a:pPr>
            <a:endParaRPr lang="cs-CZ" sz="2000" b="1" dirty="0"/>
          </a:p>
          <a:p>
            <a:endParaRPr lang="cs-CZ" sz="1600" dirty="0"/>
          </a:p>
          <a:p>
            <a:endParaRPr lang="cs-CZ" sz="1400" dirty="0"/>
          </a:p>
          <a:p>
            <a:pPr marL="0" lvl="0" indent="0" algn="just">
              <a:buNone/>
            </a:pPr>
            <a:endParaRPr lang="cs-CZ" sz="1600" dirty="0">
              <a:latin typeface="+mn-lt"/>
              <a:ea typeface="MS Mincho"/>
              <a:cs typeface="Times New Roman"/>
            </a:endParaRPr>
          </a:p>
          <a:p>
            <a:pPr marL="0" indent="0">
              <a:spcAft>
                <a:spcPts val="600"/>
              </a:spcAft>
              <a:buNone/>
            </a:pPr>
            <a:endParaRPr lang="cs-CZ" sz="2000" b="1" dirty="0"/>
          </a:p>
        </p:txBody>
      </p:sp>
      <p:pic>
        <p:nvPicPr>
          <p:cNvPr id="5"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46356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340767"/>
            <a:ext cx="8676456" cy="4861595"/>
          </a:xfrm>
        </p:spPr>
        <p:txBody>
          <a:bodyPr rtlCol="0">
            <a:noAutofit/>
          </a:bodyPr>
          <a:lstStyle/>
          <a:p>
            <a:pPr marL="0" indent="0">
              <a:buNone/>
            </a:pPr>
            <a:r>
              <a:rPr lang="cs-CZ" sz="2000" b="1" dirty="0">
                <a:solidFill>
                  <a:srgbClr val="0070C0"/>
                </a:solidFill>
              </a:rPr>
              <a:t>Vedlejší podporované aktivity </a:t>
            </a:r>
            <a:endParaRPr lang="cs-CZ" sz="2000" b="1" dirty="0" smtClean="0">
              <a:solidFill>
                <a:srgbClr val="0070C0"/>
              </a:solidFill>
            </a:endParaRPr>
          </a:p>
          <a:p>
            <a:pPr marL="0" indent="0">
              <a:buNone/>
            </a:pPr>
            <a:r>
              <a:rPr lang="cs-CZ" sz="2000" b="1" dirty="0" smtClean="0"/>
              <a:t>(</a:t>
            </a:r>
            <a:r>
              <a:rPr lang="cs-CZ" sz="2000" b="1" dirty="0"/>
              <a:t>max. 15 % celkových způsobilých výdajů</a:t>
            </a:r>
            <a:r>
              <a:rPr lang="cs-CZ" sz="2000" b="1" dirty="0" smtClean="0"/>
              <a:t>)</a:t>
            </a:r>
          </a:p>
          <a:p>
            <a:pPr lvl="0"/>
            <a:r>
              <a:rPr lang="cs-CZ" sz="1600" dirty="0" smtClean="0"/>
              <a:t>výdaje </a:t>
            </a:r>
            <a:r>
              <a:rPr lang="cs-CZ" sz="1600" dirty="0"/>
              <a:t>na instruktáž personálu podle zákona č. 268/2014 Sb., o zdravotnických prostředcích,</a:t>
            </a:r>
          </a:p>
          <a:p>
            <a:pPr lvl="0"/>
            <a:r>
              <a:rPr lang="cs-CZ" sz="1600" dirty="0"/>
              <a:t>výdaje na projektovou dokumentaci pro vydání stavebního povolení, pro ohlášení stavby nebo pro provádění stavby,</a:t>
            </a:r>
          </a:p>
          <a:p>
            <a:pPr lvl="0"/>
            <a:r>
              <a:rPr lang="cs-CZ" sz="1600" dirty="0"/>
              <a:t>povinná publicita (viz kap. 13 Obecných pravidel),</a:t>
            </a:r>
          </a:p>
          <a:p>
            <a:pPr lvl="0"/>
            <a:r>
              <a:rPr lang="cs-CZ" sz="1600" dirty="0"/>
              <a:t>autorský dozor, technický dozor investora, BOZP,</a:t>
            </a:r>
          </a:p>
          <a:p>
            <a:pPr lvl="0"/>
            <a:r>
              <a:rPr lang="cs-CZ" sz="1600" dirty="0"/>
              <a:t>projektová dokumentace stavby, EIA,</a:t>
            </a:r>
          </a:p>
          <a:p>
            <a:pPr lvl="0"/>
            <a:r>
              <a:rPr lang="cs-CZ" sz="1600" dirty="0"/>
              <a:t>nákup pozemku (do 10 % celkových způsobilých výdajů projektu),</a:t>
            </a:r>
          </a:p>
          <a:p>
            <a:pPr lvl="0"/>
            <a:r>
              <a:rPr lang="cs-CZ" sz="1600" dirty="0"/>
              <a:t>výdaje na úpravy zeleně a venkovního prostranství u poskytovatelů psychiatrické péče,</a:t>
            </a:r>
          </a:p>
          <a:p>
            <a:pPr lvl="0"/>
            <a:r>
              <a:rPr lang="cs-CZ" sz="1600" dirty="0"/>
              <a:t>demolice objektu/objektů, jejichž odstranění souvisí s realizací projektu,</a:t>
            </a:r>
          </a:p>
          <a:p>
            <a:pPr lvl="0"/>
            <a:r>
              <a:rPr lang="cs-CZ" sz="1600" dirty="0"/>
              <a:t>DPH neplátců DPH související se způsobilými výdaji na vedlejší aktivity,</a:t>
            </a:r>
          </a:p>
          <a:p>
            <a:pPr lvl="0"/>
            <a:r>
              <a:rPr lang="cs-CZ" sz="1600" dirty="0"/>
              <a:t>DPH plátců, pokud nemají vzhledem k vedlejším aktivitám projektu nárok na odpočet DPH na vstupu.</a:t>
            </a:r>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300298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Subtitle 2"/>
          <p:cNvSpPr>
            <a:spLocks noGrp="1"/>
          </p:cNvSpPr>
          <p:nvPr>
            <p:ph type="subTitle" idx="1"/>
          </p:nvPr>
        </p:nvSpPr>
        <p:spPr>
          <a:xfrm>
            <a:off x="363538" y="4946650"/>
            <a:ext cx="6400800" cy="696913"/>
          </a:xfrm>
        </p:spPr>
        <p:txBody>
          <a:bodyPr>
            <a:normAutofit fontScale="85000" lnSpcReduction="20000"/>
          </a:bodyPr>
          <a:lstStyle/>
          <a:p>
            <a:pPr algn="l" eaLnBrk="1" hangingPunct="1"/>
            <a:r>
              <a:rPr lang="cs-CZ" altLang="cs-CZ" sz="2500" smtClean="0">
                <a:solidFill>
                  <a:srgbClr val="000000"/>
                </a:solidFill>
                <a:ea typeface="Myriad Pro"/>
                <a:cs typeface="Myriad Pro"/>
              </a:rPr>
              <a:t>19. 1. 2016</a:t>
            </a:r>
          </a:p>
          <a:p>
            <a:pPr algn="l" eaLnBrk="1" hangingPunct="1"/>
            <a:r>
              <a:rPr lang="cs-CZ" altLang="cs-CZ" sz="2500" smtClean="0">
                <a:solidFill>
                  <a:srgbClr val="000000"/>
                </a:solidFill>
                <a:ea typeface="Myriad Pro"/>
                <a:cs typeface="Myriad Pro"/>
              </a:rPr>
              <a:t>Praha</a:t>
            </a:r>
            <a:endParaRPr lang="cs-CZ" altLang="cs-CZ" sz="2500" dirty="0" smtClean="0">
              <a:solidFill>
                <a:srgbClr val="000000"/>
              </a:solidFill>
              <a:ea typeface="Myriad Pro"/>
              <a:cs typeface="Myriad Pro"/>
            </a:endParaRPr>
          </a:p>
        </p:txBody>
      </p:sp>
      <p:sp>
        <p:nvSpPr>
          <p:cNvPr id="7" name="Title 1"/>
          <p:cNvSpPr txBox="1">
            <a:spLocks/>
          </p:cNvSpPr>
          <p:nvPr/>
        </p:nvSpPr>
        <p:spPr bwMode="auto">
          <a:xfrm>
            <a:off x="30393" y="548680"/>
            <a:ext cx="7133895" cy="3505795"/>
          </a:xfrm>
          <a:prstGeom prst="rect">
            <a:avLst/>
          </a:prstGeom>
        </p:spPr>
        <p:txBody>
          <a:bodyPr vert="horz" wrap="square" lIns="91440" tIns="45720" rIns="91440" bIns="45720" numCol="1" rtlCol="0" anchor="ctr" anchorCtr="0" compatLnSpc="1">
            <a:prstTxWarp prst="textNoShape">
              <a:avLst/>
            </a:prstTxWarp>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lnSpc>
                <a:spcPct val="107000"/>
              </a:lnSpc>
            </a:pP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200" cap="none" dirty="0">
                <a:solidFill>
                  <a:srgbClr val="0070C0"/>
                </a:solidFill>
                <a:latin typeface="Myriad Pro Black"/>
                <a:ea typeface="Myriad Pro Black"/>
                <a:cs typeface="Myriad Pro Black"/>
              </a:rPr>
              <a:t>Specifický cíl </a:t>
            </a:r>
            <a:r>
              <a:rPr lang="cs-CZ" altLang="cs-CZ" sz="3200" cap="none" dirty="0" smtClean="0">
                <a:solidFill>
                  <a:srgbClr val="0070C0"/>
                </a:solidFill>
                <a:latin typeface="Myriad Pro Black"/>
                <a:ea typeface="Myriad Pro Black"/>
                <a:cs typeface="Myriad Pro Black"/>
              </a:rPr>
              <a:t>2.3 </a:t>
            </a:r>
            <a:r>
              <a:rPr lang="cs-CZ" altLang="cs-CZ" sz="3200" cap="none" dirty="0">
                <a:solidFill>
                  <a:srgbClr val="0070C0"/>
                </a:solidFill>
                <a:latin typeface="Myriad Pro Black"/>
                <a:ea typeface="Myriad Pro Black"/>
                <a:cs typeface="Myriad Pro Black"/>
              </a:rPr>
              <a:t>IROP</a:t>
            </a:r>
          </a:p>
          <a:p>
            <a:pPr>
              <a:lnSpc>
                <a:spcPct val="107000"/>
              </a:lnSpc>
            </a:pPr>
            <a:endParaRPr lang="cs-CZ" altLang="cs-CZ" sz="3200" cap="none" dirty="0">
              <a:solidFill>
                <a:srgbClr val="0070C0"/>
              </a:solidFill>
              <a:latin typeface="Myriad Pro Black"/>
              <a:ea typeface="Myriad Pro Black"/>
              <a:cs typeface="Myriad Pro Black"/>
            </a:endParaRPr>
          </a:p>
          <a:p>
            <a:pPr>
              <a:lnSpc>
                <a:spcPct val="107000"/>
              </a:lnSpc>
            </a:pPr>
            <a:r>
              <a:rPr lang="cs-CZ" altLang="cs-CZ" sz="3200" cap="none" dirty="0">
                <a:solidFill>
                  <a:srgbClr val="0070C0"/>
                </a:solidFill>
                <a:latin typeface="Myriad Pro Black"/>
                <a:ea typeface="Myriad Pro Black"/>
                <a:cs typeface="Myriad Pro Black"/>
              </a:rPr>
              <a:t>Rostislav Mazal</a:t>
            </a:r>
          </a:p>
          <a:p>
            <a:pPr>
              <a:lnSpc>
                <a:spcPct val="107000"/>
              </a:lnSpc>
            </a:pPr>
            <a:r>
              <a:rPr lang="cs-CZ" altLang="cs-CZ" sz="3200" cap="none" dirty="0">
                <a:solidFill>
                  <a:srgbClr val="0070C0"/>
                </a:solidFill>
                <a:latin typeface="Myriad Pro Black"/>
                <a:ea typeface="Myriad Pro Black"/>
                <a:cs typeface="Myriad Pro Black"/>
              </a:rPr>
              <a:t>ředitel Řídicího orgánu IROP</a:t>
            </a:r>
            <a:r>
              <a:rPr lang="cs-CZ" altLang="cs-CZ" sz="3200" cap="none" dirty="0" smtClean="0">
                <a:solidFill>
                  <a:srgbClr val="000000"/>
                </a:solidFill>
                <a:latin typeface="Myriad Pro Black"/>
                <a:ea typeface="Myriad Pro Black"/>
                <a:cs typeface="Myriad Pro Black"/>
              </a:rPr>
              <a:t/>
            </a:r>
            <a:br>
              <a:rPr lang="cs-CZ" altLang="cs-CZ" sz="3200" cap="none" dirty="0" smtClean="0">
                <a:solidFill>
                  <a:srgbClr val="000000"/>
                </a:solidFill>
                <a:latin typeface="Myriad Pro Black"/>
                <a:ea typeface="Myriad Pro Black"/>
                <a:cs typeface="Myriad Pro Black"/>
              </a:rPr>
            </a:br>
            <a:r>
              <a:rPr lang="cs-CZ" altLang="cs-CZ" sz="3200" cap="none" dirty="0" smtClean="0">
                <a:solidFill>
                  <a:srgbClr val="000000"/>
                </a:solidFill>
                <a:latin typeface="Myriad Pro Black"/>
                <a:ea typeface="Myriad Pro Black"/>
                <a:cs typeface="Myriad Pro Black"/>
              </a:rPr>
              <a:t/>
            </a:r>
            <a:br>
              <a:rPr lang="cs-CZ" altLang="cs-CZ" sz="32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endParaRPr lang="cs-CZ" altLang="cs-CZ" sz="3600" i="1" cap="none" dirty="0" smtClean="0">
              <a:solidFill>
                <a:srgbClr val="000000"/>
              </a:solidFill>
              <a:latin typeface="Myriad Pro Black"/>
              <a:ea typeface="Myriad Pro Black"/>
              <a:cs typeface="Myriad Pro Black"/>
            </a:endParaRPr>
          </a:p>
        </p:txBody>
      </p:sp>
      <p:sp>
        <p:nvSpPr>
          <p:cNvPr id="2" name="TextovéPole 1"/>
          <p:cNvSpPr txBox="1"/>
          <p:nvPr/>
        </p:nvSpPr>
        <p:spPr>
          <a:xfrm>
            <a:off x="451620" y="4947265"/>
            <a:ext cx="1872208" cy="707886"/>
          </a:xfrm>
          <a:prstGeom prst="rect">
            <a:avLst/>
          </a:prstGeom>
          <a:solidFill>
            <a:schemeClr val="bg1"/>
          </a:solidFill>
        </p:spPr>
        <p:txBody>
          <a:bodyPr wrap="square" rtlCol="0">
            <a:spAutoFit/>
          </a:bodyPr>
          <a:lstStyle/>
          <a:p>
            <a:r>
              <a:rPr lang="cs-CZ" sz="2000" dirty="0" smtClean="0"/>
              <a:t>11. 10. 2016</a:t>
            </a:r>
          </a:p>
          <a:p>
            <a:r>
              <a:rPr lang="cs-CZ" sz="2000" dirty="0" smtClean="0"/>
              <a:t>Praha</a:t>
            </a:r>
            <a:endParaRPr lang="cs-CZ" sz="2000" dirty="0"/>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854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72058" y="1124744"/>
            <a:ext cx="8671942" cy="4968552"/>
          </a:xfrm>
        </p:spPr>
        <p:txBody>
          <a:bodyPr rtlCol="0">
            <a:noAutofit/>
          </a:bodyPr>
          <a:lstStyle/>
          <a:p>
            <a:pPr marL="0" indent="0">
              <a:buNone/>
            </a:pPr>
            <a:r>
              <a:rPr lang="cs-CZ" sz="2000" b="1" dirty="0" smtClean="0">
                <a:solidFill>
                  <a:srgbClr val="0070C0"/>
                </a:solidFill>
              </a:rPr>
              <a:t>Nezpůsobilé výdaje</a:t>
            </a:r>
          </a:p>
          <a:p>
            <a:pPr marL="0" indent="0">
              <a:buNone/>
            </a:pPr>
            <a:endParaRPr lang="cs-CZ" sz="2000" b="1" dirty="0"/>
          </a:p>
          <a:p>
            <a:pPr lvl="0"/>
            <a:r>
              <a:rPr lang="cs-CZ" sz="1600" dirty="0"/>
              <a:t>výdaje, které nemají přímou souvislost s výstupy projektu a neslouží k zajištění poskytování péče u poskytovatele zdravotních služeb, </a:t>
            </a:r>
          </a:p>
          <a:p>
            <a:pPr lvl="0"/>
            <a:r>
              <a:rPr lang="cs-CZ" sz="1600" dirty="0"/>
              <a:t>opravy a </a:t>
            </a:r>
            <a:r>
              <a:rPr lang="cs-CZ" sz="1600" dirty="0" err="1"/>
              <a:t>udržba</a:t>
            </a:r>
            <a:r>
              <a:rPr lang="cs-CZ" sz="1600" dirty="0"/>
              <a:t>,</a:t>
            </a:r>
          </a:p>
          <a:p>
            <a:pPr lvl="0"/>
            <a:r>
              <a:rPr lang="cs-CZ" sz="1600" dirty="0"/>
              <a:t>vzdělávání personálu,</a:t>
            </a:r>
          </a:p>
          <a:p>
            <a:pPr lvl="0"/>
            <a:r>
              <a:rPr lang="cs-CZ" sz="1600" dirty="0"/>
              <a:t>výdaje na použité zdravotnické prostředky,</a:t>
            </a:r>
          </a:p>
          <a:p>
            <a:pPr lvl="0"/>
            <a:r>
              <a:rPr lang="cs-CZ" sz="1600" dirty="0"/>
              <a:t>výdaje na </a:t>
            </a:r>
            <a:r>
              <a:rPr lang="cs-CZ" sz="1600" dirty="0" err="1"/>
              <a:t>implantabilní</a:t>
            </a:r>
            <a:r>
              <a:rPr lang="cs-CZ" sz="1600" dirty="0"/>
              <a:t> zdravotnické prostředky,</a:t>
            </a:r>
          </a:p>
          <a:p>
            <a:pPr lvl="0"/>
            <a:r>
              <a:rPr lang="cs-CZ" sz="1600" dirty="0"/>
              <a:t>výdaje na zdravotnické prostředky pro </a:t>
            </a:r>
            <a:r>
              <a:rPr lang="cs-CZ" sz="1600" dirty="0" err="1"/>
              <a:t>sebetestování</a:t>
            </a:r>
            <a:r>
              <a:rPr lang="cs-CZ" sz="1600" dirty="0"/>
              <a:t>,</a:t>
            </a:r>
          </a:p>
          <a:p>
            <a:pPr lvl="0"/>
            <a:r>
              <a:rPr lang="cs-CZ" sz="1600" dirty="0"/>
              <a:t>výdaje na individuálně zhotovené zdravotnické prostředky,</a:t>
            </a:r>
          </a:p>
          <a:p>
            <a:pPr lvl="0"/>
            <a:r>
              <a:rPr lang="cs-CZ" sz="1600" dirty="0"/>
              <a:t>výdaje na zdravotnické prostředky určené pro klinické zkoušky,</a:t>
            </a:r>
          </a:p>
          <a:p>
            <a:pPr lvl="0"/>
            <a:r>
              <a:rPr lang="cs-CZ" sz="1600" dirty="0"/>
              <a:t>výdaje na zdravotnické prostředky určené na hodnocení funkční způsobilosti,</a:t>
            </a:r>
          </a:p>
          <a:p>
            <a:pPr lvl="0"/>
            <a:r>
              <a:rPr lang="cs-CZ" sz="1600" dirty="0"/>
              <a:t>výdaje na spotřební materiál</a:t>
            </a:r>
            <a:r>
              <a:rPr lang="cs-CZ" sz="1600" dirty="0" smtClean="0"/>
              <a:t>, výdaje </a:t>
            </a:r>
            <a:r>
              <a:rPr lang="cs-CZ" sz="1600" dirty="0"/>
              <a:t>na nemocniční a ekonomické informační systémy např. standardní NIS a EKIS, případně mzdové a další systémy (např. PACS), které nejsou zdravotnickými prostředky podle zákona č. 268/2014 Sb., o zdravotnických prostředcích,</a:t>
            </a:r>
          </a:p>
          <a:p>
            <a:pPr lvl="0"/>
            <a:r>
              <a:rPr lang="cs-CZ" sz="1600" dirty="0" smtClean="0"/>
              <a:t>výdaje </a:t>
            </a:r>
            <a:r>
              <a:rPr lang="cs-CZ" sz="1600" dirty="0"/>
              <a:t>nesplňující principy hospodárnosti, účelnosti a </a:t>
            </a:r>
            <a:r>
              <a:rPr lang="cs-CZ" sz="1600" dirty="0" smtClean="0"/>
              <a:t>efektivnosti</a:t>
            </a:r>
            <a:r>
              <a:rPr lang="cs-CZ" sz="1600" dirty="0" smtClean="0">
                <a:latin typeface="+mn-lt"/>
                <a:ea typeface="MS Mincho"/>
                <a:cs typeface="Arial"/>
              </a:rPr>
              <a:t>,</a:t>
            </a:r>
            <a:endParaRPr lang="cs-CZ" sz="1600" dirty="0">
              <a:latin typeface="+mn-lt"/>
              <a:ea typeface="MS Mincho"/>
              <a:cs typeface="Times New Roman"/>
            </a:endParaRPr>
          </a:p>
          <a:p>
            <a:pPr marL="0" indent="0">
              <a:buNone/>
            </a:pPr>
            <a:endParaRPr lang="cs-CZ" sz="2000" dirty="0"/>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54. Výzva IROP</a:t>
            </a:r>
            <a:endParaRPr lang="cs-CZ" sz="4000" dirty="0"/>
          </a:p>
        </p:txBody>
      </p:sp>
    </p:spTree>
    <p:extLst>
      <p:ext uri="{BB962C8B-B14F-4D97-AF65-F5344CB8AC3E}">
        <p14:creationId xmlns:p14="http://schemas.microsoft.com/office/powerpoint/2010/main" val="168861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72058" y="943669"/>
            <a:ext cx="8671942" cy="5005611"/>
          </a:xfrm>
        </p:spPr>
        <p:txBody>
          <a:bodyPr rtlCol="0">
            <a:noAutofit/>
          </a:bodyPr>
          <a:lstStyle/>
          <a:p>
            <a:pPr marL="0" indent="0">
              <a:buNone/>
            </a:pPr>
            <a:r>
              <a:rPr lang="cs-CZ" sz="2000" b="1" dirty="0" smtClean="0">
                <a:solidFill>
                  <a:srgbClr val="0070C0"/>
                </a:solidFill>
              </a:rPr>
              <a:t>Nezpůsobilé </a:t>
            </a:r>
            <a:r>
              <a:rPr lang="cs-CZ" sz="2000" b="1" dirty="0">
                <a:solidFill>
                  <a:srgbClr val="0070C0"/>
                </a:solidFill>
              </a:rPr>
              <a:t>výdaje: </a:t>
            </a:r>
            <a:endParaRPr lang="cs-CZ" sz="2000" b="1" dirty="0" smtClean="0">
              <a:solidFill>
                <a:srgbClr val="0070C0"/>
              </a:solidFill>
            </a:endParaRPr>
          </a:p>
          <a:p>
            <a:pPr marL="0" indent="0">
              <a:buNone/>
            </a:pPr>
            <a:endParaRPr lang="cs-CZ" sz="2000" b="1" dirty="0"/>
          </a:p>
          <a:p>
            <a:pPr lvl="0"/>
            <a:r>
              <a:rPr lang="cs-CZ" sz="1600" dirty="0"/>
              <a:t>výdaje na nepovinnou publicitu,</a:t>
            </a:r>
          </a:p>
          <a:p>
            <a:pPr lvl="0"/>
            <a:r>
              <a:rPr lang="cs-CZ" sz="1600" dirty="0"/>
              <a:t>výdaje na zpracování žádosti o podporu,</a:t>
            </a:r>
          </a:p>
          <a:p>
            <a:pPr lvl="0"/>
            <a:r>
              <a:rPr lang="cs-CZ" sz="1600" dirty="0"/>
              <a:t>výdaje na externí management projektu a zpracování </a:t>
            </a:r>
            <a:r>
              <a:rPr lang="cs-CZ" sz="1600" dirty="0" err="1" smtClean="0"/>
              <a:t>Monit</a:t>
            </a:r>
            <a:r>
              <a:rPr lang="cs-CZ" sz="1600" dirty="0" smtClean="0"/>
              <a:t>. </a:t>
            </a:r>
            <a:r>
              <a:rPr lang="cs-CZ" sz="1600" dirty="0"/>
              <a:t>zpráv a Žádostí o platbu,</a:t>
            </a:r>
          </a:p>
          <a:p>
            <a:pPr lvl="0"/>
            <a:r>
              <a:rPr lang="cs-CZ" sz="1600" dirty="0"/>
              <a:t>výdaje převyšující maximální výši způsobilých výdajů projektu,</a:t>
            </a:r>
          </a:p>
          <a:p>
            <a:pPr lvl="0"/>
            <a:r>
              <a:rPr lang="cs-CZ" sz="1600" dirty="0"/>
              <a:t>výdaje vzniklé nad rámec Rozhodnutí,</a:t>
            </a:r>
          </a:p>
          <a:p>
            <a:pPr lvl="0"/>
            <a:r>
              <a:rPr lang="cs-CZ" sz="1600" dirty="0"/>
              <a:t>DPH, pokud žadatel má nárok na odpočet DPH ve smyslu zákona č. 235/2004 Sb., o dani z přidané hodnoty, </a:t>
            </a:r>
          </a:p>
          <a:p>
            <a:pPr lvl="0"/>
            <a:r>
              <a:rPr lang="cs-CZ" sz="1600" dirty="0"/>
              <a:t>jiné daně,</a:t>
            </a:r>
          </a:p>
          <a:p>
            <a:pPr lvl="0"/>
            <a:r>
              <a:rPr lang="cs-CZ" sz="1600" dirty="0"/>
              <a:t>splátky půjček a úvěrů,</a:t>
            </a:r>
          </a:p>
          <a:p>
            <a:pPr lvl="0"/>
            <a:r>
              <a:rPr lang="cs-CZ" sz="1600" dirty="0"/>
              <a:t>úroky z úvěrů,</a:t>
            </a:r>
          </a:p>
          <a:p>
            <a:pPr lvl="0"/>
            <a:r>
              <a:rPr lang="cs-CZ" sz="1600" dirty="0"/>
              <a:t>sankce a penále,</a:t>
            </a:r>
          </a:p>
          <a:p>
            <a:pPr lvl="0"/>
            <a:r>
              <a:rPr lang="cs-CZ" sz="1600" dirty="0"/>
              <a:t>výdaje na záruky, pojištění, bankovní poplatky, kursové ztráty, celní a správní poplatky,</a:t>
            </a:r>
          </a:p>
          <a:p>
            <a:pPr lvl="0"/>
            <a:r>
              <a:rPr lang="cs-CZ" sz="1600" dirty="0"/>
              <a:t>výdaje na vedlejší aktivity projektu přesahující 15 % celkových způsobilých výdajů </a:t>
            </a:r>
            <a:r>
              <a:rPr lang="cs-CZ" sz="1600" dirty="0" smtClean="0"/>
              <a:t>projektu,</a:t>
            </a:r>
          </a:p>
          <a:p>
            <a:r>
              <a:rPr lang="cs-CZ" sz="1600" dirty="0"/>
              <a:t>p</a:t>
            </a:r>
            <a:r>
              <a:rPr lang="cs-CZ" sz="1600" dirty="0" smtClean="0"/>
              <a:t>říjezdové cesty, veřejné osvětlení</a:t>
            </a:r>
            <a:r>
              <a:rPr lang="cs-CZ" sz="1600" dirty="0"/>
              <a:t>.</a:t>
            </a:r>
          </a:p>
          <a:p>
            <a:pPr marL="0" lvl="0" indent="0">
              <a:buNone/>
            </a:pPr>
            <a:endParaRPr lang="cs-CZ" sz="1600" dirty="0"/>
          </a:p>
          <a:p>
            <a:pPr marL="0" indent="0">
              <a:buNone/>
            </a:pPr>
            <a:endParaRPr lang="cs-CZ" sz="1600" dirty="0"/>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20135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94328" y="1340768"/>
            <a:ext cx="8326144" cy="4896544"/>
          </a:xfrm>
        </p:spPr>
        <p:txBody>
          <a:bodyPr rtlCol="0">
            <a:noAutofit/>
          </a:bodyPr>
          <a:lstStyle/>
          <a:p>
            <a:pPr marL="0" indent="0">
              <a:buNone/>
            </a:pPr>
            <a:r>
              <a:rPr lang="cs-CZ" sz="2000" b="1" dirty="0">
                <a:solidFill>
                  <a:srgbClr val="0070C0"/>
                </a:solidFill>
              </a:rPr>
              <a:t>Povinné přílohy </a:t>
            </a:r>
            <a:r>
              <a:rPr lang="cs-CZ" sz="2000" b="1" dirty="0" smtClean="0">
                <a:solidFill>
                  <a:srgbClr val="0070C0"/>
                </a:solidFill>
              </a:rPr>
              <a:t>žádosti</a:t>
            </a:r>
          </a:p>
          <a:p>
            <a:pPr marL="0" indent="0" algn="just">
              <a:buNone/>
            </a:pPr>
            <a:r>
              <a:rPr lang="cs-CZ" sz="1800" i="1" dirty="0"/>
              <a:t>Pokud je některá povinná příloha pro žadatele nerelevantní (např. projektová dokumentace pro vydání stavebního povolení nebo pro ohlášení stavby v případě, že předmětem projektu je pouze pořízení vybavení a technologií), žadatel nahraje jako přílohu dokument, ve kterém uvede zdůvodnění nedoložení povinné přílohy. 	</a:t>
            </a:r>
            <a:endParaRPr lang="cs-CZ" sz="1800" dirty="0"/>
          </a:p>
          <a:p>
            <a:pPr marL="0" indent="0">
              <a:spcBef>
                <a:spcPts val="1200"/>
              </a:spcBef>
              <a:buNone/>
            </a:pPr>
            <a:r>
              <a:rPr lang="cs-CZ" sz="2000" b="1" dirty="0"/>
              <a:t>1. Plná moc </a:t>
            </a:r>
          </a:p>
          <a:p>
            <a:pPr marL="0" indent="0">
              <a:spcBef>
                <a:spcPts val="1200"/>
              </a:spcBef>
              <a:buNone/>
            </a:pPr>
            <a:r>
              <a:rPr lang="cs-CZ" sz="2000" b="1" dirty="0"/>
              <a:t>2. Dokumentace k zadávacím a výběrovým řízením</a:t>
            </a:r>
          </a:p>
          <a:p>
            <a:pPr marL="0" indent="0">
              <a:spcBef>
                <a:spcPts val="1200"/>
              </a:spcBef>
              <a:buNone/>
            </a:pPr>
            <a:r>
              <a:rPr lang="cs-CZ" sz="2000" b="1" dirty="0" smtClean="0"/>
              <a:t>3. Územní </a:t>
            </a:r>
            <a:r>
              <a:rPr lang="cs-CZ" sz="2000" b="1" dirty="0"/>
              <a:t>rozhodnutí s nabytím právní moci nebo územní souhlas </a:t>
            </a:r>
            <a:r>
              <a:rPr lang="cs-CZ" sz="2000" b="1" dirty="0" smtClean="0"/>
              <a:t> nebo </a:t>
            </a:r>
            <a:r>
              <a:rPr lang="cs-CZ" sz="2000" b="1" dirty="0"/>
              <a:t>účinná veřejnosprávní smlouva nahrazující územní řízení  </a:t>
            </a:r>
          </a:p>
          <a:p>
            <a:pPr marL="0" indent="0">
              <a:spcBef>
                <a:spcPts val="1200"/>
              </a:spcBef>
              <a:buNone/>
            </a:pPr>
            <a:r>
              <a:rPr lang="cs-CZ" sz="2000" b="1" dirty="0"/>
              <a:t>4</a:t>
            </a:r>
            <a:r>
              <a:rPr lang="cs-CZ" sz="2000" b="1" dirty="0" smtClean="0"/>
              <a:t>. </a:t>
            </a:r>
            <a:r>
              <a:rPr lang="cs-CZ" sz="2000" b="1" dirty="0"/>
              <a:t>Doklady o právní subjektivitě žadatele </a:t>
            </a:r>
          </a:p>
          <a:p>
            <a:pPr marL="0" indent="0">
              <a:spcBef>
                <a:spcPts val="1200"/>
              </a:spcBef>
              <a:buNone/>
            </a:pPr>
            <a:r>
              <a:rPr lang="pl-PL" sz="2000" b="1" dirty="0"/>
              <a:t>5</a:t>
            </a:r>
            <a:r>
              <a:rPr lang="pl-PL" sz="2000" b="1" dirty="0" smtClean="0"/>
              <a:t>. </a:t>
            </a:r>
            <a:r>
              <a:rPr lang="pl-PL" sz="2000" b="1" dirty="0"/>
              <a:t>Výpis z rejstříku trestů </a:t>
            </a:r>
            <a:endParaRPr lang="cs-CZ" sz="2000" b="1" dirty="0"/>
          </a:p>
          <a:p>
            <a:pPr marL="0" indent="0">
              <a:spcBef>
                <a:spcPts val="1200"/>
              </a:spcBef>
              <a:buNone/>
            </a:pPr>
            <a:endParaRPr lang="cs-CZ" sz="2000" dirty="0"/>
          </a:p>
          <a:p>
            <a:pPr marL="0" indent="0">
              <a:buNone/>
            </a:pPr>
            <a:endParaRPr lang="cs-CZ" sz="1400" b="1" dirty="0" smtClean="0"/>
          </a:p>
          <a:p>
            <a:pPr lvl="1" indent="-342900">
              <a:spcBef>
                <a:spcPts val="600"/>
              </a:spcBef>
              <a:spcAft>
                <a:spcPts val="600"/>
              </a:spcAft>
              <a:buFont typeface="+mj-lt"/>
              <a:buAutoNum type="arabicPeriod"/>
              <a:defRPr/>
            </a:pPr>
            <a:endParaRPr lang="cs-CZ" sz="2400" dirty="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None/>
              <a:defRPr/>
            </a:pPr>
            <a:endParaRPr lang="cs-CZ" sz="2400" dirty="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a:p>
          <a:p>
            <a:pPr lvl="1" indent="-342900">
              <a:spcBef>
                <a:spcPts val="600"/>
              </a:spcBef>
              <a:spcAft>
                <a:spcPts val="600"/>
              </a:spcAft>
              <a:buFont typeface="+mj-lt"/>
              <a:buAutoNum type="arabicPeriod"/>
              <a:defRPr/>
            </a:pPr>
            <a:endParaRPr lang="cs-CZ" sz="2000" dirty="0"/>
          </a:p>
          <a:p>
            <a:pPr lvl="1" indent="-342900">
              <a:spcBef>
                <a:spcPts val="600"/>
              </a:spcBef>
              <a:spcAft>
                <a:spcPts val="600"/>
              </a:spcAft>
              <a:buFont typeface="+mj-lt"/>
              <a:buAutoNum type="arabicPeriod"/>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pic>
        <p:nvPicPr>
          <p:cNvPr id="5"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125266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340768"/>
            <a:ext cx="8568952" cy="48965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cs-CZ" sz="2000" b="1" dirty="0" smtClean="0">
                <a:solidFill>
                  <a:srgbClr val="0070C0"/>
                </a:solidFill>
              </a:rPr>
              <a:t>Povinné přílohy žádosti</a:t>
            </a:r>
          </a:p>
          <a:p>
            <a:pPr marL="0" indent="0">
              <a:buFont typeface="Arial"/>
              <a:buNone/>
            </a:pPr>
            <a:endParaRPr lang="cs-CZ" sz="1400" dirty="0"/>
          </a:p>
          <a:p>
            <a:pPr marL="0" indent="0">
              <a:spcBef>
                <a:spcPts val="1200"/>
              </a:spcBef>
              <a:buNone/>
            </a:pPr>
            <a:r>
              <a:rPr lang="cs-CZ" sz="2000" b="1" dirty="0"/>
              <a:t>6.	Žádost o stavební povolení nebo ohlášení, případně stavební povolení nebo souhlas s provedením ohlášeného stavebního záměru nebo veřejnoprávní smlouva nahrazující stavební povolení </a:t>
            </a:r>
          </a:p>
          <a:p>
            <a:pPr marL="0" indent="0">
              <a:spcBef>
                <a:spcPts val="1200"/>
              </a:spcBef>
              <a:buNone/>
            </a:pPr>
            <a:r>
              <a:rPr lang="cs-CZ" sz="2000" b="1" dirty="0"/>
              <a:t>7.	Projektová dokumentace pro vydání stavebního povolení nebo pro ohlášení stavby</a:t>
            </a:r>
          </a:p>
          <a:p>
            <a:pPr marL="0" indent="0">
              <a:spcBef>
                <a:spcPts val="1200"/>
              </a:spcBef>
              <a:buNone/>
            </a:pPr>
            <a:r>
              <a:rPr lang="pl-PL" sz="2000" b="1" dirty="0" smtClean="0"/>
              <a:t>8. Doklad </a:t>
            </a:r>
            <a:r>
              <a:rPr lang="pl-PL" sz="2000" b="1" dirty="0"/>
              <a:t>o prokázání právních vztahů k nemovitému majetku, který je předmětem projektu</a:t>
            </a:r>
          </a:p>
          <a:p>
            <a:pPr marL="0" indent="0">
              <a:spcBef>
                <a:spcPts val="1200"/>
              </a:spcBef>
              <a:buNone/>
            </a:pPr>
            <a:r>
              <a:rPr lang="cs-CZ" sz="2000" b="1" dirty="0" smtClean="0"/>
              <a:t>9. Podklady </a:t>
            </a:r>
            <a:r>
              <a:rPr lang="cs-CZ" sz="2000" b="1" dirty="0"/>
              <a:t>pro hodnocení projektu</a:t>
            </a:r>
          </a:p>
          <a:p>
            <a:pPr marL="0" indent="0">
              <a:spcBef>
                <a:spcPts val="1200"/>
              </a:spcBef>
              <a:buNone/>
            </a:pPr>
            <a:r>
              <a:rPr lang="cs-CZ" sz="2000" b="1" dirty="0" smtClean="0"/>
              <a:t>10. Položkový </a:t>
            </a:r>
            <a:r>
              <a:rPr lang="cs-CZ" sz="2000" b="1" dirty="0"/>
              <a:t>rozpočet </a:t>
            </a:r>
            <a:r>
              <a:rPr lang="cs-CZ" sz="2000" b="1" dirty="0" smtClean="0"/>
              <a:t>stavby</a:t>
            </a:r>
            <a:endParaRPr lang="cs-CZ" sz="2000" b="1" dirty="0"/>
          </a:p>
          <a:p>
            <a:endParaRPr lang="cs-CZ" sz="1400" dirty="0" smtClean="0"/>
          </a:p>
          <a:p>
            <a:pPr marL="0" indent="0">
              <a:buFont typeface="Arial"/>
              <a:buNone/>
            </a:pPr>
            <a:endParaRPr lang="cs-CZ" sz="1400" b="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latin typeface="Arial" charset="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127695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340768"/>
            <a:ext cx="8568952" cy="43204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cs-CZ" sz="2000" b="1" dirty="0" smtClean="0">
                <a:solidFill>
                  <a:srgbClr val="0070C0"/>
                </a:solidFill>
              </a:rPr>
              <a:t>Povinné přílohy žádosti </a:t>
            </a:r>
          </a:p>
          <a:p>
            <a:pPr marL="0" indent="0">
              <a:buFont typeface="Arial"/>
              <a:buNone/>
            </a:pPr>
            <a:endParaRPr lang="cs-CZ" sz="2000" b="1" dirty="0" smtClean="0">
              <a:solidFill>
                <a:srgbClr val="FF0000"/>
              </a:solidFill>
            </a:endParaRPr>
          </a:p>
          <a:p>
            <a:pPr marL="0" indent="0">
              <a:lnSpc>
                <a:spcPct val="150000"/>
              </a:lnSpc>
              <a:buNone/>
            </a:pPr>
            <a:r>
              <a:rPr lang="cs-CZ" sz="2000" b="1" dirty="0"/>
              <a:t>11.	Oprávnění nebo registrace k poskytování zdravotních služeb v uvedených oborech dle zákona č. 372/2011 Sb., o zdravotních službách a podmínkách jejich poskytování, v platném znění</a:t>
            </a:r>
          </a:p>
          <a:p>
            <a:pPr marL="0" indent="0">
              <a:lnSpc>
                <a:spcPct val="150000"/>
              </a:lnSpc>
              <a:spcBef>
                <a:spcPts val="1200"/>
              </a:spcBef>
              <a:buNone/>
            </a:pPr>
            <a:r>
              <a:rPr lang="cs-CZ" sz="2000" b="1" dirty="0" smtClean="0"/>
              <a:t>12. Stanovisko Ministerstva zdravotnictví České republiky</a:t>
            </a:r>
          </a:p>
          <a:p>
            <a:pPr marL="0" indent="0">
              <a:lnSpc>
                <a:spcPct val="150000"/>
              </a:lnSpc>
              <a:spcBef>
                <a:spcPts val="1200"/>
              </a:spcBef>
              <a:buNone/>
            </a:pPr>
            <a:r>
              <a:rPr lang="cs-CZ" sz="2000" b="1" dirty="0" smtClean="0"/>
              <a:t>13. Vyjádření Všeobecné zdravotní pojišťovny ČR</a:t>
            </a:r>
          </a:p>
          <a:p>
            <a:pPr marL="0" indent="0">
              <a:lnSpc>
                <a:spcPct val="150000"/>
              </a:lnSpc>
              <a:spcBef>
                <a:spcPts val="1200"/>
              </a:spcBef>
              <a:buNone/>
            </a:pPr>
            <a:r>
              <a:rPr lang="cs-CZ" sz="2000" b="1" dirty="0" smtClean="0"/>
              <a:t>14. Vyjádření zaměstnanecké zdravotní pojišťovny</a:t>
            </a:r>
          </a:p>
          <a:p>
            <a:pPr marL="0" indent="0">
              <a:lnSpc>
                <a:spcPct val="150000"/>
              </a:lnSpc>
              <a:spcBef>
                <a:spcPts val="1200"/>
              </a:spcBef>
              <a:buNone/>
            </a:pPr>
            <a:r>
              <a:rPr lang="cs-CZ" sz="2000" b="1" dirty="0" smtClean="0"/>
              <a:t>15. Čestné prohlášení o skutečném majiteli</a:t>
            </a:r>
          </a:p>
          <a:p>
            <a:pPr marL="0" indent="0">
              <a:spcBef>
                <a:spcPts val="1200"/>
              </a:spcBef>
              <a:buNone/>
            </a:pPr>
            <a:endParaRPr lang="cs-CZ" sz="2000" dirty="0"/>
          </a:p>
          <a:p>
            <a:pPr marL="0" indent="0">
              <a:spcBef>
                <a:spcPts val="1200"/>
              </a:spcBef>
              <a:buNone/>
            </a:pPr>
            <a:endParaRPr lang="cs-CZ" sz="2000" dirty="0" smtClean="0"/>
          </a:p>
          <a:p>
            <a:pPr marL="457200" indent="-457200">
              <a:spcBef>
                <a:spcPts val="1200"/>
              </a:spcBef>
              <a:buAutoNum type="arabicPeriod" startAt="13"/>
            </a:pPr>
            <a:endParaRPr lang="cs-CZ" sz="2000" dirty="0"/>
          </a:p>
          <a:p>
            <a:endParaRPr lang="cs-CZ" sz="1400" dirty="0" smtClean="0"/>
          </a:p>
          <a:p>
            <a:pPr marL="0" indent="0">
              <a:buFont typeface="Arial"/>
              <a:buNone/>
            </a:pPr>
            <a:endParaRPr lang="cs-CZ" sz="1400" b="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latin typeface="Arial" charset="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219128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340768"/>
            <a:ext cx="8568952" cy="48320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cs-CZ" sz="2000" b="1" dirty="0" smtClean="0">
                <a:solidFill>
                  <a:srgbClr val="0070C0"/>
                </a:solidFill>
              </a:rPr>
              <a:t>Příloha č. 12 – Stanovisko Ministerstva zdravotnictví České republiky</a:t>
            </a:r>
            <a:endParaRPr lang="cs-CZ" sz="2000" b="1" dirty="0">
              <a:solidFill>
                <a:srgbClr val="0070C0"/>
              </a:solidFill>
            </a:endParaRPr>
          </a:p>
          <a:p>
            <a:pPr marL="0" indent="0">
              <a:buFont typeface="Arial"/>
              <a:buNone/>
            </a:pPr>
            <a:endParaRPr lang="cs-CZ" sz="1800" dirty="0" smtClean="0"/>
          </a:p>
          <a:p>
            <a:r>
              <a:rPr lang="cs-CZ" sz="1800" dirty="0" smtClean="0"/>
              <a:t>Stanovisko je vyžadováno u všech žadatelů o dotaci. Stanovisko uvádí, zda je žádost o podporu v souladu se Strategií reformy psychiatrické péče a v souladu se standardy (standard péče poskytované v Centrech duševního zdraví, standard akutní lůžkové psychiatrické péče, standard ambulantní psychiatrické péče.</a:t>
            </a:r>
          </a:p>
          <a:p>
            <a:endParaRPr lang="cs-CZ" sz="1800" dirty="0"/>
          </a:p>
          <a:p>
            <a:r>
              <a:rPr lang="cs-CZ" sz="1800" dirty="0" smtClean="0"/>
              <a:t>Vzor Stanoviska Ministerstva zdravotnictví České republiky je uveden v příloze č. 6 Specifických pravidel. Stanoviska budou vydána na základě kapitoly č. 5 Podkladů pro hodnocení. Kontaktní adresou pro vydání stanoviska je </a:t>
            </a:r>
            <a:r>
              <a:rPr lang="cs-CZ" sz="1800" dirty="0" smtClean="0">
                <a:hlinkClick r:id="rId3"/>
              </a:rPr>
              <a:t>ef@mzcr.cz</a:t>
            </a:r>
            <a:r>
              <a:rPr lang="cs-CZ" sz="1800" dirty="0" smtClean="0"/>
              <a:t>.</a:t>
            </a:r>
          </a:p>
          <a:p>
            <a:endParaRPr lang="cs-CZ" sz="1800" dirty="0"/>
          </a:p>
          <a:p>
            <a:r>
              <a:rPr lang="cs-CZ" sz="1800" dirty="0" smtClean="0"/>
              <a:t>Stanoviska budou hodnocena na základě uvedených kritérií přílohy č. 7 Pravidel – Kritéria pro posuzování zajištění služby pro vydání stanoviska Ministerstva zdravotnictví ČR.   </a:t>
            </a:r>
          </a:p>
          <a:p>
            <a:pPr marL="457200" indent="-457200">
              <a:spcBef>
                <a:spcPts val="1200"/>
              </a:spcBef>
              <a:buAutoNum type="arabicPeriod" startAt="13"/>
            </a:pPr>
            <a:endParaRPr lang="cs-CZ" sz="2000" dirty="0"/>
          </a:p>
          <a:p>
            <a:endParaRPr lang="cs-CZ" sz="1400" dirty="0" smtClean="0"/>
          </a:p>
          <a:p>
            <a:pPr marL="0" indent="0">
              <a:buFont typeface="Arial"/>
              <a:buNone/>
            </a:pPr>
            <a:endParaRPr lang="cs-CZ" sz="1400" b="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latin typeface="Arial" charset="0"/>
              <a:cs typeface="Arial" charset="0"/>
            </a:endParaRPr>
          </a:p>
        </p:txBody>
      </p:sp>
      <p:pic>
        <p:nvPicPr>
          <p:cNvPr id="8"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3713295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68760"/>
            <a:ext cx="8229600" cy="4968552"/>
          </a:xfrm>
        </p:spPr>
        <p:txBody>
          <a:bodyPr>
            <a:normAutofit fontScale="85000" lnSpcReduction="20000"/>
          </a:bodyPr>
          <a:lstStyle/>
          <a:p>
            <a:pPr algn="just">
              <a:lnSpc>
                <a:spcPct val="115000"/>
              </a:lnSpc>
              <a:spcAft>
                <a:spcPts val="1000"/>
              </a:spcAft>
            </a:pPr>
            <a:r>
              <a:rPr lang="cs-CZ" sz="2200" b="1" dirty="0"/>
              <a:t>Kapitola 5 přílohy č. 3 Podklady pro hodnocení projektu </a:t>
            </a:r>
            <a:r>
              <a:rPr lang="cs-CZ" sz="2200" dirty="0"/>
              <a:t>- Všechny body v této kapitole budou hodnoceny a posuzovány podle kritérií uvedených v příloze Pravidel č. 7 Kritéria pro posuzování zajištění služby pro vydání Stanoviska Ministerstva zdravotnictví České republiky</a:t>
            </a:r>
            <a:r>
              <a:rPr lang="cs-CZ" sz="2200" dirty="0" smtClean="0"/>
              <a:t>.</a:t>
            </a:r>
          </a:p>
          <a:p>
            <a:pPr lvl="0"/>
            <a:r>
              <a:rPr lang="cs-CZ" sz="2200" b="1" dirty="0"/>
              <a:t>Region a umístění služby</a:t>
            </a:r>
          </a:p>
          <a:p>
            <a:pPr marL="0" indent="0">
              <a:buNone/>
            </a:pPr>
            <a:r>
              <a:rPr lang="cs-CZ" sz="2200" dirty="0" smtClean="0"/>
              <a:t>	Popis </a:t>
            </a:r>
            <a:r>
              <a:rPr lang="cs-CZ" sz="2200" dirty="0"/>
              <a:t>musí obsahovat minimálně region, pro který bude zajišťovat </a:t>
            </a:r>
            <a:r>
              <a:rPr lang="cs-CZ" sz="2200" dirty="0" smtClean="0"/>
              <a:t>	projekt 	služby</a:t>
            </a:r>
            <a:r>
              <a:rPr lang="cs-CZ" sz="2200" dirty="0"/>
              <a:t>, umístění služby v regionu a zdůvodnění této volby </a:t>
            </a:r>
            <a:r>
              <a:rPr lang="cs-CZ" sz="2200" dirty="0" smtClean="0"/>
              <a:t>	vzhledem 	k</a:t>
            </a:r>
            <a:r>
              <a:rPr lang="cs-CZ" sz="2200" dirty="0"/>
              <a:t> cílové skupině, cílům a doporučením Strategie reformy </a:t>
            </a:r>
            <a:r>
              <a:rPr lang="cs-CZ" sz="2200" dirty="0" smtClean="0"/>
              <a:t>	psychiatrické 	péče</a:t>
            </a:r>
            <a:r>
              <a:rPr lang="cs-CZ" sz="2200" baseline="30000" dirty="0" smtClean="0"/>
              <a:t> 	</a:t>
            </a:r>
            <a:r>
              <a:rPr lang="cs-CZ" sz="2200" dirty="0" smtClean="0"/>
              <a:t>(</a:t>
            </a:r>
            <a:r>
              <a:rPr lang="cs-CZ" sz="2200" dirty="0"/>
              <a:t>kapitoly  4.1 a  </a:t>
            </a:r>
            <a:r>
              <a:rPr lang="cs-CZ" sz="2200" dirty="0" smtClean="0"/>
              <a:t>4.2 Strategie reformy 	psychiatrické péče dostupné na 	stránkách </a:t>
            </a:r>
            <a:r>
              <a:rPr lang="cs-CZ" sz="2200" i="1" dirty="0" smtClean="0"/>
              <a:t>www. 	reformapsychiatrie.cz</a:t>
            </a:r>
            <a:r>
              <a:rPr lang="cs-CZ" sz="2200" dirty="0" smtClean="0"/>
              <a:t>).</a:t>
            </a:r>
          </a:p>
          <a:p>
            <a:pPr marL="0" indent="0">
              <a:buNone/>
            </a:pPr>
            <a:endParaRPr lang="cs-CZ" sz="2200" dirty="0"/>
          </a:p>
          <a:p>
            <a:pPr lvl="0"/>
            <a:r>
              <a:rPr lang="cs-CZ" sz="2200" b="1" dirty="0"/>
              <a:t>Role služby v síti služeb</a:t>
            </a:r>
          </a:p>
          <a:p>
            <a:pPr marL="0" indent="0">
              <a:buNone/>
            </a:pPr>
            <a:r>
              <a:rPr lang="cs-CZ" sz="2200" dirty="0" smtClean="0"/>
              <a:t>	Popis </a:t>
            </a:r>
            <a:r>
              <a:rPr lang="cs-CZ" sz="2200" dirty="0"/>
              <a:t>musí obsahovat minimálně fungování služby v síti služeb, a jak </a:t>
            </a:r>
            <a:r>
              <a:rPr lang="cs-CZ" sz="2200" dirty="0" smtClean="0"/>
              <a:t>	konkrétně </a:t>
            </a:r>
            <a:r>
              <a:rPr lang="cs-CZ" sz="2200" dirty="0"/>
              <a:t>bude zajištěna spolupráce se specializovanými i všeobecně </a:t>
            </a:r>
            <a:r>
              <a:rPr lang="cs-CZ" sz="2200" dirty="0" smtClean="0"/>
              <a:t>	dostupnými </a:t>
            </a:r>
            <a:r>
              <a:rPr lang="cs-CZ" sz="2200" dirty="0"/>
              <a:t>službami v regionu včetně IZS. </a:t>
            </a:r>
          </a:p>
          <a:p>
            <a:pPr marL="0" indent="0" algn="just">
              <a:lnSpc>
                <a:spcPct val="115000"/>
              </a:lnSpc>
              <a:spcAft>
                <a:spcPts val="1000"/>
              </a:spcAft>
              <a:buNone/>
            </a:pPr>
            <a:r>
              <a:rPr lang="cs-CZ" sz="1800" dirty="0" smtClean="0"/>
              <a:t> </a:t>
            </a:r>
            <a:endParaRPr lang="cs-CZ" sz="18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65304"/>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a:spLocks noGrp="1"/>
          </p:cNvSpPr>
          <p:nvPr>
            <p:ph type="title"/>
          </p:nvPr>
        </p:nvSpPr>
        <p:spPr>
          <a:xfrm>
            <a:off x="457200" y="332656"/>
            <a:ext cx="8229600" cy="1080120"/>
          </a:xfrm>
        </p:spPr>
        <p:txBody>
          <a:bodyPr/>
          <a:lstStyle/>
          <a:p>
            <a:r>
              <a:rPr lang="cs-CZ" sz="3200" dirty="0">
                <a:solidFill>
                  <a:srgbClr val="0070C0"/>
                </a:solidFill>
              </a:rPr>
              <a:t>54. Výzva </a:t>
            </a:r>
            <a:r>
              <a:rPr lang="cs-CZ" sz="3200" dirty="0" smtClean="0">
                <a:solidFill>
                  <a:srgbClr val="0070C0"/>
                </a:solidFill>
              </a:rPr>
              <a:t>IROP</a:t>
            </a:r>
            <a:endParaRPr lang="cs-CZ" sz="4000" dirty="0"/>
          </a:p>
        </p:txBody>
      </p:sp>
    </p:spTree>
    <p:extLst>
      <p:ext uri="{BB962C8B-B14F-4D97-AF65-F5344CB8AC3E}">
        <p14:creationId xmlns:p14="http://schemas.microsoft.com/office/powerpoint/2010/main" val="484163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229600" cy="4781128"/>
          </a:xfrm>
        </p:spPr>
        <p:txBody>
          <a:bodyPr>
            <a:normAutofit lnSpcReduction="10000"/>
          </a:bodyPr>
          <a:lstStyle/>
          <a:p>
            <a:r>
              <a:rPr lang="cs-CZ" sz="2000" b="1" dirty="0" smtClean="0"/>
              <a:t>Organizace </a:t>
            </a:r>
            <a:r>
              <a:rPr lang="cs-CZ" sz="2000" b="1" dirty="0"/>
              <a:t>služby, personální zajištění </a:t>
            </a:r>
          </a:p>
          <a:p>
            <a:pPr marL="0" indent="0">
              <a:buFont typeface="Arial"/>
              <a:buNone/>
            </a:pPr>
            <a:r>
              <a:rPr lang="cs-CZ" sz="2000" dirty="0"/>
              <a:t>	Popis musí minimálně obsahovat fungování služby, jak bude služba 	uspořádána, jaká bude dostupnost služby v čase a místě, jak bude 	personálně zajištěna, jak bude tým řízen, jak bude koordinována </a:t>
            </a:r>
            <a:r>
              <a:rPr lang="cs-CZ" sz="2000" dirty="0" smtClean="0"/>
              <a:t>	péče 	a podpora </a:t>
            </a:r>
            <a:r>
              <a:rPr lang="cs-CZ" sz="2000" dirty="0"/>
              <a:t>pacientů a harmonogram uvádění služby do </a:t>
            </a:r>
            <a:r>
              <a:rPr lang="cs-CZ" sz="2000" dirty="0" smtClean="0"/>
              <a:t>	provozu</a:t>
            </a:r>
            <a:r>
              <a:rPr lang="cs-CZ" sz="2000" dirty="0"/>
              <a:t>.</a:t>
            </a:r>
          </a:p>
          <a:p>
            <a:pPr marL="0" indent="0">
              <a:buFont typeface="Arial"/>
              <a:buNone/>
            </a:pPr>
            <a:endParaRPr lang="cs-CZ" sz="2000" dirty="0"/>
          </a:p>
          <a:p>
            <a:pPr lvl="0"/>
            <a:r>
              <a:rPr lang="cs-CZ" sz="2000" b="1" dirty="0"/>
              <a:t>Organizace služby, personální zajištění </a:t>
            </a:r>
          </a:p>
          <a:p>
            <a:pPr marL="0" indent="0">
              <a:buFont typeface="Arial"/>
              <a:buNone/>
            </a:pPr>
            <a:r>
              <a:rPr lang="cs-CZ" sz="2000" dirty="0"/>
              <a:t>	Popis musí minimálně obsahovat fungování služby, jak bude služba 	uspořádána, jaká bude dostupnost služby v čase a místě, jak bude </a:t>
            </a:r>
            <a:r>
              <a:rPr lang="cs-CZ" sz="2000" dirty="0" smtClean="0"/>
              <a:t>	personálně </a:t>
            </a:r>
            <a:r>
              <a:rPr lang="cs-CZ" sz="2000" dirty="0"/>
              <a:t>	zajištěna, jak bude tým řízen, jak bude koordinována </a:t>
            </a:r>
            <a:r>
              <a:rPr lang="cs-CZ" sz="2000" dirty="0" smtClean="0"/>
              <a:t>	péče </a:t>
            </a:r>
            <a:r>
              <a:rPr lang="cs-CZ" sz="2000" dirty="0"/>
              <a:t>a </a:t>
            </a:r>
            <a:r>
              <a:rPr lang="cs-CZ" sz="2000" dirty="0" smtClean="0"/>
              <a:t>	podpora pacientů a </a:t>
            </a:r>
            <a:r>
              <a:rPr lang="cs-CZ" sz="2000" dirty="0"/>
              <a:t>harmonogram uvádění služby do </a:t>
            </a:r>
            <a:r>
              <a:rPr lang="cs-CZ" sz="2000" dirty="0" smtClean="0"/>
              <a:t>	provozu</a:t>
            </a:r>
            <a:r>
              <a:rPr lang="cs-CZ" sz="2000" dirty="0"/>
              <a:t>.</a:t>
            </a:r>
          </a:p>
          <a:p>
            <a:pPr marL="0" indent="0">
              <a:buNone/>
            </a:pPr>
            <a:endParaRPr lang="cs-CZ" sz="1800" dirty="0"/>
          </a:p>
          <a:p>
            <a:pPr marL="0" indent="0" algn="just">
              <a:lnSpc>
                <a:spcPct val="115000"/>
              </a:lnSpc>
              <a:spcAft>
                <a:spcPts val="1000"/>
              </a:spcAft>
              <a:buNone/>
            </a:pPr>
            <a:r>
              <a:rPr lang="cs-CZ" sz="1800" dirty="0" smtClean="0"/>
              <a:t> </a:t>
            </a:r>
            <a:endParaRPr lang="cs-CZ" sz="18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a:spLocks noGrp="1"/>
          </p:cNvSpPr>
          <p:nvPr>
            <p:ph type="title"/>
          </p:nvPr>
        </p:nvSpPr>
        <p:spPr>
          <a:xfrm>
            <a:off x="457200" y="332656"/>
            <a:ext cx="8229600" cy="1080120"/>
          </a:xfrm>
        </p:spPr>
        <p:txBody>
          <a:bodyPr/>
          <a:lstStyle/>
          <a:p>
            <a:r>
              <a:rPr lang="cs-CZ" sz="3200" dirty="0">
                <a:solidFill>
                  <a:srgbClr val="0070C0"/>
                </a:solidFill>
              </a:rPr>
              <a:t>54. Výzva </a:t>
            </a:r>
            <a:r>
              <a:rPr lang="cs-CZ" sz="3200" dirty="0" smtClean="0">
                <a:solidFill>
                  <a:srgbClr val="0070C0"/>
                </a:solidFill>
              </a:rPr>
              <a:t>IROP</a:t>
            </a:r>
            <a:endParaRPr lang="cs-CZ" sz="4000" dirty="0"/>
          </a:p>
        </p:txBody>
      </p:sp>
    </p:spTree>
    <p:extLst>
      <p:ext uri="{BB962C8B-B14F-4D97-AF65-F5344CB8AC3E}">
        <p14:creationId xmlns:p14="http://schemas.microsoft.com/office/powerpoint/2010/main" val="2939336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sz="2000" b="1" dirty="0" smtClean="0"/>
              <a:t>Naplnění standardů, obsahu a formy péče</a:t>
            </a:r>
          </a:p>
          <a:p>
            <a:endParaRPr lang="cs-CZ" sz="2000" b="1" dirty="0" smtClean="0">
              <a:solidFill>
                <a:schemeClr val="accent1"/>
              </a:solidFill>
            </a:endParaRPr>
          </a:p>
          <a:p>
            <a:r>
              <a:rPr lang="cs-CZ" sz="2000" dirty="0"/>
              <a:t>Standard péče poskytované v Centrech duševního zdraví (CDZ), Standard ambulantní psychiatrické péče a rozšířené ambulantní péče o osoby s duševním onemocněním, a Standard akutní lůžkové psychiatrické péče uveřejněné dne 26. dubna 2016 </a:t>
            </a:r>
            <a:r>
              <a:rPr lang="cs-CZ" sz="2000" dirty="0" smtClean="0"/>
              <a:t>ve    </a:t>
            </a:r>
          </a:p>
          <a:p>
            <a:pPr marL="0" indent="0">
              <a:buNone/>
            </a:pPr>
            <a:r>
              <a:rPr lang="cs-CZ" sz="2000" b="1" dirty="0" smtClean="0"/>
              <a:t>Věstníku Ministerstva zdravotnictví </a:t>
            </a:r>
            <a:r>
              <a:rPr lang="cs-CZ" sz="2000" b="1" dirty="0"/>
              <a:t>ČR, ročník 2016, částka 5</a:t>
            </a:r>
            <a:r>
              <a:rPr lang="cs-CZ" sz="2000" dirty="0"/>
              <a:t>.</a:t>
            </a:r>
            <a:endParaRPr lang="cs-CZ" sz="2000" b="1" dirty="0">
              <a:solidFill>
                <a:schemeClr val="accent1"/>
              </a:solidFill>
            </a:endParaRPr>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a:spLocks noGrp="1"/>
          </p:cNvSpPr>
          <p:nvPr>
            <p:ph type="title"/>
          </p:nvPr>
        </p:nvSpPr>
        <p:spPr>
          <a:xfrm>
            <a:off x="457200" y="332656"/>
            <a:ext cx="8229600" cy="1080120"/>
          </a:xfrm>
        </p:spPr>
        <p:txBody>
          <a:bodyPr/>
          <a:lstStyle/>
          <a:p>
            <a:r>
              <a:rPr lang="cs-CZ" sz="3200" dirty="0">
                <a:solidFill>
                  <a:srgbClr val="0070C0"/>
                </a:solidFill>
              </a:rPr>
              <a:t>54. Výzva </a:t>
            </a:r>
            <a:r>
              <a:rPr lang="cs-CZ" sz="3200" dirty="0" smtClean="0">
                <a:solidFill>
                  <a:srgbClr val="0070C0"/>
                </a:solidFill>
              </a:rPr>
              <a:t>IROP</a:t>
            </a:r>
            <a:endParaRPr lang="cs-CZ" sz="4000" dirty="0"/>
          </a:p>
        </p:txBody>
      </p:sp>
    </p:spTree>
    <p:extLst>
      <p:ext uri="{BB962C8B-B14F-4D97-AF65-F5344CB8AC3E}">
        <p14:creationId xmlns:p14="http://schemas.microsoft.com/office/powerpoint/2010/main" val="1604087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10000"/>
          </a:bodyPr>
          <a:lstStyle/>
          <a:p>
            <a:r>
              <a:rPr lang="cs-CZ" sz="2000" b="1" dirty="0" smtClean="0"/>
              <a:t>Příloha č. 7 Pravidel – Kritéria pro posuzování zajištění služby pro vydání stanoviska Ministerstva zdravotnictví ČR</a:t>
            </a:r>
          </a:p>
          <a:p>
            <a:pPr marL="0" indent="0" algn="just">
              <a:spcBef>
                <a:spcPts val="1600"/>
              </a:spcBef>
              <a:spcAft>
                <a:spcPts val="600"/>
              </a:spcAft>
              <a:buNone/>
            </a:pPr>
            <a:r>
              <a:rPr lang="cs-CZ" sz="2000" b="1" dirty="0" smtClean="0">
                <a:solidFill>
                  <a:srgbClr val="0070C0"/>
                </a:solidFill>
                <a:ea typeface="MS Mincho"/>
              </a:rPr>
              <a:t>Zřizování </a:t>
            </a:r>
            <a:r>
              <a:rPr lang="cs-CZ" sz="2000" b="1" dirty="0">
                <a:solidFill>
                  <a:srgbClr val="0070C0"/>
                </a:solidFill>
                <a:ea typeface="MS Mincho"/>
              </a:rPr>
              <a:t>nových či rekonstrukce stávajících zařízení pro poskytování komunitní péče </a:t>
            </a:r>
            <a:endParaRPr lang="cs-CZ" sz="1800" dirty="0">
              <a:solidFill>
                <a:srgbClr val="0070C0"/>
              </a:solidFill>
              <a:latin typeface="Times New Roman"/>
              <a:ea typeface="Times New Roman"/>
            </a:endParaRPr>
          </a:p>
          <a:p>
            <a:pPr marL="365760" indent="-365760" algn="just">
              <a:spcBef>
                <a:spcPts val="1600"/>
              </a:spcBef>
              <a:spcAft>
                <a:spcPts val="600"/>
              </a:spcAft>
            </a:pPr>
            <a:r>
              <a:rPr lang="cs-CZ" sz="2000" b="1" u="sng" dirty="0">
                <a:solidFill>
                  <a:srgbClr val="0070C0"/>
                </a:solidFill>
                <a:ea typeface="MS Mincho"/>
              </a:rPr>
              <a:t>Centra duševního </a:t>
            </a:r>
            <a:r>
              <a:rPr lang="cs-CZ" sz="2000" b="1" u="sng" dirty="0" smtClean="0">
                <a:solidFill>
                  <a:srgbClr val="0070C0"/>
                </a:solidFill>
                <a:ea typeface="MS Mincho"/>
              </a:rPr>
              <a:t>zdraví</a:t>
            </a:r>
          </a:p>
          <a:p>
            <a:pPr marL="0" indent="0">
              <a:buNone/>
            </a:pPr>
            <a:r>
              <a:rPr lang="cs-CZ" sz="2000" b="1" u="sng" dirty="0"/>
              <a:t>Naplňování standardů péče</a:t>
            </a:r>
          </a:p>
          <a:p>
            <a:pPr lvl="0"/>
            <a:r>
              <a:rPr lang="cs-CZ" sz="2000" dirty="0"/>
              <a:t>Projekt naplňuje rozsah poskytovaných služeb				</a:t>
            </a:r>
            <a:endParaRPr lang="cs-CZ" sz="2000" dirty="0" smtClean="0"/>
          </a:p>
          <a:p>
            <a:pPr marL="0" lvl="0" indent="0">
              <a:buNone/>
            </a:pPr>
            <a:r>
              <a:rPr lang="cs-CZ" sz="2000" dirty="0"/>
              <a:t> </a:t>
            </a:r>
            <a:r>
              <a:rPr lang="cs-CZ" sz="2000" dirty="0" smtClean="0"/>
              <a:t>      ANO/NE</a:t>
            </a:r>
            <a:endParaRPr lang="cs-CZ" sz="2000" dirty="0"/>
          </a:p>
          <a:p>
            <a:pPr algn="just">
              <a:lnSpc>
                <a:spcPct val="115000"/>
              </a:lnSpc>
              <a:spcAft>
                <a:spcPts val="1000"/>
              </a:spcAft>
            </a:pPr>
            <a:r>
              <a:rPr lang="cs-CZ" sz="2000" dirty="0">
                <a:ea typeface="MS Mincho"/>
                <a:cs typeface="Arial"/>
              </a:rPr>
              <a:t>Projekt má předpoklady naplnit personální kritéria				</a:t>
            </a:r>
            <a:r>
              <a:rPr lang="cs-CZ" sz="2000" dirty="0" smtClean="0">
                <a:ea typeface="MS Mincho"/>
                <a:cs typeface="Arial"/>
              </a:rPr>
              <a:t>ANO/NE</a:t>
            </a:r>
          </a:p>
          <a:p>
            <a:pPr algn="just">
              <a:lnSpc>
                <a:spcPct val="115000"/>
              </a:lnSpc>
              <a:spcAft>
                <a:spcPts val="1000"/>
              </a:spcAft>
            </a:pPr>
            <a:r>
              <a:rPr lang="cs-CZ" sz="2000" dirty="0">
                <a:ea typeface="MS Mincho"/>
                <a:cs typeface="Arial"/>
              </a:rPr>
              <a:t>Projekt má předpoklady naplnit personální kritéria				</a:t>
            </a:r>
            <a:r>
              <a:rPr lang="cs-CZ" sz="2000" dirty="0" smtClean="0">
                <a:ea typeface="MS Mincho"/>
                <a:cs typeface="Arial"/>
              </a:rPr>
              <a:t>ANO/NE</a:t>
            </a:r>
            <a:endParaRPr lang="cs-CZ" sz="2000" dirty="0"/>
          </a:p>
          <a:p>
            <a:pPr algn="just">
              <a:lnSpc>
                <a:spcPct val="115000"/>
              </a:lnSpc>
              <a:spcAft>
                <a:spcPts val="1000"/>
              </a:spcAft>
            </a:pPr>
            <a:endParaRPr lang="cs-CZ" sz="2000" dirty="0"/>
          </a:p>
          <a:p>
            <a:pPr marL="0" indent="0" algn="just">
              <a:spcBef>
                <a:spcPts val="1600"/>
              </a:spcBef>
              <a:spcAft>
                <a:spcPts val="600"/>
              </a:spcAft>
              <a:buNone/>
            </a:pPr>
            <a:endParaRPr lang="cs-CZ" sz="1800" dirty="0">
              <a:effectLst/>
              <a:latin typeface="Times New Roman"/>
              <a:ea typeface="Times New Roman"/>
            </a:endParaRPr>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a:spLocks noGrp="1"/>
          </p:cNvSpPr>
          <p:nvPr>
            <p:ph type="title"/>
          </p:nvPr>
        </p:nvSpPr>
        <p:spPr>
          <a:xfrm>
            <a:off x="457200" y="332656"/>
            <a:ext cx="8229600" cy="1080120"/>
          </a:xfrm>
        </p:spPr>
        <p:txBody>
          <a:bodyPr/>
          <a:lstStyle/>
          <a:p>
            <a:r>
              <a:rPr lang="cs-CZ" sz="3200" dirty="0">
                <a:solidFill>
                  <a:srgbClr val="0070C0"/>
                </a:solidFill>
              </a:rPr>
              <a:t>54. Výzva </a:t>
            </a:r>
            <a:r>
              <a:rPr lang="cs-CZ" sz="3200" dirty="0" smtClean="0">
                <a:solidFill>
                  <a:srgbClr val="0070C0"/>
                </a:solidFill>
              </a:rPr>
              <a:t>IROP</a:t>
            </a:r>
            <a:endParaRPr lang="cs-CZ" sz="4000" dirty="0"/>
          </a:p>
        </p:txBody>
      </p:sp>
    </p:spTree>
    <p:extLst>
      <p:ext uri="{BB962C8B-B14F-4D97-AF65-F5344CB8AC3E}">
        <p14:creationId xmlns:p14="http://schemas.microsoft.com/office/powerpoint/2010/main" val="289641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0070C0"/>
                </a:solidFill>
              </a:rPr>
              <a:t>Role MMR </a:t>
            </a:r>
            <a:r>
              <a:rPr lang="cs-CZ" sz="3200" cap="none" dirty="0">
                <a:solidFill>
                  <a:srgbClr val="0070C0"/>
                </a:solidFill>
              </a:rPr>
              <a:t>a</a:t>
            </a:r>
            <a:r>
              <a:rPr lang="cs-CZ" sz="3200" dirty="0">
                <a:solidFill>
                  <a:srgbClr val="0070C0"/>
                </a:solidFill>
              </a:rPr>
              <a:t> CRR v irop</a:t>
            </a:r>
            <a:br>
              <a:rPr lang="cs-CZ" sz="3200" dirty="0">
                <a:solidFill>
                  <a:srgbClr val="0070C0"/>
                </a:solidFill>
              </a:rPr>
            </a:br>
            <a:endParaRPr lang="cs-CZ" sz="3200" dirty="0"/>
          </a:p>
        </p:txBody>
      </p:sp>
      <p:sp>
        <p:nvSpPr>
          <p:cNvPr id="3" name="Zástupný symbol pro obsah 2"/>
          <p:cNvSpPr>
            <a:spLocks noGrp="1"/>
          </p:cNvSpPr>
          <p:nvPr>
            <p:ph idx="1"/>
          </p:nvPr>
        </p:nvSpPr>
        <p:spPr>
          <a:xfrm>
            <a:off x="457200" y="1268760"/>
            <a:ext cx="8229600" cy="4857403"/>
          </a:xfrm>
        </p:spPr>
        <p:txBody>
          <a:bodyPr>
            <a:normAutofit/>
          </a:bodyPr>
          <a:lstStyle/>
          <a:p>
            <a:pPr marL="0" lvl="0" indent="0" defTabSz="914400">
              <a:lnSpc>
                <a:spcPct val="150000"/>
              </a:lnSpc>
              <a:spcBef>
                <a:spcPts val="0"/>
              </a:spcBef>
              <a:buNone/>
            </a:pPr>
            <a:r>
              <a:rPr lang="cs-CZ" sz="2000" b="1" dirty="0">
                <a:solidFill>
                  <a:prstClr val="black"/>
                </a:solidFill>
                <a:latin typeface="Arial"/>
              </a:rPr>
              <a:t>Ministerstvo pro místní rozvoj České republiky</a:t>
            </a:r>
          </a:p>
          <a:p>
            <a:pPr marL="0" lvl="0" indent="0" defTabSz="914400">
              <a:lnSpc>
                <a:spcPct val="150000"/>
              </a:lnSpc>
              <a:spcBef>
                <a:spcPts val="0"/>
              </a:spcBef>
              <a:buNone/>
            </a:pPr>
            <a:r>
              <a:rPr lang="cs-CZ" sz="1700" dirty="0">
                <a:solidFill>
                  <a:prstClr val="black"/>
                </a:solidFill>
                <a:latin typeface="Arial"/>
              </a:rPr>
              <a:t>= Řídicí orgán IROP (ŘO IROP), </a:t>
            </a:r>
            <a:r>
              <a:rPr lang="cs-CZ" sz="1700" dirty="0">
                <a:solidFill>
                  <a:prstClr val="black"/>
                </a:solidFill>
                <a:latin typeface="Arial"/>
                <a:hlinkClick r:id="rId2"/>
              </a:rPr>
              <a:t>http://www.dotaceeu.cz/IROP</a:t>
            </a:r>
            <a:endParaRPr lang="cs-CZ" sz="1700" dirty="0">
              <a:solidFill>
                <a:prstClr val="black"/>
              </a:solidFill>
              <a:latin typeface="Arial"/>
            </a:endParaRPr>
          </a:p>
          <a:p>
            <a:pPr marL="0" lvl="0" indent="0" defTabSz="914400">
              <a:lnSpc>
                <a:spcPct val="150000"/>
              </a:lnSpc>
              <a:spcBef>
                <a:spcPts val="0"/>
              </a:spcBef>
              <a:buFont typeface="Arial" panose="020B0604020202020204" pitchFamily="34" charset="0"/>
              <a:buChar char="•"/>
            </a:pPr>
            <a:r>
              <a:rPr lang="cs-CZ" sz="1700" dirty="0" smtClean="0">
                <a:solidFill>
                  <a:prstClr val="black"/>
                </a:solidFill>
                <a:latin typeface="Arial"/>
              </a:rPr>
              <a:t>  řízení </a:t>
            </a:r>
            <a:r>
              <a:rPr lang="cs-CZ" sz="1700" dirty="0">
                <a:solidFill>
                  <a:prstClr val="black"/>
                </a:solidFill>
                <a:latin typeface="Arial"/>
              </a:rPr>
              <a:t>programu</a:t>
            </a:r>
          </a:p>
          <a:p>
            <a:pPr marL="0" indent="0" defTabSz="914400">
              <a:lnSpc>
                <a:spcPct val="150000"/>
              </a:lnSpc>
              <a:spcBef>
                <a:spcPts val="0"/>
              </a:spcBef>
              <a:buFont typeface="Arial" panose="020B0604020202020204" pitchFamily="34" charset="0"/>
              <a:buChar char="•"/>
            </a:pPr>
            <a:r>
              <a:rPr lang="cs-CZ" sz="1700" dirty="0" smtClean="0">
                <a:solidFill>
                  <a:prstClr val="black"/>
                </a:solidFill>
                <a:latin typeface="Arial"/>
              </a:rPr>
              <a:t>  </a:t>
            </a:r>
            <a:r>
              <a:rPr lang="cs-CZ" sz="1700" dirty="0">
                <a:solidFill>
                  <a:prstClr val="black"/>
                </a:solidFill>
                <a:latin typeface="Arial"/>
              </a:rPr>
              <a:t>příprava výzev a pravidel pro žadatele a příjemce </a:t>
            </a:r>
          </a:p>
          <a:p>
            <a:pPr marL="0" indent="0" defTabSz="914400">
              <a:lnSpc>
                <a:spcPct val="150000"/>
              </a:lnSpc>
              <a:spcBef>
                <a:spcPts val="0"/>
              </a:spcBef>
              <a:buFont typeface="Arial" panose="020B0604020202020204" pitchFamily="34" charset="0"/>
              <a:buChar char="•"/>
            </a:pPr>
            <a:r>
              <a:rPr lang="cs-CZ" sz="1700" dirty="0" smtClean="0">
                <a:solidFill>
                  <a:prstClr val="black"/>
                </a:solidFill>
                <a:latin typeface="Arial"/>
              </a:rPr>
              <a:t>  poskytovatel </a:t>
            </a:r>
            <a:r>
              <a:rPr lang="cs-CZ" sz="1700" dirty="0">
                <a:solidFill>
                  <a:prstClr val="black"/>
                </a:solidFill>
                <a:latin typeface="Arial"/>
              </a:rPr>
              <a:t>dotace </a:t>
            </a:r>
            <a:endParaRPr lang="cs-CZ" sz="1700" dirty="0" smtClean="0">
              <a:solidFill>
                <a:prstClr val="black"/>
              </a:solidFill>
              <a:latin typeface="Arial"/>
            </a:endParaRPr>
          </a:p>
          <a:p>
            <a:pPr marL="0" lvl="0" indent="0" algn="just" defTabSz="914400" eaLnBrk="0" fontAlgn="base" hangingPunct="0">
              <a:lnSpc>
                <a:spcPct val="150000"/>
              </a:lnSpc>
              <a:spcBef>
                <a:spcPts val="0"/>
              </a:spcBef>
              <a:spcAft>
                <a:spcPct val="0"/>
              </a:spcAft>
              <a:buNone/>
            </a:pPr>
            <a:r>
              <a:rPr lang="cs-CZ" sz="2000" b="1" dirty="0">
                <a:solidFill>
                  <a:prstClr val="black"/>
                </a:solidFill>
                <a:latin typeface="Arial"/>
              </a:rPr>
              <a:t>Centrum pro regionální rozvoj České republiky</a:t>
            </a:r>
          </a:p>
          <a:p>
            <a:pPr marL="0" lvl="0" indent="0" algn="just" defTabSz="914400" eaLnBrk="0" fontAlgn="base" hangingPunct="0">
              <a:lnSpc>
                <a:spcPct val="150000"/>
              </a:lnSpc>
              <a:spcBef>
                <a:spcPts val="0"/>
              </a:spcBef>
              <a:spcAft>
                <a:spcPct val="0"/>
              </a:spcAft>
              <a:buNone/>
            </a:pPr>
            <a:r>
              <a:rPr lang="cs-CZ" sz="1700" dirty="0">
                <a:solidFill>
                  <a:prstClr val="black"/>
                </a:solidFill>
                <a:latin typeface="Arial"/>
              </a:rPr>
              <a:t>= zprostředkující subjekt pro IROP, </a:t>
            </a:r>
            <a:r>
              <a:rPr lang="cs-CZ" sz="1700" dirty="0">
                <a:solidFill>
                  <a:prstClr val="black"/>
                </a:solidFill>
                <a:latin typeface="Arial"/>
                <a:hlinkClick r:id="rId3"/>
              </a:rPr>
              <a:t>http://www.crr.cz/cs/kontakty/kontakty-irop</a:t>
            </a:r>
            <a:r>
              <a:rPr lang="cs-CZ" sz="1700" dirty="0">
                <a:solidFill>
                  <a:prstClr val="black"/>
                </a:solidFill>
                <a:latin typeface="Arial"/>
              </a:rPr>
              <a:t>/</a:t>
            </a:r>
          </a:p>
          <a:p>
            <a:pPr marL="0" lvl="0" indent="0" algn="just" defTabSz="914400" eaLnBrk="0" fontAlgn="base" hangingPunct="0">
              <a:lnSpc>
                <a:spcPct val="150000"/>
              </a:lnSpc>
              <a:spcBef>
                <a:spcPts val="0"/>
              </a:spcBef>
              <a:spcAft>
                <a:spcPct val="0"/>
              </a:spcAft>
              <a:buFont typeface="Arial" panose="020B0604020202020204" pitchFamily="34" charset="0"/>
              <a:buChar char="•"/>
            </a:pPr>
            <a:r>
              <a:rPr lang="cs-CZ" sz="1700" dirty="0" smtClean="0">
                <a:solidFill>
                  <a:prstClr val="black"/>
                </a:solidFill>
                <a:latin typeface="Arial"/>
              </a:rPr>
              <a:t>  konzultace</a:t>
            </a:r>
            <a:r>
              <a:rPr lang="cs-CZ" sz="1700" dirty="0">
                <a:solidFill>
                  <a:prstClr val="black"/>
                </a:solidFill>
                <a:latin typeface="Arial"/>
              </a:rPr>
              <a:t>, příjem a hodnocení žádostí o podporu, kontroly projektů, kontroly žádostí o platbu, administrace změn projektů, zpracování podkladů pro certifikaci</a:t>
            </a:r>
          </a:p>
          <a:p>
            <a:pPr marL="0" lvl="0" indent="0" defTabSz="914400" eaLnBrk="0" fontAlgn="base" hangingPunct="0">
              <a:lnSpc>
                <a:spcPct val="150000"/>
              </a:lnSpc>
              <a:spcBef>
                <a:spcPts val="0"/>
              </a:spcBef>
              <a:spcAft>
                <a:spcPct val="0"/>
              </a:spcAft>
              <a:buNone/>
            </a:pPr>
            <a:r>
              <a:rPr lang="cs-CZ" sz="2000" b="1" dirty="0">
                <a:solidFill>
                  <a:prstClr val="black"/>
                </a:solidFill>
                <a:latin typeface="Arial"/>
              </a:rPr>
              <a:t>Harmonogram výzev IROP </a:t>
            </a:r>
            <a:r>
              <a:rPr lang="cs-CZ" sz="1700" b="1" dirty="0">
                <a:solidFill>
                  <a:prstClr val="black"/>
                </a:solidFill>
                <a:latin typeface="Arial"/>
              </a:rPr>
              <a:t> </a:t>
            </a:r>
            <a:r>
              <a:rPr lang="cs-CZ" sz="1700" b="1" dirty="0" smtClean="0">
                <a:solidFill>
                  <a:prstClr val="black"/>
                </a:solidFill>
                <a:latin typeface="Arial"/>
              </a:rPr>
              <a:t> </a:t>
            </a:r>
            <a:r>
              <a:rPr lang="cs-CZ" sz="1700" dirty="0" smtClean="0">
                <a:solidFill>
                  <a:prstClr val="black"/>
                </a:solidFill>
                <a:latin typeface="Arial"/>
                <a:hlinkClick r:id="rId4"/>
              </a:rPr>
              <a:t>http</a:t>
            </a:r>
            <a:r>
              <a:rPr lang="cs-CZ" sz="1700" dirty="0">
                <a:solidFill>
                  <a:prstClr val="black"/>
                </a:solidFill>
                <a:latin typeface="Arial"/>
                <a:hlinkClick r:id="rId4"/>
              </a:rPr>
              <a:t>://www.dotaceeu.cz/cs/Microsites/IROP/Dokumenty</a:t>
            </a:r>
            <a:endParaRPr lang="cs-CZ" sz="1700" dirty="0">
              <a:solidFill>
                <a:prstClr val="black"/>
              </a:solidFill>
              <a:latin typeface="Arial"/>
            </a:endParaRPr>
          </a:p>
          <a:p>
            <a:pPr marL="0" indent="0" defTabSz="914400">
              <a:lnSpc>
                <a:spcPct val="150000"/>
              </a:lnSpc>
              <a:spcBef>
                <a:spcPts val="0"/>
              </a:spcBef>
              <a:buFont typeface="Arial" panose="020B0604020202020204" pitchFamily="34" charset="0"/>
              <a:buChar char="•"/>
            </a:pPr>
            <a:endParaRPr lang="cs-CZ" sz="1700" dirty="0">
              <a:solidFill>
                <a:prstClr val="black"/>
              </a:solidFill>
              <a:latin typeface="Arial"/>
            </a:endParaRPr>
          </a:p>
          <a:p>
            <a:endParaRPr lang="cs-CZ" dirty="0"/>
          </a:p>
        </p:txBody>
      </p:sp>
      <p:pic>
        <p:nvPicPr>
          <p:cNvPr id="4" name="Picture 2" descr="\\nt1\O\Loga 2014_2020\IROP\Logolinky\RGB\JPG\IROP_CZ_RO_B_C RGB_malý.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49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365760" lvl="0" indent="-365760" algn="just">
              <a:spcBef>
                <a:spcPts val="1600"/>
              </a:spcBef>
              <a:spcAft>
                <a:spcPts val="600"/>
              </a:spcAft>
            </a:pPr>
            <a:r>
              <a:rPr lang="cs-CZ" sz="1900" b="1" u="sng" dirty="0">
                <a:solidFill>
                  <a:srgbClr val="0070C0"/>
                </a:solidFill>
                <a:ea typeface="MS Mincho"/>
              </a:rPr>
              <a:t>Centra duševního </a:t>
            </a:r>
            <a:r>
              <a:rPr lang="cs-CZ" sz="1900" b="1" u="sng" dirty="0" smtClean="0">
                <a:solidFill>
                  <a:srgbClr val="0070C0"/>
                </a:solidFill>
                <a:ea typeface="MS Mincho"/>
              </a:rPr>
              <a:t>zdraví</a:t>
            </a:r>
          </a:p>
          <a:p>
            <a:pPr marL="365760" indent="-365760" algn="just">
              <a:spcBef>
                <a:spcPts val="1600"/>
              </a:spcBef>
              <a:spcAft>
                <a:spcPts val="600"/>
              </a:spcAft>
            </a:pPr>
            <a:r>
              <a:rPr lang="cs-CZ" sz="2000" dirty="0"/>
              <a:t>Projekt naplňuje standard prostorového, materiálního a přístrojového vybavení											 </a:t>
            </a:r>
            <a:r>
              <a:rPr lang="cs-CZ" sz="2000" dirty="0" smtClean="0"/>
              <a:t>                 ANO/NE</a:t>
            </a:r>
          </a:p>
          <a:p>
            <a:pPr algn="just">
              <a:lnSpc>
                <a:spcPct val="115000"/>
              </a:lnSpc>
              <a:spcAft>
                <a:spcPts val="1000"/>
              </a:spcAft>
            </a:pPr>
            <a:r>
              <a:rPr lang="cs-CZ" sz="2000" dirty="0">
                <a:ea typeface="MS Mincho"/>
                <a:cs typeface="Arial"/>
              </a:rPr>
              <a:t>Projekt naplňuje organizační a ostatní kritéria				 </a:t>
            </a:r>
            <a:r>
              <a:rPr lang="cs-CZ" sz="2000" dirty="0" smtClean="0">
                <a:ea typeface="MS Mincho"/>
                <a:cs typeface="Arial"/>
              </a:rPr>
              <a:t>   ANO/NE</a:t>
            </a:r>
            <a:endParaRPr lang="cs-CZ" sz="2000" dirty="0"/>
          </a:p>
          <a:p>
            <a:r>
              <a:rPr lang="cs-CZ" sz="2000" dirty="0"/>
              <a:t>Soulad se Strategií reformy psychiatrické péče</a:t>
            </a:r>
          </a:p>
          <a:p>
            <a:pPr marL="0" lvl="0" indent="0">
              <a:buNone/>
            </a:pPr>
            <a:r>
              <a:rPr lang="cs-CZ" sz="2000" dirty="0" smtClean="0"/>
              <a:t>       Projekt </a:t>
            </a:r>
            <a:r>
              <a:rPr lang="cs-CZ" sz="2000" dirty="0"/>
              <a:t>naplňuje cíle Strategie reformy psychiatrické péče	 </a:t>
            </a:r>
            <a:r>
              <a:rPr lang="cs-CZ" sz="2000" dirty="0" smtClean="0"/>
              <a:t>           	ANO/NE</a:t>
            </a:r>
          </a:p>
          <a:p>
            <a:pPr marL="0" lvl="0" indent="0" algn="just">
              <a:spcAft>
                <a:spcPts val="1000"/>
              </a:spcAft>
              <a:buNone/>
            </a:pPr>
            <a:r>
              <a:rPr lang="cs-CZ" sz="2000" dirty="0" smtClean="0">
                <a:ea typeface="MS Mincho"/>
                <a:cs typeface="Arial"/>
              </a:rPr>
              <a:t>	Projekt </a:t>
            </a:r>
            <a:r>
              <a:rPr lang="cs-CZ" sz="2000" dirty="0">
                <a:ea typeface="MS Mincho"/>
                <a:cs typeface="Arial"/>
              </a:rPr>
              <a:t>naplňuje doporučení Strategie reformy psychiatrické péče	</a:t>
            </a:r>
            <a:r>
              <a:rPr lang="cs-CZ" sz="2000" dirty="0" smtClean="0">
                <a:ea typeface="MS Mincho"/>
                <a:cs typeface="Arial"/>
              </a:rPr>
              <a:t>ANO/NE </a:t>
            </a:r>
            <a:endParaRPr lang="cs-CZ" sz="2000" dirty="0"/>
          </a:p>
          <a:p>
            <a:pPr marL="0" lvl="0" indent="0">
              <a:buNone/>
            </a:pPr>
            <a:endParaRPr lang="cs-CZ" sz="2000" dirty="0"/>
          </a:p>
          <a:p>
            <a:pPr marL="365760" indent="-365760" algn="just">
              <a:spcBef>
                <a:spcPts val="1600"/>
              </a:spcBef>
              <a:spcAft>
                <a:spcPts val="600"/>
              </a:spcAft>
            </a:pPr>
            <a:endParaRPr lang="cs-CZ" sz="1900" dirty="0"/>
          </a:p>
          <a:p>
            <a:pPr marL="365760" lvl="0" indent="-365760" algn="just">
              <a:spcBef>
                <a:spcPts val="1600"/>
              </a:spcBef>
              <a:spcAft>
                <a:spcPts val="600"/>
              </a:spcAft>
            </a:pPr>
            <a:endParaRPr lang="cs-CZ" sz="1900" b="1" dirty="0">
              <a:solidFill>
                <a:srgbClr val="000000"/>
              </a:solidFill>
              <a:ea typeface="MS Mincho"/>
            </a:endParaRPr>
          </a:p>
          <a:p>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txBox="1">
            <a:spLocks/>
          </p:cNvSpPr>
          <p:nvPr/>
        </p:nvSpPr>
        <p:spPr>
          <a:xfrm>
            <a:off x="457200" y="332656"/>
            <a:ext cx="8229600" cy="10801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1281695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340768"/>
            <a:ext cx="8568952" cy="48320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cs-CZ" sz="2000" b="1" dirty="0" smtClean="0">
                <a:solidFill>
                  <a:srgbClr val="0070C0"/>
                </a:solidFill>
              </a:rPr>
              <a:t>Příloha č. 13 – Vyjádření </a:t>
            </a:r>
            <a:r>
              <a:rPr lang="cs-CZ" sz="2000" b="1" dirty="0">
                <a:solidFill>
                  <a:srgbClr val="0070C0"/>
                </a:solidFill>
              </a:rPr>
              <a:t>Všeobecné zdravotní pojišťovny ČR </a:t>
            </a:r>
            <a:endParaRPr lang="cs-CZ" sz="2000" dirty="0">
              <a:solidFill>
                <a:srgbClr val="0070C0"/>
              </a:solidFill>
            </a:endParaRPr>
          </a:p>
          <a:p>
            <a:pPr marL="0" indent="0">
              <a:spcBef>
                <a:spcPts val="1200"/>
              </a:spcBef>
              <a:buNone/>
            </a:pPr>
            <a:r>
              <a:rPr lang="cs-CZ" sz="2000" dirty="0" smtClean="0"/>
              <a:t>VZP ČR </a:t>
            </a:r>
            <a:r>
              <a:rPr lang="cs-CZ" sz="2000" dirty="0"/>
              <a:t>(je připravena jednat) souhlasí s realizací projektu v případě, kdy se bude díky projektu navyšovat rozsah nebo objem zdravotních služeb oproti stávajícímu smluvnímu vztahu, který byl sjednán mezi poskytovatelem zdravotních služeb a </a:t>
            </a:r>
            <a:r>
              <a:rPr lang="cs-CZ" sz="2000" dirty="0" smtClean="0"/>
              <a:t>VZP </a:t>
            </a:r>
            <a:r>
              <a:rPr lang="cs-CZ" sz="2000" dirty="0"/>
              <a:t>ČR. </a:t>
            </a:r>
            <a:endParaRPr lang="cs-CZ" sz="2000" dirty="0" smtClean="0"/>
          </a:p>
          <a:p>
            <a:pPr marL="0" indent="0">
              <a:spcBef>
                <a:spcPts val="1200"/>
              </a:spcBef>
              <a:buNone/>
            </a:pPr>
            <a:r>
              <a:rPr lang="cs-CZ" sz="2000" dirty="0" smtClean="0"/>
              <a:t>Nerelevantní </a:t>
            </a:r>
            <a:r>
              <a:rPr lang="cs-CZ" sz="2000" dirty="0"/>
              <a:t>– v případě, že nebude docházet k navyšování rozsahu nebo objemu poskytovaných hrazených zdravotních služeb u Všeobecné zdravotní pojišťovny ČR. </a:t>
            </a:r>
            <a:endParaRPr lang="cs-CZ" sz="2000" dirty="0" smtClean="0"/>
          </a:p>
          <a:p>
            <a:pPr marL="0" indent="0">
              <a:spcBef>
                <a:spcPts val="1200"/>
              </a:spcBef>
              <a:buNone/>
            </a:pPr>
            <a:r>
              <a:rPr lang="cs-CZ" sz="2000" dirty="0" smtClean="0"/>
              <a:t>Žádost </a:t>
            </a:r>
            <a:r>
              <a:rPr lang="cs-CZ" sz="2000" dirty="0"/>
              <a:t>o stanovisko je nutné zasílat elektronicky na adresu příslušné regionální pobočky </a:t>
            </a:r>
            <a:r>
              <a:rPr lang="cs-CZ" sz="2000" dirty="0" smtClean="0"/>
              <a:t>VZP ČR</a:t>
            </a:r>
            <a:r>
              <a:rPr lang="cs-CZ" sz="2000" dirty="0"/>
              <a:t>. </a:t>
            </a:r>
            <a:r>
              <a:rPr lang="cs-CZ" sz="2000" dirty="0" smtClean="0"/>
              <a:t>V</a:t>
            </a:r>
            <a:r>
              <a:rPr lang="cs-CZ" sz="2000" dirty="0"/>
              <a:t> případě, že podíl pojištěnců u </a:t>
            </a:r>
            <a:r>
              <a:rPr lang="cs-CZ" sz="2000" dirty="0" smtClean="0"/>
              <a:t>VZP ČR </a:t>
            </a:r>
            <a:r>
              <a:rPr lang="cs-CZ" sz="2000" dirty="0"/>
              <a:t>v předchozím roce přesahoval 80 % celkového počtu pacientů, není nutné dokládat vyjádření zaměstnanecké zdravotní pojišťovny, jejíž pojištěnci tvořili nejvyšší podíl pacientů v daném zdravotnickém zařízení.  </a:t>
            </a:r>
          </a:p>
          <a:p>
            <a:pPr marL="0" indent="0">
              <a:spcBef>
                <a:spcPts val="1200"/>
              </a:spcBef>
              <a:buNone/>
            </a:pPr>
            <a:endParaRPr lang="cs-CZ" sz="2000" dirty="0"/>
          </a:p>
          <a:p>
            <a:endParaRPr lang="cs-CZ" sz="1400" dirty="0" smtClean="0"/>
          </a:p>
          <a:p>
            <a:pPr marL="0" indent="0">
              <a:buFont typeface="Arial"/>
              <a:buNone/>
            </a:pPr>
            <a:endParaRPr lang="cs-CZ" sz="1400" b="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latin typeface="Arial" charset="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2464522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1"/>
            <a:ext cx="8229600" cy="4277072"/>
          </a:xfrm>
        </p:spPr>
        <p:txBody>
          <a:bodyPr>
            <a:normAutofit fontScale="77500" lnSpcReduction="20000"/>
          </a:bodyPr>
          <a:lstStyle/>
          <a:p>
            <a:pPr marL="0" indent="0">
              <a:spcBef>
                <a:spcPts val="1200"/>
              </a:spcBef>
              <a:buNone/>
            </a:pPr>
            <a:r>
              <a:rPr lang="cs-CZ" b="1" dirty="0" smtClean="0">
                <a:solidFill>
                  <a:srgbClr val="0070C0"/>
                </a:solidFill>
              </a:rPr>
              <a:t>Požadavky na podklad pro vydání vyjádření:</a:t>
            </a:r>
          </a:p>
          <a:p>
            <a:pPr marL="0" lvl="0">
              <a:spcBef>
                <a:spcPts val="1200"/>
              </a:spcBef>
            </a:pPr>
            <a:r>
              <a:rPr lang="cs-CZ" sz="2900" dirty="0" smtClean="0"/>
              <a:t> popis </a:t>
            </a:r>
            <a:r>
              <a:rPr lang="cs-CZ" sz="2900" dirty="0"/>
              <a:t>požadavku (např. rekonstrukce stávajícího </a:t>
            </a:r>
            <a:r>
              <a:rPr lang="cs-CZ" sz="2900" dirty="0" smtClean="0"/>
              <a:t>lůžkového 	psychiatrického </a:t>
            </a:r>
            <a:r>
              <a:rPr lang="cs-CZ" sz="2900" dirty="0"/>
              <a:t>oddělení, zřizování zcela nového </a:t>
            </a:r>
            <a:r>
              <a:rPr lang="cs-CZ" sz="2900" dirty="0" smtClean="0"/>
              <a:t>oddělení 	akutní </a:t>
            </a:r>
            <a:r>
              <a:rPr lang="cs-CZ" sz="2900" dirty="0"/>
              <a:t>psychiatrické péče o x</a:t>
            </a:r>
            <a:r>
              <a:rPr lang="cs-CZ" sz="2900" dirty="0" smtClean="0"/>
              <a:t> </a:t>
            </a:r>
            <a:r>
              <a:rPr lang="cs-CZ" sz="2900" dirty="0"/>
              <a:t>lůžkách, </a:t>
            </a:r>
            <a:r>
              <a:rPr lang="cs-CZ" sz="2900" dirty="0" smtClean="0"/>
              <a:t>restrukturalizace 	stávající </a:t>
            </a:r>
            <a:r>
              <a:rPr lang="cs-CZ" sz="2900" dirty="0"/>
              <a:t>lůžkové kapacity, zřízení CDZ atd.)</a:t>
            </a:r>
          </a:p>
          <a:p>
            <a:pPr marL="0" lvl="0">
              <a:spcBef>
                <a:spcPts val="1200"/>
              </a:spcBef>
            </a:pPr>
            <a:r>
              <a:rPr lang="cs-CZ" sz="2900" dirty="0" smtClean="0"/>
              <a:t> vyjádření</a:t>
            </a:r>
            <a:r>
              <a:rPr lang="cs-CZ" sz="2900" dirty="0"/>
              <a:t>, zda v souvislosti s realizací projektu bude/nebude  </a:t>
            </a:r>
            <a:r>
              <a:rPr lang="cs-CZ" sz="2900" dirty="0" smtClean="0"/>
              <a:t>  	docházet </a:t>
            </a:r>
            <a:r>
              <a:rPr lang="cs-CZ" sz="2900" dirty="0"/>
              <a:t>k rozšíření rozsahu nebo objemu zdravotních </a:t>
            </a:r>
            <a:r>
              <a:rPr lang="cs-CZ" sz="2900" dirty="0" smtClean="0"/>
              <a:t>	služeb </a:t>
            </a:r>
            <a:r>
              <a:rPr lang="cs-CZ" sz="2900" dirty="0"/>
              <a:t>u daného poskytovatele zdravotních služeb oproti </a:t>
            </a:r>
            <a:r>
              <a:rPr lang="cs-CZ" sz="2900" dirty="0" smtClean="0"/>
              <a:t>	stávajícímu </a:t>
            </a:r>
            <a:r>
              <a:rPr lang="cs-CZ" sz="2900" dirty="0"/>
              <a:t>smluvnímu vztahu s plátcem zdravotní péče</a:t>
            </a:r>
          </a:p>
          <a:p>
            <a:pPr marL="0" lvl="0">
              <a:spcBef>
                <a:spcPts val="1200"/>
              </a:spcBef>
            </a:pPr>
            <a:r>
              <a:rPr lang="cs-CZ" sz="2900" dirty="0" smtClean="0"/>
              <a:t> harmonogram </a:t>
            </a:r>
            <a:r>
              <a:rPr lang="cs-CZ" sz="2900" dirty="0"/>
              <a:t>uvádění služby do provozu</a:t>
            </a:r>
          </a:p>
          <a:p>
            <a:pPr marL="0" lvl="0">
              <a:spcBef>
                <a:spcPts val="1200"/>
              </a:spcBef>
            </a:pPr>
            <a:r>
              <a:rPr lang="cs-CZ" sz="2900" dirty="0" smtClean="0"/>
              <a:t>  představa </a:t>
            </a:r>
            <a:r>
              <a:rPr lang="cs-CZ" sz="2900" dirty="0"/>
              <a:t>jak bude služba personálně zajištěna, v případě  </a:t>
            </a:r>
            <a:r>
              <a:rPr lang="cs-CZ" sz="2900" dirty="0" smtClean="0"/>
              <a:t>	CDZ </a:t>
            </a:r>
            <a:r>
              <a:rPr lang="cs-CZ" sz="2900" dirty="0"/>
              <a:t>popis předpokládané spolupráce se sociálním sektorem</a:t>
            </a:r>
          </a:p>
          <a:p>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txBox="1">
            <a:spLocks/>
          </p:cNvSpPr>
          <p:nvPr/>
        </p:nvSpPr>
        <p:spPr>
          <a:xfrm>
            <a:off x="457200" y="332656"/>
            <a:ext cx="8229600" cy="10801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3251301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340768"/>
            <a:ext cx="8568952" cy="48320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cs-CZ" sz="2000" b="1" dirty="0" smtClean="0"/>
              <a:t>Příloha č. 14 – Vyjádření zaměstnanecké zdravotní pojišťovny </a:t>
            </a:r>
            <a:endParaRPr lang="cs-CZ" sz="2000" dirty="0"/>
          </a:p>
          <a:p>
            <a:pPr marL="0" indent="0">
              <a:spcBef>
                <a:spcPts val="1200"/>
              </a:spcBef>
              <a:buNone/>
            </a:pPr>
            <a:r>
              <a:rPr lang="cs-CZ" sz="2000" dirty="0"/>
              <a:t>Zaměstnanecká zdravotní pojišťovna (je připravena jednat) souhlasí s realizací projektu v případě, kdy se bude díky projektu navyšovat rozsah nebo objem zdravotních služeb oproti stávajícímu smluvnímu vztahu, který byl sjednán mezi poskytovatelem zdravotních služeb a zaměstnaneckou zdravotní pojišťovnou. Dostačující je vyjádření zaměstnanecké zdravotní pojišťovny, jejíž pojištěnci tvořili nejvyšší podíl pacientů v daném zdravotnickém zařízení. </a:t>
            </a:r>
            <a:endParaRPr lang="cs-CZ" sz="2000" dirty="0" smtClean="0"/>
          </a:p>
          <a:p>
            <a:pPr marL="0" indent="0">
              <a:spcBef>
                <a:spcPts val="1200"/>
              </a:spcBef>
              <a:buNone/>
            </a:pPr>
            <a:r>
              <a:rPr lang="cs-CZ" sz="2000" b="1" dirty="0" smtClean="0"/>
              <a:t>Nerelevantní </a:t>
            </a:r>
            <a:r>
              <a:rPr lang="cs-CZ" sz="2000" dirty="0"/>
              <a:t>– v případě, že nebude docházet k navyšování rozsahu nebo objemu poskytovaných hrazených zdravotních </a:t>
            </a:r>
            <a:r>
              <a:rPr lang="cs-CZ" sz="2000" dirty="0" smtClean="0"/>
              <a:t>služeb</a:t>
            </a:r>
          </a:p>
          <a:p>
            <a:pPr marL="0" indent="0">
              <a:spcBef>
                <a:spcPts val="1200"/>
              </a:spcBef>
              <a:buNone/>
            </a:pPr>
            <a:r>
              <a:rPr lang="cs-CZ" sz="2000" dirty="0"/>
              <a:t>	</a:t>
            </a:r>
            <a:r>
              <a:rPr lang="cs-CZ" sz="2000" dirty="0" smtClean="0"/>
              <a:t>		   - v</a:t>
            </a:r>
            <a:r>
              <a:rPr lang="cs-CZ" sz="2000" dirty="0"/>
              <a:t> případě, že podíl pojištěnců u </a:t>
            </a:r>
            <a:r>
              <a:rPr lang="cs-CZ" sz="2000" dirty="0" smtClean="0"/>
              <a:t>VZP ČR </a:t>
            </a:r>
            <a:r>
              <a:rPr lang="cs-CZ" sz="2000" dirty="0"/>
              <a:t>v předchozím roce přesahoval 80 % celkového počtu </a:t>
            </a:r>
            <a:r>
              <a:rPr lang="cs-CZ" sz="2000" dirty="0" smtClean="0"/>
              <a:t>pacientů</a:t>
            </a:r>
            <a:endParaRPr lang="cs-CZ" sz="1400" dirty="0" smtClean="0"/>
          </a:p>
          <a:p>
            <a:pPr marL="0" indent="0">
              <a:buFont typeface="Arial"/>
              <a:buNone/>
            </a:pPr>
            <a:endParaRPr lang="cs-CZ" sz="1400" b="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latin typeface="Arial" charset="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395134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340768"/>
            <a:ext cx="8568952" cy="48320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cs-CZ" sz="2000" b="1" dirty="0" smtClean="0"/>
              <a:t>Veřejná podpora</a:t>
            </a:r>
          </a:p>
          <a:p>
            <a:pPr marL="0" lvl="0" indent="0">
              <a:buNone/>
            </a:pPr>
            <a:r>
              <a:rPr lang="cs-CZ" sz="2000" b="1" dirty="0" smtClean="0"/>
              <a:t> </a:t>
            </a:r>
            <a:endParaRPr lang="cs-CZ" sz="2000" dirty="0"/>
          </a:p>
          <a:p>
            <a:r>
              <a:rPr lang="cs-CZ" sz="2000" dirty="0"/>
              <a:t>Podpořeny budou projekty nezakládající veřejnou podporu ve smyslu článku 107 odst. 1 Smlouvy o fungování Evropské unie</a:t>
            </a:r>
            <a:r>
              <a:rPr lang="cs-CZ" sz="2000" dirty="0" smtClean="0"/>
              <a:t>.</a:t>
            </a:r>
          </a:p>
          <a:p>
            <a:endParaRPr lang="cs-CZ" sz="2000" dirty="0"/>
          </a:p>
          <a:p>
            <a:r>
              <a:rPr lang="cs-CZ" sz="1800" i="1" dirty="0"/>
              <a:t>Při poskytování podpory v této výzvě nedochází k naplnění čtvrtého definičního znaku veřejné podpory Ovlivnění obchodu mezi členskými státy. V případě </a:t>
            </a:r>
            <a:r>
              <a:rPr lang="cs-CZ" sz="1800" i="1" dirty="0" err="1"/>
              <a:t>deinstitucionalizace</a:t>
            </a:r>
            <a:r>
              <a:rPr lang="cs-CZ" sz="1800" i="1" dirty="0"/>
              <a:t> psychiatrické péče není předpoklad, že by kapacity byly využívány mimo spádovou oblast či reálnou dojezdovou vzdálenost, je omezeno využívání zařízení osobami ze zahraniční především kvůli jazykové bariéře. Aktivity budou mít lokální dopad, nebudou mít vliv na trh a spotřebitele v sousedních členských státech, nebudou přitahovat poptávky nebo investice do jednotlivých regionů a nevytváří překážky usazování společností z jiných členských států.</a:t>
            </a:r>
            <a:endParaRPr lang="cs-CZ" sz="1800" b="1" i="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latin typeface="Arial" charset="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1474498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179513" y="1196752"/>
            <a:ext cx="8640960" cy="4861595"/>
          </a:xfrm>
        </p:spPr>
        <p:txBody>
          <a:bodyPr rtlCol="0">
            <a:noAutofit/>
          </a:bodyPr>
          <a:lstStyle/>
          <a:p>
            <a:pPr marL="0" indent="0">
              <a:buNone/>
            </a:pPr>
            <a:r>
              <a:rPr lang="cs-CZ" sz="2400" b="1" dirty="0" smtClean="0">
                <a:solidFill>
                  <a:srgbClr val="0070C0"/>
                </a:solidFill>
              </a:rPr>
              <a:t>CBA</a:t>
            </a:r>
          </a:p>
          <a:p>
            <a:pPr marL="0" indent="0">
              <a:buNone/>
            </a:pPr>
            <a:r>
              <a:rPr lang="cs-CZ" sz="1800" b="1" dirty="0" smtClean="0"/>
              <a:t>Standardní CBA</a:t>
            </a:r>
          </a:p>
          <a:p>
            <a:pPr marL="685800" lvl="1">
              <a:spcBef>
                <a:spcPts val="600"/>
              </a:spcBef>
              <a:spcAft>
                <a:spcPts val="600"/>
              </a:spcAft>
              <a:buFont typeface="Arial" panose="020B0604020202020204" pitchFamily="34" charset="0"/>
              <a:buChar char="•"/>
              <a:defRPr/>
            </a:pPr>
            <a:r>
              <a:rPr lang="cs-CZ" sz="1800" b="1" dirty="0" smtClean="0"/>
              <a:t>Pro projekty s CZV nižšími než 5 mil. Kč žadatel NEZPRACOVÁVÁ </a:t>
            </a:r>
          </a:p>
          <a:p>
            <a:pPr marL="685800" lvl="1">
              <a:spcBef>
                <a:spcPts val="600"/>
              </a:spcBef>
              <a:spcAft>
                <a:spcPts val="600"/>
              </a:spcAft>
              <a:buFont typeface="Arial" panose="020B0604020202020204" pitchFamily="34" charset="0"/>
              <a:buChar char="•"/>
              <a:defRPr/>
            </a:pPr>
            <a:r>
              <a:rPr lang="cs-CZ" sz="1800" b="1" dirty="0" smtClean="0"/>
              <a:t>Pro projekty s CZV 5 - 100 mil. Kč </a:t>
            </a:r>
            <a:r>
              <a:rPr lang="cs-CZ" sz="1800" b="1" dirty="0"/>
              <a:t> </a:t>
            </a:r>
            <a:r>
              <a:rPr lang="cs-CZ" sz="1800" b="1" dirty="0" smtClean="0"/>
              <a:t>žadatel zpracovává v modulu CBA v MS2014+ finanční analýzu</a:t>
            </a:r>
            <a:endParaRPr lang="cs-CZ" sz="1800" b="1" dirty="0"/>
          </a:p>
          <a:p>
            <a:pPr marL="1085850" lvl="2">
              <a:spcBef>
                <a:spcPts val="600"/>
              </a:spcBef>
              <a:spcAft>
                <a:spcPts val="600"/>
              </a:spcAft>
              <a:buFont typeface="Arial" panose="020B0604020202020204" pitchFamily="34" charset="0"/>
              <a:buChar char="•"/>
              <a:defRPr/>
            </a:pPr>
            <a:r>
              <a:rPr lang="cs-CZ" sz="1800" b="1" i="1" dirty="0"/>
              <a:t>FNPV je nižší než 0.</a:t>
            </a:r>
          </a:p>
          <a:p>
            <a:pPr marL="685800" lvl="1">
              <a:spcBef>
                <a:spcPts val="600"/>
              </a:spcBef>
              <a:spcAft>
                <a:spcPts val="600"/>
              </a:spcAft>
              <a:buFont typeface="Arial" panose="020B0604020202020204" pitchFamily="34" charset="0"/>
              <a:buChar char="•"/>
              <a:defRPr/>
            </a:pPr>
            <a:r>
              <a:rPr lang="cs-CZ" sz="1800" b="1" dirty="0"/>
              <a:t>Pro projekty s </a:t>
            </a:r>
            <a:r>
              <a:rPr lang="cs-CZ" sz="1800" b="1" dirty="0" smtClean="0"/>
              <a:t>CZV nad </a:t>
            </a:r>
            <a:r>
              <a:rPr lang="cs-CZ" sz="1800" b="1" dirty="0"/>
              <a:t>100 mil. Kč  žadatel zpracovává v modulu CBA v </a:t>
            </a:r>
            <a:r>
              <a:rPr lang="cs-CZ" sz="1800" b="1" dirty="0" smtClean="0"/>
              <a:t>MS2014</a:t>
            </a:r>
            <a:r>
              <a:rPr lang="cs-CZ" sz="1800" b="1" dirty="0"/>
              <a:t>+ finanční </a:t>
            </a:r>
            <a:r>
              <a:rPr lang="cs-CZ" sz="1800" b="1" dirty="0" smtClean="0"/>
              <a:t>a ekonomickou analýzu</a:t>
            </a:r>
          </a:p>
          <a:p>
            <a:pPr marL="1085850" lvl="2">
              <a:spcBef>
                <a:spcPts val="600"/>
              </a:spcBef>
              <a:spcAft>
                <a:spcPts val="600"/>
              </a:spcAft>
              <a:buFont typeface="Arial" panose="020B0604020202020204" pitchFamily="34" charset="0"/>
              <a:buChar char="•"/>
              <a:defRPr/>
            </a:pPr>
            <a:r>
              <a:rPr lang="cs-CZ" sz="1800" b="1" i="1" dirty="0" smtClean="0"/>
              <a:t>FNPV je nižší  než 0, ENPV je vyšší než 0.</a:t>
            </a:r>
          </a:p>
          <a:p>
            <a:pPr marL="0" indent="0">
              <a:spcBef>
                <a:spcPts val="600"/>
              </a:spcBef>
              <a:spcAft>
                <a:spcPts val="600"/>
              </a:spcAft>
              <a:buNone/>
              <a:defRPr/>
            </a:pPr>
            <a:r>
              <a:rPr lang="cs-CZ" sz="1800" b="1" dirty="0" smtClean="0"/>
              <a:t>Příjmy </a:t>
            </a:r>
            <a:r>
              <a:rPr lang="cs-CZ" sz="1800" b="1" dirty="0"/>
              <a:t>z </a:t>
            </a:r>
            <a:r>
              <a:rPr lang="cs-CZ" sz="1800" b="1" dirty="0" smtClean="0"/>
              <a:t>projektu</a:t>
            </a:r>
          </a:p>
          <a:p>
            <a:pPr lvl="1">
              <a:spcBef>
                <a:spcPts val="600"/>
              </a:spcBef>
              <a:spcAft>
                <a:spcPts val="600"/>
              </a:spcAft>
              <a:buFont typeface="Arial" panose="020B0604020202020204" pitchFamily="34" charset="0"/>
              <a:buChar char="•"/>
              <a:defRPr/>
            </a:pPr>
            <a:r>
              <a:rPr lang="cs-CZ" sz="1800" b="1" dirty="0" smtClean="0"/>
              <a:t>Povoleny jiné peněžní příjmy – tzn. příjmy podle čl. 65</a:t>
            </a:r>
          </a:p>
          <a:p>
            <a:pPr lvl="1">
              <a:spcBef>
                <a:spcPts val="600"/>
              </a:spcBef>
              <a:spcAft>
                <a:spcPts val="600"/>
              </a:spcAft>
              <a:buFont typeface="Arial" panose="020B0604020202020204" pitchFamily="34" charset="0"/>
              <a:buChar char="•"/>
              <a:defRPr/>
            </a:pPr>
            <a:r>
              <a:rPr lang="cs-CZ" sz="1800" b="1" dirty="0" smtClean="0"/>
              <a:t>Zakázány příjmy podle čl. 61 – tzn. ČISTÉ příjmy po ukončení realizace projektu</a:t>
            </a:r>
            <a:endParaRPr lang="cs-CZ" sz="1800" b="1" dirty="0"/>
          </a:p>
          <a:p>
            <a:pPr marL="400050" lvl="1" indent="0">
              <a:spcBef>
                <a:spcPts val="600"/>
              </a:spcBef>
              <a:spcAft>
                <a:spcPts val="600"/>
              </a:spcAft>
              <a:buNone/>
              <a:defRPr/>
            </a:pPr>
            <a:endParaRPr lang="cs-CZ" sz="1600" b="1" dirty="0" smtClean="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6"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32245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graphicFrame>
        <p:nvGraphicFramePr>
          <p:cNvPr id="7" name="Zástupný symbol pro obsah 4"/>
          <p:cNvGraphicFramePr>
            <a:graphicFrameLocks/>
          </p:cNvGraphicFramePr>
          <p:nvPr>
            <p:extLst>
              <p:ext uri="{D42A27DB-BD31-4B8C-83A1-F6EECF244321}">
                <p14:modId xmlns:p14="http://schemas.microsoft.com/office/powerpoint/2010/main" val="624192340"/>
              </p:ext>
            </p:extLst>
          </p:nvPr>
        </p:nvGraphicFramePr>
        <p:xfrm>
          <a:off x="484676" y="1214439"/>
          <a:ext cx="8108462" cy="4812527"/>
        </p:xfrm>
        <a:graphic>
          <a:graphicData uri="http://schemas.openxmlformats.org/drawingml/2006/table">
            <a:tbl>
              <a:tblPr firstRow="1" bandRow="1">
                <a:tableStyleId>{5C22544A-7EE6-4342-B048-85BDC9FD1C3A}</a:tableStyleId>
              </a:tblPr>
              <a:tblGrid>
                <a:gridCol w="8108462"/>
              </a:tblGrid>
              <a:tr h="344195">
                <a:tc>
                  <a:txBody>
                    <a:bodyPr/>
                    <a:lstStyle/>
                    <a:p>
                      <a:pPr algn="ctr"/>
                      <a:r>
                        <a:rPr lang="cs-CZ" dirty="0" smtClean="0"/>
                        <a:t>Kapitoly</a:t>
                      </a:r>
                      <a:r>
                        <a:rPr lang="cs-CZ" baseline="0" dirty="0" smtClean="0"/>
                        <a:t> Podkladů pro hodnocení projektu</a:t>
                      </a:r>
                      <a:endParaRPr lang="cs-CZ" dirty="0"/>
                    </a:p>
                  </a:txBody>
                  <a:tcPr/>
                </a:tc>
              </a:tr>
              <a:tr h="344195">
                <a:tc>
                  <a:txBody>
                    <a:bodyPr/>
                    <a:lstStyle/>
                    <a:p>
                      <a:r>
                        <a:rPr lang="cs-CZ" dirty="0" smtClean="0"/>
                        <a:t>Základní informace o žadateli</a:t>
                      </a:r>
                      <a:endParaRPr lang="cs-CZ" dirty="0"/>
                    </a:p>
                  </a:txBody>
                  <a:tcPr/>
                </a:tc>
              </a:tr>
              <a:tr h="344195">
                <a:tc>
                  <a:txBody>
                    <a:bodyPr/>
                    <a:lstStyle/>
                    <a:p>
                      <a:r>
                        <a:rPr lang="cs-CZ" dirty="0" smtClean="0"/>
                        <a:t>Charakteristika</a:t>
                      </a:r>
                      <a:r>
                        <a:rPr lang="cs-CZ" baseline="0" dirty="0" smtClean="0"/>
                        <a:t> projektu a jeho soulad s programem</a:t>
                      </a:r>
                      <a:endParaRPr lang="cs-CZ" dirty="0"/>
                    </a:p>
                  </a:txBody>
                  <a:tcPr/>
                </a:tc>
              </a:tr>
              <a:tr h="344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t>Podrobný popis projektu</a:t>
                      </a:r>
                    </a:p>
                  </a:txBody>
                  <a:tcPr/>
                </a:tc>
              </a:tr>
              <a:tr h="6023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dirty="0" smtClean="0"/>
                        <a:t>Způsob</a:t>
                      </a:r>
                      <a:r>
                        <a:rPr lang="cs-CZ" baseline="0" dirty="0" smtClean="0"/>
                        <a:t> stanovení cen do rozpočtu</a:t>
                      </a:r>
                      <a:endParaRPr lang="cs-CZ" dirty="0" smtClean="0"/>
                    </a:p>
                    <a:p>
                      <a:pPr lvl="0"/>
                      <a:endParaRPr lang="cs-CZ" sz="1800" b="0" kern="1200" dirty="0">
                        <a:solidFill>
                          <a:schemeClr val="dk1"/>
                        </a:solidFill>
                        <a:effectLst/>
                        <a:latin typeface="+mn-lt"/>
                        <a:ea typeface="+mn-ea"/>
                        <a:cs typeface="+mn-cs"/>
                      </a:endParaRPr>
                    </a:p>
                  </a:txBody>
                  <a:tcPr/>
                </a:tc>
              </a:tr>
              <a:tr h="514847">
                <a:tc>
                  <a:txBody>
                    <a:bodyPr/>
                    <a:lstStyle/>
                    <a:p>
                      <a:r>
                        <a:rPr lang="cs-CZ" dirty="0" smtClean="0"/>
                        <a:t>Harmonogram</a:t>
                      </a:r>
                      <a:r>
                        <a:rPr lang="cs-CZ" baseline="0" dirty="0" smtClean="0"/>
                        <a:t> realizace projektu</a:t>
                      </a:r>
                      <a:endParaRPr lang="cs-CZ" dirty="0"/>
                    </a:p>
                  </a:txBody>
                  <a:tcPr/>
                </a:tc>
              </a:tr>
              <a:tr h="344195">
                <a:tc>
                  <a:txBody>
                    <a:bodyPr/>
                    <a:lstStyle/>
                    <a:p>
                      <a:r>
                        <a:rPr lang="cs-CZ" dirty="0" smtClean="0"/>
                        <a:t>Připravenost</a:t>
                      </a:r>
                      <a:r>
                        <a:rPr lang="cs-CZ" baseline="0" dirty="0" smtClean="0"/>
                        <a:t> projektu k realizaci</a:t>
                      </a:r>
                      <a:endParaRPr lang="cs-CZ" dirty="0"/>
                    </a:p>
                  </a:txBody>
                  <a:tcPr/>
                </a:tc>
              </a:tr>
              <a:tr h="344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t>Prokázání</a:t>
                      </a:r>
                      <a:r>
                        <a:rPr lang="cs-CZ" baseline="0" dirty="0" smtClean="0"/>
                        <a:t> vlastnických vztahů</a:t>
                      </a:r>
                      <a:endParaRPr lang="cs-CZ" dirty="0" smtClean="0"/>
                    </a:p>
                  </a:txBody>
                  <a:tcPr/>
                </a:tc>
              </a:tr>
              <a:tr h="344195">
                <a:tc>
                  <a:txBody>
                    <a:bodyPr/>
                    <a:lstStyle/>
                    <a:p>
                      <a:r>
                        <a:rPr lang="cs-CZ" dirty="0" smtClean="0"/>
                        <a:t>Vliv</a:t>
                      </a:r>
                      <a:r>
                        <a:rPr lang="cs-CZ" baseline="0" dirty="0" smtClean="0"/>
                        <a:t> projektu na horizontální kritéria</a:t>
                      </a:r>
                    </a:p>
                  </a:txBody>
                  <a:tcPr/>
                </a:tc>
              </a:tr>
              <a:tr h="344195">
                <a:tc>
                  <a:txBody>
                    <a:bodyPr/>
                    <a:lstStyle/>
                    <a:p>
                      <a:r>
                        <a:rPr lang="cs-CZ" baseline="0" dirty="0" smtClean="0"/>
                        <a:t>Zajištění udržitelnosti projektu</a:t>
                      </a:r>
                    </a:p>
                  </a:txBody>
                  <a:tcPr/>
                </a:tc>
              </a:tr>
              <a:tr h="344195">
                <a:tc>
                  <a:txBody>
                    <a:bodyPr/>
                    <a:lstStyle/>
                    <a:p>
                      <a:r>
                        <a:rPr lang="cs-CZ" baseline="0" dirty="0" smtClean="0"/>
                        <a:t>Finanční analýza</a:t>
                      </a:r>
                    </a:p>
                  </a:txBody>
                  <a:tcPr/>
                </a:tc>
              </a:tr>
              <a:tr h="344195">
                <a:tc>
                  <a:txBody>
                    <a:bodyPr/>
                    <a:lstStyle/>
                    <a:p>
                      <a:r>
                        <a:rPr lang="cs-CZ" baseline="0" dirty="0" smtClean="0"/>
                        <a:t>Externí efekty socioekonomické analýzy</a:t>
                      </a:r>
                    </a:p>
                  </a:txBody>
                  <a:tcPr/>
                </a:tc>
              </a:tr>
            </a:tbl>
          </a:graphicData>
        </a:graphic>
      </p:graphicFrame>
      <p:pic>
        <p:nvPicPr>
          <p:cNvPr id="5"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203310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340768"/>
            <a:ext cx="8425631" cy="4861595"/>
          </a:xfrm>
        </p:spPr>
        <p:txBody>
          <a:bodyPr rtlCol="0">
            <a:noAutofit/>
          </a:bodyPr>
          <a:lstStyle/>
          <a:p>
            <a:pPr marL="0" indent="0" eaLnBrk="0" fontAlgn="base" hangingPunct="0">
              <a:spcAft>
                <a:spcPct val="0"/>
              </a:spcAft>
              <a:buNone/>
            </a:pPr>
            <a:r>
              <a:rPr lang="cs-CZ" sz="2000" b="1" dirty="0">
                <a:latin typeface="+mn-lt"/>
              </a:rPr>
              <a:t>Indikátory:</a:t>
            </a:r>
          </a:p>
          <a:p>
            <a:pPr marL="0" indent="0" eaLnBrk="0" fontAlgn="base" hangingPunct="0">
              <a:spcAft>
                <a:spcPct val="0"/>
              </a:spcAft>
              <a:buNone/>
            </a:pPr>
            <a:r>
              <a:rPr lang="cs-CZ" sz="2000" dirty="0">
                <a:latin typeface="+mn-lt"/>
              </a:rPr>
              <a:t>Indikátor </a:t>
            </a:r>
            <a:r>
              <a:rPr lang="cs-CZ" sz="2000" dirty="0" smtClean="0">
                <a:latin typeface="+mn-lt"/>
              </a:rPr>
              <a:t>výstupu</a:t>
            </a:r>
          </a:p>
          <a:p>
            <a:pPr marL="0" indent="0" eaLnBrk="0" fontAlgn="base" hangingPunct="0">
              <a:spcAft>
                <a:spcPct val="0"/>
              </a:spcAft>
              <a:buNone/>
            </a:pPr>
            <a:endParaRPr lang="cs-CZ" sz="2000" dirty="0">
              <a:latin typeface="+mn-lt"/>
            </a:endParaRPr>
          </a:p>
          <a:p>
            <a:pPr algn="just">
              <a:spcAft>
                <a:spcPts val="1000"/>
              </a:spcAft>
            </a:pPr>
            <a:r>
              <a:rPr lang="cs-CZ" sz="2000" b="1" dirty="0">
                <a:latin typeface="+mn-lt"/>
                <a:ea typeface="MS Mincho"/>
                <a:cs typeface="Arial"/>
              </a:rPr>
              <a:t>5 </a:t>
            </a:r>
            <a:r>
              <a:rPr lang="cs-CZ" sz="2000" b="1" dirty="0" smtClean="0">
                <a:latin typeface="+mn-lt"/>
                <a:ea typeface="MS Mincho"/>
                <a:cs typeface="Arial"/>
              </a:rPr>
              <a:t>73 01 – Počet podpořených poskytovatelů psychiatrické péče</a:t>
            </a:r>
            <a:endParaRPr lang="cs-CZ" sz="1800" dirty="0">
              <a:latin typeface="+mn-lt"/>
              <a:ea typeface="MS Mincho"/>
              <a:cs typeface="Times New Roman"/>
            </a:endParaRPr>
          </a:p>
          <a:p>
            <a:pPr algn="just">
              <a:spcAft>
                <a:spcPts val="1000"/>
              </a:spcAft>
            </a:pPr>
            <a:r>
              <a:rPr lang="cs-CZ" sz="2000" dirty="0">
                <a:latin typeface="+mn-lt"/>
                <a:ea typeface="MS Mincho"/>
                <a:cs typeface="Arial"/>
              </a:rPr>
              <a:t>Povinný indikátor pro všechny projekty. Žadatel uvede cílovou hodnotu projektu, kterou se zavazuje naplnit.  </a:t>
            </a:r>
            <a:endParaRPr lang="cs-CZ" sz="1800" dirty="0">
              <a:latin typeface="+mn-lt"/>
              <a:ea typeface="MS Mincho"/>
              <a:cs typeface="Times New Roman"/>
            </a:endParaRPr>
          </a:p>
          <a:p>
            <a:pPr lvl="0" algn="just">
              <a:spcAft>
                <a:spcPts val="1000"/>
              </a:spcAft>
            </a:pPr>
            <a:r>
              <a:rPr lang="cs-CZ" sz="2000" b="1" dirty="0">
                <a:solidFill>
                  <a:prstClr val="black"/>
                </a:solidFill>
                <a:latin typeface="Arial"/>
                <a:ea typeface="MS Mincho"/>
                <a:cs typeface="Arial"/>
              </a:rPr>
              <a:t>5 </a:t>
            </a:r>
            <a:r>
              <a:rPr lang="cs-CZ" sz="2000" b="1" dirty="0" smtClean="0">
                <a:solidFill>
                  <a:prstClr val="black"/>
                </a:solidFill>
                <a:latin typeface="Arial"/>
                <a:ea typeface="MS Mincho"/>
                <a:cs typeface="Arial"/>
              </a:rPr>
              <a:t>78 01 </a:t>
            </a:r>
            <a:r>
              <a:rPr lang="cs-CZ" sz="2000" b="1" dirty="0">
                <a:solidFill>
                  <a:prstClr val="black"/>
                </a:solidFill>
                <a:latin typeface="Arial"/>
                <a:ea typeface="MS Mincho"/>
                <a:cs typeface="Arial"/>
              </a:rPr>
              <a:t>– </a:t>
            </a:r>
            <a:r>
              <a:rPr lang="cs-CZ" sz="2000" b="1" dirty="0" smtClean="0">
                <a:solidFill>
                  <a:prstClr val="black"/>
                </a:solidFill>
                <a:latin typeface="Arial"/>
                <a:ea typeface="MS Mincho"/>
                <a:cs typeface="Arial"/>
              </a:rPr>
              <a:t>Počet podpořených mobilních týmů</a:t>
            </a:r>
            <a:endParaRPr lang="cs-CZ" sz="1800" dirty="0">
              <a:solidFill>
                <a:prstClr val="black"/>
              </a:solidFill>
              <a:latin typeface="Arial"/>
              <a:ea typeface="MS Mincho"/>
              <a:cs typeface="Times New Roman"/>
            </a:endParaRPr>
          </a:p>
          <a:p>
            <a:pPr lvl="0" algn="just">
              <a:spcAft>
                <a:spcPts val="1000"/>
              </a:spcAft>
            </a:pPr>
            <a:r>
              <a:rPr lang="cs-CZ" sz="2000" dirty="0">
                <a:solidFill>
                  <a:prstClr val="black"/>
                </a:solidFill>
                <a:latin typeface="Arial"/>
                <a:ea typeface="MS Mincho"/>
                <a:cs typeface="Arial"/>
              </a:rPr>
              <a:t>Povinný </a:t>
            </a:r>
            <a:r>
              <a:rPr lang="cs-CZ" sz="2000" dirty="0" smtClean="0">
                <a:solidFill>
                  <a:prstClr val="black"/>
                </a:solidFill>
                <a:latin typeface="Arial"/>
                <a:ea typeface="MS Mincho"/>
                <a:cs typeface="Arial"/>
              </a:rPr>
              <a:t>k výběru a naplnění pro projekty, ve kterých bude podpořen mobilní tým. Žadatel uvede cílovou hodnotu projektu, kterou se zavazuje naplnit.  </a:t>
            </a:r>
            <a:endParaRPr lang="cs-CZ" sz="1800" dirty="0">
              <a:solidFill>
                <a:prstClr val="black"/>
              </a:solidFill>
              <a:latin typeface="Arial"/>
              <a:ea typeface="MS Mincho"/>
              <a:cs typeface="Times New Roman"/>
            </a:endParaRPr>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a:p>
            <a:pPr marL="0" indent="0">
              <a:spcBef>
                <a:spcPts val="1800"/>
              </a:spcBef>
              <a:buNone/>
            </a:pPr>
            <a:endParaRPr lang="cs-CZ" sz="2000" b="1" dirty="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15972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340768"/>
            <a:ext cx="8424936" cy="4861595"/>
          </a:xfrm>
        </p:spPr>
        <p:txBody>
          <a:bodyPr rtlCol="0">
            <a:noAutofit/>
          </a:bodyPr>
          <a:lstStyle/>
          <a:p>
            <a:pPr marL="0" indent="0" eaLnBrk="0" fontAlgn="base" hangingPunct="0">
              <a:spcAft>
                <a:spcPct val="0"/>
              </a:spcAft>
              <a:buNone/>
            </a:pPr>
            <a:r>
              <a:rPr lang="cs-CZ" sz="2000" b="1" dirty="0"/>
              <a:t>Indikátory:</a:t>
            </a:r>
          </a:p>
          <a:p>
            <a:pPr marL="0" indent="0">
              <a:buNone/>
            </a:pPr>
            <a:r>
              <a:rPr lang="cs-CZ" sz="2000" dirty="0"/>
              <a:t>Indikátor </a:t>
            </a:r>
            <a:r>
              <a:rPr lang="cs-CZ" sz="2000" dirty="0" smtClean="0"/>
              <a:t>výsledku</a:t>
            </a:r>
          </a:p>
          <a:p>
            <a:pPr marL="0" indent="0">
              <a:buNone/>
            </a:pPr>
            <a:endParaRPr lang="cs-CZ" sz="2000" dirty="0"/>
          </a:p>
          <a:p>
            <a:r>
              <a:rPr lang="cs-CZ" sz="2000" b="1" dirty="0"/>
              <a:t>5 </a:t>
            </a:r>
            <a:r>
              <a:rPr lang="cs-CZ" sz="2000" b="1" dirty="0" smtClean="0"/>
              <a:t>73 10 </a:t>
            </a:r>
            <a:r>
              <a:rPr lang="cs-CZ" sz="2000" b="1" dirty="0"/>
              <a:t>- Kapacity </a:t>
            </a:r>
            <a:r>
              <a:rPr lang="cs-CZ" sz="2000" b="1" dirty="0" smtClean="0"/>
              <a:t>poskytovatelů psychiatrické péče vytvořené nebo modernizované v souvislosti s reformou psychiatrické péče</a:t>
            </a:r>
            <a:endParaRPr lang="cs-CZ" sz="2000" dirty="0"/>
          </a:p>
          <a:p>
            <a:pPr marL="0" indent="0">
              <a:buNone/>
            </a:pPr>
            <a:endParaRPr lang="cs-CZ" sz="2000" dirty="0"/>
          </a:p>
          <a:p>
            <a:r>
              <a:rPr lang="cs-CZ" sz="2000" dirty="0"/>
              <a:t>Povinný k výběru a naplnění pro všechny projekty výzvy. Žadatel uvede výchozí hodnotu platnou k datu podání žádosti </a:t>
            </a:r>
            <a:r>
              <a:rPr lang="cs-CZ" sz="2000" dirty="0" smtClean="0"/>
              <a:t>a orientační cílovou hodnotu projektu, k datu ukončení realizace projektu.</a:t>
            </a:r>
            <a:endParaRPr lang="cs-CZ" sz="2000" b="1" dirty="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a:p>
            <a:pPr marL="355600" indent="-355600" eaLnBrk="1" fontAlgn="auto" hangingPunct="1">
              <a:spcAft>
                <a:spcPts val="600"/>
              </a:spcAft>
              <a:buClr>
                <a:schemeClr val="tx2"/>
              </a:buClr>
              <a:buFont typeface="Arial" charset="0"/>
              <a:buNone/>
              <a:defRPr/>
            </a:pPr>
            <a:r>
              <a:rPr lang="cs-CZ" sz="1800" dirty="0" smtClean="0">
                <a:latin typeface="Arial" charset="0"/>
                <a:cs typeface="Arial" charset="0"/>
              </a:rPr>
              <a:t>Více k indikátorům v příloze č. 2 Specifických pravidel – Metodické listy indikátorů.</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3332962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16024" y="1052737"/>
            <a:ext cx="8820472" cy="4968551"/>
          </a:xfrm>
        </p:spPr>
        <p:txBody>
          <a:bodyPr rtlCol="0">
            <a:noAutofit/>
          </a:bodyPr>
          <a:lstStyle/>
          <a:p>
            <a:pPr marL="0" indent="0">
              <a:buNone/>
            </a:pPr>
            <a:r>
              <a:rPr lang="cs-CZ" sz="2000" b="1" dirty="0" smtClean="0"/>
              <a:t>	</a:t>
            </a:r>
          </a:p>
          <a:p>
            <a:pPr marL="0" indent="0">
              <a:buNone/>
            </a:pPr>
            <a:r>
              <a:rPr lang="cs-CZ" sz="2800" b="1" dirty="0">
                <a:solidFill>
                  <a:srgbClr val="0070C0"/>
                </a:solidFill>
              </a:rPr>
              <a:t> </a:t>
            </a:r>
            <a:r>
              <a:rPr lang="cs-CZ" sz="2800" b="1" dirty="0" smtClean="0">
                <a:solidFill>
                  <a:srgbClr val="0070C0"/>
                </a:solidFill>
              </a:rPr>
              <a:t>  </a:t>
            </a:r>
            <a:r>
              <a:rPr lang="cs-CZ" sz="2400" b="1" dirty="0" smtClean="0">
                <a:solidFill>
                  <a:srgbClr val="0070C0"/>
                </a:solidFill>
              </a:rPr>
              <a:t>Udržitelnost</a:t>
            </a:r>
            <a:endParaRPr lang="cs-CZ" sz="2400" b="1" dirty="0">
              <a:solidFill>
                <a:srgbClr val="0070C0"/>
              </a:solidFill>
            </a:endParaRPr>
          </a:p>
          <a:p>
            <a:pPr marL="0" indent="0">
              <a:buNone/>
            </a:pPr>
            <a:r>
              <a:rPr lang="cs-CZ" sz="1800" dirty="0" smtClean="0"/>
              <a:t>     = 5 </a:t>
            </a:r>
            <a:r>
              <a:rPr lang="cs-CZ" sz="1800" dirty="0"/>
              <a:t>let od provedení poslední platby příjemci;</a:t>
            </a:r>
          </a:p>
          <a:p>
            <a:r>
              <a:rPr lang="cs-CZ" sz="1800" dirty="0"/>
              <a:t>veškerý pořízený majetek používat k účelu, ke kterému se zavázal v žádosti o podporu,</a:t>
            </a:r>
          </a:p>
          <a:p>
            <a:r>
              <a:rPr lang="cs-CZ" sz="1800" dirty="0"/>
              <a:t>v době udržitelnosti bude prováděna kontrola prostřednictvím Zpráv o udržitelnosti projektu, ex-post analýzy rizik a ex-post kontroly. Po dobu udržitelnosti je příjemce povinen prokázat fungování v oboru zdravotní péče a kapacitě, kterou určil v žádosti o podporu, provozovat přístrojové vybavení a technologie pořízené z projektu po dobu pěti let od zahájení doby udržitelnosti, veškeré pořízené přístrojové vybavení a technologie pořízené z projektu používat k účelu, ke kterému se zavázal v žádosti o podporu,</a:t>
            </a:r>
          </a:p>
          <a:p>
            <a:r>
              <a:rPr lang="cs-CZ" sz="1800" dirty="0"/>
              <a:t>řádně uchovávat veškerou dokumentaci a účetní doklady související s realizací projektu,</a:t>
            </a:r>
          </a:p>
          <a:p>
            <a:r>
              <a:rPr lang="cs-CZ" sz="1800" dirty="0"/>
              <a:t>zachovávat výstupy projektu po dobu pěti let od zahájení doby udržitelnosti.</a:t>
            </a:r>
          </a:p>
          <a:p>
            <a:pPr marL="741600">
              <a:spcBef>
                <a:spcPts val="1200"/>
              </a:spcBef>
            </a:pPr>
            <a:endParaRPr lang="cs-CZ" sz="2000" dirty="0"/>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54. Výzva IROP</a:t>
            </a:r>
            <a:endParaRPr lang="cs-CZ" sz="4000" dirty="0"/>
          </a:p>
        </p:txBody>
      </p:sp>
    </p:spTree>
    <p:extLst>
      <p:ext uri="{BB962C8B-B14F-4D97-AF65-F5344CB8AC3E}">
        <p14:creationId xmlns:p14="http://schemas.microsoft.com/office/powerpoint/2010/main" val="386932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0070C0"/>
                </a:solidFill>
              </a:rPr>
              <a:t>Prioritní osa </a:t>
            </a:r>
            <a:r>
              <a:rPr lang="cs-CZ" sz="3200" dirty="0" smtClean="0">
                <a:solidFill>
                  <a:srgbClr val="0070C0"/>
                </a:solidFill>
              </a:rPr>
              <a:t>2</a:t>
            </a:r>
            <a:r>
              <a:rPr lang="en-US" sz="3200" dirty="0">
                <a:solidFill>
                  <a:srgbClr val="0070C0"/>
                </a:solidFill>
              </a:rPr>
              <a:t/>
            </a:r>
            <a:br>
              <a:rPr lang="en-US" sz="3200" dirty="0">
                <a:solidFill>
                  <a:srgbClr val="0070C0"/>
                </a:solidFill>
              </a:rPr>
            </a:br>
            <a:endParaRPr lang="cs-CZ" sz="3200" dirty="0"/>
          </a:p>
        </p:txBody>
      </p:sp>
      <p:sp>
        <p:nvSpPr>
          <p:cNvPr id="3" name="Zástupný symbol pro obsah 2"/>
          <p:cNvSpPr>
            <a:spLocks noGrp="1"/>
          </p:cNvSpPr>
          <p:nvPr>
            <p:ph idx="1"/>
          </p:nvPr>
        </p:nvSpPr>
        <p:spPr>
          <a:xfrm>
            <a:off x="457200" y="1196752"/>
            <a:ext cx="8229600" cy="5040560"/>
          </a:xfrm>
        </p:spPr>
        <p:txBody>
          <a:bodyPr>
            <a:normAutofit/>
          </a:bodyPr>
          <a:lstStyle/>
          <a:p>
            <a:pPr marL="0" lvl="0" indent="0" defTabSz="914400">
              <a:spcBef>
                <a:spcPts val="1200"/>
              </a:spcBef>
              <a:buNone/>
            </a:pPr>
            <a:r>
              <a:rPr lang="cs-CZ" sz="2200" b="1" dirty="0" smtClean="0">
                <a:solidFill>
                  <a:prstClr val="black"/>
                </a:solidFill>
              </a:rPr>
              <a:t>SC 2.1</a:t>
            </a:r>
            <a:r>
              <a:rPr lang="cs-CZ" sz="2200" dirty="0" smtClean="0">
                <a:solidFill>
                  <a:prstClr val="black"/>
                </a:solidFill>
              </a:rPr>
              <a:t> Zvýšení kvality a dostupnosti služeb vedoucí k sociální 	inkluzi</a:t>
            </a:r>
            <a:endParaRPr lang="cs-CZ" sz="2200" b="1" dirty="0">
              <a:solidFill>
                <a:prstClr val="black"/>
              </a:solidFill>
            </a:endParaRPr>
          </a:p>
          <a:p>
            <a:pPr marL="0" lvl="0" indent="0" defTabSz="914400">
              <a:spcBef>
                <a:spcPts val="1800"/>
              </a:spcBef>
              <a:buNone/>
            </a:pPr>
            <a:r>
              <a:rPr lang="cs-CZ" sz="2200" b="1" dirty="0">
                <a:solidFill>
                  <a:prstClr val="black"/>
                </a:solidFill>
              </a:rPr>
              <a:t>SC </a:t>
            </a:r>
            <a:r>
              <a:rPr lang="cs-CZ" sz="2200" b="1" dirty="0" smtClean="0">
                <a:solidFill>
                  <a:prstClr val="black"/>
                </a:solidFill>
              </a:rPr>
              <a:t>2.2 </a:t>
            </a:r>
            <a:r>
              <a:rPr lang="cs-CZ" sz="2200" dirty="0" smtClean="0">
                <a:solidFill>
                  <a:prstClr val="black"/>
                </a:solidFill>
              </a:rPr>
              <a:t>Vznik nových a rozvoj existujících podnikatelských aktivit 	v oblasti sociálního podnikání</a:t>
            </a:r>
            <a:endParaRPr lang="cs-CZ" sz="2200" dirty="0">
              <a:solidFill>
                <a:prstClr val="black"/>
              </a:solidFill>
            </a:endParaRPr>
          </a:p>
          <a:p>
            <a:pPr marL="0" lvl="0" indent="0" defTabSz="914400">
              <a:spcBef>
                <a:spcPts val="1800"/>
              </a:spcBef>
              <a:buNone/>
            </a:pPr>
            <a:r>
              <a:rPr lang="cs-CZ" sz="2200" b="1" dirty="0">
                <a:solidFill>
                  <a:prstClr val="black"/>
                </a:solidFill>
              </a:rPr>
              <a:t>SC </a:t>
            </a:r>
            <a:r>
              <a:rPr lang="cs-CZ" sz="2200" b="1" dirty="0" smtClean="0">
                <a:solidFill>
                  <a:prstClr val="black"/>
                </a:solidFill>
              </a:rPr>
              <a:t>2.3 Rozvoj infrastruktury pro poskytování zdravotních 	služeb a péče o zdraví</a:t>
            </a:r>
          </a:p>
          <a:p>
            <a:pPr marL="0" lvl="0" indent="0" defTabSz="914400">
              <a:spcBef>
                <a:spcPts val="1800"/>
              </a:spcBef>
              <a:buNone/>
            </a:pPr>
            <a:r>
              <a:rPr lang="cs-CZ" sz="2200" b="1" dirty="0" smtClean="0">
                <a:solidFill>
                  <a:prstClr val="black"/>
                </a:solidFill>
              </a:rPr>
              <a:t>SC 2.4 </a:t>
            </a:r>
            <a:r>
              <a:rPr lang="cs-CZ" sz="2200" dirty="0" smtClean="0">
                <a:solidFill>
                  <a:prstClr val="black"/>
                </a:solidFill>
              </a:rPr>
              <a:t>Zvýšení kvality a dostupnosti infrastruktury pro 	vzdělávání a celoživotní učení</a:t>
            </a:r>
          </a:p>
          <a:p>
            <a:pPr marL="0" lvl="0" indent="0" defTabSz="914400">
              <a:spcBef>
                <a:spcPts val="1800"/>
              </a:spcBef>
              <a:buNone/>
            </a:pPr>
            <a:r>
              <a:rPr lang="cs-CZ" sz="2200" b="1" dirty="0" smtClean="0">
                <a:solidFill>
                  <a:prstClr val="black"/>
                </a:solidFill>
              </a:rPr>
              <a:t>SC 2.5 </a:t>
            </a:r>
            <a:r>
              <a:rPr lang="cs-CZ" sz="2200" dirty="0" smtClean="0">
                <a:solidFill>
                  <a:prstClr val="black"/>
                </a:solidFill>
              </a:rPr>
              <a:t>Snížení energetické náročnosti v sektoru bydlení</a:t>
            </a:r>
            <a:endParaRPr lang="cs-CZ" sz="2200" b="1" dirty="0">
              <a:solidFill>
                <a:prstClr val="black"/>
              </a:solidFill>
            </a:endParaRPr>
          </a:p>
          <a:p>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144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1080120"/>
          </a:xfrm>
        </p:spPr>
        <p:txBody>
          <a:bodyPr/>
          <a:lstStyle/>
          <a:p>
            <a:r>
              <a:rPr lang="cs-CZ" sz="3200" dirty="0">
                <a:solidFill>
                  <a:srgbClr val="0070C0"/>
                </a:solidFill>
              </a:rPr>
              <a:t>54. Výzva </a:t>
            </a:r>
            <a:r>
              <a:rPr lang="cs-CZ" sz="3200" dirty="0" smtClean="0">
                <a:solidFill>
                  <a:srgbClr val="0070C0"/>
                </a:solidFill>
              </a:rPr>
              <a:t>IROP</a:t>
            </a:r>
            <a:endParaRPr lang="cs-CZ" sz="4000" dirty="0"/>
          </a:p>
        </p:txBody>
      </p:sp>
      <p:sp>
        <p:nvSpPr>
          <p:cNvPr id="3" name="Zástupný symbol pro obsah 2"/>
          <p:cNvSpPr>
            <a:spLocks noGrp="1"/>
          </p:cNvSpPr>
          <p:nvPr>
            <p:ph idx="1"/>
          </p:nvPr>
        </p:nvSpPr>
        <p:spPr>
          <a:xfrm>
            <a:off x="457200" y="1600201"/>
            <a:ext cx="8229600" cy="4205064"/>
          </a:xfrm>
        </p:spPr>
        <p:txBody>
          <a:bodyPr/>
          <a:lstStyle/>
          <a:p>
            <a:pPr marL="0" indent="0">
              <a:buNone/>
            </a:pPr>
            <a:r>
              <a:rPr lang="cs-CZ" sz="2400" b="1" dirty="0" smtClean="0">
                <a:solidFill>
                  <a:srgbClr val="0070C0"/>
                </a:solidFill>
              </a:rPr>
              <a:t>ZMĚNY 54. VÝZVY - revize v 2. pol. října 2016</a:t>
            </a:r>
          </a:p>
          <a:p>
            <a:pPr marL="0" indent="0">
              <a:buNone/>
            </a:pPr>
            <a:endParaRPr lang="cs-CZ" sz="1200" b="1" dirty="0" smtClean="0">
              <a:solidFill>
                <a:srgbClr val="0070C0"/>
              </a:solidFill>
            </a:endParaRPr>
          </a:p>
          <a:p>
            <a:r>
              <a:rPr lang="cs-CZ" sz="2000" dirty="0" smtClean="0"/>
              <a:t>Konkretizace způsobilých výdajů;</a:t>
            </a:r>
          </a:p>
          <a:p>
            <a:r>
              <a:rPr lang="cs-CZ" sz="2000" dirty="0" smtClean="0"/>
              <a:t>Upřesnění vydávání Stanoviska Ministerstva zdravotnictví ČR;</a:t>
            </a:r>
          </a:p>
          <a:p>
            <a:r>
              <a:rPr lang="cs-CZ" sz="2000" dirty="0" smtClean="0"/>
              <a:t>Formální úprava textace </a:t>
            </a:r>
            <a:r>
              <a:rPr lang="cs-CZ" sz="2000" dirty="0" smtClean="0"/>
              <a:t>kritérií, podle kterých budou žádosti posuzovány v příloze č. 7 – Kritéria pro posuzování zajištění služby pro vydání Stanoviska Ministerstva zdravotnictví ČR;</a:t>
            </a:r>
          </a:p>
          <a:p>
            <a:r>
              <a:rPr lang="cs-CZ" sz="2000" dirty="0" smtClean="0"/>
              <a:t>Upřesnění vydávání Stanoviska Ministerstva zdravotnictví ČR a Oprávnění nebo registrace k poskytování zdravotních služeb k datu podání žádosti o podporu;</a:t>
            </a:r>
          </a:p>
          <a:p>
            <a:r>
              <a:rPr lang="cs-CZ" sz="2000" dirty="0" smtClean="0"/>
              <a:t>Upřesnění dokladování právní subjektivity žadatele.</a:t>
            </a:r>
          </a:p>
          <a:p>
            <a:endParaRPr lang="cs-CZ" sz="2000" b="1" dirty="0" smtClean="0">
              <a:solidFill>
                <a:schemeClr val="accent1"/>
              </a:solidFill>
            </a:endParaRPr>
          </a:p>
          <a:p>
            <a:endParaRPr lang="cs-CZ" sz="2000" b="1" dirty="0" smtClean="0">
              <a:solidFill>
                <a:schemeClr val="accent1"/>
              </a:solidFill>
            </a:endParaRPr>
          </a:p>
          <a:p>
            <a:endParaRPr lang="cs-CZ" b="1" dirty="0">
              <a:solidFill>
                <a:schemeClr val="accent1"/>
              </a:solidFill>
            </a:endParaRPr>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540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3568" y="1124744"/>
            <a:ext cx="8003232" cy="5001419"/>
          </a:xfrm>
        </p:spPr>
        <p:txBody>
          <a:bodyPr>
            <a:normAutofit fontScale="47500" lnSpcReduction="20000"/>
          </a:bodyPr>
          <a:lstStyle/>
          <a:p>
            <a:pPr marL="0" indent="0" algn="ctr">
              <a:buNone/>
            </a:pPr>
            <a:endParaRPr lang="cs-CZ" sz="4400" dirty="0" smtClean="0">
              <a:solidFill>
                <a:srgbClr val="000000"/>
              </a:solidFill>
              <a:latin typeface="Myriad Pro Black"/>
              <a:cs typeface="Myriad Pro Black"/>
            </a:endParaRPr>
          </a:p>
          <a:p>
            <a:pPr marL="0" indent="0" algn="ctr">
              <a:buNone/>
            </a:pPr>
            <a:r>
              <a:rPr lang="cs-CZ" sz="4800" b="1" dirty="0" smtClean="0">
                <a:solidFill>
                  <a:srgbClr val="000000"/>
                </a:solidFill>
                <a:latin typeface="Myriad Pro Black"/>
                <a:cs typeface="Myriad Pro Black"/>
              </a:rPr>
              <a:t>DĚKUJEME </a:t>
            </a:r>
            <a:r>
              <a:rPr lang="cs-CZ" sz="4800" b="1" dirty="0">
                <a:solidFill>
                  <a:srgbClr val="000000"/>
                </a:solidFill>
                <a:latin typeface="Myriad Pro Black"/>
                <a:cs typeface="Myriad Pro Black"/>
              </a:rPr>
              <a:t>VÁM ZA POZORNOST</a:t>
            </a:r>
            <a:r>
              <a:rPr lang="cs-CZ" sz="4800" b="1" dirty="0">
                <a:solidFill>
                  <a:srgbClr val="000000"/>
                </a:solidFill>
                <a:cs typeface="Myriad Pro"/>
              </a:rPr>
              <a:t/>
            </a:r>
            <a:br>
              <a:rPr lang="cs-CZ" sz="4800" b="1" dirty="0">
                <a:solidFill>
                  <a:srgbClr val="000000"/>
                </a:solidFill>
                <a:cs typeface="Myriad Pro"/>
              </a:rPr>
            </a:br>
            <a:r>
              <a:rPr lang="cs-CZ" sz="4800" b="1" dirty="0">
                <a:solidFill>
                  <a:srgbClr val="000000"/>
                </a:solidFill>
                <a:cs typeface="Myriad Pro"/>
              </a:rPr>
              <a:t/>
            </a:r>
            <a:br>
              <a:rPr lang="cs-CZ" sz="4800" b="1" dirty="0">
                <a:solidFill>
                  <a:srgbClr val="000000"/>
                </a:solidFill>
                <a:cs typeface="Myriad Pro"/>
              </a:rPr>
            </a:br>
            <a:r>
              <a:rPr lang="cs-CZ" b="1" dirty="0">
                <a:solidFill>
                  <a:srgbClr val="000000"/>
                </a:solidFill>
                <a:cs typeface="Myriad Pro"/>
              </a:rPr>
              <a:t/>
            </a:r>
            <a:br>
              <a:rPr lang="cs-CZ" b="1" dirty="0">
                <a:solidFill>
                  <a:srgbClr val="000000"/>
                </a:solidFill>
                <a:cs typeface="Myriad Pro"/>
              </a:rPr>
            </a:br>
            <a:r>
              <a:rPr lang="cs-CZ" sz="5300" dirty="0" smtClean="0">
                <a:solidFill>
                  <a:srgbClr val="000000"/>
                </a:solidFill>
                <a:cs typeface="Myriad Pro"/>
              </a:rPr>
              <a:t>Ministerstvo pro místní rozvoj ČR</a:t>
            </a:r>
          </a:p>
          <a:p>
            <a:pPr marL="0" indent="0" algn="ctr">
              <a:buNone/>
            </a:pPr>
            <a:r>
              <a:rPr lang="cs-CZ" sz="5300" dirty="0" smtClean="0">
                <a:solidFill>
                  <a:srgbClr val="000000"/>
                </a:solidFill>
                <a:cs typeface="Myriad Pro"/>
              </a:rPr>
              <a:t>Odbor řízení operačních programů</a:t>
            </a:r>
          </a:p>
          <a:p>
            <a:pPr marL="0" indent="0" algn="ctr">
              <a:buNone/>
            </a:pPr>
            <a:r>
              <a:rPr lang="cs-CZ" sz="5300" b="1" dirty="0" smtClean="0">
                <a:solidFill>
                  <a:srgbClr val="000000"/>
                </a:solidFill>
                <a:cs typeface="Myriad Pro"/>
              </a:rPr>
              <a:t>Rostislav Mazal</a:t>
            </a:r>
          </a:p>
          <a:p>
            <a:pPr marL="0" indent="0" algn="ctr">
              <a:buNone/>
            </a:pPr>
            <a:r>
              <a:rPr lang="cs-CZ" sz="5300" b="1" dirty="0" smtClean="0">
                <a:solidFill>
                  <a:srgbClr val="000000"/>
                </a:solidFill>
                <a:cs typeface="Myriad Pro"/>
              </a:rPr>
              <a:t>Marek Zeman</a:t>
            </a:r>
          </a:p>
          <a:p>
            <a:pPr marL="0" indent="0" algn="ctr">
              <a:buNone/>
            </a:pPr>
            <a:r>
              <a:rPr lang="cs-CZ" sz="5300" b="1" dirty="0" smtClean="0">
                <a:solidFill>
                  <a:srgbClr val="000000"/>
                </a:solidFill>
                <a:cs typeface="Myriad Pro"/>
              </a:rPr>
              <a:t>Helena Čikarová</a:t>
            </a:r>
          </a:p>
          <a:p>
            <a:pPr marL="0" indent="0" algn="ctr">
              <a:buNone/>
            </a:pPr>
            <a:endParaRPr lang="cs-CZ" sz="5300" b="1" dirty="0" smtClean="0">
              <a:solidFill>
                <a:srgbClr val="000000"/>
              </a:solidFill>
              <a:cs typeface="Myriad Pro"/>
            </a:endParaRPr>
          </a:p>
          <a:p>
            <a:pPr marL="0" indent="0" algn="ctr">
              <a:buNone/>
            </a:pPr>
            <a:r>
              <a:rPr lang="cs-CZ" sz="5300" dirty="0" smtClean="0">
                <a:solidFill>
                  <a:srgbClr val="000000"/>
                </a:solidFill>
                <a:cs typeface="Myriad Pro"/>
                <a:hlinkClick r:id="rId2"/>
              </a:rPr>
              <a:t>Marek.Zeman@mmr.cz</a:t>
            </a:r>
            <a:endParaRPr lang="cs-CZ" sz="5300" dirty="0" smtClean="0">
              <a:solidFill>
                <a:srgbClr val="000000"/>
              </a:solidFill>
              <a:cs typeface="Myriad Pro"/>
            </a:endParaRPr>
          </a:p>
          <a:p>
            <a:pPr marL="0" indent="0" algn="ctr">
              <a:buNone/>
            </a:pPr>
            <a:endParaRPr lang="cs-CZ" dirty="0" smtClean="0">
              <a:solidFill>
                <a:srgbClr val="000000"/>
              </a:solidFill>
              <a:cs typeface="Myriad Pro"/>
            </a:endParaRPr>
          </a:p>
          <a:p>
            <a:pPr marL="0" indent="0" algn="ctr">
              <a:buNone/>
            </a:pPr>
            <a:r>
              <a:rPr lang="cs-CZ" dirty="0">
                <a:solidFill>
                  <a:srgbClr val="000000"/>
                </a:solidFill>
                <a:cs typeface="Myriad Pro"/>
              </a:rPr>
              <a:t/>
            </a:r>
            <a:br>
              <a:rPr lang="cs-CZ" dirty="0">
                <a:solidFill>
                  <a:srgbClr val="000000"/>
                </a:solidFill>
                <a:cs typeface="Myriad Pro"/>
              </a:rPr>
            </a:br>
            <a:r>
              <a:rPr lang="cs-CZ" dirty="0">
                <a:solidFill>
                  <a:srgbClr val="000000"/>
                </a:solidFill>
                <a:cs typeface="Myriad Pro"/>
              </a:rPr>
              <a:t/>
            </a:r>
            <a:br>
              <a:rPr lang="cs-CZ" dirty="0">
                <a:solidFill>
                  <a:srgbClr val="000000"/>
                </a:solidFill>
                <a:cs typeface="Myriad Pro"/>
              </a:rPr>
            </a:br>
            <a:endParaRPr lang="cs-CZ" dirty="0"/>
          </a:p>
        </p:txBody>
      </p:sp>
      <p:pic>
        <p:nvPicPr>
          <p:cNvPr id="4"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939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90144"/>
          </a:xfrm>
        </p:spPr>
        <p:txBody>
          <a:bodyPr rtlCol="0">
            <a:noAutofit/>
          </a:bodyPr>
          <a:lstStyle/>
          <a:p>
            <a:pPr>
              <a:spcBef>
                <a:spcPts val="600"/>
              </a:spcBef>
              <a:buFont typeface="Arial" panose="020B0604020202020204" pitchFamily="34" charset="0"/>
              <a:buChar char="•"/>
            </a:pPr>
            <a:endParaRPr lang="cs-CZ" sz="2800" dirty="0" smtClean="0">
              <a:solidFill>
                <a:srgbClr val="FF0000"/>
              </a:solidFill>
            </a:endParaRPr>
          </a:p>
          <a:p>
            <a:pPr>
              <a:spcBef>
                <a:spcPts val="600"/>
              </a:spcBef>
              <a:buFont typeface="Arial" panose="020B0604020202020204" pitchFamily="34" charset="0"/>
              <a:buChar char="•"/>
            </a:pPr>
            <a:r>
              <a:rPr lang="cs-CZ" sz="2800" b="1" dirty="0" smtClean="0"/>
              <a:t>Celková a</a:t>
            </a:r>
            <a:r>
              <a:rPr lang="fr-FR" sz="2800" b="1" dirty="0" smtClean="0"/>
              <a:t>lokace</a:t>
            </a:r>
            <a:r>
              <a:rPr lang="cs-CZ" sz="2800" b="1" dirty="0" smtClean="0"/>
              <a:t> SC 2.3</a:t>
            </a:r>
            <a:r>
              <a:rPr lang="fr-FR" sz="2800" b="1" dirty="0" smtClean="0"/>
              <a:t>:</a:t>
            </a:r>
            <a:r>
              <a:rPr lang="cs-CZ" sz="2800" b="1" dirty="0" smtClean="0"/>
              <a:t> 283 mil. EUR (cca  </a:t>
            </a:r>
          </a:p>
          <a:p>
            <a:pPr marL="0" indent="0">
              <a:spcBef>
                <a:spcPts val="600"/>
              </a:spcBef>
              <a:buNone/>
            </a:pPr>
            <a:r>
              <a:rPr lang="cs-CZ" sz="2800" b="1" dirty="0"/>
              <a:t> </a:t>
            </a:r>
            <a:r>
              <a:rPr lang="cs-CZ" sz="2800" b="1" dirty="0" smtClean="0"/>
              <a:t>   7,7 mld. Kč)</a:t>
            </a:r>
          </a:p>
          <a:p>
            <a:pPr marL="0" indent="0">
              <a:spcBef>
                <a:spcPts val="600"/>
              </a:spcBef>
              <a:buNone/>
            </a:pPr>
            <a:endParaRPr lang="cs-CZ" sz="2000" dirty="0" smtClean="0">
              <a:solidFill>
                <a:srgbClr val="FF0000"/>
              </a:solidFill>
            </a:endParaRPr>
          </a:p>
          <a:p>
            <a:pPr>
              <a:spcBef>
                <a:spcPts val="600"/>
              </a:spcBef>
            </a:pPr>
            <a:r>
              <a:rPr lang="cs-CZ" sz="2800" dirty="0" smtClean="0"/>
              <a:t>Cíl: Zlepšení systému funkční a udržitelné péče, podporující sociální začleňování osob, ohrožených sociálním vyloučením v důsledku jejich zdravotního stavu, ztížené dostupnosti zdravotních služeb, a zkrácení doby pobytu mimo přirozené prostředí a doby pracovní neschopnosti.</a:t>
            </a:r>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400" b="1" dirty="0" smtClean="0">
                <a:solidFill>
                  <a:srgbClr val="0070C0"/>
                </a:solidFill>
                <a:latin typeface="Myriad Pro"/>
              </a:rPr>
              <a:t>SPECIFICKÝ CÍL 2.3: Rozvoj infrastruktury pro poskytování zdravotních služeb a péče o zdraví </a:t>
            </a:r>
            <a:endParaRPr lang="cs-CZ" sz="2400" b="1" dirty="0">
              <a:solidFill>
                <a:srgbClr val="0070C0"/>
              </a:solidFill>
              <a:latin typeface="Myriad Pro"/>
            </a:endParaRPr>
          </a:p>
        </p:txBody>
      </p:sp>
    </p:spTree>
    <p:extLst>
      <p:ext uri="{BB962C8B-B14F-4D97-AF65-F5344CB8AC3E}">
        <p14:creationId xmlns:p14="http://schemas.microsoft.com/office/powerpoint/2010/main" val="272849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7560840" cy="1296144"/>
          </a:xfrm>
        </p:spPr>
        <p:txBody>
          <a:bodyPr/>
          <a:lstStyle/>
          <a:p>
            <a:pPr lvl="0" defTabSz="914400">
              <a:spcBef>
                <a:spcPts val="0"/>
              </a:spcBef>
              <a:defRPr/>
            </a:pPr>
            <a:r>
              <a:rPr lang="cs-CZ" sz="2400" cap="none" dirty="0" smtClean="0">
                <a:solidFill>
                  <a:srgbClr val="0070C0"/>
                </a:solidFill>
                <a:ea typeface="+mn-ea"/>
                <a:cs typeface="+mn-cs"/>
              </a:rPr>
              <a:t/>
            </a:r>
            <a:br>
              <a:rPr lang="cs-CZ" sz="2400" cap="none" dirty="0" smtClean="0">
                <a:solidFill>
                  <a:srgbClr val="0070C0"/>
                </a:solidFill>
                <a:ea typeface="+mn-ea"/>
                <a:cs typeface="+mn-cs"/>
              </a:rPr>
            </a:br>
            <a:r>
              <a:rPr lang="cs-CZ" sz="2400" cap="none" dirty="0" smtClean="0">
                <a:solidFill>
                  <a:srgbClr val="0070C0"/>
                </a:solidFill>
                <a:ea typeface="+mn-ea"/>
                <a:cs typeface="+mn-cs"/>
              </a:rPr>
              <a:t>SPECIFICKÝ </a:t>
            </a:r>
            <a:r>
              <a:rPr lang="cs-CZ" sz="2400" cap="none" dirty="0">
                <a:solidFill>
                  <a:srgbClr val="0070C0"/>
                </a:solidFill>
                <a:ea typeface="+mn-ea"/>
                <a:cs typeface="+mn-cs"/>
              </a:rPr>
              <a:t>CÍL 2.3: Rozvoj infrastruktury pro </a:t>
            </a:r>
            <a:r>
              <a:rPr lang="cs-CZ" sz="2400" cap="none" dirty="0" smtClean="0">
                <a:solidFill>
                  <a:srgbClr val="0070C0"/>
                </a:solidFill>
                <a:ea typeface="+mn-ea"/>
                <a:cs typeface="+mn-cs"/>
              </a:rPr>
              <a:t/>
            </a:r>
            <a:br>
              <a:rPr lang="cs-CZ" sz="2400" cap="none" dirty="0" smtClean="0">
                <a:solidFill>
                  <a:srgbClr val="0070C0"/>
                </a:solidFill>
                <a:ea typeface="+mn-ea"/>
                <a:cs typeface="+mn-cs"/>
              </a:rPr>
            </a:br>
            <a:r>
              <a:rPr lang="cs-CZ" sz="2400" cap="none" dirty="0" smtClean="0">
                <a:solidFill>
                  <a:srgbClr val="0070C0"/>
                </a:solidFill>
                <a:ea typeface="+mn-ea"/>
                <a:cs typeface="+mn-cs"/>
              </a:rPr>
              <a:t>poskytování </a:t>
            </a:r>
            <a:r>
              <a:rPr lang="cs-CZ" sz="2400" cap="none" dirty="0">
                <a:solidFill>
                  <a:srgbClr val="0070C0"/>
                </a:solidFill>
                <a:ea typeface="+mn-ea"/>
                <a:cs typeface="+mn-cs"/>
              </a:rPr>
              <a:t>zdravotních služeb a péče o </a:t>
            </a:r>
            <a:r>
              <a:rPr lang="cs-CZ" sz="2400" cap="none" dirty="0" smtClean="0">
                <a:solidFill>
                  <a:srgbClr val="0070C0"/>
                </a:solidFill>
                <a:ea typeface="+mn-ea"/>
                <a:cs typeface="+mn-cs"/>
              </a:rPr>
              <a:t/>
            </a:r>
            <a:br>
              <a:rPr lang="cs-CZ" sz="2400" cap="none" dirty="0" smtClean="0">
                <a:solidFill>
                  <a:srgbClr val="0070C0"/>
                </a:solidFill>
                <a:ea typeface="+mn-ea"/>
                <a:cs typeface="+mn-cs"/>
              </a:rPr>
            </a:br>
            <a:r>
              <a:rPr lang="cs-CZ" sz="2400" cap="none" dirty="0" smtClean="0">
                <a:solidFill>
                  <a:srgbClr val="0070C0"/>
                </a:solidFill>
                <a:ea typeface="+mn-ea"/>
                <a:cs typeface="+mn-cs"/>
              </a:rPr>
              <a:t>zdraví </a:t>
            </a:r>
            <a:r>
              <a:rPr lang="cs-CZ" sz="2400" cap="none" dirty="0">
                <a:solidFill>
                  <a:srgbClr val="0070C0"/>
                </a:solidFill>
                <a:ea typeface="+mn-ea"/>
                <a:cs typeface="+mn-cs"/>
              </a:rPr>
              <a:t/>
            </a:r>
            <a:br>
              <a:rPr lang="cs-CZ" sz="2400" cap="none" dirty="0">
                <a:solidFill>
                  <a:srgbClr val="0070C0"/>
                </a:solidFill>
                <a:ea typeface="+mn-ea"/>
                <a:cs typeface="+mn-cs"/>
              </a:rPr>
            </a:br>
            <a:endParaRPr lang="cs-CZ" dirty="0"/>
          </a:p>
        </p:txBody>
      </p:sp>
      <p:sp>
        <p:nvSpPr>
          <p:cNvPr id="3" name="Zástupný symbol pro obsah 2"/>
          <p:cNvSpPr>
            <a:spLocks noGrp="1"/>
          </p:cNvSpPr>
          <p:nvPr>
            <p:ph idx="1"/>
          </p:nvPr>
        </p:nvSpPr>
        <p:spPr>
          <a:xfrm>
            <a:off x="457200" y="1600201"/>
            <a:ext cx="8579296" cy="3917032"/>
          </a:xfrm>
        </p:spPr>
        <p:txBody>
          <a:bodyPr/>
          <a:lstStyle/>
          <a:p>
            <a:pPr lvl="0">
              <a:spcBef>
                <a:spcPts val="600"/>
              </a:spcBef>
              <a:buFont typeface="Arial" panose="020B0604020202020204" pitchFamily="34" charset="0"/>
              <a:buChar char="•"/>
            </a:pPr>
            <a:r>
              <a:rPr lang="cs-CZ" sz="2800" b="1" dirty="0"/>
              <a:t>Aktivity: </a:t>
            </a:r>
          </a:p>
          <a:p>
            <a:pPr lvl="0">
              <a:spcBef>
                <a:spcPts val="600"/>
              </a:spcBef>
              <a:buFont typeface="Arial" panose="020B0604020202020204" pitchFamily="34" charset="0"/>
              <a:buChar char="•"/>
            </a:pPr>
            <a:endParaRPr lang="cs-CZ" sz="2400" dirty="0">
              <a:solidFill>
                <a:prstClr val="black"/>
              </a:solidFill>
            </a:endParaRPr>
          </a:p>
          <a:p>
            <a:pPr marL="172350" lvl="0" indent="-514350">
              <a:spcBef>
                <a:spcPts val="600"/>
              </a:spcBef>
              <a:buFont typeface="Arial"/>
              <a:buAutoNum type="alphaLcParenR"/>
            </a:pPr>
            <a:r>
              <a:rPr lang="cs-CZ" sz="2400" dirty="0"/>
              <a:t>Vysoce specializovaná péče v </a:t>
            </a:r>
            <a:r>
              <a:rPr lang="cs-CZ" sz="2400" dirty="0" smtClean="0"/>
              <a:t>oblastech </a:t>
            </a:r>
            <a:r>
              <a:rPr lang="cs-CZ" sz="2400" dirty="0" err="1" smtClean="0"/>
              <a:t>onkogynekologie</a:t>
            </a:r>
            <a:r>
              <a:rPr lang="cs-CZ" sz="2400" dirty="0" smtClean="0"/>
              <a:t> 	a </a:t>
            </a:r>
            <a:r>
              <a:rPr lang="cs-CZ" sz="2400" dirty="0"/>
              <a:t>perinatologie</a:t>
            </a:r>
          </a:p>
          <a:p>
            <a:pPr marL="172350" lvl="0" indent="-514350" algn="just">
              <a:spcBef>
                <a:spcPts val="600"/>
              </a:spcBef>
              <a:buFont typeface="Arial"/>
              <a:buAutoNum type="alphaLcParenR"/>
            </a:pPr>
            <a:endParaRPr lang="cs-CZ" sz="2400" dirty="0"/>
          </a:p>
          <a:p>
            <a:pPr marL="0" lvl="0" indent="0" algn="just">
              <a:spcBef>
                <a:spcPts val="600"/>
              </a:spcBef>
              <a:buNone/>
            </a:pPr>
            <a:r>
              <a:rPr lang="cs-CZ" sz="2400" dirty="0"/>
              <a:t>b)    Zvýšení kvality návazné péče</a:t>
            </a:r>
          </a:p>
          <a:p>
            <a:pPr marL="0" lvl="0" indent="0" algn="just">
              <a:spcBef>
                <a:spcPts val="600"/>
              </a:spcBef>
              <a:buNone/>
            </a:pPr>
            <a:endParaRPr lang="cs-CZ" sz="2400" dirty="0"/>
          </a:p>
          <a:p>
            <a:pPr marL="0" lvl="0" indent="0" algn="just">
              <a:spcBef>
                <a:spcPts val="600"/>
              </a:spcBef>
              <a:buNone/>
            </a:pPr>
            <a:r>
              <a:rPr lang="cs-CZ" sz="2400" dirty="0"/>
              <a:t>c)    </a:t>
            </a:r>
            <a:r>
              <a:rPr lang="cs-CZ" sz="2400" dirty="0" smtClean="0"/>
              <a:t>Deinstitucionalizace </a:t>
            </a:r>
            <a:r>
              <a:rPr lang="cs-CZ" sz="2400" dirty="0"/>
              <a:t>psychiatrické </a:t>
            </a:r>
            <a:r>
              <a:rPr lang="cs-CZ" sz="2400" dirty="0" smtClean="0"/>
              <a:t>péče</a:t>
            </a:r>
            <a:endParaRPr lang="cs-CZ" sz="24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537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1" name="Nadpis 1"/>
          <p:cNvSpPr txBox="1">
            <a:spLocks/>
          </p:cNvSpPr>
          <p:nvPr/>
        </p:nvSpPr>
        <p:spPr>
          <a:xfrm>
            <a:off x="457200" y="188640"/>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HARMONOGRAM VÝZEV v SC 2.3</a:t>
            </a:r>
            <a:endParaRPr lang="cs-CZ" sz="3200" dirty="0">
              <a:solidFill>
                <a:srgbClr val="0070C0"/>
              </a:solidFill>
            </a:endParaRPr>
          </a:p>
        </p:txBody>
      </p:sp>
      <p:graphicFrame>
        <p:nvGraphicFramePr>
          <p:cNvPr id="8" name="Zástupný symbol pro obsah 6"/>
          <p:cNvGraphicFramePr>
            <a:graphicFrameLocks/>
          </p:cNvGraphicFramePr>
          <p:nvPr>
            <p:extLst>
              <p:ext uri="{D42A27DB-BD31-4B8C-83A1-F6EECF244321}">
                <p14:modId xmlns:p14="http://schemas.microsoft.com/office/powerpoint/2010/main" val="3965674287"/>
              </p:ext>
            </p:extLst>
          </p:nvPr>
        </p:nvGraphicFramePr>
        <p:xfrm>
          <a:off x="539849" y="1484784"/>
          <a:ext cx="8280623" cy="1921552"/>
        </p:xfrm>
        <a:graphic>
          <a:graphicData uri="http://schemas.openxmlformats.org/drawingml/2006/table">
            <a:tbl>
              <a:tblPr>
                <a:tableStyleId>{5C22544A-7EE6-4342-B048-85BDC9FD1C3A}</a:tableStyleId>
              </a:tblPr>
              <a:tblGrid>
                <a:gridCol w="863799"/>
                <a:gridCol w="5969124"/>
                <a:gridCol w="1447700"/>
              </a:tblGrid>
              <a:tr h="341651">
                <a:tc>
                  <a:txBody>
                    <a:bodyPr/>
                    <a:lstStyle/>
                    <a:p>
                      <a:pPr algn="ctr" fontAlgn="b"/>
                      <a:r>
                        <a:rPr lang="cs-CZ" sz="2000" b="1" i="0" u="none" strike="noStrike" dirty="0" smtClean="0">
                          <a:solidFill>
                            <a:schemeClr val="dk1"/>
                          </a:solidFill>
                          <a:effectLst/>
                          <a:latin typeface="+mn-lt"/>
                        </a:rPr>
                        <a:t>Číslo</a:t>
                      </a:r>
                      <a:r>
                        <a:rPr lang="cs-CZ" sz="2000" b="1" i="0" u="none" strike="noStrike" baseline="0" dirty="0" smtClean="0">
                          <a:solidFill>
                            <a:schemeClr val="dk1"/>
                          </a:solidFill>
                          <a:effectLst/>
                          <a:latin typeface="+mn-lt"/>
                        </a:rPr>
                        <a:t> výzvy</a:t>
                      </a:r>
                      <a:endParaRPr lang="cs-CZ" sz="2000" b="1" i="0" u="none" strike="noStrike" dirty="0">
                        <a:solidFill>
                          <a:srgbClr val="000000"/>
                        </a:solidFill>
                        <a:effectLst/>
                        <a:latin typeface="Calibri"/>
                      </a:endParaRPr>
                    </a:p>
                  </a:txBody>
                  <a:tcPr marL="9525" marR="9525" marT="9525" marB="0" anchor="b"/>
                </a:tc>
                <a:tc>
                  <a:txBody>
                    <a:bodyPr/>
                    <a:lstStyle/>
                    <a:p>
                      <a:pPr algn="l" fontAlgn="b"/>
                      <a:r>
                        <a:rPr lang="cs-CZ" sz="2000" b="1" u="none" strike="noStrike" dirty="0" smtClean="0">
                          <a:effectLst/>
                        </a:rPr>
                        <a:t>Název výzvy</a:t>
                      </a:r>
                      <a:endParaRPr lang="cs-CZ" sz="2000" b="1" i="0" u="none" strike="noStrike" dirty="0">
                        <a:solidFill>
                          <a:srgbClr val="000000"/>
                        </a:solidFill>
                        <a:effectLst/>
                        <a:latin typeface="Calibri"/>
                      </a:endParaRPr>
                    </a:p>
                  </a:txBody>
                  <a:tcPr marL="9525" marR="9525" marT="9525" marB="0" anchor="b"/>
                </a:tc>
                <a:tc>
                  <a:txBody>
                    <a:bodyPr/>
                    <a:lstStyle/>
                    <a:p>
                      <a:pPr algn="ctr" fontAlgn="b"/>
                      <a:r>
                        <a:rPr lang="cs-CZ" sz="2000" b="1" u="none" strike="noStrike" dirty="0" smtClean="0">
                          <a:effectLst/>
                        </a:rPr>
                        <a:t>Vyhlášení</a:t>
                      </a:r>
                      <a:endParaRPr lang="cs-CZ" sz="2000" b="1" i="0" u="none" strike="noStrike" dirty="0">
                        <a:solidFill>
                          <a:srgbClr val="000000"/>
                        </a:solidFill>
                        <a:effectLst/>
                        <a:latin typeface="Calibri"/>
                      </a:endParaRPr>
                    </a:p>
                  </a:txBody>
                  <a:tcPr marL="9525" marR="9525" marT="9525" marB="0" anchor="b"/>
                </a:tc>
              </a:tr>
              <a:tr h="341651">
                <a:tc>
                  <a:txBody>
                    <a:bodyPr/>
                    <a:lstStyle/>
                    <a:p>
                      <a:pPr algn="ctr" fontAlgn="ctr"/>
                      <a:r>
                        <a:rPr lang="cs-CZ" sz="2000" u="none" strike="noStrike" kern="1200" dirty="0" smtClean="0">
                          <a:solidFill>
                            <a:schemeClr val="tx1"/>
                          </a:solidFill>
                          <a:effectLst/>
                          <a:latin typeface="+mn-lt"/>
                          <a:ea typeface="+mn-ea"/>
                          <a:cs typeface="+mn-cs"/>
                        </a:rPr>
                        <a:t>5</a:t>
                      </a:r>
                      <a:endParaRPr lang="cs-CZ" sz="2000" u="none" strike="noStrike" kern="1200" dirty="0">
                        <a:solidFill>
                          <a:schemeClr val="tx1"/>
                        </a:solidFill>
                        <a:effectLst/>
                        <a:latin typeface="+mn-lt"/>
                        <a:ea typeface="+mn-ea"/>
                        <a:cs typeface="+mn-cs"/>
                      </a:endParaRPr>
                    </a:p>
                  </a:txBody>
                  <a:tcPr marL="9525" marR="9525" marT="9525" marB="0" anchor="ctr"/>
                </a:tc>
                <a:tc>
                  <a:txBody>
                    <a:bodyPr/>
                    <a:lstStyle/>
                    <a:p>
                      <a:pPr algn="l" fontAlgn="ctr"/>
                      <a:r>
                        <a:rPr lang="cs-CZ" sz="2000" u="none" strike="noStrike" kern="1200" dirty="0" smtClean="0">
                          <a:solidFill>
                            <a:schemeClr val="tx1"/>
                          </a:solidFill>
                          <a:effectLst/>
                          <a:latin typeface="+mn-lt"/>
                          <a:ea typeface="+mn-ea"/>
                          <a:cs typeface="+mn-cs"/>
                        </a:rPr>
                        <a:t>Vysoce</a:t>
                      </a:r>
                      <a:r>
                        <a:rPr lang="cs-CZ" sz="2000" u="none" strike="noStrike" kern="1200" baseline="0" dirty="0" smtClean="0">
                          <a:solidFill>
                            <a:schemeClr val="tx1"/>
                          </a:solidFill>
                          <a:effectLst/>
                          <a:latin typeface="+mn-lt"/>
                          <a:ea typeface="+mn-ea"/>
                          <a:cs typeface="+mn-cs"/>
                        </a:rPr>
                        <a:t> specializovaná péče v oblastech onkogynekologie a perinatologie</a:t>
                      </a:r>
                      <a:endParaRPr lang="cs-CZ" sz="2000" u="none" strike="noStrike" kern="1200" dirty="0">
                        <a:solidFill>
                          <a:schemeClr val="tx1"/>
                        </a:solidFill>
                        <a:effectLst/>
                        <a:latin typeface="+mn-lt"/>
                        <a:ea typeface="+mn-ea"/>
                        <a:cs typeface="+mn-cs"/>
                      </a:endParaRPr>
                    </a:p>
                  </a:txBody>
                  <a:tcPr marL="9525" marR="9525" marT="9525" marB="0" anchor="ctr"/>
                </a:tc>
                <a:tc>
                  <a:txBody>
                    <a:bodyPr/>
                    <a:lstStyle/>
                    <a:p>
                      <a:pPr algn="ctr" fontAlgn="ctr"/>
                      <a:r>
                        <a:rPr lang="cs-CZ" sz="2000" u="none" strike="noStrike" kern="1200" dirty="0" smtClean="0">
                          <a:solidFill>
                            <a:schemeClr val="tx1"/>
                          </a:solidFill>
                          <a:effectLst/>
                          <a:latin typeface="+mn-lt"/>
                          <a:ea typeface="+mn-ea"/>
                          <a:cs typeface="+mn-cs"/>
                        </a:rPr>
                        <a:t>09/2015</a:t>
                      </a:r>
                      <a:endParaRPr lang="cs-CZ" sz="2000" u="none" strike="noStrike" kern="1200" dirty="0">
                        <a:solidFill>
                          <a:schemeClr val="tx1"/>
                        </a:solidFill>
                        <a:effectLst/>
                        <a:latin typeface="+mn-lt"/>
                        <a:ea typeface="+mn-ea"/>
                        <a:cs typeface="+mn-cs"/>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chemeClr val="tx1"/>
                          </a:solidFill>
                          <a:effectLst/>
                          <a:latin typeface="+mn-lt"/>
                        </a:rPr>
                        <a:t>31</a:t>
                      </a:r>
                      <a:endParaRPr lang="cs-CZ" sz="2000" b="0" i="0" u="none" strike="noStrike" dirty="0">
                        <a:solidFill>
                          <a:schemeClr val="tx1"/>
                        </a:solidFill>
                        <a:effectLst/>
                        <a:latin typeface="Arial"/>
                      </a:endParaRPr>
                    </a:p>
                  </a:txBody>
                  <a:tcPr marL="9525" marR="9525" marT="9525" marB="0" anchor="ctr"/>
                </a:tc>
                <a:tc>
                  <a:txBody>
                    <a:bodyPr/>
                    <a:lstStyle/>
                    <a:p>
                      <a:pPr algn="l" fontAlgn="ctr"/>
                      <a:r>
                        <a:rPr lang="cs-CZ" sz="2000" b="0" i="0" u="none" strike="noStrike" dirty="0" smtClean="0">
                          <a:solidFill>
                            <a:schemeClr val="tx1"/>
                          </a:solidFill>
                          <a:effectLst/>
                          <a:latin typeface="+mn-lt"/>
                        </a:rPr>
                        <a:t>Zvýšení</a:t>
                      </a:r>
                      <a:r>
                        <a:rPr lang="cs-CZ" sz="2000" b="0" i="0" u="none" strike="noStrike" baseline="0" dirty="0" smtClean="0">
                          <a:solidFill>
                            <a:schemeClr val="tx1"/>
                          </a:solidFill>
                          <a:effectLst/>
                          <a:latin typeface="+mn-lt"/>
                        </a:rPr>
                        <a:t> kvality návazné péče</a:t>
                      </a:r>
                      <a:endParaRPr lang="cs-CZ" sz="2000" b="0" i="0" u="none" strike="noStrike" dirty="0">
                        <a:solidFill>
                          <a:schemeClr val="tx1"/>
                        </a:solidFill>
                        <a:effectLst/>
                        <a:latin typeface="Arial"/>
                      </a:endParaRPr>
                    </a:p>
                  </a:txBody>
                  <a:tcPr marL="9525" marR="9525" marT="9525" marB="0" anchor="ctr"/>
                </a:tc>
                <a:tc>
                  <a:txBody>
                    <a:bodyPr/>
                    <a:lstStyle/>
                    <a:p>
                      <a:pPr algn="ctr" fontAlgn="ctr"/>
                      <a:r>
                        <a:rPr lang="cs-CZ" sz="2000" b="0" u="none" strike="noStrike" dirty="0" smtClean="0">
                          <a:solidFill>
                            <a:schemeClr val="tx1"/>
                          </a:solidFill>
                          <a:effectLst/>
                        </a:rPr>
                        <a:t>05/2016</a:t>
                      </a:r>
                      <a:endParaRPr lang="cs-CZ" sz="2000" b="0" i="0" u="none" strike="noStrike" dirty="0">
                        <a:solidFill>
                          <a:schemeClr val="tx1"/>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chemeClr val="tx1"/>
                          </a:solidFill>
                          <a:effectLst/>
                          <a:latin typeface="Arial"/>
                        </a:rPr>
                        <a:t>54</a:t>
                      </a:r>
                      <a:endParaRPr lang="cs-CZ" sz="2000" b="0" i="0" u="none" strike="noStrike" dirty="0">
                        <a:solidFill>
                          <a:schemeClr val="tx1"/>
                        </a:solidFill>
                        <a:effectLst/>
                        <a:latin typeface="Arial"/>
                      </a:endParaRPr>
                    </a:p>
                  </a:txBody>
                  <a:tcPr marL="9525" marR="9525" marT="9525" marB="0" anchor="ctr"/>
                </a:tc>
                <a:tc>
                  <a:txBody>
                    <a:bodyPr/>
                    <a:lstStyle/>
                    <a:p>
                      <a:pPr algn="l" fontAlgn="ctr"/>
                      <a:r>
                        <a:rPr lang="cs-CZ" sz="2000" b="0" i="0" u="none" strike="noStrike" dirty="0" smtClean="0">
                          <a:solidFill>
                            <a:schemeClr val="tx1"/>
                          </a:solidFill>
                          <a:effectLst/>
                          <a:latin typeface="Arial"/>
                        </a:rPr>
                        <a:t>Deinstitucionalizace psychiatrické péče</a:t>
                      </a:r>
                      <a:endParaRPr lang="cs-CZ" sz="2000" b="0" i="0" u="none" strike="noStrike" dirty="0">
                        <a:solidFill>
                          <a:schemeClr val="tx1"/>
                        </a:solidFill>
                        <a:effectLst/>
                        <a:latin typeface="Arial"/>
                      </a:endParaRPr>
                    </a:p>
                  </a:txBody>
                  <a:tcPr marL="9525" marR="9525" marT="9525" marB="0" anchor="ctr"/>
                </a:tc>
                <a:tc>
                  <a:txBody>
                    <a:bodyPr/>
                    <a:lstStyle/>
                    <a:p>
                      <a:pPr algn="ctr" fontAlgn="ctr"/>
                      <a:r>
                        <a:rPr lang="cs-CZ" sz="2000" u="none" strike="noStrike" dirty="0" smtClean="0">
                          <a:solidFill>
                            <a:schemeClr val="tx1"/>
                          </a:solidFill>
                          <a:effectLst/>
                        </a:rPr>
                        <a:t>09/2016</a:t>
                      </a:r>
                      <a:endParaRPr lang="cs-CZ" sz="2000" b="0" i="0" u="none" strike="noStrike" dirty="0">
                        <a:solidFill>
                          <a:schemeClr val="tx1"/>
                        </a:solidFill>
                        <a:effectLst/>
                        <a:latin typeface="Arial"/>
                      </a:endParaRPr>
                    </a:p>
                  </a:txBody>
                  <a:tcPr marL="9525" marR="9525" marT="9525" marB="0" anchor="ctr">
                    <a:solidFill>
                      <a:schemeClr val="accent1">
                        <a:lumMod val="20000"/>
                        <a:lumOff val="80000"/>
                      </a:schemeClr>
                    </a:solidFill>
                  </a:tcPr>
                </a:tc>
              </a:tr>
            </a:tbl>
          </a:graphicData>
        </a:graphic>
      </p:graphicFrame>
      <p:sp>
        <p:nvSpPr>
          <p:cNvPr id="7" name="TextovéPole 6"/>
          <p:cNvSpPr txBox="1"/>
          <p:nvPr/>
        </p:nvSpPr>
        <p:spPr>
          <a:xfrm>
            <a:off x="457200" y="3501008"/>
            <a:ext cx="8229599" cy="2215991"/>
          </a:xfrm>
          <a:prstGeom prst="rect">
            <a:avLst/>
          </a:prstGeom>
          <a:noFill/>
        </p:spPr>
        <p:txBody>
          <a:bodyPr wrap="square" rtlCol="0">
            <a:spAutoFit/>
          </a:bodyPr>
          <a:lstStyle/>
          <a:p>
            <a:pPr algn="just"/>
            <a:endParaRPr lang="cs-CZ" sz="2200" i="1" dirty="0" smtClean="0">
              <a:latin typeface="Calibri" panose="020F0502020204030204" pitchFamily="34" charset="0"/>
            </a:endParaRPr>
          </a:p>
          <a:p>
            <a:r>
              <a:rPr lang="cs-CZ" sz="2000" dirty="0" smtClean="0">
                <a:latin typeface="Myriad Pro"/>
              </a:rPr>
              <a:t>Harmonogram výzev IROP je dostupný na </a:t>
            </a:r>
            <a:r>
              <a:rPr lang="cs-CZ" sz="2000" dirty="0">
                <a:latin typeface="Myriad Pro"/>
                <a:hlinkClick r:id="rId4"/>
              </a:rPr>
              <a:t>http://</a:t>
            </a:r>
            <a:r>
              <a:rPr lang="cs-CZ" sz="2000" dirty="0" smtClean="0">
                <a:latin typeface="Myriad Pro"/>
                <a:hlinkClick r:id="rId4"/>
              </a:rPr>
              <a:t>www.dotaceEu.cz/IROP</a:t>
            </a:r>
            <a:r>
              <a:rPr lang="cs-CZ" sz="2000" dirty="0" smtClean="0">
                <a:latin typeface="Myriad Pro"/>
              </a:rPr>
              <a:t> v sekci „</a:t>
            </a:r>
            <a:r>
              <a:rPr lang="cs-CZ" sz="2000" dirty="0" smtClean="0">
                <a:solidFill>
                  <a:srgbClr val="0033CC"/>
                </a:solidFill>
                <a:latin typeface="Myriad Pro"/>
              </a:rPr>
              <a:t>Dokumentace</a:t>
            </a:r>
            <a:r>
              <a:rPr lang="cs-CZ" sz="2000" dirty="0" smtClean="0">
                <a:latin typeface="Myriad Pro"/>
              </a:rPr>
              <a:t>“ (Harmonogram výzev).</a:t>
            </a:r>
          </a:p>
          <a:p>
            <a:pPr algn="just"/>
            <a:endParaRPr lang="cs-CZ" sz="2000" dirty="0">
              <a:latin typeface="Myriad Pro"/>
            </a:endParaRPr>
          </a:p>
          <a:p>
            <a:r>
              <a:rPr lang="cs-CZ" dirty="0" smtClean="0"/>
              <a:t>	</a:t>
            </a:r>
          </a:p>
          <a:p>
            <a:endParaRPr lang="cs-CZ" dirty="0"/>
          </a:p>
        </p:txBody>
      </p:sp>
    </p:spTree>
    <p:extLst>
      <p:ext uri="{BB962C8B-B14F-4D97-AF65-F5344CB8AC3E}">
        <p14:creationId xmlns:p14="http://schemas.microsoft.com/office/powerpoint/2010/main" val="3257199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1143000"/>
          </a:xfrm>
        </p:spPr>
        <p:txBody>
          <a:bodyPr/>
          <a:lstStyle/>
          <a:p>
            <a:r>
              <a:rPr lang="cs-CZ" sz="3200" dirty="0" smtClean="0">
                <a:solidFill>
                  <a:srgbClr val="0070C0"/>
                </a:solidFill>
              </a:rPr>
              <a:t/>
            </a:r>
            <a:br>
              <a:rPr lang="cs-CZ" sz="3200" dirty="0" smtClean="0">
                <a:solidFill>
                  <a:srgbClr val="0070C0"/>
                </a:solidFill>
              </a:rPr>
            </a:br>
            <a:r>
              <a:rPr lang="cs-CZ" sz="3200" dirty="0" smtClean="0">
                <a:solidFill>
                  <a:srgbClr val="0070C0"/>
                </a:solidFill>
              </a:rPr>
              <a:t>přehled </a:t>
            </a:r>
            <a:r>
              <a:rPr lang="cs-CZ" sz="3200" dirty="0">
                <a:solidFill>
                  <a:srgbClr val="0070C0"/>
                </a:solidFill>
              </a:rPr>
              <a:t>PŘEDLOŽENÝCH PROJEKTŮ </a:t>
            </a:r>
            <a:r>
              <a:rPr lang="cs-CZ" sz="3600" dirty="0">
                <a:solidFill>
                  <a:srgbClr val="0070C0"/>
                </a:solidFill>
              </a:rPr>
              <a:t/>
            </a:r>
            <a:br>
              <a:rPr lang="cs-CZ" sz="3600" dirty="0">
                <a:solidFill>
                  <a:srgbClr val="0070C0"/>
                </a:solidFill>
              </a:rPr>
            </a:br>
            <a:endParaRPr lang="cs-CZ" dirty="0"/>
          </a:p>
        </p:txBody>
      </p:sp>
      <p:sp>
        <p:nvSpPr>
          <p:cNvPr id="3" name="Zástupný symbol pro obsah 2"/>
          <p:cNvSpPr>
            <a:spLocks noGrp="1"/>
          </p:cNvSpPr>
          <p:nvPr>
            <p:ph idx="1"/>
          </p:nvPr>
        </p:nvSpPr>
        <p:spPr/>
        <p:txBody>
          <a:bodyPr>
            <a:normAutofit/>
          </a:bodyPr>
          <a:lstStyle/>
          <a:p>
            <a:r>
              <a:rPr lang="cs-CZ" sz="2800" b="1" dirty="0" smtClean="0">
                <a:solidFill>
                  <a:srgbClr val="0070C0"/>
                </a:solidFill>
              </a:rPr>
              <a:t>5. VÝZVA – Vysoce specializovaná péče v oblasti onkogynekologie a perinatologie </a:t>
            </a:r>
          </a:p>
          <a:p>
            <a:r>
              <a:rPr lang="cs-CZ" sz="2400" dirty="0" smtClean="0"/>
              <a:t>Počet podaných projektů: </a:t>
            </a:r>
            <a:r>
              <a:rPr lang="cs-CZ" sz="2400" b="1" dirty="0" smtClean="0"/>
              <a:t>4 </a:t>
            </a:r>
            <a:r>
              <a:rPr lang="cs-CZ" sz="2400" dirty="0" smtClean="0"/>
              <a:t>(za 220 mil. Kč</a:t>
            </a:r>
            <a:r>
              <a:rPr lang="cs-CZ" sz="2400" dirty="0"/>
              <a:t>)</a:t>
            </a:r>
            <a:endParaRPr lang="cs-CZ" sz="2400" dirty="0" smtClean="0"/>
          </a:p>
          <a:p>
            <a:r>
              <a:rPr lang="cs-CZ" sz="2400" dirty="0" smtClean="0"/>
              <a:t>Alokace výzvy: 1,478 mld. Kč</a:t>
            </a:r>
          </a:p>
          <a:p>
            <a:endParaRPr lang="cs-CZ" sz="2400" dirty="0"/>
          </a:p>
          <a:p>
            <a:r>
              <a:rPr lang="cs-CZ" sz="2800" b="1" dirty="0" smtClean="0">
                <a:solidFill>
                  <a:srgbClr val="0070C0"/>
                </a:solidFill>
              </a:rPr>
              <a:t>31. VÝZVA – Zvýšení kvality návazné péče</a:t>
            </a:r>
          </a:p>
          <a:p>
            <a:r>
              <a:rPr lang="cs-CZ" sz="2400" dirty="0" smtClean="0"/>
              <a:t>Počet podaných projektů: </a:t>
            </a:r>
            <a:r>
              <a:rPr lang="cs-CZ" sz="2400" b="1" dirty="0" smtClean="0"/>
              <a:t>130 </a:t>
            </a:r>
            <a:r>
              <a:rPr lang="cs-CZ" sz="2400" dirty="0" smtClean="0"/>
              <a:t>(za 7,2 mld. Kč) </a:t>
            </a:r>
          </a:p>
          <a:p>
            <a:r>
              <a:rPr lang="cs-CZ" sz="2400" dirty="0" smtClean="0"/>
              <a:t>Alokace výzvy: 4,26 mld. </a:t>
            </a:r>
            <a:r>
              <a:rPr lang="cs-CZ" sz="2400" smtClean="0"/>
              <a:t>Kč </a:t>
            </a:r>
            <a:endParaRPr lang="cs-CZ" sz="2400" dirty="0" smtClean="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943167"/>
      </p:ext>
    </p:extLst>
  </p:cSld>
  <p:clrMapOvr>
    <a:masterClrMapping/>
  </p:clrMapOvr>
</p:sld>
</file>

<file path=ppt/theme/theme1.xml><?xml version="1.0" encoding="utf-8"?>
<a:theme xmlns:a="http://schemas.openxmlformats.org/drawingml/2006/main" name="MotivIROP">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6921</TotalTime>
  <Words>2021</Words>
  <Application>Microsoft Office PowerPoint</Application>
  <PresentationFormat>Předvádění na obrazovce (4:3)</PresentationFormat>
  <Paragraphs>523</Paragraphs>
  <Slides>51</Slides>
  <Notes>25</Notes>
  <HiddenSlides>0</HiddenSlides>
  <MMClips>0</MMClips>
  <ScaleCrop>false</ScaleCrop>
  <HeadingPairs>
    <vt:vector size="4" baseType="variant">
      <vt:variant>
        <vt:lpstr>Motiv</vt:lpstr>
      </vt:variant>
      <vt:variant>
        <vt:i4>1</vt:i4>
      </vt:variant>
      <vt:variant>
        <vt:lpstr>Nadpisy snímků</vt:lpstr>
      </vt:variant>
      <vt:variant>
        <vt:i4>51</vt:i4>
      </vt:variant>
    </vt:vector>
  </HeadingPairs>
  <TitlesOfParts>
    <vt:vector size="52" baseType="lpstr">
      <vt:lpstr>MotivIROP</vt:lpstr>
      <vt:lpstr>Prezentace aplikace PowerPoint</vt:lpstr>
      <vt:lpstr>Program SEMINÁŘE </vt:lpstr>
      <vt:lpstr>Prezentace aplikace PowerPoint</vt:lpstr>
      <vt:lpstr>Role MMR a CRR v irop </vt:lpstr>
      <vt:lpstr>Prioritní osa 2 </vt:lpstr>
      <vt:lpstr>Prezentace aplikace PowerPoint</vt:lpstr>
      <vt:lpstr> SPECIFICKÝ CÍL 2.3: Rozvoj infrastruktury pro  poskytování zdravotních služeb a péče o  zdraví  </vt:lpstr>
      <vt:lpstr>Prezentace aplikace PowerPoint</vt:lpstr>
      <vt:lpstr> přehled PŘEDLOŽENÝCH PROJEKTŮ  </vt:lpstr>
      <vt:lpstr>Pravidla pro žadatele a příjemce</vt:lpstr>
      <vt:lpstr> Pravidla pro žadatele a příjemce </vt:lpstr>
      <vt:lpstr>Kontakty a informace</vt:lpstr>
      <vt:lpstr>Prezentace aplikace PowerPoint</vt:lpstr>
      <vt:lpstr>Proč reforma psychiatrie?</vt:lpstr>
      <vt:lpstr>Proč reforma psychiatrie?</vt:lpstr>
      <vt:lpstr>Proč reforma psychiatrie?</vt:lpstr>
      <vt:lpstr>Proč reforma psychiatrie?</vt:lpstr>
      <vt:lpstr>Co je reforma psychiatrie?</vt:lpstr>
      <vt:lpstr>Co je reforma psychiatrie?</vt:lpstr>
      <vt:lpstr>54. VÝZVA IROP DEINSTITUCIONALIZACE PSYCHIATRICKÉ PÉČE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54. Výzva IROP</vt:lpstr>
      <vt:lpstr>54. Výzva IROP</vt:lpstr>
      <vt:lpstr>54. Výzva IROP</vt:lpstr>
      <vt:lpstr>54. Výzva IROP</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54. Výzva IROP</vt:lpstr>
      <vt:lpstr>Prezentace aplikace PowerPoint</vt:lpstr>
    </vt:vector>
  </TitlesOfParts>
  <Company>MMR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Příprava programového období 2014-2020</dc:title>
  <dc:creator>*</dc:creator>
  <cp:lastModifiedBy>Marek Zeman</cp:lastModifiedBy>
  <cp:revision>706</cp:revision>
  <cp:lastPrinted>2016-05-12T10:51:48Z</cp:lastPrinted>
  <dcterms:created xsi:type="dcterms:W3CDTF">2014-10-03T06:20:14Z</dcterms:created>
  <dcterms:modified xsi:type="dcterms:W3CDTF">2016-10-12T09:59:48Z</dcterms:modified>
</cp:coreProperties>
</file>