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53" r:id="rId2"/>
    <p:sldId id="354" r:id="rId3"/>
    <p:sldId id="355" r:id="rId4"/>
    <p:sldId id="356" r:id="rId5"/>
    <p:sldId id="357" r:id="rId6"/>
    <p:sldId id="358" r:id="rId7"/>
    <p:sldId id="359" r:id="rId8"/>
    <p:sldId id="361" r:id="rId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kopalíková Lenka" initials="SL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9C"/>
    <a:srgbClr val="CCCCCC"/>
    <a:srgbClr val="5FA4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0" autoAdjust="0"/>
    <p:restoredTop sz="95252" autoAdjust="0"/>
  </p:normalViewPr>
  <p:slideViewPr>
    <p:cSldViewPr snapToGrid="0" snapToObjects="1">
      <p:cViewPr>
        <p:scale>
          <a:sx n="70" d="100"/>
          <a:sy n="70" d="100"/>
        </p:scale>
        <p:origin x="-2814" y="-990"/>
      </p:cViewPr>
      <p:guideLst>
        <p:guide orient="horz" pos="3382"/>
        <p:guide pos="487"/>
      </p:guideLst>
    </p:cSldViewPr>
  </p:slideViewPr>
  <p:outlineViewPr>
    <p:cViewPr>
      <p:scale>
        <a:sx n="33" d="100"/>
        <a:sy n="33" d="100"/>
      </p:scale>
      <p:origin x="0" y="554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-3228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pPr/>
              <a:t>7/27/2016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pPr/>
              <a:t>7/27/2016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/>
              <a:t>Systém MS2014+ je napojen na mnoho dalších systémů. Komunikuje s účetním systémem řídícího orgánu, s účetním systémem Ministerstva financí  (Viola) i se systémem Auditního orgánu (IS AO).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/>
              <a:t>V MS2014+ probíhá ověřování dat v Registru de </a:t>
            </a:r>
            <a:r>
              <a:rPr lang="cs-CZ" dirty="0" err="1"/>
              <a:t>minimis</a:t>
            </a:r>
            <a:r>
              <a:rPr lang="cs-CZ" dirty="0"/>
              <a:t> a rovněž vkládání dat oprávněnými osobami do Registru de </a:t>
            </a:r>
            <a:r>
              <a:rPr lang="cs-CZ" dirty="0" err="1"/>
              <a:t>minimis</a:t>
            </a:r>
            <a:endParaRPr lang="cs-CZ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/>
              <a:t>Systém SFC je systém Evropské komise, která je přes rozhraní MS2014+ a SFC informovaná o aktuálním stavu čerpání OP.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/>
              <a:t>IS ESF14+ – informační systém evropského sociálního fondu – údaje o podpořených osobách na projektech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dirty="0"/>
              <a:t>IS NIMS – systém o nesrovnalostech na projektech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err="1"/>
              <a:t>Arachne</a:t>
            </a:r>
            <a:r>
              <a:rPr lang="cs-CZ" dirty="0"/>
              <a:t> – kontrola propojených osob, umožňuje rozkrývat vztahy plynoucí z ekonomicky spjatého okolí prověřovaného subjektu v České a Slovenské republice.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/>
              <a:t>IS Cedr III. -  centrální registr dotací - </a:t>
            </a:r>
            <a:r>
              <a:rPr lang="cs-CZ" dirty="0" smtClean="0"/>
              <a:t>informace </a:t>
            </a:r>
            <a:r>
              <a:rPr lang="cs-CZ" dirty="0"/>
              <a:t>o poskytnutých účelových dotacích ze státního rozpočtu.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err="1"/>
              <a:t>Dotinfo</a:t>
            </a:r>
            <a:r>
              <a:rPr lang="cs-CZ" dirty="0"/>
              <a:t> EDS -  dokumenty a údaje, které jsou rozhodné pro poskytování dotací a návratných finančních výpomocí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/>
              <a:t>Datový sklad pro MS2014+ - </a:t>
            </a:r>
            <a:r>
              <a:rPr lang="pt-BR" dirty="0"/>
              <a:t>rozhraní pro extrakci a přenos dat</a:t>
            </a:r>
            <a:r>
              <a:rPr lang="cs-CZ" dirty="0"/>
              <a:t>, poskytuje jak přehledné statistiky a analýzy ,použitelné pro operativní řízení, tak i velkou většinu výkazů, sestav a přehledů pro potřeby ŘO, NOK a dalších subjektů.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35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310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subtitle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r>
              <a:rPr lang="en-US" dirty="0" smtClean="0"/>
              <a:t>16/12/14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161280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3591250" y="5840002"/>
            <a:ext cx="246494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dirty="0" smtClean="0">
                <a:solidFill>
                  <a:schemeClr val="bg1"/>
                </a:solidFill>
              </a:rPr>
              <a:t>Vinohradská 46, 120 00  Praha 2</a:t>
            </a:r>
          </a:p>
        </p:txBody>
      </p:sp>
      <p:sp>
        <p:nvSpPr>
          <p:cNvPr id="10" name="Subtitle 2"/>
          <p:cNvSpPr txBox="1">
            <a:spLocks/>
          </p:cNvSpPr>
          <p:nvPr userDrawn="1"/>
        </p:nvSpPr>
        <p:spPr>
          <a:xfrm>
            <a:off x="614045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dirty="0" smtClean="0">
                <a:solidFill>
                  <a:schemeClr val="bg1"/>
                </a:solidFill>
              </a:rPr>
              <a:t>tel.: +420 221 580 201</a:t>
            </a:r>
          </a:p>
        </p:txBody>
      </p:sp>
      <p:sp>
        <p:nvSpPr>
          <p:cNvPr id="12" name="Subtitle 2"/>
          <p:cNvSpPr txBox="1">
            <a:spLocks/>
          </p:cNvSpPr>
          <p:nvPr userDrawn="1"/>
        </p:nvSpPr>
        <p:spPr>
          <a:xfrm>
            <a:off x="8048299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smtClean="0"/>
              <a:t>Second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seu.mssf.c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getsilverligh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s://mseu.mssf.cz/help/TescoSwElevatedTrustToolCZ.msi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dotaceeu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15726"/>
            <a:ext cx="7772400" cy="1997296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Webová aplikace</a:t>
            </a:r>
            <a:br>
              <a:rPr lang="cs-CZ" dirty="0" smtClean="0"/>
            </a:br>
            <a:r>
              <a:rPr lang="cs-CZ" dirty="0" smtClean="0"/>
              <a:t>IS KP14+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</a:t>
            </a:r>
            <a:r>
              <a:rPr lang="cs-CZ" smtClean="0"/>
              <a:t>Nikola Knopová, DiS.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85800" y="3835729"/>
            <a:ext cx="7772400" cy="1410525"/>
          </a:xfrm>
        </p:spPr>
        <p:txBody>
          <a:bodyPr>
            <a:noAutofit/>
          </a:bodyPr>
          <a:lstStyle/>
          <a:p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14. 6. 2016</a:t>
            </a:r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0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600" y="1304926"/>
            <a:ext cx="7909975" cy="4821238"/>
          </a:xfrm>
        </p:spPr>
        <p:txBody>
          <a:bodyPr>
            <a:norm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Webová aplikace pro žadatele o podporu z Evropských strukturálních                    a investičních fondů (ESIF) v období 2014-2020 - </a:t>
            </a:r>
            <a:r>
              <a:rPr lang="cs-CZ" dirty="0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://mseu.mssf.cz/</a:t>
            </a:r>
            <a:endParaRPr lang="cs-CZ" dirty="0"/>
          </a:p>
          <a:p>
            <a:endParaRPr lang="cs-CZ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0" algn="just"/>
            <a:endParaRPr lang="cs-CZ" dirty="0"/>
          </a:p>
          <a:p>
            <a:pPr lvl="0" algn="just"/>
            <a:endParaRPr lang="cs-CZ" dirty="0" smtClean="0"/>
          </a:p>
          <a:p>
            <a:pPr lvl="0" algn="just"/>
            <a:endParaRPr lang="cs-CZ" dirty="0"/>
          </a:p>
          <a:p>
            <a:pPr lvl="0" algn="just"/>
            <a:endParaRPr lang="cs-CZ" dirty="0" smtClean="0"/>
          </a:p>
          <a:p>
            <a:pPr lvl="0" algn="just"/>
            <a:endParaRPr lang="cs-CZ" dirty="0"/>
          </a:p>
          <a:p>
            <a:pPr lvl="0" algn="just"/>
            <a:endParaRPr lang="cs-CZ" dirty="0" smtClean="0"/>
          </a:p>
          <a:p>
            <a:pPr marL="266700" lvl="1" indent="0">
              <a:buNone/>
            </a:pPr>
            <a:endParaRPr lang="cs-CZ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71476"/>
            <a:ext cx="8229600" cy="933450"/>
          </a:xfrm>
        </p:spPr>
        <p:txBody>
          <a:bodyPr>
            <a:noAutofit/>
          </a:bodyPr>
          <a:lstStyle/>
          <a:p>
            <a:pPr algn="ctr"/>
            <a:r>
              <a:rPr lang="cs-CZ" sz="2800" dirty="0"/>
              <a:t>Portál </a:t>
            </a:r>
            <a:r>
              <a:rPr lang="cs-CZ" sz="2800" dirty="0" smtClean="0"/>
              <a:t>IS KP14</a:t>
            </a:r>
            <a:r>
              <a:rPr lang="cs-CZ" sz="2800" dirty="0"/>
              <a:t>+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325" y="2053929"/>
            <a:ext cx="6530384" cy="4072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8187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84564"/>
            <a:ext cx="8229600" cy="4821238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cs-CZ" sz="2000" b="1" dirty="0" smtClean="0">
                <a:latin typeface="+mj-lt"/>
              </a:rPr>
              <a:t>Prostřednictvím IS KP14</a:t>
            </a:r>
            <a:r>
              <a:rPr lang="cs-CZ" sz="2000" b="1" dirty="0">
                <a:latin typeface="+mj-lt"/>
              </a:rPr>
              <a:t>+ probíhá podání úloh</a:t>
            </a:r>
            <a:r>
              <a:rPr lang="cs-CZ" sz="2000" b="1" dirty="0" smtClean="0">
                <a:latin typeface="+mj-lt"/>
              </a:rPr>
              <a:t>:</a:t>
            </a:r>
          </a:p>
          <a:p>
            <a:pPr lvl="0" algn="just"/>
            <a:endParaRPr lang="cs-CZ" sz="700" b="1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u="sng" dirty="0">
                <a:latin typeface="+mj-lt"/>
              </a:rPr>
              <a:t>žádost o podporu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u="sng" dirty="0">
                <a:latin typeface="+mj-lt"/>
              </a:rPr>
              <a:t>žádost o platbu </a:t>
            </a:r>
            <a:r>
              <a:rPr lang="cs-CZ" sz="2200" dirty="0">
                <a:latin typeface="+mj-lt"/>
              </a:rPr>
              <a:t>– průběžná, závěrečná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u="sng" dirty="0">
                <a:latin typeface="+mj-lt"/>
              </a:rPr>
              <a:t>zprávy o realizaci  </a:t>
            </a:r>
            <a:r>
              <a:rPr lang="cs-CZ" sz="2200" dirty="0">
                <a:latin typeface="+mj-lt"/>
              </a:rPr>
              <a:t>- průběžná, závěrečná </a:t>
            </a:r>
            <a:r>
              <a:rPr lang="cs-CZ" sz="2200" dirty="0" smtClean="0">
                <a:latin typeface="+mj-lt"/>
              </a:rPr>
              <a:t>(termíny podání </a:t>
            </a:r>
            <a:r>
              <a:rPr lang="cs-CZ" sz="2200" dirty="0" err="1" smtClean="0">
                <a:latin typeface="+mj-lt"/>
              </a:rPr>
              <a:t>ZoR</a:t>
            </a:r>
            <a:r>
              <a:rPr lang="cs-CZ" sz="2200" dirty="0" smtClean="0">
                <a:latin typeface="+mj-lt"/>
              </a:rPr>
              <a:t> </a:t>
            </a:r>
            <a:r>
              <a:rPr lang="cs-CZ" sz="2200" dirty="0">
                <a:latin typeface="+mj-lt"/>
              </a:rPr>
              <a:t>se v </a:t>
            </a:r>
            <a:r>
              <a:rPr lang="cs-CZ" sz="2200" dirty="0" smtClean="0">
                <a:latin typeface="+mj-lt"/>
              </a:rPr>
              <a:t>IS KP14+ </a:t>
            </a:r>
            <a:r>
              <a:rPr lang="cs-CZ" sz="2200" dirty="0">
                <a:latin typeface="+mj-lt"/>
              </a:rPr>
              <a:t>zobrazí po schválení právního aktu, </a:t>
            </a:r>
            <a:r>
              <a:rPr lang="cs-CZ" sz="2200" dirty="0" smtClean="0">
                <a:latin typeface="+mj-lt"/>
              </a:rPr>
              <a:t>žadatel obdrží depeši </a:t>
            </a:r>
            <a:r>
              <a:rPr lang="cs-CZ" sz="2200" dirty="0">
                <a:latin typeface="+mj-lt"/>
              </a:rPr>
              <a:t>s upozorněním na blížící se termín podání)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u="sng" dirty="0">
                <a:latin typeface="+mj-lt"/>
              </a:rPr>
              <a:t>žádosti o změnu </a:t>
            </a:r>
            <a:r>
              <a:rPr lang="cs-CZ" sz="2200" dirty="0">
                <a:latin typeface="+mj-lt"/>
              </a:rPr>
              <a:t>- ze strany příjemce i ze strany </a:t>
            </a:r>
            <a:r>
              <a:rPr lang="cs-CZ" sz="2200" dirty="0" smtClean="0">
                <a:latin typeface="+mj-lt"/>
              </a:rPr>
              <a:t>Centra </a:t>
            </a:r>
            <a:r>
              <a:rPr lang="cs-CZ" sz="2200" dirty="0">
                <a:latin typeface="+mj-lt"/>
              </a:rPr>
              <a:t>(ŘO)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u="sng" dirty="0">
                <a:latin typeface="+mj-lt"/>
              </a:rPr>
              <a:t>zprávy o udržitelnosti projektu  </a:t>
            </a:r>
            <a:r>
              <a:rPr lang="cs-CZ" sz="2200" dirty="0">
                <a:latin typeface="+mj-lt"/>
              </a:rPr>
              <a:t>- za každý rok - průběžná, závěrečná</a:t>
            </a:r>
          </a:p>
          <a:p>
            <a:endParaRPr lang="cs-CZ" sz="2200" b="1" dirty="0" smtClean="0">
              <a:solidFill>
                <a:srgbClr val="FF0000"/>
              </a:solidFill>
              <a:latin typeface="+mj-lt"/>
            </a:endParaRPr>
          </a:p>
          <a:p>
            <a:r>
              <a:rPr lang="cs-CZ" sz="2200" b="1" dirty="0" smtClean="0">
                <a:solidFill>
                  <a:srgbClr val="FF0000"/>
                </a:solidFill>
                <a:latin typeface="+mj-lt"/>
              </a:rPr>
              <a:t>Veškerá </a:t>
            </a:r>
            <a:r>
              <a:rPr lang="cs-CZ" sz="2200" b="1" dirty="0">
                <a:solidFill>
                  <a:srgbClr val="FF0000"/>
                </a:solidFill>
                <a:latin typeface="+mj-lt"/>
              </a:rPr>
              <a:t>komunikace mezi žadatelem </a:t>
            </a:r>
            <a:r>
              <a:rPr lang="cs-CZ" sz="2200" b="1" dirty="0" smtClean="0">
                <a:solidFill>
                  <a:srgbClr val="FF0000"/>
                </a:solidFill>
                <a:latin typeface="+mj-lt"/>
              </a:rPr>
              <a:t>a manažerem projektu musí probíhat formou depeší!</a:t>
            </a:r>
            <a:endParaRPr lang="cs-CZ" sz="2200" b="1" dirty="0">
              <a:solidFill>
                <a:srgbClr val="FF0000"/>
              </a:solidFill>
              <a:latin typeface="+mj-lt"/>
            </a:endParaRPr>
          </a:p>
          <a:p>
            <a:pPr marL="19050" indent="-19050">
              <a:spcBef>
                <a:spcPts val="200"/>
              </a:spcBef>
              <a:tabLst>
                <a:tab pos="0" algn="l"/>
              </a:tabLst>
            </a:pPr>
            <a:endParaRPr lang="cs-CZ" dirty="0">
              <a:latin typeface="+mj-lt"/>
            </a:endParaRPr>
          </a:p>
          <a:p>
            <a:pPr marL="19050" indent="-19050">
              <a:spcBef>
                <a:spcPts val="200"/>
              </a:spcBef>
              <a:tabLst>
                <a:tab pos="0" algn="l"/>
              </a:tabLst>
            </a:pPr>
            <a:r>
              <a:rPr lang="cs-CZ" sz="2000" b="1" dirty="0" smtClean="0">
                <a:latin typeface="+mj-lt"/>
              </a:rPr>
              <a:t>Podání všech úloh </a:t>
            </a:r>
            <a:r>
              <a:rPr lang="cs-CZ" sz="2000" b="1" dirty="0">
                <a:latin typeface="+mj-lt"/>
              </a:rPr>
              <a:t>je pouze elektronické prostřednictvím </a:t>
            </a:r>
            <a:r>
              <a:rPr lang="cs-CZ" sz="2000" b="1" dirty="0" smtClean="0">
                <a:latin typeface="+mj-lt"/>
              </a:rPr>
              <a:t>IS KP14+ !!!</a:t>
            </a:r>
          </a:p>
          <a:p>
            <a:pPr marL="266700" lvl="1" indent="0">
              <a:buNone/>
            </a:pPr>
            <a:endParaRPr lang="cs-CZ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71476"/>
            <a:ext cx="8229600" cy="933450"/>
          </a:xfrm>
        </p:spPr>
        <p:txBody>
          <a:bodyPr>
            <a:noAutofit/>
          </a:bodyPr>
          <a:lstStyle/>
          <a:p>
            <a:pPr algn="ctr"/>
            <a:r>
              <a:rPr lang="cs-CZ" sz="2800" dirty="0"/>
              <a:t>Portál IS KP14+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85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1" y="1306874"/>
            <a:ext cx="8229600" cy="4819290"/>
          </a:xfrm>
        </p:spPr>
        <p:txBody>
          <a:bodyPr>
            <a:normAutofit lnSpcReduction="10000"/>
          </a:bodyPr>
          <a:lstStyle/>
          <a:p>
            <a:pPr marL="177800" indent="-177800" algn="just">
              <a:buFont typeface="Arial" pitchFamily="34" charset="0"/>
              <a:buChar char="•"/>
            </a:pPr>
            <a:r>
              <a:rPr lang="cs-CZ" dirty="0" smtClean="0"/>
              <a:t>Pro </a:t>
            </a:r>
            <a:r>
              <a:rPr lang="cs-CZ" dirty="0"/>
              <a:t>bezproblémový chod doporučujeme </a:t>
            </a:r>
            <a:r>
              <a:rPr lang="cs-CZ" b="1" dirty="0"/>
              <a:t>nejnovější verzi </a:t>
            </a:r>
            <a:r>
              <a:rPr lang="cs-CZ" b="1" dirty="0" smtClean="0"/>
              <a:t>prohlížeče </a:t>
            </a:r>
            <a:r>
              <a:rPr lang="cs-CZ" b="1" cap="all" dirty="0" smtClean="0"/>
              <a:t>Internet Explorer, </a:t>
            </a:r>
            <a:r>
              <a:rPr lang="cs-CZ" dirty="0"/>
              <a:t>tj. aktuálně  verze 11</a:t>
            </a:r>
            <a:r>
              <a:rPr lang="cs-CZ" dirty="0" smtClean="0"/>
              <a:t>.</a:t>
            </a:r>
            <a:endParaRPr lang="cs-CZ" b="1" cap="all" dirty="0" smtClean="0"/>
          </a:p>
          <a:p>
            <a:pPr marL="177800" indent="-177800" algn="just">
              <a:buFont typeface="Arial" pitchFamily="34" charset="0"/>
              <a:buChar char="•"/>
            </a:pPr>
            <a:r>
              <a:rPr lang="cs-CZ" dirty="0" smtClean="0"/>
              <a:t>K </a:t>
            </a:r>
            <a:r>
              <a:rPr lang="cs-CZ" dirty="0"/>
              <a:t>podepsání úloh je vyžadován </a:t>
            </a:r>
            <a:r>
              <a:rPr lang="cs-CZ" b="1" dirty="0"/>
              <a:t>kvalifikovaný elektronický podpis</a:t>
            </a:r>
            <a:r>
              <a:rPr lang="cs-CZ" dirty="0"/>
              <a:t>. Aby bylo možné úlohy podepsat, je nutné mít na počítači nainstalovanou aplikaci </a:t>
            </a:r>
            <a:r>
              <a:rPr lang="cs-CZ" dirty="0">
                <a:hlinkClick r:id="rId3"/>
              </a:rPr>
              <a:t>MS </a:t>
            </a:r>
            <a:r>
              <a:rPr lang="cs-CZ" dirty="0" err="1" smtClean="0">
                <a:hlinkClick r:id="rId3"/>
              </a:rPr>
              <a:t>Silverlight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/>
              <a:t>balíček </a:t>
            </a:r>
            <a:r>
              <a:rPr lang="cs-CZ" dirty="0" err="1">
                <a:hlinkClick r:id="rId4"/>
              </a:rPr>
              <a:t>TescoSW</a:t>
            </a:r>
            <a:r>
              <a:rPr lang="cs-CZ" dirty="0">
                <a:hlinkClick r:id="rId4"/>
              </a:rPr>
              <a:t> </a:t>
            </a:r>
            <a:r>
              <a:rPr lang="cs-CZ" dirty="0" err="1" smtClean="0">
                <a:hlinkClick r:id="rId4"/>
              </a:rPr>
              <a:t>Elevated</a:t>
            </a:r>
            <a:r>
              <a:rPr lang="cs-CZ" dirty="0">
                <a:hlinkClick r:id="rId4"/>
              </a:rPr>
              <a:t> </a:t>
            </a:r>
            <a:r>
              <a:rPr lang="cs-CZ" dirty="0" smtClean="0">
                <a:hlinkClick r:id="rId4"/>
              </a:rPr>
              <a:t>TrustTool</a:t>
            </a:r>
            <a:r>
              <a:rPr lang="cs-CZ" dirty="0"/>
              <a:t>, který slouží pro přístup k podpisovým </a:t>
            </a:r>
            <a:r>
              <a:rPr lang="cs-CZ" dirty="0" smtClean="0"/>
              <a:t>certifikátům. </a:t>
            </a:r>
          </a:p>
          <a:p>
            <a:pPr marL="177800" lvl="1" indent="-177800" algn="just">
              <a:spcBef>
                <a:spcPts val="0"/>
              </a:spcBef>
              <a:buFont typeface="Arial" pitchFamily="34" charset="0"/>
              <a:buChar char="•"/>
            </a:pPr>
            <a:r>
              <a:rPr lang="cs-CZ" sz="1800" b="0" dirty="0" smtClean="0">
                <a:solidFill>
                  <a:schemeClr val="tx1"/>
                </a:solidFill>
              </a:rPr>
              <a:t>Certifikát </a:t>
            </a:r>
            <a:r>
              <a:rPr lang="cs-CZ" sz="1800" dirty="0" smtClean="0">
                <a:solidFill>
                  <a:schemeClr val="tx1"/>
                </a:solidFill>
              </a:rPr>
              <a:t>musí být vydaný </a:t>
            </a:r>
            <a:r>
              <a:rPr lang="cs-CZ" sz="1800" dirty="0">
                <a:solidFill>
                  <a:schemeClr val="tx1"/>
                </a:solidFill>
              </a:rPr>
              <a:t>akreditovaným poskytovatelem </a:t>
            </a:r>
            <a:r>
              <a:rPr lang="cs-CZ" sz="1800" b="0" dirty="0">
                <a:solidFill>
                  <a:schemeClr val="tx1"/>
                </a:solidFill>
              </a:rPr>
              <a:t>certifikačních služeb dle zákona č. 227/2000 Sb., o elektronickém podpisu, v platném </a:t>
            </a:r>
            <a:r>
              <a:rPr lang="cs-CZ" sz="1800" b="0" dirty="0" smtClean="0">
                <a:solidFill>
                  <a:schemeClr val="tx1"/>
                </a:solidFill>
              </a:rPr>
              <a:t>znění</a:t>
            </a:r>
            <a:r>
              <a:rPr lang="cs-CZ" sz="1800" b="0" dirty="0">
                <a:solidFill>
                  <a:schemeClr val="tx1"/>
                </a:solidFill>
              </a:rPr>
              <a:t>, tzn. musí být vydaný některou </a:t>
            </a:r>
            <a:r>
              <a:rPr lang="cs-CZ" sz="1800" b="0" dirty="0" smtClean="0">
                <a:solidFill>
                  <a:schemeClr val="tx1"/>
                </a:solidFill>
              </a:rPr>
              <a:t>z</a:t>
            </a:r>
            <a:r>
              <a:rPr lang="cs-CZ" sz="1800" b="0" dirty="0">
                <a:solidFill>
                  <a:schemeClr val="tx1"/>
                </a:solidFill>
              </a:rPr>
              <a:t> podporovaných certifikačních autorit (</a:t>
            </a:r>
            <a:r>
              <a:rPr lang="cs-CZ" sz="1800" b="0" dirty="0" err="1">
                <a:solidFill>
                  <a:schemeClr val="tx1"/>
                </a:solidFill>
              </a:rPr>
              <a:t>Postsignum</a:t>
            </a:r>
            <a:r>
              <a:rPr lang="cs-CZ" sz="1800" b="0" dirty="0">
                <a:solidFill>
                  <a:schemeClr val="tx1"/>
                </a:solidFill>
              </a:rPr>
              <a:t>, </a:t>
            </a:r>
            <a:r>
              <a:rPr lang="cs-CZ" sz="1800" b="0" dirty="0" smtClean="0">
                <a:solidFill>
                  <a:schemeClr val="tx1"/>
                </a:solidFill>
              </a:rPr>
              <a:t>I.CA, </a:t>
            </a:r>
            <a:r>
              <a:rPr lang="cs-CZ" sz="1800" b="0" dirty="0" err="1" smtClean="0">
                <a:solidFill>
                  <a:schemeClr val="tx1"/>
                </a:solidFill>
              </a:rPr>
              <a:t>eIdentity</a:t>
            </a:r>
            <a:r>
              <a:rPr lang="cs-CZ" sz="1800" b="0" dirty="0" smtClean="0">
                <a:solidFill>
                  <a:schemeClr val="tx1"/>
                </a:solidFill>
              </a:rPr>
              <a:t>). </a:t>
            </a:r>
            <a:r>
              <a:rPr lang="cs-CZ" sz="1800" b="0" dirty="0">
                <a:solidFill>
                  <a:schemeClr val="tx1"/>
                </a:solidFill>
              </a:rPr>
              <a:t>Např. služby </a:t>
            </a:r>
            <a:r>
              <a:rPr lang="cs-CZ" sz="1800" b="0" dirty="0" err="1">
                <a:solidFill>
                  <a:schemeClr val="tx1"/>
                </a:solidFill>
              </a:rPr>
              <a:t>PostSignum</a:t>
            </a:r>
            <a:r>
              <a:rPr lang="cs-CZ" sz="1800" b="0" dirty="0">
                <a:solidFill>
                  <a:schemeClr val="tx1"/>
                </a:solidFill>
              </a:rPr>
              <a:t> jsou dostupné se službami Czech POINT.</a:t>
            </a:r>
          </a:p>
          <a:p>
            <a:pPr marL="177800" lvl="1" indent="-1778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800" b="0" dirty="0" smtClean="0">
                <a:solidFill>
                  <a:schemeClr val="tx1"/>
                </a:solidFill>
              </a:rPr>
              <a:t>Certifikát </a:t>
            </a:r>
            <a:r>
              <a:rPr lang="cs-CZ" sz="1800" b="0" dirty="0">
                <a:solidFill>
                  <a:schemeClr val="tx1"/>
                </a:solidFill>
              </a:rPr>
              <a:t>si zajišťují a obnovují uživatelé MS2014+ na vlastní náklady </a:t>
            </a:r>
            <a:r>
              <a:rPr lang="cs-CZ" sz="1800" b="0" dirty="0" smtClean="0">
                <a:solidFill>
                  <a:schemeClr val="tx1"/>
                </a:solidFill>
              </a:rPr>
              <a:t/>
            </a:r>
            <a:br>
              <a:rPr lang="cs-CZ" sz="1800" b="0" dirty="0" smtClean="0">
                <a:solidFill>
                  <a:schemeClr val="tx1"/>
                </a:solidFill>
              </a:rPr>
            </a:br>
            <a:r>
              <a:rPr lang="cs-CZ" sz="1800" b="0" dirty="0" smtClean="0">
                <a:solidFill>
                  <a:schemeClr val="tx1"/>
                </a:solidFill>
              </a:rPr>
              <a:t>u </a:t>
            </a:r>
            <a:r>
              <a:rPr lang="cs-CZ" sz="1800" b="0" dirty="0">
                <a:solidFill>
                  <a:schemeClr val="tx1"/>
                </a:solidFill>
              </a:rPr>
              <a:t>akreditovaného </a:t>
            </a:r>
            <a:r>
              <a:rPr lang="cs-CZ" sz="1800" b="0" dirty="0" smtClean="0">
                <a:solidFill>
                  <a:schemeClr val="tx1"/>
                </a:solidFill>
              </a:rPr>
              <a:t>poskytovatele. </a:t>
            </a:r>
          </a:p>
          <a:p>
            <a:pPr marL="177800" lvl="1" indent="-1778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Instalační </a:t>
            </a:r>
            <a:r>
              <a:rPr lang="cs-CZ" dirty="0">
                <a:solidFill>
                  <a:schemeClr val="tx1"/>
                </a:solidFill>
              </a:rPr>
              <a:t>balíček </a:t>
            </a:r>
            <a:r>
              <a:rPr lang="cs-CZ" dirty="0" err="1">
                <a:solidFill>
                  <a:schemeClr val="tx1"/>
                </a:solidFill>
                <a:hlinkClick r:id="rId4"/>
              </a:rPr>
              <a:t>TescoSW</a:t>
            </a:r>
            <a:r>
              <a:rPr lang="cs-CZ" dirty="0">
                <a:solidFill>
                  <a:schemeClr val="tx1"/>
                </a:solidFill>
                <a:hlinkClick r:id="rId4"/>
              </a:rPr>
              <a:t> </a:t>
            </a:r>
            <a:r>
              <a:rPr lang="cs-CZ" dirty="0" err="1">
                <a:solidFill>
                  <a:schemeClr val="tx1"/>
                </a:solidFill>
                <a:hlinkClick r:id="rId4"/>
              </a:rPr>
              <a:t>Elevated</a:t>
            </a:r>
            <a:r>
              <a:rPr lang="cs-CZ" dirty="0">
                <a:solidFill>
                  <a:schemeClr val="tx1"/>
                </a:solidFill>
                <a:hlinkClick r:id="rId4"/>
              </a:rPr>
              <a:t> TrustTool</a:t>
            </a:r>
            <a:r>
              <a:rPr lang="cs-CZ" dirty="0">
                <a:solidFill>
                  <a:schemeClr val="tx1"/>
                </a:solidFill>
              </a:rPr>
              <a:t> naleznete v MS2014+ na záložce HW a SW požadavky.</a:t>
            </a:r>
            <a:endParaRPr lang="cs-CZ" cap="all" dirty="0">
              <a:solidFill>
                <a:schemeClr val="tx1"/>
              </a:solidFill>
            </a:endParaRPr>
          </a:p>
          <a:p>
            <a:pPr marL="177800" indent="-177800" algn="just">
              <a:buFont typeface="Arial" panose="020B0604020202020204" pitchFamily="34" charset="0"/>
              <a:buChar char="•"/>
            </a:pPr>
            <a:r>
              <a:rPr lang="cs-CZ" dirty="0" smtClean="0"/>
              <a:t>Na záložce „FAQ“ (podzáložka „FAQ elektronický podpis“) jsou k dispozici principy práce s certifikáty.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HW a SW požadavky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258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rmAutofit/>
          </a:bodyPr>
          <a:lstStyle/>
          <a:p>
            <a:pPr marL="285750" lvl="1" indent="-285750" algn="just">
              <a:spcBef>
                <a:spcPct val="200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/>
                </a:solidFill>
              </a:rPr>
              <a:t>Žadatel</a:t>
            </a:r>
            <a:r>
              <a:rPr lang="cs-CZ" sz="1800" b="0" dirty="0">
                <a:solidFill>
                  <a:schemeClr val="tx1"/>
                </a:solidFill>
              </a:rPr>
              <a:t> by měl </a:t>
            </a:r>
            <a:r>
              <a:rPr lang="cs-CZ" sz="1800" b="0" dirty="0" smtClean="0">
                <a:solidFill>
                  <a:schemeClr val="tx1"/>
                </a:solidFill>
              </a:rPr>
              <a:t>mít vždy </a:t>
            </a:r>
            <a:r>
              <a:rPr lang="cs-CZ" sz="1800" dirty="0">
                <a:solidFill>
                  <a:schemeClr val="tx1"/>
                </a:solidFill>
              </a:rPr>
              <a:t>přístup do portálu s rolí správce přístupů</a:t>
            </a:r>
            <a:r>
              <a:rPr lang="cs-CZ" sz="1800" b="0" dirty="0">
                <a:solidFill>
                  <a:schemeClr val="tx1"/>
                </a:solidFill>
              </a:rPr>
              <a:t>. P</a:t>
            </a:r>
            <a:r>
              <a:rPr lang="cs-CZ" sz="1800" b="0" dirty="0" smtClean="0">
                <a:solidFill>
                  <a:schemeClr val="tx1"/>
                </a:solidFill>
              </a:rPr>
              <a:t>ouze </a:t>
            </a:r>
            <a:r>
              <a:rPr lang="cs-CZ" sz="1800" b="0" dirty="0">
                <a:solidFill>
                  <a:schemeClr val="tx1"/>
                </a:solidFill>
              </a:rPr>
              <a:t>s touto rolí lze přidávat/odebírat další </a:t>
            </a:r>
            <a:r>
              <a:rPr lang="cs-CZ" sz="1800" b="0" dirty="0" smtClean="0">
                <a:solidFill>
                  <a:schemeClr val="tx1"/>
                </a:solidFill>
              </a:rPr>
              <a:t>uživatele (čtenář, editor, signatář, zmocněnec).</a:t>
            </a:r>
            <a:endParaRPr lang="cs-CZ" sz="1800" b="0" dirty="0">
              <a:solidFill>
                <a:schemeClr val="tx1"/>
              </a:solidFill>
            </a:endParaRPr>
          </a:p>
          <a:p>
            <a:pPr marL="285750" lvl="1" indent="-285750" algn="just">
              <a:spcBef>
                <a:spcPct val="200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cs-CZ" sz="1800" b="0" dirty="0" smtClean="0">
                <a:solidFill>
                  <a:schemeClr val="tx1"/>
                </a:solidFill>
              </a:rPr>
              <a:t>K </a:t>
            </a:r>
            <a:r>
              <a:rPr lang="cs-CZ" sz="1800" b="0" dirty="0">
                <a:solidFill>
                  <a:schemeClr val="tx1"/>
                </a:solidFill>
              </a:rPr>
              <a:t>podepisování všech nebo určitých úloh je možné </a:t>
            </a:r>
            <a:r>
              <a:rPr lang="cs-CZ" sz="1800" dirty="0">
                <a:solidFill>
                  <a:schemeClr val="tx1"/>
                </a:solidFill>
              </a:rPr>
              <a:t>zmocnit jinou osobu plnou mocí,</a:t>
            </a:r>
            <a:r>
              <a:rPr lang="cs-CZ" sz="1800" b="0" dirty="0">
                <a:solidFill>
                  <a:schemeClr val="tx1"/>
                </a:solidFill>
              </a:rPr>
              <a:t> která se </a:t>
            </a:r>
            <a:r>
              <a:rPr lang="cs-CZ" sz="1800" b="0" dirty="0" smtClean="0">
                <a:solidFill>
                  <a:schemeClr val="tx1"/>
                </a:solidFill>
              </a:rPr>
              <a:t>nahraje </a:t>
            </a:r>
            <a:r>
              <a:rPr lang="cs-CZ" sz="1800" b="0" dirty="0">
                <a:solidFill>
                  <a:schemeClr val="tx1"/>
                </a:solidFill>
              </a:rPr>
              <a:t>do </a:t>
            </a:r>
            <a:r>
              <a:rPr lang="cs-CZ" sz="1800" b="0" dirty="0" smtClean="0">
                <a:solidFill>
                  <a:schemeClr val="tx1"/>
                </a:solidFill>
              </a:rPr>
              <a:t>IS KP14+ na záložku plné moci.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Informace </a:t>
            </a:r>
            <a:r>
              <a:rPr lang="cs-CZ" b="1" dirty="0"/>
              <a:t>o stavu projektu </a:t>
            </a:r>
            <a:r>
              <a:rPr lang="cs-CZ" dirty="0"/>
              <a:t>včetně výsledků hodnocení projektu se žadatel/příjemce dozví pouze přes </a:t>
            </a:r>
            <a:r>
              <a:rPr lang="cs-CZ" dirty="0" smtClean="0"/>
              <a:t>systém.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Právní akt – Registrace akce a Rozhodnutí </a:t>
            </a:r>
            <a:r>
              <a:rPr lang="cs-CZ" b="1" dirty="0"/>
              <a:t>o poskytnutí </a:t>
            </a:r>
            <a:r>
              <a:rPr lang="cs-CZ" b="1" dirty="0" smtClean="0"/>
              <a:t>dotace</a:t>
            </a:r>
            <a:r>
              <a:rPr lang="cs-CZ" dirty="0" smtClean="0"/>
              <a:t>/Registrace akce  a Stanovení výdajů na financování akce OSS/Dopis</a:t>
            </a:r>
            <a:r>
              <a:rPr lang="cs-CZ" b="1" dirty="0" smtClean="0"/>
              <a:t> </a:t>
            </a:r>
            <a:r>
              <a:rPr lang="cs-CZ" dirty="0" smtClean="0"/>
              <a:t>včetně </a:t>
            </a:r>
            <a:r>
              <a:rPr lang="cs-CZ" dirty="0"/>
              <a:t>podmínek bude příjemci zpřístupněn taktéž pouze přes </a:t>
            </a:r>
            <a:r>
              <a:rPr lang="cs-CZ" dirty="0" smtClean="0"/>
              <a:t>systém.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/>
          </a:p>
          <a:p>
            <a:pPr marL="915988" lvl="2" indent="-285750" algn="just" defTabSz="812800">
              <a:spcBef>
                <a:spcPts val="0"/>
              </a:spcBef>
            </a:pPr>
            <a:endParaRPr lang="cs-CZ" sz="1700" dirty="0" smtClean="0"/>
          </a:p>
          <a:p>
            <a:pPr marL="254000" lvl="2" indent="0" algn="just" defTabSz="266700">
              <a:spcBef>
                <a:spcPts val="0"/>
              </a:spcBef>
              <a:buNone/>
            </a:pPr>
            <a:endParaRPr lang="cs-CZ" sz="1700" dirty="0" smtClean="0"/>
          </a:p>
          <a:p>
            <a:pPr marL="454025" lvl="1" indent="-187325"/>
            <a:endParaRPr lang="cs-CZ" dirty="0" smtClean="0"/>
          </a:p>
          <a:p>
            <a:pPr marL="898525" lvl="2" indent="-187325"/>
            <a:endParaRPr lang="cs-CZ" dirty="0" smtClean="0"/>
          </a:p>
          <a:p>
            <a:pPr marL="898525" lvl="2" indent="-187325">
              <a:buNone/>
            </a:pPr>
            <a:endParaRPr lang="cs-CZ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Hlavní změny v IS KP14+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2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Doporučujeme si v </a:t>
            </a:r>
            <a:r>
              <a:rPr lang="cs-CZ" dirty="0" smtClean="0"/>
              <a:t>IS KP14</a:t>
            </a:r>
            <a:r>
              <a:rPr lang="cs-CZ" dirty="0"/>
              <a:t>+ nastavit </a:t>
            </a:r>
            <a:r>
              <a:rPr lang="cs-CZ" b="1" dirty="0"/>
              <a:t>notifikace na telefon nebo e-mail</a:t>
            </a:r>
            <a:r>
              <a:rPr lang="cs-CZ" dirty="0"/>
              <a:t>, kde budete informováni o události/změně stavu projektu či o případných výzvách </a:t>
            </a:r>
            <a:br>
              <a:rPr lang="cs-CZ" dirty="0"/>
            </a:br>
            <a:r>
              <a:rPr lang="cs-CZ" dirty="0"/>
              <a:t>k doplnění/vysvětlení.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Depeše se považuje </a:t>
            </a:r>
            <a:r>
              <a:rPr lang="cs-CZ" b="1" dirty="0"/>
              <a:t>za doručenou dnem odeslání</a:t>
            </a:r>
            <a:r>
              <a:rPr lang="cs-CZ" dirty="0"/>
              <a:t>, nikoli dnem přečtení (možnost notifikace na e-mail či </a:t>
            </a:r>
            <a:r>
              <a:rPr lang="cs-CZ" dirty="0" err="1"/>
              <a:t>sms</a:t>
            </a:r>
            <a:r>
              <a:rPr lang="cs-CZ" dirty="0" smtClean="0"/>
              <a:t>).</a:t>
            </a:r>
            <a:endParaRPr lang="cs-CZ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Přílohy</a:t>
            </a:r>
            <a:r>
              <a:rPr lang="cs-CZ" dirty="0" smtClean="0"/>
              <a:t> </a:t>
            </a:r>
            <a:r>
              <a:rPr lang="cs-CZ" dirty="0"/>
              <a:t>není nutné elektronicky podepisovat. </a:t>
            </a:r>
            <a:r>
              <a:rPr lang="cs-CZ" b="1" dirty="0"/>
              <a:t>Podepisuje se až kompletní </a:t>
            </a:r>
            <a:r>
              <a:rPr lang="cs-CZ" b="1" dirty="0" smtClean="0"/>
              <a:t>žádost </a:t>
            </a:r>
            <a:r>
              <a:rPr lang="cs-CZ" dirty="0" smtClean="0"/>
              <a:t>o podporu. Velikost </a:t>
            </a:r>
            <a:r>
              <a:rPr lang="cs-CZ" dirty="0"/>
              <a:t>příloh není omezená a všechny přílohy se přikládají </a:t>
            </a:r>
            <a:r>
              <a:rPr lang="cs-CZ" b="1" dirty="0"/>
              <a:t>pouze elektronicky</a:t>
            </a:r>
            <a:r>
              <a:rPr lang="cs-CZ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Jednotlivé </a:t>
            </a:r>
            <a:r>
              <a:rPr lang="cs-CZ" dirty="0"/>
              <a:t>přílohy se nenahrávají na záložku </a:t>
            </a:r>
            <a:r>
              <a:rPr lang="cs-CZ" dirty="0" smtClean="0"/>
              <a:t>„Přiložené dokumenty“, </a:t>
            </a:r>
            <a:r>
              <a:rPr lang="cs-CZ" dirty="0"/>
              <a:t>ale na </a:t>
            </a:r>
            <a:r>
              <a:rPr lang="cs-CZ" b="1" dirty="0"/>
              <a:t>různá místa podle </a:t>
            </a:r>
            <a:r>
              <a:rPr lang="cs-CZ" b="1" dirty="0" smtClean="0"/>
              <a:t>oblasti, </a:t>
            </a:r>
            <a:r>
              <a:rPr lang="cs-CZ" b="1" dirty="0"/>
              <a:t>do které spadají </a:t>
            </a:r>
            <a:r>
              <a:rPr lang="cs-CZ" dirty="0"/>
              <a:t>(týká se plných mocí a veřejných zakázek).</a:t>
            </a:r>
          </a:p>
          <a:p>
            <a:pPr marL="539750" lvl="2" indent="-285750" algn="just" defTabSz="266700">
              <a:spcBef>
                <a:spcPts val="0"/>
              </a:spcBef>
            </a:pPr>
            <a:endParaRPr lang="cs-CZ" sz="1700" dirty="0" smtClean="0"/>
          </a:p>
          <a:p>
            <a:pPr marL="454025" lvl="1" indent="-187325"/>
            <a:endParaRPr lang="cs-CZ" dirty="0" smtClean="0"/>
          </a:p>
          <a:p>
            <a:pPr marL="898525" lvl="2" indent="-187325"/>
            <a:endParaRPr lang="cs-CZ" dirty="0" smtClean="0"/>
          </a:p>
          <a:p>
            <a:pPr marL="898525" lvl="2" indent="-187325">
              <a:buNone/>
            </a:pPr>
            <a:endParaRPr lang="cs-CZ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Hlavní změny v IS KP14+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28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74965" y="1211624"/>
            <a:ext cx="8111836" cy="4972006"/>
          </a:xfrm>
        </p:spPr>
        <p:txBody>
          <a:bodyPr>
            <a:noAutofit/>
          </a:bodyPr>
          <a:lstStyle/>
          <a:p>
            <a:pPr marL="400050" indent="-400050" algn="just">
              <a:buFont typeface="+mj-lt"/>
              <a:buAutoNum type="romanUcPeriod"/>
            </a:pPr>
            <a:r>
              <a:rPr lang="cs-CZ" sz="1600" b="1" dirty="0"/>
              <a:t>Specifická pravidla pro žadatele a příjemce k jednotlivým výzvám (příloha č. 1): </a:t>
            </a:r>
          </a:p>
          <a:p>
            <a:pPr marL="914400" lvl="1" indent="-285750" algn="just"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rgbClr val="FF0000"/>
                </a:solidFill>
              </a:rPr>
              <a:t>Postup pro podání žádosti o podporu v MS2014+</a:t>
            </a:r>
            <a:r>
              <a:rPr lang="cs-CZ" sz="1800" dirty="0"/>
              <a:t> </a:t>
            </a:r>
            <a:endParaRPr lang="cs-CZ" sz="1800" dirty="0" smtClean="0"/>
          </a:p>
          <a:p>
            <a:pPr algn="just"/>
            <a:endParaRPr lang="cs-CZ" sz="800" b="1" dirty="0" smtClean="0"/>
          </a:p>
          <a:p>
            <a:pPr algn="just"/>
            <a:r>
              <a:rPr lang="cs-CZ" sz="1600" b="1" dirty="0" smtClean="0"/>
              <a:t>II</a:t>
            </a:r>
            <a:r>
              <a:rPr lang="cs-CZ" sz="1600" b="1" dirty="0"/>
              <a:t>. 	Obecná pravidla pro žadatele a příjemce (přílohy):  </a:t>
            </a:r>
          </a:p>
          <a:p>
            <a:pPr marL="914400" lvl="1" indent="-285750" algn="just"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rgbClr val="FF0000"/>
                </a:solidFill>
              </a:rPr>
              <a:t>Postup pro zpracování CBA v MS2014+ </a:t>
            </a:r>
          </a:p>
          <a:p>
            <a:pPr marL="914400" lvl="1" indent="-285750" algn="just"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rgbClr val="FF0000"/>
                </a:solidFill>
              </a:rPr>
              <a:t>Postup zadávání žádosti o změnu v MS2014+</a:t>
            </a:r>
          </a:p>
          <a:p>
            <a:pPr marL="914400" lvl="1" indent="-285750" algn="just"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rgbClr val="FF0000"/>
                </a:solidFill>
              </a:rPr>
              <a:t>Postup podání žádosti o přezkum hodnocení v MS2014</a:t>
            </a:r>
            <a:r>
              <a:rPr lang="cs-CZ" sz="1800" dirty="0" smtClean="0">
                <a:solidFill>
                  <a:srgbClr val="FF0000"/>
                </a:solidFill>
              </a:rPr>
              <a:t>+</a:t>
            </a:r>
          </a:p>
          <a:p>
            <a:pPr marL="914400" lvl="1" indent="-285750" algn="just">
              <a:buFont typeface="Wingdings" panose="05000000000000000000" pitchFamily="2" charset="2"/>
              <a:buChar char="§"/>
            </a:pPr>
            <a:endParaRPr lang="cs-CZ" sz="800" dirty="0" smtClean="0">
              <a:solidFill>
                <a:srgbClr val="FF0000"/>
              </a:solidFill>
            </a:endParaRPr>
          </a:p>
          <a:p>
            <a:pPr marL="400050" indent="-400050" algn="just">
              <a:buAutoNum type="romanUcPeriod" startAt="3"/>
            </a:pPr>
            <a:r>
              <a:rPr lang="cs-CZ" sz="1600" b="1" dirty="0" smtClean="0"/>
              <a:t>Edukační </a:t>
            </a:r>
            <a:r>
              <a:rPr lang="cs-CZ" sz="1600" b="1" dirty="0"/>
              <a:t>videa </a:t>
            </a:r>
            <a:r>
              <a:rPr lang="cs-CZ" sz="1600" dirty="0"/>
              <a:t>na portálu </a:t>
            </a:r>
            <a:r>
              <a:rPr lang="cs-CZ" sz="1600" dirty="0">
                <a:hlinkClick r:id="rId2"/>
              </a:rPr>
              <a:t>www.dotaceeu.cz</a:t>
            </a:r>
            <a:r>
              <a:rPr lang="cs-CZ" sz="1600" dirty="0"/>
              <a:t> - ke shlédnutí jednotlivé díly: </a:t>
            </a:r>
            <a:r>
              <a:rPr lang="cs-CZ" sz="1600" dirty="0" smtClean="0"/>
              <a:t>1</a:t>
            </a:r>
            <a:r>
              <a:rPr lang="cs-CZ" sz="1600" dirty="0"/>
              <a:t>. Představujeme IS KP14+, </a:t>
            </a:r>
            <a:r>
              <a:rPr lang="cs-CZ" sz="1600" dirty="0" smtClean="0"/>
              <a:t>2</a:t>
            </a:r>
            <a:r>
              <a:rPr lang="cs-CZ" sz="1600" dirty="0"/>
              <a:t>. Jak založit žádost, </a:t>
            </a:r>
            <a:r>
              <a:rPr lang="cs-CZ" sz="1600" dirty="0" smtClean="0"/>
              <a:t>3</a:t>
            </a:r>
            <a:r>
              <a:rPr lang="cs-CZ" sz="1600" dirty="0"/>
              <a:t>. Vyplnění žádosti I</a:t>
            </a:r>
            <a:r>
              <a:rPr lang="cs-CZ" sz="1600" dirty="0" smtClean="0"/>
              <a:t>, </a:t>
            </a:r>
            <a:r>
              <a:rPr lang="cs-CZ" sz="1600" dirty="0"/>
              <a:t>4. Vyplnění žádosti II</a:t>
            </a:r>
            <a:r>
              <a:rPr lang="cs-CZ" sz="1600" dirty="0" smtClean="0"/>
              <a:t>, </a:t>
            </a:r>
            <a:r>
              <a:rPr lang="cs-CZ" sz="1600" dirty="0"/>
              <a:t>5. Zprávy o realizace projektu</a:t>
            </a:r>
            <a:r>
              <a:rPr lang="cs-CZ" sz="1600" dirty="0" smtClean="0"/>
              <a:t>.</a:t>
            </a:r>
          </a:p>
          <a:p>
            <a:pPr marL="400050" indent="-400050" algn="just">
              <a:buAutoNum type="romanUcPeriod" startAt="3"/>
            </a:pPr>
            <a:endParaRPr lang="cs-CZ" sz="800" dirty="0" smtClean="0"/>
          </a:p>
          <a:p>
            <a:pPr indent="-285750" algn="just"/>
            <a:r>
              <a:rPr lang="cs-CZ" dirty="0" smtClean="0"/>
              <a:t>Případné chyby v systému zasílat kontaktním osobám Centra v jednotlivých krajích - doložit </a:t>
            </a:r>
            <a:r>
              <a:rPr lang="cs-CZ" dirty="0" err="1" smtClean="0"/>
              <a:t>Print</a:t>
            </a:r>
            <a:r>
              <a:rPr lang="cs-CZ" dirty="0" smtClean="0"/>
              <a:t> </a:t>
            </a:r>
            <a:r>
              <a:rPr lang="cs-CZ" dirty="0" err="1" smtClean="0"/>
              <a:t>Screen</a:t>
            </a:r>
            <a:r>
              <a:rPr lang="cs-CZ" dirty="0" smtClean="0"/>
              <a:t> chybové hlášky při kontrole na dané záložce, kde se chyba vyskytuje!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Co Vám může pomoci při vyplnění IS KP14+ ?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842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za pozornost.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295834" y="5085005"/>
            <a:ext cx="691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Mgr. Nikola Knopová, DiS.</a:t>
            </a:r>
            <a:r>
              <a:rPr lang="cs-CZ" dirty="0" smtClean="0">
                <a:solidFill>
                  <a:schemeClr val="bg1"/>
                </a:solidFill>
              </a:rPr>
              <a:t/>
            </a:r>
            <a:br>
              <a:rPr lang="cs-CZ" dirty="0" smtClean="0">
                <a:solidFill>
                  <a:schemeClr val="bg1"/>
                </a:solidFill>
              </a:rPr>
            </a:br>
            <a:r>
              <a:rPr lang="cs-CZ" dirty="0" smtClean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36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5131</TotalTime>
  <Words>625</Words>
  <Application>Microsoft Office PowerPoint</Application>
  <PresentationFormat>Předvádění na obrazovce (4:3)</PresentationFormat>
  <Paragraphs>82</Paragraphs>
  <Slides>8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CRR template</vt:lpstr>
      <vt:lpstr>Webová aplikace IS KP14+</vt:lpstr>
      <vt:lpstr>Portál IS KP14+</vt:lpstr>
      <vt:lpstr>Portál IS KP14+</vt:lpstr>
      <vt:lpstr>HW a SW požadavky</vt:lpstr>
      <vt:lpstr>Hlavní změny v IS KP14+</vt:lpstr>
      <vt:lpstr>Hlavní změny v IS KP14+</vt:lpstr>
      <vt:lpstr>Co Vám může pomoci při vyplnění IS KP14+ ?</vt:lpstr>
      <vt:lpstr>Děkuji za pozornost.</vt:lpstr>
    </vt:vector>
  </TitlesOfParts>
  <Company>CRR ČR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Centrum pro regionální rozvoj ČR</dc:creator>
  <cp:lastModifiedBy>Knopová Nikola</cp:lastModifiedBy>
  <cp:revision>397</cp:revision>
  <cp:lastPrinted>2016-05-25T13:44:21Z</cp:lastPrinted>
  <dcterms:created xsi:type="dcterms:W3CDTF">2014-09-16T20:50:40Z</dcterms:created>
  <dcterms:modified xsi:type="dcterms:W3CDTF">2016-07-27T10:49:51Z</dcterms:modified>
</cp:coreProperties>
</file>