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  <p:sldMasterId id="2147483699" r:id="rId4"/>
    <p:sldMasterId id="2147483846" r:id="rId5"/>
  </p:sldMasterIdLst>
  <p:notesMasterIdLst>
    <p:notesMasterId r:id="rId21"/>
  </p:notesMasterIdLst>
  <p:handoutMasterIdLst>
    <p:handoutMasterId r:id="rId22"/>
  </p:handoutMasterIdLst>
  <p:sldIdLst>
    <p:sldId id="283" r:id="rId6"/>
    <p:sldId id="284" r:id="rId7"/>
    <p:sldId id="538" r:id="rId8"/>
    <p:sldId id="536" r:id="rId9"/>
    <p:sldId id="530" r:id="rId10"/>
    <p:sldId id="542" r:id="rId11"/>
    <p:sldId id="541" r:id="rId12"/>
    <p:sldId id="458" r:id="rId13"/>
    <p:sldId id="546" r:id="rId14"/>
    <p:sldId id="544" r:id="rId15"/>
    <p:sldId id="273" r:id="rId16"/>
    <p:sldId id="547" r:id="rId17"/>
    <p:sldId id="524" r:id="rId18"/>
    <p:sldId id="519" r:id="rId19"/>
    <p:sldId id="535" r:id="rId20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CC00CC"/>
    <a:srgbClr val="0000FF"/>
    <a:srgbClr val="FF99FF"/>
    <a:srgbClr val="FFFF00"/>
    <a:srgbClr val="000099"/>
    <a:srgbClr val="FFFFCC"/>
    <a:srgbClr val="FFFF99"/>
    <a:srgbClr val="FFCC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73" autoAdjust="0"/>
    <p:restoredTop sz="75519" autoAdjust="0"/>
  </p:normalViewPr>
  <p:slideViewPr>
    <p:cSldViewPr snapToGrid="0">
      <p:cViewPr varScale="1">
        <p:scale>
          <a:sx n="95" d="100"/>
          <a:sy n="95" d="100"/>
        </p:scale>
        <p:origin x="83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9154"/>
    </p:cViewPr>
  </p:sorterViewPr>
  <p:notesViewPr>
    <p:cSldViewPr snapToGrid="0">
      <p:cViewPr varScale="1">
        <p:scale>
          <a:sx n="57" d="100"/>
          <a:sy n="57" d="100"/>
        </p:scale>
        <p:origin x="3259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Se&#353;it1" TargetMode="External"/><Relationship Id="rId1" Type="http://schemas.openxmlformats.org/officeDocument/2006/relationships/image" Target="../media/image4.jp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zadinafrantisek\Desktop\PoSe_19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zadinafrantisek\AppData\Local\Temp\notesD06208\po&#382;&#225;ry%20&#269;ervenec%20a%20srpen%202003-2018%20&#8211;%20akt%20za%20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822004541644994E-2"/>
          <c:y val="0.19122318320233198"/>
          <c:w val="0.95618127542350284"/>
          <c:h val="0.74769910679921581"/>
        </c:manualLayout>
      </c:layout>
      <c:lineChart>
        <c:grouping val="standard"/>
        <c:varyColors val="0"/>
        <c:ser>
          <c:idx val="0"/>
          <c:order val="0"/>
          <c:tx>
            <c:strRef>
              <c:f>List1!$C$5</c:f>
              <c:strCache>
                <c:ptCount val="1"/>
                <c:pt idx="0">
                  <c:v>Rozpočet výdajů celkem
 (v tis. Kč) 
stav k 01.01.2013</c:v>
                </c:pt>
              </c:strCache>
            </c:strRef>
          </c:tx>
          <c:spPr>
            <a:ln w="76200">
              <a:solidFill>
                <a:schemeClr val="tx1"/>
              </a:solidFill>
            </a:ln>
          </c:spPr>
          <c:marker>
            <c:symbol val="diamond"/>
            <c:size val="9"/>
            <c:spPr>
              <a:ln>
                <a:solidFill>
                  <a:schemeClr val="tx1"/>
                </a:solidFill>
              </a:ln>
            </c:spPr>
          </c:marker>
          <c:dPt>
            <c:idx val="13"/>
            <c:marker>
              <c:spPr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c:spPr>
            </c:marker>
            <c:bubble3D val="0"/>
            <c:spPr>
              <a:ln w="762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EF5-40C4-B1D7-A29B34A99400}"/>
              </c:ext>
            </c:extLst>
          </c:dPt>
          <c:dPt>
            <c:idx val="14"/>
            <c:marker>
              <c:spPr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c:spPr>
            </c:marker>
            <c:bubble3D val="0"/>
            <c:spPr>
              <a:ln w="762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EF5-40C4-B1D7-A29B34A9940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3,87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EF5-40C4-B1D7-A29B34A99400}"/>
                </c:ext>
              </c:extLst>
            </c:dLbl>
            <c:dLbl>
              <c:idx val="1"/>
              <c:layout>
                <c:manualLayout>
                  <c:x val="-1.5336462052098184E-3"/>
                  <c:y val="2.7715174504420143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5, 36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EF5-40C4-B1D7-A29B34A99400}"/>
                </c:ext>
              </c:extLst>
            </c:dLbl>
            <c:dLbl>
              <c:idx val="2"/>
              <c:layout>
                <c:manualLayout>
                  <c:x val="-4.2942093745875307E-2"/>
                  <c:y val="-4.2832542415921993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6,2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EF5-40C4-B1D7-A29B34A9940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6,23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EF5-40C4-B1D7-A29B34A99400}"/>
                </c:ext>
              </c:extLst>
            </c:dLbl>
            <c:dLbl>
              <c:idx val="4"/>
              <c:layout>
                <c:manualLayout>
                  <c:x val="-5.8278555797973627E-2"/>
                  <c:y val="-3.5273858460171094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6,98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EF5-40C4-B1D7-A29B34A99400}"/>
                </c:ext>
              </c:extLst>
            </c:dLbl>
            <c:dLbl>
              <c:idx val="5"/>
              <c:layout>
                <c:manualLayout>
                  <c:x val="-7.6682310260491621E-3"/>
                  <c:y val="2.7715174504420143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7, 29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EF5-40C4-B1D7-A29B34A99400}"/>
                </c:ext>
              </c:extLst>
            </c:dLbl>
            <c:dLbl>
              <c:idx val="6"/>
              <c:layout>
                <c:manualLayout>
                  <c:x val="-4.6009386156294968E-3"/>
                  <c:y val="3.2754297141587445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7,75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EF5-40C4-B1D7-A29B34A99400}"/>
                </c:ext>
              </c:extLst>
            </c:dLbl>
            <c:dLbl>
              <c:idx val="7"/>
              <c:layout>
                <c:manualLayout>
                  <c:x val="-5.9812202003183462E-2"/>
                  <c:y val="-5.0391226371672988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8,08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EF5-40C4-B1D7-A29B34A99400}"/>
                </c:ext>
              </c:extLst>
            </c:dLbl>
            <c:dLbl>
              <c:idx val="8"/>
              <c:layout>
                <c:manualLayout>
                  <c:x val="-3.6807508925035974E-2"/>
                  <c:y val="-5.5430547399495295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8,14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EF5-40C4-B1D7-A29B34A99400}"/>
                </c:ext>
              </c:extLst>
            </c:dLbl>
            <c:dLbl>
              <c:idx val="9"/>
              <c:layout>
                <c:manualLayout>
                  <c:x val="-4.6009386156294968E-3"/>
                  <c:y val="-3.7793419778754743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8,36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EF5-40C4-B1D7-A29B34A99400}"/>
                </c:ext>
              </c:extLst>
            </c:dLbl>
            <c:dLbl>
              <c:idx val="10"/>
              <c:layout>
                <c:manualLayout>
                  <c:x val="-7.6682310260491621E-3"/>
                  <c:y val="-3.7793419778754743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6,86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EF5-40C4-B1D7-A29B34A99400}"/>
                </c:ext>
              </c:extLst>
            </c:dLbl>
            <c:dLbl>
              <c:idx val="11"/>
              <c:layout>
                <c:manualLayout>
                  <c:x val="-4.7543032361504804E-2"/>
                  <c:y val="5.2910589299601629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6,7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EF5-40C4-B1D7-A29B34A99400}"/>
                </c:ext>
              </c:extLst>
            </c:dLbl>
            <c:dLbl>
              <c:idx val="12"/>
              <c:layout>
                <c:manualLayout>
                  <c:x val="-6.1345848208393299E-3"/>
                  <c:y val="-4.2832542415922041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6,59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EF5-40C4-B1D7-A29B34A99400}"/>
                </c:ext>
              </c:extLst>
            </c:dLbl>
            <c:dLbl>
              <c:idx val="13"/>
              <c:layout>
                <c:manualLayout>
                  <c:x val="-1.687022901685176E-2"/>
                  <c:y val="-4.2832740806577091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6,09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EF5-40C4-B1D7-A29B34A99400}"/>
                </c:ext>
              </c:extLst>
            </c:dLbl>
            <c:dLbl>
              <c:idx val="14"/>
              <c:layout>
                <c:manualLayout>
                  <c:x val="-7.6682310260491621E-3"/>
                  <c:y val="3.0234735823003792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/>
                      <a:t>6,03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EF5-40C4-B1D7-A29B34A994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List1!$A$6:$A$20</c:f>
              <c:numCache>
                <c:formatCode>00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List1!$C$6:$C$20</c:f>
              <c:numCache>
                <c:formatCode>#,##0</c:formatCode>
                <c:ptCount val="15"/>
                <c:pt idx="0">
                  <c:v>3872080</c:v>
                </c:pt>
                <c:pt idx="1">
                  <c:v>5357452</c:v>
                </c:pt>
                <c:pt idx="2">
                  <c:v>6196188</c:v>
                </c:pt>
                <c:pt idx="3">
                  <c:v>6226954</c:v>
                </c:pt>
                <c:pt idx="4">
                  <c:v>6978478</c:v>
                </c:pt>
                <c:pt idx="5">
                  <c:v>7294021</c:v>
                </c:pt>
                <c:pt idx="6">
                  <c:v>7751198</c:v>
                </c:pt>
                <c:pt idx="7">
                  <c:v>8080957</c:v>
                </c:pt>
                <c:pt idx="8">
                  <c:v>8140551</c:v>
                </c:pt>
                <c:pt idx="9">
                  <c:v>8364726</c:v>
                </c:pt>
                <c:pt idx="10">
                  <c:v>6857953</c:v>
                </c:pt>
                <c:pt idx="11">
                  <c:v>6696678</c:v>
                </c:pt>
                <c:pt idx="12">
                  <c:v>6593111</c:v>
                </c:pt>
                <c:pt idx="13">
                  <c:v>6092937</c:v>
                </c:pt>
                <c:pt idx="14">
                  <c:v>6027575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FEF5-40C4-B1D7-A29B34A99400}"/>
            </c:ext>
          </c:extLst>
        </c:ser>
        <c:ser>
          <c:idx val="1"/>
          <c:order val="1"/>
          <c:tx>
            <c:strRef>
              <c:f>List1!$D$5</c:f>
              <c:strCache>
                <c:ptCount val="1"/>
                <c:pt idx="0">
                  <c:v>Rozpočet výdajů celkem 
(v tis. Kč) 
stav k 01.01.2012</c:v>
                </c:pt>
              </c:strCache>
            </c:strRef>
          </c:tx>
          <c:spPr>
            <a:ln w="76200">
              <a:solidFill>
                <a:srgbClr val="00B050"/>
              </a:solidFill>
            </a:ln>
          </c:spPr>
          <c:marker>
            <c:symbol val="square"/>
            <c:size val="7"/>
            <c:spPr>
              <a:solidFill>
                <a:srgbClr val="00B050"/>
              </a:solidFill>
              <a:ln>
                <a:noFill/>
              </a:ln>
            </c:spPr>
          </c:marker>
          <c:dPt>
            <c:idx val="11"/>
            <c:marker>
              <c:spPr>
                <a:solidFill>
                  <a:schemeClr val="accent1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FEF5-40C4-B1D7-A29B34A99400}"/>
              </c:ext>
            </c:extLst>
          </c:dPt>
          <c:dPt>
            <c:idx val="12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  <c:spPr>
              <a:ln w="762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4-FEF5-40C4-B1D7-A29B34A99400}"/>
              </c:ext>
            </c:extLst>
          </c:dPt>
          <c:dPt>
            <c:idx val="13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  <c:spPr>
              <a:ln w="762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6-FEF5-40C4-B1D7-A29B34A99400}"/>
              </c:ext>
            </c:extLst>
          </c:dPt>
          <c:dLbls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EF5-40C4-B1D7-A29B34A99400}"/>
                </c:ext>
              </c:extLst>
            </c:dLbl>
            <c:dLbl>
              <c:idx val="12"/>
              <c:layout>
                <c:manualLayout>
                  <c:x val="-5.0610324771924467E-2"/>
                  <c:y val="5.7949910327423935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5,8</a:t>
                    </a:r>
                    <a:endParaRPr lang="en-US" sz="1200" dirty="0">
                      <a:solidFill>
                        <a:srgbClr val="FF0000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EF5-40C4-B1D7-A29B34A99400}"/>
                </c:ext>
              </c:extLst>
            </c:dLbl>
            <c:dLbl>
              <c:idx val="13"/>
              <c:layout>
                <c:manualLayout>
                  <c:x val="1.1251086562049583E-2"/>
                  <c:y val="-1.5817301164068188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dirty="0" smtClean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5,19</a:t>
                    </a:r>
                    <a:endParaRPr lang="en-US" sz="1200" dirty="0">
                      <a:solidFill>
                        <a:srgbClr val="FF0000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EF5-40C4-B1D7-A29B34A994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List1!$A$6:$A$20</c:f>
              <c:numCache>
                <c:formatCode>00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List1!$D$6:$D$20</c:f>
              <c:numCache>
                <c:formatCode>General</c:formatCode>
                <c:ptCount val="15"/>
                <c:pt idx="11" formatCode="#,##0">
                  <c:v>6696678</c:v>
                </c:pt>
                <c:pt idx="12" formatCode="#,##0">
                  <c:v>5804000</c:v>
                </c:pt>
                <c:pt idx="13" formatCode="#,##0">
                  <c:v>5197424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FEF5-40C4-B1D7-A29B34A99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75488"/>
        <c:axId val="7381376"/>
      </c:lineChart>
      <c:catAx>
        <c:axId val="7375488"/>
        <c:scaling>
          <c:orientation val="minMax"/>
        </c:scaling>
        <c:delete val="0"/>
        <c:axPos val="b"/>
        <c:numFmt formatCode="\20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900" b="1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cs-CZ"/>
          </a:p>
        </c:txPr>
        <c:crossAx val="7381376"/>
        <c:crosses val="autoZero"/>
        <c:auto val="1"/>
        <c:lblAlgn val="ctr"/>
        <c:lblOffset val="100"/>
        <c:tickLblSkip val="1"/>
        <c:noMultiLvlLbl val="0"/>
      </c:catAx>
      <c:valAx>
        <c:axId val="7381376"/>
        <c:scaling>
          <c:orientation val="minMax"/>
          <c:min val="3000000"/>
        </c:scaling>
        <c:delete val="1"/>
        <c:axPos val="l"/>
        <c:numFmt formatCode="#,##0" sourceLinked="1"/>
        <c:majorTickMark val="out"/>
        <c:minorTickMark val="none"/>
        <c:tickLblPos val="nextTo"/>
        <c:crossAx val="73754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20000"/>
      </a:blip>
      <a:srcRect/>
      <a:stretch>
        <a:fillRect r="-33000"/>
      </a:stretch>
    </a:blipFill>
    <a:ln>
      <a:solidFill>
        <a:schemeClr val="tx1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800906743749298E-2"/>
          <c:y val="0.16011931037996047"/>
          <c:w val="0.86295629963910891"/>
          <c:h val="0.78544566773504165"/>
        </c:manualLayout>
      </c:layout>
      <c:scatterChart>
        <c:scatterStyle val="lineMarker"/>
        <c:varyColors val="0"/>
        <c:ser>
          <c:idx val="0"/>
          <c:order val="0"/>
          <c:spPr>
            <a:ln w="698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6FFFF"/>
              </a:solidFill>
              <a:ln w="111125">
                <a:solidFill>
                  <a:srgbClr val="FF00FF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11125">
                  <a:solidFill>
                    <a:srgbClr val="FF00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35D9-46FE-8CC4-6C1F318482CA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rgbClr val="66FFFF"/>
                </a:solidFill>
                <a:ln w="111125">
                  <a:solidFill>
                    <a:srgbClr val="FF00FF"/>
                  </a:solidFill>
                </a:ln>
                <a:effectLst/>
              </c:spPr>
            </c:marker>
            <c:bubble3D val="0"/>
            <c:spPr>
              <a:ln w="6985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5D9-46FE-8CC4-6C1F318482CA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66FFFF"/>
                </a:solidFill>
                <a:ln w="111125">
                  <a:solidFill>
                    <a:srgbClr val="FF00FF"/>
                  </a:solidFill>
                </a:ln>
                <a:effectLst/>
              </c:spPr>
            </c:marker>
            <c:bubble3D val="0"/>
            <c:spPr>
              <a:ln w="6985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35D9-46FE-8CC4-6C1F318482CA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rgbClr val="66FFFF"/>
                </a:solidFill>
                <a:ln w="111125">
                  <a:solidFill>
                    <a:srgbClr val="FF00FF"/>
                  </a:solidFill>
                </a:ln>
                <a:effectLst/>
              </c:spPr>
            </c:marker>
            <c:bubble3D val="0"/>
            <c:spPr>
              <a:ln w="6985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5D9-46FE-8CC4-6C1F318482CA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66FFFF"/>
                </a:solidFill>
                <a:ln w="111125">
                  <a:solidFill>
                    <a:srgbClr val="FF00FF"/>
                  </a:solidFill>
                </a:ln>
                <a:effectLst/>
              </c:spPr>
            </c:marker>
            <c:bubble3D val="0"/>
            <c:spPr>
              <a:ln w="6985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35D9-46FE-8CC4-6C1F318482CA}"/>
              </c:ext>
            </c:extLst>
          </c:dPt>
          <c:dPt>
            <c:idx val="5"/>
            <c:marker>
              <c:symbol val="circle"/>
              <c:size val="5"/>
              <c:spPr>
                <a:solidFill>
                  <a:srgbClr val="66FFFF"/>
                </a:solidFill>
                <a:ln w="111125">
                  <a:solidFill>
                    <a:srgbClr val="FF00FF"/>
                  </a:solidFill>
                </a:ln>
                <a:effectLst/>
              </c:spPr>
            </c:marker>
            <c:bubble3D val="0"/>
            <c:spPr>
              <a:ln w="6985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D9-46FE-8CC4-6C1F318482CA}"/>
              </c:ext>
            </c:extLst>
          </c:dPt>
          <c:dLbls>
            <c:dLbl>
              <c:idx val="1"/>
              <c:layout>
                <c:manualLayout>
                  <c:x val="-2.1602096525991659E-3"/>
                  <c:y val="-2.2139711068054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5D9-46FE-8CC4-6C1F318482CA}"/>
                </c:ext>
              </c:extLst>
            </c:dLbl>
            <c:dLbl>
              <c:idx val="2"/>
              <c:layout>
                <c:manualLayout>
                  <c:x val="-4.7524612357181653E-2"/>
                  <c:y val="4.9199357929009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5D9-46FE-8CC4-6C1F318482CA}"/>
                </c:ext>
              </c:extLst>
            </c:dLbl>
            <c:dLbl>
              <c:idx val="3"/>
              <c:layout>
                <c:manualLayout>
                  <c:x val="-4.5364402704582564E-2"/>
                  <c:y val="-5.1659325825459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5D9-46FE-8CC4-6C1F318482CA}"/>
                </c:ext>
              </c:extLst>
            </c:dLbl>
            <c:dLbl>
              <c:idx val="4"/>
              <c:layout>
                <c:manualLayout>
                  <c:x val="-0.10296494732861139"/>
                  <c:y val="6.76491171523876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800000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47520966121077"/>
                      <c:h val="5.90392295148110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5D9-46FE-8CC4-6C1F318482CA}"/>
                </c:ext>
              </c:extLst>
            </c:dLbl>
            <c:dLbl>
              <c:idx val="5"/>
              <c:layout>
                <c:manualLayout>
                  <c:x val="-6.5625614216439218E-3"/>
                  <c:y val="-3.9359486343207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5D9-46FE-8CC4-6C1F318482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8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'0908'!$N$16:$N$21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xVal>
          <c:yVal>
            <c:numRef>
              <c:f>'0908'!$O$16:$O$21</c:f>
              <c:numCache>
                <c:formatCode>#\ ##0.0</c:formatCode>
                <c:ptCount val="6"/>
                <c:pt idx="0">
                  <c:v>885</c:v>
                </c:pt>
                <c:pt idx="1">
                  <c:v>319.10000000000002</c:v>
                </c:pt>
                <c:pt idx="2">
                  <c:v>224.5</c:v>
                </c:pt>
                <c:pt idx="3">
                  <c:v>261.60000000000002</c:v>
                </c:pt>
                <c:pt idx="4">
                  <c:v>184.9</c:v>
                </c:pt>
                <c:pt idx="5">
                  <c:v>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5D9-46FE-8CC4-6C1F318482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312056"/>
        <c:axId val="414313696"/>
      </c:scatterChart>
      <c:valAx>
        <c:axId val="414312056"/>
        <c:scaling>
          <c:orientation val="minMax"/>
          <c:max val="2015"/>
          <c:min val="201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cs-CZ"/>
          </a:p>
        </c:txPr>
        <c:crossAx val="414313696"/>
        <c:crosses val="autoZero"/>
        <c:crossBetween val="midCat"/>
      </c:valAx>
      <c:valAx>
        <c:axId val="414313696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4143120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3">
        <a:alphaModFix amt="23000"/>
      </a:blip>
      <a:srcRect/>
      <a:stretch>
        <a:fillRect/>
      </a:stretch>
    </a:blipFill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6214060523822772E-2"/>
          <c:w val="0.97443049744304977"/>
          <c:h val="0.81714004691601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výpočty!$B$1</c:f>
              <c:strCache>
                <c:ptCount val="1"/>
                <c:pt idx="0">
                  <c:v>požárů v ŽP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Time New Roman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výpočty!$A$2:$A$5</c:f>
              <c:numCache>
                <c:formatCode>General</c:formatCode>
                <c:ptCount val="4"/>
                <c:pt idx="0">
                  <c:v>2003</c:v>
                </c:pt>
                <c:pt idx="1">
                  <c:v>2015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výpočty!$B$2:$B$5</c:f>
              <c:numCache>
                <c:formatCode>General</c:formatCode>
                <c:ptCount val="4"/>
                <c:pt idx="0">
                  <c:v>1.7</c:v>
                </c:pt>
                <c:pt idx="1">
                  <c:v>3.1</c:v>
                </c:pt>
                <c:pt idx="2">
                  <c:v>2.9</c:v>
                </c:pt>
                <c:pt idx="3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C-489B-ACDB-BC90A3A711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26976752"/>
        <c:axId val="526980688"/>
        <c:extLst>
          <c:ext xmlns:c15="http://schemas.microsoft.com/office/drawing/2012/chart" uri="{02D57815-91ED-43cb-92C2-25804820EDAC}">
            <c15:filteredBar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výpočty!$D$1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výpočty!$A$2:$A$5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2003</c:v>
                      </c:pt>
                      <c:pt idx="1">
                        <c:v>2015</c:v>
                      </c:pt>
                      <c:pt idx="2">
                        <c:v>2018</c:v>
                      </c:pt>
                      <c:pt idx="3">
                        <c:v>2019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výpočty!$D$2:$D$5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4F6C-489B-ACDB-BC90A3A711F4}"/>
                  </c:ext>
                </c:extLst>
              </c15:ser>
            </c15:filteredBarSeries>
          </c:ext>
        </c:extLst>
      </c:barChart>
      <c:catAx>
        <c:axId val="52697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 New Roman"/>
                <a:ea typeface="+mn-ea"/>
                <a:cs typeface="+mn-cs"/>
              </a:defRPr>
            </a:pPr>
            <a:endParaRPr lang="cs-CZ"/>
          </a:p>
        </c:txPr>
        <c:crossAx val="526980688"/>
        <c:crosses val="autoZero"/>
        <c:auto val="1"/>
        <c:lblAlgn val="ctr"/>
        <c:lblOffset val="100"/>
        <c:noMultiLvlLbl val="0"/>
      </c:catAx>
      <c:valAx>
        <c:axId val="526980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697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3">
        <a:alphaModFix amt="23000"/>
      </a:blip>
      <a:srcRect/>
      <a:stretch>
        <a:fillRect/>
      </a:stretch>
    </a:blipFill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9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93945-552D-4986-B4DD-3CCC8BF7018B}" type="datetimeFigureOut">
              <a:rPr lang="cs-CZ" smtClean="0"/>
              <a:t>10.10.2019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FA097-6035-4C0F-9F71-12B8BE549C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6716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249C2-BF5E-4164-83D6-883F306E0B4A}" type="datetimeFigureOut">
              <a:rPr lang="cs-CZ" smtClean="0"/>
              <a:t>10.10.2019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F0895-FE45-4597-9135-0EB6286FC4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6317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387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5524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0929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5715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0967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3538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8ACBF-E827-4071-8200-D6F19402E7E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467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800" b="1" i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C09D1-5629-4131-B0E2-224D1A4941DD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796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9714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549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9972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9276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F0895-FE45-4597-9135-0EB6286FC4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187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A4D547-B2AF-495E-93C9-D645178E089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93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F0895-FE45-4597-9135-0EB6286FC450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22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89E7-9370-4C6D-888F-8F54D6F9AEB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521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AB9B-B6D9-41B0-BE7A-B413B11A86A0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47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EE93-8750-43C9-A972-2AAA391CDD91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8492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067301-4012-4B57-B1EF-035199591112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51191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64BB1C-D927-4187-81A3-8439F6A57054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92992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343F63-5CE8-4E71-AB2F-EF72CE24D932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777719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5571C-0506-4C37-AB5A-CE8F331C1647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80427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1A02CF-6081-4F87-986A-18A1BF5FCAA7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22429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55907-0DC8-4C2E-BB92-9CDEC218C0E2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1613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5C2BC-68F0-4287-8892-908CCFFB1450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86550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810D01-24CC-4078-B50C-43D6805EA874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237162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34F3B-9BB6-49D1-A39D-EAB529B37B47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064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E8717B-BB7E-452B-B1EC-61ED38514D58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194089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68295-A949-42B9-8EA1-C4D11384021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96198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32E10D-8CEB-4A2C-8E73-1A1494541D14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978127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DED49D-E804-46D9-B4D3-6CCA45746011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03131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1E17F2-9816-4749-BF5B-5293C4C7253D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100690"/>
      </p:ext>
    </p:extLst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7B0A3B-65DD-46DD-A188-969E7398A1F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8812609"/>
      </p:ext>
    </p:extLst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CEE343-8444-4929-8354-A4D5B80405C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3593400"/>
      </p:ext>
    </p:extLst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E52E90-4432-4B3E-AF40-C16554888081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999182"/>
      </p:ext>
    </p:extLst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143D7-CCDE-4443-AD2D-F92893E9C6D4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7770203"/>
      </p:ext>
    </p:extLst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616D95-97D3-4BB4-A1EE-8CB2F52D7EC3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8545806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3D85-1967-45AB-ABE1-D0878CA73D25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327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E5B5A7-ADC1-4F3C-8736-1D31DB545D0B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9175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8DF840-E912-45CA-BEF3-0E2225D86F49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3614147"/>
      </p:ext>
    </p:extLst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385575-4FAF-4E82-BC2F-AD77A5503910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320205"/>
      </p:ext>
    </p:extLst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D0D27-84E9-48A6-A2FC-0735E58A09B4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7361857"/>
      </p:ext>
    </p:extLst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88AD9C-6A26-41F7-A8E1-31567B09D075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5867526"/>
      </p:ext>
    </p:extLst>
  </p:cSld>
  <p:clrMapOvr>
    <a:masterClrMapping/>
  </p:clrMapOvr>
  <p:transition spd="slow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D903A9-FEFB-47A9-BF89-9BCB2253712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0473236"/>
      </p:ext>
    </p:extLst>
  </p:cSld>
  <p:clrMapOvr>
    <a:masterClrMapping/>
  </p:clrMapOvr>
  <p:transition spd="slow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4EAB95-0012-49C3-911D-E5665368630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928322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 sz="1800" dirty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 sz="1800" dirty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 sz="1800" dirty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 sz="1800" dirty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 sz="1800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 sz="1800" dirty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 sz="1800" dirty="0"/>
            </a:p>
          </p:txBody>
        </p:sp>
      </p:grpSp>
      <p:sp>
        <p:nvSpPr>
          <p:cNvPr id="1710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8288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710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4C1CE8CF-A685-4481-806E-E53CDA88A55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529892"/>
      </p:ext>
    </p:extLst>
  </p:cSld>
  <p:clrMapOvr>
    <a:masterClrMapping/>
  </p:clrMapOvr>
  <p:transition>
    <p:blinds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1B7FB-5967-4BE7-A117-E926B91B5A7A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262856"/>
      </p:ext>
    </p:extLst>
  </p:cSld>
  <p:clrMapOvr>
    <a:masterClrMapping/>
  </p:clrMapOvr>
  <p:transition>
    <p:blinds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ACFE32-B5A6-42BB-B4AF-A6023A7A130A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4617662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6528-2D9B-4ABD-91FB-987143379A5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4531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0F24E5-0B03-4A81-AAAF-0332D365909C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391701"/>
      </p:ext>
    </p:extLst>
  </p:cSld>
  <p:clrMapOvr>
    <a:masterClrMapping/>
  </p:clrMapOvr>
  <p:transition>
    <p:blinds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F28BFA-E031-4524-93EE-DBA6EFFE9339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936277"/>
      </p:ext>
    </p:extLst>
  </p:cSld>
  <p:clrMapOvr>
    <a:masterClrMapping/>
  </p:clrMapOvr>
  <p:transition>
    <p:blinds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B35BB0-6A18-42C8-BBFD-27ABFE6E2F6B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282718"/>
      </p:ext>
    </p:extLst>
  </p:cSld>
  <p:clrMapOvr>
    <a:masterClrMapping/>
  </p:clrMapOvr>
  <p:transition>
    <p:blinds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43DAB1-B649-48BB-AB77-EF63A1290290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3602118"/>
      </p:ext>
    </p:extLst>
  </p:cSld>
  <p:clrMapOvr>
    <a:masterClrMapping/>
  </p:clrMapOvr>
  <p:transition>
    <p:blinds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181FEF-706C-4165-8390-5C4D32FBD308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751940"/>
      </p:ext>
    </p:extLst>
  </p:cSld>
  <p:clrMapOvr>
    <a:masterClrMapping/>
  </p:clrMapOvr>
  <p:transition>
    <p:blinds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C18FE-DD70-452B-81A9-1003F782D128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5767467"/>
      </p:ext>
    </p:extLst>
  </p:cSld>
  <p:clrMapOvr>
    <a:masterClrMapping/>
  </p:clrMapOvr>
  <p:transition>
    <p:blinds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62961-5B13-4952-B7E6-3BBD7ECB32D8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4977904"/>
      </p:ext>
    </p:extLst>
  </p:cSld>
  <p:clrMapOvr>
    <a:masterClrMapping/>
  </p:clrMapOvr>
  <p:transition>
    <p:blinds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338733" y="617539"/>
            <a:ext cx="2601384" cy="551497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534584" y="617539"/>
            <a:ext cx="7600949" cy="551497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3FA88-DBEE-4207-8581-A51C549D4FDA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2282840"/>
      </p:ext>
    </p:extLst>
  </p:cSld>
  <p:clrMapOvr>
    <a:masterClrMapping/>
  </p:clrMapOvr>
  <p:transition>
    <p:blinds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97A995-EC25-4010-9228-8966417E008B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3425139"/>
      </p:ext>
    </p:extLst>
  </p:cSld>
  <p:clrMapOvr>
    <a:masterClrMapping/>
  </p:clrMapOvr>
  <p:transition>
    <p:blinds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2FC57F-76C8-456E-9851-E98A08F9205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5265015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97BA-CEE2-41E4-8553-73699E4D829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17724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endParaRPr lang="cs-CZ" noProof="0" dirty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44191-6E12-4D53-93A9-74976FD1840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927074"/>
      </p:ext>
    </p:extLst>
  </p:cSld>
  <p:clrMapOvr>
    <a:masterClrMapping/>
  </p:clrMapOvr>
  <p:transition>
    <p:blinds dir="vert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1534584" y="617539"/>
            <a:ext cx="10405533" cy="55149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26502-0E4F-4EF6-967B-9F762E62FEA2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809558"/>
      </p:ext>
    </p:extLst>
  </p:cSld>
  <p:clrMapOvr>
    <a:masterClrMapping/>
  </p:clrMapOvr>
  <p:transition>
    <p:blinds dir="vert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6A9CC2-E839-4C08-8273-A297DC7B6B67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285596"/>
      </p:ext>
    </p:extLst>
  </p:cSld>
  <p:clrMapOvr>
    <a:masterClrMapping/>
  </p:clrMapOvr>
  <p:transition spd="slow" advTm="20000"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564F8F-F26D-433C-AFD3-57667F82D57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3402552"/>
      </p:ext>
    </p:extLst>
  </p:cSld>
  <p:clrMapOvr>
    <a:masterClrMapping/>
  </p:clrMapOvr>
  <p:transition spd="slow" advTm="20000"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84FFC9-A50E-45B8-9B60-5AA7B359D812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7744360"/>
      </p:ext>
    </p:extLst>
  </p:cSld>
  <p:clrMapOvr>
    <a:masterClrMapping/>
  </p:clrMapOvr>
  <p:transition spd="slow" advTm="20000"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D02C52-18CF-451C-9262-035A37B7907A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3898491"/>
      </p:ext>
    </p:extLst>
  </p:cSld>
  <p:clrMapOvr>
    <a:masterClrMapping/>
  </p:clrMapOvr>
  <p:transition spd="slow" advTm="20000"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42FC5D-F699-46D1-B539-A17819605F4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6440906"/>
      </p:ext>
    </p:extLst>
  </p:cSld>
  <p:clrMapOvr>
    <a:masterClrMapping/>
  </p:clrMapOvr>
  <p:transition spd="slow" advTm="20000">
    <p:fade thruBlk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C1F745-83E1-454C-8DDF-B71D0177EA6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28646"/>
      </p:ext>
    </p:extLst>
  </p:cSld>
  <p:clrMapOvr>
    <a:masterClrMapping/>
  </p:clrMapOvr>
  <p:transition spd="slow" advTm="20000"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D4D1F-582C-4B02-8EB9-D51797FDE5F9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441375"/>
      </p:ext>
    </p:extLst>
  </p:cSld>
  <p:clrMapOvr>
    <a:masterClrMapping/>
  </p:clrMapOvr>
  <p:transition spd="slow" advTm="20000"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5299-7D96-4548-8DD5-E39DE912529C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281416"/>
      </p:ext>
    </p:extLst>
  </p:cSld>
  <p:clrMapOvr>
    <a:masterClrMapping/>
  </p:clrMapOvr>
  <p:transition spd="slow" advTm="20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5359-3444-4D68-B6E8-794D8FD9B9DD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646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00F9E3-4C93-450E-9166-9722D823C65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842799"/>
      </p:ext>
    </p:extLst>
  </p:cSld>
  <p:clrMapOvr>
    <a:masterClrMapping/>
  </p:clrMapOvr>
  <p:transition spd="slow" advTm="20000">
    <p:fade thruBlk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52DD45-B2D0-4319-B051-7EFEC2DA475A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3487780"/>
      </p:ext>
    </p:extLst>
  </p:cSld>
  <p:clrMapOvr>
    <a:masterClrMapping/>
  </p:clrMapOvr>
  <p:transition spd="slow" advTm="20000">
    <p:fade thruBlk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E037EE-6B09-4D0B-9DD8-0F15ACC0093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4298072"/>
      </p:ext>
    </p:extLst>
  </p:cSld>
  <p:clrMapOvr>
    <a:masterClrMapping/>
  </p:clrMapOvr>
  <p:transition spd="slow" advTm="20000">
    <p:fade thruBlk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8C719F-F906-4810-9A36-59D194600603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9032345"/>
      </p:ext>
    </p:extLst>
  </p:cSld>
  <p:clrMapOvr>
    <a:masterClrMapping/>
  </p:clrMapOvr>
  <p:transition spd="slow" advTm="20000">
    <p:fade thruBlk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cs-CZ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24E27F-304B-4B5E-8A84-B72AC4DE1193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8822065"/>
      </p:ext>
    </p:extLst>
  </p:cSld>
  <p:clrMapOvr>
    <a:masterClrMapping/>
  </p:clrMapOvr>
  <p:transition spd="slow" advTm="20000">
    <p:fade thruBlk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BC287C-9ED3-4DAC-8995-4551A221DCFE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0ECE8-CC3E-41F2-8D5B-39C30D1F152D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677314" name="Object 3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36300" y="152401"/>
            <a:ext cx="857251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404391"/>
      </p:ext>
    </p:extLst>
  </p:cSld>
  <p:clrMapOvr>
    <a:masterClrMapping/>
  </p:clrMapOvr>
  <p:transition spd="slow" advTm="20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5653-9B9D-4297-992B-B89706B37EC7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791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F10A-DC24-4CD3-B17A-8757B4993287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1291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69E-C1F1-409C-A5DD-6A4CC53EC1C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526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40A44-31BB-4C28-824C-D49599377171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3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b="0">
                <a:effectLst/>
                <a:latin typeface="+mn-lt"/>
                <a:cs typeface="+mn-cs"/>
              </a:defRPr>
            </a:lvl1pPr>
          </a:lstStyle>
          <a:p>
            <a:fld id="{2CBFE39C-D9EB-413A-BF87-A7C79CBC725F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effectLst/>
                <a:latin typeface="+mn-lt"/>
                <a:cs typeface="+mn-cs"/>
              </a:defRPr>
            </a:lvl1pPr>
          </a:lstStyle>
          <a:p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effectLst/>
                <a:latin typeface="+mn-lt"/>
                <a:cs typeface="+mn-cs"/>
              </a:defRPr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262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dissolv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ffectLst/>
                <a:cs typeface="+mn-cs"/>
              </a:defRPr>
            </a:lvl1pPr>
          </a:lstStyle>
          <a:p>
            <a:fld id="{D585D64F-CC7C-417B-A1FD-02DC33F8114C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ffectLst/>
                <a:cs typeface="+mn-cs"/>
              </a:defRPr>
            </a:lvl1pPr>
          </a:lstStyle>
          <a:p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ffectLst/>
                <a:cs typeface="+mn-cs"/>
              </a:defRPr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50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ransition spd="slow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 sz="2400" dirty="0">
              <a:latin typeface="Tahoma" pitchFamily="34" charset="0"/>
            </a:endParaRPr>
          </a:p>
        </p:txBody>
      </p:sp>
      <p:sp>
        <p:nvSpPr>
          <p:cNvPr id="16998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 sz="2400" dirty="0">
              <a:latin typeface="Tahoma" pitchFamily="34" charset="0"/>
            </a:endParaRPr>
          </a:p>
        </p:txBody>
      </p:sp>
      <p:sp>
        <p:nvSpPr>
          <p:cNvPr id="16998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 sz="2400" dirty="0">
              <a:latin typeface="Tahoma" pitchFamily="34" charset="0"/>
            </a:endParaRPr>
          </a:p>
        </p:txBody>
      </p:sp>
      <p:sp>
        <p:nvSpPr>
          <p:cNvPr id="16998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 sz="2400" dirty="0">
              <a:latin typeface="Tahoma" pitchFamily="34" charset="0"/>
            </a:endParaRPr>
          </a:p>
        </p:txBody>
      </p:sp>
      <p:sp>
        <p:nvSpPr>
          <p:cNvPr id="16999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 sz="2400" dirty="0">
              <a:latin typeface="Tahoma" pitchFamily="34" charset="0"/>
            </a:endParaRPr>
          </a:p>
        </p:txBody>
      </p:sp>
      <p:sp>
        <p:nvSpPr>
          <p:cNvPr id="16999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 sz="2400" dirty="0">
              <a:latin typeface="Tahoma" pitchFamily="34" charset="0"/>
            </a:endParaRPr>
          </a:p>
        </p:txBody>
      </p:sp>
      <p:sp>
        <p:nvSpPr>
          <p:cNvPr id="16999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 sz="2400" dirty="0">
              <a:latin typeface="Tahoma" pitchFamily="34" charset="0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617538"/>
            <a:ext cx="1039071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69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fld id="{CE3CE653-B20A-4CAE-AAD6-3BE4C89BDD5C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169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endParaRPr lang="cs-CZ" dirty="0"/>
          </a:p>
        </p:txBody>
      </p:sp>
      <p:sp>
        <p:nvSpPr>
          <p:cNvPr id="169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panose="020B0604030504040204" pitchFamily="34" charset="0"/>
              </a:defRPr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34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p:transition>
    <p:blinds dir="vert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fld id="{DA3EA0F5-5189-446E-8AA6-F4152BE5D379}" type="datetime1">
              <a:rPr lang="cs-CZ" smtClean="0"/>
              <a:t>10.10.2019</a:t>
            </a:fld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fld id="{28D4CBD6-3806-462E-8088-4946C730A1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73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</p:sldLayoutIdLst>
  <p:transition spd="slow" advTm="20000"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png"/><Relationship Id="rId3" Type="http://schemas.openxmlformats.org/officeDocument/2006/relationships/video" Target="../media/media1.mp4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2" Type="http://schemas.microsoft.com/office/2007/relationships/media" Target="../media/media1.mp4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42.png"/><Relationship Id="rId1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8.jpg"/><Relationship Id="rId9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video" Target="../media/media2.mp4"/><Relationship Id="rId7" Type="http://schemas.openxmlformats.org/officeDocument/2006/relationships/image" Target="../media/image54.jpeg"/><Relationship Id="rId2" Type="http://schemas.microsoft.com/office/2007/relationships/media" Target="../media/media2.mp4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53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video" Target="../media/media3.mp4"/><Relationship Id="rId7" Type="http://schemas.openxmlformats.org/officeDocument/2006/relationships/image" Target="../media/image58.png"/><Relationship Id="rId2" Type="http://schemas.microsoft.com/office/2007/relationships/media" Target="../media/media3.mp4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58.xml"/><Relationship Id="rId9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8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6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7" Type="http://schemas.openxmlformats.org/officeDocument/2006/relationships/oleObject" Target="../embeddings/oleObject1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jp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8.jp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25.jpe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8.jp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38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9" y="456444"/>
            <a:ext cx="9852991" cy="954915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Trendy a potřeby HZS ČR</a:t>
            </a:r>
            <a:endParaRPr lang="cs-CZ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45704" y="6271591"/>
            <a:ext cx="9144000" cy="506896"/>
          </a:xfrm>
        </p:spPr>
        <p:txBody>
          <a:bodyPr/>
          <a:lstStyle/>
          <a:p>
            <a:r>
              <a:rPr lang="cs-CZ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Výroční konference IROP, Jihlava, 9. října 2019</a:t>
            </a:r>
            <a:endParaRPr lang="cs-CZ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2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9000">
              <a:srgbClr val="FFFFFF"/>
            </a:gs>
            <a:gs pos="11000">
              <a:schemeClr val="bg1"/>
            </a:gs>
            <a:gs pos="0">
              <a:srgbClr val="B97272"/>
            </a:gs>
            <a:gs pos="0">
              <a:srgbClr val="FFB380"/>
            </a:gs>
            <a:gs pos="11000">
              <a:srgbClr val="FFFFFF"/>
            </a:gs>
            <a:gs pos="13000">
              <a:srgbClr val="FFFFFF"/>
            </a:gs>
            <a:gs pos="10000">
              <a:schemeClr val="bg1"/>
            </a:gs>
            <a:gs pos="0">
              <a:schemeClr val="bg1"/>
            </a:gs>
            <a:gs pos="1000">
              <a:srgbClr val="C00000"/>
            </a:gs>
            <a:gs pos="6000">
              <a:srgbClr val="FF660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0427" y="363822"/>
            <a:ext cx="6607126" cy="60514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  <a:ea typeface="+mj-ea"/>
                <a:cs typeface="+mj-cs"/>
              </a:rPr>
              <a:t>1. Pozemní mobilní požární technika</a:t>
            </a:r>
          </a:p>
        </p:txBody>
      </p:sp>
      <p:sp>
        <p:nvSpPr>
          <p:cNvPr id="4" name="Obdélník 3"/>
          <p:cNvSpPr/>
          <p:nvPr/>
        </p:nvSpPr>
        <p:spPr>
          <a:xfrm rot="16200000">
            <a:off x="-2873499" y="3217945"/>
            <a:ext cx="68946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Technika pro období </a:t>
            </a:r>
            <a:r>
              <a:rPr lang="cs-CZ" sz="3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scucha</a:t>
            </a:r>
            <a:endParaRPr lang="cs-CZ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1518301" y="3399592"/>
            <a:ext cx="6656869" cy="60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sz="2800" b="1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  <a:ea typeface="+mj-ea"/>
                <a:cs typeface="+mj-cs"/>
              </a:rPr>
              <a:t>2</a:t>
            </a:r>
            <a:r>
              <a:rPr lang="cs-CZ" sz="2800" b="1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  <a:ea typeface="+mj-ea"/>
                <a:cs typeface="+mj-cs"/>
              </a:rPr>
              <a:t>. Technika pro letecké hašení požárů</a:t>
            </a:r>
            <a:endParaRPr lang="cs-CZ" sz="2800" b="1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 New Roman"/>
              <a:ea typeface="+mj-ea"/>
              <a:cs typeface="+mj-cs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93" y="1000884"/>
            <a:ext cx="1887653" cy="1415739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7"/>
          <a:srcRect l="13046" r="12283"/>
          <a:stretch/>
        </p:blipFill>
        <p:spPr>
          <a:xfrm>
            <a:off x="6079767" y="999787"/>
            <a:ext cx="1586940" cy="1416836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220" y="1000885"/>
            <a:ext cx="1887652" cy="1415739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1328" y="988901"/>
            <a:ext cx="4098700" cy="14168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Obdélník 9"/>
          <p:cNvSpPr/>
          <p:nvPr/>
        </p:nvSpPr>
        <p:spPr>
          <a:xfrm>
            <a:off x="2049983" y="2406973"/>
            <a:ext cx="18181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CAS na lesní požáry</a:t>
            </a:r>
            <a:endParaRPr lang="cs-CZ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 New Roman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6786626" y="2440771"/>
            <a:ext cx="17601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Velkokapacitní CAS</a:t>
            </a:r>
            <a:endParaRPr lang="cs-CZ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 New Roman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4047493" y="988901"/>
            <a:ext cx="7862535" cy="175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015220" y="988901"/>
            <a:ext cx="1887652" cy="176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9" name="Skupina 28"/>
          <p:cNvGrpSpPr/>
          <p:nvPr/>
        </p:nvGrpSpPr>
        <p:grpSpPr>
          <a:xfrm>
            <a:off x="4643691" y="4075422"/>
            <a:ext cx="2831334" cy="2345589"/>
            <a:chOff x="4696029" y="4064364"/>
            <a:chExt cx="2831334" cy="2345589"/>
          </a:xfrm>
        </p:grpSpPr>
        <p:sp>
          <p:nvSpPr>
            <p:cNvPr id="16" name="Zástupný symbol pro obsah 2"/>
            <p:cNvSpPr txBox="1">
              <a:spLocks/>
            </p:cNvSpPr>
            <p:nvPr/>
          </p:nvSpPr>
          <p:spPr>
            <a:xfrm>
              <a:off x="4696029" y="6080404"/>
              <a:ext cx="2831334" cy="329549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cs-CZ" sz="1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Sikorsky </a:t>
              </a:r>
              <a:r>
                <a:rPr lang="cs-CZ" sz="14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S-92 </a:t>
              </a:r>
              <a:r>
                <a:rPr lang="cs-CZ" sz="14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(až 10.000 l. vody) </a:t>
              </a:r>
              <a:endParaRPr lang="cs-CZ" sz="1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</a:endParaRPr>
            </a:p>
          </p:txBody>
        </p:sp>
        <p:pic>
          <p:nvPicPr>
            <p:cNvPr id="20" name="Obrázek 19"/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944"/>
            <a:stretch/>
          </p:blipFill>
          <p:spPr>
            <a:xfrm>
              <a:off x="4755708" y="4064364"/>
              <a:ext cx="2771655" cy="19407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Obdélník 21"/>
            <p:cNvSpPr/>
            <p:nvPr/>
          </p:nvSpPr>
          <p:spPr>
            <a:xfrm>
              <a:off x="4755708" y="4064364"/>
              <a:ext cx="2771655" cy="234558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1993900" y="4075422"/>
            <a:ext cx="2535919" cy="2345589"/>
            <a:chOff x="1993900" y="4075422"/>
            <a:chExt cx="2535919" cy="2345589"/>
          </a:xfrm>
        </p:grpSpPr>
        <p:sp>
          <p:nvSpPr>
            <p:cNvPr id="19" name="Obdélník 18"/>
            <p:cNvSpPr/>
            <p:nvPr/>
          </p:nvSpPr>
          <p:spPr>
            <a:xfrm>
              <a:off x="2022208" y="6052274"/>
              <a:ext cx="2507611" cy="307777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cs-CZ" sz="1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AT-802 F </a:t>
              </a:r>
              <a:r>
                <a:rPr lang="cs-CZ" sz="14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(</a:t>
              </a:r>
              <a:r>
                <a:rPr lang="cs-CZ" sz="14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3.600 </a:t>
              </a:r>
              <a:r>
                <a:rPr lang="cs-CZ" sz="14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l. </a:t>
              </a:r>
              <a:r>
                <a:rPr lang="cs-CZ" sz="14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 New Roman"/>
                </a:rPr>
                <a:t>vody) </a:t>
              </a:r>
              <a:endParaRPr lang="cs-CZ" sz="1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</a:endParaRPr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993900" y="4075422"/>
              <a:ext cx="2521891" cy="234558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Zástupný symbol pro obsah 3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4" t="14014" r="10461" b="413"/>
            <a:stretch/>
          </p:blipFill>
          <p:spPr bwMode="auto">
            <a:xfrm>
              <a:off x="1999183" y="4077064"/>
              <a:ext cx="2514600" cy="191494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9599806" y="6344811"/>
            <a:ext cx="2540000" cy="457200"/>
          </a:xfrm>
        </p:spPr>
        <p:txBody>
          <a:bodyPr/>
          <a:lstStyle/>
          <a:p>
            <a:fld id="{28D4CBD6-3806-462E-8088-4946C730A173}" type="slidenum">
              <a:rPr lang="cs-CZ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8207" y="4076700"/>
            <a:ext cx="5486818" cy="2379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Leosystem_FrZa_re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66707" y="4068071"/>
            <a:ext cx="4226532" cy="237568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755" y="4071348"/>
            <a:ext cx="4286436" cy="23853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51049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60953" y="281504"/>
            <a:ext cx="10749265" cy="621708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endParaRPr lang="cs-CZ" sz="2000" b="1" cap="none" spc="0" dirty="0" smtClean="0">
              <a:ln w="66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s-CZ" sz="1000" b="1" cap="none" spc="0" dirty="0" smtClean="0">
              <a:ln w="66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cs-CZ" sz="8000" b="1" cap="none" spc="0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CC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Nedostatek vody </a:t>
            </a:r>
            <a:r>
              <a:rPr lang="cs-CZ" sz="72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CC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 </a:t>
            </a:r>
            <a:r>
              <a:rPr lang="cs-CZ" sz="72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CC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hašení požárů</a:t>
            </a:r>
            <a:endParaRPr lang="cs-CZ" sz="7200" b="1" dirty="0">
              <a:ln w="6600">
                <a:solidFill>
                  <a:schemeClr val="tx1"/>
                </a:solidFill>
                <a:prstDash val="solid"/>
              </a:ln>
              <a:solidFill>
                <a:srgbClr val="CC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s-CZ" sz="1600" b="1" cap="none" spc="0" dirty="0" smtClean="0">
              <a:ln w="6600">
                <a:solidFill>
                  <a:srgbClr val="0000FF"/>
                </a:solidFill>
                <a:prstDash val="solid"/>
              </a:ln>
              <a:blipFill>
                <a:blip r:embed="rId6"/>
                <a:tile tx="0" ty="0" sx="100000" sy="100000" flip="none" algn="tl"/>
              </a:blip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s-CZ" sz="6000" b="1" cap="none" spc="0" dirty="0" smtClean="0">
              <a:ln w="6600">
                <a:solidFill>
                  <a:srgbClr val="0000FF"/>
                </a:solidFill>
                <a:prstDash val="solid"/>
              </a:ln>
              <a:blipFill>
                <a:blip r:embed="rId6"/>
                <a:tile tx="0" ty="0" sx="100000" sy="100000" flip="none" algn="tl"/>
              </a:blip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s-CZ" sz="5000" b="1" cap="none" spc="0" dirty="0" smtClean="0">
              <a:ln w="6600">
                <a:solidFill>
                  <a:srgbClr val="0000FF"/>
                </a:solidFill>
                <a:prstDash val="solid"/>
              </a:ln>
              <a:blipFill>
                <a:blip r:embed="rId6"/>
                <a:tile tx="0" ty="0" sx="100000" sy="100000" flip="none" algn="tl"/>
              </a:blip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s-CZ" sz="6000" b="1" cap="none" spc="0" dirty="0" smtClean="0">
              <a:ln w="6600">
                <a:solidFill>
                  <a:srgbClr val="0000FF"/>
                </a:solidFill>
                <a:prstDash val="solid"/>
              </a:ln>
              <a:blipFill>
                <a:blip r:embed="rId6"/>
                <a:tile tx="0" ty="0" sx="100000" sy="100000" flip="none" algn="tl"/>
              </a:blip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s-CZ" sz="3000" b="1" cap="none" spc="0" dirty="0">
              <a:ln w="6600">
                <a:solidFill>
                  <a:srgbClr val="0000FF"/>
                </a:solidFill>
                <a:prstDash val="solid"/>
              </a:ln>
              <a:blipFill>
                <a:blip r:embed="rId6"/>
                <a:tile tx="0" ty="0" sx="100000" sy="100000" flip="none" algn="tl"/>
              </a:blipFill>
              <a:effectLst>
                <a:outerShdw dist="38100" dir="2700000" algn="tl" rotWithShape="0">
                  <a:schemeClr val="accent2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701" y="4486891"/>
            <a:ext cx="3549262" cy="1996459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895"/>
          <a:stretch/>
        </p:blipFill>
        <p:spPr>
          <a:xfrm>
            <a:off x="4494548" y="4487382"/>
            <a:ext cx="3577497" cy="1996459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11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" r="1635"/>
          <a:stretch/>
        </p:blipFill>
        <p:spPr>
          <a:xfrm>
            <a:off x="8082118" y="4487382"/>
            <a:ext cx="3613352" cy="1996459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18835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7000">
              <a:schemeClr val="bg1"/>
            </a:gs>
            <a:gs pos="100000">
              <a:srgbClr val="FFFFFF"/>
            </a:gs>
            <a:gs pos="99000">
              <a:schemeClr val="tx1"/>
            </a:gs>
            <a:gs pos="81000">
              <a:schemeClr val="bg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993" y="88780"/>
            <a:ext cx="4727272" cy="668921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46"/>
          <a:stretch/>
        </p:blipFill>
        <p:spPr>
          <a:xfrm flipH="1">
            <a:off x="4926125" y="88780"/>
            <a:ext cx="7121095" cy="6717400"/>
          </a:xfrm>
          <a:prstGeom prst="rect">
            <a:avLst/>
          </a:prstGeom>
        </p:spPr>
      </p:pic>
      <p:sp>
        <p:nvSpPr>
          <p:cNvPr id="4" name="Nadpis 1"/>
          <p:cNvSpPr txBox="1">
            <a:spLocks/>
          </p:cNvSpPr>
          <p:nvPr/>
        </p:nvSpPr>
        <p:spPr bwMode="auto">
          <a:xfrm>
            <a:off x="5055791" y="189714"/>
            <a:ext cx="6886938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6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Suchá mlha</a:t>
            </a:r>
            <a:endParaRPr lang="cs-CZ" sz="6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dnadpis 2"/>
          <p:cNvSpPr txBox="1">
            <a:spLocks/>
          </p:cNvSpPr>
          <p:nvPr/>
        </p:nvSpPr>
        <p:spPr bwMode="auto">
          <a:xfrm>
            <a:off x="5251951" y="1297322"/>
            <a:ext cx="6713638" cy="1084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36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vodní mlhu tvoří kapičky menšími    1 až 10 µm („nanokapičky“)   </a:t>
            </a:r>
            <a:endParaRPr lang="cs-CZ" sz="3600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 bwMode="auto">
          <a:xfrm>
            <a:off x="175992" y="3931921"/>
            <a:ext cx="4727273" cy="2785110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umožňuje: </a:t>
            </a:r>
          </a:p>
          <a:p>
            <a:pPr marL="365125" lvl="1" indent="-365125"/>
            <a:r>
              <a:rPr lang="cs-CZ" sz="220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hasit všechny typy požárů </a:t>
            </a:r>
            <a:r>
              <a:rPr lang="cs-CZ" sz="2200" i="1" kern="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(elektrozařízení, dřevo, hořlavé kapaliny, …),</a:t>
            </a:r>
          </a:p>
          <a:p>
            <a:pPr marL="365125" lvl="1" indent="-365125">
              <a:spcBef>
                <a:spcPts val="1200"/>
              </a:spcBef>
            </a:pPr>
            <a:r>
              <a:rPr lang="cs-CZ" sz="220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ušetřit až </a:t>
            </a:r>
            <a:r>
              <a:rPr lang="cs-CZ" sz="2200" b="1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95</a:t>
            </a:r>
            <a:r>
              <a:rPr lang="cs-CZ" sz="220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% vody (kultura hašení, strategie vyzbrojování).</a:t>
            </a:r>
          </a:p>
        </p:txBody>
      </p:sp>
      <p:pic>
        <p:nvPicPr>
          <p:cNvPr id="6" name="Suchá mlha FrZa_re_v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04570" y="2758440"/>
            <a:ext cx="7042649" cy="3958590"/>
          </a:xfrm>
          <a:prstGeom prst="rect">
            <a:avLst/>
          </a:prstGeo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0ECE8-CC3E-41F2-8D5B-39C30D1F152D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594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500" t="800" r="500" b="8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372916" y="579735"/>
            <a:ext cx="9217588" cy="49859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8000" b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Lépe budeme muset </a:t>
            </a:r>
          </a:p>
          <a:p>
            <a:pPr algn="ctr">
              <a:lnSpc>
                <a:spcPct val="150000"/>
              </a:lnSpc>
            </a:pPr>
            <a:r>
              <a:rPr lang="cs-CZ" sz="6600" b="1" u="sng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r>
              <a:rPr lang="cs-CZ" sz="6600" b="1" u="sng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h r á n i t</a:t>
            </a:r>
            <a:r>
              <a:rPr lang="cs-CZ" sz="6600" b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cs-CZ" sz="6600" b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zasahující hasiče !</a:t>
            </a:r>
            <a:endParaRPr lang="cs-CZ" sz="66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0ECE8-CC3E-41F2-8D5B-39C30D1F152D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043654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7000">
              <a:schemeClr val="bg1"/>
            </a:gs>
            <a:gs pos="100000">
              <a:srgbClr val="FFFFFF"/>
            </a:gs>
            <a:gs pos="99000">
              <a:schemeClr val="tx1"/>
            </a:gs>
            <a:gs pos="81000">
              <a:schemeClr val="bg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73474" y="170579"/>
            <a:ext cx="771401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48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Budoucnost ve vyzbrojování </a:t>
            </a:r>
          </a:p>
          <a:p>
            <a:pPr algn="ctr"/>
            <a:r>
              <a:rPr lang="cs-CZ" sz="4000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HZS ČR speciální technikou</a:t>
            </a:r>
            <a:endParaRPr lang="cs-CZ" sz="4000" i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982"/>
          <a:stretch/>
        </p:blipFill>
        <p:spPr>
          <a:xfrm>
            <a:off x="3264845" y="5011731"/>
            <a:ext cx="2876874" cy="16853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 r="2257" b="-1"/>
          <a:stretch/>
        </p:blipFill>
        <p:spPr>
          <a:xfrm>
            <a:off x="349674" y="5011731"/>
            <a:ext cx="2820246" cy="168141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" name="Obdélník 9"/>
          <p:cNvSpPr/>
          <p:nvPr/>
        </p:nvSpPr>
        <p:spPr>
          <a:xfrm>
            <a:off x="719826" y="1671708"/>
            <a:ext cx="490018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cs-CZ" sz="3600" b="1" dirty="0" smtClean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cs-CZ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 s vodním paprskem</a:t>
            </a:r>
          </a:p>
          <a:p>
            <a:pPr algn="just">
              <a:spcBef>
                <a:spcPts val="600"/>
              </a:spcBef>
            </a:pPr>
            <a:r>
              <a:rPr lang="cs-CZ" sz="3600" b="1" dirty="0" smtClean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cs-CZ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zodolněná technika</a:t>
            </a:r>
          </a:p>
          <a:p>
            <a:pPr algn="just">
              <a:spcBef>
                <a:spcPts val="600"/>
              </a:spcBef>
            </a:pPr>
            <a:r>
              <a:rPr lang="cs-CZ" sz="3600" b="1" dirty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cs-CZ" sz="3600" b="1" dirty="0" smtClean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vyprošťovací technika</a:t>
            </a:r>
          </a:p>
          <a:p>
            <a:pPr algn="just">
              <a:spcBef>
                <a:spcPts val="600"/>
              </a:spcBef>
            </a:pPr>
            <a:r>
              <a:rPr lang="cs-CZ" sz="3600" b="1" dirty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4</a:t>
            </a:r>
            <a:r>
              <a:rPr lang="cs-CZ" sz="3600" b="1" dirty="0" smtClean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roboti, drony</a:t>
            </a:r>
          </a:p>
          <a:p>
            <a:pPr algn="just">
              <a:spcBef>
                <a:spcPts val="600"/>
              </a:spcBef>
            </a:pPr>
            <a:r>
              <a:rPr lang="cs-CZ" sz="3600" b="1" dirty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5</a:t>
            </a:r>
            <a:r>
              <a:rPr lang="cs-CZ" sz="3600" b="1" dirty="0" smtClean="0">
                <a:ln w="0"/>
                <a:solidFill>
                  <a:srgbClr val="99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umělá inteligence</a:t>
            </a:r>
            <a:endParaRPr lang="cs-CZ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1"/>
          <a:stretch/>
        </p:blipFill>
        <p:spPr>
          <a:xfrm>
            <a:off x="8930641" y="4995561"/>
            <a:ext cx="2990042" cy="16975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2" t="869" r="9308" b="-869"/>
          <a:stretch/>
        </p:blipFill>
        <p:spPr bwMode="auto">
          <a:xfrm>
            <a:off x="6248400" y="5011731"/>
            <a:ext cx="2575560" cy="1681414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6280" y="261802"/>
            <a:ext cx="3553922" cy="1255284"/>
          </a:xfrm>
          <a:prstGeom prst="rect">
            <a:avLst/>
          </a:prstGeom>
        </p:spPr>
      </p:pic>
      <p:pic>
        <p:nvPicPr>
          <p:cNvPr id="6" name="roboti_FrZa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82369" y="1671708"/>
            <a:ext cx="5638314" cy="3169230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0ECE8-CC3E-41F2-8D5B-39C30D1F152D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043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416857" y="2190096"/>
            <a:ext cx="7235143" cy="1084108"/>
          </a:xfrm>
          <a:prstGeom prst="rect">
            <a:avLst/>
          </a:prstGeom>
          <a:noFill/>
          <a:effectLst>
            <a:glow rad="63500">
              <a:schemeClr val="tx1">
                <a:alpha val="40000"/>
              </a:schemeClr>
            </a:glow>
          </a:effectLst>
        </p:spPr>
        <p:txBody>
          <a:bodyPr wrap="none" lIns="91440" tIns="45720" rIns="91440" bIns="45720">
            <a:prstTxWarp prst="textFadeRight">
              <a:avLst>
                <a:gd name="adj" fmla="val 0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Děkuji za pozornost</a:t>
            </a:r>
            <a:endParaRPr kumimoji="0" lang="cs-CZ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6" name="WordArt 13"/>
          <p:cNvSpPr>
            <a:spLocks noChangeArrowheads="1" noChangeShapeType="1" noTextEdit="1"/>
          </p:cNvSpPr>
          <p:nvPr/>
        </p:nvSpPr>
        <p:spPr bwMode="auto">
          <a:xfrm>
            <a:off x="3552848" y="5468620"/>
            <a:ext cx="5502252" cy="57259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kern="10" dirty="0">
                <a:solidFill>
                  <a:srgbClr val="FFFF00"/>
                </a:solidFill>
                <a:effectLst>
                  <a:glow rad="101600">
                    <a:prstClr val="black">
                      <a:alpha val="40000"/>
                    </a:prstClr>
                  </a:glow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</a:t>
            </a:r>
            <a:r>
              <a:rPr lang="cs-CZ" sz="2000" b="1" kern="10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40000"/>
                    </a:prstClr>
                  </a:glow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rig. gen</a:t>
            </a:r>
            <a:r>
              <a:rPr kumimoji="0" lang="cs-CZ" sz="2000" b="1" i="0" u="none" strike="noStrike" kern="1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prstClr val="black">
                      <a:alpha val="40000"/>
                    </a:prstClr>
                  </a:glow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 panose="020B0604020202020204" pitchFamily="34" charset="0"/>
              </a:rPr>
              <a:t>. </a:t>
            </a:r>
            <a:r>
              <a:rPr kumimoji="0" lang="cs-CZ" sz="2000" b="1" i="0" u="none" strike="noStrike" kern="1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prstClr val="black">
                      <a:alpha val="40000"/>
                    </a:prstClr>
                  </a:glow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 panose="020B0604020202020204" pitchFamily="34" charset="0"/>
              </a:rPr>
              <a:t>Ing. </a:t>
            </a:r>
            <a:r>
              <a:rPr kumimoji="0" lang="cs-CZ" sz="2000" b="1" i="0" u="none" strike="noStrike" kern="1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prstClr val="black">
                      <a:alpha val="40000"/>
                    </a:prstClr>
                  </a:glow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 panose="020B0604020202020204" pitchFamily="34" charset="0"/>
              </a:rPr>
              <a:t>František </a:t>
            </a:r>
            <a:r>
              <a:rPr kumimoji="0" lang="cs-CZ" sz="2000" b="1" i="0" u="none" strike="noStrike" kern="1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prstClr val="black">
                      <a:alpha val="40000"/>
                    </a:prstClr>
                  </a:glow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 panose="020B0604020202020204" pitchFamily="34" charset="0"/>
              </a:rPr>
              <a:t>Zadina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9652000" y="6404450"/>
            <a:ext cx="2540000" cy="457200"/>
          </a:xfrm>
        </p:spPr>
        <p:txBody>
          <a:bodyPr/>
          <a:lstStyle/>
          <a:p>
            <a:fld id="{3AAA8CD0-8401-4FEB-913A-CDE48817EA72}" type="slidenum">
              <a:rPr lang="cs-CZ" b="1" smtClean="0">
                <a:solidFill>
                  <a:schemeClr val="bg1"/>
                </a:solidFill>
              </a:rPr>
              <a:t>15</a:t>
            </a:fld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09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bg1"/>
            </a:gs>
            <a:gs pos="99000">
              <a:schemeClr val="tx1"/>
            </a:gs>
            <a:gs pos="100000">
              <a:schemeClr val="bg1"/>
            </a:gs>
            <a:gs pos="71000">
              <a:schemeClr val="bg1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3054509165"/>
              </p:ext>
            </p:extLst>
          </p:nvPr>
        </p:nvGraphicFramePr>
        <p:xfrm>
          <a:off x="221681" y="1530625"/>
          <a:ext cx="5884911" cy="5162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Obdélník 2"/>
          <p:cNvSpPr/>
          <p:nvPr/>
        </p:nvSpPr>
        <p:spPr>
          <a:xfrm>
            <a:off x="561903" y="1624135"/>
            <a:ext cx="5192447" cy="7540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000" b="1" dirty="0" smtClean="0">
                <a:ln w="0"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Porovnání rozpočtu výdajů HZS ČR</a:t>
            </a:r>
          </a:p>
          <a:p>
            <a:pPr algn="ctr">
              <a:spcBef>
                <a:spcPts val="600"/>
              </a:spcBef>
            </a:pPr>
            <a:r>
              <a:rPr lang="cs-CZ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s-CZ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letech 2001 až 2015 (v mld. Kč)</a:t>
            </a:r>
            <a:endParaRPr lang="cs-CZ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93914" y="108077"/>
            <a:ext cx="11723251" cy="103105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endParaRPr lang="cs-CZ" sz="4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s-CZ" sz="4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Ohlédnutí - </a:t>
            </a:r>
            <a:r>
              <a:rPr lang="cs-CZ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dopady krize na HZS ČR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cs-CZ" sz="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1947938" y="6673416"/>
            <a:ext cx="35780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6FB2C461-4D8B-4C6F-BE67-24F06B5339BA}" type="slidenum">
              <a:rPr lang="cs-CZ" sz="9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</a:t>
            </a:fld>
            <a:endParaRPr lang="cs-CZ" sz="9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557165"/>
              </p:ext>
            </p:extLst>
          </p:nvPr>
        </p:nvGraphicFramePr>
        <p:xfrm>
          <a:off x="6177106" y="1530625"/>
          <a:ext cx="5769546" cy="5162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Obdélník 8"/>
          <p:cNvSpPr/>
          <p:nvPr/>
        </p:nvSpPr>
        <p:spPr>
          <a:xfrm>
            <a:off x="6177105" y="1597053"/>
            <a:ext cx="5840060" cy="7540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000" b="1" dirty="0" smtClean="0">
                <a:ln w="0"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Porovnání výdajů na investice HZS ČR</a:t>
            </a:r>
          </a:p>
          <a:p>
            <a:pPr algn="ctr">
              <a:spcBef>
                <a:spcPts val="600"/>
              </a:spcBef>
            </a:pPr>
            <a:r>
              <a:rPr lang="cs-CZ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s-CZ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letech 2010 až 2015 (v mil. Kč)</a:t>
            </a:r>
            <a:endParaRPr lang="cs-CZ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4919317"/>
              </p:ext>
            </p:extLst>
          </p:nvPr>
        </p:nvGraphicFramePr>
        <p:xfrm>
          <a:off x="11389418" y="6138207"/>
          <a:ext cx="200438" cy="280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8" name="Fotografie" r:id="rId7" imgW="2095793" imgH="2933333" progId="">
                  <p:embed/>
                </p:oleObj>
              </mc:Choice>
              <mc:Fallback>
                <p:oleObj name="Fotografie" r:id="rId7" imgW="2095793" imgH="2933333" progId="">
                  <p:embed/>
                  <p:pic>
                    <p:nvPicPr>
                      <p:cNvPr id="11" name="Objek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9418" y="6138207"/>
                        <a:ext cx="200438" cy="280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3" descr="feuerwehr-20"/>
          <p:cNvPicPr>
            <a:picLocks noChangeAspect="1" noChangeArrowheads="1" noCrop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1158">
            <a:off x="1096168" y="5205293"/>
            <a:ext cx="821235" cy="107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3" descr="feuerwehr-20"/>
          <p:cNvPicPr>
            <a:picLocks noChangeAspect="1" noChangeArrowheads="1" noCrop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1158">
            <a:off x="1815642" y="5183305"/>
            <a:ext cx="821235" cy="107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3" descr="feuerwehr-20"/>
          <p:cNvPicPr>
            <a:picLocks noChangeAspect="1" noChangeArrowheads="1" noCrop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1158">
            <a:off x="2451017" y="5221099"/>
            <a:ext cx="821235" cy="107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3" descr="feuerwehr-20"/>
          <p:cNvPicPr>
            <a:picLocks noChangeAspect="1" noChangeArrowheads="1" noCrop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1158">
            <a:off x="3162876" y="5221098"/>
            <a:ext cx="821235" cy="107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3" descr="feuerwehr-20"/>
          <p:cNvPicPr>
            <a:picLocks noChangeAspect="1" noChangeArrowheads="1" noCrop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1158">
            <a:off x="3900476" y="5221099"/>
            <a:ext cx="821235" cy="107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3" descr="feuerwehr-20"/>
          <p:cNvPicPr>
            <a:picLocks noChangeAspect="1" noChangeArrowheads="1" noCrop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1158">
            <a:off x="4684097" y="5221098"/>
            <a:ext cx="821235" cy="107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3" descr="feuerwehr-20"/>
          <p:cNvPicPr>
            <a:picLocks noChangeAspect="1" noChangeArrowheads="1" noCrop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1158">
            <a:off x="5456274" y="5657234"/>
            <a:ext cx="464663" cy="61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thm_Agify042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0805" y="218747"/>
            <a:ext cx="1255847" cy="127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CBD6-3806-462E-8088-4946C730A173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9384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04850" y="321560"/>
            <a:ext cx="9715427" cy="172354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Vývojové trendy rizik,</a:t>
            </a:r>
          </a:p>
          <a:p>
            <a:pPr algn="ctr"/>
            <a:r>
              <a:rPr lang="cs-CZ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s-CZ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hrožující obyvatelstvo ČR</a:t>
            </a:r>
          </a:p>
        </p:txBody>
      </p:sp>
      <p:sp>
        <p:nvSpPr>
          <p:cNvPr id="3" name="Obdélník 2"/>
          <p:cNvSpPr/>
          <p:nvPr/>
        </p:nvSpPr>
        <p:spPr>
          <a:xfrm>
            <a:off x="2014799" y="2412554"/>
            <a:ext cx="33137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40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terorismus</a:t>
            </a:r>
            <a:endParaRPr lang="cs-CZ" sz="40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081940" y="3602060"/>
            <a:ext cx="431814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cs-CZ" sz="40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havárie s </a:t>
            </a:r>
            <a:r>
              <a:rPr lang="cs-CZ" sz="4000" b="1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neb.                    látkami </a:t>
            </a:r>
            <a:r>
              <a:rPr lang="cs-CZ" sz="3200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(NebLat)</a:t>
            </a:r>
            <a:endParaRPr lang="cs-CZ" sz="3200" i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081940" y="5083519"/>
            <a:ext cx="74539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cs-CZ" sz="4000" b="1" i="1" dirty="0">
                <a:ln w="0"/>
                <a:solidFill>
                  <a:srgbClr val="CC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dopady </a:t>
            </a:r>
            <a:r>
              <a:rPr lang="cs-CZ" sz="4000" b="1" i="1" dirty="0" smtClean="0">
                <a:ln w="0"/>
                <a:solidFill>
                  <a:srgbClr val="CC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změny </a:t>
            </a:r>
          </a:p>
          <a:p>
            <a:r>
              <a:rPr lang="cs-CZ" sz="4000" b="1" i="1" dirty="0" smtClean="0">
                <a:ln w="0"/>
                <a:solidFill>
                  <a:srgbClr val="CC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klimatu</a:t>
            </a:r>
            <a:endParaRPr lang="cs-CZ" sz="4000" b="1" i="1" dirty="0">
              <a:ln w="0"/>
              <a:solidFill>
                <a:srgbClr val="CC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3602" y="292920"/>
            <a:ext cx="1367827" cy="195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925" y="2495678"/>
            <a:ext cx="638891" cy="89984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924" y="3786466"/>
            <a:ext cx="638891" cy="89984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924" y="5348286"/>
            <a:ext cx="638891" cy="899846"/>
          </a:xfrm>
          <a:prstGeom prst="rect">
            <a:avLst/>
          </a:prstGeom>
        </p:spPr>
      </p:pic>
      <p:grpSp>
        <p:nvGrpSpPr>
          <p:cNvPr id="13" name="Skupina 12"/>
          <p:cNvGrpSpPr/>
          <p:nvPr/>
        </p:nvGrpSpPr>
        <p:grpSpPr>
          <a:xfrm>
            <a:off x="6592212" y="2544045"/>
            <a:ext cx="5143772" cy="3905882"/>
            <a:chOff x="6592212" y="2544045"/>
            <a:chExt cx="5143772" cy="3905882"/>
          </a:xfrm>
        </p:grpSpPr>
        <p:pic>
          <p:nvPicPr>
            <p:cNvPr id="11" name="Obrázek 10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92212" y="2544045"/>
              <a:ext cx="2265462" cy="3905882"/>
            </a:xfrm>
            <a:prstGeom prst="rect">
              <a:avLst/>
            </a:prstGeom>
            <a:ln>
              <a:solidFill>
                <a:schemeClr val="tx1"/>
              </a:solidFill>
            </a:ln>
            <a:effectLst/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2020" y="4598792"/>
              <a:ext cx="2733964" cy="17820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5455" y="2544045"/>
              <a:ext cx="2730529" cy="19781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>
          <a:xfrm>
            <a:off x="11497445" y="6449927"/>
            <a:ext cx="238539" cy="264059"/>
          </a:xfrm>
        </p:spPr>
        <p:txBody>
          <a:bodyPr/>
          <a:lstStyle/>
          <a:p>
            <a:fld id="{28D4CBD6-3806-462E-8088-4946C730A173}" type="slidenum">
              <a:rPr lang="cs-CZ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812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181170" y="271202"/>
            <a:ext cx="750521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6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  <a:ea typeface="Verdana" panose="020B0604030504040204" pitchFamily="34" charset="0"/>
                <a:cs typeface="Verdana" panose="020B0604030504040204" pitchFamily="34" charset="0"/>
              </a:rPr>
              <a:t>T e r o r i s m u s                    </a:t>
            </a:r>
            <a:r>
              <a:rPr lang="cs-CZ" sz="4400" i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  <a:ea typeface="Verdana" panose="020B0604030504040204" pitchFamily="34" charset="0"/>
                <a:cs typeface="Verdana" panose="020B0604030504040204" pitchFamily="34" charset="0"/>
              </a:rPr>
              <a:t>vybavení HZS ČR</a:t>
            </a:r>
            <a:endParaRPr lang="cs-CZ" sz="4400" i="1" u="sng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 New Roman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960" y="4495350"/>
            <a:ext cx="961056" cy="20954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682" y="4862255"/>
            <a:ext cx="1183134" cy="139609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971" y="4862255"/>
            <a:ext cx="1300198" cy="156807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229" y="4701825"/>
            <a:ext cx="1888937" cy="188893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9093" y="4793592"/>
            <a:ext cx="2089162" cy="158775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1188" y="4793592"/>
            <a:ext cx="2027365" cy="158775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15" name="Zástupný symbol pro obsah 2"/>
          <p:cNvSpPr txBox="1">
            <a:spLocks/>
          </p:cNvSpPr>
          <p:nvPr/>
        </p:nvSpPr>
        <p:spPr>
          <a:xfrm>
            <a:off x="1686837" y="2290873"/>
            <a:ext cx="6346784" cy="68092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kern="0" dirty="0" smtClean="0">
                <a:latin typeface="Time New Roman"/>
              </a:rPr>
              <a:t>Osobní ochranné </a:t>
            </a:r>
            <a:r>
              <a:rPr lang="cs-CZ" kern="0" dirty="0">
                <a:latin typeface="Time New Roman"/>
              </a:rPr>
              <a:t>prostředky </a:t>
            </a:r>
          </a:p>
          <a:p>
            <a:pPr marL="0" indent="0">
              <a:buNone/>
            </a:pPr>
            <a:endParaRPr lang="cs-CZ" kern="0" dirty="0"/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>
          <a:xfrm>
            <a:off x="1686837" y="3001221"/>
            <a:ext cx="6346784" cy="68092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</a:rPr>
              <a:t>Detekční </a:t>
            </a:r>
            <a:r>
              <a:rPr lang="cs-CZ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</a:rPr>
              <a:t>prostředky</a:t>
            </a:r>
          </a:p>
          <a:p>
            <a:pPr marL="0" indent="0">
              <a:lnSpc>
                <a:spcPct val="120000"/>
              </a:lnSpc>
              <a:buNone/>
            </a:pPr>
            <a:endParaRPr lang="cs-CZ" kern="0" dirty="0"/>
          </a:p>
        </p:txBody>
      </p:sp>
      <p:sp>
        <p:nvSpPr>
          <p:cNvPr id="19" name="Zástupný symbol pro obsah 2"/>
          <p:cNvSpPr txBox="1">
            <a:spLocks/>
          </p:cNvSpPr>
          <p:nvPr/>
        </p:nvSpPr>
        <p:spPr>
          <a:xfrm>
            <a:off x="1686837" y="3703320"/>
            <a:ext cx="6346784" cy="689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kern="0" dirty="0" smtClean="0">
                <a:latin typeface="Time New Roman"/>
              </a:rPr>
              <a:t>Dekontaminační prostředky</a:t>
            </a:r>
          </a:p>
          <a:p>
            <a:endParaRPr lang="cs-CZ" kern="0" dirty="0"/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>
          <a:xfrm>
            <a:off x="9028255" y="6430334"/>
            <a:ext cx="2844800" cy="476250"/>
          </a:xfrm>
        </p:spPr>
        <p:txBody>
          <a:bodyPr/>
          <a:lstStyle/>
          <a:p>
            <a:fld id="{28D4CBD6-3806-462E-8088-4946C730A173}" type="slidenum">
              <a:rPr lang="cs-CZ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37018">
            <a:off x="9478897" y="474533"/>
            <a:ext cx="1943517" cy="1103606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43" y="2105297"/>
            <a:ext cx="2397110" cy="214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1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1265059" y="249382"/>
            <a:ext cx="9933709" cy="25006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cs-CZ" sz="7200" b="1" cap="none" spc="0" dirty="0" smtClean="0">
                <a:ln w="0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glow rad="139700">
                    <a:schemeClr val="bg1">
                      <a:lumMod val="50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 New Roman"/>
                <a:ea typeface="Verdana" panose="020B0604030504040204" pitchFamily="34" charset="0"/>
                <a:cs typeface="Verdana" panose="020B0604030504040204" pitchFamily="34" charset="0"/>
              </a:rPr>
              <a:t>Vybavení j. HZS ČR</a:t>
            </a:r>
            <a:r>
              <a:rPr lang="cs-CZ" sz="5400" b="1" cap="none" spc="0" dirty="0" smtClean="0">
                <a:ln w="0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glow rad="139700">
                    <a:schemeClr val="bg1">
                      <a:lumMod val="50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 New Roman"/>
                <a:ea typeface="Verdana" panose="020B0604030504040204" pitchFamily="34" charset="0"/>
                <a:cs typeface="Verdana" panose="020B0604030504040204" pitchFamily="34" charset="0"/>
              </a:rPr>
              <a:t>     na havárie „NebLat“</a:t>
            </a:r>
            <a:endParaRPr lang="cs-CZ" sz="5400" i="1" cap="none" spc="0" dirty="0">
              <a:ln w="0">
                <a:solidFill>
                  <a:schemeClr val="tx1"/>
                </a:solidFill>
              </a:ln>
              <a:solidFill>
                <a:srgbClr val="0000FF"/>
              </a:solidFill>
              <a:effectLst>
                <a:glow rad="139700">
                  <a:schemeClr val="bg1">
                    <a:lumMod val="50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 New Roman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9073623" y="6442829"/>
            <a:ext cx="2844800" cy="476250"/>
          </a:xfrm>
        </p:spPr>
        <p:txBody>
          <a:bodyPr/>
          <a:lstStyle/>
          <a:p>
            <a:fld id="{28D4CBD6-3806-462E-8088-4946C730A173}" type="slidenum">
              <a:rPr lang="cs-CZ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Skupina 4"/>
          <p:cNvGrpSpPr/>
          <p:nvPr/>
        </p:nvGrpSpPr>
        <p:grpSpPr>
          <a:xfrm>
            <a:off x="1265058" y="3616222"/>
            <a:ext cx="10273800" cy="2754034"/>
            <a:chOff x="1265058" y="3616222"/>
            <a:chExt cx="10273800" cy="2754034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688" r="50027" b="50297"/>
            <a:stretch/>
          </p:blipFill>
          <p:spPr>
            <a:xfrm>
              <a:off x="1265058" y="3617737"/>
              <a:ext cx="3570504" cy="2748909"/>
            </a:xfrm>
            <a:prstGeom prst="rect">
              <a:avLst/>
            </a:prstGeom>
            <a:ln>
              <a:solidFill>
                <a:schemeClr val="tx1"/>
              </a:solidFill>
            </a:ln>
            <a:effectLst/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 rotWithShape="1">
            <a:blip r:embed="rId6"/>
            <a:srcRect l="990" t="5056" r="160" b="6725"/>
            <a:stretch/>
          </p:blipFill>
          <p:spPr>
            <a:xfrm>
              <a:off x="5088433" y="3616222"/>
              <a:ext cx="2700100" cy="27504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41404" y="3616222"/>
              <a:ext cx="3497454" cy="27540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06455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1019141" y="669383"/>
            <a:ext cx="10829959" cy="5996358"/>
          </a:xfrm>
        </p:spPr>
        <p:txBody>
          <a:bodyPr/>
          <a:lstStyle/>
          <a:p>
            <a:pPr marL="0" indent="0">
              <a:spcBef>
                <a:spcPts val="3600"/>
              </a:spcBef>
              <a:buNone/>
            </a:pP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A/ </a:t>
            </a:r>
            <a:r>
              <a:rPr lang="cs-C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Střední a opěrné body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cs-CZ" dirty="0" smtClean="0">
              <a:latin typeface="Time New Roma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2800" lvl="1" indent="-355600">
              <a:spcBef>
                <a:spcPts val="2400"/>
              </a:spcBef>
              <a:buNone/>
            </a:pPr>
            <a:r>
              <a:rPr lang="cs-CZ" b="1" dirty="0" smtClean="0">
                <a:solidFill>
                  <a:srgbClr val="FF0000"/>
                </a:solidFill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cs-CZ" b="1" dirty="0" smtClean="0"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Speciální technikou a věcnými prostředky                                          pro jednotky HZS krajů</a:t>
            </a:r>
          </a:p>
          <a:p>
            <a:pPr marL="804863" lvl="1" indent="-347663">
              <a:spcBef>
                <a:spcPts val="2400"/>
              </a:spcBef>
              <a:buNone/>
            </a:pPr>
            <a:r>
              <a:rPr lang="cs-CZ" b="1" dirty="0" smtClean="0">
                <a:solidFill>
                  <a:srgbClr val="FF0000"/>
                </a:solidFill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cs-CZ" b="1" dirty="0" smtClean="0"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Technikou s věcnými prostředky pro podporu složek                                        IZS při společném  zásahu  </a:t>
            </a:r>
            <a:r>
              <a:rPr lang="cs-CZ" dirty="0" smtClean="0"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- kontejner s ochrannými                                        a detekčními </a:t>
            </a:r>
            <a:r>
              <a:rPr lang="cs-CZ" dirty="0"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 prostředky</a:t>
            </a:r>
          </a:p>
          <a:p>
            <a:pPr marL="804863" lvl="1" indent="-347663">
              <a:spcBef>
                <a:spcPts val="2400"/>
              </a:spcBef>
              <a:buNone/>
            </a:pPr>
            <a:r>
              <a:rPr lang="cs-CZ" b="1" dirty="0" smtClean="0">
                <a:solidFill>
                  <a:srgbClr val="FF0000"/>
                </a:solidFill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cs-CZ" b="1" dirty="0" smtClean="0"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Velkokapacitní stany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pro evakuační středisko obyvatelstva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dočasným ubytováním </a:t>
            </a:r>
            <a:r>
              <a:rPr lang="cs-CZ" dirty="0"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(kontejner/přívěs)</a:t>
            </a:r>
          </a:p>
          <a:p>
            <a:pPr marL="358775" indent="-358775">
              <a:spcBef>
                <a:spcPts val="3600"/>
              </a:spcBef>
              <a:buNone/>
            </a:pP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B/ </a:t>
            </a:r>
            <a:r>
              <a:rPr lang="cs-C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ZÚ HZS ČR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cs-CZ" dirty="0" smtClean="0">
                <a:latin typeface="Time New Roman"/>
                <a:ea typeface="Calibri" panose="020F0502020204030204" pitchFamily="34" charset="0"/>
                <a:cs typeface="Times New Roman" panose="02020603050405020304" pitchFamily="18" charset="0"/>
              </a:rPr>
              <a:t>automobil chemický rozstřikovací (ACHR)</a:t>
            </a:r>
            <a:endParaRPr lang="cs-CZ" dirty="0">
              <a:latin typeface="Time New Roman"/>
              <a:ea typeface="Calibri" panose="020F0502020204030204" pitchFamily="34" charset="0"/>
            </a:endParaRPr>
          </a:p>
          <a:p>
            <a:endParaRPr lang="cs-CZ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dirty="0">
              <a:latin typeface="Time New Roman"/>
              <a:ea typeface="Calibri" panose="020F0502020204030204" pitchFamily="34" charset="0"/>
            </a:endParaRPr>
          </a:p>
          <a:p>
            <a:endParaRPr lang="cs-CZ" dirty="0"/>
          </a:p>
        </p:txBody>
      </p:sp>
      <p:grpSp>
        <p:nvGrpSpPr>
          <p:cNvPr id="4" name="Skupina 3"/>
          <p:cNvGrpSpPr>
            <a:grpSpLocks noChangeAspect="1"/>
          </p:cNvGrpSpPr>
          <p:nvPr/>
        </p:nvGrpSpPr>
        <p:grpSpPr>
          <a:xfrm>
            <a:off x="9440817" y="623663"/>
            <a:ext cx="2274933" cy="1777729"/>
            <a:chOff x="9022606" y="2528542"/>
            <a:chExt cx="2447910" cy="1896098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22606" y="2528542"/>
              <a:ext cx="2447910" cy="1626910"/>
            </a:xfrm>
            <a:prstGeom prst="rect">
              <a:avLst/>
            </a:prstGeom>
            <a:ln>
              <a:solidFill>
                <a:schemeClr val="tx1"/>
              </a:solidFill>
            </a:ln>
            <a:effectLst/>
          </p:spPr>
        </p:pic>
        <p:sp>
          <p:nvSpPr>
            <p:cNvPr id="7" name="Obdélník 6"/>
            <p:cNvSpPr/>
            <p:nvPr/>
          </p:nvSpPr>
          <p:spPr>
            <a:xfrm>
              <a:off x="9272484" y="4178438"/>
              <a:ext cx="1854601" cy="2462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sz="900" b="1" dirty="0" smtClean="0"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Technický automobil chemický</a:t>
              </a:r>
              <a:endParaRPr lang="cs-CZ" sz="9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1582400" y="6445250"/>
            <a:ext cx="266700" cy="247650"/>
          </a:xfrm>
        </p:spPr>
        <p:txBody>
          <a:bodyPr/>
          <a:lstStyle/>
          <a:p>
            <a:fld id="{28D4CBD6-3806-462E-8088-4946C730A173}" type="slidenum">
              <a:rPr lang="cs-CZ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09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99786" y="270554"/>
            <a:ext cx="8425189" cy="14465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 smtClean="0">
                <a:ln w="0">
                  <a:solidFill>
                    <a:schemeClr val="tx1"/>
                  </a:solidFill>
                </a:ln>
                <a:solidFill>
                  <a:srgbClr val="CC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Dopady změny klimatu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1" u="none" strike="noStrike" kern="1200" cap="none" spc="0" normalizeH="0" baseline="0" noProof="0" dirty="0" smtClean="0">
                <a:ln w="0">
                  <a:solidFill>
                    <a:schemeClr val="tx1"/>
                  </a:solidFill>
                </a:ln>
                <a:solidFill>
                  <a:srgbClr val="FF99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Pyromeeting 2019</a:t>
            </a:r>
            <a:endParaRPr kumimoji="0" lang="cs-CZ" sz="4000" b="1" i="1" u="none" strike="noStrike" kern="1200" cap="none" spc="0" normalizeH="0" baseline="0" noProof="0" dirty="0">
              <a:ln w="0">
                <a:solidFill>
                  <a:schemeClr val="tx1"/>
                </a:solidFill>
              </a:ln>
              <a:solidFill>
                <a:srgbClr val="FF99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9782" y="306585"/>
            <a:ext cx="1674355" cy="1644096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8398" y="2193786"/>
            <a:ext cx="2334154" cy="21002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544"/>
          <a:stretch/>
        </p:blipFill>
        <p:spPr>
          <a:xfrm>
            <a:off x="6365298" y="2220072"/>
            <a:ext cx="2385645" cy="21002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Zástupný symbol pro obsah 3" descr="Snímek obrazovky 2014-02-28 v 13.45.31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423" y="4522870"/>
            <a:ext cx="3451315" cy="193289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1424" y="4549156"/>
            <a:ext cx="3738982" cy="19090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Obrázek 20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40" r="7693"/>
          <a:stretch/>
        </p:blipFill>
        <p:spPr>
          <a:xfrm>
            <a:off x="8972554" y="2236650"/>
            <a:ext cx="2378720" cy="208368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81" b="-404"/>
          <a:stretch/>
        </p:blipFill>
        <p:spPr>
          <a:xfrm>
            <a:off x="3839875" y="2202890"/>
            <a:ext cx="2334522" cy="21057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3976" y="4549156"/>
            <a:ext cx="2407298" cy="190661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1" name="Obdélník 10"/>
          <p:cNvSpPr/>
          <p:nvPr/>
        </p:nvSpPr>
        <p:spPr>
          <a:xfrm>
            <a:off x="2019678" y="3946794"/>
            <a:ext cx="89159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tx1"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Povodně</a:t>
            </a:r>
            <a:endParaRPr lang="cs-CZ" sz="1400" cap="none" spc="0" dirty="0">
              <a:ln w="10160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chemeClr val="tx1"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4218024" y="3940955"/>
            <a:ext cx="121058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Sesuvy </a:t>
            </a:r>
            <a:r>
              <a:rPr lang="cs-CZ" sz="1400" dirty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půd</a:t>
            </a:r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y</a:t>
            </a:r>
            <a:endParaRPr lang="cs-CZ" sz="1400" cap="none" spc="0" dirty="0">
              <a:ln w="10160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883897" y="3986272"/>
            <a:ext cx="134844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Zimní kalamita</a:t>
            </a:r>
            <a:endParaRPr lang="cs-CZ" sz="1400" cap="none" spc="0" dirty="0">
              <a:ln w="10160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9099876" y="4016434"/>
            <a:ext cx="75212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Kroupy</a:t>
            </a:r>
            <a:endParaRPr lang="cs-CZ" sz="1400" cap="none" spc="0" dirty="0">
              <a:ln w="10160">
                <a:noFill/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2581476" y="6065129"/>
            <a:ext cx="90120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Námrazy</a:t>
            </a:r>
            <a:endParaRPr lang="cs-CZ" sz="1400" cap="none" spc="0" dirty="0">
              <a:ln w="10160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6244126" y="6115808"/>
            <a:ext cx="76174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Orkány</a:t>
            </a:r>
            <a:endParaRPr lang="cs-CZ" sz="1400" cap="none" spc="0" dirty="0">
              <a:ln w="10160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9777372" y="6087465"/>
            <a:ext cx="69281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Sucho</a:t>
            </a:r>
            <a:endParaRPr lang="cs-CZ" sz="1400" cap="none" spc="0" dirty="0">
              <a:ln w="10160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1534844" y="6423585"/>
            <a:ext cx="334048" cy="476250"/>
          </a:xfrm>
        </p:spPr>
        <p:txBody>
          <a:bodyPr/>
          <a:lstStyle/>
          <a:p>
            <a:fld id="{28D4CBD6-3806-462E-8088-4946C730A173}" type="slidenum">
              <a:rPr lang="cs-CZ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450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9000">
              <a:srgbClr val="FFFFFF"/>
            </a:gs>
            <a:gs pos="11000">
              <a:schemeClr val="bg1"/>
            </a:gs>
            <a:gs pos="0">
              <a:srgbClr val="B97272"/>
            </a:gs>
            <a:gs pos="0">
              <a:srgbClr val="FFB380"/>
            </a:gs>
            <a:gs pos="11000">
              <a:srgbClr val="FFFFFF"/>
            </a:gs>
            <a:gs pos="13000">
              <a:srgbClr val="FFFFFF"/>
            </a:gs>
            <a:gs pos="10000">
              <a:schemeClr val="bg1"/>
            </a:gs>
            <a:gs pos="0">
              <a:schemeClr val="bg1"/>
            </a:gs>
            <a:gs pos="1000">
              <a:srgbClr val="C00000"/>
            </a:gs>
            <a:gs pos="6000">
              <a:srgbClr val="FF660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35713" y="171451"/>
            <a:ext cx="6917688" cy="1454150"/>
          </a:xfr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Průměrné počty jednotek PO na požár           v životním prostředí v letech                              2003, 2015, 2018 a 2019</a:t>
            </a:r>
            <a:endParaRPr lang="cs-CZ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 New Roman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1828466" y="6607273"/>
            <a:ext cx="429125" cy="28737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6010B4-3366-435E-9997-B1E4DE270C19}" type="slidenum">
              <a:rPr kumimoji="0" lang="cs-CZ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 New Roman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 New Roman"/>
              <a:ea typeface="+mn-ea"/>
              <a:cs typeface="Arial"/>
            </a:endParaRP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57278"/>
              </p:ext>
            </p:extLst>
          </p:nvPr>
        </p:nvGraphicFramePr>
        <p:xfrm>
          <a:off x="1235712" y="1841501"/>
          <a:ext cx="6917689" cy="4909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Obdélník 19"/>
          <p:cNvSpPr/>
          <p:nvPr/>
        </p:nvSpPr>
        <p:spPr>
          <a:xfrm rot="16200000">
            <a:off x="-2943838" y="3180363"/>
            <a:ext cx="6894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Období sucha 2003, 2015, 2018 a 2019</a:t>
            </a:r>
            <a:endParaRPr lang="cs-CZ" sz="2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6632" y="194225"/>
            <a:ext cx="3654868" cy="2065376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6632" y="4673558"/>
            <a:ext cx="3654868" cy="207740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6632" y="2457675"/>
            <a:ext cx="3654868" cy="20466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bdélník 8"/>
          <p:cNvSpPr/>
          <p:nvPr/>
        </p:nvSpPr>
        <p:spPr>
          <a:xfrm>
            <a:off x="9329612" y="1906104"/>
            <a:ext cx="203453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T</a:t>
            </a:r>
            <a:r>
              <a:rPr lang="cs-CZ" sz="14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ím to většinou začíná!</a:t>
            </a:r>
            <a:endParaRPr lang="cs-CZ" sz="1400" cap="none" spc="0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9219809" y="4181290"/>
            <a:ext cx="225414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Z polí bývá blízko do lesa.</a:t>
            </a:r>
            <a:endParaRPr lang="cs-CZ" sz="1400" cap="none" spc="0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8570170" y="6361136"/>
            <a:ext cx="327820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4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 New Roman"/>
              </a:rPr>
              <a:t>Noční můrou hasičů je korunový požár.</a:t>
            </a:r>
            <a:endParaRPr lang="cs-CZ" sz="1400" cap="none" spc="0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1345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9000">
              <a:srgbClr val="FFFFFF"/>
            </a:gs>
            <a:gs pos="11000">
              <a:schemeClr val="bg1"/>
            </a:gs>
            <a:gs pos="0">
              <a:srgbClr val="B97272"/>
            </a:gs>
            <a:gs pos="0">
              <a:srgbClr val="FFB380"/>
            </a:gs>
            <a:gs pos="11000">
              <a:srgbClr val="FFFFFF"/>
            </a:gs>
            <a:gs pos="13000">
              <a:srgbClr val="FFFFFF"/>
            </a:gs>
            <a:gs pos="10000">
              <a:schemeClr val="bg1"/>
            </a:gs>
            <a:gs pos="0">
              <a:schemeClr val="bg1"/>
            </a:gs>
            <a:gs pos="1000">
              <a:srgbClr val="C00000"/>
            </a:gs>
            <a:gs pos="6000">
              <a:srgbClr val="FF660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 rot="16200000">
            <a:off x="-2927792" y="3154937"/>
            <a:ext cx="68946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Požáry v životním prostředí</a:t>
            </a:r>
            <a:endParaRPr lang="cs-CZ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3520" y="163104"/>
            <a:ext cx="10347960" cy="567381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délník 3"/>
          <p:cNvSpPr/>
          <p:nvPr/>
        </p:nvSpPr>
        <p:spPr>
          <a:xfrm>
            <a:off x="1905000" y="6068675"/>
            <a:ext cx="9936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Je </a:t>
            </a:r>
            <a:r>
              <a:rPr lang="cs-CZ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na čase si </a:t>
            </a:r>
            <a:r>
              <a:rPr lang="cs-CZ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položit otázku - jak s LHS jak </a:t>
            </a:r>
            <a:r>
              <a:rPr lang="cs-CZ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 New Roman"/>
              </a:rPr>
              <a:t>dál?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9652000" y="6400800"/>
            <a:ext cx="2540000" cy="457200"/>
          </a:xfrm>
        </p:spPr>
        <p:txBody>
          <a:bodyPr/>
          <a:lstStyle/>
          <a:p>
            <a:fld id="{28D4CBD6-3806-462E-8088-4946C730A173}" type="slidenum">
              <a:rPr lang="cs-CZ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19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31750" cap="flat" cmpd="sng" algn="ctr">
          <a:solidFill>
            <a:srgbClr val="FF0000"/>
          </a:solidFill>
          <a:prstDash val="solid"/>
          <a:round/>
          <a:headEnd type="stealth" w="med" len="med"/>
          <a:tailEnd type="stealth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31750" cap="flat" cmpd="sng" algn="ctr">
          <a:solidFill>
            <a:srgbClr val="FF0000"/>
          </a:solidFill>
          <a:prstDash val="solid"/>
          <a:round/>
          <a:headEnd type="stealth" w="med" len="med"/>
          <a:tailEnd type="stealth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31750" cap="flat" cmpd="sng" algn="ctr">
          <a:solidFill>
            <a:srgbClr val="FF0000"/>
          </a:solidFill>
          <a:prstDash val="solid"/>
          <a:round/>
          <a:headEnd type="stealth" w="med" len="med"/>
          <a:tailEnd type="stealth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31750" cap="flat" cmpd="sng" algn="ctr">
          <a:solidFill>
            <a:srgbClr val="FF0000"/>
          </a:solidFill>
          <a:prstDash val="solid"/>
          <a:round/>
          <a:headEnd type="stealth" w="med" len="med"/>
          <a:tailEnd type="stealth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měsi">
  <a:themeElements>
    <a:clrScheme name="2_Směsi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2_Směs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2_Směsi 2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ppt/theme/themeOverride11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2.xml><?xml version="1.0" encoding="utf-8"?>
<a:themeOverride xmlns:a="http://schemas.openxmlformats.org/drawingml/2006/main">
  <a:clrScheme name="Standard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3.xml><?xml version="1.0" encoding="utf-8"?>
<a:themeOverride xmlns:a="http://schemas.openxmlformats.org/drawingml/2006/main">
  <a:clrScheme name="Standard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4.xml><?xml version="1.0" encoding="utf-8"?>
<a:themeOverride xmlns:a="http://schemas.openxmlformats.org/drawingml/2006/main">
  <a:clrScheme name="Standard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2_Směsi 2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ppt/theme/themeOverride9.xml><?xml version="1.0" encoding="utf-8"?>
<a:themeOverride xmlns:a="http://schemas.openxmlformats.org/drawingml/2006/main">
  <a:clrScheme name="2_Směsi 2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10852</TotalTime>
  <Words>443</Words>
  <Application>Microsoft Office PowerPoint</Application>
  <PresentationFormat>Širokoúhlá obrazovka</PresentationFormat>
  <Paragraphs>127</Paragraphs>
  <Slides>15</Slides>
  <Notes>15</Notes>
  <HiddenSlides>0</HiddenSlides>
  <MMClips>3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5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 New Roman</vt:lpstr>
      <vt:lpstr>Times New Roman</vt:lpstr>
      <vt:lpstr>Verdana</vt:lpstr>
      <vt:lpstr>Wingdings</vt:lpstr>
      <vt:lpstr>Motiv Office</vt:lpstr>
      <vt:lpstr>8_Výchozí návrh</vt:lpstr>
      <vt:lpstr>9_Výchozí návrh</vt:lpstr>
      <vt:lpstr>2_Směsi</vt:lpstr>
      <vt:lpstr>18_Standarddesign</vt:lpstr>
      <vt:lpstr>Fotografie</vt:lpstr>
      <vt:lpstr>Trendy a potřeby HZS ČR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Průměrné počty jednotek PO na požár           v životním prostředí v letech                              2003, 2015, 2018 a 2019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GŘ HZS ČR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František Zadina</dc:creator>
  <cp:lastModifiedBy>Mazanik Jan</cp:lastModifiedBy>
  <cp:revision>619</cp:revision>
  <cp:lastPrinted>2019-10-08T13:57:13Z</cp:lastPrinted>
  <dcterms:created xsi:type="dcterms:W3CDTF">2019-08-08T07:21:48Z</dcterms:created>
  <dcterms:modified xsi:type="dcterms:W3CDTF">2019-10-10T06:14:37Z</dcterms:modified>
</cp:coreProperties>
</file>