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4" r:id="rId5"/>
    <p:sldId id="275" r:id="rId6"/>
    <p:sldId id="292" r:id="rId7"/>
    <p:sldId id="262" r:id="rId8"/>
    <p:sldId id="258" r:id="rId9"/>
    <p:sldId id="263" r:id="rId10"/>
    <p:sldId id="270" r:id="rId11"/>
    <p:sldId id="276" r:id="rId12"/>
    <p:sldId id="291" r:id="rId13"/>
    <p:sldId id="277" r:id="rId14"/>
    <p:sldId id="290" r:id="rId15"/>
    <p:sldId id="29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104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4CC2-8C74-45DA-982D-F626CCF92E8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D4A1-F399-40B6-98CF-D4A3F27E6AA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928992" cy="194664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oteplování – problém i pro Česko?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800" dirty="0" smtClean="0"/>
              <a:t>9. října 2019</a:t>
            </a:r>
          </a:p>
          <a:p>
            <a:pPr algn="ctr"/>
            <a:r>
              <a:rPr lang="cs-CZ" sz="2800" dirty="0" smtClean="0"/>
              <a:t>IROP 2019, Jihlava</a:t>
            </a:r>
          </a:p>
          <a:p>
            <a:pPr algn="ctr"/>
            <a:r>
              <a:rPr lang="cs-CZ" sz="2800" dirty="0" smtClean="0"/>
              <a:t>Radim </a:t>
            </a:r>
            <a:r>
              <a:rPr lang="cs-CZ" sz="2800" dirty="0" err="1" smtClean="0"/>
              <a:t>Tolasz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Scénáře vývoje teploty do 2100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1340768"/>
            <a:ext cx="9144000" cy="4484649"/>
            <a:chOff x="0" y="1319663"/>
            <a:chExt cx="9144000" cy="4484649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30687"/>
              <a:ext cx="9144000" cy="4196626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6646" y="5527313"/>
              <a:ext cx="1248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IPCC AR5 WGI CZ</a:t>
              </a:r>
              <a:endParaRPr lang="cs-CZ" sz="1200" i="1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3275856" y="3501008"/>
              <a:ext cx="1224136" cy="7200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>
              <a:off x="6567561" y="2276872"/>
              <a:ext cx="720080" cy="187220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9663"/>
              <a:ext cx="424880" cy="45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05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1152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Snižování emisí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GHG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43508" y="1304764"/>
            <a:ext cx="8565630" cy="47165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har char="–"/>
            </a:pPr>
            <a:r>
              <a:rPr lang="cs-CZ" dirty="0">
                <a:solidFill>
                  <a:srgbClr val="0070C0"/>
                </a:solidFill>
              </a:rPr>
              <a:t>Kjótský protokol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dohodnuto 1997 a ratifikace 2004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diferencované snižování, v průměru -5,2 %</a:t>
            </a:r>
          </a:p>
          <a:p>
            <a:pPr>
              <a:buChar char="–"/>
            </a:pPr>
            <a:r>
              <a:rPr lang="cs-CZ" dirty="0">
                <a:solidFill>
                  <a:srgbClr val="0070C0"/>
                </a:solidFill>
              </a:rPr>
              <a:t>Pařížská dohoda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dohodnuto 12/2015 a ratifikace 11/2016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aktuální </a:t>
            </a:r>
            <a:r>
              <a:rPr lang="cs-CZ" dirty="0" smtClean="0">
                <a:solidFill>
                  <a:srgbClr val="0070C0"/>
                </a:solidFill>
              </a:rPr>
              <a:t>NDC (</a:t>
            </a:r>
            <a:r>
              <a:rPr lang="cs-CZ" dirty="0" err="1" smtClean="0">
                <a:solidFill>
                  <a:srgbClr val="0070C0"/>
                </a:solidFill>
              </a:rPr>
              <a:t>Nationally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Determined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Contributions</a:t>
            </a:r>
            <a:r>
              <a:rPr lang="cs-CZ" dirty="0" smtClean="0">
                <a:solidFill>
                  <a:srgbClr val="0070C0"/>
                </a:solidFill>
              </a:rPr>
              <a:t>) 185 zemí, </a:t>
            </a:r>
            <a:r>
              <a:rPr lang="cs-CZ" dirty="0">
                <a:solidFill>
                  <a:srgbClr val="0070C0"/>
                </a:solidFill>
              </a:rPr>
              <a:t>vedou v roce 2030 k emisím 52–58 </a:t>
            </a:r>
            <a:r>
              <a:rPr lang="cs-CZ" dirty="0" err="1">
                <a:solidFill>
                  <a:srgbClr val="0070C0"/>
                </a:solidFill>
              </a:rPr>
              <a:t>Gt</a:t>
            </a:r>
            <a:r>
              <a:rPr lang="cs-CZ" dirty="0">
                <a:solidFill>
                  <a:srgbClr val="0070C0"/>
                </a:solidFill>
              </a:rPr>
              <a:t> CO2eq/rok (+4 až +16 </a:t>
            </a:r>
            <a:r>
              <a:rPr lang="cs-CZ" dirty="0" smtClean="0">
                <a:solidFill>
                  <a:srgbClr val="0070C0"/>
                </a:solidFill>
              </a:rPr>
              <a:t>% oproti 2010)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14041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zpráva IPCC 2018 </a:t>
            </a:r>
            <a:b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„Oteplení 1,5 °C“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43508" y="1628800"/>
            <a:ext cx="8565630" cy="482453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Char char="–"/>
            </a:pPr>
            <a:r>
              <a:rPr lang="cs-CZ" dirty="0">
                <a:solidFill>
                  <a:srgbClr val="0070C0"/>
                </a:solidFill>
              </a:rPr>
              <a:t>Pro 1,5 °C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Snížení emisí CO2 o 45% v roce 2030 oproti 2010, čisté nulové emise 2050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Rychlé změny v energetice, využívání půdy, průmyslu, zemědělství, …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Nedílnou součástí je </a:t>
            </a:r>
            <a:r>
              <a:rPr lang="cs-CZ" dirty="0" err="1">
                <a:solidFill>
                  <a:srgbClr val="0070C0"/>
                </a:solidFill>
              </a:rPr>
              <a:t>Carbon</a:t>
            </a:r>
            <a:r>
              <a:rPr lang="cs-CZ" dirty="0">
                <a:solidFill>
                  <a:srgbClr val="0070C0"/>
                </a:solidFill>
              </a:rPr>
              <a:t> Dioxide </a:t>
            </a:r>
            <a:r>
              <a:rPr lang="cs-CZ" dirty="0" err="1">
                <a:solidFill>
                  <a:srgbClr val="0070C0"/>
                </a:solidFill>
              </a:rPr>
              <a:t>Removal</a:t>
            </a:r>
            <a:r>
              <a:rPr lang="cs-CZ" dirty="0">
                <a:solidFill>
                  <a:srgbClr val="0070C0"/>
                </a:solidFill>
              </a:rPr>
              <a:t> (CDR) pro kompenzaci zbytkových emisí a případně pro negativní emise</a:t>
            </a:r>
          </a:p>
          <a:p>
            <a:pPr>
              <a:buChar char="–"/>
            </a:pPr>
            <a:r>
              <a:rPr lang="cs-CZ" dirty="0">
                <a:solidFill>
                  <a:srgbClr val="0070C0"/>
                </a:solidFill>
              </a:rPr>
              <a:t>Pro 2 °C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Snížení emisí CO2 o 25% v roce 2030 oproti 2010, čisté nulové emise 2075</a:t>
            </a:r>
          </a:p>
        </p:txBody>
      </p:sp>
    </p:spTree>
    <p:extLst>
      <p:ext uri="{BB962C8B-B14F-4D97-AF65-F5344CB8AC3E}">
        <p14:creationId xmlns:p14="http://schemas.microsoft.com/office/powerpoint/2010/main" val="146740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420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klimatu a zdraví obyvatel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6238" y="1484784"/>
            <a:ext cx="4611785" cy="460851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har char="–"/>
            </a:pPr>
            <a:r>
              <a:rPr lang="cs-CZ" sz="2000" dirty="0">
                <a:solidFill>
                  <a:srgbClr val="0070C0"/>
                </a:solidFill>
              </a:rPr>
              <a:t>WHO upozorňuje na problémy hlavně v chudých oblastech</a:t>
            </a:r>
          </a:p>
          <a:p>
            <a:pPr marL="742950" lvl="2" indent="-342900"/>
            <a:r>
              <a:rPr lang="cs-CZ" sz="1800" dirty="0">
                <a:solidFill>
                  <a:srgbClr val="0070C0"/>
                </a:solidFill>
              </a:rPr>
              <a:t>dostupnost lékařské péče, přístup k čisté vodě a nezávadným potravinám, ochrana před extrémními výkyvy počasí a znečištěným </a:t>
            </a:r>
            <a:r>
              <a:rPr lang="cs-CZ" sz="1800" dirty="0" smtClean="0">
                <a:solidFill>
                  <a:srgbClr val="0070C0"/>
                </a:solidFill>
              </a:rPr>
              <a:t>ovzduším</a:t>
            </a:r>
          </a:p>
          <a:p>
            <a:pPr marL="742950" lvl="2" indent="-342900"/>
            <a:r>
              <a:rPr lang="cs-CZ" sz="1800" dirty="0" smtClean="0">
                <a:solidFill>
                  <a:srgbClr val="0070C0"/>
                </a:solidFill>
              </a:rPr>
              <a:t>Evropa </a:t>
            </a:r>
            <a:r>
              <a:rPr lang="cs-CZ" sz="1800" dirty="0">
                <a:solidFill>
                  <a:srgbClr val="0070C0"/>
                </a:solidFill>
              </a:rPr>
              <a:t>a Česko?</a:t>
            </a:r>
          </a:p>
          <a:p>
            <a:pPr marL="742950" lvl="2" indent="-342900"/>
            <a:r>
              <a:rPr lang="cs-CZ" sz="1800" dirty="0">
                <a:solidFill>
                  <a:srgbClr val="0070C0"/>
                </a:solidFill>
              </a:rPr>
              <a:t>vlny horka, sezónní rozložení alergenních pylů, šíření infekčních chorob přenášených klíšťaty a komáry</a:t>
            </a:r>
          </a:p>
          <a:p>
            <a:pPr marL="342900" lvl="1" indent="-342900"/>
            <a:r>
              <a:rPr lang="cs-CZ" sz="2000" dirty="0">
                <a:solidFill>
                  <a:srgbClr val="0070C0"/>
                </a:solidFill>
              </a:rPr>
              <a:t>úzká souvislost se znečištěným ovzduším</a:t>
            </a:r>
          </a:p>
          <a:p>
            <a:pPr marL="342900" lvl="1" indent="-342900"/>
            <a:r>
              <a:rPr lang="cs-CZ" sz="2000" dirty="0">
                <a:solidFill>
                  <a:srgbClr val="0070C0"/>
                </a:solidFill>
              </a:rPr>
              <a:t>snížení emisí GHG sebou přináší snížení emisí prachu, karcinogenů, alergenů, …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456384" cy="56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2015  jako příklad budoucnosti?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cs-CZ"/>
            </a:defPPr>
            <a:lvl1pPr marL="342900" indent="-3429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0070C0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70C0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cs-CZ" sz="2800" dirty="0"/>
              <a:t>Průměrná roční teplota +2 °C (1961-1990)</a:t>
            </a:r>
          </a:p>
          <a:p>
            <a:pPr marL="742950" lvl="2" indent="-342900"/>
            <a:r>
              <a:rPr lang="cs-CZ" dirty="0">
                <a:solidFill>
                  <a:srgbClr val="0070C0"/>
                </a:solidFill>
              </a:rPr>
              <a:t>Průměrná srpnová teplota +5,1 °C</a:t>
            </a:r>
          </a:p>
          <a:p>
            <a:pPr lvl="1"/>
            <a:endParaRPr lang="cs-CZ" dirty="0"/>
          </a:p>
          <a:p>
            <a:r>
              <a:rPr lang="cs-CZ" sz="2800" dirty="0"/>
              <a:t>Průměrný roční úhrn srážek 79 %</a:t>
            </a:r>
          </a:p>
          <a:p>
            <a:pPr marL="742950" lvl="2" indent="-342900"/>
            <a:r>
              <a:rPr lang="cs-CZ" dirty="0">
                <a:solidFill>
                  <a:srgbClr val="0070C0"/>
                </a:solidFill>
              </a:rPr>
              <a:t>Průměrná listopadová srážka 153 %</a:t>
            </a:r>
          </a:p>
          <a:p>
            <a:pPr marL="742950" lvl="2" indent="-342900"/>
            <a:r>
              <a:rPr lang="cs-CZ" dirty="0">
                <a:solidFill>
                  <a:srgbClr val="0070C0"/>
                </a:solidFill>
              </a:rPr>
              <a:t>Průměrná únorová srážka 32 %</a:t>
            </a:r>
          </a:p>
          <a:p>
            <a:pPr lvl="1"/>
            <a:endParaRPr lang="cs-CZ" dirty="0"/>
          </a:p>
          <a:p>
            <a:r>
              <a:rPr lang="cs-CZ" sz="2800" dirty="0"/>
              <a:t>Počet tropických dní 49 (18) a nocí 36 (11)</a:t>
            </a:r>
          </a:p>
          <a:p>
            <a:pPr marL="742950" lvl="2" indent="-342900"/>
            <a:r>
              <a:rPr lang="cs-CZ" dirty="0">
                <a:solidFill>
                  <a:srgbClr val="0070C0"/>
                </a:solidFill>
              </a:rPr>
              <a:t>3.6.2015 první tropický den</a:t>
            </a:r>
          </a:p>
          <a:p>
            <a:pPr marL="742950" lvl="2" indent="-342900"/>
            <a:r>
              <a:rPr lang="pl-PL" dirty="0">
                <a:solidFill>
                  <a:srgbClr val="0070C0"/>
                </a:solidFill>
              </a:rPr>
              <a:t>6. až 14. 8. 2015 (9 dní) s teplotou nad 38°C</a:t>
            </a:r>
          </a:p>
          <a:p>
            <a:pPr marL="742950" lvl="2" indent="-342900"/>
            <a:r>
              <a:rPr lang="pl-PL" dirty="0">
                <a:solidFill>
                  <a:srgbClr val="0070C0"/>
                </a:solidFill>
              </a:rPr>
              <a:t>8. 8. 2015 v Řeži u Prahy +40,0 °C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928992" cy="194664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oteplování – problém i pro Česko?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800" dirty="0" smtClean="0"/>
              <a:t>9. října 2019</a:t>
            </a:r>
          </a:p>
          <a:p>
            <a:pPr algn="ctr"/>
            <a:r>
              <a:rPr lang="cs-CZ" sz="2800" dirty="0" smtClean="0"/>
              <a:t>IROP 2019, Jihlava</a:t>
            </a:r>
          </a:p>
          <a:p>
            <a:pPr algn="ctr"/>
            <a:r>
              <a:rPr lang="cs-CZ" sz="2800" dirty="0" smtClean="0"/>
              <a:t>Radim </a:t>
            </a:r>
            <a:r>
              <a:rPr lang="cs-CZ" sz="2800" dirty="0" err="1" smtClean="0"/>
              <a:t>Tolasz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336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40" y="288882"/>
            <a:ext cx="8807450" cy="908384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Klimatický systém a jeho změny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9979" y="2492896"/>
            <a:ext cx="2921000" cy="3979917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buChar char="–"/>
            </a:pPr>
            <a:r>
              <a:rPr lang="cs-CZ" sz="4400" dirty="0">
                <a:solidFill>
                  <a:srgbClr val="0070C0"/>
                </a:solidFill>
              </a:rPr>
              <a:t>složitý </a:t>
            </a:r>
            <a:r>
              <a:rPr lang="cs-CZ" sz="4400" dirty="0" smtClean="0">
                <a:solidFill>
                  <a:srgbClr val="0070C0"/>
                </a:solidFill>
              </a:rPr>
              <a:t>systém</a:t>
            </a:r>
            <a:endParaRPr lang="cs-CZ" sz="4400" dirty="0">
              <a:solidFill>
                <a:srgbClr val="0070C0"/>
              </a:solidFill>
            </a:endParaRPr>
          </a:p>
          <a:p>
            <a:pPr lvl="1"/>
            <a:r>
              <a:rPr lang="cs-CZ" sz="4000" dirty="0">
                <a:solidFill>
                  <a:srgbClr val="0070C0"/>
                </a:solidFill>
              </a:rPr>
              <a:t>atmosféra</a:t>
            </a:r>
          </a:p>
          <a:p>
            <a:pPr lvl="1"/>
            <a:r>
              <a:rPr lang="cs-CZ" sz="4000" dirty="0">
                <a:solidFill>
                  <a:srgbClr val="0070C0"/>
                </a:solidFill>
              </a:rPr>
              <a:t>oceán</a:t>
            </a:r>
          </a:p>
          <a:p>
            <a:pPr lvl="1"/>
            <a:r>
              <a:rPr lang="cs-CZ" sz="4000" dirty="0" err="1">
                <a:solidFill>
                  <a:srgbClr val="0070C0"/>
                </a:solidFill>
              </a:rPr>
              <a:t>kryosféra</a:t>
            </a:r>
            <a:endParaRPr lang="cs-CZ" sz="4000" dirty="0">
              <a:solidFill>
                <a:srgbClr val="0070C0"/>
              </a:solidFill>
            </a:endParaRPr>
          </a:p>
          <a:p>
            <a:pPr lvl="1"/>
            <a:r>
              <a:rPr lang="cs-CZ" sz="4000" dirty="0">
                <a:solidFill>
                  <a:srgbClr val="0070C0"/>
                </a:solidFill>
              </a:rPr>
              <a:t>litosféra</a:t>
            </a:r>
          </a:p>
          <a:p>
            <a:pPr lvl="1"/>
            <a:r>
              <a:rPr lang="cs-CZ" sz="4000" dirty="0">
                <a:solidFill>
                  <a:srgbClr val="0070C0"/>
                </a:solidFill>
              </a:rPr>
              <a:t>biosféra</a:t>
            </a:r>
          </a:p>
          <a:p>
            <a:pPr lvl="1"/>
            <a:endParaRPr lang="cs-CZ" sz="4000" dirty="0">
              <a:solidFill>
                <a:srgbClr val="0070C0"/>
              </a:solidFill>
            </a:endParaRPr>
          </a:p>
          <a:p>
            <a:pPr>
              <a:buChar char="–"/>
            </a:pPr>
            <a:r>
              <a:rPr lang="cs-CZ" sz="4400" dirty="0">
                <a:solidFill>
                  <a:srgbClr val="0070C0"/>
                </a:solidFill>
              </a:rPr>
              <a:t>změny ve složkách</a:t>
            </a:r>
          </a:p>
          <a:p>
            <a:pPr>
              <a:buChar char="–"/>
            </a:pPr>
            <a:r>
              <a:rPr lang="cs-CZ" sz="4400" dirty="0">
                <a:solidFill>
                  <a:srgbClr val="0070C0"/>
                </a:solidFill>
              </a:rPr>
              <a:t>vazby mezi složkami</a:t>
            </a:r>
          </a:p>
          <a:p>
            <a:pPr>
              <a:buChar char="–"/>
            </a:pPr>
            <a:r>
              <a:rPr lang="cs-CZ" sz="4400" dirty="0">
                <a:solidFill>
                  <a:srgbClr val="0070C0"/>
                </a:solidFill>
              </a:rPr>
              <a:t>zpětné vazby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558" y="2247757"/>
            <a:ext cx="5561922" cy="4389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8511" y="1268760"/>
            <a:ext cx="5578345" cy="773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cs-CZ" sz="2000" dirty="0" smtClean="0">
                <a:solidFill>
                  <a:schemeClr val="accent1"/>
                </a:solidFill>
                <a:latin typeface="Calibri" pitchFamily="34" charset="0"/>
              </a:rPr>
              <a:t>POČASÍ = okamžitý </a:t>
            </a:r>
            <a:r>
              <a:rPr lang="cs-CZ" sz="2000" dirty="0">
                <a:solidFill>
                  <a:schemeClr val="accent1"/>
                </a:solidFill>
                <a:latin typeface="Calibri" pitchFamily="34" charset="0"/>
              </a:rPr>
              <a:t>stav </a:t>
            </a:r>
            <a:r>
              <a:rPr lang="cs-CZ" sz="2000" dirty="0" smtClean="0">
                <a:solidFill>
                  <a:schemeClr val="accent1"/>
                </a:solidFill>
                <a:latin typeface="Calibri" pitchFamily="34" charset="0"/>
              </a:rPr>
              <a:t>atmosféry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cs-CZ" sz="2000" dirty="0" smtClean="0">
                <a:solidFill>
                  <a:schemeClr val="accent1"/>
                </a:solidFill>
                <a:latin typeface="Calibri" pitchFamily="34" charset="0"/>
              </a:rPr>
              <a:t>KLIMA = charakteristické (průměrné) počasí</a:t>
            </a:r>
            <a:endParaRPr lang="cs-CZ" sz="20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None/>
            </a:pPr>
            <a:r>
              <a:rPr lang="cs-CZ" sz="1600" dirty="0">
                <a:solidFill>
                  <a:srgbClr val="FFFF00"/>
                </a:solidFill>
                <a:latin typeface="Calibri" pitchFamily="34" charset="0"/>
              </a:rPr>
              <a:t>    </a:t>
            </a:r>
            <a:endParaRPr lang="cs-CZ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2544" y="260648"/>
            <a:ext cx="8305800" cy="8751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Skleníkový efekt a jeho zesilování 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07504" y="1124744"/>
            <a:ext cx="3312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cs-CZ" sz="2100" dirty="0" smtClean="0">
                <a:solidFill>
                  <a:srgbClr val="0070C0"/>
                </a:solidFill>
              </a:rPr>
              <a:t>dlouhovlnné </a:t>
            </a:r>
            <a:r>
              <a:rPr lang="cs-CZ" sz="2100" dirty="0">
                <a:solidFill>
                  <a:srgbClr val="0070C0"/>
                </a:solidFill>
              </a:rPr>
              <a:t>vyzařování Země bez skleníkových plynů </a:t>
            </a:r>
          </a:p>
          <a:p>
            <a:pPr marL="1371600" lvl="2" indent="-4572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Þ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</a:rPr>
              <a:t>T </a:t>
            </a:r>
            <a:r>
              <a:rPr lang="cs-CZ" sz="2000" b="1" dirty="0">
                <a:solidFill>
                  <a:schemeClr val="tx2"/>
                </a:solidFill>
                <a:latin typeface="Symbol" pitchFamily="18" charset="2"/>
              </a:rPr>
              <a:t>~</a:t>
            </a:r>
            <a:r>
              <a:rPr lang="cs-CZ" sz="2000" b="1" dirty="0">
                <a:solidFill>
                  <a:schemeClr val="tx2"/>
                </a:solidFill>
                <a:latin typeface="Calibri" pitchFamily="34" charset="0"/>
              </a:rPr>
              <a:t> -18 </a:t>
            </a:r>
            <a:r>
              <a:rPr lang="cs-CZ" sz="2000" b="1" dirty="0">
                <a:solidFill>
                  <a:schemeClr val="tx2"/>
                </a:solidFill>
                <a:latin typeface="Symbol" pitchFamily="18" charset="2"/>
              </a:rPr>
              <a:t>°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</a:p>
          <a:p>
            <a:pPr marL="1371600" lvl="2" indent="-4572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Þ"/>
            </a:pPr>
            <a:endParaRPr lang="cs-CZ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cs-CZ" sz="2100" dirty="0">
                <a:solidFill>
                  <a:srgbClr val="0070C0"/>
                </a:solidFill>
              </a:rPr>
              <a:t>působení přirozeného množství skleníkových plynů 	</a:t>
            </a:r>
          </a:p>
          <a:p>
            <a:pPr marL="1371600" lvl="2" indent="-4572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Þ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</a:rPr>
              <a:t>T</a:t>
            </a:r>
            <a:r>
              <a:rPr lang="cs-CZ" sz="2000" b="1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Symbol" pitchFamily="18" charset="2"/>
              </a:rPr>
              <a:t>~ 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15 </a:t>
            </a:r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°C</a:t>
            </a:r>
          </a:p>
          <a:p>
            <a:pPr marL="1371600" lvl="2" indent="-4572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Þ"/>
            </a:pPr>
            <a:endParaRPr lang="cs-CZ" sz="2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100" dirty="0">
                <a:solidFill>
                  <a:srgbClr val="0070C0"/>
                </a:solidFill>
              </a:rPr>
              <a:t>antropogenní</a:t>
            </a:r>
            <a:r>
              <a:rPr lang="cs-CZ" sz="2100" dirty="0">
                <a:solidFill>
                  <a:srgbClr val="0070C0"/>
                </a:solidFill>
              </a:rPr>
              <a:t> skleníkové plyny</a:t>
            </a:r>
          </a:p>
          <a:p>
            <a:pPr marL="1371600" lvl="2" indent="-457200">
              <a:spcBef>
                <a:spcPct val="20000"/>
              </a:spcBef>
              <a:buClr>
                <a:schemeClr val="tx2"/>
              </a:buClr>
            </a:pPr>
            <a:r>
              <a:rPr lang="cs-CZ" sz="2000" b="1" dirty="0" smtClean="0">
                <a:solidFill>
                  <a:schemeClr val="tx2"/>
                </a:solidFill>
                <a:latin typeface="Symbol" pitchFamily="18" charset="2"/>
              </a:rPr>
              <a:t>Þ  D</a:t>
            </a:r>
            <a:r>
              <a:rPr lang="cs-CZ" sz="2000" b="1" dirty="0">
                <a:solidFill>
                  <a:schemeClr val="tx2"/>
                </a:solidFill>
                <a:latin typeface="Calibri" pitchFamily="34" charset="0"/>
              </a:rPr>
              <a:t> T</a:t>
            </a:r>
            <a:r>
              <a:rPr lang="cs-CZ" sz="2000" b="1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Symbol" pitchFamily="18" charset="2"/>
              </a:rPr>
              <a:t>&gt;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0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°C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052735"/>
            <a:ext cx="5508104" cy="4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2933"/>
              </p:ext>
            </p:extLst>
          </p:nvPr>
        </p:nvGraphicFramePr>
        <p:xfrm>
          <a:off x="4283968" y="5373216"/>
          <a:ext cx="4248472" cy="12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935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CO</a:t>
                      </a:r>
                      <a:r>
                        <a:rPr lang="cs-CZ" sz="1400" baseline="-25000" dirty="0" smtClean="0"/>
                        <a:t>2</a:t>
                      </a:r>
                      <a:endParaRPr lang="cs-CZ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CH</a:t>
                      </a:r>
                      <a:r>
                        <a:rPr lang="cs-CZ" sz="1400" baseline="-25000" dirty="0" smtClean="0"/>
                        <a:t>4</a:t>
                      </a:r>
                      <a:endParaRPr lang="cs-CZ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8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280 </a:t>
                      </a:r>
                      <a:r>
                        <a:rPr lang="cs-CZ" sz="1400" dirty="0" err="1" smtClean="0"/>
                        <a:t>ppm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0,7 </a:t>
                      </a:r>
                      <a:r>
                        <a:rPr lang="cs-CZ" sz="1400" dirty="0" err="1" smtClean="0"/>
                        <a:t>ppm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8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2019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410 </a:t>
                      </a:r>
                      <a:r>
                        <a:rPr lang="cs-CZ" sz="1400" dirty="0" err="1" smtClean="0"/>
                        <a:t>ppm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2,1 </a:t>
                      </a:r>
                      <a:r>
                        <a:rPr lang="cs-CZ" sz="1400" dirty="0" err="1" smtClean="0"/>
                        <a:t>ppm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1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+46 %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+200 %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9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70623"/>
            <a:ext cx="6678690" cy="1112382"/>
          </a:xfrm>
        </p:spPr>
        <p:txBody>
          <a:bodyPr>
            <a:noAutofit/>
          </a:bodyPr>
          <a:lstStyle/>
          <a:p>
            <a:pPr algn="ctr" eaLnBrk="1" hangingPunct="1">
              <a:buClr>
                <a:schemeClr val="tx2"/>
              </a:buClr>
            </a:pP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 posledního tisíciletí/století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7740352" y="1052736"/>
            <a:ext cx="928640" cy="5472608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2016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2017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2015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2018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2014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2010</a:t>
            </a:r>
            <a:endParaRPr lang="cs-CZ" dirty="0">
              <a:solidFill>
                <a:srgbClr val="FFFFCC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2005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2007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2013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2009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2012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2006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2002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1998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2003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cs-CZ" dirty="0" smtClean="0">
                <a:solidFill>
                  <a:srgbClr val="FFFFCC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776356" y="620688"/>
            <a:ext cx="87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tx2"/>
                </a:solidFill>
                <a:latin typeface="Calibri" pitchFamily="34" charset="0"/>
              </a:rPr>
              <a:t>NOAA </a:t>
            </a:r>
            <a:endParaRPr lang="cs-CZ" sz="16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17733" y="4474708"/>
            <a:ext cx="3760839" cy="23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relativně stabilní</a:t>
            </a:r>
          </a:p>
          <a:p>
            <a:pPr marL="616637" marR="0" lvl="2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9. – 14. stol. teplejší </a:t>
            </a:r>
          </a:p>
          <a:p>
            <a:pPr marL="616637" marR="0" lvl="2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16. – 19. stol. chladnější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20. století teplejší</a:t>
            </a:r>
          </a:p>
          <a:p>
            <a:pPr marL="708713" marR="0" lvl="1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40. - 60. léta chladnější</a:t>
            </a:r>
          </a:p>
          <a:p>
            <a:pPr marL="708713" marR="0" lvl="1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výrazný nárůst teploty od 80. let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21. století </a:t>
            </a:r>
            <a:r>
              <a:rPr lang="cs-CZ" dirty="0" smtClean="0">
                <a:solidFill>
                  <a:schemeClr val="tx2"/>
                </a:solidFill>
                <a:latin typeface="Calibri" pitchFamily="34" charset="0"/>
              </a:rPr>
              <a:t> - ???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7166960" cy="2717994"/>
          </a:xfrm>
          <a:prstGeom prst="rect">
            <a:avLst/>
          </a:prstGeom>
        </p:spPr>
      </p:pic>
      <p:grpSp>
        <p:nvGrpSpPr>
          <p:cNvPr id="9" name="Skupina 9"/>
          <p:cNvGrpSpPr>
            <a:grpSpLocks noChangeAspect="1"/>
          </p:cNvGrpSpPr>
          <p:nvPr/>
        </p:nvGrpSpPr>
        <p:grpSpPr>
          <a:xfrm>
            <a:off x="1000819" y="-1395536"/>
            <a:ext cx="2906189" cy="4543983"/>
            <a:chOff x="-652674" y="1566837"/>
            <a:chExt cx="6271999" cy="8908942"/>
          </a:xfrm>
        </p:grpSpPr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2674" y="7861395"/>
              <a:ext cx="5424222" cy="2614384"/>
            </a:xfrm>
            <a:prstGeom prst="rect">
              <a:avLst/>
            </a:prstGeom>
            <a:noFill/>
            <a:ln w="9525">
              <a:solidFill>
                <a:srgbClr val="04617B"/>
              </a:solidFill>
              <a:miter lim="800000"/>
              <a:headEnd/>
              <a:tailEnd/>
            </a:ln>
          </p:spPr>
        </p:pic>
        <p:sp>
          <p:nvSpPr>
            <p:cNvPr id="11" name="Obdélník 6"/>
            <p:cNvSpPr>
              <a:spLocks noChangeArrowheads="1"/>
            </p:cNvSpPr>
            <p:nvPr/>
          </p:nvSpPr>
          <p:spPr bwMode="auto">
            <a:xfrm>
              <a:off x="4571999" y="1566837"/>
              <a:ext cx="1047326" cy="1497012"/>
            </a:xfrm>
            <a:prstGeom prst="rect">
              <a:avLst/>
            </a:prstGeom>
            <a:noFill/>
            <a:ln w="3175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buClr>
                  <a:schemeClr val="tx2"/>
                </a:buClr>
              </a:pPr>
              <a:endParaRPr lang="cs-CZ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4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3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teploty v posledních desetiletích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403648" y="1417638"/>
            <a:ext cx="6912768" cy="5323730"/>
            <a:chOff x="1117886" y="2276872"/>
            <a:chExt cx="3015738" cy="237626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886" y="2600908"/>
              <a:ext cx="2952344" cy="155562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886" y="4140460"/>
              <a:ext cx="3015738" cy="51267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1277639" y="2276872"/>
              <a:ext cx="2632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j-ea"/>
                  <a:cs typeface="+mj-cs"/>
                </a:rPr>
                <a:t>Změna teploty 1950-2014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2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3548" y="224644"/>
            <a:ext cx="8305800" cy="9721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Teploty a srážky v </a:t>
            </a:r>
            <a:r>
              <a:rPr lang="cs-CZ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ČR, 1771/1881 </a:t>
            </a:r>
            <a:r>
              <a:rPr lang="cs-CZ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2018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3493" cy="30233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2"/>
            <a:ext cx="8460432" cy="27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Hodnotící zprávy IPCC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1615516"/>
            <a:ext cx="4896544" cy="51978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–"/>
            </a:pPr>
            <a:r>
              <a:rPr lang="cs-CZ" sz="2400" dirty="0">
                <a:solidFill>
                  <a:srgbClr val="0070C0"/>
                </a:solidFill>
              </a:rPr>
              <a:t>FAR (1990)</a:t>
            </a:r>
          </a:p>
          <a:p>
            <a:pPr>
              <a:buFont typeface="Arial" pitchFamily="34" charset="0"/>
              <a:buChar char="–"/>
            </a:pPr>
            <a:r>
              <a:rPr lang="cs-CZ" sz="2400" dirty="0">
                <a:solidFill>
                  <a:srgbClr val="0070C0"/>
                </a:solidFill>
              </a:rPr>
              <a:t>SAR (1995)</a:t>
            </a:r>
          </a:p>
          <a:p>
            <a:pPr>
              <a:buFont typeface="Arial" pitchFamily="34" charset="0"/>
              <a:buChar char="–"/>
            </a:pPr>
            <a:r>
              <a:rPr lang="cs-CZ" sz="2400" dirty="0">
                <a:solidFill>
                  <a:srgbClr val="0070C0"/>
                </a:solidFill>
              </a:rPr>
              <a:t>TAR (2001)</a:t>
            </a:r>
          </a:p>
          <a:p>
            <a:pPr>
              <a:buFont typeface="Arial" pitchFamily="34" charset="0"/>
              <a:buChar char="–"/>
            </a:pPr>
            <a:r>
              <a:rPr lang="cs-CZ" sz="2400" dirty="0">
                <a:solidFill>
                  <a:srgbClr val="0070C0"/>
                </a:solidFill>
              </a:rPr>
              <a:t>AR4 (2007)</a:t>
            </a:r>
          </a:p>
          <a:p>
            <a:pPr>
              <a:buFont typeface="Arial" pitchFamily="34" charset="0"/>
              <a:buChar char="–"/>
            </a:pPr>
            <a:r>
              <a:rPr lang="cs-CZ" sz="2400" dirty="0">
                <a:solidFill>
                  <a:srgbClr val="0070C0"/>
                </a:solidFill>
              </a:rPr>
              <a:t>AR5 (2014)</a:t>
            </a:r>
          </a:p>
          <a:p>
            <a:pPr>
              <a:buFont typeface="Arial" pitchFamily="34" charset="0"/>
              <a:buChar char="–"/>
            </a:pPr>
            <a:r>
              <a:rPr lang="cs-CZ" sz="2400" dirty="0" smtClean="0">
                <a:solidFill>
                  <a:srgbClr val="0070C0"/>
                </a:solidFill>
              </a:rPr>
              <a:t>IPCC </a:t>
            </a:r>
            <a:r>
              <a:rPr lang="cs-CZ" sz="2400" dirty="0">
                <a:solidFill>
                  <a:srgbClr val="0070C0"/>
                </a:solidFill>
              </a:rPr>
              <a:t>AR6 </a:t>
            </a:r>
            <a:r>
              <a:rPr lang="cs-CZ" sz="2400" dirty="0" smtClean="0">
                <a:solidFill>
                  <a:srgbClr val="0070C0"/>
                </a:solidFill>
              </a:rPr>
              <a:t>(2021)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79" y="1124744"/>
            <a:ext cx="4882417" cy="10727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76" y="2132856"/>
            <a:ext cx="4882420" cy="10758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077" y="3152901"/>
            <a:ext cx="4882419" cy="106818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73" y="4221088"/>
            <a:ext cx="4882423" cy="100189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763" y="5229200"/>
            <a:ext cx="4865733" cy="1016938"/>
          </a:xfrm>
          <a:prstGeom prst="rect">
            <a:avLst/>
          </a:prstGeom>
        </p:spPr>
      </p:pic>
      <p:pic>
        <p:nvPicPr>
          <p:cNvPr id="16" name="Obrázek 10" descr="Téma1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22037"/>
            <a:ext cx="2710822" cy="18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AR1 (1990): </a:t>
            </a: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IPCC </a:t>
            </a: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Assesment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" y="1484785"/>
            <a:ext cx="4499992" cy="2952328"/>
            <a:chOff x="0" y="1844824"/>
            <a:chExt cx="5868144" cy="3676253"/>
          </a:xfrm>
        </p:grpSpPr>
        <p:grpSp>
          <p:nvGrpSpPr>
            <p:cNvPr id="6" name="Skupina 5"/>
            <p:cNvGrpSpPr/>
            <p:nvPr/>
          </p:nvGrpSpPr>
          <p:grpSpPr>
            <a:xfrm>
              <a:off x="0" y="1844824"/>
              <a:ext cx="5629275" cy="3676253"/>
              <a:chOff x="179512" y="1772816"/>
              <a:chExt cx="5629275" cy="3676253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512" y="1772816"/>
                <a:ext cx="5629275" cy="1304925"/>
              </a:xfrm>
              <a:prstGeom prst="rect">
                <a:avLst/>
              </a:prstGeom>
            </p:spPr>
          </p:pic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76" y="2924944"/>
                <a:ext cx="4981575" cy="2524125"/>
              </a:xfrm>
              <a:prstGeom prst="rect">
                <a:avLst/>
              </a:prstGeom>
            </p:spPr>
          </p:pic>
        </p:grpSp>
        <p:sp>
          <p:nvSpPr>
            <p:cNvPr id="7" name="Ovál 6"/>
            <p:cNvSpPr/>
            <p:nvPr/>
          </p:nvSpPr>
          <p:spPr>
            <a:xfrm>
              <a:off x="395536" y="4149080"/>
              <a:ext cx="5472608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72" y="1844824"/>
            <a:ext cx="4378640" cy="24482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151" y="4359623"/>
            <a:ext cx="3870049" cy="2439513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4801872" y="3212976"/>
            <a:ext cx="434212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Emise CO2 podle regionů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433638"/>
            <a:ext cx="6840759" cy="5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479</Words>
  <Application>Microsoft Office PowerPoint</Application>
  <PresentationFormat>Předvádění na obrazovce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Motiv sady Office</vt:lpstr>
      <vt:lpstr>Globální oteplování – problém i pro Česko? </vt:lpstr>
      <vt:lpstr>Klimatický systém a jeho změny</vt:lpstr>
      <vt:lpstr>Skleníkový efekt a jeho zesilování </vt:lpstr>
      <vt:lpstr>Klima posledního tisíciletí/století</vt:lpstr>
      <vt:lpstr>Změna teploty v posledních desetiletích</vt:lpstr>
      <vt:lpstr>Teploty a srážky v ČR, 1771/1881 – 2018</vt:lpstr>
      <vt:lpstr>Hodnotící zprávy IPCC</vt:lpstr>
      <vt:lpstr>AR1 (1990): Climate Change The IPCC Scientific Assesment</vt:lpstr>
      <vt:lpstr>Emise CO2 podle regionů</vt:lpstr>
      <vt:lpstr>Scénáře vývoje teploty do 2100</vt:lpstr>
      <vt:lpstr>Snižování emisí GHG</vt:lpstr>
      <vt:lpstr>Speciální zpráva IPCC 2018  „Oteplení 1,5 °C“</vt:lpstr>
      <vt:lpstr>Změna klimatu a zdraví obyvatel</vt:lpstr>
      <vt:lpstr>Rok 2015  jako příklad budoucnosti?</vt:lpstr>
      <vt:lpstr>Globální oteplování – problém i pro Česko?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Heroudek</dc:creator>
  <cp:lastModifiedBy>RADIM TOLASZ, RNDr. Ph.D.</cp:lastModifiedBy>
  <cp:revision>100</cp:revision>
  <dcterms:created xsi:type="dcterms:W3CDTF">2013-01-29T08:06:38Z</dcterms:created>
  <dcterms:modified xsi:type="dcterms:W3CDTF">2019-10-01T06:08:39Z</dcterms:modified>
</cp:coreProperties>
</file>