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68" r:id="rId6"/>
    <p:sldId id="259" r:id="rId7"/>
    <p:sldId id="261" r:id="rId8"/>
    <p:sldId id="271" r:id="rId9"/>
    <p:sldId id="272" r:id="rId10"/>
    <p:sldId id="273" r:id="rId11"/>
    <p:sldId id="262" r:id="rId12"/>
  </p:sldIdLst>
  <p:sldSz cx="12801600" cy="9601200" type="A3"/>
  <p:notesSz cx="9144000" cy="6858000"/>
  <p:defaultTextStyle>
    <a:defPPr>
      <a:defRPr lang="cs-CZ"/>
    </a:defPPr>
    <a:lvl1pPr marL="0" algn="l" defTabSz="127567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7839" algn="l" defTabSz="127567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5677" algn="l" defTabSz="127567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3515" algn="l" defTabSz="127567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1353" algn="l" defTabSz="127567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89192" algn="l" defTabSz="127567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27031" algn="l" defTabSz="127567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64870" algn="l" defTabSz="127567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2707" algn="l" defTabSz="127567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6" autoAdjust="0"/>
  </p:normalViewPr>
  <p:slideViewPr>
    <p:cSldViewPr>
      <p:cViewPr varScale="1">
        <p:scale>
          <a:sx n="84" d="100"/>
          <a:sy n="84" d="100"/>
        </p:scale>
        <p:origin x="1416" y="90"/>
      </p:cViewPr>
      <p:guideLst>
        <p:guide orient="horz" pos="3024"/>
        <p:guide pos="40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  <a:prstGeom prst="rect">
            <a:avLst/>
          </a:prstGeom>
        </p:spPr>
        <p:txBody>
          <a:bodyPr lIns="122191" tIns="61096" rIns="122191" bIns="61096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20240" y="5440681"/>
            <a:ext cx="8961120" cy="2453640"/>
          </a:xfrm>
          <a:prstGeom prst="rect">
            <a:avLst/>
          </a:prstGeom>
        </p:spPr>
        <p:txBody>
          <a:bodyPr lIns="127567" tIns="63784" rIns="127567" bIns="6378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7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89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27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64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02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E412099D-D92E-448A-A627-2CBA3549F3E8}" type="datetimeFigureOut">
              <a:rPr lang="cs-CZ" smtClean="0"/>
              <a:pPr/>
              <a:t>26.09.2019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373881" y="8898892"/>
            <a:ext cx="4053840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1744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15AC6AD7-9943-43A6-B45E-FF4377F7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1" y="2240281"/>
            <a:ext cx="11521440" cy="6336348"/>
          </a:xfrm>
          <a:prstGeom prst="rect">
            <a:avLst/>
          </a:prstGeom>
        </p:spPr>
        <p:txBody>
          <a:bodyPr lIns="127567" tIns="63784" rIns="127567" bIns="63784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E412099D-D92E-448A-A627-2CBA3549F3E8}" type="datetimeFigureOut">
              <a:rPr lang="cs-CZ" smtClean="0"/>
              <a:pPr/>
              <a:t>26.09.2019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373881" y="8898892"/>
            <a:ext cx="4053840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1744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15AC6AD7-9943-43A6-B45E-FF4377F7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1237" y="6169662"/>
            <a:ext cx="10881360" cy="1906905"/>
          </a:xfrm>
          <a:prstGeom prst="rect">
            <a:avLst/>
          </a:prstGeom>
        </p:spPr>
        <p:txBody>
          <a:bodyPr lIns="122191" tIns="61096" rIns="122191" bIns="61096" anchor="t"/>
          <a:lstStyle>
            <a:lvl1pPr algn="l">
              <a:defRPr sz="56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11237" y="4069399"/>
            <a:ext cx="10881360" cy="2100262"/>
          </a:xfrm>
          <a:prstGeom prst="rect">
            <a:avLst/>
          </a:prstGeom>
        </p:spPr>
        <p:txBody>
          <a:bodyPr lIns="127567" tIns="63784" rIns="127567" bIns="63784"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783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567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135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13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891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270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648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027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E412099D-D92E-448A-A627-2CBA3549F3E8}" type="datetimeFigureOut">
              <a:rPr lang="cs-CZ" smtClean="0"/>
              <a:pPr/>
              <a:t>26.09.2019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373881" y="8898892"/>
            <a:ext cx="4053840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1744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15AC6AD7-9943-43A6-B45E-FF4377F7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40081" y="2240281"/>
            <a:ext cx="5654040" cy="6336348"/>
          </a:xfrm>
          <a:prstGeom prst="rect">
            <a:avLst/>
          </a:prstGeom>
        </p:spPr>
        <p:txBody>
          <a:bodyPr lIns="127567" tIns="63784" rIns="127567" bIns="63784"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  <a:prstGeom prst="rect">
            <a:avLst/>
          </a:prstGeom>
        </p:spPr>
        <p:txBody>
          <a:bodyPr lIns="127567" tIns="63784" rIns="127567" bIns="63784"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00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E412099D-D92E-448A-A627-2CBA3549F3E8}" type="datetimeFigureOut">
              <a:rPr lang="cs-CZ" smtClean="0"/>
              <a:pPr/>
              <a:t>26.09.2019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73881" y="8898892"/>
            <a:ext cx="4053840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1744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15AC6AD7-9943-43A6-B45E-FF4377F7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40079" y="2149158"/>
            <a:ext cx="5656264" cy="895667"/>
          </a:xfrm>
          <a:prstGeom prst="rect">
            <a:avLst/>
          </a:prstGeom>
        </p:spPr>
        <p:txBody>
          <a:bodyPr lIns="127567" tIns="63784" rIns="127567" bIns="63784" anchor="b"/>
          <a:lstStyle>
            <a:lvl1pPr marL="0" indent="0">
              <a:buNone/>
              <a:defRPr sz="3300" b="1"/>
            </a:lvl1pPr>
            <a:lvl2pPr marL="637839" indent="0">
              <a:buNone/>
              <a:defRPr sz="2800" b="1"/>
            </a:lvl2pPr>
            <a:lvl3pPr marL="1275677" indent="0">
              <a:buNone/>
              <a:defRPr sz="2500" b="1"/>
            </a:lvl3pPr>
            <a:lvl4pPr marL="1913515" indent="0">
              <a:buNone/>
              <a:defRPr sz="2300" b="1"/>
            </a:lvl4pPr>
            <a:lvl5pPr marL="2551353" indent="0">
              <a:buNone/>
              <a:defRPr sz="2300" b="1"/>
            </a:lvl5pPr>
            <a:lvl6pPr marL="3189192" indent="0">
              <a:buNone/>
              <a:defRPr sz="2300" b="1"/>
            </a:lvl6pPr>
            <a:lvl7pPr marL="3827031" indent="0">
              <a:buNone/>
              <a:defRPr sz="2300" b="1"/>
            </a:lvl7pPr>
            <a:lvl8pPr marL="4464870" indent="0">
              <a:buNone/>
              <a:defRPr sz="2300" b="1"/>
            </a:lvl8pPr>
            <a:lvl9pPr marL="5102707" indent="0">
              <a:buNone/>
              <a:defRPr sz="23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0079" y="3044825"/>
            <a:ext cx="5656264" cy="5531803"/>
          </a:xfrm>
          <a:prstGeom prst="rect">
            <a:avLst/>
          </a:prstGeom>
        </p:spPr>
        <p:txBody>
          <a:bodyPr lIns="127567" tIns="63784" rIns="127567" bIns="63784"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  <a:prstGeom prst="rect">
            <a:avLst/>
          </a:prstGeom>
        </p:spPr>
        <p:txBody>
          <a:bodyPr lIns="127567" tIns="63784" rIns="127567" bIns="63784" anchor="b"/>
          <a:lstStyle>
            <a:lvl1pPr marL="0" indent="0">
              <a:buNone/>
              <a:defRPr sz="3300" b="1"/>
            </a:lvl1pPr>
            <a:lvl2pPr marL="637839" indent="0">
              <a:buNone/>
              <a:defRPr sz="2800" b="1"/>
            </a:lvl2pPr>
            <a:lvl3pPr marL="1275677" indent="0">
              <a:buNone/>
              <a:defRPr sz="2500" b="1"/>
            </a:lvl3pPr>
            <a:lvl4pPr marL="1913515" indent="0">
              <a:buNone/>
              <a:defRPr sz="2300" b="1"/>
            </a:lvl4pPr>
            <a:lvl5pPr marL="2551353" indent="0">
              <a:buNone/>
              <a:defRPr sz="2300" b="1"/>
            </a:lvl5pPr>
            <a:lvl6pPr marL="3189192" indent="0">
              <a:buNone/>
              <a:defRPr sz="2300" b="1"/>
            </a:lvl6pPr>
            <a:lvl7pPr marL="3827031" indent="0">
              <a:buNone/>
              <a:defRPr sz="2300" b="1"/>
            </a:lvl7pPr>
            <a:lvl8pPr marL="4464870" indent="0">
              <a:buNone/>
              <a:defRPr sz="2300" b="1"/>
            </a:lvl8pPr>
            <a:lvl9pPr marL="5102707" indent="0">
              <a:buNone/>
              <a:defRPr sz="23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  <a:prstGeom prst="rect">
            <a:avLst/>
          </a:prstGeom>
        </p:spPr>
        <p:txBody>
          <a:bodyPr lIns="127567" tIns="63784" rIns="127567" bIns="63784"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400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E412099D-D92E-448A-A627-2CBA3549F3E8}" type="datetimeFigureOut">
              <a:rPr lang="cs-CZ" smtClean="0"/>
              <a:pPr/>
              <a:t>26.09.2019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373881" y="8898892"/>
            <a:ext cx="4053840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91744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15AC6AD7-9943-43A6-B45E-FF4377F7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400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E412099D-D92E-448A-A627-2CBA3549F3E8}" type="datetimeFigureOut">
              <a:rPr lang="cs-CZ" smtClean="0"/>
              <a:pPr/>
              <a:t>26.09.2019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373881" y="8898892"/>
            <a:ext cx="4053840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91744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15AC6AD7-9943-43A6-B45E-FF4377F7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6400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E412099D-D92E-448A-A627-2CBA3549F3E8}" type="datetimeFigureOut">
              <a:rPr lang="cs-CZ" smtClean="0"/>
              <a:pPr/>
              <a:t>26.09.2019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373881" y="8898892"/>
            <a:ext cx="4053840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91744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15AC6AD7-9943-43A6-B45E-FF4377F7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5071" y="1977887"/>
            <a:ext cx="7156450" cy="6598742"/>
          </a:xfrm>
          <a:prstGeom prst="rect">
            <a:avLst/>
          </a:prstGeom>
        </p:spPr>
        <p:txBody>
          <a:bodyPr lIns="127567" tIns="63784" rIns="127567" bIns="63784"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0082" y="2009141"/>
            <a:ext cx="4211637" cy="6567488"/>
          </a:xfrm>
          <a:prstGeom prst="rect">
            <a:avLst/>
          </a:prstGeom>
        </p:spPr>
        <p:txBody>
          <a:bodyPr lIns="127567" tIns="63784" rIns="127567" bIns="63784"/>
          <a:lstStyle>
            <a:lvl1pPr marL="0" indent="0">
              <a:buNone/>
              <a:defRPr sz="2000"/>
            </a:lvl1pPr>
            <a:lvl2pPr marL="637839" indent="0">
              <a:buNone/>
              <a:defRPr sz="1700"/>
            </a:lvl2pPr>
            <a:lvl3pPr marL="1275677" indent="0">
              <a:buNone/>
              <a:defRPr sz="1300"/>
            </a:lvl3pPr>
            <a:lvl4pPr marL="1913515" indent="0">
              <a:buNone/>
              <a:defRPr sz="1200"/>
            </a:lvl4pPr>
            <a:lvl5pPr marL="2551353" indent="0">
              <a:buNone/>
              <a:defRPr sz="1200"/>
            </a:lvl5pPr>
            <a:lvl6pPr marL="3189192" indent="0">
              <a:buNone/>
              <a:defRPr sz="1200"/>
            </a:lvl6pPr>
            <a:lvl7pPr marL="3827031" indent="0">
              <a:buNone/>
              <a:defRPr sz="1200"/>
            </a:lvl7pPr>
            <a:lvl8pPr marL="4464870" indent="0">
              <a:buNone/>
              <a:defRPr sz="1200"/>
            </a:lvl8pPr>
            <a:lvl9pPr marL="5102707" indent="0">
              <a:buNone/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00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E412099D-D92E-448A-A627-2CBA3549F3E8}" type="datetimeFigureOut">
              <a:rPr lang="cs-CZ" smtClean="0"/>
              <a:pPr/>
              <a:t>26.09.2019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73881" y="8898892"/>
            <a:ext cx="4053840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1744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15AC6AD7-9943-43A6-B45E-FF4377F7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9204" y="6720840"/>
            <a:ext cx="7680960" cy="793433"/>
          </a:xfrm>
          <a:prstGeom prst="rect">
            <a:avLst/>
          </a:prstGeom>
        </p:spPr>
        <p:txBody>
          <a:bodyPr lIns="122191" tIns="61096" rIns="122191" bIns="61096" anchor="b"/>
          <a:lstStyle>
            <a:lvl1pPr algn="l">
              <a:defRPr sz="28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509204" y="1877074"/>
            <a:ext cx="7680960" cy="4741530"/>
          </a:xfrm>
          <a:prstGeom prst="rect">
            <a:avLst/>
          </a:prstGeom>
        </p:spPr>
        <p:txBody>
          <a:bodyPr lIns="127567" tIns="63784" rIns="127567" bIns="63784"/>
          <a:lstStyle>
            <a:lvl1pPr marL="0" indent="0">
              <a:buNone/>
              <a:defRPr sz="4400"/>
            </a:lvl1pPr>
            <a:lvl2pPr marL="637839" indent="0">
              <a:buNone/>
              <a:defRPr sz="3900"/>
            </a:lvl2pPr>
            <a:lvl3pPr marL="1275677" indent="0">
              <a:buNone/>
              <a:defRPr sz="3300"/>
            </a:lvl3pPr>
            <a:lvl4pPr marL="1913515" indent="0">
              <a:buNone/>
              <a:defRPr sz="2800"/>
            </a:lvl4pPr>
            <a:lvl5pPr marL="2551353" indent="0">
              <a:buNone/>
              <a:defRPr sz="2800"/>
            </a:lvl5pPr>
            <a:lvl6pPr marL="3189192" indent="0">
              <a:buNone/>
              <a:defRPr sz="2800"/>
            </a:lvl6pPr>
            <a:lvl7pPr marL="3827031" indent="0">
              <a:buNone/>
              <a:defRPr sz="2800"/>
            </a:lvl7pPr>
            <a:lvl8pPr marL="4464870" indent="0">
              <a:buNone/>
              <a:defRPr sz="2800"/>
            </a:lvl8pPr>
            <a:lvl9pPr marL="5102707" indent="0">
              <a:buNone/>
              <a:defRPr sz="28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09204" y="7514273"/>
            <a:ext cx="7680960" cy="1126807"/>
          </a:xfrm>
          <a:prstGeom prst="rect">
            <a:avLst/>
          </a:prstGeom>
        </p:spPr>
        <p:txBody>
          <a:bodyPr lIns="127567" tIns="63784" rIns="127567" bIns="63784"/>
          <a:lstStyle>
            <a:lvl1pPr marL="0" indent="0">
              <a:buNone/>
              <a:defRPr sz="2000"/>
            </a:lvl1pPr>
            <a:lvl2pPr marL="637839" indent="0">
              <a:buNone/>
              <a:defRPr sz="1700"/>
            </a:lvl2pPr>
            <a:lvl3pPr marL="1275677" indent="0">
              <a:buNone/>
              <a:defRPr sz="1300"/>
            </a:lvl3pPr>
            <a:lvl4pPr marL="1913515" indent="0">
              <a:buNone/>
              <a:defRPr sz="1200"/>
            </a:lvl4pPr>
            <a:lvl5pPr marL="2551353" indent="0">
              <a:buNone/>
              <a:defRPr sz="1200"/>
            </a:lvl5pPr>
            <a:lvl6pPr marL="3189192" indent="0">
              <a:buNone/>
              <a:defRPr sz="1200"/>
            </a:lvl6pPr>
            <a:lvl7pPr marL="3827031" indent="0">
              <a:buNone/>
              <a:defRPr sz="1200"/>
            </a:lvl7pPr>
            <a:lvl8pPr marL="4464870" indent="0">
              <a:buNone/>
              <a:defRPr sz="1200"/>
            </a:lvl8pPr>
            <a:lvl9pPr marL="5102707" indent="0">
              <a:buNone/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00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E412099D-D92E-448A-A627-2CBA3549F3E8}" type="datetimeFigureOut">
              <a:rPr lang="cs-CZ" smtClean="0"/>
              <a:pPr/>
              <a:t>26.09.2019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73881" y="8898892"/>
            <a:ext cx="4053840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1744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15AC6AD7-9943-43A6-B45E-FF4377F7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ZZS_KV_prezentace_A4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69527"/>
            <a:ext cx="12801600" cy="18075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1275677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8379" indent="-478379" algn="l" defTabSz="127567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36488" indent="-398649" algn="l" defTabSz="1275677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4596" indent="-318919" algn="l" defTabSz="1275677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32435" indent="-318919" algn="l" defTabSz="12756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0274" indent="-318919" algn="l" defTabSz="1275677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08111" indent="-318919" algn="l" defTabSz="127567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45950" indent="-318919" algn="l" defTabSz="127567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83788" indent="-318919" algn="l" defTabSz="127567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21627" indent="-318919" algn="l" defTabSz="127567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7567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7839" algn="l" defTabSz="127567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5677" algn="l" defTabSz="127567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3515" algn="l" defTabSz="127567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1353" algn="l" defTabSz="127567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9192" algn="l" defTabSz="127567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7031" algn="l" defTabSz="127567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64870" algn="l" defTabSz="127567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02707" algn="l" defTabSz="127567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-7145513"/>
            <a:ext cx="11017250" cy="1948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1" i="0" u="none" strike="noStrike" cap="none" normalizeH="0" baseline="0" dirty="0" smtClean="0">
              <a:ln>
                <a:noFill/>
              </a:ln>
              <a:solidFill>
                <a:srgbClr val="1C222F"/>
              </a:solidFill>
              <a:effectLst/>
              <a:latin typeface="inheri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36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1" i="0" u="none" strike="noStrike" cap="none" normalizeH="0" baseline="0" dirty="0" smtClean="0">
              <a:ln>
                <a:noFill/>
              </a:ln>
              <a:solidFill>
                <a:srgbClr val="1C222F"/>
              </a:solidFill>
              <a:effectLst/>
              <a:latin typeface="inheri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36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1" i="0" u="none" strike="noStrike" cap="none" normalizeH="0" baseline="0" dirty="0" smtClean="0">
              <a:ln>
                <a:noFill/>
              </a:ln>
              <a:solidFill>
                <a:srgbClr val="1C222F"/>
              </a:solidFill>
              <a:effectLst/>
              <a:latin typeface="inheri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36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1" i="0" u="none" strike="noStrike" cap="none" normalizeH="0" baseline="0" dirty="0" smtClean="0">
              <a:ln>
                <a:noFill/>
              </a:ln>
              <a:solidFill>
                <a:srgbClr val="1C222F"/>
              </a:solidFill>
              <a:effectLst/>
              <a:latin typeface="inheri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1" i="0" u="none" strike="noStrike" cap="none" normalizeH="0" baseline="0" dirty="0" smtClean="0">
              <a:ln>
                <a:noFill/>
              </a:ln>
              <a:solidFill>
                <a:srgbClr val="1C222F"/>
              </a:solidFill>
              <a:effectLst/>
              <a:latin typeface="inheri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36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1" i="0" u="none" strike="noStrike" cap="none" normalizeH="0" baseline="0" dirty="0" smtClean="0">
              <a:ln>
                <a:noFill/>
              </a:ln>
              <a:solidFill>
                <a:srgbClr val="1C222F"/>
              </a:solidFill>
              <a:effectLst/>
              <a:latin typeface="inheri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36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1" i="0" u="none" strike="noStrike" cap="none" normalizeH="0" baseline="0" dirty="0" smtClean="0">
              <a:ln>
                <a:noFill/>
              </a:ln>
              <a:solidFill>
                <a:srgbClr val="1C222F"/>
              </a:solidFill>
              <a:effectLst/>
              <a:latin typeface="inheri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36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1" i="0" u="none" strike="noStrike" cap="none" normalizeH="0" baseline="0" dirty="0" smtClean="0">
              <a:ln>
                <a:noFill/>
              </a:ln>
              <a:solidFill>
                <a:srgbClr val="1C222F"/>
              </a:solidFill>
              <a:effectLst/>
              <a:latin typeface="inheri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36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1" i="0" u="none" strike="noStrike" cap="none" normalizeH="0" baseline="0" dirty="0" smtClean="0">
              <a:ln>
                <a:noFill/>
              </a:ln>
              <a:solidFill>
                <a:srgbClr val="1C222F"/>
              </a:solidFill>
              <a:effectLst/>
              <a:latin typeface="inheri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3600" dirty="0" smtClean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36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1" i="0" u="none" strike="noStrike" cap="none" normalizeH="0" baseline="0" dirty="0" smtClean="0">
              <a:ln>
                <a:noFill/>
              </a:ln>
              <a:solidFill>
                <a:srgbClr val="1C222F"/>
              </a:solidFill>
              <a:effectLst/>
              <a:latin typeface="inheri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4000" b="1" i="0" u="none" strike="noStrike" cap="none" normalizeH="0" baseline="0" dirty="0" smtClean="0">
                <a:ln>
                  <a:noFill/>
                </a:ln>
                <a:solidFill>
                  <a:srgbClr val="1C222F"/>
                </a:solidFill>
                <a:effectLst/>
                <a:latin typeface="inherit"/>
                <a:ea typeface="Times New Roman" panose="02020603050405020304" pitchFamily="18" charset="0"/>
              </a:rPr>
              <a:t>Potřeby současnosti a trendy budoucnosti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4000" b="1" i="0" u="none" strike="noStrike" cap="none" normalizeH="0" baseline="0" dirty="0" smtClean="0">
                <a:ln>
                  <a:noFill/>
                </a:ln>
                <a:solidFill>
                  <a:srgbClr val="1C222F"/>
                </a:solidFill>
                <a:effectLst/>
                <a:latin typeface="inherit"/>
                <a:ea typeface="Times New Roman" panose="02020603050405020304" pitchFamily="18" charset="0"/>
              </a:rPr>
              <a:t>ZZS Kraje Vysočina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36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1" i="0" u="none" strike="noStrike" cap="none" normalizeH="0" baseline="0" dirty="0" smtClean="0">
              <a:ln>
                <a:noFill/>
              </a:ln>
              <a:solidFill>
                <a:srgbClr val="1C222F"/>
              </a:solidFill>
              <a:effectLst/>
              <a:latin typeface="inheri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1" i="0" u="none" strike="noStrike" cap="none" normalizeH="0" baseline="0" dirty="0" smtClean="0">
              <a:ln>
                <a:noFill/>
              </a:ln>
              <a:solidFill>
                <a:srgbClr val="1C222F"/>
              </a:solidFill>
              <a:effectLst/>
              <a:latin typeface="inheri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36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1" i="0" u="none" strike="noStrike" cap="none" normalizeH="0" baseline="0" dirty="0" smtClean="0">
              <a:ln>
                <a:noFill/>
              </a:ln>
              <a:solidFill>
                <a:srgbClr val="1C222F"/>
              </a:solidFill>
              <a:effectLst/>
              <a:latin typeface="inheri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1" i="0" u="none" strike="noStrike" cap="none" normalizeH="0" baseline="0" dirty="0" smtClean="0">
              <a:ln>
                <a:noFill/>
              </a:ln>
              <a:solidFill>
                <a:srgbClr val="1C222F"/>
              </a:solidFill>
              <a:effectLst/>
              <a:latin typeface="inheri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dirty="0" smtClean="0">
                <a:latin typeface="inherit"/>
                <a:ea typeface="Times New Roman" panose="02020603050405020304" pitchFamily="18" charset="0"/>
              </a:rPr>
              <a:t>Výroční konference IROP 2019</a:t>
            </a:r>
          </a:p>
          <a:p>
            <a:pPr algn="ctr"/>
            <a:r>
              <a:rPr lang="cs-CZ" dirty="0" smtClean="0"/>
              <a:t>9. 10. 2019, EA Business Hotel Jihlava</a:t>
            </a:r>
          </a:p>
          <a:p>
            <a:r>
              <a:rPr lang="cs-CZ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3600" baseline="0" dirty="0">
              <a:solidFill>
                <a:srgbClr val="1C222F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rgbClr val="1A1F2A"/>
              </a:solidFill>
              <a:effectLst/>
              <a:latin typeface="Roboto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200" dirty="0" smtClean="0">
              <a:solidFill>
                <a:srgbClr val="1A1F2A"/>
              </a:solidFill>
              <a:latin typeface="Roboto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200" dirty="0">
              <a:solidFill>
                <a:srgbClr val="1A1F2A"/>
              </a:solidFill>
              <a:latin typeface="Roboto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rgbClr val="1A1F2A"/>
              </a:solidFill>
              <a:effectLst/>
              <a:latin typeface="Roboto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200" dirty="0">
              <a:solidFill>
                <a:srgbClr val="1A1F2A"/>
              </a:solidFill>
              <a:latin typeface="Roboto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rgbClr val="1A1F2A"/>
              </a:solidFill>
              <a:effectLst/>
              <a:latin typeface="Roboto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200" dirty="0">
              <a:solidFill>
                <a:srgbClr val="1A1F2A"/>
              </a:solidFill>
              <a:latin typeface="Roboto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rgbClr val="1A1F2A"/>
              </a:solidFill>
              <a:effectLst/>
              <a:latin typeface="Roboto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200" dirty="0">
              <a:solidFill>
                <a:srgbClr val="1A1F2A"/>
              </a:solidFill>
              <a:latin typeface="Roboto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rgbClr val="1A1F2A"/>
              </a:solidFill>
              <a:effectLst/>
              <a:latin typeface="Roboto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200" dirty="0">
              <a:solidFill>
                <a:srgbClr val="1A1F2A"/>
              </a:solidFill>
              <a:latin typeface="Roboto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40079" y="1632248"/>
            <a:ext cx="11017304" cy="816751"/>
          </a:xfrm>
        </p:spPr>
        <p:txBody>
          <a:bodyPr/>
          <a:lstStyle/>
          <a:p>
            <a:pPr lvl="0"/>
            <a:r>
              <a:rPr lang="cs-CZ" sz="4000" dirty="0" smtClean="0"/>
              <a:t>Trendy – </a:t>
            </a:r>
            <a:r>
              <a:rPr lang="cs-CZ" sz="4000" dirty="0"/>
              <a:t>Modernizace záložní radiové </a:t>
            </a:r>
            <a:r>
              <a:rPr lang="cs-CZ" sz="4000" dirty="0" smtClean="0"/>
              <a:t>sítě</a:t>
            </a:r>
            <a:endParaRPr lang="cs-CZ" sz="4000" dirty="0"/>
          </a:p>
        </p:txBody>
      </p:sp>
      <p:pic>
        <p:nvPicPr>
          <p:cNvPr id="1027" name="Picture 3" descr="D:\Dokumenty\ZZS\Ředitel\2019\DSCN058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2" y="2937505"/>
            <a:ext cx="3592721" cy="6570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D:\Dokumenty\ZZS\Ředitel\2019\Analo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292" y="3936504"/>
            <a:ext cx="7262772" cy="5347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D:\Dokumenty\ZZS\Ředitel\2019\DSCN0591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36" y="2796720"/>
            <a:ext cx="3806218" cy="2855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D:\Dokumenty\ZZS\Ředitel\2019\DSCN0592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77" y="6222755"/>
            <a:ext cx="1656184" cy="2937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07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960120" y="3792488"/>
            <a:ext cx="10881360" cy="1944216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4000" dirty="0" smtClean="0"/>
          </a:p>
          <a:p>
            <a:endParaRPr lang="cs-CZ" sz="4000" dirty="0"/>
          </a:p>
          <a:p>
            <a:endParaRPr lang="cs-CZ" sz="4000" dirty="0" smtClean="0"/>
          </a:p>
          <a:p>
            <a:endParaRPr lang="cs-CZ" sz="4000" dirty="0"/>
          </a:p>
          <a:p>
            <a:endParaRPr lang="cs-CZ" sz="4000" dirty="0" smtClean="0"/>
          </a:p>
          <a:p>
            <a:endParaRPr lang="cs-CZ" sz="4000" dirty="0"/>
          </a:p>
          <a:p>
            <a:endParaRPr lang="cs-CZ" sz="4000" dirty="0" smtClean="0"/>
          </a:p>
          <a:p>
            <a:endParaRPr lang="cs-CZ" sz="4000" dirty="0"/>
          </a:p>
          <a:p>
            <a:endParaRPr lang="cs-CZ" sz="4000" dirty="0" smtClean="0"/>
          </a:p>
          <a:p>
            <a:endParaRPr lang="cs-CZ" sz="4000" dirty="0"/>
          </a:p>
          <a:p>
            <a:endParaRPr lang="cs-CZ" sz="4000" dirty="0" smtClean="0"/>
          </a:p>
        </p:txBody>
      </p:sp>
    </p:spTree>
    <p:extLst>
      <p:ext uri="{BB962C8B-B14F-4D97-AF65-F5344CB8AC3E}">
        <p14:creationId xmlns:p14="http://schemas.microsoft.com/office/powerpoint/2010/main" val="42260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40079" y="1344216"/>
            <a:ext cx="11017304" cy="2160240"/>
          </a:xfrm>
        </p:spPr>
        <p:txBody>
          <a:bodyPr/>
          <a:lstStyle/>
          <a:p>
            <a:endParaRPr lang="cs-CZ" altLang="cs-CZ" sz="3200" dirty="0" smtClean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 smtClean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 smtClean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 smtClean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8" name="Zástupný symbol pro text 5"/>
          <p:cNvSpPr>
            <a:spLocks noGrp="1"/>
          </p:cNvSpPr>
          <p:nvPr>
            <p:ph sz="half" idx="2"/>
          </p:nvPr>
        </p:nvSpPr>
        <p:spPr>
          <a:xfrm>
            <a:off x="639763" y="1488232"/>
            <a:ext cx="11017250" cy="7089031"/>
          </a:xfrm>
        </p:spPr>
        <p:txBody>
          <a:bodyPr/>
          <a:lstStyle/>
          <a:p>
            <a:pPr marL="0" indent="0" algn="ctr">
              <a:buNone/>
            </a:pPr>
            <a:r>
              <a:rPr lang="cs-CZ" sz="4000" b="1" dirty="0" smtClean="0"/>
              <a:t>Potřeba – dokončení výstavby výcvikového a vzdělávacího střediska ZZS KV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71938" y="3668777"/>
            <a:ext cx="6600043" cy="4950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" y="3504457"/>
            <a:ext cx="7919144" cy="5939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143" y="2773877"/>
            <a:ext cx="5807968" cy="3266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31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40079" y="1344216"/>
            <a:ext cx="11017304" cy="2160240"/>
          </a:xfrm>
        </p:spPr>
        <p:txBody>
          <a:bodyPr/>
          <a:lstStyle/>
          <a:p>
            <a:endParaRPr lang="cs-CZ" altLang="cs-CZ" sz="3200" dirty="0" smtClean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 smtClean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 smtClean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 smtClean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8" name="Zástupný symbol pro text 5"/>
          <p:cNvSpPr>
            <a:spLocks noGrp="1"/>
          </p:cNvSpPr>
          <p:nvPr>
            <p:ph sz="half" idx="2"/>
          </p:nvPr>
        </p:nvSpPr>
        <p:spPr>
          <a:xfrm>
            <a:off x="783809" y="1468597"/>
            <a:ext cx="11017250" cy="1243772"/>
          </a:xfrm>
        </p:spPr>
        <p:txBody>
          <a:bodyPr/>
          <a:lstStyle/>
          <a:p>
            <a:pPr marL="0" indent="0" algn="ctr">
              <a:buNone/>
            </a:pPr>
            <a:r>
              <a:rPr lang="cs-CZ" sz="4000" b="1" dirty="0" smtClean="0"/>
              <a:t>Potřeba – vybavení výcvikového a vzdělávacího střediska ZZS KV nejen pro speciální činnosti</a:t>
            </a:r>
          </a:p>
          <a:p>
            <a:pPr>
              <a:buFontTx/>
              <a:buChar char="-"/>
            </a:pPr>
            <a:r>
              <a:rPr lang="cs-CZ" sz="2400" b="1" dirty="0" smtClean="0"/>
              <a:t>Připravenost na mimořádné události </a:t>
            </a:r>
          </a:p>
          <a:p>
            <a:pPr>
              <a:buFontTx/>
              <a:buChar char="-"/>
            </a:pPr>
            <a:r>
              <a:rPr lang="cs-CZ" sz="2400" b="1" dirty="0" smtClean="0"/>
              <a:t>Letečtí záchranáři</a:t>
            </a:r>
          </a:p>
          <a:p>
            <a:pPr>
              <a:buFontTx/>
              <a:buChar char="-"/>
            </a:pPr>
            <a:r>
              <a:rPr lang="cs-CZ" sz="2400" b="1" dirty="0"/>
              <a:t>Biohazard tým</a:t>
            </a:r>
          </a:p>
          <a:p>
            <a:pPr>
              <a:buFontTx/>
              <a:buChar char="-"/>
            </a:pPr>
            <a:r>
              <a:rPr lang="cs-CZ" sz="2400" b="1" dirty="0" smtClean="0"/>
              <a:t>Příslušníci složek IZS – HZS, PČR</a:t>
            </a:r>
          </a:p>
          <a:p>
            <a:pPr>
              <a:buFontTx/>
              <a:buChar char="-"/>
            </a:pPr>
            <a:r>
              <a:rPr lang="cs-CZ" sz="2400" b="1" dirty="0" smtClean="0"/>
              <a:t>Laická veřejnost</a:t>
            </a:r>
            <a:endParaRPr lang="cs-CZ" sz="2400" b="1" dirty="0"/>
          </a:p>
          <a:p>
            <a:pPr marL="0" indent="0" algn="ctr">
              <a:buNone/>
            </a:pPr>
            <a:endParaRPr lang="cs-CZ" sz="4000" b="1" dirty="0" smtClean="0"/>
          </a:p>
        </p:txBody>
      </p:sp>
      <p:pic>
        <p:nvPicPr>
          <p:cNvPr id="1026" name="Picture 2" descr="VÃ½sledek obrÃ¡zku pro poÄÃ­taÄovÃ¡ uÄeb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5" y="5376664"/>
            <a:ext cx="6096000" cy="4067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904" y="2707805"/>
            <a:ext cx="4020008" cy="4385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85" y="6441133"/>
            <a:ext cx="3994415" cy="2995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89" y="4533471"/>
            <a:ext cx="3247755" cy="4903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07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40079" y="1488232"/>
            <a:ext cx="11017304" cy="1556593"/>
          </a:xfrm>
        </p:spPr>
        <p:txBody>
          <a:bodyPr>
            <a:normAutofit fontScale="2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14400" dirty="0" smtClean="0"/>
              <a:t>Potřeba – pravidelná obnova vozového parku: 8 ks sanitních vozidel ročně + osobních vozidel pro RV systém </a:t>
            </a:r>
            <a:endParaRPr lang="cs-CZ" sz="14400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1458"/>
            <a:ext cx="6242304" cy="4681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80" y="3044825"/>
            <a:ext cx="7355794" cy="4924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40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40079" y="1344216"/>
            <a:ext cx="11017304" cy="2160240"/>
          </a:xfrm>
        </p:spPr>
        <p:txBody>
          <a:bodyPr/>
          <a:lstStyle/>
          <a:p>
            <a:endParaRPr lang="cs-CZ" altLang="cs-CZ" sz="3200" dirty="0" smtClean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 smtClean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 smtClean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 smtClean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8" name="Zástupný symbol pro text 5"/>
          <p:cNvSpPr>
            <a:spLocks noGrp="1"/>
          </p:cNvSpPr>
          <p:nvPr>
            <p:ph sz="half" idx="2"/>
          </p:nvPr>
        </p:nvSpPr>
        <p:spPr>
          <a:xfrm>
            <a:off x="639763" y="2856384"/>
            <a:ext cx="11017250" cy="5720879"/>
          </a:xfrm>
        </p:spPr>
        <p:txBody>
          <a:bodyPr/>
          <a:lstStyle/>
          <a:p>
            <a:pPr marL="0" indent="0" algn="ctr">
              <a:buNone/>
            </a:pPr>
            <a:endParaRPr lang="cs-CZ" sz="4000" b="1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4" y="4020296"/>
            <a:ext cx="8128990" cy="5419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2136304"/>
            <a:ext cx="6136467" cy="408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ástupný symbol pro text 3"/>
          <p:cNvSpPr>
            <a:spLocks noGrp="1"/>
          </p:cNvSpPr>
          <p:nvPr>
            <p:ph type="body" idx="1"/>
          </p:nvPr>
        </p:nvSpPr>
        <p:spPr>
          <a:xfrm>
            <a:off x="640079" y="1488232"/>
            <a:ext cx="11017304" cy="1080119"/>
          </a:xfrm>
        </p:spPr>
        <p:txBody>
          <a:bodyPr>
            <a:normAutofit fontScale="2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14400" dirty="0" smtClean="0"/>
              <a:t>Potřeba – modernizace </a:t>
            </a:r>
            <a:r>
              <a:rPr lang="cs-CZ" sz="14400" dirty="0" smtClean="0"/>
              <a:t>ICT </a:t>
            </a:r>
            <a:r>
              <a:rPr lang="cs-CZ" sz="14400" dirty="0" smtClean="0"/>
              <a:t>zdravotnického operačního střediska</a:t>
            </a:r>
            <a:endParaRPr lang="cs-CZ" sz="14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1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280120" y="1560240"/>
            <a:ext cx="11377263" cy="3384375"/>
          </a:xfrm>
        </p:spPr>
        <p:txBody>
          <a:bodyPr/>
          <a:lstStyle/>
          <a:p>
            <a:r>
              <a:rPr lang="cs-CZ" sz="4000" dirty="0" smtClean="0"/>
              <a:t>Potřeba – výstavba nových výjezdových základen pro rychlou akceschopnost výjezdových skupin</a:t>
            </a:r>
          </a:p>
          <a:p>
            <a:endParaRPr lang="cs-CZ" sz="1200" dirty="0" smtClean="0"/>
          </a:p>
          <a:p>
            <a:endParaRPr lang="cs-CZ" sz="1200" dirty="0"/>
          </a:p>
          <a:p>
            <a:r>
              <a:rPr lang="cs-CZ" sz="3200" dirty="0" smtClean="0"/>
              <a:t>Standardizovaný objekt</a:t>
            </a:r>
            <a:endParaRPr lang="cs-CZ" sz="3200" dirty="0"/>
          </a:p>
          <a:p>
            <a:endParaRPr lang="cs-CZ" sz="2000" dirty="0" smtClean="0"/>
          </a:p>
          <a:p>
            <a:endParaRPr lang="cs-CZ" sz="4000" dirty="0"/>
          </a:p>
        </p:txBody>
      </p:sp>
      <p:pic>
        <p:nvPicPr>
          <p:cNvPr id="2050" name="Picture 2" descr="https://www.zzsvysocina.cz/images/stanoviste/v_jemni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2" y="5086190"/>
            <a:ext cx="5893428" cy="4420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s://www.zzsvysocina.cz/images/stanoviste/v_velkabi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14" y="3044825"/>
            <a:ext cx="5392310" cy="4060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s://www.zzsvysocina.cz/images/stanoviste/v_morbu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36" y="6061136"/>
            <a:ext cx="5165105" cy="3445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140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39763" y="1623782"/>
            <a:ext cx="11017620" cy="1421043"/>
          </a:xfrm>
        </p:spPr>
        <p:txBody>
          <a:bodyPr/>
          <a:lstStyle/>
          <a:p>
            <a:r>
              <a:rPr lang="cs-CZ" sz="4000" dirty="0" smtClean="0"/>
              <a:t>Trendy – speciální technika pro transport extrémně obézních pacientů</a:t>
            </a:r>
            <a:endParaRPr lang="cs-CZ" sz="4000" dirty="0"/>
          </a:p>
        </p:txBody>
      </p:sp>
      <p:sp>
        <p:nvSpPr>
          <p:cNvPr id="8" name="Zástupný symbol pro text 5"/>
          <p:cNvSpPr>
            <a:spLocks noGrp="1"/>
          </p:cNvSpPr>
          <p:nvPr>
            <p:ph sz="half" idx="2"/>
          </p:nvPr>
        </p:nvSpPr>
        <p:spPr>
          <a:xfrm>
            <a:off x="639763" y="3288431"/>
            <a:ext cx="11017250" cy="528883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Sanita XXL včetně zařízení pro transport pacientů s vysoce nakažlivou nemocí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36" y="4186898"/>
            <a:ext cx="6884710" cy="5163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0" y="5232648"/>
            <a:ext cx="6176674" cy="4117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46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40079" y="1632248"/>
            <a:ext cx="11017304" cy="1237122"/>
          </a:xfrm>
        </p:spPr>
        <p:txBody>
          <a:bodyPr/>
          <a:lstStyle/>
          <a:p>
            <a:r>
              <a:rPr lang="cs-CZ" sz="4000" dirty="0" smtClean="0"/>
              <a:t>Trendy – </a:t>
            </a:r>
            <a:r>
              <a:rPr lang="cs-CZ" sz="4000" dirty="0" err="1" smtClean="0"/>
              <a:t>kyberbezpečnost</a:t>
            </a:r>
            <a:endParaRPr lang="cs-CZ" sz="4000" dirty="0" smtClean="0"/>
          </a:p>
          <a:p>
            <a:r>
              <a:rPr lang="cs-CZ" sz="4000" b="0" dirty="0" smtClean="0"/>
              <a:t>              </a:t>
            </a:r>
            <a:r>
              <a:rPr lang="cs-CZ" sz="4000" dirty="0" smtClean="0"/>
              <a:t>-  ochrana </a:t>
            </a:r>
            <a:r>
              <a:rPr lang="cs-CZ" sz="4000" dirty="0"/>
              <a:t>před </a:t>
            </a:r>
            <a:r>
              <a:rPr lang="cs-CZ" sz="4000" dirty="0" err="1"/>
              <a:t>blackoutem</a:t>
            </a:r>
            <a:endParaRPr lang="cs-CZ" sz="4000" dirty="0"/>
          </a:p>
        </p:txBody>
      </p:sp>
      <p:sp>
        <p:nvSpPr>
          <p:cNvPr id="8" name="Zástupný symbol pro text 5"/>
          <p:cNvSpPr>
            <a:spLocks noGrp="1"/>
          </p:cNvSpPr>
          <p:nvPr>
            <p:ph sz="half" idx="2"/>
          </p:nvPr>
        </p:nvSpPr>
        <p:spPr>
          <a:xfrm>
            <a:off x="639763" y="3000401"/>
            <a:ext cx="11017250" cy="557686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97" y="3887515"/>
            <a:ext cx="4203967" cy="5605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4" y="5018619"/>
            <a:ext cx="8338193" cy="3854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Dokumenty\ZZS\Ředitel\2019\DSCN0569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96" y="3212274"/>
            <a:ext cx="4608512" cy="1781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Obrázek 6" descr="foto  Europower New Boy EPS73DE 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93" y="1380220"/>
            <a:ext cx="3742071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74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40079" y="1848272"/>
            <a:ext cx="11017304" cy="1656184"/>
          </a:xfrm>
        </p:spPr>
        <p:txBody>
          <a:bodyPr/>
          <a:lstStyle/>
          <a:p>
            <a:endParaRPr lang="cs-CZ" sz="4000" dirty="0" smtClean="0"/>
          </a:p>
          <a:p>
            <a:endParaRPr lang="cs-CZ" sz="4000" dirty="0"/>
          </a:p>
          <a:p>
            <a:endParaRPr lang="cs-CZ" sz="4000" dirty="0" smtClean="0"/>
          </a:p>
          <a:p>
            <a:endParaRPr lang="cs-CZ" sz="4000" dirty="0"/>
          </a:p>
          <a:p>
            <a:endParaRPr lang="cs-CZ" sz="4000" dirty="0" smtClean="0"/>
          </a:p>
          <a:p>
            <a:r>
              <a:rPr lang="cs-CZ" sz="4000" dirty="0" smtClean="0"/>
              <a:t>Trendy –  zabezpečení proti </a:t>
            </a:r>
            <a:r>
              <a:rPr lang="cs-CZ" sz="4000" dirty="0"/>
              <a:t>novým hrozbám,</a:t>
            </a:r>
          </a:p>
          <a:p>
            <a:r>
              <a:rPr lang="cs-CZ" sz="4000" dirty="0"/>
              <a:t>kamerové a </a:t>
            </a:r>
            <a:r>
              <a:rPr lang="cs-CZ" sz="4000" dirty="0" smtClean="0"/>
              <a:t>docházkové (</a:t>
            </a:r>
            <a:r>
              <a:rPr lang="cs-CZ" sz="4000" dirty="0"/>
              <a:t>přístupové) systémy</a:t>
            </a:r>
          </a:p>
          <a:p>
            <a:endParaRPr lang="cs-CZ" sz="4000" dirty="0"/>
          </a:p>
        </p:txBody>
      </p:sp>
      <p:pic>
        <p:nvPicPr>
          <p:cNvPr id="1027" name="Picture 3" descr="D:\Dokumenty\ZZS\Ředitel\2019\k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4" y="3648472"/>
            <a:ext cx="8632006" cy="5559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D:\Dokumenty\ZZS\Ředitel\2019\DSCN057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572" y="5582949"/>
            <a:ext cx="3081605" cy="3649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D:\Dokumenty\ZZS\Ředitel\2019\DSCN057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375" y="1983184"/>
            <a:ext cx="1402015" cy="2925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34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ZS_KV_prezentace_A4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ZZS_KV_prezentace_A3</Template>
  <TotalTime>572</TotalTime>
  <Words>152</Words>
  <Application>Microsoft Office PowerPoint</Application>
  <PresentationFormat>A3 (297 × 420 mm)</PresentationFormat>
  <Paragraphs>118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inherit</vt:lpstr>
      <vt:lpstr>Roboto</vt:lpstr>
      <vt:lpstr>Times New Roman</vt:lpstr>
      <vt:lpstr>ZZS_KV_prezentace_A4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Filová Vladislava, Ing</dc:creator>
  <cp:lastModifiedBy>Filová Vladislava, Ing</cp:lastModifiedBy>
  <cp:revision>42</cp:revision>
  <dcterms:created xsi:type="dcterms:W3CDTF">2019-07-24T09:59:20Z</dcterms:created>
  <dcterms:modified xsi:type="dcterms:W3CDTF">2019-09-26T11:38:06Z</dcterms:modified>
</cp:coreProperties>
</file>