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83" r:id="rId2"/>
    <p:sldId id="356" r:id="rId3"/>
    <p:sldId id="359" r:id="rId4"/>
    <p:sldId id="413" r:id="rId5"/>
    <p:sldId id="400" r:id="rId6"/>
    <p:sldId id="405" r:id="rId7"/>
    <p:sldId id="366" r:id="rId8"/>
    <p:sldId id="293" r:id="rId9"/>
    <p:sldId id="407" r:id="rId10"/>
    <p:sldId id="411" r:id="rId11"/>
    <p:sldId id="408" r:id="rId12"/>
    <p:sldId id="410" r:id="rId13"/>
    <p:sldId id="409" r:id="rId14"/>
    <p:sldId id="364" r:id="rId15"/>
    <p:sldId id="300" r:id="rId16"/>
    <p:sldId id="412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zal Rostislav" initials="MR" lastIdx="18" clrIdx="0">
    <p:extLst>
      <p:ext uri="{19B8F6BF-5375-455C-9EA6-DF929625EA0E}">
        <p15:presenceInfo xmlns:p15="http://schemas.microsoft.com/office/powerpoint/2012/main" userId="S-1-5-21-1453678106-484518242-318601546-26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90D"/>
    <a:srgbClr val="CC66FF"/>
    <a:srgbClr val="808285"/>
    <a:srgbClr val="1B75BC"/>
    <a:srgbClr val="8DC63F"/>
    <a:srgbClr val="F1F1F1"/>
    <a:srgbClr val="AAAAAA"/>
    <a:srgbClr val="C0C0C0"/>
    <a:srgbClr val="A3C30A"/>
    <a:srgbClr val="B51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7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7" d="100"/>
          <a:sy n="137" d="100"/>
        </p:scale>
        <p:origin x="353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A828EF0-7CBA-D14D-8B93-4AEC502D1E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0A80E7-8FBD-DD48-987B-63C5EE2A5E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856ED-4A75-E14F-82F9-3E3A8AD014FD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A00D05-E443-ED44-AA5F-6BE2623753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666CAB-A58F-8B4D-9AF9-5F2D5B2377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CA9EE-A766-5048-BAAD-808642868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3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1D0AC-43AB-41D4-86E8-17FEADBDF08C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AEC34-F7C9-4DC8-A740-BE07CA305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1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7CA9-27A4-4243-830C-2C89B6E4606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363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1" i="0" kern="1200" baseline="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29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58A3C-3B05-48C5-9A81-9ECA945227A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22950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9696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1" i="0" kern="1200" baseline="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758A3C-3B05-48C5-9A81-9ECA945227A4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8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C0C0C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B0A7F68-D4D0-EE48-ADB6-74D619B2C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888" y="695469"/>
            <a:ext cx="1842223" cy="184222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C0B2BF2-315A-B540-A0F1-D67C119C47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8" y="6079792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59940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467745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265599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782240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388309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D71B8"/>
              </a:buClr>
              <a:buSzTx/>
              <a:buFont typeface="Arial" panose="020B0604020202020204" pitchFamily="34" charset="0"/>
              <a:buChar char="•"/>
              <a:tabLst/>
              <a:defRPr lang="cs-CZ" b="0" smtClean="0">
                <a:effectLst/>
              </a:defRPr>
            </a:lvl1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Pellentesque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justo</a:t>
            </a:r>
            <a:r>
              <a:rPr lang="cs-CZ" dirty="0"/>
              <a:t> </a:t>
            </a:r>
            <a:r>
              <a:rPr lang="cs-CZ" dirty="0" err="1"/>
              <a:t>laoreet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metus</a:t>
            </a:r>
            <a:r>
              <a:rPr lang="cs-CZ" dirty="0"/>
              <a:t> vitae, </a:t>
            </a:r>
            <a:r>
              <a:rPr lang="cs-CZ" dirty="0" err="1"/>
              <a:t>bibendum</a:t>
            </a:r>
            <a:r>
              <a:rPr lang="cs-CZ" dirty="0"/>
              <a:t> </a:t>
            </a:r>
            <a:r>
              <a:rPr lang="cs-CZ" dirty="0" err="1"/>
              <a:t>orci</a:t>
            </a:r>
            <a:r>
              <a:rPr lang="cs-CZ" dirty="0"/>
              <a:t>. </a:t>
            </a:r>
            <a:r>
              <a:rPr lang="cs-CZ" dirty="0" err="1"/>
              <a:t>Maece-nas</a:t>
            </a:r>
            <a:r>
              <a:rPr lang="cs-CZ" dirty="0"/>
              <a:t> </a:t>
            </a:r>
            <a:r>
              <a:rPr lang="cs-CZ" dirty="0" err="1"/>
              <a:t>placerat</a:t>
            </a:r>
            <a:r>
              <a:rPr lang="cs-CZ" dirty="0"/>
              <a:t> </a:t>
            </a:r>
            <a:r>
              <a:rPr lang="cs-CZ" dirty="0" err="1"/>
              <a:t>rhoncus</a:t>
            </a:r>
            <a:r>
              <a:rPr lang="cs-CZ" dirty="0"/>
              <a:t> </a:t>
            </a:r>
            <a:r>
              <a:rPr lang="cs-CZ" dirty="0" err="1"/>
              <a:t>cursus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non </a:t>
            </a:r>
            <a:r>
              <a:rPr lang="cs-CZ" dirty="0" err="1"/>
              <a:t>tincidunt</a:t>
            </a:r>
            <a:r>
              <a:rPr lang="cs-CZ" dirty="0"/>
              <a:t> </a:t>
            </a:r>
            <a:r>
              <a:rPr lang="cs-CZ" dirty="0" err="1"/>
              <a:t>arcu</a:t>
            </a:r>
            <a:r>
              <a:rPr lang="cs-CZ" dirty="0"/>
              <a:t>, </a:t>
            </a:r>
            <a:r>
              <a:rPr lang="cs-CZ" dirty="0" err="1"/>
              <a:t>nec</a:t>
            </a:r>
            <a:r>
              <a:rPr lang="cs-CZ" dirty="0"/>
              <a:t> </a:t>
            </a:r>
            <a:r>
              <a:rPr lang="cs-CZ" dirty="0" err="1"/>
              <a:t>dignissim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. </a:t>
            </a:r>
            <a:r>
              <a:rPr lang="cs-CZ" dirty="0" err="1"/>
              <a:t>Nam</a:t>
            </a:r>
            <a:r>
              <a:rPr lang="cs-CZ" dirty="0"/>
              <a:t> </a:t>
            </a:r>
            <a:r>
              <a:rPr lang="cs-CZ" dirty="0" err="1"/>
              <a:t>eget</a:t>
            </a:r>
            <a:r>
              <a:rPr lang="cs-CZ" dirty="0"/>
              <a:t> </a:t>
            </a:r>
            <a:r>
              <a:rPr lang="cs-CZ" dirty="0" err="1"/>
              <a:t>luctus</a:t>
            </a:r>
            <a:r>
              <a:rPr lang="cs-CZ" dirty="0"/>
              <a:t> </a:t>
            </a:r>
            <a:r>
              <a:rPr lang="cs-CZ" dirty="0" err="1"/>
              <a:t>nunc</a:t>
            </a:r>
            <a:r>
              <a:rPr lang="cs-CZ" dirty="0"/>
              <a:t>, a </a:t>
            </a:r>
            <a:r>
              <a:rPr lang="cs-CZ" dirty="0" err="1"/>
              <a:t>tempor</a:t>
            </a:r>
            <a:r>
              <a:rPr lang="cs-CZ" dirty="0"/>
              <a:t> elit.</a:t>
            </a:r>
          </a:p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38A1F98-B760-AE40-BB7A-7C3A16557D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89279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44257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C0C0C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057EF51-3674-2346-A505-BFB4C7190E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89279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12475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695469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Kontakt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2998" y="2317521"/>
            <a:ext cx="6858000" cy="1548944"/>
          </a:xfrm>
        </p:spPr>
        <p:txBody>
          <a:bodyPr>
            <a:noAutofit/>
          </a:bodyPr>
          <a:lstStyle>
            <a:lvl1pPr marL="0" indent="0" algn="ctr">
              <a:buNone/>
              <a:defRPr sz="1500">
                <a:solidFill>
                  <a:srgbClr val="C0C0C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Jméno Příjmení</a:t>
            </a:r>
          </a:p>
          <a:p>
            <a:r>
              <a:rPr lang="cs-CZ" dirty="0"/>
              <a:t>Funkce</a:t>
            </a:r>
          </a:p>
          <a:p>
            <a:r>
              <a:rPr lang="cs-CZ" dirty="0"/>
              <a:t>E-mail</a:t>
            </a:r>
          </a:p>
          <a:p>
            <a:r>
              <a:rPr lang="cs-CZ" dirty="0"/>
              <a:t>+420 XXX XXX XXX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B0A7F68-D4D0-EE48-ADB6-74D619B2C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887" y="3866465"/>
            <a:ext cx="1842223" cy="184222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C0B2BF2-315A-B540-A0F1-D67C119C47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8" y="6056642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34593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153924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400163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343669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9257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576516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5EB521AB-0A28-6B44-8E85-5B876EDAA7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" b="6089"/>
          <a:stretch/>
        </p:blipFill>
        <p:spPr>
          <a:xfrm>
            <a:off x="0" y="1"/>
            <a:ext cx="9143999" cy="61328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09803C-109F-484A-83D6-FFACFBED6390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7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1D71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88CFA9A-0363-4E48-9C5A-27F37F800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87090"/>
            <a:ext cx="7772400" cy="151424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/>
            </a:r>
            <a:br>
              <a:rPr lang="cs-CZ" sz="3200" b="1" dirty="0" smtClean="0">
                <a:solidFill>
                  <a:srgbClr val="0070C0"/>
                </a:solidFill>
              </a:rPr>
            </a:br>
            <a:r>
              <a:rPr lang="cs-CZ" sz="3200" b="1" dirty="0">
                <a:solidFill>
                  <a:srgbClr val="0070C0"/>
                </a:solidFill>
              </a:rPr>
              <a:t/>
            </a:r>
            <a:br>
              <a:rPr lang="cs-CZ" sz="3200" b="1" dirty="0">
                <a:solidFill>
                  <a:srgbClr val="0070C0"/>
                </a:solidFill>
              </a:rPr>
            </a:br>
            <a:r>
              <a:rPr lang="cs-CZ" sz="3200" b="1" dirty="0" smtClean="0">
                <a:solidFill>
                  <a:srgbClr val="0070C0"/>
                </a:solidFill>
              </a:rPr>
              <a:t/>
            </a:r>
            <a:br>
              <a:rPr lang="cs-CZ" sz="3200" b="1" dirty="0" smtClean="0">
                <a:solidFill>
                  <a:srgbClr val="0070C0"/>
                </a:solidFill>
              </a:rPr>
            </a:br>
            <a:r>
              <a:rPr lang="cs-CZ" sz="3200" b="1" dirty="0">
                <a:solidFill>
                  <a:srgbClr val="0070C0"/>
                </a:solidFill>
              </a:rPr>
              <a:t/>
            </a:r>
            <a:br>
              <a:rPr lang="cs-CZ" sz="3200" b="1" dirty="0">
                <a:solidFill>
                  <a:srgbClr val="0070C0"/>
                </a:solidFill>
              </a:rPr>
            </a:br>
            <a:r>
              <a:rPr lang="cs-CZ" sz="4400" b="1" dirty="0"/>
              <a:t>IROP 2021-2027 a podpora integrovaného záchranného systému</a:t>
            </a:r>
            <a:endParaRPr lang="cs-CZ" sz="4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D96576B-4587-B84C-8ED8-FB87BB88BAC7}"/>
              </a:ext>
            </a:extLst>
          </p:cNvPr>
          <p:cNvSpPr txBox="1"/>
          <p:nvPr/>
        </p:nvSpPr>
        <p:spPr>
          <a:xfrm>
            <a:off x="2706624" y="4904945"/>
            <a:ext cx="3549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Rostislav Mazal</a:t>
            </a:r>
          </a:p>
          <a:p>
            <a:pPr algn="ctr"/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9. 10. 2019</a:t>
            </a:r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Jihlava</a:t>
            </a:r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4879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8000"/>
            <a:ext cx="7886700" cy="4351338"/>
          </a:xfrm>
        </p:spPr>
        <p:txBody>
          <a:bodyPr>
            <a:noAutofit/>
          </a:bodyPr>
          <a:lstStyle/>
          <a:p>
            <a:pPr marL="228600" lvl="2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cs-CZ" sz="1600" dirty="0" smtClean="0">
                <a:solidFill>
                  <a:srgbClr val="4C4C4C"/>
                </a:solidFill>
              </a:rPr>
              <a:t>Ministerstvo vnitra - Generální </a:t>
            </a:r>
            <a:r>
              <a:rPr lang="cs-CZ" sz="1600" dirty="0">
                <a:solidFill>
                  <a:srgbClr val="4C4C4C"/>
                </a:solidFill>
              </a:rPr>
              <a:t>ředitelství HZS ČR 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cs-CZ" sz="1600" dirty="0">
                <a:solidFill>
                  <a:srgbClr val="4C4C4C"/>
                </a:solidFill>
              </a:rPr>
              <a:t>hasičské záchranné sbory krajů 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cs-CZ" sz="1600" dirty="0">
                <a:solidFill>
                  <a:srgbClr val="4C4C4C"/>
                </a:solidFill>
              </a:rPr>
              <a:t>Záchranný útvar HZS ČR 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cs-CZ" sz="1600" dirty="0">
                <a:solidFill>
                  <a:srgbClr val="4C4C4C"/>
                </a:solidFill>
              </a:rPr>
              <a:t>Ministerstvo vnitra - Policejní prezidium ČR 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cs-CZ" sz="1600" dirty="0">
                <a:solidFill>
                  <a:srgbClr val="4C4C4C"/>
                </a:solidFill>
              </a:rPr>
              <a:t>krajská ředitelství Policie ČR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cs-CZ" sz="1600" dirty="0">
                <a:solidFill>
                  <a:srgbClr val="4C4C4C"/>
                </a:solidFill>
              </a:rPr>
              <a:t>kraje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cs-CZ" sz="1600" dirty="0">
                <a:solidFill>
                  <a:srgbClr val="4C4C4C"/>
                </a:solidFill>
              </a:rPr>
              <a:t>zdravotnické záchranné služby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cs-CZ" sz="1600" dirty="0">
                <a:solidFill>
                  <a:srgbClr val="4C4C4C"/>
                </a:solidFill>
              </a:rPr>
              <a:t>organizační složky státu a jimi zřizované nebo zakládané organizace, které zajišťují vzdělávání a výcvik složek IZS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28650" y="298800"/>
            <a:ext cx="879359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Specifický cíl 2.3 Podpora přizpůsobení se změnám klimatu, prevence rizik a odolnosti vůči katastrofám</a:t>
            </a:r>
          </a:p>
          <a:p>
            <a:r>
              <a:rPr lang="cs-CZ" sz="1600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Typy příjemců</a:t>
            </a:r>
            <a:endParaRPr lang="cs-CZ" sz="1600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1064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19572" y="1980000"/>
            <a:ext cx="7704856" cy="14779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65000"/>
            </a:pP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Pořízení materiálně-technického vybavení a vytvoření hmotných podmínek pro ZS IZS </a:t>
            </a:r>
            <a:endParaRPr lang="cs-CZ" sz="1400" b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algn="just" defTabSz="914400">
              <a:spcBef>
                <a:spcPts val="1000"/>
              </a:spcBef>
              <a:buClr>
                <a:srgbClr val="0070C0"/>
              </a:buClr>
              <a:buSzPct val="65000"/>
              <a:tabLst>
                <a:tab pos="182563" algn="l"/>
              </a:tabLst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(výstavba a modernizace objektů a staveb, pořízení speciální techniky, technologií a věcných prostředků)</a:t>
            </a:r>
          </a:p>
        </p:txBody>
      </p:sp>
      <p:sp>
        <p:nvSpPr>
          <p:cNvPr id="6" name="Obdélník 5"/>
          <p:cNvSpPr/>
          <p:nvPr/>
        </p:nvSpPr>
        <p:spPr>
          <a:xfrm>
            <a:off x="719572" y="3893851"/>
            <a:ext cx="7704856" cy="15278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65000"/>
            </a:pP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Výstavba a modernizace výcvikových a vzdělávacích středisek ZS IZS a pořízení technického a technologického vybavení</a:t>
            </a:r>
          </a:p>
          <a:p>
            <a:pPr marL="0" lvl="2" algn="just" defTabSz="914400">
              <a:spcBef>
                <a:spcPts val="1000"/>
              </a:spcBef>
              <a:buClr>
                <a:srgbClr val="0070C0"/>
              </a:buClr>
              <a:buSzPct val="65000"/>
              <a:tabLst>
                <a:tab pos="182563" algn="l"/>
              </a:tabLst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(výstavba a modernizace vzdělávacích a výcvikových středisek, pořízení technologií a simulačních technologií, technického a technologického vybavení)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28650" y="298800"/>
            <a:ext cx="879359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Specifický cíl 2.3 Podpora přizpůsobení se změnám klimatu, prevence rizik a odolnosti vůči katastrofám</a:t>
            </a:r>
          </a:p>
          <a:p>
            <a:r>
              <a:rPr lang="cs-CZ" sz="1600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Návrh podporovaných aktivit</a:t>
            </a:r>
            <a:endParaRPr lang="cs-CZ" sz="1600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6758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28651" y="298800"/>
            <a:ext cx="779577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Specifický </a:t>
            </a:r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2.3 Podpora přizpůsobení se změnám klimatu, prevence rizik a odolnosti vůči katastrofám</a:t>
            </a:r>
          </a:p>
          <a:p>
            <a:r>
              <a:rPr lang="cs-CZ" sz="1600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Návrh podporovaných aktivit</a:t>
            </a:r>
            <a:endParaRPr lang="cs-CZ" sz="1600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19572" y="1980000"/>
            <a:ext cx="7704856" cy="12513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65000"/>
            </a:pP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Modernizace stávajícího jednotného systému varování a vyrozumění </a:t>
            </a:r>
          </a:p>
          <a:p>
            <a:pPr marL="0" lvl="2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65000"/>
              <a:tabLst>
                <a:tab pos="0" algn="l"/>
              </a:tabLst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(rozvoj systému varování, vyrozumění a informování včetně předávání tísňových zpráv obyvatelstvu,  obměna elektrických koncových prvků varování)</a:t>
            </a:r>
          </a:p>
        </p:txBody>
      </p:sp>
      <p:sp>
        <p:nvSpPr>
          <p:cNvPr id="7" name="Obdélník 6"/>
          <p:cNvSpPr/>
          <p:nvPr/>
        </p:nvSpPr>
        <p:spPr>
          <a:xfrm>
            <a:off x="719572" y="3748194"/>
            <a:ext cx="7704856" cy="13983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65000"/>
            </a:pP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Výstavba, modernizace a rozvoj strategicky významných ICT systémů ZS IZS</a:t>
            </a:r>
          </a:p>
          <a:p>
            <a:pPr marL="0" lvl="2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65000"/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(výstavba, modernizace a rozvoj ICT systémů, posílení bezpečnosti a ochrany informační infrastruktury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6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191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28650" y="1537387"/>
            <a:ext cx="7886700" cy="3331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500"/>
              </a:spcAft>
            </a:pP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cs-CZ" sz="1600" b="1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zemní realizace:</a:t>
            </a:r>
          </a:p>
          <a:p>
            <a:pPr lvl="0">
              <a:spcAft>
                <a:spcPts val="1500"/>
              </a:spcAft>
            </a:pP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podporované ve specifickém cíli 2.3 budou realizovány ve všech regionech České republiky kromě hl. města Prahy, tj. v méně rozvinutých a přechodových regionech 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ČR</a:t>
            </a:r>
          </a:p>
          <a:p>
            <a:pPr lvl="0">
              <a:spcAft>
                <a:spcPts val="1500"/>
              </a:spcAft>
            </a:pPr>
            <a:endParaRPr lang="cs-CZ" sz="16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1500"/>
              </a:spcAft>
            </a:pP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jednotek sborů dobrovolných </a:t>
            </a:r>
            <a:r>
              <a:rPr lang="cs-CZ" sz="1600" b="1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hasičů (JPO II a III) </a:t>
            </a: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prostřednictvím </a:t>
            </a:r>
            <a:r>
              <a:rPr lang="cs-CZ" sz="1600" b="1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CLLD</a:t>
            </a:r>
            <a:endParaRPr lang="cs-CZ" sz="1600" b="1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1500"/>
              </a:spcAft>
            </a:pP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1500"/>
              </a:spcAft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28651" y="298800"/>
            <a:ext cx="7795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Specifický cíl 2.3 </a:t>
            </a:r>
            <a:r>
              <a:rPr lang="cs-CZ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přizpůsobení se změnám klimatu, prevence rizik a odolnosti vůči </a:t>
            </a:r>
            <a:r>
              <a:rPr lang="cs-CZ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katastrofám</a:t>
            </a:r>
          </a:p>
        </p:txBody>
      </p:sp>
      <p:sp>
        <p:nvSpPr>
          <p:cNvPr id="7" name="Obdélník 6"/>
          <p:cNvSpPr/>
          <p:nvPr/>
        </p:nvSpPr>
        <p:spPr>
          <a:xfrm>
            <a:off x="628650" y="4067502"/>
            <a:ext cx="7704856" cy="7088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500"/>
              </a:spcAft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Výstavba a rekonstrukce požárních zbrojnic, pořízení požární techniky, vybudování a revitalizace otevřených zdrojů požární vody v obcích.</a:t>
            </a:r>
          </a:p>
        </p:txBody>
      </p:sp>
    </p:spTree>
    <p:extLst>
      <p:ext uri="{BB962C8B-B14F-4D97-AF65-F5344CB8AC3E}">
        <p14:creationId xmlns:p14="http://schemas.microsoft.com/office/powerpoint/2010/main" val="167913970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2F173DD9-077B-4C7B-84BB-77CB6F2E5781}"/>
              </a:ext>
            </a:extLst>
          </p:cNvPr>
          <p:cNvSpPr txBox="1"/>
          <p:nvPr/>
        </p:nvSpPr>
        <p:spPr>
          <a:xfrm>
            <a:off x="720000" y="1980000"/>
            <a:ext cx="7899344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2" indent="-228600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Názor Evropské komise a zdůvodnění potřeby/změny pro financování IZS</a:t>
            </a:r>
          </a:p>
          <a:p>
            <a:pPr marL="228600" lvl="2" indent="-228600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Nižší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kofinancování projektů ze státního rozpočtu (v gesci Ministerstva financí)</a:t>
            </a:r>
          </a:p>
          <a:p>
            <a:pPr marL="228600" lvl="2" indent="-228600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kategorie regionů v IROP a vliv na 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výzvy/projekty a plnění </a:t>
            </a:r>
            <a:r>
              <a:rPr lang="cs-CZ" sz="160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pravidla </a:t>
            </a:r>
            <a:r>
              <a:rPr lang="cs-CZ" sz="160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N+2</a:t>
            </a:r>
            <a:endParaRPr lang="cs-CZ" sz="16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2" indent="-228600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Regionálních akčních plánů pro ZZS</a:t>
            </a:r>
          </a:p>
          <a:p>
            <a:pPr marL="228600" lvl="2" indent="-228600" algn="just" defTabSz="914400"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Zjednodušené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vykazování 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aplikovatelnost u tvrdých investic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903557" y="299250"/>
            <a:ext cx="5336886" cy="453140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1D70B8"/>
                </a:solidFill>
                <a:ea typeface="+mn-ea"/>
              </a:rPr>
              <a:t>Otevřená témata v IROP 2021-2027</a:t>
            </a:r>
            <a:endParaRPr lang="cs-CZ" sz="2400" dirty="0">
              <a:solidFill>
                <a:srgbClr val="1D70B8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369977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1516401" y="299250"/>
            <a:ext cx="6111196" cy="453140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1D70B8"/>
                </a:solidFill>
                <a:ea typeface="+mn-ea"/>
              </a:rPr>
              <a:t>Harmonogram přípravy IROP 2021-2027</a:t>
            </a:r>
            <a:endParaRPr lang="cs-CZ" sz="2400" dirty="0">
              <a:solidFill>
                <a:srgbClr val="1D70B8"/>
              </a:solidFill>
              <a:ea typeface="+mn-ea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65340"/>
              </p:ext>
            </p:extLst>
          </p:nvPr>
        </p:nvGraphicFramePr>
        <p:xfrm>
          <a:off x="354724" y="1228957"/>
          <a:ext cx="8418786" cy="4658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733">
                  <a:extLst>
                    <a:ext uri="{9D8B030D-6E8A-4147-A177-3AD203B41FA5}">
                      <a16:colId xmlns:a16="http://schemas.microsoft.com/office/drawing/2014/main" val="3516168902"/>
                    </a:ext>
                  </a:extLst>
                </a:gridCol>
                <a:gridCol w="2249820">
                  <a:extLst>
                    <a:ext uri="{9D8B030D-6E8A-4147-A177-3AD203B41FA5}">
                      <a16:colId xmlns:a16="http://schemas.microsoft.com/office/drawing/2014/main" val="36766155"/>
                    </a:ext>
                  </a:extLst>
                </a:gridCol>
                <a:gridCol w="1776233">
                  <a:extLst>
                    <a:ext uri="{9D8B030D-6E8A-4147-A177-3AD203B41FA5}">
                      <a16:colId xmlns:a16="http://schemas.microsoft.com/office/drawing/2014/main" val="2959381974"/>
                    </a:ext>
                  </a:extLst>
                </a:gridCol>
              </a:tblGrid>
              <a:tr h="632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Úkol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Termín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Garant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55515"/>
                  </a:ext>
                </a:extLst>
              </a:tr>
              <a:tr h="318707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První verze PD IROP </a:t>
                      </a: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2021-2027 </a:t>
                      </a: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(bez finančních dat)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1. 10. 2019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ŘO IROP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4615548"/>
                  </a:ext>
                </a:extLst>
              </a:tr>
              <a:tr h="318707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Vnitroresortní připomínkové řízení k návrhu PD IROP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- 15. 10/2019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ŘO IROP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4044795"/>
                  </a:ext>
                </a:extLst>
              </a:tr>
              <a:tr h="318707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jednání Přípravného výboru IROP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5. 11. 2019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ŘO IROP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859632"/>
                  </a:ext>
                </a:extLst>
              </a:tr>
              <a:tr h="383167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Roadshow po krajích </a:t>
                      </a: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</a:t>
                      </a: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IROP 2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4Q/2019 – 1Q/2020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ŘO IROP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15432"/>
                  </a:ext>
                </a:extLst>
              </a:tr>
              <a:tr h="318707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Předání návrhu </a:t>
                      </a: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PD IROP </a:t>
                      </a: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 MMR - NOK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1/2020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ŘO IROP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339070"/>
                  </a:ext>
                </a:extLst>
              </a:tr>
              <a:tr h="318707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Meziresortní připomínkové řízení k PD IROP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2/2020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MMR - NOK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956864"/>
                  </a:ext>
                </a:extLst>
              </a:tr>
              <a:tr h="318707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Návrh IROP 2021-2027 na vládu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3/2020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MMR - NOK/Vláda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375865"/>
                  </a:ext>
                </a:extLst>
              </a:tr>
              <a:tr h="352417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Stanovisko MŽP k SEA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MŽP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416133"/>
                  </a:ext>
                </a:extLst>
              </a:tr>
              <a:tr h="318707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Neformální a formální </a:t>
                      </a: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vyjednávání PD IROP s EK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2020 - 2021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ŘO IROP/EK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16821"/>
                  </a:ext>
                </a:extLst>
              </a:tr>
              <a:tr h="365272"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Schválení Obecného nařízení a nařízení k EFRR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Evropský parlament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200677"/>
                  </a:ext>
                </a:extLst>
              </a:tr>
              <a:tr h="694957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Rozhodnutí EK o schválení PD IROP 2021-2027</a:t>
                      </a:r>
                    </a:p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2020/2021 (do 6 měsíců od předložení PD na EK)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Evropská komise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505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9218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06302A-C808-7441-9460-C6AB82598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FFA93C4-D43E-BE4C-9A46-96120E737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2790487"/>
            <a:ext cx="6858000" cy="693693"/>
          </a:xfrm>
        </p:spPr>
        <p:txBody>
          <a:bodyPr/>
          <a:lstStyle/>
          <a:p>
            <a:r>
              <a:rPr lang="cs-CZ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Rostislav Mazal</a:t>
            </a:r>
          </a:p>
          <a:p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ředitel Řídicího orgánu IROP, MMR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957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5464" y="1084082"/>
            <a:ext cx="7886700" cy="4826524"/>
          </a:xfrm>
        </p:spPr>
        <p:txBody>
          <a:bodyPr>
            <a:normAutofit/>
          </a:bodyPr>
          <a:lstStyle/>
          <a:p>
            <a:pPr marL="228600" lvl="2" algn="just">
              <a:lnSpc>
                <a:spcPct val="170000"/>
              </a:lnSpc>
              <a:spcBef>
                <a:spcPts val="1000"/>
              </a:spcBef>
              <a:buClr>
                <a:srgbClr val="0070C0"/>
              </a:buClr>
            </a:pPr>
            <a:r>
              <a:rPr lang="cs-CZ" sz="1600" dirty="0" smtClean="0">
                <a:solidFill>
                  <a:srgbClr val="4C4C4C"/>
                </a:solidFill>
              </a:rPr>
              <a:t>Pravidlo N+2</a:t>
            </a:r>
          </a:p>
          <a:p>
            <a:pPr marL="228600" lvl="2" algn="just">
              <a:lnSpc>
                <a:spcPct val="170000"/>
              </a:lnSpc>
              <a:spcBef>
                <a:spcPts val="1000"/>
              </a:spcBef>
              <a:buClr>
                <a:srgbClr val="0070C0"/>
              </a:buClr>
            </a:pPr>
            <a:r>
              <a:rPr lang="cs-CZ" sz="1600" dirty="0">
                <a:solidFill>
                  <a:srgbClr val="4C4C4C"/>
                </a:solidFill>
              </a:rPr>
              <a:t>Snížení počtu tematických cílů na 5 cílů politiky a nový územní cíl 5 </a:t>
            </a:r>
          </a:p>
          <a:p>
            <a:pPr marL="228600" lvl="2" algn="just">
              <a:lnSpc>
                <a:spcPct val="170000"/>
              </a:lnSpc>
              <a:spcBef>
                <a:spcPts val="1000"/>
              </a:spcBef>
              <a:buClr>
                <a:srgbClr val="0070C0"/>
              </a:buClr>
            </a:pPr>
            <a:r>
              <a:rPr lang="cs-CZ" sz="1600" dirty="0">
                <a:solidFill>
                  <a:srgbClr val="4C4C4C"/>
                </a:solidFill>
              </a:rPr>
              <a:t>Zvýšení limitu pro udržitelný rozvoj měst (6 %)</a:t>
            </a:r>
          </a:p>
          <a:p>
            <a:pPr marL="228600" lvl="2" algn="just">
              <a:lnSpc>
                <a:spcPct val="170000"/>
              </a:lnSpc>
              <a:spcBef>
                <a:spcPts val="1000"/>
              </a:spcBef>
              <a:buClr>
                <a:srgbClr val="0070C0"/>
              </a:buClr>
            </a:pPr>
            <a:r>
              <a:rPr lang="cs-CZ" sz="1600" dirty="0">
                <a:solidFill>
                  <a:srgbClr val="4C4C4C"/>
                </a:solidFill>
              </a:rPr>
              <a:t>Zvýšení podílu tematické </a:t>
            </a:r>
            <a:r>
              <a:rPr lang="cs-CZ" sz="1600" dirty="0" smtClean="0">
                <a:solidFill>
                  <a:srgbClr val="4C4C4C"/>
                </a:solidFill>
              </a:rPr>
              <a:t>koncentrace (75% na CP1 a CP2) </a:t>
            </a:r>
            <a:endParaRPr lang="cs-CZ" sz="1600" dirty="0">
              <a:solidFill>
                <a:srgbClr val="4C4C4C"/>
              </a:solidFill>
            </a:endParaRPr>
          </a:p>
          <a:p>
            <a:pPr marL="228600" lvl="2" algn="just">
              <a:lnSpc>
                <a:spcPct val="170000"/>
              </a:lnSpc>
              <a:spcBef>
                <a:spcPts val="1000"/>
              </a:spcBef>
              <a:buClr>
                <a:srgbClr val="0070C0"/>
              </a:buClr>
            </a:pPr>
            <a:r>
              <a:rPr lang="cs-CZ" sz="1600" dirty="0" smtClean="0">
                <a:solidFill>
                  <a:srgbClr val="4C4C4C"/>
                </a:solidFill>
              </a:rPr>
              <a:t>Opuštění </a:t>
            </a:r>
            <a:r>
              <a:rPr lang="cs-CZ" sz="1600" dirty="0">
                <a:solidFill>
                  <a:srgbClr val="4C4C4C"/>
                </a:solidFill>
              </a:rPr>
              <a:t>konceptu projektů vytvářejících příjmy a </a:t>
            </a:r>
            <a:r>
              <a:rPr lang="cs-CZ" sz="1600">
                <a:solidFill>
                  <a:srgbClr val="4C4C4C"/>
                </a:solidFill>
              </a:rPr>
              <a:t>velkých </a:t>
            </a:r>
            <a:r>
              <a:rPr lang="cs-CZ" sz="1600" smtClean="0">
                <a:solidFill>
                  <a:srgbClr val="4C4C4C"/>
                </a:solidFill>
              </a:rPr>
              <a:t>projektů</a:t>
            </a:r>
            <a:endParaRPr lang="cs-CZ" sz="1600" dirty="0">
              <a:solidFill>
                <a:srgbClr val="4C4C4C"/>
              </a:solidFill>
            </a:endParaRPr>
          </a:p>
          <a:p>
            <a:pPr marL="228600" lvl="2" algn="just">
              <a:lnSpc>
                <a:spcPct val="170000"/>
              </a:lnSpc>
              <a:spcBef>
                <a:spcPts val="1000"/>
              </a:spcBef>
              <a:buClr>
                <a:srgbClr val="0070C0"/>
              </a:buClr>
            </a:pPr>
            <a:r>
              <a:rPr lang="cs-CZ" sz="1600" dirty="0">
                <a:solidFill>
                  <a:srgbClr val="4C4C4C"/>
                </a:solidFill>
              </a:rPr>
              <a:t>Významné snížení míry spolufinancování z rozpočtu </a:t>
            </a:r>
            <a:r>
              <a:rPr lang="cs-CZ" sz="1600" dirty="0" smtClean="0">
                <a:solidFill>
                  <a:srgbClr val="4C4C4C"/>
                </a:solidFill>
              </a:rPr>
              <a:t>EU</a:t>
            </a:r>
            <a:endParaRPr lang="cs-CZ" sz="1600" dirty="0">
              <a:solidFill>
                <a:srgbClr val="4C4C4C"/>
              </a:solidFill>
            </a:endParaRPr>
          </a:p>
          <a:p>
            <a:pPr marL="228600" lvl="2" algn="just">
              <a:lnSpc>
                <a:spcPct val="170000"/>
              </a:lnSpc>
              <a:spcBef>
                <a:spcPts val="1000"/>
              </a:spcBef>
              <a:buClr>
                <a:srgbClr val="0070C0"/>
              </a:buClr>
            </a:pPr>
            <a:r>
              <a:rPr lang="cs-CZ" sz="1600" dirty="0">
                <a:solidFill>
                  <a:srgbClr val="4C4C4C"/>
                </a:solidFill>
              </a:rPr>
              <a:t>Kategorizace regionů (3 kategorie v ČR</a:t>
            </a:r>
            <a:r>
              <a:rPr lang="cs-CZ" sz="1600" dirty="0" smtClean="0">
                <a:solidFill>
                  <a:srgbClr val="4C4C4C"/>
                </a:solidFill>
              </a:rPr>
              <a:t>)</a:t>
            </a:r>
            <a:endParaRPr lang="cs-CZ" sz="1600" dirty="0">
              <a:solidFill>
                <a:srgbClr val="4C4C4C"/>
              </a:solidFill>
            </a:endParaRPr>
          </a:p>
          <a:p>
            <a:pPr marL="457200" lvl="2" indent="-457200"/>
            <a:endParaRPr lang="cs-CZ" sz="1800" dirty="0">
              <a:solidFill>
                <a:schemeClr val="tx1"/>
              </a:solidFill>
            </a:endParaRPr>
          </a:p>
          <a:p>
            <a:pPr marL="457200" lvl="2" indent="-457200"/>
            <a:endParaRPr lang="cs-CZ" sz="1800" dirty="0">
              <a:solidFill>
                <a:schemeClr val="tx1"/>
              </a:solidFill>
            </a:endParaRPr>
          </a:p>
          <a:p>
            <a:pPr marL="457200" lvl="2" indent="-457200"/>
            <a:endParaRPr lang="cs-CZ" sz="1600" dirty="0" smtClean="0">
              <a:solidFill>
                <a:schemeClr val="tx1"/>
              </a:solidFill>
            </a:endParaRPr>
          </a:p>
          <a:p>
            <a:pPr marL="457200" lvl="2" indent="-457200">
              <a:buFont typeface="+mj-lt"/>
              <a:buAutoNum type="arabicParenR"/>
            </a:pPr>
            <a:endParaRPr lang="cs-CZ" dirty="0" smtClean="0"/>
          </a:p>
          <a:p>
            <a:pPr marL="457200" lvl="2" indent="-457200">
              <a:buFont typeface="+mj-lt"/>
              <a:buAutoNum type="arabicParenR"/>
            </a:pPr>
            <a:endParaRPr lang="cs-CZ" dirty="0" smtClean="0"/>
          </a:p>
          <a:p>
            <a:pPr marL="0" lvl="2" indent="0">
              <a:buNone/>
            </a:pPr>
            <a:endParaRPr lang="cs-CZ" dirty="0"/>
          </a:p>
          <a:p>
            <a:pPr marL="0" lvl="2" indent="0">
              <a:buNone/>
            </a:pPr>
            <a:endParaRPr lang="cs-CZ" sz="1758" b="1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81835" y="299250"/>
            <a:ext cx="7980329" cy="453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400" dirty="0" smtClean="0">
                <a:solidFill>
                  <a:srgbClr val="1D70B8"/>
                </a:solidFill>
                <a:ea typeface="+mn-ea"/>
              </a:rPr>
              <a:t>Klíčové změny pro programové období 2021+</a:t>
            </a:r>
            <a:endParaRPr lang="cs-CZ" sz="2400" dirty="0">
              <a:solidFill>
                <a:srgbClr val="1D70B8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997579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835" y="299250"/>
            <a:ext cx="7980329" cy="453140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1D70B8"/>
                </a:solidFill>
                <a:ea typeface="+mn-ea"/>
              </a:rPr>
              <a:t>Kategorizace regionů ČR a míra spolufinancování EU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7378646" y="2890995"/>
            <a:ext cx="18220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s-CZ" sz="2000" dirty="0">
                <a:ln w="0"/>
                <a:solidFill>
                  <a:schemeClr val="bg1"/>
                </a:solidFill>
              </a:rPr>
              <a:t>V</a:t>
            </a:r>
            <a:r>
              <a:rPr lang="cs-CZ" sz="2000" dirty="0" smtClean="0">
                <a:ln w="0"/>
                <a:solidFill>
                  <a:schemeClr val="bg1"/>
                </a:solidFill>
              </a:rPr>
              <a:t>íce </a:t>
            </a:r>
            <a:r>
              <a:rPr lang="cs-CZ" sz="2000" dirty="0">
                <a:ln w="0"/>
                <a:solidFill>
                  <a:schemeClr val="bg1"/>
                </a:solidFill>
              </a:rPr>
              <a:t>rozvinuté regiony</a:t>
            </a:r>
          </a:p>
        </p:txBody>
      </p:sp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647592"/>
              </p:ext>
            </p:extLst>
          </p:nvPr>
        </p:nvGraphicFramePr>
        <p:xfrm>
          <a:off x="976350" y="1720091"/>
          <a:ext cx="7191300" cy="301530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587040">
                  <a:extLst>
                    <a:ext uri="{9D8B030D-6E8A-4147-A177-3AD203B41FA5}">
                      <a16:colId xmlns:a16="http://schemas.microsoft.com/office/drawing/2014/main" val="1732113649"/>
                    </a:ext>
                  </a:extLst>
                </a:gridCol>
                <a:gridCol w="1621841">
                  <a:extLst>
                    <a:ext uri="{9D8B030D-6E8A-4147-A177-3AD203B41FA5}">
                      <a16:colId xmlns:a16="http://schemas.microsoft.com/office/drawing/2014/main" val="3044555941"/>
                    </a:ext>
                  </a:extLst>
                </a:gridCol>
                <a:gridCol w="1982419">
                  <a:extLst>
                    <a:ext uri="{9D8B030D-6E8A-4147-A177-3AD203B41FA5}">
                      <a16:colId xmlns:a16="http://schemas.microsoft.com/office/drawing/2014/main" val="2746508836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Kategorie regionů </a:t>
                      </a:r>
                      <a:r>
                        <a:rPr lang="cs-CZ" sz="1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</a:p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Spolufinancování EU</a:t>
                      </a:r>
                      <a:endParaRPr lang="cs-CZ" sz="1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2014-2020</a:t>
                      </a:r>
                      <a:endParaRPr lang="cs-CZ" sz="1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2021-2027</a:t>
                      </a:r>
                      <a:endParaRPr lang="cs-CZ" sz="1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744598"/>
                  </a:ext>
                </a:extLst>
              </a:tr>
              <a:tr h="765101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Více rozvinuté regiony </a:t>
                      </a:r>
                      <a:b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Praha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50 %</a:t>
                      </a: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</a:t>
                      </a:r>
                      <a:r>
                        <a:rPr lang="cs-CZ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cs-CZ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3591275"/>
                  </a:ext>
                </a:extLst>
              </a:tr>
              <a:tr h="765101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Přechodové regiony</a:t>
                      </a:r>
                      <a:b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Střední </a:t>
                      </a: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Čechy, Jihozápad, </a:t>
                      </a: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Jihovýchod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85 %</a:t>
                      </a:r>
                      <a:endParaRPr lang="cs-CZ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 </a:t>
                      </a:r>
                      <a:r>
                        <a:rPr lang="cs-CZ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cs-CZ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263031"/>
                  </a:ext>
                </a:extLst>
              </a:tr>
              <a:tr h="765101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Méně rozvinuté regiony</a:t>
                      </a:r>
                      <a:b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Severozápad, Severovýchod, </a:t>
                      </a:r>
                      <a:b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Střední Morava, Moravskoslezsko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85 % </a:t>
                      </a: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cs-CZ" sz="1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70 %</a:t>
                      </a:r>
                    </a:p>
                  </a:txBody>
                  <a:tcPr marL="39779" marR="39779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536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67285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7686" y="138989"/>
            <a:ext cx="8036909" cy="1170432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1D70B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Tematická </a:t>
            </a:r>
            <a:r>
              <a:rPr lang="cs-CZ" sz="2400" b="1" dirty="0">
                <a:solidFill>
                  <a:srgbClr val="1D70B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koncentrace </a:t>
            </a:r>
            <a:r>
              <a:rPr lang="cs-CZ" sz="2400" b="1" dirty="0" smtClean="0">
                <a:solidFill>
                  <a:srgbClr val="1D70B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 EFRR</a:t>
            </a:r>
            <a:endParaRPr lang="cs-CZ" sz="2400" b="1" dirty="0">
              <a:solidFill>
                <a:srgbClr val="1D70B8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3038" y="1447800"/>
            <a:ext cx="8262517" cy="4303172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1200"/>
              </a:spcBef>
              <a:spcAft>
                <a:spcPts val="2400"/>
              </a:spcAft>
              <a:buNone/>
            </a:pPr>
            <a:r>
              <a:rPr lang="cs-CZ" sz="1800" b="1" dirty="0">
                <a:solidFill>
                  <a:srgbClr val="4C4C4C"/>
                </a:solidFill>
              </a:rPr>
              <a:t>Pravidla tematické koncentrace – min. 75 % zdrojů EFRR </a:t>
            </a:r>
            <a:br>
              <a:rPr lang="cs-CZ" sz="1800" b="1" dirty="0">
                <a:solidFill>
                  <a:srgbClr val="4C4C4C"/>
                </a:solidFill>
              </a:rPr>
            </a:br>
            <a:r>
              <a:rPr lang="cs-CZ" sz="1800" b="1" dirty="0">
                <a:solidFill>
                  <a:srgbClr val="4C4C4C"/>
                </a:solidFill>
              </a:rPr>
              <a:t>na cíle politiky 1 a 2</a:t>
            </a:r>
          </a:p>
          <a:p>
            <a:pPr marL="2286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0070C0"/>
                </a:solidFill>
              </a:rPr>
              <a:t>PC 1  Inteligentnější Evropa: 45 % alokace EFRR </a:t>
            </a:r>
            <a:r>
              <a:rPr lang="cs-CZ" sz="1800" dirty="0">
                <a:solidFill>
                  <a:srgbClr val="0070C0"/>
                </a:solidFill>
              </a:rPr>
              <a:t>(cca 109 mld. Kč)</a:t>
            </a:r>
          </a:p>
          <a:p>
            <a:pPr marL="914400" lvl="2" indent="0">
              <a:spcBef>
                <a:spcPts val="439"/>
              </a:spcBef>
              <a:buNone/>
            </a:pPr>
            <a:r>
              <a:rPr lang="cs-CZ" sz="1600" dirty="0">
                <a:solidFill>
                  <a:srgbClr val="4C4C4C"/>
                </a:solidFill>
              </a:rPr>
              <a:t>posílení výzkumných a inovačních kapacit a zavádění pokročilých technologií; </a:t>
            </a:r>
            <a:r>
              <a:rPr lang="cs-CZ" sz="1600" b="1" dirty="0">
                <a:solidFill>
                  <a:srgbClr val="4C4C4C"/>
                </a:solidFill>
              </a:rPr>
              <a:t>využití přínosů digitalizace pro občany, podniky </a:t>
            </a:r>
            <a:r>
              <a:rPr lang="cs-CZ" sz="1600" b="1" dirty="0" smtClean="0">
                <a:solidFill>
                  <a:srgbClr val="4C4C4C"/>
                </a:solidFill>
              </a:rPr>
              <a:t>a vlády</a:t>
            </a:r>
            <a:r>
              <a:rPr lang="cs-CZ" sz="1600" dirty="0">
                <a:solidFill>
                  <a:srgbClr val="4C4C4C"/>
                </a:solidFill>
              </a:rPr>
              <a:t>; posílení růstu </a:t>
            </a:r>
            <a:r>
              <a:rPr lang="cs-CZ" sz="1600" dirty="0" smtClean="0">
                <a:solidFill>
                  <a:srgbClr val="4C4C4C"/>
                </a:solidFill>
              </a:rPr>
              <a:t>a konkurenceschopnosti </a:t>
            </a:r>
            <a:r>
              <a:rPr lang="cs-CZ" sz="1600" dirty="0">
                <a:solidFill>
                  <a:srgbClr val="4C4C4C"/>
                </a:solidFill>
              </a:rPr>
              <a:t>MSP; rozvoj dovedností pro inteligentní specializaci, průmysl. transformaci </a:t>
            </a:r>
            <a:r>
              <a:rPr lang="cs-CZ" sz="1600" dirty="0" smtClean="0">
                <a:solidFill>
                  <a:srgbClr val="4C4C4C"/>
                </a:solidFill>
              </a:rPr>
              <a:t>a podnikání</a:t>
            </a:r>
            <a:endParaRPr lang="cs-CZ" sz="1600" dirty="0">
              <a:solidFill>
                <a:srgbClr val="4C4C4C"/>
              </a:solidFill>
            </a:endParaRPr>
          </a:p>
          <a:p>
            <a:pPr marL="228600" lvl="1"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0070C0"/>
                </a:solidFill>
              </a:rPr>
              <a:t>PC 2  Zelenější Evropa: 30 % alokace EFRR </a:t>
            </a:r>
            <a:r>
              <a:rPr lang="cs-CZ" sz="1800" dirty="0">
                <a:solidFill>
                  <a:srgbClr val="0070C0"/>
                </a:solidFill>
              </a:rPr>
              <a:t>(cca 72,5 mld. Kč)</a:t>
            </a:r>
          </a:p>
          <a:p>
            <a:pPr marL="914400" lvl="2" indent="0">
              <a:spcBef>
                <a:spcPts val="439"/>
              </a:spcBef>
              <a:buNone/>
            </a:pPr>
            <a:r>
              <a:rPr lang="cs-CZ" sz="1600" dirty="0">
                <a:solidFill>
                  <a:srgbClr val="4C4C4C"/>
                </a:solidFill>
              </a:rPr>
              <a:t>opatření v oblasti </a:t>
            </a:r>
            <a:r>
              <a:rPr lang="cs-CZ" sz="1600" dirty="0" err="1">
                <a:solidFill>
                  <a:srgbClr val="4C4C4C"/>
                </a:solidFill>
              </a:rPr>
              <a:t>energ</a:t>
            </a:r>
            <a:r>
              <a:rPr lang="cs-CZ" sz="1600" dirty="0">
                <a:solidFill>
                  <a:srgbClr val="4C4C4C"/>
                </a:solidFill>
              </a:rPr>
              <a:t>. účinnosti; </a:t>
            </a:r>
            <a:r>
              <a:rPr lang="pl-PL" sz="1600" dirty="0">
                <a:solidFill>
                  <a:srgbClr val="4C4C4C"/>
                </a:solidFill>
              </a:rPr>
              <a:t>energie z obnovitelných zdrojů; rozvoj inteligentních energ. systémů, sítí a skladování na místní úrovni; </a:t>
            </a:r>
            <a:r>
              <a:rPr lang="pl-PL" sz="1600" b="1" dirty="0">
                <a:solidFill>
                  <a:srgbClr val="4C4C4C"/>
                </a:solidFill>
              </a:rPr>
              <a:t>přizpůsobení se změnám klimatu</a:t>
            </a:r>
            <a:r>
              <a:rPr lang="pl-PL" sz="1600" dirty="0">
                <a:solidFill>
                  <a:srgbClr val="4C4C4C"/>
                </a:solidFill>
              </a:rPr>
              <a:t>, prevence rizik a odolnosti vůči katastrofám; udržitelného hospodaření s vodou; přechod </a:t>
            </a:r>
            <a:r>
              <a:rPr lang="pl-PL" sz="1600" dirty="0" smtClean="0">
                <a:solidFill>
                  <a:srgbClr val="4C4C4C"/>
                </a:solidFill>
              </a:rPr>
              <a:t>k oběhovému </a:t>
            </a:r>
            <a:r>
              <a:rPr lang="pl-PL" sz="1600" dirty="0">
                <a:solidFill>
                  <a:srgbClr val="4C4C4C"/>
                </a:solidFill>
              </a:rPr>
              <a:t>hospodářství; posílení biologické rozmanitosti, zelené infrastruktury v městském prostředí a snížení znečištění + městská mobilita </a:t>
            </a:r>
          </a:p>
        </p:txBody>
      </p:sp>
    </p:spTree>
    <p:extLst>
      <p:ext uri="{BB962C8B-B14F-4D97-AF65-F5344CB8AC3E}">
        <p14:creationId xmlns:p14="http://schemas.microsoft.com/office/powerpoint/2010/main" val="41402421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DB45F6E-7C5C-4CCF-889A-9E0300EF88F4}"/>
              </a:ext>
            </a:extLst>
          </p:cNvPr>
          <p:cNvSpPr txBox="1"/>
          <p:nvPr/>
        </p:nvSpPr>
        <p:spPr>
          <a:xfrm>
            <a:off x="719999" y="637685"/>
            <a:ext cx="8138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1D7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Přístup Řídicího orgánu pro přípravu IROP 2021-2027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F173DD9-077B-4C7B-84BB-77CB6F2E5781}"/>
              </a:ext>
            </a:extLst>
          </p:cNvPr>
          <p:cNvSpPr txBox="1"/>
          <p:nvPr/>
        </p:nvSpPr>
        <p:spPr>
          <a:xfrm>
            <a:off x="720000" y="1154301"/>
            <a:ext cx="7899344" cy="527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228600" lvl="2" indent="-228600" algn="just" defTabSz="914400">
              <a:lnSpc>
                <a:spcPct val="17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Zohlednění zkušeností z minulých období (IOP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IROP)</a:t>
            </a:r>
          </a:p>
          <a:p>
            <a:pPr marL="228600" lvl="2" indent="-228600" algn="just" defTabSz="914400">
              <a:lnSpc>
                <a:spcPct val="17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Zachování stávající implementační struktury a zapracovaných kapacitách na MMR a CRR ČR</a:t>
            </a:r>
          </a:p>
          <a:p>
            <a:pPr marL="228600" lvl="2" indent="-228600" algn="just" defTabSz="914400">
              <a:lnSpc>
                <a:spcPct val="17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Minimalizace 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experimentů z důvodu N+2</a:t>
            </a:r>
          </a:p>
          <a:p>
            <a:pPr marL="228600" lvl="2" indent="-228600" algn="just" defTabSz="914400">
              <a:lnSpc>
                <a:spcPct val="17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Větší přehlednost informací pro žadatele + předvídatelnost podmínek výzev </a:t>
            </a: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avíza výzev)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lvl="2"/>
            <a:endParaRPr lang="cs-CZ" sz="2000" dirty="0" smtClean="0"/>
          </a:p>
          <a:p>
            <a:pPr lvl="1"/>
            <a:endParaRPr lang="cs-CZ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9218585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2F173DD9-077B-4C7B-84BB-77CB6F2E5781}"/>
              </a:ext>
            </a:extLst>
          </p:cNvPr>
          <p:cNvSpPr txBox="1"/>
          <p:nvPr/>
        </p:nvSpPr>
        <p:spPr>
          <a:xfrm>
            <a:off x="622328" y="1182095"/>
            <a:ext cx="7899344" cy="404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2" indent="-228600" algn="just" defTabSz="914400">
              <a:lnSpc>
                <a:spcPct val="17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Metodický základ</a:t>
            </a:r>
          </a:p>
          <a:p>
            <a:pPr marL="803275" lvl="2" indent="-228600" algn="just" defTabSz="914400">
              <a:lnSpc>
                <a:spcPct val="15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Úroveň EU – „Obecné nařízení“ (EP a Rady pro nové období)</a:t>
            </a:r>
          </a:p>
          <a:p>
            <a:pPr marL="803275" lvl="2" indent="-228600" algn="just" defTabSz="914400">
              <a:lnSpc>
                <a:spcPct val="15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úroveň – Jednotný národní rámec (v gesci MMR-NOK)</a:t>
            </a:r>
          </a:p>
          <a:p>
            <a:pPr marL="803275" lvl="2" indent="-228600" algn="just" defTabSz="914400">
              <a:lnSpc>
                <a:spcPct val="15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Předpoklad rozvolnění požadavků,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zjednodušování</a:t>
            </a:r>
            <a:endParaRPr lang="cs-CZ" sz="14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2" indent="-228600" algn="just" defTabSz="914400">
              <a:lnSpc>
                <a:spcPct val="17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Dokumentace pro žadatele a příjemce</a:t>
            </a:r>
          </a:p>
          <a:p>
            <a:pPr marL="803275" lvl="2" indent="-228600" algn="just" defTabSz="914400">
              <a:lnSpc>
                <a:spcPct val="15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Zohlednění změn z metodiky MMR-NOK</a:t>
            </a:r>
          </a:p>
          <a:p>
            <a:pPr marL="803275" lvl="2" indent="-228600" algn="just" defTabSz="914400">
              <a:lnSpc>
                <a:spcPct val="15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Ponechání základního rozdělení pravidel pro žadatele a příjemce na obecná 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specifická</a:t>
            </a:r>
            <a:endParaRPr lang="cs-CZ" sz="14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3275" lvl="2" indent="-228600" algn="just" defTabSz="914400">
              <a:lnSpc>
                <a:spcPct val="15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Redukce povinných požadavků (dokladování, přílohy</a:t>
            </a: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solidFill>
                <a:srgbClr val="4C4C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2" indent="-228600" algn="just" defTabSz="914400">
              <a:lnSpc>
                <a:spcPct val="170000"/>
              </a:lnSpc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Zjednodušené vykazování nákladů (SCO)</a:t>
            </a:r>
          </a:p>
          <a:p>
            <a:pPr marL="803275" lvl="2" indent="-228600" algn="just" defTabSz="914400"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400" dirty="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IROP 2021-2027 plánováno zavedení paušální sazby na určité vytipované kategorie nákladů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601244" y="299250"/>
            <a:ext cx="5941513" cy="453140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1D70B8"/>
                </a:solidFill>
                <a:ea typeface="+mn-ea"/>
              </a:rPr>
              <a:t>Přístup k metodice pro IROP 2021-2027</a:t>
            </a:r>
            <a:endParaRPr lang="cs-CZ" sz="2400" dirty="0">
              <a:solidFill>
                <a:srgbClr val="1D70B8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4817570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191986"/>
              </p:ext>
            </p:extLst>
          </p:nvPr>
        </p:nvGraphicFramePr>
        <p:xfrm>
          <a:off x="720000" y="1318492"/>
          <a:ext cx="7650916" cy="407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528">
                  <a:extLst>
                    <a:ext uri="{9D8B030D-6E8A-4147-A177-3AD203B41FA5}">
                      <a16:colId xmlns:a16="http://schemas.microsoft.com/office/drawing/2014/main" val="3421724118"/>
                    </a:ext>
                  </a:extLst>
                </a:gridCol>
                <a:gridCol w="4397880">
                  <a:extLst>
                    <a:ext uri="{9D8B030D-6E8A-4147-A177-3AD203B41FA5}">
                      <a16:colId xmlns:a16="http://schemas.microsoft.com/office/drawing/2014/main" val="1891220431"/>
                    </a:ext>
                  </a:extLst>
                </a:gridCol>
                <a:gridCol w="1811508">
                  <a:extLst>
                    <a:ext uri="{9D8B030D-6E8A-4147-A177-3AD203B41FA5}">
                      <a16:colId xmlns:a16="http://schemas.microsoft.com/office/drawing/2014/main" val="93448236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Priorita</a:t>
                      </a:r>
                      <a:endParaRPr lang="cs-CZ" sz="14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Název priority </a:t>
                      </a:r>
                      <a:endParaRPr lang="cs-CZ" sz="14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Cíl politiky</a:t>
                      </a:r>
                      <a:endParaRPr lang="cs-CZ" sz="14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49223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Priorita 1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Zlepšení výkonu veřejné správy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3867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Priorita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Rozvoj městské mobility, revitalizace měst a obcí, </a:t>
                      </a:r>
                      <a:r>
                        <a:rPr lang="cs-CZ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ochrana obyvatelstva</a:t>
                      </a:r>
                      <a:endParaRPr lang="cs-CZ" sz="16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417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Priorita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Rozvoj dopravní infrastruktury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38401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Priorita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Zlepšení kvality a dostupnosti sociálních a zdravotních služeb a vzdělávací infrastruktury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75302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Priorita 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Komunitně vedený místní rozvoj a 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rozvoj kulturního dědictví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59136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Priorita 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Technická pomoc</a:t>
                      </a: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ctr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cs-CZ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694645"/>
                  </a:ext>
                </a:extLst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356044" y="299250"/>
            <a:ext cx="4431912" cy="453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400" u="sng" dirty="0" smtClean="0">
                <a:solidFill>
                  <a:srgbClr val="1D70B8"/>
                </a:solidFill>
                <a:ea typeface="+mn-ea"/>
              </a:rPr>
              <a:t>Návrh</a:t>
            </a:r>
            <a:r>
              <a:rPr lang="cs-CZ" sz="2400" dirty="0" smtClean="0">
                <a:solidFill>
                  <a:srgbClr val="1D70B8"/>
                </a:solidFill>
                <a:ea typeface="+mn-ea"/>
              </a:rPr>
              <a:t> priorit IROP 2021-2027</a:t>
            </a:r>
            <a:endParaRPr lang="cs-CZ" sz="2400" dirty="0">
              <a:solidFill>
                <a:srgbClr val="1D70B8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3477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88411"/>
              </p:ext>
            </p:extLst>
          </p:nvPr>
        </p:nvGraphicFramePr>
        <p:xfrm>
          <a:off x="577672" y="1004407"/>
          <a:ext cx="7988656" cy="45344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94719">
                  <a:extLst>
                    <a:ext uri="{9D8B030D-6E8A-4147-A177-3AD203B41FA5}">
                      <a16:colId xmlns:a16="http://schemas.microsoft.com/office/drawing/2014/main" val="1867840939"/>
                    </a:ext>
                  </a:extLst>
                </a:gridCol>
                <a:gridCol w="763571">
                  <a:extLst>
                    <a:ext uri="{9D8B030D-6E8A-4147-A177-3AD203B41FA5}">
                      <a16:colId xmlns:a16="http://schemas.microsoft.com/office/drawing/2014/main" val="662236333"/>
                    </a:ext>
                  </a:extLst>
                </a:gridCol>
                <a:gridCol w="1975255">
                  <a:extLst>
                    <a:ext uri="{9D8B030D-6E8A-4147-A177-3AD203B41FA5}">
                      <a16:colId xmlns:a16="http://schemas.microsoft.com/office/drawing/2014/main" val="353094583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1760559365"/>
                    </a:ext>
                  </a:extLst>
                </a:gridCol>
                <a:gridCol w="1437175">
                  <a:extLst>
                    <a:ext uri="{9D8B030D-6E8A-4147-A177-3AD203B41FA5}">
                      <a16:colId xmlns:a16="http://schemas.microsoft.com/office/drawing/2014/main" val="2967593070"/>
                    </a:ext>
                  </a:extLst>
                </a:gridCol>
                <a:gridCol w="1576688">
                  <a:extLst>
                    <a:ext uri="{9D8B030D-6E8A-4147-A177-3AD203B41FA5}">
                      <a16:colId xmlns:a16="http://schemas.microsoft.com/office/drawing/2014/main" val="362767184"/>
                    </a:ext>
                  </a:extLst>
                </a:gridCol>
              </a:tblGrid>
              <a:tr h="818953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Priorita/cíl politiky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Specifický cíl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Téma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Fond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Podíl </a:t>
                      </a:r>
                      <a:r>
                        <a:rPr lang="cs-CZ" sz="14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priority na celkové alokaci</a:t>
                      </a:r>
                    </a:p>
                    <a:p>
                      <a:pPr marL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(%)</a:t>
                      </a:r>
                      <a:endParaRPr lang="cs-CZ" sz="14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Podíl alokace SC na celkové alokaci OP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1691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CP 1 – priorita 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1.1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eGovernment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338471"/>
                  </a:ext>
                </a:extLst>
              </a:tr>
              <a:tr h="4457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CP2 – priorita 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2.1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Městská </a:t>
                      </a: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mobilita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</a:t>
                      </a:r>
                      <a:endParaRPr lang="cs-CZ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469092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2.2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Veřejná </a:t>
                      </a: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prostranství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15854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2.3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cs-CZ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</a:t>
                      </a:r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600" b="0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↑</a:t>
                      </a:r>
                      <a:endParaRPr lang="cs-CZ" sz="1600" b="0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58942"/>
                  </a:ext>
                </a:extLst>
              </a:tr>
              <a:tr h="38967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CP 3 – priorita 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3.1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Silnice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573311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CP 4 – priorita 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4.1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Vzdělávání 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21000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4.2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Sociální </a:t>
                      </a: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infrastruktura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29482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4.3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Zdravotnictví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353687"/>
                  </a:ext>
                </a:extLst>
              </a:tr>
              <a:tr h="360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CP 5 – priorita 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5.1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640658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 5.2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Kultura </a:t>
                      </a:r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cestovní ruch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cs-CZ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584815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1412707" y="299250"/>
            <a:ext cx="6318586" cy="453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sz="2400" u="sng" dirty="0" smtClean="0">
                <a:solidFill>
                  <a:srgbClr val="1D70B8"/>
                </a:solidFill>
                <a:ea typeface="+mn-ea"/>
              </a:rPr>
              <a:t>Návrh</a:t>
            </a:r>
            <a:r>
              <a:rPr lang="cs-CZ" sz="2400" dirty="0" smtClean="0">
                <a:solidFill>
                  <a:srgbClr val="1D70B8"/>
                </a:solidFill>
                <a:ea typeface="+mn-ea"/>
              </a:rPr>
              <a:t> rozdělení alokace v IROP 2021-2027</a:t>
            </a:r>
            <a:endParaRPr lang="cs-CZ" sz="2400" dirty="0">
              <a:solidFill>
                <a:srgbClr val="1D70B8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786886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0000"/>
            <a:ext cx="7886700" cy="4351338"/>
          </a:xfrm>
        </p:spPr>
        <p:txBody>
          <a:bodyPr>
            <a:noAutofit/>
          </a:bodyPr>
          <a:lstStyle/>
          <a:p>
            <a:pPr marL="0" lvl="2" indent="0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65000"/>
              <a:buNone/>
            </a:pPr>
            <a:r>
              <a:rPr lang="cs-CZ" sz="1600" dirty="0" smtClean="0">
                <a:solidFill>
                  <a:srgbClr val="4C4C4C"/>
                </a:solidFill>
              </a:rPr>
              <a:t>SC je zaměřen na opatření k celkovému posílení ochrany obyvatelstva ČR vytvořením podmínek pro zajištění adekvátní reakce základních složek IZS na </a:t>
            </a:r>
            <a:r>
              <a:rPr lang="cs-CZ" sz="1600" b="1" dirty="0" smtClean="0">
                <a:solidFill>
                  <a:srgbClr val="4C4C4C"/>
                </a:solidFill>
              </a:rPr>
              <a:t>mimořádné události</a:t>
            </a:r>
            <a:r>
              <a:rPr lang="cs-CZ" sz="1600" dirty="0" smtClean="0">
                <a:solidFill>
                  <a:srgbClr val="4C4C4C"/>
                </a:solidFill>
              </a:rPr>
              <a:t> a </a:t>
            </a:r>
            <a:r>
              <a:rPr lang="cs-CZ" sz="1600" b="1" dirty="0" smtClean="0">
                <a:solidFill>
                  <a:srgbClr val="4C4C4C"/>
                </a:solidFill>
              </a:rPr>
              <a:t>nové hrozby</a:t>
            </a:r>
            <a:r>
              <a:rPr lang="cs-CZ" sz="1600" dirty="0" smtClean="0">
                <a:solidFill>
                  <a:srgbClr val="4C4C4C"/>
                </a:solidFill>
              </a:rPr>
              <a:t>.</a:t>
            </a:r>
          </a:p>
          <a:p>
            <a:pPr marL="0" lvl="2" indent="0" algn="just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0070C0"/>
              </a:buClr>
              <a:buSzPct val="65000"/>
              <a:buNone/>
            </a:pPr>
            <a:r>
              <a:rPr lang="cs-CZ" sz="1600" dirty="0">
                <a:solidFill>
                  <a:srgbClr val="4C4C4C"/>
                </a:solidFill>
              </a:rPr>
              <a:t>Kromě častějšího výskytu extrémních jevů v souvislosti s probíhajícími klimatickými změnami, které mají za následek vyšší četnost mimořádných událostí, se </a:t>
            </a:r>
            <a:r>
              <a:rPr lang="cs-CZ" sz="1600" dirty="0" smtClean="0">
                <a:solidFill>
                  <a:srgbClr val="4C4C4C"/>
                </a:solidFill>
              </a:rPr>
              <a:t>ČR musí </a:t>
            </a:r>
            <a:r>
              <a:rPr lang="cs-CZ" sz="1600" dirty="0">
                <a:solidFill>
                  <a:srgbClr val="4C4C4C"/>
                </a:solidFill>
              </a:rPr>
              <a:t>potýkat s rostoucí tendencí výskytu a rozsahu tzv. nových </a:t>
            </a:r>
            <a:r>
              <a:rPr lang="cs-CZ" sz="1600" dirty="0" smtClean="0">
                <a:solidFill>
                  <a:srgbClr val="4C4C4C"/>
                </a:solidFill>
              </a:rPr>
              <a:t>hrozeb:</a:t>
            </a:r>
          </a:p>
          <a:p>
            <a:pPr marL="1166813" lvl="0">
              <a:spcBef>
                <a:spcPts val="0"/>
              </a:spcBef>
              <a:spcAft>
                <a:spcPts val="300"/>
              </a:spcAft>
            </a:pPr>
            <a:r>
              <a:rPr lang="cs-CZ" sz="1600" dirty="0">
                <a:solidFill>
                  <a:srgbClr val="4C4C4C"/>
                </a:solidFill>
              </a:rPr>
              <a:t>terorismus vč. extremismu,</a:t>
            </a:r>
          </a:p>
          <a:p>
            <a:pPr marL="1166813" lvl="0">
              <a:spcBef>
                <a:spcPts val="0"/>
              </a:spcBef>
              <a:spcAft>
                <a:spcPts val="300"/>
              </a:spcAft>
            </a:pPr>
            <a:r>
              <a:rPr lang="cs-CZ" sz="1600" dirty="0">
                <a:solidFill>
                  <a:srgbClr val="4C4C4C"/>
                </a:solidFill>
              </a:rPr>
              <a:t>hybridní hrozby,</a:t>
            </a:r>
          </a:p>
          <a:p>
            <a:pPr marL="1166813" lvl="0">
              <a:spcBef>
                <a:spcPts val="0"/>
              </a:spcBef>
              <a:spcAft>
                <a:spcPts val="300"/>
              </a:spcAft>
            </a:pPr>
            <a:r>
              <a:rPr lang="cs-CZ" sz="1600" dirty="0">
                <a:solidFill>
                  <a:srgbClr val="4C4C4C"/>
                </a:solidFill>
              </a:rPr>
              <a:t>úniky nebezpečných látek,</a:t>
            </a:r>
          </a:p>
          <a:p>
            <a:pPr marL="1166813" lvl="0">
              <a:spcBef>
                <a:spcPts val="0"/>
              </a:spcBef>
              <a:spcAft>
                <a:spcPts val="300"/>
              </a:spcAft>
            </a:pPr>
            <a:r>
              <a:rPr lang="cs-CZ" sz="1600" dirty="0">
                <a:solidFill>
                  <a:srgbClr val="4C4C4C"/>
                </a:solidFill>
              </a:rPr>
              <a:t>mimořádné události, včetně událostí v důsledku změn klimatu,</a:t>
            </a:r>
          </a:p>
          <a:p>
            <a:pPr marL="1166813" lvl="0">
              <a:spcBef>
                <a:spcPts val="0"/>
              </a:spcBef>
              <a:spcAft>
                <a:spcPts val="300"/>
              </a:spcAft>
            </a:pPr>
            <a:r>
              <a:rPr lang="cs-CZ" sz="1600" dirty="0">
                <a:solidFill>
                  <a:srgbClr val="4C4C4C"/>
                </a:solidFill>
              </a:rPr>
              <a:t>negativní jevy spojené s problémy v sociálně vyloučených lokalitách,</a:t>
            </a:r>
          </a:p>
          <a:p>
            <a:pPr marL="1166813" lvl="0">
              <a:spcBef>
                <a:spcPts val="0"/>
              </a:spcBef>
              <a:spcAft>
                <a:spcPts val="300"/>
              </a:spcAft>
            </a:pPr>
            <a:r>
              <a:rPr lang="cs-CZ" sz="1600" dirty="0">
                <a:solidFill>
                  <a:srgbClr val="4C4C4C"/>
                </a:solidFill>
              </a:rPr>
              <a:t>migraci,</a:t>
            </a:r>
          </a:p>
          <a:p>
            <a:pPr marL="1166813" lvl="0">
              <a:spcBef>
                <a:spcPts val="0"/>
              </a:spcBef>
              <a:spcAft>
                <a:spcPts val="300"/>
              </a:spcAft>
            </a:pPr>
            <a:r>
              <a:rPr lang="cs-CZ" sz="1600" dirty="0" err="1">
                <a:solidFill>
                  <a:srgbClr val="4C4C4C"/>
                </a:solidFill>
              </a:rPr>
              <a:t>kyberkriminalitu</a:t>
            </a:r>
            <a:r>
              <a:rPr lang="cs-CZ" sz="1600" dirty="0">
                <a:solidFill>
                  <a:srgbClr val="4C4C4C"/>
                </a:solidFill>
              </a:rPr>
              <a:t>,</a:t>
            </a:r>
          </a:p>
          <a:p>
            <a:pPr marL="1166813" lvl="0">
              <a:spcBef>
                <a:spcPts val="0"/>
              </a:spcBef>
              <a:spcAft>
                <a:spcPts val="300"/>
              </a:spcAft>
            </a:pPr>
            <a:r>
              <a:rPr lang="cs-CZ" sz="1600" dirty="0">
                <a:solidFill>
                  <a:srgbClr val="4C4C4C"/>
                </a:solidFill>
              </a:rPr>
              <a:t>kybernetické útoky.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28651" y="298800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Specifický cíl 2.3 Podpora přizpůsobení se změnám klimatu, prevence rizik a odolnosti vůči </a:t>
            </a:r>
            <a:r>
              <a:rPr lang="cs-CZ" b="1" dirty="0" smtClean="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katastrofám</a:t>
            </a:r>
            <a:endParaRPr lang="cs-CZ" b="1" dirty="0">
              <a:solidFill>
                <a:srgbClr val="1D71B8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0492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2596</TotalTime>
  <Words>956</Words>
  <Application>Microsoft Office PowerPoint</Application>
  <PresentationFormat>Předvádění na obrazovce (4:3)</PresentationFormat>
  <Paragraphs>226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Motiv Office</vt:lpstr>
      <vt:lpstr>    IROP 2021-2027 a podpora integrovaného záchranného systému</vt:lpstr>
      <vt:lpstr>Prezentace aplikace PowerPoint</vt:lpstr>
      <vt:lpstr>Kategorizace regionů ČR a míra spolufinancování EU</vt:lpstr>
      <vt:lpstr>Tematická koncentrace v EFRR</vt:lpstr>
      <vt:lpstr>Prezentace aplikace PowerPoint</vt:lpstr>
      <vt:lpstr>Přístup k metodice pro IROP 2021-2027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Otevřená témata v IROP 2021-2027</vt:lpstr>
      <vt:lpstr>Harmonogram přípravy IROP 2021-2027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 S</dc:creator>
  <cp:lastModifiedBy>Mazanik Jan</cp:lastModifiedBy>
  <cp:revision>244</cp:revision>
  <cp:lastPrinted>2019-06-12T06:22:26Z</cp:lastPrinted>
  <dcterms:created xsi:type="dcterms:W3CDTF">2018-01-10T11:40:26Z</dcterms:created>
  <dcterms:modified xsi:type="dcterms:W3CDTF">2019-10-09T06:45:18Z</dcterms:modified>
</cp:coreProperties>
</file>