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3" r:id="rId2"/>
    <p:sldId id="356" r:id="rId3"/>
    <p:sldId id="359" r:id="rId4"/>
    <p:sldId id="413" r:id="rId5"/>
    <p:sldId id="400" r:id="rId6"/>
    <p:sldId id="405" r:id="rId7"/>
    <p:sldId id="366" r:id="rId8"/>
    <p:sldId id="293" r:id="rId9"/>
    <p:sldId id="407" r:id="rId10"/>
    <p:sldId id="411" r:id="rId11"/>
    <p:sldId id="408" r:id="rId12"/>
    <p:sldId id="410" r:id="rId13"/>
    <p:sldId id="409" r:id="rId14"/>
    <p:sldId id="364" r:id="rId15"/>
    <p:sldId id="300" r:id="rId16"/>
    <p:sldId id="412" r:id="rId1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al Rostislav" initials="MR" lastIdx="18" clrIdx="0">
    <p:extLst>
      <p:ext uri="{19B8F6BF-5375-455C-9EA6-DF929625EA0E}">
        <p15:presenceInfo xmlns:p15="http://schemas.microsoft.com/office/powerpoint/2012/main" userId="S-1-5-21-1453678106-484518242-318601546-26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90D"/>
    <a:srgbClr val="CC66FF"/>
    <a:srgbClr val="808285"/>
    <a:srgbClr val="1B75BC"/>
    <a:srgbClr val="8DC63F"/>
    <a:srgbClr val="F1F1F1"/>
    <a:srgbClr val="AAAAAA"/>
    <a:srgbClr val="C0C0C0"/>
    <a:srgbClr val="A3C30A"/>
    <a:srgbClr val="B51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7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7CA9-27A4-4243-830C-2C89B6E4606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363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0" kern="1200" baseline="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29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758A3C-3B05-48C5-9A81-9ECA945227A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29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696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0" kern="1200" baseline="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8A3C-3B05-48C5-9A81-9ECA945227A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9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87090"/>
            <a:ext cx="7772400" cy="1514248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solidFill>
                  <a:srgbClr val="0070C0"/>
                </a:solidFill>
              </a:rPr>
              <a:t/>
            </a:r>
            <a:br>
              <a:rPr lang="cs-CZ" sz="3200" b="1" dirty="0" smtClean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3200" b="1" dirty="0" smtClean="0">
                <a:solidFill>
                  <a:srgbClr val="0070C0"/>
                </a:solidFill>
              </a:rPr>
              <a:t/>
            </a:r>
            <a:br>
              <a:rPr lang="cs-CZ" sz="3200" b="1" dirty="0" smtClean="0">
                <a:solidFill>
                  <a:srgbClr val="0070C0"/>
                </a:solidFill>
              </a:rPr>
            </a:br>
            <a:r>
              <a:rPr lang="cs-CZ" sz="3200" b="1" dirty="0">
                <a:solidFill>
                  <a:srgbClr val="0070C0"/>
                </a:solidFill>
              </a:rPr>
              <a:t/>
            </a:r>
            <a:br>
              <a:rPr lang="cs-CZ" sz="3200" b="1" dirty="0">
                <a:solidFill>
                  <a:srgbClr val="0070C0"/>
                </a:solidFill>
              </a:rPr>
            </a:br>
            <a:r>
              <a:rPr lang="cs-CZ" sz="4400" b="1" dirty="0"/>
              <a:t>IROP 2021-2027 a podpora integrovaného záchranného systému</a:t>
            </a:r>
            <a:endParaRPr lang="cs-CZ" sz="4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706624" y="4904945"/>
            <a:ext cx="3549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Rostislav Mazal</a:t>
            </a:r>
          </a:p>
          <a:p>
            <a:pPr algn="ctr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9. 10. 2019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Jihlava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8000"/>
            <a:ext cx="7886700" cy="4351338"/>
          </a:xfrm>
        </p:spPr>
        <p:txBody>
          <a:bodyPr>
            <a:noAutofit/>
          </a:bodyPr>
          <a:lstStyle/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 smtClean="0">
                <a:solidFill>
                  <a:srgbClr val="4C4C4C"/>
                </a:solidFill>
              </a:rPr>
              <a:t>Ministerstvo vnitra - Generální </a:t>
            </a:r>
            <a:r>
              <a:rPr lang="cs-CZ" sz="1600" dirty="0">
                <a:solidFill>
                  <a:srgbClr val="4C4C4C"/>
                </a:solidFill>
              </a:rPr>
              <a:t>ředitelství HZS ČR 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hasičské záchranné sbory krajů 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Záchranný útvar HZS ČR 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Ministerstvo vnitra - Policejní prezidium ČR 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krajská ředitelství Policie ČR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kraje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zdravotnické záchranné služby</a:t>
            </a:r>
          </a:p>
          <a:p>
            <a:pPr marL="228600" lvl="2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</a:pPr>
            <a:r>
              <a:rPr lang="cs-CZ" sz="1600" dirty="0">
                <a:solidFill>
                  <a:srgbClr val="4C4C4C"/>
                </a:solidFill>
              </a:rPr>
              <a:t>organizační složky státu a jimi zřizované nebo zakládané organizace, které zajišťují vzdělávání a výcvik složek IZS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28650" y="298800"/>
            <a:ext cx="879359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 2.3 Podpora přizpůsobení se změnám klimatu, prevence rizik a odolnosti vůči katastrofám</a:t>
            </a:r>
          </a:p>
          <a:p>
            <a:r>
              <a:rPr lang="cs-CZ" sz="16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Typy příjemců</a:t>
            </a:r>
            <a:endParaRPr lang="cs-CZ" sz="16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064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719572" y="1980000"/>
            <a:ext cx="7704856" cy="14779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Pořízení materiálně-technického vybavení a vytvoření hmotných podmínek pro ZS IZS </a:t>
            </a:r>
            <a:endParaRPr lang="cs-CZ" sz="14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just" defTabSz="914400">
              <a:spcBef>
                <a:spcPts val="1000"/>
              </a:spcBef>
              <a:buClr>
                <a:srgbClr val="0070C0"/>
              </a:buClr>
              <a:buSzPct val="65000"/>
              <a:tabLst>
                <a:tab pos="182563" algn="l"/>
              </a:tabLs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(výstavba a modernizace objektů a staveb, pořízení speciální techniky, technologií a věcných prostředků)</a:t>
            </a:r>
          </a:p>
        </p:txBody>
      </p:sp>
      <p:sp>
        <p:nvSpPr>
          <p:cNvPr id="6" name="Obdélník 5"/>
          <p:cNvSpPr/>
          <p:nvPr/>
        </p:nvSpPr>
        <p:spPr>
          <a:xfrm>
            <a:off x="719572" y="3893851"/>
            <a:ext cx="7704856" cy="15278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Výstavba a modernizace výcvikových a vzdělávacích středisek ZS IZS a pořízení technického a technologického vybavení</a:t>
            </a:r>
          </a:p>
          <a:p>
            <a:pPr marL="0" lvl="2" algn="just" defTabSz="914400">
              <a:spcBef>
                <a:spcPts val="1000"/>
              </a:spcBef>
              <a:buClr>
                <a:srgbClr val="0070C0"/>
              </a:buClr>
              <a:buSzPct val="65000"/>
              <a:tabLst>
                <a:tab pos="182563" algn="l"/>
              </a:tabLs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(výstavba a modernizace vzdělávacích a výcvikových středisek, pořízení technologií a simulačních technologií, technického a technologického vybavení)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28650" y="298800"/>
            <a:ext cx="8793599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 2.3 Podpora přizpůsobení se změnám klimatu, prevence rizik a odolnosti vůči katastrofám</a:t>
            </a:r>
          </a:p>
          <a:p>
            <a:r>
              <a:rPr lang="cs-CZ" sz="16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Návrh podporovaných aktivit</a:t>
            </a:r>
            <a:endParaRPr lang="cs-CZ" sz="16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6758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628651" y="298800"/>
            <a:ext cx="779577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 2.3 Podpora přizpůsobení se změnám klimatu, prevence rizik a odolnosti vůči katastrofám</a:t>
            </a:r>
          </a:p>
          <a:p>
            <a:r>
              <a:rPr lang="cs-CZ" sz="16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Návrh podporovaných aktivit</a:t>
            </a:r>
            <a:endParaRPr lang="cs-CZ" sz="16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19572" y="1980000"/>
            <a:ext cx="7704856" cy="12513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Modernizace stávajícího jednotného systému varování a vyrozumění </a:t>
            </a:r>
          </a:p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  <a:tabLst>
                <a:tab pos="0" algn="l"/>
              </a:tabLs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(rozvoj systému varování, vyrozumění a informování včetně předávání tísňových zpráv obyvatelstvu,  obměna elektrických koncových prvků varování)</a:t>
            </a:r>
          </a:p>
        </p:txBody>
      </p:sp>
      <p:sp>
        <p:nvSpPr>
          <p:cNvPr id="7" name="Obdélník 6"/>
          <p:cNvSpPr/>
          <p:nvPr/>
        </p:nvSpPr>
        <p:spPr>
          <a:xfrm>
            <a:off x="719572" y="3748194"/>
            <a:ext cx="7704856" cy="13983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Výstavba, modernizace a rozvoj strategicky významných ICT systémů ZS IZS</a:t>
            </a:r>
          </a:p>
          <a:p>
            <a:pPr marL="0" lvl="2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(výstavba, modernizace a rozvoj ICT systémů, posílení bezpečnosti a ochrany informační infrastruktury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19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28650" y="1537387"/>
            <a:ext cx="7886700" cy="333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500"/>
              </a:spcAft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1600" b="1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zemní realizace:</a:t>
            </a:r>
          </a:p>
          <a:p>
            <a:pPr lvl="0">
              <a:spcAft>
                <a:spcPts val="1500"/>
              </a:spcAft>
            </a:pP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Aktivity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podporované ve specifickém cíli 2.3 budou realizovány ve všech regionech České republiky kromě hl. města Prahy, tj. v méně rozvinutých a přechodových regionech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</a:p>
          <a:p>
            <a:pPr lvl="0">
              <a:spcAft>
                <a:spcPts val="1500"/>
              </a:spcAft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1500"/>
              </a:spcAft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jednotek sborů dobrovolných </a:t>
            </a:r>
            <a:r>
              <a:rPr lang="cs-CZ" sz="1600" b="1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hasičů (JPO II a III)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prostřednictvím </a:t>
            </a:r>
            <a:r>
              <a:rPr lang="cs-CZ" sz="1600" b="1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CLLD</a:t>
            </a:r>
            <a:endParaRPr lang="cs-CZ" sz="16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1500"/>
              </a:spcAft>
            </a:pPr>
            <a:endParaRPr lang="cs-CZ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1500"/>
              </a:spcAft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28651" y="298800"/>
            <a:ext cx="779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Specifický cíl 2.3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přizpůsobení se změnám klimatu, prevence rizik a odolnosti vůči </a:t>
            </a:r>
            <a:r>
              <a:rPr lang="cs-CZ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katastrofám</a:t>
            </a:r>
          </a:p>
        </p:txBody>
      </p:sp>
      <p:sp>
        <p:nvSpPr>
          <p:cNvPr id="7" name="Obdélník 6"/>
          <p:cNvSpPr/>
          <p:nvPr/>
        </p:nvSpPr>
        <p:spPr>
          <a:xfrm>
            <a:off x="628650" y="4067502"/>
            <a:ext cx="7704856" cy="7088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500"/>
              </a:spcAf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Výstavba a rekonstrukce požárních zbrojnic, pořízení požární techniky, vybudování a revitalizace otevřených zdrojů požární vody v obcích.</a:t>
            </a:r>
          </a:p>
        </p:txBody>
      </p:sp>
    </p:spTree>
    <p:extLst>
      <p:ext uri="{BB962C8B-B14F-4D97-AF65-F5344CB8AC3E}">
        <p14:creationId xmlns:p14="http://schemas.microsoft.com/office/powerpoint/2010/main" val="16791397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980000"/>
            <a:ext cx="7899344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2" indent="-228600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Názor Evropské komise a zdůvodnění potřeby/změny pro financování IZS</a:t>
            </a:r>
          </a:p>
          <a:p>
            <a:pPr marL="228600" lvl="2" indent="-228600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Nižší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kofinancování projektů ze státního rozpočtu (v gesci Ministerstva financí)</a:t>
            </a:r>
          </a:p>
          <a:p>
            <a:pPr marL="228600" lvl="2" indent="-228600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kategorie regionů v IROP a vliv na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výzvy/projekty a plnění </a:t>
            </a:r>
            <a:r>
              <a:rPr lang="cs-CZ" sz="160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</a:t>
            </a:r>
            <a:r>
              <a:rPr lang="cs-CZ" sz="160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N+2</a:t>
            </a: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2" indent="-228600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Využití Regionálních akčních plánů pro ZZS</a:t>
            </a:r>
          </a:p>
          <a:p>
            <a:pPr marL="228600" lvl="2" indent="-228600" algn="just" defTabSz="914400"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Zjednodušené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vykazování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aplikovatelnost u tvrdých investic 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903557" y="299250"/>
            <a:ext cx="5336886" cy="453140"/>
          </a:xfrm>
        </p:spPr>
        <p:txBody>
          <a:bodyPr>
            <a:noAutofit/>
          </a:bodyPr>
          <a:lstStyle/>
          <a:p>
            <a:r>
              <a:rPr lang="cs-CZ" sz="2400" dirty="0" smtClean="0">
                <a:solidFill>
                  <a:srgbClr val="1D70B8"/>
                </a:solidFill>
                <a:ea typeface="+mn-ea"/>
              </a:rPr>
              <a:t>Otevřená témata v IROP 2021-2027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69977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1516401" y="299250"/>
            <a:ext cx="6111196" cy="453140"/>
          </a:xfrm>
        </p:spPr>
        <p:txBody>
          <a:bodyPr>
            <a:noAutofit/>
          </a:bodyPr>
          <a:lstStyle/>
          <a:p>
            <a:r>
              <a:rPr lang="cs-CZ" sz="2400" dirty="0" smtClean="0">
                <a:solidFill>
                  <a:srgbClr val="1D70B8"/>
                </a:solidFill>
                <a:ea typeface="+mn-ea"/>
              </a:rPr>
              <a:t>Harmonogram přípravy IROP 2021-2027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65340"/>
              </p:ext>
            </p:extLst>
          </p:nvPr>
        </p:nvGraphicFramePr>
        <p:xfrm>
          <a:off x="354724" y="1228957"/>
          <a:ext cx="8418786" cy="46589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733">
                  <a:extLst>
                    <a:ext uri="{9D8B030D-6E8A-4147-A177-3AD203B41FA5}">
                      <a16:colId xmlns:a16="http://schemas.microsoft.com/office/drawing/2014/main" val="3516168902"/>
                    </a:ext>
                  </a:extLst>
                </a:gridCol>
                <a:gridCol w="2249820">
                  <a:extLst>
                    <a:ext uri="{9D8B030D-6E8A-4147-A177-3AD203B41FA5}">
                      <a16:colId xmlns:a16="http://schemas.microsoft.com/office/drawing/2014/main" val="36766155"/>
                    </a:ext>
                  </a:extLst>
                </a:gridCol>
                <a:gridCol w="1776233">
                  <a:extLst>
                    <a:ext uri="{9D8B030D-6E8A-4147-A177-3AD203B41FA5}">
                      <a16:colId xmlns:a16="http://schemas.microsoft.com/office/drawing/2014/main" val="2959381974"/>
                    </a:ext>
                  </a:extLst>
                </a:gridCol>
              </a:tblGrid>
              <a:tr h="632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Úkol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Termín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Garant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55515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První verze PD IROP </a:t>
                      </a: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2021-2027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(bez finančních dat)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1. 10. 2019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615548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Vnitroresortní připomínkové řízení k návrhu PD IROP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- 15. 10/2019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044795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jednání Přípravného výboru IROP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5. 11. 2019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859632"/>
                  </a:ext>
                </a:extLst>
              </a:tr>
              <a:tr h="38316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Roadshow po krajích </a:t>
                      </a: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IROP 2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4Q/2019 – 1Q/2020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5432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Předání návrhu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PD IROP </a:t>
                      </a: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 MMR - NOK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1/2020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339070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Meziresortní připomínkové řízení k PD IROP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2/2020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MMR - NOK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956864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Návrh IROP 2021-2027 na vládu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3/2020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MMR - NOK/Vláda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375865"/>
                  </a:ext>
                </a:extLst>
              </a:tr>
              <a:tr h="35241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Stanovisko MŽP k SEA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MŽP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416133"/>
                  </a:ext>
                </a:extLst>
              </a:tr>
              <a:tr h="318707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Neformální a formální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vyjednávání PD IROP s EK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2020 - 2021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IROP/EK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416821"/>
                  </a:ext>
                </a:extLst>
              </a:tr>
              <a:tr h="365272"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Obecného nařízení a nařízení k EFRR 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Evropský parlament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200677"/>
                  </a:ext>
                </a:extLst>
              </a:tr>
              <a:tr h="694957"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Rozhodnutí EK o schválení PD IROP 2021-2027</a:t>
                      </a:r>
                    </a:p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2020/2021 (do 6 měsíců od předložení PD na EK)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Evropská komise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7505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921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9" y="2790487"/>
            <a:ext cx="6858000" cy="693693"/>
          </a:xfrm>
        </p:spPr>
        <p:txBody>
          <a:bodyPr/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Rostislav Mazal</a:t>
            </a:r>
          </a:p>
          <a:p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ředitel Řídicího orgánu IROP, MMR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9578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5464" y="1084082"/>
            <a:ext cx="7886700" cy="4826524"/>
          </a:xfrm>
        </p:spPr>
        <p:txBody>
          <a:bodyPr>
            <a:normAutofit/>
          </a:bodyPr>
          <a:lstStyle/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 smtClean="0">
                <a:solidFill>
                  <a:srgbClr val="4C4C4C"/>
                </a:solidFill>
              </a:rPr>
              <a:t>Pravidlo N+2</a:t>
            </a: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>
                <a:solidFill>
                  <a:srgbClr val="4C4C4C"/>
                </a:solidFill>
              </a:rPr>
              <a:t>Snížení počtu tematických cílů na 5 cílů politiky a nový územní cíl 5 </a:t>
            </a: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>
                <a:solidFill>
                  <a:srgbClr val="4C4C4C"/>
                </a:solidFill>
              </a:rPr>
              <a:t>Zvýšení limitu pro udržitelný rozvoj měst (6 %)</a:t>
            </a: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>
                <a:solidFill>
                  <a:srgbClr val="4C4C4C"/>
                </a:solidFill>
              </a:rPr>
              <a:t>Zvýšení podílu tematické </a:t>
            </a:r>
            <a:r>
              <a:rPr lang="cs-CZ" sz="1600" dirty="0" smtClean="0">
                <a:solidFill>
                  <a:srgbClr val="4C4C4C"/>
                </a:solidFill>
              </a:rPr>
              <a:t>koncentrace (75% na CP1 a CP2) </a:t>
            </a:r>
            <a:endParaRPr lang="cs-CZ" sz="1600" dirty="0">
              <a:solidFill>
                <a:srgbClr val="4C4C4C"/>
              </a:solidFill>
            </a:endParaRP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 smtClean="0">
                <a:solidFill>
                  <a:srgbClr val="4C4C4C"/>
                </a:solidFill>
              </a:rPr>
              <a:t>Opuštění </a:t>
            </a:r>
            <a:r>
              <a:rPr lang="cs-CZ" sz="1600" dirty="0">
                <a:solidFill>
                  <a:srgbClr val="4C4C4C"/>
                </a:solidFill>
              </a:rPr>
              <a:t>konceptu projektů vytvářejících příjmy a </a:t>
            </a:r>
            <a:r>
              <a:rPr lang="cs-CZ" sz="1600">
                <a:solidFill>
                  <a:srgbClr val="4C4C4C"/>
                </a:solidFill>
              </a:rPr>
              <a:t>velkých </a:t>
            </a:r>
            <a:r>
              <a:rPr lang="cs-CZ" sz="1600" smtClean="0">
                <a:solidFill>
                  <a:srgbClr val="4C4C4C"/>
                </a:solidFill>
              </a:rPr>
              <a:t>projektů</a:t>
            </a:r>
            <a:endParaRPr lang="cs-CZ" sz="1600" dirty="0">
              <a:solidFill>
                <a:srgbClr val="4C4C4C"/>
              </a:solidFill>
            </a:endParaRP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>
                <a:solidFill>
                  <a:srgbClr val="4C4C4C"/>
                </a:solidFill>
              </a:rPr>
              <a:t>Významné snížení míry spolufinancování z rozpočtu </a:t>
            </a:r>
            <a:r>
              <a:rPr lang="cs-CZ" sz="1600" dirty="0" smtClean="0">
                <a:solidFill>
                  <a:srgbClr val="4C4C4C"/>
                </a:solidFill>
              </a:rPr>
              <a:t>EU</a:t>
            </a:r>
            <a:endParaRPr lang="cs-CZ" sz="1600" dirty="0">
              <a:solidFill>
                <a:srgbClr val="4C4C4C"/>
              </a:solidFill>
            </a:endParaRPr>
          </a:p>
          <a:p>
            <a:pPr marL="228600" lvl="2" algn="just">
              <a:lnSpc>
                <a:spcPct val="170000"/>
              </a:lnSpc>
              <a:spcBef>
                <a:spcPts val="1000"/>
              </a:spcBef>
              <a:buClr>
                <a:srgbClr val="0070C0"/>
              </a:buClr>
            </a:pPr>
            <a:r>
              <a:rPr lang="cs-CZ" sz="1600" dirty="0">
                <a:solidFill>
                  <a:srgbClr val="4C4C4C"/>
                </a:solidFill>
              </a:rPr>
              <a:t>Kategorizace regionů (3 kategorie v ČR</a:t>
            </a:r>
            <a:r>
              <a:rPr lang="cs-CZ" sz="1600" dirty="0" smtClean="0">
                <a:solidFill>
                  <a:srgbClr val="4C4C4C"/>
                </a:solidFill>
              </a:rPr>
              <a:t>)</a:t>
            </a:r>
            <a:endParaRPr lang="cs-CZ" sz="1600" dirty="0">
              <a:solidFill>
                <a:srgbClr val="4C4C4C"/>
              </a:solidFill>
            </a:endParaRPr>
          </a:p>
          <a:p>
            <a:pPr marL="457200" lvl="2" indent="-457200"/>
            <a:endParaRPr lang="cs-CZ" sz="1800" dirty="0">
              <a:solidFill>
                <a:schemeClr val="tx1"/>
              </a:solidFill>
            </a:endParaRPr>
          </a:p>
          <a:p>
            <a:pPr marL="457200" lvl="2" indent="-457200"/>
            <a:endParaRPr lang="cs-CZ" sz="1800" dirty="0">
              <a:solidFill>
                <a:schemeClr val="tx1"/>
              </a:solidFill>
            </a:endParaRPr>
          </a:p>
          <a:p>
            <a:pPr marL="457200" lvl="2" indent="-457200"/>
            <a:endParaRPr lang="cs-CZ" sz="1600" dirty="0" smtClean="0">
              <a:solidFill>
                <a:schemeClr val="tx1"/>
              </a:solidFill>
            </a:endParaRPr>
          </a:p>
          <a:p>
            <a:pPr marL="457200" lvl="2" indent="-457200">
              <a:buFont typeface="+mj-lt"/>
              <a:buAutoNum type="arabicParenR"/>
            </a:pPr>
            <a:endParaRPr lang="cs-CZ" dirty="0" smtClean="0"/>
          </a:p>
          <a:p>
            <a:pPr marL="457200" lvl="2" indent="-457200">
              <a:buFont typeface="+mj-lt"/>
              <a:buAutoNum type="arabicParenR"/>
            </a:pPr>
            <a:endParaRPr lang="cs-CZ" dirty="0" smtClean="0"/>
          </a:p>
          <a:p>
            <a:pPr marL="0" lvl="2" indent="0">
              <a:buNone/>
            </a:pPr>
            <a:endParaRPr lang="cs-CZ" dirty="0"/>
          </a:p>
          <a:p>
            <a:pPr marL="0" lvl="2" indent="0">
              <a:buNone/>
            </a:pPr>
            <a:endParaRPr lang="cs-CZ" sz="1758" b="1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81835" y="299250"/>
            <a:ext cx="7980329" cy="45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400" dirty="0" smtClean="0">
                <a:solidFill>
                  <a:srgbClr val="1D70B8"/>
                </a:solidFill>
                <a:ea typeface="+mn-ea"/>
              </a:rPr>
              <a:t>Klíčové změny pro programové období 2021+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997579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1835" y="299250"/>
            <a:ext cx="7980329" cy="453140"/>
          </a:xfr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1D70B8"/>
                </a:solidFill>
                <a:ea typeface="+mn-ea"/>
              </a:rPr>
              <a:t>Kategorizace regionů ČR a míra spolufinancování EU</a:t>
            </a:r>
          </a:p>
        </p:txBody>
      </p:sp>
      <p:sp>
        <p:nvSpPr>
          <p:cNvPr id="39" name="Obdélník 38"/>
          <p:cNvSpPr/>
          <p:nvPr/>
        </p:nvSpPr>
        <p:spPr>
          <a:xfrm>
            <a:off x="7378646" y="2890995"/>
            <a:ext cx="18220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cs-CZ" sz="2000" dirty="0">
                <a:ln w="0"/>
                <a:solidFill>
                  <a:schemeClr val="bg1"/>
                </a:solidFill>
              </a:rPr>
              <a:t>V</a:t>
            </a:r>
            <a:r>
              <a:rPr lang="cs-CZ" sz="2000" dirty="0" smtClean="0">
                <a:ln w="0"/>
                <a:solidFill>
                  <a:schemeClr val="bg1"/>
                </a:solidFill>
              </a:rPr>
              <a:t>íce </a:t>
            </a:r>
            <a:r>
              <a:rPr lang="cs-CZ" sz="2000" dirty="0">
                <a:ln w="0"/>
                <a:solidFill>
                  <a:schemeClr val="bg1"/>
                </a:solidFill>
              </a:rPr>
              <a:t>rozvinuté regiony</a:t>
            </a:r>
          </a:p>
        </p:txBody>
      </p:sp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647592"/>
              </p:ext>
            </p:extLst>
          </p:nvPr>
        </p:nvGraphicFramePr>
        <p:xfrm>
          <a:off x="976350" y="1720091"/>
          <a:ext cx="7191300" cy="301530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587040">
                  <a:extLst>
                    <a:ext uri="{9D8B030D-6E8A-4147-A177-3AD203B41FA5}">
                      <a16:colId xmlns:a16="http://schemas.microsoft.com/office/drawing/2014/main" val="1732113649"/>
                    </a:ext>
                  </a:extLst>
                </a:gridCol>
                <a:gridCol w="1621841">
                  <a:extLst>
                    <a:ext uri="{9D8B030D-6E8A-4147-A177-3AD203B41FA5}">
                      <a16:colId xmlns:a16="http://schemas.microsoft.com/office/drawing/2014/main" val="3044555941"/>
                    </a:ext>
                  </a:extLst>
                </a:gridCol>
                <a:gridCol w="1982419">
                  <a:extLst>
                    <a:ext uri="{9D8B030D-6E8A-4147-A177-3AD203B41FA5}">
                      <a16:colId xmlns:a16="http://schemas.microsoft.com/office/drawing/2014/main" val="274650883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Kategorie regionů </a:t>
                      </a:r>
                      <a:r>
                        <a:rPr lang="cs-CZ" sz="140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Spolufinancování EU</a:t>
                      </a:r>
                      <a:endParaRPr lang="cs-CZ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2014-2020</a:t>
                      </a:r>
                      <a:endParaRPr lang="cs-CZ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2021-2027</a:t>
                      </a:r>
                      <a:endParaRPr lang="cs-CZ" sz="14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744598"/>
                  </a:ext>
                </a:extLst>
              </a:tr>
              <a:tr h="765101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Více rozvinuté regiony </a:t>
                      </a:r>
                      <a:b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Praha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50 %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cs-CZ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591275"/>
                  </a:ext>
                </a:extLst>
              </a:tr>
              <a:tr h="765101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Přechodové regiony</a:t>
                      </a:r>
                      <a:b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Střední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Čechy, Jihozápad, </a:t>
                      </a: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Jihovýchod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85 %</a:t>
                      </a:r>
                      <a:endParaRPr lang="cs-CZ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 </a:t>
                      </a:r>
                      <a:r>
                        <a:rPr lang="cs-CZ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263031"/>
                  </a:ext>
                </a:extLst>
              </a:tr>
              <a:tr h="765101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Méně rozvinuté regiony</a:t>
                      </a:r>
                      <a:b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Severozápad, Severovýchod, </a:t>
                      </a:r>
                      <a:b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Střední Morava, Moravskoslezsko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85 % 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cs-CZ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70 %</a:t>
                      </a:r>
                    </a:p>
                  </a:txBody>
                  <a:tcPr marL="39779" marR="3977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53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728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7686" y="138989"/>
            <a:ext cx="8036909" cy="1170432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Tematická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koncentrace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 EFRR</a:t>
            </a:r>
            <a:endParaRPr lang="cs-CZ" sz="24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3038" y="1447800"/>
            <a:ext cx="8262517" cy="4303172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1200"/>
              </a:spcBef>
              <a:spcAft>
                <a:spcPts val="2400"/>
              </a:spcAft>
              <a:buNone/>
            </a:pPr>
            <a:r>
              <a:rPr lang="cs-CZ" sz="1800" b="1" dirty="0">
                <a:solidFill>
                  <a:srgbClr val="4C4C4C"/>
                </a:solidFill>
              </a:rPr>
              <a:t>Pravidla tematické koncentrace – min. 75 % zdrojů EFRR </a:t>
            </a:r>
            <a:br>
              <a:rPr lang="cs-CZ" sz="1800" b="1" dirty="0">
                <a:solidFill>
                  <a:srgbClr val="4C4C4C"/>
                </a:solidFill>
              </a:rPr>
            </a:br>
            <a:r>
              <a:rPr lang="cs-CZ" sz="1800" b="1" dirty="0">
                <a:solidFill>
                  <a:srgbClr val="4C4C4C"/>
                </a:solidFill>
              </a:rPr>
              <a:t>na cíle politiky 1 a 2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1" dirty="0">
                <a:solidFill>
                  <a:srgbClr val="0070C0"/>
                </a:solidFill>
              </a:rPr>
              <a:t>PC 1  Inteligentnější Evropa: 45 % alokace EFRR </a:t>
            </a:r>
            <a:r>
              <a:rPr lang="cs-CZ" sz="1800" dirty="0">
                <a:solidFill>
                  <a:srgbClr val="0070C0"/>
                </a:solidFill>
              </a:rPr>
              <a:t>(cca 109 mld. Kč)</a:t>
            </a:r>
          </a:p>
          <a:p>
            <a:pPr marL="914400" lvl="2" indent="0">
              <a:spcBef>
                <a:spcPts val="439"/>
              </a:spcBef>
              <a:buNone/>
            </a:pPr>
            <a:r>
              <a:rPr lang="cs-CZ" sz="1600" dirty="0">
                <a:solidFill>
                  <a:srgbClr val="4C4C4C"/>
                </a:solidFill>
              </a:rPr>
              <a:t>posílení výzkumných a inovačních kapacit a zavádění pokročilých technologií; </a:t>
            </a:r>
            <a:r>
              <a:rPr lang="cs-CZ" sz="1600" b="1" dirty="0">
                <a:solidFill>
                  <a:srgbClr val="4C4C4C"/>
                </a:solidFill>
              </a:rPr>
              <a:t>využití přínosů digitalizace pro občany, podniky </a:t>
            </a:r>
            <a:r>
              <a:rPr lang="cs-CZ" sz="1600" b="1" dirty="0" smtClean="0">
                <a:solidFill>
                  <a:srgbClr val="4C4C4C"/>
                </a:solidFill>
              </a:rPr>
              <a:t>a vlády</a:t>
            </a:r>
            <a:r>
              <a:rPr lang="cs-CZ" sz="1600" dirty="0">
                <a:solidFill>
                  <a:srgbClr val="4C4C4C"/>
                </a:solidFill>
              </a:rPr>
              <a:t>; posílení růstu </a:t>
            </a:r>
            <a:r>
              <a:rPr lang="cs-CZ" sz="1600" dirty="0" smtClean="0">
                <a:solidFill>
                  <a:srgbClr val="4C4C4C"/>
                </a:solidFill>
              </a:rPr>
              <a:t>a konkurenceschopnosti </a:t>
            </a:r>
            <a:r>
              <a:rPr lang="cs-CZ" sz="1600" dirty="0">
                <a:solidFill>
                  <a:srgbClr val="4C4C4C"/>
                </a:solidFill>
              </a:rPr>
              <a:t>MSP; rozvoj dovedností pro inteligentní specializaci, průmysl. transformaci </a:t>
            </a:r>
            <a:r>
              <a:rPr lang="cs-CZ" sz="1600" dirty="0" smtClean="0">
                <a:solidFill>
                  <a:srgbClr val="4C4C4C"/>
                </a:solidFill>
              </a:rPr>
              <a:t>a podnikání</a:t>
            </a:r>
            <a:endParaRPr lang="cs-CZ" sz="1600" dirty="0">
              <a:solidFill>
                <a:srgbClr val="4C4C4C"/>
              </a:solidFill>
            </a:endParaRPr>
          </a:p>
          <a:p>
            <a:pPr marL="228600" lvl="1">
              <a:spcBef>
                <a:spcPts val="600"/>
              </a:spcBef>
              <a:spcAft>
                <a:spcPts val="600"/>
              </a:spcAft>
            </a:pPr>
            <a:r>
              <a:rPr lang="cs-CZ" sz="1800" b="1" dirty="0">
                <a:solidFill>
                  <a:srgbClr val="0070C0"/>
                </a:solidFill>
              </a:rPr>
              <a:t>PC 2  Zelenější Evropa: 30 % alokace EFRR </a:t>
            </a:r>
            <a:r>
              <a:rPr lang="cs-CZ" sz="1800" dirty="0">
                <a:solidFill>
                  <a:srgbClr val="0070C0"/>
                </a:solidFill>
              </a:rPr>
              <a:t>(cca 72,5 mld. Kč)</a:t>
            </a:r>
          </a:p>
          <a:p>
            <a:pPr marL="914400" lvl="2" indent="0">
              <a:spcBef>
                <a:spcPts val="439"/>
              </a:spcBef>
              <a:buNone/>
            </a:pPr>
            <a:r>
              <a:rPr lang="cs-CZ" sz="1600" dirty="0">
                <a:solidFill>
                  <a:srgbClr val="4C4C4C"/>
                </a:solidFill>
              </a:rPr>
              <a:t>opatření v oblasti </a:t>
            </a:r>
            <a:r>
              <a:rPr lang="cs-CZ" sz="1600" dirty="0" err="1">
                <a:solidFill>
                  <a:srgbClr val="4C4C4C"/>
                </a:solidFill>
              </a:rPr>
              <a:t>energ</a:t>
            </a:r>
            <a:r>
              <a:rPr lang="cs-CZ" sz="1600" dirty="0">
                <a:solidFill>
                  <a:srgbClr val="4C4C4C"/>
                </a:solidFill>
              </a:rPr>
              <a:t>. účinnosti; </a:t>
            </a:r>
            <a:r>
              <a:rPr lang="pl-PL" sz="1600" dirty="0">
                <a:solidFill>
                  <a:srgbClr val="4C4C4C"/>
                </a:solidFill>
              </a:rPr>
              <a:t>energie z obnovitelných zdrojů; rozvoj inteligentních energ. systémů, sítí a skladování na místní úrovni; </a:t>
            </a:r>
            <a:r>
              <a:rPr lang="pl-PL" sz="1600" b="1" dirty="0">
                <a:solidFill>
                  <a:srgbClr val="4C4C4C"/>
                </a:solidFill>
              </a:rPr>
              <a:t>přizpůsobení se změnám klimatu</a:t>
            </a:r>
            <a:r>
              <a:rPr lang="pl-PL" sz="1600" dirty="0">
                <a:solidFill>
                  <a:srgbClr val="4C4C4C"/>
                </a:solidFill>
              </a:rPr>
              <a:t>, prevence rizik a odolnosti vůči katastrofám; udržitelného hospodaření s vodou; přechod </a:t>
            </a:r>
            <a:r>
              <a:rPr lang="pl-PL" sz="1600" dirty="0" smtClean="0">
                <a:solidFill>
                  <a:srgbClr val="4C4C4C"/>
                </a:solidFill>
              </a:rPr>
              <a:t>k oběhovému </a:t>
            </a:r>
            <a:r>
              <a:rPr lang="pl-PL" sz="1600" dirty="0">
                <a:solidFill>
                  <a:srgbClr val="4C4C4C"/>
                </a:solidFill>
              </a:rPr>
              <a:t>hospodářství; posílení biologické rozmanitosti, zelené infrastruktury v městském prostředí a snížení znečištění + městská mobilita </a:t>
            </a:r>
          </a:p>
        </p:txBody>
      </p:sp>
    </p:spTree>
    <p:extLst>
      <p:ext uri="{BB962C8B-B14F-4D97-AF65-F5344CB8AC3E}">
        <p14:creationId xmlns:p14="http://schemas.microsoft.com/office/powerpoint/2010/main" val="41402421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19999" y="637685"/>
            <a:ext cx="8138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Řídicího orgánu pro přípravu IROP 2021-2027</a:t>
            </a:r>
            <a:endParaRPr lang="cs-CZ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154301"/>
            <a:ext cx="7899344" cy="5271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b="1" dirty="0" smtClean="0"/>
          </a:p>
          <a:p>
            <a:pPr marL="228600" lvl="2" indent="-228600" algn="just" defTabSz="914400">
              <a:lnSpc>
                <a:spcPct val="17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Zohlednění zkušeností z minulých období (IOP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IROP)</a:t>
            </a:r>
          </a:p>
          <a:p>
            <a:pPr marL="228600" lvl="2" indent="-228600" algn="just" defTabSz="914400">
              <a:lnSpc>
                <a:spcPct val="17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stávající implementační struktury a zapracovaných kapacitách na MMR a CRR ČR</a:t>
            </a:r>
          </a:p>
          <a:p>
            <a:pPr marL="228600" lvl="2" indent="-228600" algn="just" defTabSz="914400">
              <a:lnSpc>
                <a:spcPct val="17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Minimalizace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experimentů z důvodu N+2</a:t>
            </a:r>
          </a:p>
          <a:p>
            <a:pPr marL="228600" lvl="2" indent="-228600" algn="just" defTabSz="914400">
              <a:lnSpc>
                <a:spcPct val="17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Větší přehlednost informací pro žadatele + předvídatelnost podmínek výzev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avíza výzev)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cs-CZ" sz="2000" dirty="0" smtClean="0"/>
          </a:p>
          <a:p>
            <a:pPr lvl="2"/>
            <a:endParaRPr lang="cs-CZ" sz="2000" dirty="0" smtClean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4921858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182095"/>
            <a:ext cx="7899344" cy="404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2" indent="-228600" algn="just" defTabSz="914400">
              <a:lnSpc>
                <a:spcPct val="17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Metodický základ</a:t>
            </a: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Úroveň EU – „Obecné nařízení“ (EP a Rady pro nové období)</a:t>
            </a: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úroveň – Jednotný národní rámec (v gesci MMR-NOK)</a:t>
            </a: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Předpoklad rozvolnění požadavků,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zjednodušování</a:t>
            </a:r>
            <a:endParaRPr lang="cs-CZ" sz="14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2" indent="-228600" algn="just" defTabSz="914400">
              <a:lnSpc>
                <a:spcPct val="17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Dokumentace pro žadatele a příjemce</a:t>
            </a: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Zohlednění změn z metodiky MMR-NOK</a:t>
            </a: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Ponechání základního rozdělení pravidel pro žadatele a příjemce na obecná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specifická</a:t>
            </a:r>
            <a:endParaRPr lang="cs-CZ" sz="14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lvl="2" indent="-228600" algn="just" defTabSz="914400">
              <a:lnSpc>
                <a:spcPct val="15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Redukce povinných požadavků (dokladování, přílohy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4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2" indent="-228600" algn="just" defTabSz="914400">
              <a:lnSpc>
                <a:spcPct val="17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Zjednodušené vykazování nákladů (SCO)</a:t>
            </a:r>
          </a:p>
          <a:p>
            <a:pPr marL="803275" lvl="2" indent="-228600" algn="just" defTabSz="914400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2021-2027 plánováno zavedení paušální sazby na určité vytipované kategorie nákladů 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601244" y="299250"/>
            <a:ext cx="5941513" cy="453140"/>
          </a:xfrm>
        </p:spPr>
        <p:txBody>
          <a:bodyPr>
            <a:noAutofit/>
          </a:bodyPr>
          <a:lstStyle/>
          <a:p>
            <a:r>
              <a:rPr lang="cs-CZ" sz="2400" dirty="0" smtClean="0">
                <a:solidFill>
                  <a:srgbClr val="1D70B8"/>
                </a:solidFill>
                <a:ea typeface="+mn-ea"/>
              </a:rPr>
              <a:t>Přístup k metodice pro IROP 2021-2027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481757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191986"/>
              </p:ext>
            </p:extLst>
          </p:nvPr>
        </p:nvGraphicFramePr>
        <p:xfrm>
          <a:off x="720000" y="1318492"/>
          <a:ext cx="7650916" cy="407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528">
                  <a:extLst>
                    <a:ext uri="{9D8B030D-6E8A-4147-A177-3AD203B41FA5}">
                      <a16:colId xmlns:a16="http://schemas.microsoft.com/office/drawing/2014/main" val="3421724118"/>
                    </a:ext>
                  </a:extLst>
                </a:gridCol>
                <a:gridCol w="4397880">
                  <a:extLst>
                    <a:ext uri="{9D8B030D-6E8A-4147-A177-3AD203B41FA5}">
                      <a16:colId xmlns:a16="http://schemas.microsoft.com/office/drawing/2014/main" val="1891220431"/>
                    </a:ext>
                  </a:extLst>
                </a:gridCol>
                <a:gridCol w="1811508">
                  <a:extLst>
                    <a:ext uri="{9D8B030D-6E8A-4147-A177-3AD203B41FA5}">
                      <a16:colId xmlns:a16="http://schemas.microsoft.com/office/drawing/2014/main" val="934482360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</a:t>
                      </a:r>
                      <a:endParaRPr lang="cs-CZ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priority </a:t>
                      </a:r>
                      <a:endParaRPr lang="cs-CZ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Cíl politiky</a:t>
                      </a:r>
                      <a:endParaRPr lang="cs-CZ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49223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1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Zlepšení výkonu veřejné správy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038670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Rozvoj městské mobility, revitalizace měst a obcí, </a:t>
                      </a:r>
                      <a:r>
                        <a:rPr lang="cs-CZ" sz="16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ochrana obyvatelstva</a:t>
                      </a:r>
                      <a:endParaRPr lang="cs-CZ" sz="16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171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Rozvoj dopravní infrastruktury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3840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Zlepšení kvality a dostupnosti sociálních a zdravotních služeb a vzdělávací infrastruktury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75302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Komunitně vedený místní rozvoj a 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rozvoj kulturního dědictví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75913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 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s-CZ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Technická pomoc</a:t>
                      </a: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cs-CZ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4694645"/>
                  </a:ext>
                </a:extLst>
              </a:tr>
            </a:tbl>
          </a:graphicData>
        </a:graphic>
      </p:graphicFrame>
      <p:sp>
        <p:nvSpPr>
          <p:cNvPr id="5" name="Nadpis 1"/>
          <p:cNvSpPr txBox="1">
            <a:spLocks/>
          </p:cNvSpPr>
          <p:nvPr/>
        </p:nvSpPr>
        <p:spPr>
          <a:xfrm>
            <a:off x="2356044" y="299250"/>
            <a:ext cx="4431912" cy="45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400" u="sng" dirty="0" smtClean="0">
                <a:solidFill>
                  <a:srgbClr val="1D70B8"/>
                </a:solidFill>
                <a:ea typeface="+mn-ea"/>
              </a:rPr>
              <a:t>Návrh</a:t>
            </a:r>
            <a:r>
              <a:rPr lang="cs-CZ" sz="2400" dirty="0" smtClean="0">
                <a:solidFill>
                  <a:srgbClr val="1D70B8"/>
                </a:solidFill>
                <a:ea typeface="+mn-ea"/>
              </a:rPr>
              <a:t> priorit IROP 2021-2027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477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688411"/>
              </p:ext>
            </p:extLst>
          </p:nvPr>
        </p:nvGraphicFramePr>
        <p:xfrm>
          <a:off x="577672" y="1004407"/>
          <a:ext cx="7988656" cy="453440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94719">
                  <a:extLst>
                    <a:ext uri="{9D8B030D-6E8A-4147-A177-3AD203B41FA5}">
                      <a16:colId xmlns:a16="http://schemas.microsoft.com/office/drawing/2014/main" val="1867840939"/>
                    </a:ext>
                  </a:extLst>
                </a:gridCol>
                <a:gridCol w="763571">
                  <a:extLst>
                    <a:ext uri="{9D8B030D-6E8A-4147-A177-3AD203B41FA5}">
                      <a16:colId xmlns:a16="http://schemas.microsoft.com/office/drawing/2014/main" val="662236333"/>
                    </a:ext>
                  </a:extLst>
                </a:gridCol>
                <a:gridCol w="1975255">
                  <a:extLst>
                    <a:ext uri="{9D8B030D-6E8A-4147-A177-3AD203B41FA5}">
                      <a16:colId xmlns:a16="http://schemas.microsoft.com/office/drawing/2014/main" val="3530945834"/>
                    </a:ext>
                  </a:extLst>
                </a:gridCol>
                <a:gridCol w="841248">
                  <a:extLst>
                    <a:ext uri="{9D8B030D-6E8A-4147-A177-3AD203B41FA5}">
                      <a16:colId xmlns:a16="http://schemas.microsoft.com/office/drawing/2014/main" val="1760559365"/>
                    </a:ext>
                  </a:extLst>
                </a:gridCol>
                <a:gridCol w="1437175">
                  <a:extLst>
                    <a:ext uri="{9D8B030D-6E8A-4147-A177-3AD203B41FA5}">
                      <a16:colId xmlns:a16="http://schemas.microsoft.com/office/drawing/2014/main" val="2967593070"/>
                    </a:ext>
                  </a:extLst>
                </a:gridCol>
                <a:gridCol w="1576688">
                  <a:extLst>
                    <a:ext uri="{9D8B030D-6E8A-4147-A177-3AD203B41FA5}">
                      <a16:colId xmlns:a16="http://schemas.microsoft.com/office/drawing/2014/main" val="362767184"/>
                    </a:ext>
                  </a:extLst>
                </a:gridCol>
              </a:tblGrid>
              <a:tr h="818953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Priorita/cíl politiky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Specifický cíl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Téma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</a:t>
                      </a: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priority na celkové alokaci</a:t>
                      </a:r>
                    </a:p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(%)</a:t>
                      </a:r>
                      <a:endParaRPr lang="cs-CZ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alokace SC na celkové alokaci OP 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16919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1 – priorita 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1.1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eGovernment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8338471"/>
                  </a:ext>
                </a:extLst>
              </a:tr>
              <a:tr h="44577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CP2 – priorita 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Městská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mobilita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cs-CZ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69092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prostranství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15854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cs-CZ" sz="1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</a:t>
                      </a:r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600" b="0" kern="12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↑</a:t>
                      </a:r>
                      <a:endParaRPr lang="cs-CZ" sz="1600" b="0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58942"/>
                  </a:ext>
                </a:extLst>
              </a:tr>
              <a:tr h="3896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3 – priorita 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3.1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Silnice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573311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4 – priorita 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Vzdělávání 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21000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Sociální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infrastruktura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29482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4.3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Zdravotnictví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353687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CP 5 – priorita 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5.1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CLLD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640658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5.2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Kultura </a:t>
                      </a:r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cestovní ruch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cs-CZ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584815"/>
                  </a:ext>
                </a:extLst>
              </a:tr>
            </a:tbl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1412707" y="299250"/>
            <a:ext cx="6318586" cy="45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400" u="sng" dirty="0" smtClean="0">
                <a:solidFill>
                  <a:srgbClr val="1D70B8"/>
                </a:solidFill>
                <a:ea typeface="+mn-ea"/>
              </a:rPr>
              <a:t>Návrh</a:t>
            </a:r>
            <a:r>
              <a:rPr lang="cs-CZ" sz="2400" dirty="0" smtClean="0">
                <a:solidFill>
                  <a:srgbClr val="1D70B8"/>
                </a:solidFill>
                <a:ea typeface="+mn-ea"/>
              </a:rPr>
              <a:t> rozdělení alokace v IROP 2021-2027</a:t>
            </a:r>
            <a:endParaRPr lang="cs-CZ" sz="2400" dirty="0">
              <a:solidFill>
                <a:srgbClr val="1D70B8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86886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0000"/>
            <a:ext cx="7886700" cy="4351338"/>
          </a:xfrm>
        </p:spPr>
        <p:txBody>
          <a:bodyPr>
            <a:noAutofit/>
          </a:bodyPr>
          <a:lstStyle/>
          <a:p>
            <a:pPr marL="0" lvl="2" indent="0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  <a:buNone/>
            </a:pPr>
            <a:r>
              <a:rPr lang="cs-CZ" sz="1600" dirty="0" smtClean="0">
                <a:solidFill>
                  <a:srgbClr val="4C4C4C"/>
                </a:solidFill>
              </a:rPr>
              <a:t>SC je zaměřen na opatření k celkovému posílení ochrany obyvatelstva ČR vytvořením podmínek pro zajištění adekvátní reakce základních složek IZS na </a:t>
            </a:r>
            <a:r>
              <a:rPr lang="cs-CZ" sz="1600" b="1" dirty="0" smtClean="0">
                <a:solidFill>
                  <a:srgbClr val="4C4C4C"/>
                </a:solidFill>
              </a:rPr>
              <a:t>mimořádné události</a:t>
            </a:r>
            <a:r>
              <a:rPr lang="cs-CZ" sz="1600" dirty="0" smtClean="0">
                <a:solidFill>
                  <a:srgbClr val="4C4C4C"/>
                </a:solidFill>
              </a:rPr>
              <a:t> a </a:t>
            </a:r>
            <a:r>
              <a:rPr lang="cs-CZ" sz="1600" b="1" dirty="0" smtClean="0">
                <a:solidFill>
                  <a:srgbClr val="4C4C4C"/>
                </a:solidFill>
              </a:rPr>
              <a:t>nové hrozby</a:t>
            </a:r>
            <a:r>
              <a:rPr lang="cs-CZ" sz="1600" dirty="0" smtClean="0">
                <a:solidFill>
                  <a:srgbClr val="4C4C4C"/>
                </a:solidFill>
              </a:rPr>
              <a:t>.</a:t>
            </a:r>
          </a:p>
          <a:p>
            <a:pPr marL="0" lvl="2" indent="0" algn="just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0070C0"/>
              </a:buClr>
              <a:buSzPct val="65000"/>
              <a:buNone/>
            </a:pPr>
            <a:r>
              <a:rPr lang="cs-CZ" sz="1600" dirty="0">
                <a:solidFill>
                  <a:srgbClr val="4C4C4C"/>
                </a:solidFill>
              </a:rPr>
              <a:t>Kromě častějšího výskytu extrémních jevů v souvislosti s probíhajícími klimatickými změnami, které mají za následek vyšší četnost mimořádných událostí, se </a:t>
            </a:r>
            <a:r>
              <a:rPr lang="cs-CZ" sz="1600" dirty="0" smtClean="0">
                <a:solidFill>
                  <a:srgbClr val="4C4C4C"/>
                </a:solidFill>
              </a:rPr>
              <a:t>ČR musí </a:t>
            </a:r>
            <a:r>
              <a:rPr lang="cs-CZ" sz="1600" dirty="0">
                <a:solidFill>
                  <a:srgbClr val="4C4C4C"/>
                </a:solidFill>
              </a:rPr>
              <a:t>potýkat s rostoucí tendencí výskytu a rozsahu tzv. nových </a:t>
            </a:r>
            <a:r>
              <a:rPr lang="cs-CZ" sz="1600" dirty="0" smtClean="0">
                <a:solidFill>
                  <a:srgbClr val="4C4C4C"/>
                </a:solidFill>
              </a:rPr>
              <a:t>hrozeb: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terorismus vč. extremismu,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hybridní hrozby,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úniky nebezpečných látek,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mimořádné události, včetně událostí v důsledku změn klimatu,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negativní jevy spojené s problémy v sociálně vyloučených lokalitách,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migraci,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 err="1">
                <a:solidFill>
                  <a:srgbClr val="4C4C4C"/>
                </a:solidFill>
              </a:rPr>
              <a:t>kyberkriminalitu</a:t>
            </a:r>
            <a:r>
              <a:rPr lang="cs-CZ" sz="1600" dirty="0">
                <a:solidFill>
                  <a:srgbClr val="4C4C4C"/>
                </a:solidFill>
              </a:rPr>
              <a:t>,</a:t>
            </a:r>
          </a:p>
          <a:p>
            <a:pPr marL="1166813" lvl="0">
              <a:spcBef>
                <a:spcPts val="0"/>
              </a:spcBef>
              <a:spcAft>
                <a:spcPts val="300"/>
              </a:spcAft>
            </a:pPr>
            <a:r>
              <a:rPr lang="cs-CZ" sz="1600" dirty="0">
                <a:solidFill>
                  <a:srgbClr val="4C4C4C"/>
                </a:solidFill>
              </a:rPr>
              <a:t>kybernetické útoky.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28651" y="298800"/>
            <a:ext cx="788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Specifický cíl 2.3 Podpora přizpůsobení se změnám klimatu, prevence rizik a odolnosti vůči </a:t>
            </a:r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katastrofám</a:t>
            </a:r>
            <a:endParaRPr lang="cs-CZ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0492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TM03457503[[fn=Citáty]]</Template>
  <TotalTime>2596</TotalTime>
  <Words>956</Words>
  <Application>Microsoft Office PowerPoint</Application>
  <PresentationFormat>Předvádění na obrazovce (4:3)</PresentationFormat>
  <Paragraphs>226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Motiv Office</vt:lpstr>
      <vt:lpstr>    IROP 2021-2027 a podpora integrovaného záchranného systému</vt:lpstr>
      <vt:lpstr>Prezentace aplikace PowerPoint</vt:lpstr>
      <vt:lpstr>Kategorizace regionů ČR a míra spolufinancování EU</vt:lpstr>
      <vt:lpstr>Tematická koncentrace v EFRR</vt:lpstr>
      <vt:lpstr>Prezentace aplikace PowerPoint</vt:lpstr>
      <vt:lpstr>Přístup k metodice pro IROP 2021-2027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Otevřená témata v IROP 2021-2027</vt:lpstr>
      <vt:lpstr>Harmonogram přípravy IROP 2021-2027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Mazanik Jan</cp:lastModifiedBy>
  <cp:revision>244</cp:revision>
  <cp:lastPrinted>2019-06-12T06:22:26Z</cp:lastPrinted>
  <dcterms:created xsi:type="dcterms:W3CDTF">2018-01-10T11:40:26Z</dcterms:created>
  <dcterms:modified xsi:type="dcterms:W3CDTF">2019-10-09T06:45:18Z</dcterms:modified>
</cp:coreProperties>
</file>