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handoutMasterIdLst>
    <p:handoutMasterId r:id="rId19"/>
  </p:handoutMasterIdLst>
  <p:sldIdLst>
    <p:sldId id="316" r:id="rId2"/>
    <p:sldId id="317" r:id="rId3"/>
    <p:sldId id="318" r:id="rId4"/>
    <p:sldId id="319" r:id="rId5"/>
    <p:sldId id="320" r:id="rId6"/>
    <p:sldId id="329" r:id="rId7"/>
    <p:sldId id="321" r:id="rId8"/>
    <p:sldId id="276" r:id="rId9"/>
    <p:sldId id="308" r:id="rId10"/>
    <p:sldId id="322" r:id="rId11"/>
    <p:sldId id="312" r:id="rId12"/>
    <p:sldId id="302" r:id="rId13"/>
    <p:sldId id="313" r:id="rId14"/>
    <p:sldId id="327" r:id="rId15"/>
    <p:sldId id="299" r:id="rId16"/>
    <p:sldId id="328" r:id="rId17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2880" userDrawn="1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zanik Jan" initials="MJ" lastIdx="9" clrIdx="0">
    <p:extLst/>
  </p:cmAuthor>
  <p:cmAuthor id="2" name="Mazal Rostislav" initials="MR" lastIdx="9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F1F1"/>
    <a:srgbClr val="4472C4"/>
    <a:srgbClr val="57463F"/>
    <a:srgbClr val="70AD47"/>
    <a:srgbClr val="ED7D31"/>
    <a:srgbClr val="C02C19"/>
    <a:srgbClr val="1B75BC"/>
    <a:srgbClr val="FE7211"/>
    <a:srgbClr val="0BA1D6"/>
    <a:srgbClr val="52DD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 Středně sytá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4" autoAdjust="0"/>
    <p:restoredTop sz="85408" autoAdjust="0"/>
  </p:normalViewPr>
  <p:slideViewPr>
    <p:cSldViewPr snapToObjects="1">
      <p:cViewPr varScale="1">
        <p:scale>
          <a:sx n="95" d="100"/>
          <a:sy n="95" d="100"/>
        </p:scale>
        <p:origin x="1986" y="24"/>
      </p:cViewPr>
      <p:guideLst>
        <p:guide pos="2880"/>
        <p:guide orient="horz" pos="2160"/>
      </p:guideLst>
    </p:cSldViewPr>
  </p:slideViewPr>
  <p:outlineViewPr>
    <p:cViewPr>
      <p:scale>
        <a:sx n="33" d="100"/>
        <a:sy n="33" d="100"/>
      </p:scale>
      <p:origin x="0" y="-88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Objects="1">
      <p:cViewPr varScale="1">
        <p:scale>
          <a:sx n="137" d="100"/>
          <a:sy n="137" d="100"/>
        </p:scale>
        <p:origin x="3536" y="2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dmin\Desktop\Prezentace\Prezentace%20MMR\01%20Zhodnocen&#237;%20v&#253;zev%20IROP%20a%20IOP\podklady\IOP\R17_20170502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praha.mmr.cz\dfs\J\SF\IROP\32%20-%20Specifick&#233;%20c&#237;le\SC%201.3\nemazat\00%20pracovn&#237;,%20do&#269;asn&#225;\konference\Prezentace%20MMR\01%20Zhodnocen&#237;%20v&#253;zev%20IROP%20a%20IOP\podklady\IROP\IROP_M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57463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E14-4CA8-A4E9-11979B23BA5C}"/>
              </c:ext>
            </c:extLst>
          </c:dPt>
          <c:dPt>
            <c:idx val="1"/>
            <c:bubble3D val="0"/>
            <c:spPr>
              <a:solidFill>
                <a:srgbClr val="70AD47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E14-4CA8-A4E9-11979B23BA5C}"/>
              </c:ext>
            </c:extLst>
          </c:dPt>
          <c:dPt>
            <c:idx val="2"/>
            <c:bubble3D val="0"/>
            <c:spPr>
              <a:solidFill>
                <a:srgbClr val="ED7D3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E14-4CA8-A4E9-11979B23BA5C}"/>
              </c:ext>
            </c:extLst>
          </c:dPt>
          <c:dPt>
            <c:idx val="3"/>
            <c:bubble3D val="0"/>
            <c:spPr>
              <a:solidFill>
                <a:srgbClr val="4472C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E14-4CA8-A4E9-11979B23BA5C}"/>
              </c:ext>
            </c:extLst>
          </c:dPt>
          <c:cat>
            <c:strRef>
              <c:f>List4!$L$2:$L$5</c:f>
              <c:strCache>
                <c:ptCount val="4"/>
                <c:pt idx="0">
                  <c:v>ostatní</c:v>
                </c:pt>
                <c:pt idx="1">
                  <c:v>ZZS</c:v>
                </c:pt>
                <c:pt idx="2">
                  <c:v>hzs ČR</c:v>
                </c:pt>
                <c:pt idx="3">
                  <c:v>pčr</c:v>
                </c:pt>
              </c:strCache>
            </c:strRef>
          </c:cat>
          <c:val>
            <c:numRef>
              <c:f>List4!$N$2:$N$5</c:f>
              <c:numCache>
                <c:formatCode>#,##0.00</c:formatCode>
                <c:ptCount val="4"/>
                <c:pt idx="0">
                  <c:v>119239637.40000001</c:v>
                </c:pt>
                <c:pt idx="1">
                  <c:v>1119851318.8699999</c:v>
                </c:pt>
                <c:pt idx="2">
                  <c:v>3000635552.6099997</c:v>
                </c:pt>
                <c:pt idx="3">
                  <c:v>3105593322.4299989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E14-4CA8-A4E9-11979B23BA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488582693205979"/>
          <c:y val="0.10561523812174547"/>
          <c:w val="0.69307931495370467"/>
          <c:h val="0.79238932237542703"/>
        </c:manualLayout>
      </c:layout>
      <c:doughnutChart>
        <c:varyColors val="1"/>
        <c:ser>
          <c:idx val="0"/>
          <c:order val="0"/>
          <c:spPr>
            <a:effectLst/>
          </c:spPr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7E8-4E9F-9294-6C5611AA02C5}"/>
              </c:ext>
            </c:extLst>
          </c:dPt>
          <c:dPt>
            <c:idx val="1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7E8-4E9F-9294-6C5611AA02C5}"/>
              </c:ext>
            </c:extLst>
          </c:dPt>
          <c:dPt>
            <c:idx val="2"/>
            <c:bubble3D val="0"/>
            <c:spPr>
              <a:solidFill>
                <a:srgbClr val="57463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7E8-4E9F-9294-6C5611AA02C5}"/>
              </c:ext>
            </c:extLst>
          </c:dPt>
          <c:dPt>
            <c:idx val="3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7E8-4E9F-9294-6C5611AA02C5}"/>
              </c:ext>
            </c:extLst>
          </c:dPt>
          <c:cat>
            <c:strRef>
              <c:f>List2!$A$2:$A$5</c:f>
              <c:strCache>
                <c:ptCount val="4"/>
                <c:pt idx="0">
                  <c:v>PČR</c:v>
                </c:pt>
                <c:pt idx="1">
                  <c:v>ZZS</c:v>
                </c:pt>
                <c:pt idx="2">
                  <c:v>JSDH</c:v>
                </c:pt>
                <c:pt idx="3">
                  <c:v>hzs čr</c:v>
                </c:pt>
              </c:strCache>
            </c:strRef>
          </c:cat>
          <c:val>
            <c:numRef>
              <c:f>List2!$C$2:$C$5</c:f>
              <c:numCache>
                <c:formatCode>#,##0.00</c:formatCode>
                <c:ptCount val="4"/>
                <c:pt idx="0">
                  <c:v>358757998.10000002</c:v>
                </c:pt>
                <c:pt idx="1">
                  <c:v>431029675.31999999</c:v>
                </c:pt>
                <c:pt idx="2">
                  <c:v>1556589212.79</c:v>
                </c:pt>
                <c:pt idx="3">
                  <c:v>1863183600.4200001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7E8-4E9F-9294-6C5611AA02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0.42696</cdr:x>
      <cdr:y>0.47434</cdr:y>
    </cdr:from>
    <cdr:to>
      <cdr:x>0.58155</cdr:x>
      <cdr:y>0.65107</cdr:y>
    </cdr:to>
    <cdr:sp macro="" textlink="">
      <cdr:nvSpPr>
        <cdr:cNvPr id="2" name="TextovéPole 1"/>
        <cdr:cNvSpPr txBox="1"/>
      </cdr:nvSpPr>
      <cdr:spPr>
        <a:xfrm xmlns:a="http://schemas.openxmlformats.org/drawingml/2006/main">
          <a:off x="2525502" y="2454096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cs-CZ" sz="11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DA828EF0-7CBA-D14D-8B93-4AEC502D1E0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160A80E7-8FBD-DD48-987B-63C5EE2A5E1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4856ED-4A75-E14F-82F9-3E3A8AD014FD}" type="datetimeFigureOut">
              <a:rPr lang="cs-CZ" smtClean="0"/>
              <a:t>04.10.2019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41A00D05-E443-ED44-AA5F-6BE26237537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4666CAB-A58F-8B4D-9AF9-5F2D5B23779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DCA9EE-A766-5048-BAAD-80864286853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3532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61D0AC-43AB-41D4-86E8-17FEADBDF08C}" type="datetimeFigureOut">
              <a:rPr lang="cs-CZ" smtClean="0"/>
              <a:t>04.10.2019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8AEC34-F7C9-4DC8-A740-BE07CA30570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312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43644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6902"/>
            <a:ext cx="7772400" cy="1461244"/>
          </a:xfrm>
        </p:spPr>
        <p:txBody>
          <a:bodyPr anchor="b">
            <a:normAutofit/>
          </a:bodyPr>
          <a:lstStyle>
            <a:lvl1pPr algn="ctr">
              <a:defRPr sz="5000">
                <a:solidFill>
                  <a:srgbClr val="1D71B8"/>
                </a:solidFill>
              </a:defRPr>
            </a:lvl1pPr>
          </a:lstStyle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317356"/>
            <a:ext cx="6858000" cy="940443"/>
          </a:xfrm>
        </p:spPr>
        <p:txBody>
          <a:bodyPr>
            <a:normAutofit/>
          </a:bodyPr>
          <a:lstStyle>
            <a:lvl1pPr marL="0" indent="0" algn="ctr">
              <a:buNone/>
              <a:defRPr sz="3000">
                <a:solidFill>
                  <a:srgbClr val="4C4C4C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04.10.2019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AB0A7F68-D4D0-EE48-ADB6-74D619B2C7F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0888" y="695469"/>
            <a:ext cx="1842223" cy="1842223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5C0B2BF2-315A-B540-A0F1-D67C119C473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4918" y="6079792"/>
            <a:ext cx="3874162" cy="871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959940"/>
      </p:ext>
    </p:extLst>
  </p:cSld>
  <p:clrMapOvr>
    <a:masterClrMapping/>
  </p:clrMapOvr>
  <p:transition spd="slow"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>
                <a:solidFill>
                  <a:srgbClr val="4C4C4C"/>
                </a:solidFill>
              </a:defRPr>
            </a:lvl1pPr>
            <a:lvl2pPr>
              <a:defRPr sz="2800">
                <a:solidFill>
                  <a:srgbClr val="4C4C4C"/>
                </a:solidFill>
              </a:defRPr>
            </a:lvl2pPr>
            <a:lvl3pPr>
              <a:defRPr sz="2400">
                <a:solidFill>
                  <a:srgbClr val="4C4C4C"/>
                </a:solidFill>
              </a:defRPr>
            </a:lvl3pPr>
            <a:lvl4pPr>
              <a:defRPr sz="2000">
                <a:solidFill>
                  <a:srgbClr val="4C4C4C"/>
                </a:solidFill>
              </a:defRPr>
            </a:lvl4pPr>
            <a:lvl5pPr>
              <a:defRPr sz="2000">
                <a:solidFill>
                  <a:srgbClr val="4C4C4C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>
                <a:solidFill>
                  <a:srgbClr val="4C4C4C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</a:lstStyle>
          <a:p>
            <a:fld id="{CD09803C-109F-484A-83D6-FFACFBED6390}" type="datetimeFigureOut">
              <a:rPr lang="cs-CZ" smtClean="0"/>
              <a:pPr/>
              <a:t>04.10.2019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</a:lstStyle>
          <a:p>
            <a:fld id="{FDE5F6C0-4E17-4BB5-911A-51F62883F08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7467745"/>
      </p:ext>
    </p:extLst>
  </p:cSld>
  <p:clrMapOvr>
    <a:masterClrMapping/>
  </p:clrMapOvr>
  <p:transition spd="slow"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>
                <a:solidFill>
                  <a:srgbClr val="4C4C4C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>
                <a:solidFill>
                  <a:srgbClr val="4C4C4C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04.10.2019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7265599"/>
      </p:ext>
    </p:extLst>
  </p:cSld>
  <p:clrMapOvr>
    <a:masterClrMapping/>
  </p:clrMapOvr>
  <p:transition spd="slow">
    <p:push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rgbClr val="4C4C4C"/>
                </a:solidFill>
              </a:defRPr>
            </a:lvl1pPr>
            <a:lvl2pPr>
              <a:defRPr>
                <a:solidFill>
                  <a:srgbClr val="4C4C4C"/>
                </a:solidFill>
              </a:defRPr>
            </a:lvl2pPr>
            <a:lvl3pPr>
              <a:defRPr>
                <a:solidFill>
                  <a:srgbClr val="4C4C4C"/>
                </a:solidFill>
              </a:defRPr>
            </a:lvl3pPr>
            <a:lvl4pPr>
              <a:defRPr>
                <a:solidFill>
                  <a:srgbClr val="4C4C4C"/>
                </a:solidFill>
              </a:defRPr>
            </a:lvl4pPr>
            <a:lvl5pPr>
              <a:defRPr>
                <a:solidFill>
                  <a:srgbClr val="4C4C4C"/>
                </a:solidFill>
              </a:defRPr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04.10.2019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8782240"/>
      </p:ext>
    </p:extLst>
  </p:cSld>
  <p:clrMapOvr>
    <a:masterClrMapping/>
  </p:clrMapOvr>
  <p:transition spd="slow">
    <p:push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>
            <a:lvl1pPr>
              <a:defRPr>
                <a:solidFill>
                  <a:srgbClr val="4C4C4C"/>
                </a:solidFill>
              </a:defRPr>
            </a:lvl1pPr>
            <a:lvl2pPr>
              <a:defRPr>
                <a:solidFill>
                  <a:srgbClr val="4C4C4C"/>
                </a:solidFill>
              </a:defRPr>
            </a:lvl2pPr>
            <a:lvl3pPr>
              <a:defRPr>
                <a:solidFill>
                  <a:srgbClr val="4C4C4C"/>
                </a:solidFill>
              </a:defRPr>
            </a:lvl3pPr>
            <a:lvl4pPr>
              <a:defRPr>
                <a:solidFill>
                  <a:srgbClr val="4C4C4C"/>
                </a:solidFill>
              </a:defRPr>
            </a:lvl4pPr>
            <a:lvl5pPr>
              <a:defRPr>
                <a:solidFill>
                  <a:srgbClr val="4C4C4C"/>
                </a:solidFill>
              </a:defRPr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04.10.2019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0388309"/>
      </p:ext>
    </p:extLst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D71B8"/>
              </a:buClr>
              <a:buSzTx/>
              <a:buFont typeface="Arial" panose="020B0604020202020204" pitchFamily="34" charset="0"/>
              <a:buChar char="•"/>
              <a:tabLst/>
              <a:defRPr lang="cs-CZ" b="0" smtClean="0">
                <a:solidFill>
                  <a:srgbClr val="4C4C4C"/>
                </a:solidFill>
                <a:effectLst/>
              </a:defRPr>
            </a:lvl1pPr>
            <a:lvl2pPr>
              <a:defRPr>
                <a:solidFill>
                  <a:srgbClr val="4C4C4C"/>
                </a:solidFill>
              </a:defRPr>
            </a:lvl2pPr>
            <a:lvl3pPr>
              <a:defRPr>
                <a:solidFill>
                  <a:srgbClr val="4C4C4C"/>
                </a:solidFill>
              </a:defRPr>
            </a:lvl3pPr>
            <a:lvl4pPr>
              <a:defRPr>
                <a:solidFill>
                  <a:srgbClr val="4C4C4C"/>
                </a:solidFill>
              </a:defRPr>
            </a:lvl4pPr>
            <a:lvl5pPr>
              <a:defRPr>
                <a:solidFill>
                  <a:srgbClr val="4C4C4C"/>
                </a:solidFill>
              </a:defRPr>
            </a:lvl5pPr>
          </a:lstStyle>
          <a:p>
            <a:pPr lvl="0"/>
            <a:r>
              <a:rPr lang="cs-CZ" dirty="0" err="1"/>
              <a:t>Lorem</a:t>
            </a:r>
            <a:r>
              <a:rPr lang="cs-CZ" dirty="0"/>
              <a:t> </a:t>
            </a:r>
            <a:r>
              <a:rPr lang="cs-CZ" dirty="0" err="1"/>
              <a:t>ipsum</a:t>
            </a:r>
            <a:r>
              <a:rPr lang="cs-CZ" dirty="0"/>
              <a:t> </a:t>
            </a:r>
            <a:r>
              <a:rPr lang="cs-CZ" dirty="0" err="1"/>
              <a:t>dolor</a:t>
            </a:r>
            <a:r>
              <a:rPr lang="cs-CZ" dirty="0"/>
              <a:t> </a:t>
            </a:r>
            <a:r>
              <a:rPr lang="cs-CZ" dirty="0" err="1"/>
              <a:t>sit</a:t>
            </a:r>
            <a:r>
              <a:rPr lang="cs-CZ" dirty="0"/>
              <a:t> </a:t>
            </a:r>
            <a:r>
              <a:rPr lang="cs-CZ" dirty="0" err="1"/>
              <a:t>amet</a:t>
            </a:r>
            <a:r>
              <a:rPr lang="cs-CZ" dirty="0"/>
              <a:t>, </a:t>
            </a:r>
            <a:r>
              <a:rPr lang="cs-CZ" dirty="0" err="1"/>
              <a:t>consectetur</a:t>
            </a:r>
            <a:r>
              <a:rPr lang="cs-CZ" dirty="0"/>
              <a:t> </a:t>
            </a:r>
            <a:r>
              <a:rPr lang="cs-CZ" dirty="0" err="1"/>
              <a:t>adipiscing</a:t>
            </a:r>
            <a:r>
              <a:rPr lang="cs-CZ" dirty="0"/>
              <a:t> elit. </a:t>
            </a:r>
            <a:r>
              <a:rPr lang="cs-CZ" dirty="0" err="1"/>
              <a:t>Pellentesque</a:t>
            </a:r>
            <a:r>
              <a:rPr lang="cs-CZ" dirty="0"/>
              <a:t> </a:t>
            </a:r>
            <a:r>
              <a:rPr lang="cs-CZ" dirty="0" err="1"/>
              <a:t>commodo</a:t>
            </a:r>
            <a:r>
              <a:rPr lang="cs-CZ" dirty="0"/>
              <a:t> </a:t>
            </a:r>
            <a:r>
              <a:rPr lang="cs-CZ" dirty="0" err="1"/>
              <a:t>justo</a:t>
            </a:r>
            <a:r>
              <a:rPr lang="cs-CZ" dirty="0"/>
              <a:t> </a:t>
            </a:r>
            <a:r>
              <a:rPr lang="cs-CZ" dirty="0" err="1"/>
              <a:t>laoreet</a:t>
            </a:r>
            <a:r>
              <a:rPr lang="cs-CZ" dirty="0"/>
              <a:t>, </a:t>
            </a:r>
            <a:r>
              <a:rPr lang="cs-CZ" dirty="0" err="1"/>
              <a:t>consectetur</a:t>
            </a:r>
            <a:r>
              <a:rPr lang="cs-CZ" dirty="0"/>
              <a:t> </a:t>
            </a:r>
            <a:r>
              <a:rPr lang="cs-CZ" dirty="0" err="1"/>
              <a:t>metus</a:t>
            </a:r>
            <a:r>
              <a:rPr lang="cs-CZ" dirty="0"/>
              <a:t> vitae, </a:t>
            </a:r>
            <a:r>
              <a:rPr lang="cs-CZ" dirty="0" err="1"/>
              <a:t>bibendum</a:t>
            </a:r>
            <a:r>
              <a:rPr lang="cs-CZ" dirty="0"/>
              <a:t> </a:t>
            </a:r>
            <a:r>
              <a:rPr lang="cs-CZ" dirty="0" err="1"/>
              <a:t>orci</a:t>
            </a:r>
            <a:r>
              <a:rPr lang="cs-CZ" dirty="0"/>
              <a:t>. </a:t>
            </a:r>
            <a:r>
              <a:rPr lang="cs-CZ" dirty="0" err="1"/>
              <a:t>Maece-nas</a:t>
            </a:r>
            <a:r>
              <a:rPr lang="cs-CZ" dirty="0"/>
              <a:t> </a:t>
            </a:r>
            <a:r>
              <a:rPr lang="cs-CZ" dirty="0" err="1"/>
              <a:t>placerat</a:t>
            </a:r>
            <a:r>
              <a:rPr lang="cs-CZ" dirty="0"/>
              <a:t> </a:t>
            </a:r>
            <a:r>
              <a:rPr lang="cs-CZ" dirty="0" err="1"/>
              <a:t>rhoncus</a:t>
            </a:r>
            <a:r>
              <a:rPr lang="cs-CZ" dirty="0"/>
              <a:t> </a:t>
            </a:r>
            <a:r>
              <a:rPr lang="cs-CZ" dirty="0" err="1"/>
              <a:t>cursus</a:t>
            </a:r>
            <a:r>
              <a:rPr lang="cs-CZ" dirty="0"/>
              <a:t>. </a:t>
            </a:r>
            <a:r>
              <a:rPr lang="cs-CZ" dirty="0" err="1"/>
              <a:t>Fusce</a:t>
            </a:r>
            <a:r>
              <a:rPr lang="cs-CZ" dirty="0"/>
              <a:t> non </a:t>
            </a:r>
            <a:r>
              <a:rPr lang="cs-CZ" dirty="0" err="1"/>
              <a:t>tincidunt</a:t>
            </a:r>
            <a:r>
              <a:rPr lang="cs-CZ" dirty="0"/>
              <a:t> </a:t>
            </a:r>
            <a:r>
              <a:rPr lang="cs-CZ" dirty="0" err="1"/>
              <a:t>arcu</a:t>
            </a:r>
            <a:r>
              <a:rPr lang="cs-CZ" dirty="0"/>
              <a:t>, </a:t>
            </a:r>
            <a:r>
              <a:rPr lang="cs-CZ" dirty="0" err="1"/>
              <a:t>nec</a:t>
            </a:r>
            <a:r>
              <a:rPr lang="cs-CZ" dirty="0"/>
              <a:t> </a:t>
            </a:r>
            <a:r>
              <a:rPr lang="cs-CZ" dirty="0" err="1"/>
              <a:t>dignissim</a:t>
            </a:r>
            <a:r>
              <a:rPr lang="cs-CZ" dirty="0"/>
              <a:t> </a:t>
            </a:r>
            <a:r>
              <a:rPr lang="cs-CZ" dirty="0" err="1"/>
              <a:t>dolor</a:t>
            </a:r>
            <a:r>
              <a:rPr lang="cs-CZ" dirty="0"/>
              <a:t>. </a:t>
            </a:r>
            <a:r>
              <a:rPr lang="cs-CZ" dirty="0" err="1"/>
              <a:t>Nam</a:t>
            </a:r>
            <a:r>
              <a:rPr lang="cs-CZ" dirty="0"/>
              <a:t> </a:t>
            </a:r>
            <a:r>
              <a:rPr lang="cs-CZ" dirty="0" err="1"/>
              <a:t>eget</a:t>
            </a:r>
            <a:r>
              <a:rPr lang="cs-CZ" dirty="0"/>
              <a:t> </a:t>
            </a:r>
            <a:r>
              <a:rPr lang="cs-CZ" dirty="0" err="1"/>
              <a:t>luctus</a:t>
            </a:r>
            <a:r>
              <a:rPr lang="cs-CZ" dirty="0"/>
              <a:t> </a:t>
            </a:r>
            <a:r>
              <a:rPr lang="cs-CZ" dirty="0" err="1"/>
              <a:t>nunc</a:t>
            </a:r>
            <a:r>
              <a:rPr lang="cs-CZ" dirty="0"/>
              <a:t>, a </a:t>
            </a:r>
            <a:r>
              <a:rPr lang="cs-CZ" dirty="0" err="1"/>
              <a:t>tempor</a:t>
            </a:r>
            <a:r>
              <a:rPr lang="cs-CZ" dirty="0"/>
              <a:t> elit.</a:t>
            </a:r>
          </a:p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04.10.2019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938A1F98-B760-AE40-BB7A-7C3A16557D4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644" y="6089279"/>
            <a:ext cx="3892711" cy="87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544257"/>
      </p:ext>
    </p:extLst>
  </p:cSld>
  <p:clrMapOvr>
    <a:masterClrMapping/>
  </p:clrMapOvr>
  <p:transition spd="slow"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6902"/>
            <a:ext cx="7772400" cy="1461244"/>
          </a:xfrm>
        </p:spPr>
        <p:txBody>
          <a:bodyPr anchor="b">
            <a:normAutofit/>
          </a:bodyPr>
          <a:lstStyle>
            <a:lvl1pPr algn="ctr">
              <a:defRPr sz="5000">
                <a:solidFill>
                  <a:srgbClr val="1D71B8"/>
                </a:solidFill>
              </a:defRPr>
            </a:lvl1pPr>
          </a:lstStyle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317356"/>
            <a:ext cx="6858000" cy="940443"/>
          </a:xfrm>
        </p:spPr>
        <p:txBody>
          <a:bodyPr>
            <a:normAutofit/>
          </a:bodyPr>
          <a:lstStyle>
            <a:lvl1pPr marL="0" indent="0" algn="ctr">
              <a:buNone/>
              <a:defRPr sz="3000">
                <a:solidFill>
                  <a:srgbClr val="4C4C4C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04.10.2019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1057EF51-3674-2346-A505-BFB4C7190E7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644" y="6089279"/>
            <a:ext cx="3892711" cy="87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12475"/>
      </p:ext>
    </p:extLst>
  </p:cSld>
  <p:clrMapOvr>
    <a:masterClrMapping/>
  </p:clrMapOvr>
  <p:transition spd="slow"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799" y="695469"/>
            <a:ext cx="7772400" cy="1461244"/>
          </a:xfrm>
        </p:spPr>
        <p:txBody>
          <a:bodyPr anchor="b">
            <a:normAutofit/>
          </a:bodyPr>
          <a:lstStyle>
            <a:lvl1pPr algn="ctr">
              <a:defRPr sz="5000" b="1">
                <a:solidFill>
                  <a:srgbClr val="1D71B8"/>
                </a:solidFill>
              </a:defRPr>
            </a:lvl1pPr>
          </a:lstStyle>
          <a:p>
            <a:r>
              <a:rPr lang="cs-CZ" dirty="0"/>
              <a:t>Kontakt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42998" y="2317521"/>
            <a:ext cx="6858000" cy="1548944"/>
          </a:xfrm>
        </p:spPr>
        <p:txBody>
          <a:bodyPr>
            <a:noAutofit/>
          </a:bodyPr>
          <a:lstStyle>
            <a:lvl1pPr marL="0" indent="0" algn="ctr">
              <a:buNone/>
              <a:defRPr sz="1500">
                <a:solidFill>
                  <a:srgbClr val="4C4C4C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Jméno Příjmení</a:t>
            </a:r>
          </a:p>
          <a:p>
            <a:r>
              <a:rPr lang="cs-CZ" dirty="0"/>
              <a:t>Funkce</a:t>
            </a:r>
          </a:p>
          <a:p>
            <a:r>
              <a:rPr lang="cs-CZ" dirty="0"/>
              <a:t>E-mail</a:t>
            </a:r>
          </a:p>
          <a:p>
            <a:r>
              <a:rPr lang="cs-CZ" dirty="0"/>
              <a:t>+420 XXX XXX XXX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04.10.2019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AB0A7F68-D4D0-EE48-ADB6-74D619B2C7F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0887" y="3866465"/>
            <a:ext cx="1842223" cy="1842223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5C0B2BF2-315A-B540-A0F1-D67C119C473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4918" y="6056642"/>
            <a:ext cx="3874162" cy="871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134593"/>
      </p:ext>
    </p:extLst>
  </p:cSld>
  <p:clrMapOvr>
    <a:masterClrMapping/>
  </p:clrMapOvr>
  <p:transition spd="slow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4C4C4C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</a:lstStyle>
          <a:p>
            <a:fld id="{CD09803C-109F-484A-83D6-FFACFBED6390}" type="datetimeFigureOut">
              <a:rPr lang="cs-CZ" smtClean="0"/>
              <a:pPr/>
              <a:t>04.10.2019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</a:lstStyle>
          <a:p>
            <a:fld id="{FDE5F6C0-4E17-4BB5-911A-51F62883F08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1153924"/>
      </p:ext>
    </p:extLst>
  </p:cSld>
  <p:clrMapOvr>
    <a:masterClrMapping/>
  </p:clrMapOvr>
  <p:transition spd="slow"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  <a:lvl2pPr>
              <a:defRPr>
                <a:solidFill>
                  <a:srgbClr val="4C4C4C"/>
                </a:solidFill>
              </a:defRPr>
            </a:lvl2pPr>
            <a:lvl3pPr>
              <a:defRPr>
                <a:solidFill>
                  <a:srgbClr val="4C4C4C"/>
                </a:solidFill>
              </a:defRPr>
            </a:lvl3pPr>
            <a:lvl4pPr>
              <a:defRPr>
                <a:solidFill>
                  <a:srgbClr val="4C4C4C"/>
                </a:solidFill>
              </a:defRPr>
            </a:lvl4pPr>
            <a:lvl5pPr>
              <a:defRPr>
                <a:solidFill>
                  <a:srgbClr val="4C4C4C"/>
                </a:solidFill>
              </a:defRPr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  <a:lvl2pPr>
              <a:defRPr>
                <a:solidFill>
                  <a:srgbClr val="4C4C4C"/>
                </a:solidFill>
              </a:defRPr>
            </a:lvl2pPr>
            <a:lvl3pPr>
              <a:defRPr>
                <a:solidFill>
                  <a:srgbClr val="4C4C4C"/>
                </a:solidFill>
              </a:defRPr>
            </a:lvl3pPr>
            <a:lvl4pPr>
              <a:defRPr>
                <a:solidFill>
                  <a:srgbClr val="4C4C4C"/>
                </a:solidFill>
              </a:defRPr>
            </a:lvl4pPr>
            <a:lvl5pPr>
              <a:defRPr>
                <a:solidFill>
                  <a:srgbClr val="4C4C4C"/>
                </a:solidFill>
              </a:defRPr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</a:lstStyle>
          <a:p>
            <a:fld id="{CD09803C-109F-484A-83D6-FFACFBED6390}" type="datetimeFigureOut">
              <a:rPr lang="cs-CZ" smtClean="0"/>
              <a:pPr/>
              <a:t>04.10.2019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</a:lstStyle>
          <a:p>
            <a:fld id="{FDE5F6C0-4E17-4BB5-911A-51F62883F08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3400163"/>
      </p:ext>
    </p:extLst>
  </p:cSld>
  <p:clrMapOvr>
    <a:masterClrMapping/>
  </p:clrMapOvr>
  <p:transition spd="slow"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4C4C4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  <a:lvl2pPr>
              <a:defRPr>
                <a:solidFill>
                  <a:srgbClr val="4C4C4C"/>
                </a:solidFill>
              </a:defRPr>
            </a:lvl2pPr>
            <a:lvl3pPr>
              <a:defRPr>
                <a:solidFill>
                  <a:srgbClr val="4C4C4C"/>
                </a:solidFill>
              </a:defRPr>
            </a:lvl3pPr>
            <a:lvl4pPr>
              <a:defRPr>
                <a:solidFill>
                  <a:srgbClr val="4C4C4C"/>
                </a:solidFill>
              </a:defRPr>
            </a:lvl4pPr>
            <a:lvl5pPr>
              <a:defRPr>
                <a:solidFill>
                  <a:srgbClr val="4C4C4C"/>
                </a:solidFill>
              </a:defRPr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4C4C4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  <a:lvl2pPr>
              <a:defRPr>
                <a:solidFill>
                  <a:srgbClr val="4C4C4C"/>
                </a:solidFill>
              </a:defRPr>
            </a:lvl2pPr>
            <a:lvl3pPr>
              <a:defRPr>
                <a:solidFill>
                  <a:srgbClr val="4C4C4C"/>
                </a:solidFill>
              </a:defRPr>
            </a:lvl3pPr>
            <a:lvl4pPr>
              <a:defRPr>
                <a:solidFill>
                  <a:srgbClr val="4C4C4C"/>
                </a:solidFill>
              </a:defRPr>
            </a:lvl4pPr>
            <a:lvl5pPr>
              <a:defRPr>
                <a:solidFill>
                  <a:srgbClr val="4C4C4C"/>
                </a:solidFill>
              </a:defRPr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</a:lstStyle>
          <a:p>
            <a:fld id="{CD09803C-109F-484A-83D6-FFACFBED6390}" type="datetimeFigureOut">
              <a:rPr lang="cs-CZ" smtClean="0"/>
              <a:pPr/>
              <a:t>04.10.2019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</a:lstStyle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</a:lstStyle>
          <a:p>
            <a:fld id="{FDE5F6C0-4E17-4BB5-911A-51F62883F08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3343669"/>
      </p:ext>
    </p:extLst>
  </p:cSld>
  <p:clrMapOvr>
    <a:masterClrMapping/>
  </p:clrMapOvr>
  <p:transition spd="slow"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</a:lstStyle>
          <a:p>
            <a:fld id="{CD09803C-109F-484A-83D6-FFACFBED6390}" type="datetimeFigureOut">
              <a:rPr lang="cs-CZ" smtClean="0"/>
              <a:pPr/>
              <a:t>04.10.2019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</a:lstStyle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</a:lstStyle>
          <a:p>
            <a:fld id="{FDE5F6C0-4E17-4BB5-911A-51F62883F08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679257"/>
      </p:ext>
    </p:extLst>
  </p:cSld>
  <p:clrMapOvr>
    <a:masterClrMapping/>
  </p:clrMapOvr>
  <p:transition spd="slow"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04.10.2019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2576516"/>
      </p:ext>
    </p:extLst>
  </p:cSld>
  <p:clrMapOvr>
    <a:masterClrMapping/>
  </p:clrMapOvr>
  <p:transition spd="slow">
    <p:pu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>
            <a:extLst>
              <a:ext uri="{FF2B5EF4-FFF2-40B4-BE49-F238E27FC236}">
                <a16:creationId xmlns:a16="http://schemas.microsoft.com/office/drawing/2014/main" id="{5EB521AB-0A28-6B44-8E85-5B876EDAA7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3" b="6089"/>
          <a:stretch/>
        </p:blipFill>
        <p:spPr>
          <a:xfrm>
            <a:off x="0" y="1"/>
            <a:ext cx="9143999" cy="613287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D09803C-109F-484A-83D6-FFACFBED6390}" type="datetimeFigureOut">
              <a:rPr lang="cs-CZ" smtClean="0"/>
              <a:pPr/>
              <a:t>04.10.2019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DE5F6C0-4E17-4BB5-911A-51F62883F08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9781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73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</p:sldLayoutIdLst>
  <p:transition spd="slow">
    <p:push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rgbClr val="1D71B8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1D71B8"/>
        </a:buClr>
        <a:buFont typeface="Arial" panose="020B0604020202020204" pitchFamily="34" charset="0"/>
        <a:buChar char="•"/>
        <a:defRPr sz="1500" kern="1200">
          <a:solidFill>
            <a:srgbClr val="4C4C4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D71B8"/>
        </a:buClr>
        <a:buFont typeface="Arial" panose="020B0604020202020204" pitchFamily="34" charset="0"/>
        <a:buChar char="•"/>
        <a:defRPr sz="1500" kern="1200">
          <a:solidFill>
            <a:srgbClr val="4C4C4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D71B8"/>
        </a:buClr>
        <a:buFont typeface="Arial" panose="020B0604020202020204" pitchFamily="34" charset="0"/>
        <a:buChar char="•"/>
        <a:defRPr sz="1500" kern="1200">
          <a:solidFill>
            <a:srgbClr val="4C4C4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D71B8"/>
        </a:buClr>
        <a:buFont typeface="Arial" panose="020B0604020202020204" pitchFamily="34" charset="0"/>
        <a:buChar char="•"/>
        <a:defRPr sz="1500" kern="1200">
          <a:solidFill>
            <a:srgbClr val="4C4C4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D71B8"/>
        </a:buClr>
        <a:buFont typeface="Arial" panose="020B0604020202020204" pitchFamily="34" charset="0"/>
        <a:buChar char="•"/>
        <a:defRPr sz="1500" kern="1200">
          <a:solidFill>
            <a:srgbClr val="4C4C4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588CFA9A-0363-4E48-9C5A-27F37F8008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2696902"/>
            <a:ext cx="7772400" cy="588082"/>
          </a:xfrm>
        </p:spPr>
        <p:txBody>
          <a:bodyPr>
            <a:normAutofit fontScale="90000"/>
          </a:bodyPr>
          <a:lstStyle/>
          <a:p>
            <a:r>
              <a:rPr lang="cs-CZ" sz="4000" dirty="0" smtClean="0"/>
              <a:t>Výroční konference IROP 2019</a:t>
            </a:r>
            <a:endParaRPr lang="cs-CZ" sz="4000" dirty="0"/>
          </a:p>
        </p:txBody>
      </p:sp>
      <p:sp>
        <p:nvSpPr>
          <p:cNvPr id="5" name="Podnadpis 4">
            <a:extLst>
              <a:ext uri="{FF2B5EF4-FFF2-40B4-BE49-F238E27FC236}">
                <a16:creationId xmlns:a16="http://schemas.microsoft.com/office/drawing/2014/main" id="{CF4AD260-CCF7-CE4A-A853-2950173AA7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8975" y="3429000"/>
            <a:ext cx="6858000" cy="940443"/>
          </a:xfrm>
        </p:spPr>
        <p:txBody>
          <a:bodyPr/>
          <a:lstStyle/>
          <a:p>
            <a:r>
              <a:rPr lang="cs-CZ" dirty="0" smtClean="0"/>
              <a:t>„Podpora Integrovaného záchranného systému z EU fondů“</a:t>
            </a:r>
            <a:endParaRPr lang="cs-CZ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7D96576B-4587-B84C-8ED8-FB87BB88BAC7}"/>
              </a:ext>
            </a:extLst>
          </p:cNvPr>
          <p:cNvSpPr txBox="1"/>
          <p:nvPr/>
        </p:nvSpPr>
        <p:spPr>
          <a:xfrm>
            <a:off x="2706624" y="4904945"/>
            <a:ext cx="35498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cs-CZ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10. 2019</a:t>
            </a:r>
            <a:endParaRPr lang="cs-CZ" sz="16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Jihlava</a:t>
            </a:r>
            <a:endParaRPr lang="cs-CZ" sz="16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787407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719572" y="1509316"/>
            <a:ext cx="7704856" cy="72008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16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Vybudování </a:t>
            </a:r>
            <a:r>
              <a:rPr lang="cs-CZ" sz="1600" b="1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informačního systému operačních středisek </a:t>
            </a:r>
            <a:r>
              <a:rPr lang="cs-CZ" sz="16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IZS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242897" y="234760"/>
            <a:ext cx="87935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rgbClr val="1D71B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IOP 2007-2013 </a:t>
            </a:r>
          </a:p>
          <a:p>
            <a:r>
              <a:rPr lang="cs-CZ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Oblast </a:t>
            </a:r>
            <a:r>
              <a:rPr lang="cs-CZ" dirty="0" smtClean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intervence </a:t>
            </a:r>
            <a:r>
              <a:rPr lang="cs-CZ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3.4 Služby v oblasti bezpečnosti, prevence a řízení rizik</a:t>
            </a:r>
          </a:p>
          <a:p>
            <a:r>
              <a:rPr lang="cs-CZ" b="1" dirty="0" smtClean="0">
                <a:solidFill>
                  <a:srgbClr val="1D71B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Podporované aktivity</a:t>
            </a:r>
            <a:endParaRPr lang="cs-CZ" b="1" dirty="0">
              <a:solidFill>
                <a:srgbClr val="1D71B8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Obdélník 5"/>
          <p:cNvSpPr/>
          <p:nvPr/>
        </p:nvSpPr>
        <p:spPr>
          <a:xfrm>
            <a:off x="719572" y="2448516"/>
            <a:ext cx="7704856" cy="96373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16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Vybudování potřebné </a:t>
            </a:r>
            <a:r>
              <a:rPr lang="cs-CZ" sz="1600" b="1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infrastruktury</a:t>
            </a:r>
            <a:r>
              <a:rPr lang="cs-CZ" sz="16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 zajištění efektivity příjmu a poskytování </a:t>
            </a:r>
            <a:r>
              <a:rPr lang="cs-CZ" sz="1600" b="1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humanitární pomoci </a:t>
            </a:r>
            <a:r>
              <a:rPr lang="cs-CZ" sz="16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(podpora vybudování logistické základny s odpovídajícím technologickým vybavením)</a:t>
            </a:r>
          </a:p>
        </p:txBody>
      </p:sp>
      <p:sp>
        <p:nvSpPr>
          <p:cNvPr id="7" name="Obdélník 6"/>
          <p:cNvSpPr/>
          <p:nvPr/>
        </p:nvSpPr>
        <p:spPr>
          <a:xfrm>
            <a:off x="719572" y="3661775"/>
            <a:ext cx="7704856" cy="72008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16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Pořízení </a:t>
            </a:r>
            <a:r>
              <a:rPr lang="cs-CZ" sz="1600" b="1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technologie</a:t>
            </a:r>
            <a:r>
              <a:rPr lang="cs-CZ" sz="16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 zajištění efektivní akceschopnosti IZS</a:t>
            </a:r>
          </a:p>
        </p:txBody>
      </p:sp>
      <p:sp>
        <p:nvSpPr>
          <p:cNvPr id="11" name="Obdélník 10"/>
          <p:cNvSpPr/>
          <p:nvPr/>
        </p:nvSpPr>
        <p:spPr>
          <a:xfrm>
            <a:off x="719572" y="4631381"/>
            <a:ext cx="7704856" cy="72008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16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Zřízení </a:t>
            </a:r>
            <a:r>
              <a:rPr lang="cs-CZ" sz="1600" b="1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kontaktních a koordinačních center </a:t>
            </a:r>
            <a:r>
              <a:rPr lang="cs-CZ" sz="16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 celém území ČR</a:t>
            </a:r>
          </a:p>
        </p:txBody>
      </p:sp>
    </p:spTree>
    <p:extLst>
      <p:ext uri="{BB962C8B-B14F-4D97-AF65-F5344CB8AC3E}">
        <p14:creationId xmlns:p14="http://schemas.microsoft.com/office/powerpoint/2010/main" val="98984255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ovéPole 17"/>
          <p:cNvSpPr txBox="1"/>
          <p:nvPr/>
        </p:nvSpPr>
        <p:spPr>
          <a:xfrm>
            <a:off x="1898023" y="2998113"/>
            <a:ext cx="1471878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3200" b="1" dirty="0" smtClean="0">
                <a:solidFill>
                  <a:schemeClr val="accent1"/>
                </a:solidFill>
              </a:rPr>
              <a:t>42 </a:t>
            </a:r>
            <a:r>
              <a:rPr lang="cs-CZ" sz="2400" dirty="0" smtClean="0">
                <a:solidFill>
                  <a:schemeClr val="accent1"/>
                </a:solidFill>
              </a:rPr>
              <a:t>% PČR</a:t>
            </a:r>
          </a:p>
          <a:p>
            <a:r>
              <a:rPr lang="cs-CZ" sz="16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(65 projektů)</a:t>
            </a:r>
          </a:p>
        </p:txBody>
      </p:sp>
      <p:sp>
        <p:nvSpPr>
          <p:cNvPr id="5" name="Ovál 4"/>
          <p:cNvSpPr/>
          <p:nvPr/>
        </p:nvSpPr>
        <p:spPr>
          <a:xfrm>
            <a:off x="4400415" y="2712430"/>
            <a:ext cx="2256350" cy="2260321"/>
          </a:xfrm>
          <a:prstGeom prst="ellipse">
            <a:avLst/>
          </a:prstGeom>
          <a:solidFill>
            <a:srgbClr val="1B75BC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7,35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mld. Kč</a:t>
            </a: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ovéPole 18"/>
          <p:cNvSpPr txBox="1"/>
          <p:nvPr/>
        </p:nvSpPr>
        <p:spPr>
          <a:xfrm>
            <a:off x="5858681" y="1069107"/>
            <a:ext cx="164064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>
                <a:solidFill>
                  <a:srgbClr val="57463F"/>
                </a:solidFill>
              </a:rPr>
              <a:t>2</a:t>
            </a:r>
            <a:r>
              <a:rPr lang="cs-CZ" sz="3200" b="1" dirty="0" smtClean="0">
                <a:solidFill>
                  <a:srgbClr val="57463F"/>
                </a:solidFill>
              </a:rPr>
              <a:t> </a:t>
            </a:r>
            <a:r>
              <a:rPr lang="cs-CZ" sz="2400" dirty="0" smtClean="0">
                <a:solidFill>
                  <a:srgbClr val="57463F"/>
                </a:solidFill>
              </a:rPr>
              <a:t>% ostatní</a:t>
            </a:r>
          </a:p>
          <a:p>
            <a:pPr algn="ctr"/>
            <a:r>
              <a:rPr lang="cs-CZ" sz="16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(5 projektů)</a:t>
            </a:r>
          </a:p>
        </p:txBody>
      </p:sp>
      <p:sp>
        <p:nvSpPr>
          <p:cNvPr id="20" name="TextovéPole 19"/>
          <p:cNvSpPr txBox="1"/>
          <p:nvPr/>
        </p:nvSpPr>
        <p:spPr>
          <a:xfrm>
            <a:off x="7338723" y="1899311"/>
            <a:ext cx="1412566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3200" b="1" dirty="0" smtClean="0">
                <a:solidFill>
                  <a:schemeClr val="accent6"/>
                </a:solidFill>
              </a:rPr>
              <a:t>15 </a:t>
            </a:r>
            <a:r>
              <a:rPr lang="cs-CZ" sz="2400" dirty="0" smtClean="0">
                <a:solidFill>
                  <a:schemeClr val="accent6"/>
                </a:solidFill>
              </a:rPr>
              <a:t>% ZZS</a:t>
            </a:r>
          </a:p>
          <a:p>
            <a:pPr algn="ctr"/>
            <a:r>
              <a:rPr lang="cs-CZ" sz="16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(25 projektů)</a:t>
            </a:r>
          </a:p>
        </p:txBody>
      </p:sp>
      <p:sp>
        <p:nvSpPr>
          <p:cNvPr id="21" name="TextovéPole 20"/>
          <p:cNvSpPr txBox="1"/>
          <p:nvPr/>
        </p:nvSpPr>
        <p:spPr>
          <a:xfrm>
            <a:off x="7115103" y="4941350"/>
            <a:ext cx="1859805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3200" b="1" dirty="0" smtClean="0">
                <a:solidFill>
                  <a:schemeClr val="accent2"/>
                </a:solidFill>
              </a:rPr>
              <a:t>41 </a:t>
            </a:r>
            <a:r>
              <a:rPr lang="cs-CZ" sz="2400" dirty="0" smtClean="0">
                <a:solidFill>
                  <a:schemeClr val="accent2"/>
                </a:solidFill>
              </a:rPr>
              <a:t>% HZS ČR</a:t>
            </a:r>
          </a:p>
          <a:p>
            <a:pPr algn="ctr"/>
            <a:r>
              <a:rPr lang="cs-CZ" sz="16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(59 projektů)</a:t>
            </a:r>
          </a:p>
        </p:txBody>
      </p:sp>
      <p:sp>
        <p:nvSpPr>
          <p:cNvPr id="26" name="TextovéPole 25"/>
          <p:cNvSpPr txBox="1"/>
          <p:nvPr/>
        </p:nvSpPr>
        <p:spPr>
          <a:xfrm>
            <a:off x="242897" y="1641683"/>
            <a:ext cx="31270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oblasti intervence 3.4 došlo k vyhlášení 11 výzev. Zaregistrováno bylo celkem </a:t>
            </a:r>
            <a:r>
              <a:rPr lang="cs-CZ" sz="1400" dirty="0" smtClean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159 projektů</a:t>
            </a:r>
            <a:r>
              <a:rPr lang="cs-CZ" sz="14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z toho </a:t>
            </a:r>
            <a:r>
              <a:rPr lang="cs-CZ" sz="1400" dirty="0" smtClean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154 podpořeno</a:t>
            </a:r>
            <a:r>
              <a:rPr lang="cs-CZ" sz="14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7" name="TextovéPole 26"/>
          <p:cNvSpPr txBox="1"/>
          <p:nvPr/>
        </p:nvSpPr>
        <p:spPr>
          <a:xfrm>
            <a:off x="332791" y="5089390"/>
            <a:ext cx="29472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30. 6. 2012 </a:t>
            </a:r>
            <a:r>
              <a:rPr lang="cs-CZ" sz="1400" dirty="0" smtClean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MV ČR </a:t>
            </a:r>
            <a:r>
              <a:rPr lang="cs-CZ" sz="14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plnilo roli zprostředkujícího subjektu. </a:t>
            </a:r>
            <a:r>
              <a:rPr lang="cs-CZ" sz="1400" dirty="0" smtClean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 1.7.2017 </a:t>
            </a:r>
            <a:r>
              <a:rPr lang="cs-CZ" sz="14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došlo k převedení na MMR a CRR ČR. </a:t>
            </a:r>
          </a:p>
        </p:txBody>
      </p:sp>
      <p:graphicFrame>
        <p:nvGraphicFramePr>
          <p:cNvPr id="13" name="Graf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70964282"/>
              </p:ext>
            </p:extLst>
          </p:nvPr>
        </p:nvGraphicFramePr>
        <p:xfrm>
          <a:off x="3012173" y="1641683"/>
          <a:ext cx="5032833" cy="44018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4" name="TextovéPole 13"/>
          <p:cNvSpPr txBox="1"/>
          <p:nvPr/>
        </p:nvSpPr>
        <p:spPr>
          <a:xfrm>
            <a:off x="242897" y="234760"/>
            <a:ext cx="87935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rgbClr val="1D71B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IOP 2007-2013 </a:t>
            </a:r>
          </a:p>
          <a:p>
            <a:r>
              <a:rPr lang="cs-CZ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Oblast intervence 3.4 Služby v oblasti bezpečnosti, prevence a řízení rizik</a:t>
            </a:r>
          </a:p>
          <a:p>
            <a:r>
              <a:rPr lang="cs-CZ" b="1" dirty="0" smtClean="0">
                <a:solidFill>
                  <a:srgbClr val="1D71B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Podpořené projekty</a:t>
            </a:r>
            <a:endParaRPr lang="cs-CZ" b="1" dirty="0">
              <a:solidFill>
                <a:srgbClr val="1D71B8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cxnSp>
        <p:nvCxnSpPr>
          <p:cNvPr id="3" name="Pravoúhlá spojnice 2"/>
          <p:cNvCxnSpPr>
            <a:endCxn id="19" idx="1"/>
          </p:cNvCxnSpPr>
          <p:nvPr/>
        </p:nvCxnSpPr>
        <p:spPr>
          <a:xfrm rot="5400000" flipH="1" flipV="1">
            <a:off x="5526368" y="1598574"/>
            <a:ext cx="430892" cy="233733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013645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2"/>
          <p:cNvSpPr>
            <a:spLocks noGrp="1"/>
          </p:cNvSpPr>
          <p:nvPr>
            <p:ph idx="1"/>
          </p:nvPr>
        </p:nvSpPr>
        <p:spPr>
          <a:xfrm>
            <a:off x="606058" y="1700808"/>
            <a:ext cx="7886700" cy="3456384"/>
          </a:xfrm>
        </p:spPr>
        <p:txBody>
          <a:bodyPr>
            <a:noAutofit/>
          </a:bodyPr>
          <a:lstStyle/>
          <a:p>
            <a:pPr algn="just">
              <a:lnSpc>
                <a:spcPct val="170000"/>
              </a:lnSpc>
              <a:buClr>
                <a:srgbClr val="4472C4"/>
              </a:buClr>
            </a:pPr>
            <a:r>
              <a:rPr lang="cs-CZ" sz="1600" dirty="0"/>
              <a:t>vyhlášeno </a:t>
            </a:r>
            <a:r>
              <a:rPr lang="cs-CZ" sz="1600" b="1" dirty="0"/>
              <a:t>90</a:t>
            </a:r>
            <a:r>
              <a:rPr lang="cs-CZ" sz="1600" dirty="0"/>
              <a:t> výzev k předkládání projektových žádostí</a:t>
            </a:r>
          </a:p>
          <a:p>
            <a:pPr algn="just">
              <a:lnSpc>
                <a:spcPct val="170000"/>
              </a:lnSpc>
              <a:buClr>
                <a:srgbClr val="4472C4"/>
              </a:buClr>
            </a:pPr>
            <a:r>
              <a:rPr lang="cs-CZ" sz="1600" dirty="0"/>
              <a:t>celkem zaregistrováno </a:t>
            </a:r>
            <a:r>
              <a:rPr lang="cs-CZ" sz="1600" b="1" dirty="0"/>
              <a:t>12 tis. </a:t>
            </a:r>
            <a:r>
              <a:rPr lang="cs-CZ" sz="1600" dirty="0"/>
              <a:t>projektů</a:t>
            </a:r>
          </a:p>
          <a:p>
            <a:pPr algn="just">
              <a:lnSpc>
                <a:spcPct val="170000"/>
              </a:lnSpc>
              <a:buClr>
                <a:srgbClr val="4472C4"/>
              </a:buClr>
            </a:pPr>
            <a:r>
              <a:rPr lang="cs-CZ" sz="1600" dirty="0"/>
              <a:t>v pozitivním stavu </a:t>
            </a:r>
            <a:r>
              <a:rPr lang="cs-CZ" sz="1600" b="1" dirty="0"/>
              <a:t>9,4 tis.</a:t>
            </a:r>
            <a:r>
              <a:rPr lang="cs-CZ" sz="1600" dirty="0"/>
              <a:t> projektů za </a:t>
            </a:r>
            <a:r>
              <a:rPr lang="cs-CZ" sz="1600" b="1" dirty="0"/>
              <a:t>127,88 mld. Kč</a:t>
            </a:r>
          </a:p>
          <a:p>
            <a:pPr algn="just">
              <a:lnSpc>
                <a:spcPct val="170000"/>
              </a:lnSpc>
              <a:buClr>
                <a:srgbClr val="4472C4"/>
              </a:buClr>
            </a:pPr>
            <a:r>
              <a:rPr lang="cs-CZ" sz="1600" b="1" dirty="0"/>
              <a:t>7,3 tis</a:t>
            </a:r>
            <a:r>
              <a:rPr lang="cs-CZ" sz="1600" dirty="0"/>
              <a:t>. projektů s vydaným právním aktem za </a:t>
            </a:r>
            <a:r>
              <a:rPr lang="cs-CZ" sz="1600" b="1" dirty="0"/>
              <a:t>97,86 mld. Kč</a:t>
            </a:r>
          </a:p>
          <a:p>
            <a:pPr algn="just">
              <a:lnSpc>
                <a:spcPct val="170000"/>
              </a:lnSpc>
              <a:buClr>
                <a:srgbClr val="4472C4"/>
              </a:buClr>
            </a:pPr>
            <a:r>
              <a:rPr lang="cs-CZ" sz="1600" b="1" dirty="0"/>
              <a:t>3,9 tis. </a:t>
            </a:r>
            <a:r>
              <a:rPr lang="cs-CZ" sz="1600" dirty="0"/>
              <a:t>projektů dokončeno, z toho </a:t>
            </a:r>
            <a:r>
              <a:rPr lang="cs-CZ" sz="1600" dirty="0" smtClean="0"/>
              <a:t>již </a:t>
            </a:r>
            <a:r>
              <a:rPr lang="cs-CZ" sz="1600" b="1" dirty="0" smtClean="0"/>
              <a:t>3,7 </a:t>
            </a:r>
            <a:r>
              <a:rPr lang="cs-CZ" sz="1600" b="1" dirty="0"/>
              <a:t>tis. </a:t>
            </a:r>
            <a:r>
              <a:rPr lang="cs-CZ" sz="1600" dirty="0" smtClean="0"/>
              <a:t>proplaceno </a:t>
            </a:r>
            <a:r>
              <a:rPr lang="cs-CZ" sz="1600" dirty="0"/>
              <a:t>v souhrnném objemu </a:t>
            </a:r>
            <a:r>
              <a:rPr lang="cs-CZ" sz="1600" b="1" dirty="0"/>
              <a:t>32,97 mld. </a:t>
            </a:r>
            <a:r>
              <a:rPr lang="cs-CZ" sz="1600" b="1" dirty="0" smtClean="0"/>
              <a:t>Kč </a:t>
            </a:r>
            <a:r>
              <a:rPr lang="cs-CZ" sz="1600" dirty="0" smtClean="0"/>
              <a:t>proplaceno</a:t>
            </a:r>
          </a:p>
          <a:p>
            <a:pPr marL="0" indent="0" algn="just">
              <a:lnSpc>
                <a:spcPct val="170000"/>
              </a:lnSpc>
              <a:buClr>
                <a:srgbClr val="4472C4"/>
              </a:buClr>
              <a:buNone/>
            </a:pPr>
            <a:endParaRPr lang="cs-CZ" sz="1600" dirty="0"/>
          </a:p>
        </p:txBody>
      </p:sp>
      <p:sp>
        <p:nvSpPr>
          <p:cNvPr id="7" name="TextovéPole 6"/>
          <p:cNvSpPr txBox="1"/>
          <p:nvPr/>
        </p:nvSpPr>
        <p:spPr>
          <a:xfrm>
            <a:off x="63395" y="468025"/>
            <a:ext cx="90172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2800" b="1" dirty="0">
                <a:solidFill>
                  <a:srgbClr val="1D71B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Integrovaný </a:t>
            </a:r>
            <a:r>
              <a:rPr lang="cs-CZ" sz="2800" b="1" dirty="0" smtClean="0">
                <a:solidFill>
                  <a:srgbClr val="1D71B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regionální operační </a:t>
            </a:r>
            <a:r>
              <a:rPr lang="cs-CZ" sz="2800" b="1" dirty="0">
                <a:solidFill>
                  <a:srgbClr val="1D71B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program </a:t>
            </a:r>
            <a:r>
              <a:rPr lang="cs-CZ" sz="2800" b="1" dirty="0" smtClean="0">
                <a:solidFill>
                  <a:srgbClr val="1D71B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2014-2020</a:t>
            </a:r>
            <a:endParaRPr lang="cs-CZ" sz="2800" b="1" dirty="0">
              <a:solidFill>
                <a:srgbClr val="1D71B8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455846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704766" y="4890616"/>
            <a:ext cx="7704856" cy="93610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16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Zajištění adekvátní odolnosti s důrazem na přizpůsobení se změnám klimatu </a:t>
            </a:r>
            <a:r>
              <a:rPr lang="cs-CZ" sz="1600" dirty="0" smtClean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 novým </a:t>
            </a:r>
            <a:r>
              <a:rPr lang="cs-CZ" sz="16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rizikům </a:t>
            </a:r>
            <a:endParaRPr lang="cs-CZ" sz="1600" dirty="0" smtClean="0">
              <a:solidFill>
                <a:srgbClr val="4C4C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dirty="0" smtClean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</a:t>
            </a:r>
            <a:r>
              <a:rPr lang="cs-CZ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výzva </a:t>
            </a:r>
            <a:r>
              <a:rPr lang="cs-CZ" b="1" dirty="0">
                <a:solidFill>
                  <a:schemeClr val="bg2">
                    <a:lumMod val="25000"/>
                  </a:schemeClr>
                </a:solidFill>
              </a:rPr>
              <a:t>Stanice IZS</a:t>
            </a:r>
          </a:p>
        </p:txBody>
      </p:sp>
      <p:sp>
        <p:nvSpPr>
          <p:cNvPr id="8" name="Obdélník 7"/>
          <p:cNvSpPr/>
          <p:nvPr/>
        </p:nvSpPr>
        <p:spPr>
          <a:xfrm>
            <a:off x="695676" y="1484784"/>
            <a:ext cx="7704857" cy="129614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16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Posílení vybavení základních složek IZS technikou a věcnými prostředky k zajištění připravenosti základních složek IZS v exponovaných územích </a:t>
            </a:r>
            <a:r>
              <a:rPr lang="cs-CZ" sz="1600" dirty="0" smtClean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 důrazem na přizpůsobení </a:t>
            </a:r>
            <a:r>
              <a:rPr lang="cs-CZ" sz="16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změnám klimatu a novým rizikům </a:t>
            </a:r>
          </a:p>
          <a:p>
            <a:r>
              <a:rPr lang="cs-CZ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19. výzva </a:t>
            </a:r>
            <a:r>
              <a:rPr lang="cs-CZ" b="1" dirty="0">
                <a:solidFill>
                  <a:schemeClr val="bg2">
                    <a:lumMod val="25000"/>
                  </a:schemeClr>
                </a:solidFill>
              </a:rPr>
              <a:t>Technika pro IZS</a:t>
            </a:r>
          </a:p>
        </p:txBody>
      </p:sp>
      <p:sp>
        <p:nvSpPr>
          <p:cNvPr id="9" name="Obdélník 8"/>
          <p:cNvSpPr/>
          <p:nvPr/>
        </p:nvSpPr>
        <p:spPr>
          <a:xfrm>
            <a:off x="704764" y="3068960"/>
            <a:ext cx="7704858" cy="153362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16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Modernizace vzdělávacích a výcvikových středisek pro základní složky IZS (simulátory, trenažéry, polygony apod. a jejich vybavení), zaměřených na rozvoj specifických dovedností a součinnost základních složek IZS při řešení mimořádných událostí </a:t>
            </a:r>
            <a:endParaRPr lang="cs-CZ" sz="1600" dirty="0" smtClean="0">
              <a:solidFill>
                <a:srgbClr val="4C4C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dirty="0" smtClean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27. výzva </a:t>
            </a:r>
            <a:r>
              <a:rPr lang="cs-CZ" b="1" dirty="0">
                <a:solidFill>
                  <a:schemeClr val="bg2">
                    <a:lumMod val="25000"/>
                  </a:schemeClr>
                </a:solidFill>
              </a:rPr>
              <a:t>Vzdělávací </a:t>
            </a:r>
            <a:r>
              <a:rPr lang="cs-CZ" b="1" dirty="0" smtClean="0">
                <a:solidFill>
                  <a:schemeClr val="bg2">
                    <a:lumMod val="25000"/>
                  </a:schemeClr>
                </a:solidFill>
              </a:rPr>
              <a:t>a výcviková </a:t>
            </a:r>
            <a:r>
              <a:rPr lang="cs-CZ" b="1" dirty="0">
                <a:solidFill>
                  <a:schemeClr val="bg2">
                    <a:lumMod val="25000"/>
                  </a:schemeClr>
                </a:solidFill>
              </a:rPr>
              <a:t>střediska pro IZS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242897" y="234760"/>
            <a:ext cx="82724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srgbClr val="1D71B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IROP 2014-2020</a:t>
            </a:r>
            <a:r>
              <a:rPr lang="cs-CZ" b="1" dirty="0">
                <a:solidFill>
                  <a:srgbClr val="1D71B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cs-CZ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 1.3 Zvýšení připravenosti k řešení a řízení rizik a katastrof</a:t>
            </a:r>
          </a:p>
          <a:p>
            <a:r>
              <a:rPr lang="cs-CZ" b="1" dirty="0" smtClean="0">
                <a:solidFill>
                  <a:srgbClr val="1D71B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Podporované aktivity</a:t>
            </a:r>
            <a:endParaRPr lang="cs-CZ" b="1" dirty="0">
              <a:solidFill>
                <a:srgbClr val="1D71B8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810330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ovéPole 17"/>
          <p:cNvSpPr txBox="1"/>
          <p:nvPr/>
        </p:nvSpPr>
        <p:spPr>
          <a:xfrm>
            <a:off x="6122755" y="867519"/>
            <a:ext cx="1269835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3200" b="1" dirty="0" smtClean="0">
                <a:solidFill>
                  <a:schemeClr val="accent1"/>
                </a:solidFill>
              </a:rPr>
              <a:t>9 </a:t>
            </a:r>
            <a:r>
              <a:rPr lang="cs-CZ" sz="2400" dirty="0" smtClean="0">
                <a:solidFill>
                  <a:schemeClr val="accent1"/>
                </a:solidFill>
              </a:rPr>
              <a:t>% PČR</a:t>
            </a:r>
          </a:p>
          <a:p>
            <a:pPr algn="ctr"/>
            <a:r>
              <a:rPr lang="cs-CZ" dirty="0" smtClean="0"/>
              <a:t>(4 projekty)</a:t>
            </a:r>
            <a:endParaRPr lang="cs-CZ" dirty="0"/>
          </a:p>
        </p:txBody>
      </p:sp>
      <p:sp>
        <p:nvSpPr>
          <p:cNvPr id="5" name="Ovál 4"/>
          <p:cNvSpPr/>
          <p:nvPr/>
        </p:nvSpPr>
        <p:spPr>
          <a:xfrm>
            <a:off x="4529166" y="2526982"/>
            <a:ext cx="2256350" cy="2260321"/>
          </a:xfrm>
          <a:prstGeom prst="ellipse">
            <a:avLst/>
          </a:prstGeom>
          <a:solidFill>
            <a:srgbClr val="1B75BC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4,21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mld. Kč</a:t>
            </a: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Graf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5782075"/>
              </p:ext>
            </p:extLst>
          </p:nvPr>
        </p:nvGraphicFramePr>
        <p:xfrm>
          <a:off x="2699792" y="1057003"/>
          <a:ext cx="5915099" cy="51737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" name="TextovéPole 18"/>
          <p:cNvSpPr txBox="1"/>
          <p:nvPr/>
        </p:nvSpPr>
        <p:spPr>
          <a:xfrm>
            <a:off x="7412186" y="4621614"/>
            <a:ext cx="1603323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3200" b="1" dirty="0" smtClean="0">
                <a:solidFill>
                  <a:srgbClr val="57463F"/>
                </a:solidFill>
              </a:rPr>
              <a:t>37 </a:t>
            </a:r>
            <a:r>
              <a:rPr lang="cs-CZ" sz="2400" dirty="0" smtClean="0">
                <a:solidFill>
                  <a:srgbClr val="57463F"/>
                </a:solidFill>
              </a:rPr>
              <a:t>% JSDH</a:t>
            </a:r>
          </a:p>
          <a:p>
            <a:pPr algn="ctr"/>
            <a:r>
              <a:rPr lang="cs-CZ" sz="16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(234 projektů)</a:t>
            </a:r>
          </a:p>
        </p:txBody>
      </p:sp>
      <p:sp>
        <p:nvSpPr>
          <p:cNvPr id="20" name="TextovéPole 19"/>
          <p:cNvSpPr txBox="1"/>
          <p:nvPr/>
        </p:nvSpPr>
        <p:spPr>
          <a:xfrm>
            <a:off x="7392590" y="1882534"/>
            <a:ext cx="1412566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3200" b="1" dirty="0" smtClean="0">
                <a:solidFill>
                  <a:schemeClr val="accent6"/>
                </a:solidFill>
              </a:rPr>
              <a:t>18 </a:t>
            </a:r>
            <a:r>
              <a:rPr lang="cs-CZ" sz="2400" dirty="0" smtClean="0">
                <a:solidFill>
                  <a:schemeClr val="accent6"/>
                </a:solidFill>
              </a:rPr>
              <a:t>% ZZS</a:t>
            </a:r>
          </a:p>
          <a:p>
            <a:pPr algn="ctr"/>
            <a:r>
              <a:rPr lang="cs-CZ" sz="16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(18 projektů)</a:t>
            </a:r>
          </a:p>
        </p:txBody>
      </p:sp>
      <p:sp>
        <p:nvSpPr>
          <p:cNvPr id="21" name="TextovéPole 20"/>
          <p:cNvSpPr txBox="1"/>
          <p:nvPr/>
        </p:nvSpPr>
        <p:spPr>
          <a:xfrm>
            <a:off x="1562015" y="2998113"/>
            <a:ext cx="1868588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3200" b="1" dirty="0" smtClean="0">
                <a:solidFill>
                  <a:schemeClr val="accent2"/>
                </a:solidFill>
              </a:rPr>
              <a:t>44 </a:t>
            </a:r>
            <a:r>
              <a:rPr lang="cs-CZ" sz="2400" dirty="0" smtClean="0">
                <a:solidFill>
                  <a:schemeClr val="accent2"/>
                </a:solidFill>
              </a:rPr>
              <a:t>% HZS ČR</a:t>
            </a:r>
          </a:p>
          <a:p>
            <a:pPr algn="ctr"/>
            <a:r>
              <a:rPr lang="cs-CZ" sz="16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(13 projektů)</a:t>
            </a:r>
          </a:p>
        </p:txBody>
      </p:sp>
      <p:sp>
        <p:nvSpPr>
          <p:cNvPr id="25" name="TextovéPole 24"/>
          <p:cNvSpPr txBox="1"/>
          <p:nvPr/>
        </p:nvSpPr>
        <p:spPr>
          <a:xfrm>
            <a:off x="242897" y="234760"/>
            <a:ext cx="82724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srgbClr val="1D71B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IROP 2014-2020</a:t>
            </a:r>
            <a:r>
              <a:rPr lang="cs-CZ" b="1" dirty="0">
                <a:solidFill>
                  <a:srgbClr val="1D71B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cs-CZ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 1.3 Zvýšení připravenosti k řešení a řízení rizik a katastrof</a:t>
            </a:r>
          </a:p>
          <a:p>
            <a:r>
              <a:rPr lang="cs-CZ" b="1" dirty="0">
                <a:solidFill>
                  <a:srgbClr val="1D71B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Projekty s právním aktem podle zaměření podpory</a:t>
            </a:r>
          </a:p>
        </p:txBody>
      </p:sp>
      <p:sp>
        <p:nvSpPr>
          <p:cNvPr id="26" name="TextovéPole 25"/>
          <p:cNvSpPr txBox="1"/>
          <p:nvPr/>
        </p:nvSpPr>
        <p:spPr>
          <a:xfrm>
            <a:off x="395536" y="1177628"/>
            <a:ext cx="304227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 specifickém cíli 1.3 IROP byly </a:t>
            </a:r>
            <a:r>
              <a:rPr lang="cs-CZ" sz="1400" dirty="0" smtClean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 období 2015 - 2016 </a:t>
            </a:r>
            <a:r>
              <a:rPr lang="cs-CZ" sz="14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vyhlášeny celkem 3 výzvy v celkovém objemu </a:t>
            </a:r>
            <a:r>
              <a:rPr lang="cs-CZ" sz="1400" dirty="0" err="1" smtClean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</a:t>
            </a:r>
            <a:r>
              <a:rPr lang="cs-CZ" sz="1400" dirty="0" smtClean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 alokace </a:t>
            </a:r>
            <a:r>
              <a:rPr lang="cs-CZ" sz="14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SC. Zaregistrováno bylo </a:t>
            </a:r>
            <a:r>
              <a:rPr lang="cs-CZ" sz="1400" dirty="0" smtClean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529 </a:t>
            </a:r>
            <a:r>
              <a:rPr lang="cs-CZ" sz="14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projektů za </a:t>
            </a:r>
            <a:r>
              <a:rPr lang="cs-CZ" sz="1400" dirty="0" smtClean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8,2 mld</a:t>
            </a:r>
            <a:r>
              <a:rPr lang="cs-CZ" sz="14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Kč. </a:t>
            </a:r>
          </a:p>
        </p:txBody>
      </p:sp>
      <p:sp>
        <p:nvSpPr>
          <p:cNvPr id="27" name="TextovéPole 26"/>
          <p:cNvSpPr txBox="1"/>
          <p:nvPr/>
        </p:nvSpPr>
        <p:spPr>
          <a:xfrm>
            <a:off x="395536" y="4221088"/>
            <a:ext cx="317697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Vzhledem k mimořádnému zájmu byly všechny výzvy předčasně uzavřeny.</a:t>
            </a:r>
          </a:p>
          <a:p>
            <a:r>
              <a:rPr lang="cs-CZ" sz="14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 dnešnímu dni je na </a:t>
            </a:r>
            <a:r>
              <a:rPr lang="cs-CZ" sz="1400" dirty="0" smtClean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seznamu 34 náhradních </a:t>
            </a:r>
            <a:r>
              <a:rPr lang="cs-CZ" sz="14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projektů za </a:t>
            </a:r>
            <a:r>
              <a:rPr lang="cs-CZ" sz="1400" dirty="0" smtClean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480,9 mil. Kč</a:t>
            </a:r>
            <a:r>
              <a:rPr lang="cs-CZ" sz="14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5549580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2"/>
          <p:cNvSpPr>
            <a:spLocks noGrp="1"/>
          </p:cNvSpPr>
          <p:nvPr>
            <p:ph idx="1"/>
          </p:nvPr>
        </p:nvSpPr>
        <p:spPr>
          <a:xfrm>
            <a:off x="628650" y="1085687"/>
            <a:ext cx="7886700" cy="2948493"/>
          </a:xfrm>
        </p:spPr>
        <p:txBody>
          <a:bodyPr>
            <a:normAutofit/>
          </a:bodyPr>
          <a:lstStyle/>
          <a:p>
            <a:pPr algn="just">
              <a:lnSpc>
                <a:spcPct val="170000"/>
              </a:lnSpc>
              <a:buClr>
                <a:srgbClr val="4472C4"/>
              </a:buClr>
            </a:pPr>
            <a:r>
              <a:rPr lang="cs-CZ" sz="1600" dirty="0"/>
              <a:t>alokace výzvy </a:t>
            </a:r>
            <a:r>
              <a:rPr lang="cs-CZ" sz="1600" b="1" dirty="0"/>
              <a:t>404,71 mil. Kč</a:t>
            </a:r>
          </a:p>
          <a:p>
            <a:pPr algn="just">
              <a:lnSpc>
                <a:spcPct val="170000"/>
              </a:lnSpc>
              <a:buClr>
                <a:srgbClr val="4472C4"/>
              </a:buClr>
            </a:pPr>
            <a:r>
              <a:rPr lang="cs-CZ" sz="1600" dirty="0" smtClean="0"/>
              <a:t>dosud </a:t>
            </a:r>
            <a:r>
              <a:rPr lang="cs-CZ" sz="1600" dirty="0"/>
              <a:t>předloženo </a:t>
            </a:r>
            <a:r>
              <a:rPr lang="cs-CZ" sz="1600" dirty="0" smtClean="0"/>
              <a:t>na Místní akční skupiny celkem </a:t>
            </a:r>
            <a:r>
              <a:rPr lang="cs-CZ" sz="1600" b="1" dirty="0" smtClean="0"/>
              <a:t>206</a:t>
            </a:r>
            <a:r>
              <a:rPr lang="cs-CZ" sz="1600" dirty="0" smtClean="0"/>
              <a:t> projektů za </a:t>
            </a:r>
            <a:r>
              <a:rPr lang="cs-CZ" sz="1600" b="1" dirty="0" smtClean="0"/>
              <a:t>389,49 mil. Kč</a:t>
            </a:r>
            <a:endParaRPr lang="cs-CZ" sz="1600" b="1" dirty="0"/>
          </a:p>
          <a:p>
            <a:pPr algn="just">
              <a:lnSpc>
                <a:spcPct val="170000"/>
              </a:lnSpc>
              <a:buClr>
                <a:srgbClr val="4472C4"/>
              </a:buClr>
            </a:pPr>
            <a:r>
              <a:rPr lang="cs-CZ" sz="1600" b="1" dirty="0" smtClean="0"/>
              <a:t>153</a:t>
            </a:r>
            <a:r>
              <a:rPr lang="cs-CZ" sz="1600" dirty="0" smtClean="0"/>
              <a:t> projektů s vydaným právním aktem </a:t>
            </a:r>
            <a:r>
              <a:rPr lang="cs-CZ" sz="1600" dirty="0"/>
              <a:t>za </a:t>
            </a:r>
            <a:r>
              <a:rPr lang="cs-CZ" sz="1600" b="1" dirty="0"/>
              <a:t>282,91 mil. Kč</a:t>
            </a:r>
          </a:p>
          <a:p>
            <a:pPr algn="just">
              <a:lnSpc>
                <a:spcPct val="170000"/>
              </a:lnSpc>
              <a:buClr>
                <a:srgbClr val="4472C4"/>
              </a:buClr>
            </a:pPr>
            <a:r>
              <a:rPr lang="cs-CZ" sz="1600" b="1" dirty="0"/>
              <a:t>65</a:t>
            </a:r>
            <a:r>
              <a:rPr lang="cs-CZ" sz="1600" dirty="0"/>
              <a:t> </a:t>
            </a:r>
            <a:r>
              <a:rPr lang="cs-CZ" sz="1600" dirty="0" smtClean="0"/>
              <a:t>projektů dokončeno, z </a:t>
            </a:r>
            <a:r>
              <a:rPr lang="cs-CZ" sz="1600" dirty="0"/>
              <a:t>toho </a:t>
            </a:r>
            <a:r>
              <a:rPr lang="cs-CZ" sz="1600" b="1" dirty="0" smtClean="0"/>
              <a:t>61</a:t>
            </a:r>
            <a:r>
              <a:rPr lang="cs-CZ" sz="1600" dirty="0" smtClean="0"/>
              <a:t> </a:t>
            </a:r>
            <a:r>
              <a:rPr lang="cs-CZ" sz="1600" dirty="0"/>
              <a:t>již proplaceno v souhrnném objemu </a:t>
            </a:r>
            <a:r>
              <a:rPr lang="cs-CZ" sz="1600" b="1" dirty="0" smtClean="0"/>
              <a:t>100,98 mil. Kč </a:t>
            </a:r>
            <a:r>
              <a:rPr lang="cs-CZ" sz="1600" dirty="0" smtClean="0"/>
              <a:t>proplaceno</a:t>
            </a:r>
            <a:endParaRPr lang="cs-CZ" sz="1600" dirty="0"/>
          </a:p>
          <a:p>
            <a:pPr algn="just">
              <a:lnSpc>
                <a:spcPct val="170000"/>
              </a:lnSpc>
            </a:pPr>
            <a:endParaRPr lang="cs-CZ" sz="1800" dirty="0"/>
          </a:p>
          <a:p>
            <a:endParaRPr lang="cs-CZ" dirty="0" smtClean="0"/>
          </a:p>
        </p:txBody>
      </p:sp>
      <p:sp>
        <p:nvSpPr>
          <p:cNvPr id="5" name="Obdélník 4"/>
          <p:cNvSpPr/>
          <p:nvPr/>
        </p:nvSpPr>
        <p:spPr>
          <a:xfrm>
            <a:off x="671897" y="3861048"/>
            <a:ext cx="7704856" cy="80116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16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Zajištění adekvátní odolnosti s důrazem na přizpůsobení se změnám klimatu </a:t>
            </a:r>
            <a:r>
              <a:rPr lang="cs-CZ" sz="1600" dirty="0" smtClean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 novým rizikům </a:t>
            </a:r>
            <a:r>
              <a:rPr lang="cs-CZ" sz="1600" b="1" dirty="0" smtClean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(stanice JSDH)</a:t>
            </a:r>
            <a:endParaRPr lang="cs-CZ" sz="1600" b="1" dirty="0">
              <a:solidFill>
                <a:srgbClr val="4C4C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délník 5"/>
          <p:cNvSpPr/>
          <p:nvPr/>
        </p:nvSpPr>
        <p:spPr>
          <a:xfrm>
            <a:off x="671897" y="4869160"/>
            <a:ext cx="7704857" cy="101046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16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Posílení vybavení základních složek IZS technikou a věcnými prostředky k zajištění připravenosti základních složek IZS v exponovaných územích s důrazem na přizpůsobení se změnám klimatu a novým </a:t>
            </a:r>
            <a:r>
              <a:rPr lang="cs-CZ" sz="1600" dirty="0" smtClean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rizikům </a:t>
            </a:r>
            <a:r>
              <a:rPr lang="cs-CZ" sz="1600" b="1" dirty="0" smtClean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(technika)</a:t>
            </a:r>
            <a:endParaRPr lang="cs-CZ" sz="1600" b="1" dirty="0">
              <a:solidFill>
                <a:srgbClr val="4C4C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242897" y="234760"/>
            <a:ext cx="78406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srgbClr val="1D71B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IROP 2014-2020</a:t>
            </a:r>
            <a:r>
              <a:rPr lang="cs-CZ" b="1" dirty="0">
                <a:solidFill>
                  <a:srgbClr val="1D71B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cs-CZ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 4.1</a:t>
            </a:r>
          </a:p>
          <a:p>
            <a:r>
              <a:rPr lang="cs-CZ" b="1" dirty="0" smtClean="0">
                <a:solidFill>
                  <a:srgbClr val="1D71B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69. výzva Integrovaný záchranný systém – integrované projekty CLLD</a:t>
            </a:r>
            <a:endParaRPr lang="cs-CZ" b="1" dirty="0">
              <a:solidFill>
                <a:srgbClr val="1D71B8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237566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4006302A-C808-7441-9460-C6AB82598A7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Děkuji Vám za pozornost</a:t>
            </a:r>
            <a:endParaRPr lang="cs-CZ" dirty="0"/>
          </a:p>
        </p:txBody>
      </p:sp>
      <p:sp>
        <p:nvSpPr>
          <p:cNvPr id="5" name="Podnadpis 4">
            <a:extLst>
              <a:ext uri="{FF2B5EF4-FFF2-40B4-BE49-F238E27FC236}">
                <a16:creationId xmlns:a16="http://schemas.microsoft.com/office/drawing/2014/main" id="{8FFA93C4-D43E-BE4C-9A46-96120E7371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636912"/>
            <a:ext cx="6858000" cy="895455"/>
          </a:xfrm>
        </p:spPr>
        <p:txBody>
          <a:bodyPr/>
          <a:lstStyle/>
          <a:p>
            <a:r>
              <a:rPr lang="cs-CZ" sz="1600" b="1" dirty="0"/>
              <a:t>Zdeněk </a:t>
            </a:r>
            <a:r>
              <a:rPr lang="cs-CZ" sz="1600" b="1" dirty="0" smtClean="0"/>
              <a:t>Semorád</a:t>
            </a:r>
          </a:p>
          <a:p>
            <a:r>
              <a:rPr lang="cs-CZ" sz="1600" dirty="0"/>
              <a:t/>
            </a:r>
            <a:br>
              <a:rPr lang="cs-CZ" sz="1600" dirty="0"/>
            </a:br>
            <a:r>
              <a:rPr lang="cs-CZ" sz="1600" dirty="0"/>
              <a:t>náměstek pro řízení sekce evropských </a:t>
            </a:r>
            <a:br>
              <a:rPr lang="cs-CZ" sz="1600" dirty="0"/>
            </a:br>
            <a:r>
              <a:rPr lang="cs-CZ" sz="1600" dirty="0"/>
              <a:t>a národních programů, </a:t>
            </a:r>
            <a:r>
              <a:rPr lang="cs-CZ" sz="1600" dirty="0" smtClean="0"/>
              <a:t>MMR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2796633106"/>
      </p:ext>
    </p:extLst>
  </p:cSld>
  <p:clrMapOvr>
    <a:masterClrMapping/>
  </p:clrMapOvr>
  <p:transition spd="slow">
    <p:pu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ulk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0747618"/>
              </p:ext>
            </p:extLst>
          </p:nvPr>
        </p:nvGraphicFramePr>
        <p:xfrm>
          <a:off x="503548" y="1422256"/>
          <a:ext cx="8136904" cy="28956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6561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807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rgbClr val="1D71B8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cs-CZ" sz="1600" b="1" kern="1200" dirty="0" smtClean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09:00 - 10:00</a:t>
                      </a:r>
                      <a:endParaRPr lang="cs-CZ" sz="1600" b="1" kern="1200" dirty="0">
                        <a:solidFill>
                          <a:srgbClr val="4C4C4C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rgbClr val="1D71B8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cs-CZ" sz="1600" b="1" kern="1200" dirty="0" smtClean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Registrace účastníků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rgbClr val="1D71B8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cs-CZ" sz="1600" b="1" kern="1200" dirty="0" smtClean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10:00 - 12:00</a:t>
                      </a:r>
                      <a:endParaRPr lang="cs-CZ" sz="1600" b="1" kern="1200" dirty="0">
                        <a:solidFill>
                          <a:srgbClr val="4C4C4C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rgbClr val="1D71B8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cs-CZ" sz="1600" b="1" kern="1200" dirty="0" smtClean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Dopolední část 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rgbClr val="1D71B8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cs-CZ" sz="1600" kern="1200" dirty="0">
                        <a:solidFill>
                          <a:srgbClr val="4C4C4C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rgbClr val="1D71B8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cs-CZ" sz="1600" kern="1200" dirty="0" smtClean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Zahájení konference - úvodní slovo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rgbClr val="1D71B8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cs-CZ" sz="1600" kern="1200" dirty="0">
                        <a:solidFill>
                          <a:srgbClr val="4C4C4C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rgbClr val="1D71B8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cs-CZ" sz="1600" kern="1200" dirty="0" smtClean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Zhodnocení výzev IROP a IOP 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rgbClr val="1D71B8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cs-CZ" sz="1600" kern="1200" dirty="0">
                        <a:solidFill>
                          <a:srgbClr val="4C4C4C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rgbClr val="1D71B8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cs-CZ" sz="1600" kern="1200" dirty="0" smtClean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Trendy a potřeby IZS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rgbClr val="1D71B8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cs-CZ" sz="1600" kern="1200" dirty="0" smtClean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Globální oteplování – problém i pro Česko? 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rgbClr val="1D71B8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cs-CZ" sz="1600" kern="1200" dirty="0">
                        <a:solidFill>
                          <a:srgbClr val="4C4C4C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rgbClr val="1D71B8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cs-CZ" sz="1600" kern="1200" dirty="0" smtClean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IROP 2021 - 2027 a podpora integrovaného záchranného systému 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rgbClr val="1D71B8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cs-CZ" sz="1600" b="1" kern="1200" dirty="0" smtClean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12:00 - 13:00</a:t>
                      </a:r>
                      <a:endParaRPr lang="cs-CZ" sz="1600" b="1" kern="1200" dirty="0">
                        <a:solidFill>
                          <a:srgbClr val="4C4C4C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rgbClr val="1D71B8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cs-CZ" sz="1600" b="1" kern="1200" dirty="0" smtClean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Oběd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22102740"/>
                  </a:ext>
                </a:extLst>
              </a:tr>
            </a:tbl>
          </a:graphicData>
        </a:graphic>
      </p:graphicFrame>
      <p:sp>
        <p:nvSpPr>
          <p:cNvPr id="8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862" y="260648"/>
            <a:ext cx="7886700" cy="493937"/>
          </a:xfrm>
        </p:spPr>
        <p:txBody>
          <a:bodyPr/>
          <a:lstStyle/>
          <a:p>
            <a:r>
              <a:rPr lang="cs-CZ" dirty="0" smtClean="0">
                <a:solidFill>
                  <a:srgbClr val="0070C0"/>
                </a:solidFill>
                <a:latin typeface="Myriad Pro"/>
              </a:rPr>
              <a:t>Program</a:t>
            </a:r>
            <a:endParaRPr lang="cs-CZ" sz="2400" dirty="0">
              <a:solidFill>
                <a:srgbClr val="1D70B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958879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4732917"/>
              </p:ext>
            </p:extLst>
          </p:nvPr>
        </p:nvGraphicFramePr>
        <p:xfrm>
          <a:off x="503548" y="841100"/>
          <a:ext cx="8136904" cy="5168341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6561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807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3800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rgbClr val="1D71B8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lang="cs-CZ" sz="1600" b="1" kern="1200" dirty="0" smtClean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13:00 - 15:00</a:t>
                      </a:r>
                      <a:endParaRPr lang="cs-CZ" sz="1600" b="1" kern="1200" dirty="0">
                        <a:solidFill>
                          <a:srgbClr val="4C4C4C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rgbClr val="1D71B8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cs-CZ" sz="1600" b="1" kern="1200" dirty="0" smtClean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Odpolední část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3800">
                <a:tc>
                  <a:txBody>
                    <a:bodyPr/>
                    <a:lstStyle/>
                    <a:p>
                      <a:pPr marL="0" marR="0" lvl="1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rgbClr val="1D71B8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lang="cs-CZ" sz="1600" kern="1200" dirty="0" smtClean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Blok ZZS</a:t>
                      </a:r>
                      <a:endParaRPr lang="cs-CZ" sz="1600" kern="1200" dirty="0">
                        <a:solidFill>
                          <a:srgbClr val="4C4C4C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rgbClr val="1D71B8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s-ES" sz="1600" kern="1200" dirty="0" smtClean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Modernizace a standardizace vybavení ZZS Kraje Vysočina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8821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rgbClr val="1D71B8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endParaRPr lang="cs-CZ" sz="1600" kern="1200" dirty="0">
                        <a:solidFill>
                          <a:srgbClr val="4C4C4C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rgbClr val="1D71B8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lang="cs-CZ" sz="1600" kern="1200" dirty="0" smtClean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Technika pro zdravotnickou záchrannou službu Zlínského kraje a vybavení pro školící střediska Zdravotnické záchranné služby Zlínského kraje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95671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rgbClr val="1D71B8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lang="cs-CZ" sz="1600" kern="1200" dirty="0" smtClean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Blok HZS ČR</a:t>
                      </a:r>
                      <a:endParaRPr lang="cs-CZ" sz="1600" kern="1200" dirty="0">
                        <a:solidFill>
                          <a:srgbClr val="4C4C4C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rgbClr val="1D71B8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lang="cs-CZ" sz="1600" kern="1200" dirty="0" smtClean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Národní informační systém integrovaného záchranného systému a Krajský standardizovaný projekt Hasičského záchranného sboru Kraje Vysočina 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9696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rgbClr val="1D71B8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endParaRPr lang="cs-CZ" sz="1600" kern="1200" dirty="0">
                        <a:solidFill>
                          <a:srgbClr val="4C4C4C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rgbClr val="1D71B8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lang="cs-CZ" sz="1600" kern="1200" dirty="0" smtClean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Zvýšení připravenosti Hasičského záchranného sboru České republiky k řešení a řízení rizik způsobených změnou klimatu 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9696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rgbClr val="1D71B8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endParaRPr lang="cs-CZ" sz="1600" kern="1200" dirty="0">
                        <a:solidFill>
                          <a:srgbClr val="4C4C4C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rgbClr val="1D71B8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lang="cs-CZ" sz="1600" kern="1200" dirty="0" smtClean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Učiliště požární ochrany Velké Poříčí - modernizace stávajícího vzdělávacího a výcvikového střediska 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3800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rgbClr val="1D71B8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lang="cs-CZ" sz="1600" kern="1200" dirty="0" smtClean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Blok PČR</a:t>
                      </a:r>
                      <a:endParaRPr lang="cs-CZ" sz="1600" kern="1200" dirty="0">
                        <a:solidFill>
                          <a:srgbClr val="4C4C4C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rgbClr val="1D71B8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lang="cs-CZ" sz="1600" kern="1200" dirty="0" smtClean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Zvýšení akceschopnosti Policie ČR při řešení mimořádných událostí 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22102740"/>
                  </a:ext>
                </a:extLst>
              </a:tr>
              <a:tr h="4038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rgbClr val="1D71B8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endParaRPr lang="cs-CZ" sz="1600" kern="1200" dirty="0">
                        <a:solidFill>
                          <a:srgbClr val="4C4C4C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rgbClr val="1D71B8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lang="cs-CZ" sz="1600" kern="1200" dirty="0" smtClean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Výstavba areálu Územního odboru Chrudim - Krajské ředitelství policie Pardubického kraje 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7288439"/>
                  </a:ext>
                </a:extLst>
              </a:tr>
            </a:tbl>
          </a:graphicData>
        </a:graphic>
      </p:graphicFrame>
      <p:sp>
        <p:nvSpPr>
          <p:cNvPr id="6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862" y="260648"/>
            <a:ext cx="7886700" cy="493937"/>
          </a:xfrm>
        </p:spPr>
        <p:txBody>
          <a:bodyPr/>
          <a:lstStyle/>
          <a:p>
            <a:r>
              <a:rPr lang="cs-CZ" dirty="0" smtClean="0">
                <a:solidFill>
                  <a:srgbClr val="0070C0"/>
                </a:solidFill>
                <a:latin typeface="Myriad Pro"/>
              </a:rPr>
              <a:t>Program</a:t>
            </a:r>
            <a:endParaRPr lang="cs-CZ" sz="2400" dirty="0">
              <a:solidFill>
                <a:srgbClr val="1D70B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954380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4682076"/>
              </p:ext>
            </p:extLst>
          </p:nvPr>
        </p:nvGraphicFramePr>
        <p:xfrm>
          <a:off x="517290" y="980728"/>
          <a:ext cx="8136904" cy="148076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6561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807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38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rgbClr val="1D71B8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cs-CZ" sz="1600" b="1" kern="1200" dirty="0" smtClean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15:00 - 17:00</a:t>
                      </a:r>
                      <a:endParaRPr lang="cs-CZ" sz="1600" b="1" kern="1200" dirty="0">
                        <a:solidFill>
                          <a:srgbClr val="4C4C4C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rgbClr val="1D71B8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cs-CZ" sz="1600" b="1" kern="1200" dirty="0" smtClean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Doprovodný program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380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rgbClr val="1D71B8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cs-CZ" sz="1600" kern="1200" dirty="0">
                        <a:solidFill>
                          <a:srgbClr val="4C4C4C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rgbClr val="1D71B8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cs-CZ" sz="1600" kern="1200" dirty="0" smtClean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Dynamická a statická ukázka techniky a staveb IZS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rgbClr val="1D71B8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cs-CZ" sz="1600" kern="1200" dirty="0" smtClean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Areál Ministerstva vnitra - Generálního ředitelství HZS ČR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rgbClr val="1D71B8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cs-CZ" sz="1600" kern="1200" dirty="0" smtClean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 působnosti Skladovacího a opravárenského zařízení HZS ČR 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862" y="260648"/>
            <a:ext cx="7886700" cy="493937"/>
          </a:xfrm>
        </p:spPr>
        <p:txBody>
          <a:bodyPr/>
          <a:lstStyle/>
          <a:p>
            <a:r>
              <a:rPr lang="cs-CZ" dirty="0" smtClean="0">
                <a:solidFill>
                  <a:srgbClr val="0070C0"/>
                </a:solidFill>
                <a:latin typeface="Myriad Pro"/>
              </a:rPr>
              <a:t>Program</a:t>
            </a:r>
            <a:endParaRPr lang="cs-CZ" sz="2400" dirty="0">
              <a:solidFill>
                <a:srgbClr val="1D70B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652534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7D96576B-4587-B84C-8ED8-FB87BB88BAC7}"/>
              </a:ext>
            </a:extLst>
          </p:cNvPr>
          <p:cNvSpPr txBox="1"/>
          <p:nvPr/>
        </p:nvSpPr>
        <p:spPr>
          <a:xfrm>
            <a:off x="3226266" y="5417009"/>
            <a:ext cx="26914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09. 10. 2019</a:t>
            </a:r>
          </a:p>
          <a:p>
            <a:pPr algn="ctr"/>
            <a:r>
              <a:rPr lang="cs-CZ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Jihlava</a:t>
            </a:r>
          </a:p>
        </p:txBody>
      </p:sp>
      <p:sp>
        <p:nvSpPr>
          <p:cNvPr id="6" name="Podnadpis 3"/>
          <p:cNvSpPr txBox="1">
            <a:spLocks/>
          </p:cNvSpPr>
          <p:nvPr/>
        </p:nvSpPr>
        <p:spPr>
          <a:xfrm>
            <a:off x="685800" y="2018995"/>
            <a:ext cx="7772400" cy="21391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rgbClr val="1D71B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>
              <a:spcBef>
                <a:spcPts val="1000"/>
              </a:spcBef>
            </a:pPr>
            <a:r>
              <a:rPr lang="cs-CZ" dirty="0" smtClean="0"/>
              <a:t>Úvodní slovo</a:t>
            </a:r>
            <a:r>
              <a:rPr lang="cs-CZ" sz="2400" dirty="0" smtClean="0"/>
              <a:t/>
            </a:r>
            <a:br>
              <a:rPr lang="cs-CZ" sz="2400" dirty="0" smtClean="0"/>
            </a:br>
            <a:r>
              <a:rPr lang="cs-CZ" sz="2400" dirty="0" smtClean="0">
                <a:solidFill>
                  <a:srgbClr val="0070C0"/>
                </a:solidFill>
                <a:ea typeface="+mn-ea"/>
              </a:rPr>
              <a:t/>
            </a:r>
            <a:br>
              <a:rPr lang="cs-CZ" sz="2400" dirty="0" smtClean="0">
                <a:solidFill>
                  <a:srgbClr val="0070C0"/>
                </a:solidFill>
                <a:ea typeface="+mn-ea"/>
              </a:rPr>
            </a:br>
            <a:r>
              <a:rPr lang="cs-CZ" sz="1800" dirty="0">
                <a:solidFill>
                  <a:srgbClr val="4C4C4C"/>
                </a:solidFill>
                <a:ea typeface="+mn-ea"/>
              </a:rPr>
              <a:t>Zdeněk Semorád</a:t>
            </a:r>
            <a:r>
              <a:rPr lang="cs-CZ" sz="1800" b="0" dirty="0">
                <a:solidFill>
                  <a:srgbClr val="4C4C4C"/>
                </a:solidFill>
                <a:ea typeface="+mn-ea"/>
              </a:rPr>
              <a:t/>
            </a:r>
            <a:br>
              <a:rPr lang="cs-CZ" sz="1800" b="0" dirty="0">
                <a:solidFill>
                  <a:srgbClr val="4C4C4C"/>
                </a:solidFill>
                <a:ea typeface="+mn-ea"/>
              </a:rPr>
            </a:br>
            <a:r>
              <a:rPr lang="cs-CZ" sz="1800" b="0" dirty="0">
                <a:solidFill>
                  <a:srgbClr val="4C4C4C"/>
                </a:solidFill>
              </a:rPr>
              <a:t>náměstek pro řízení sekce evropských </a:t>
            </a:r>
            <a:br>
              <a:rPr lang="cs-CZ" sz="1800" b="0" dirty="0">
                <a:solidFill>
                  <a:srgbClr val="4C4C4C"/>
                </a:solidFill>
              </a:rPr>
            </a:br>
            <a:r>
              <a:rPr lang="cs-CZ" sz="1800" b="0" dirty="0">
                <a:solidFill>
                  <a:srgbClr val="4C4C4C"/>
                </a:solidFill>
              </a:rPr>
              <a:t>a národních programů, MMR</a:t>
            </a:r>
          </a:p>
        </p:txBody>
      </p:sp>
    </p:spTree>
    <p:extLst>
      <p:ext uri="{BB962C8B-B14F-4D97-AF65-F5344CB8AC3E}">
        <p14:creationId xmlns:p14="http://schemas.microsoft.com/office/powerpoint/2010/main" val="139700865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7D96576B-4587-B84C-8ED8-FB87BB88BAC7}"/>
              </a:ext>
            </a:extLst>
          </p:cNvPr>
          <p:cNvSpPr txBox="1"/>
          <p:nvPr/>
        </p:nvSpPr>
        <p:spPr>
          <a:xfrm>
            <a:off x="3226266" y="5417009"/>
            <a:ext cx="26914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09. 10. 2019</a:t>
            </a:r>
          </a:p>
          <a:p>
            <a:pPr algn="ctr"/>
            <a:r>
              <a:rPr lang="cs-CZ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Jihlava</a:t>
            </a:r>
          </a:p>
        </p:txBody>
      </p:sp>
      <p:sp>
        <p:nvSpPr>
          <p:cNvPr id="6" name="Podnadpis 3"/>
          <p:cNvSpPr txBox="1">
            <a:spLocks/>
          </p:cNvSpPr>
          <p:nvPr/>
        </p:nvSpPr>
        <p:spPr>
          <a:xfrm>
            <a:off x="685800" y="2018995"/>
            <a:ext cx="7772400" cy="21391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rgbClr val="1D71B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>
              <a:spcBef>
                <a:spcPts val="1000"/>
              </a:spcBef>
            </a:pPr>
            <a:r>
              <a:rPr lang="cs-CZ" dirty="0"/>
              <a:t>Ú</a:t>
            </a:r>
            <a:r>
              <a:rPr lang="cs-CZ" dirty="0" smtClean="0"/>
              <a:t>vodní slovo</a:t>
            </a:r>
            <a:r>
              <a:rPr lang="cs-CZ" sz="2400" dirty="0" smtClean="0"/>
              <a:t/>
            </a:r>
            <a:br>
              <a:rPr lang="cs-CZ" sz="2400" dirty="0" smtClean="0"/>
            </a:br>
            <a:r>
              <a:rPr lang="cs-CZ" sz="2400" dirty="0" smtClean="0">
                <a:solidFill>
                  <a:srgbClr val="0070C0"/>
                </a:solidFill>
                <a:ea typeface="+mn-ea"/>
              </a:rPr>
              <a:t/>
            </a:r>
            <a:br>
              <a:rPr lang="cs-CZ" sz="2400" dirty="0" smtClean="0">
                <a:solidFill>
                  <a:srgbClr val="0070C0"/>
                </a:solidFill>
                <a:ea typeface="+mn-ea"/>
              </a:rPr>
            </a:br>
            <a:r>
              <a:rPr lang="cs-CZ" sz="1800" dirty="0" smtClean="0">
                <a:solidFill>
                  <a:srgbClr val="4C4C4C"/>
                </a:solidFill>
                <a:ea typeface="+mn-ea"/>
              </a:rPr>
              <a:t>Jiří Běhounek</a:t>
            </a:r>
            <a:r>
              <a:rPr lang="cs-CZ" sz="1800" b="0" dirty="0">
                <a:solidFill>
                  <a:srgbClr val="4C4C4C"/>
                </a:solidFill>
                <a:ea typeface="+mn-ea"/>
              </a:rPr>
              <a:t/>
            </a:r>
            <a:br>
              <a:rPr lang="cs-CZ" sz="1800" b="0" dirty="0">
                <a:solidFill>
                  <a:srgbClr val="4C4C4C"/>
                </a:solidFill>
                <a:ea typeface="+mn-ea"/>
              </a:rPr>
            </a:br>
            <a:r>
              <a:rPr lang="cs-CZ" sz="1800" b="0" dirty="0" smtClean="0">
                <a:solidFill>
                  <a:srgbClr val="4C4C4C"/>
                </a:solidFill>
              </a:rPr>
              <a:t>hejtman </a:t>
            </a:r>
            <a:r>
              <a:rPr lang="cs-CZ" sz="1800" b="0" dirty="0">
                <a:solidFill>
                  <a:srgbClr val="4C4C4C"/>
                </a:solidFill>
              </a:rPr>
              <a:t>Kraje Vysočina</a:t>
            </a:r>
          </a:p>
          <a:p>
            <a:pPr algn="ctr">
              <a:spcBef>
                <a:spcPts val="1000"/>
              </a:spcBef>
            </a:pPr>
            <a:endParaRPr lang="cs-CZ" sz="1800" b="0" dirty="0">
              <a:solidFill>
                <a:srgbClr val="4C4C4C"/>
              </a:solidFill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83765168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dnadpis 3"/>
          <p:cNvSpPr txBox="1">
            <a:spLocks/>
          </p:cNvSpPr>
          <p:nvPr/>
        </p:nvSpPr>
        <p:spPr>
          <a:xfrm>
            <a:off x="532181" y="1316736"/>
            <a:ext cx="7772400" cy="3540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rgbClr val="1D71B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>
              <a:spcBef>
                <a:spcPts val="1000"/>
              </a:spcBef>
            </a:pPr>
            <a:r>
              <a:rPr lang="cs-CZ" sz="3100" dirty="0" smtClean="0"/>
              <a:t/>
            </a:r>
            <a:br>
              <a:rPr lang="cs-CZ" sz="3100" dirty="0" smtClean="0"/>
            </a:br>
            <a:r>
              <a:rPr lang="cs-CZ" sz="3100" dirty="0"/>
              <a:t>Zhodnocení výzev IROP a IOP </a:t>
            </a:r>
          </a:p>
          <a:p>
            <a:pPr algn="ctr">
              <a:spcBef>
                <a:spcPts val="1000"/>
              </a:spcBef>
            </a:pPr>
            <a:r>
              <a:rPr lang="cs-CZ" sz="1800" dirty="0">
                <a:solidFill>
                  <a:srgbClr val="4C4C4C"/>
                </a:solidFill>
                <a:ea typeface="+mn-ea"/>
              </a:rPr>
              <a:t>Zdeněk </a:t>
            </a:r>
            <a:r>
              <a:rPr lang="cs-CZ" sz="1800" dirty="0" err="1">
                <a:solidFill>
                  <a:srgbClr val="4C4C4C"/>
                </a:solidFill>
                <a:ea typeface="+mn-ea"/>
              </a:rPr>
              <a:t>Semorád</a:t>
            </a:r>
            <a:r>
              <a:rPr lang="cs-CZ" sz="1800" b="0" dirty="0">
                <a:solidFill>
                  <a:srgbClr val="4C4C4C"/>
                </a:solidFill>
                <a:ea typeface="+mn-ea"/>
              </a:rPr>
              <a:t/>
            </a:r>
            <a:br>
              <a:rPr lang="cs-CZ" sz="1800" b="0" dirty="0">
                <a:solidFill>
                  <a:srgbClr val="4C4C4C"/>
                </a:solidFill>
                <a:ea typeface="+mn-ea"/>
              </a:rPr>
            </a:br>
            <a:r>
              <a:rPr lang="cs-CZ" sz="1800" b="0" dirty="0">
                <a:solidFill>
                  <a:srgbClr val="4C4C4C"/>
                </a:solidFill>
                <a:ea typeface="+mn-ea"/>
              </a:rPr>
              <a:t>náměstek pro řízení sekce evropských </a:t>
            </a:r>
            <a:br>
              <a:rPr lang="cs-CZ" sz="1800" b="0" dirty="0">
                <a:solidFill>
                  <a:srgbClr val="4C4C4C"/>
                </a:solidFill>
                <a:ea typeface="+mn-ea"/>
              </a:rPr>
            </a:br>
            <a:r>
              <a:rPr lang="cs-CZ" sz="1800" b="0" dirty="0">
                <a:solidFill>
                  <a:srgbClr val="4C4C4C"/>
                </a:solidFill>
                <a:ea typeface="+mn-ea"/>
              </a:rPr>
              <a:t>a národních programů, MMR</a:t>
            </a:r>
          </a:p>
        </p:txBody>
      </p:sp>
    </p:spTree>
    <p:extLst>
      <p:ext uri="{BB962C8B-B14F-4D97-AF65-F5344CB8AC3E}">
        <p14:creationId xmlns:p14="http://schemas.microsoft.com/office/powerpoint/2010/main" val="240095285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955013"/>
              </p:ext>
            </p:extLst>
          </p:nvPr>
        </p:nvGraphicFramePr>
        <p:xfrm>
          <a:off x="255194" y="1136652"/>
          <a:ext cx="8640960" cy="242824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5922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486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5064">
                <a:tc gridSpan="2">
                  <a:txBody>
                    <a:bodyPr/>
                    <a:lstStyle/>
                    <a:p>
                      <a:r>
                        <a:rPr lang="cs-CZ" dirty="0" smtClean="0"/>
                        <a:t>Integrovaný operační program (IOP)</a:t>
                      </a:r>
                      <a:endParaRPr lang="cs-CZ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cs-CZ" sz="1600" kern="1200" dirty="0" smtClean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Programové období:</a:t>
                      </a:r>
                      <a:endParaRPr lang="cs-CZ" sz="1600" kern="1200" dirty="0">
                        <a:solidFill>
                          <a:srgbClr val="4C4C4C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cs-CZ" sz="1600" kern="1200" dirty="0" smtClean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2007-2013</a:t>
                      </a:r>
                      <a:endParaRPr lang="cs-CZ" sz="1600" kern="1200" dirty="0">
                        <a:solidFill>
                          <a:srgbClr val="4C4C4C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cs-CZ" sz="1600" kern="1200" dirty="0" smtClean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Celková alokace OP:</a:t>
                      </a:r>
                      <a:endParaRPr lang="cs-CZ" sz="1600" kern="1200" dirty="0">
                        <a:solidFill>
                          <a:srgbClr val="4C4C4C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cs-CZ" sz="1600" b="1" kern="1200" dirty="0" smtClean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1,62 mld. EUR</a:t>
                      </a:r>
                      <a:endParaRPr lang="cs-CZ" sz="1600" b="1" kern="1200" dirty="0">
                        <a:solidFill>
                          <a:srgbClr val="4C4C4C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cs-CZ" sz="1600" kern="1200" dirty="0" smtClean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Kofinancování:</a:t>
                      </a:r>
                      <a:endParaRPr lang="cs-CZ" sz="1600" kern="1200" dirty="0">
                        <a:solidFill>
                          <a:srgbClr val="4C4C4C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cs-CZ" sz="1600" kern="1200" dirty="0" smtClean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max. 85 % z EFRR</a:t>
                      </a:r>
                      <a:endParaRPr lang="cs-CZ" sz="1600" kern="1200" dirty="0">
                        <a:solidFill>
                          <a:srgbClr val="4C4C4C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cs-CZ" sz="1600" kern="1200" dirty="0" smtClean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Podpora IZS:</a:t>
                      </a:r>
                      <a:endParaRPr lang="cs-CZ" sz="1600" kern="1200" dirty="0">
                        <a:solidFill>
                          <a:srgbClr val="4C4C4C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cs-CZ" sz="1600" kern="1200" dirty="0" smtClean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Oblast</a:t>
                      </a:r>
                      <a:r>
                        <a:rPr lang="cs-CZ" sz="1600" kern="1200" baseline="0" dirty="0" smtClean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intervence</a:t>
                      </a:r>
                      <a:r>
                        <a:rPr lang="cs-CZ" sz="1600" kern="1200" dirty="0" smtClean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3.4 Služby v oblasti bezpečnosti, prevence a řízení rizik</a:t>
                      </a:r>
                      <a:endParaRPr lang="cs-CZ" sz="1600" kern="1200" dirty="0">
                        <a:solidFill>
                          <a:srgbClr val="4C4C4C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cs-CZ" sz="1600" kern="1200" dirty="0" smtClean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Alokace OI 3.4: </a:t>
                      </a:r>
                      <a:endParaRPr lang="cs-CZ" sz="1600" kern="1200" dirty="0">
                        <a:solidFill>
                          <a:srgbClr val="4C4C4C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cs-CZ" sz="1600" b="1" kern="1200" dirty="0" smtClean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271,3 mil. EUR </a:t>
                      </a:r>
                      <a:r>
                        <a:rPr lang="cs-CZ" sz="1600" b="0" kern="1200" dirty="0" smtClean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(16,8% alokace OP)</a:t>
                      </a:r>
                      <a:endParaRPr lang="cs-CZ" sz="1600" b="0" kern="1200" dirty="0">
                        <a:solidFill>
                          <a:srgbClr val="4C4C4C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646934"/>
                  </a:ext>
                </a:extLst>
              </a:tr>
            </a:tbl>
          </a:graphicData>
        </a:graphic>
      </p:graphicFrame>
      <p:graphicFrame>
        <p:nvGraphicFramePr>
          <p:cNvPr id="7" name="Tabulk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2223925"/>
              </p:ext>
            </p:extLst>
          </p:nvPr>
        </p:nvGraphicFramePr>
        <p:xfrm>
          <a:off x="251520" y="3625852"/>
          <a:ext cx="8640960" cy="24333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5922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486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cs-CZ" sz="1800" dirty="0" smtClean="0"/>
                        <a:t>Integrovaný regionální</a:t>
                      </a:r>
                      <a:r>
                        <a:rPr lang="cs-CZ" sz="1800" baseline="0" dirty="0" smtClean="0"/>
                        <a:t> </a:t>
                      </a:r>
                      <a:r>
                        <a:rPr lang="cs-CZ" sz="1800" dirty="0" smtClean="0"/>
                        <a:t>operační program (IROP)</a:t>
                      </a:r>
                      <a:endParaRPr lang="cs-CZ" sz="18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cs-CZ" sz="1600" kern="1200" dirty="0" smtClean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Programové období:</a:t>
                      </a:r>
                      <a:endParaRPr lang="cs-CZ" sz="1600" kern="1200" dirty="0">
                        <a:solidFill>
                          <a:srgbClr val="4C4C4C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1600" kern="1200" dirty="0" smtClean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2014-2020</a:t>
                      </a:r>
                      <a:endParaRPr lang="cs-CZ" sz="1600" kern="1200" dirty="0">
                        <a:solidFill>
                          <a:srgbClr val="4C4C4C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cs-CZ" sz="1600" kern="1200" dirty="0" smtClean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Celková alokace OP:</a:t>
                      </a:r>
                      <a:endParaRPr lang="cs-CZ" sz="1600" kern="1200" dirty="0">
                        <a:solidFill>
                          <a:srgbClr val="4C4C4C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1600" b="1" kern="1200" dirty="0" smtClean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4,76 mld. EUR</a:t>
                      </a:r>
                      <a:endParaRPr lang="cs-CZ" sz="1600" b="1" kern="1200" dirty="0">
                        <a:solidFill>
                          <a:srgbClr val="4C4C4C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cs-CZ" sz="1600" kern="1200" dirty="0" smtClean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Kofinancování:</a:t>
                      </a:r>
                      <a:endParaRPr lang="cs-CZ" sz="1600" kern="1200" dirty="0">
                        <a:solidFill>
                          <a:srgbClr val="4C4C4C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1600" kern="1200" dirty="0" smtClean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max. 85 % z EFRR</a:t>
                      </a:r>
                      <a:endParaRPr lang="cs-CZ" sz="1600" kern="1200" dirty="0">
                        <a:solidFill>
                          <a:srgbClr val="4C4C4C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cs-CZ" sz="1600" kern="1200" dirty="0" smtClean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Podpora IZS:</a:t>
                      </a:r>
                      <a:endParaRPr lang="cs-CZ" sz="1600" kern="1200" dirty="0">
                        <a:solidFill>
                          <a:srgbClr val="4C4C4C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1600" kern="1200" dirty="0" smtClean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Specifický cíl 1.3 Zvýšení připravenosti k řešení a řízení rizik a katastrof</a:t>
                      </a:r>
                      <a:endParaRPr lang="cs-CZ" sz="1600" kern="1200" dirty="0">
                        <a:solidFill>
                          <a:srgbClr val="4C4C4C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cs-CZ" sz="1600" kern="1200" dirty="0" smtClean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Alokace SC 1.3:</a:t>
                      </a:r>
                      <a:endParaRPr lang="cs-CZ" sz="1600" kern="1200" dirty="0">
                        <a:solidFill>
                          <a:srgbClr val="4C4C4C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1600" b="1" kern="1200" dirty="0" smtClean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150,6 mil. EUR </a:t>
                      </a:r>
                      <a:r>
                        <a:rPr lang="cs-CZ" sz="1600" b="0" kern="1200" smtClean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(3,2%</a:t>
                      </a:r>
                      <a:r>
                        <a:rPr lang="cs-CZ" sz="1600" b="0" kern="1200" baseline="0" smtClean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cs-CZ" sz="1600" b="0" kern="1200" baseline="0" dirty="0" smtClean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alokace OP)</a:t>
                      </a:r>
                      <a:endParaRPr lang="cs-CZ" sz="1600" b="0" kern="1200" dirty="0">
                        <a:solidFill>
                          <a:srgbClr val="4C4C4C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4176156"/>
                  </a:ext>
                </a:extLst>
              </a:tr>
            </a:tbl>
          </a:graphicData>
        </a:graphic>
      </p:graphicFrame>
      <p:sp>
        <p:nvSpPr>
          <p:cNvPr id="4" name="TextovéPole 3"/>
          <p:cNvSpPr txBox="1"/>
          <p:nvPr/>
        </p:nvSpPr>
        <p:spPr>
          <a:xfrm>
            <a:off x="1875588" y="260648"/>
            <a:ext cx="44422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3600" b="1" dirty="0">
                <a:solidFill>
                  <a:srgbClr val="1D71B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</a:t>
            </a:r>
            <a:r>
              <a:rPr lang="cs-CZ" sz="3600" b="1" dirty="0" smtClean="0">
                <a:solidFill>
                  <a:srgbClr val="1D71B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perační programy</a:t>
            </a:r>
            <a:endParaRPr lang="cs-CZ" sz="3600" b="1" dirty="0">
              <a:solidFill>
                <a:srgbClr val="1D71B8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140323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971495" y="511805"/>
            <a:ext cx="72010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b="1" dirty="0">
                <a:solidFill>
                  <a:srgbClr val="1D71B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Integrovaný operační program </a:t>
            </a:r>
            <a:r>
              <a:rPr lang="cs-CZ" sz="2800" b="1" dirty="0" smtClean="0">
                <a:solidFill>
                  <a:srgbClr val="1D71B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2007-2013</a:t>
            </a:r>
            <a:endParaRPr lang="cs-CZ" sz="2800" b="1" dirty="0">
              <a:solidFill>
                <a:srgbClr val="1D71B8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628650" y="2132856"/>
            <a:ext cx="7886700" cy="3043535"/>
          </a:xfrm>
        </p:spPr>
        <p:txBody>
          <a:bodyPr>
            <a:normAutofit/>
          </a:bodyPr>
          <a:lstStyle/>
          <a:p>
            <a:pPr algn="just">
              <a:lnSpc>
                <a:spcPct val="170000"/>
              </a:lnSpc>
              <a:buClr>
                <a:srgbClr val="4472C4"/>
              </a:buClr>
            </a:pPr>
            <a:r>
              <a:rPr lang="cs-CZ" sz="1600" dirty="0"/>
              <a:t>c</a:t>
            </a:r>
            <a:r>
              <a:rPr lang="cs-CZ" sz="1600" dirty="0" smtClean="0"/>
              <a:t>elkem vyhlášeno </a:t>
            </a:r>
            <a:r>
              <a:rPr lang="cs-CZ" sz="1600" b="1" dirty="0" smtClean="0"/>
              <a:t>68</a:t>
            </a:r>
            <a:r>
              <a:rPr lang="cs-CZ" sz="1600" dirty="0" smtClean="0"/>
              <a:t> </a:t>
            </a:r>
            <a:r>
              <a:rPr lang="cs-CZ" sz="1600" dirty="0"/>
              <a:t>výzev k předkládání projektových </a:t>
            </a:r>
            <a:r>
              <a:rPr lang="cs-CZ" sz="1600" dirty="0" smtClean="0"/>
              <a:t>žádostí</a:t>
            </a:r>
          </a:p>
          <a:p>
            <a:pPr algn="just">
              <a:lnSpc>
                <a:spcPct val="170000"/>
              </a:lnSpc>
              <a:buClr>
                <a:srgbClr val="4472C4"/>
              </a:buClr>
            </a:pPr>
            <a:r>
              <a:rPr lang="cs-CZ" sz="1600" dirty="0"/>
              <a:t>p</a:t>
            </a:r>
            <a:r>
              <a:rPr lang="cs-CZ" sz="1600" dirty="0" smtClean="0"/>
              <a:t>ředloženo </a:t>
            </a:r>
            <a:r>
              <a:rPr lang="cs-CZ" sz="1600" dirty="0"/>
              <a:t>celkem </a:t>
            </a:r>
            <a:r>
              <a:rPr lang="cs-CZ" sz="1600" b="1" dirty="0" smtClean="0"/>
              <a:t>9,8 tis. </a:t>
            </a:r>
            <a:r>
              <a:rPr lang="cs-CZ" sz="1600" dirty="0"/>
              <a:t>projektů</a:t>
            </a:r>
          </a:p>
          <a:p>
            <a:pPr algn="just">
              <a:lnSpc>
                <a:spcPct val="170000"/>
              </a:lnSpc>
              <a:buClr>
                <a:srgbClr val="4472C4"/>
              </a:buClr>
            </a:pPr>
            <a:r>
              <a:rPr lang="cs-CZ" sz="1600" dirty="0" smtClean="0"/>
              <a:t>podpořeno </a:t>
            </a:r>
            <a:r>
              <a:rPr lang="cs-CZ" sz="1600" dirty="0"/>
              <a:t>a proplaceno </a:t>
            </a:r>
            <a:r>
              <a:rPr lang="cs-CZ" sz="1600" b="1" dirty="0" smtClean="0"/>
              <a:t>8,5 tis. </a:t>
            </a:r>
            <a:r>
              <a:rPr lang="cs-CZ" sz="1600" dirty="0" smtClean="0"/>
              <a:t>projektů v souhrnném objemu</a:t>
            </a:r>
            <a:r>
              <a:rPr lang="cs-CZ" sz="1600" b="1" dirty="0" smtClean="0"/>
              <a:t> 40,51 </a:t>
            </a:r>
            <a:r>
              <a:rPr lang="cs-CZ" sz="1600" b="1" dirty="0"/>
              <a:t>mld. </a:t>
            </a:r>
            <a:r>
              <a:rPr lang="cs-CZ" sz="1600" b="1" dirty="0" smtClean="0"/>
              <a:t>Kč </a:t>
            </a:r>
          </a:p>
          <a:p>
            <a:pPr algn="just">
              <a:lnSpc>
                <a:spcPct val="170000"/>
              </a:lnSpc>
              <a:buClr>
                <a:srgbClr val="4472C4"/>
              </a:buClr>
            </a:pPr>
            <a:r>
              <a:rPr lang="cs-CZ" sz="1600" b="1" dirty="0" smtClean="0"/>
              <a:t>1,3 tis.</a:t>
            </a:r>
            <a:r>
              <a:rPr lang="cs-CZ" sz="1600" dirty="0" smtClean="0"/>
              <a:t> projektů již </a:t>
            </a:r>
            <a:r>
              <a:rPr lang="cs-CZ" sz="1600" dirty="0"/>
              <a:t>finálně uzavřeno a </a:t>
            </a:r>
            <a:r>
              <a:rPr lang="cs-CZ" sz="1600" b="1" dirty="0" smtClean="0"/>
              <a:t>7,2 tis.</a:t>
            </a:r>
            <a:r>
              <a:rPr lang="cs-CZ" sz="1600" dirty="0" smtClean="0"/>
              <a:t> </a:t>
            </a:r>
            <a:r>
              <a:rPr lang="cs-CZ" sz="1600" dirty="0"/>
              <a:t>v </a:t>
            </a:r>
            <a:r>
              <a:rPr lang="cs-CZ" sz="1600" dirty="0" smtClean="0"/>
              <a:t>udržitelnosti</a:t>
            </a:r>
          </a:p>
          <a:p>
            <a:pPr algn="just">
              <a:lnSpc>
                <a:spcPct val="170000"/>
              </a:lnSpc>
              <a:buClr>
                <a:srgbClr val="4472C4"/>
              </a:buClr>
            </a:pPr>
            <a:r>
              <a:rPr lang="cs-CZ" sz="1600" dirty="0" smtClean="0"/>
              <a:t>vyčerpán na </a:t>
            </a:r>
            <a:r>
              <a:rPr lang="cs-CZ" sz="1600" b="1" dirty="0" smtClean="0"/>
              <a:t>98,7%</a:t>
            </a:r>
            <a:endParaRPr lang="cs-CZ" sz="1600" b="1" dirty="0"/>
          </a:p>
        </p:txBody>
      </p:sp>
    </p:spTree>
    <p:extLst>
      <p:ext uri="{BB962C8B-B14F-4D97-AF65-F5344CB8AC3E}">
        <p14:creationId xmlns:p14="http://schemas.microsoft.com/office/powerpoint/2010/main" val="345408142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1484</TotalTime>
  <Words>801</Words>
  <Application>Microsoft Office PowerPoint</Application>
  <PresentationFormat>Předvádění na obrazovce (4:3)</PresentationFormat>
  <Paragraphs>133</Paragraphs>
  <Slides>16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0" baseType="lpstr">
      <vt:lpstr>Arial</vt:lpstr>
      <vt:lpstr>Calibri</vt:lpstr>
      <vt:lpstr>Myriad Pro</vt:lpstr>
      <vt:lpstr>Motiv Office</vt:lpstr>
      <vt:lpstr>Výroční konference IROP 2019</vt:lpstr>
      <vt:lpstr>Program</vt:lpstr>
      <vt:lpstr>Program</vt:lpstr>
      <vt:lpstr>Program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Děkuji Vám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 S</dc:creator>
  <cp:lastModifiedBy>Mazanik Jan</cp:lastModifiedBy>
  <cp:revision>130</cp:revision>
  <cp:lastPrinted>2019-09-30T15:17:36Z</cp:lastPrinted>
  <dcterms:created xsi:type="dcterms:W3CDTF">2018-01-10T11:40:26Z</dcterms:created>
  <dcterms:modified xsi:type="dcterms:W3CDTF">2019-10-04T12:37:06Z</dcterms:modified>
</cp:coreProperties>
</file>