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16" r:id="rId2"/>
    <p:sldId id="317" r:id="rId3"/>
    <p:sldId id="318" r:id="rId4"/>
    <p:sldId id="319" r:id="rId5"/>
    <p:sldId id="320" r:id="rId6"/>
    <p:sldId id="329" r:id="rId7"/>
    <p:sldId id="321" r:id="rId8"/>
    <p:sldId id="276" r:id="rId9"/>
    <p:sldId id="308" r:id="rId10"/>
    <p:sldId id="322" r:id="rId11"/>
    <p:sldId id="312" r:id="rId12"/>
    <p:sldId id="302" r:id="rId13"/>
    <p:sldId id="313" r:id="rId14"/>
    <p:sldId id="327" r:id="rId15"/>
    <p:sldId id="299" r:id="rId16"/>
    <p:sldId id="328" r:id="rId1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zanik Jan" initials="MJ" lastIdx="9" clrIdx="0">
    <p:extLst/>
  </p:cmAuthor>
  <p:cmAuthor id="2" name="Mazal Rostislav" initials="MR" lastIdx="9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1F1"/>
    <a:srgbClr val="4472C4"/>
    <a:srgbClr val="57463F"/>
    <a:srgbClr val="70AD47"/>
    <a:srgbClr val="ED7D31"/>
    <a:srgbClr val="C02C19"/>
    <a:srgbClr val="1B75BC"/>
    <a:srgbClr val="FE7211"/>
    <a:srgbClr val="0BA1D6"/>
    <a:srgbClr val="52DD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85408" autoAdjust="0"/>
  </p:normalViewPr>
  <p:slideViewPr>
    <p:cSldViewPr snapToObjects="1">
      <p:cViewPr varScale="1">
        <p:scale>
          <a:sx n="95" d="100"/>
          <a:sy n="95" d="100"/>
        </p:scale>
        <p:origin x="1986" y="24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-8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137" d="100"/>
          <a:sy n="137" d="100"/>
        </p:scale>
        <p:origin x="353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Prezentace\Prezentace%20MMR\01%20Zhodnocen&#237;%20v&#253;zev%20IROP%20a%20IOP\podklady\IOP\R17_201705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aha.mmr.cz\dfs\J\SF\IROP\32%20-%20Specifick&#233;%20c&#237;le\SC%201.3\nemazat\00%20pracovn&#237;,%20do&#269;asn&#225;\konference\Prezentace%20MMR\01%20Zhodnocen&#237;%20v&#253;zev%20IROP%20a%20IOP\podklady\IROP\IROP_M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57463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14-4CA8-A4E9-11979B23BA5C}"/>
              </c:ext>
            </c:extLst>
          </c:dPt>
          <c:dPt>
            <c:idx val="1"/>
            <c:bubble3D val="0"/>
            <c:spPr>
              <a:solidFill>
                <a:srgbClr val="70AD4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E14-4CA8-A4E9-11979B23BA5C}"/>
              </c:ext>
            </c:extLst>
          </c:dPt>
          <c:dPt>
            <c:idx val="2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E14-4CA8-A4E9-11979B23BA5C}"/>
              </c:ext>
            </c:extLst>
          </c:dPt>
          <c:dPt>
            <c:idx val="3"/>
            <c:bubble3D val="0"/>
            <c:spPr>
              <a:solidFill>
                <a:srgbClr val="4472C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E14-4CA8-A4E9-11979B23BA5C}"/>
              </c:ext>
            </c:extLst>
          </c:dPt>
          <c:cat>
            <c:strRef>
              <c:f>List4!$L$2:$L$5</c:f>
              <c:strCache>
                <c:ptCount val="4"/>
                <c:pt idx="0">
                  <c:v>ostatní</c:v>
                </c:pt>
                <c:pt idx="1">
                  <c:v>ZZS</c:v>
                </c:pt>
                <c:pt idx="2">
                  <c:v>hzs ČR</c:v>
                </c:pt>
                <c:pt idx="3">
                  <c:v>pčr</c:v>
                </c:pt>
              </c:strCache>
            </c:strRef>
          </c:cat>
          <c:val>
            <c:numRef>
              <c:f>List4!$N$2:$N$5</c:f>
              <c:numCache>
                <c:formatCode>#,##0.00</c:formatCode>
                <c:ptCount val="4"/>
                <c:pt idx="0">
                  <c:v>119239637.40000001</c:v>
                </c:pt>
                <c:pt idx="1">
                  <c:v>1119851318.8699999</c:v>
                </c:pt>
                <c:pt idx="2">
                  <c:v>3000635552.6099997</c:v>
                </c:pt>
                <c:pt idx="3">
                  <c:v>3105593322.4299989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14-4CA8-A4E9-11979B23BA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88582693205979"/>
          <c:y val="0.10561523812174547"/>
          <c:w val="0.69307931495370467"/>
          <c:h val="0.79238932237542703"/>
        </c:manualLayout>
      </c:layout>
      <c:doughnutChart>
        <c:varyColors val="1"/>
        <c:ser>
          <c:idx val="0"/>
          <c:order val="0"/>
          <c:spPr>
            <a:effectLst/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E8-4E9F-9294-6C5611AA02C5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E8-4E9F-9294-6C5611AA02C5}"/>
              </c:ext>
            </c:extLst>
          </c:dPt>
          <c:dPt>
            <c:idx val="2"/>
            <c:bubble3D val="0"/>
            <c:spPr>
              <a:solidFill>
                <a:srgbClr val="57463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7E8-4E9F-9294-6C5611AA02C5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7E8-4E9F-9294-6C5611AA02C5}"/>
              </c:ext>
            </c:extLst>
          </c:dPt>
          <c:cat>
            <c:strRef>
              <c:f>List2!$A$2:$A$5</c:f>
              <c:strCache>
                <c:ptCount val="4"/>
                <c:pt idx="0">
                  <c:v>PČR</c:v>
                </c:pt>
                <c:pt idx="1">
                  <c:v>ZZS</c:v>
                </c:pt>
                <c:pt idx="2">
                  <c:v>JSDH</c:v>
                </c:pt>
                <c:pt idx="3">
                  <c:v>hzs čr</c:v>
                </c:pt>
              </c:strCache>
            </c:strRef>
          </c:cat>
          <c:val>
            <c:numRef>
              <c:f>List2!$C$2:$C$5</c:f>
              <c:numCache>
                <c:formatCode>#,##0.00</c:formatCode>
                <c:ptCount val="4"/>
                <c:pt idx="0">
                  <c:v>358757998.10000002</c:v>
                </c:pt>
                <c:pt idx="1">
                  <c:v>431029675.31999999</c:v>
                </c:pt>
                <c:pt idx="2">
                  <c:v>1556589212.79</c:v>
                </c:pt>
                <c:pt idx="3">
                  <c:v>1863183600.4200001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E8-4E9F-9294-6C5611AA02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0.42696</cdr:x>
      <cdr:y>0.47434</cdr:y>
    </cdr:from>
    <cdr:to>
      <cdr:x>0.58155</cdr:x>
      <cdr:y>0.65107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525502" y="24540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A828EF0-7CBA-D14D-8B93-4AEC502D1E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0A80E7-8FBD-DD48-987B-63C5EE2A5E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856ED-4A75-E14F-82F9-3E3A8AD014FD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A00D05-E443-ED44-AA5F-6BE2623753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666CAB-A58F-8B4D-9AF9-5F2D5B2377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CA9EE-A766-5048-BAAD-808642868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3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1D0AC-43AB-41D4-86E8-17FEADBDF08C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AEC34-F7C9-4DC8-A740-BE07CA305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1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64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6902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B0A7F68-D4D0-EE48-ADB6-74D619B2C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888" y="695469"/>
            <a:ext cx="1842223" cy="184222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C0B2BF2-315A-B540-A0F1-D67C119C47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8" y="6079792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59940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rgbClr val="4C4C4C"/>
                </a:solidFill>
              </a:defRPr>
            </a:lvl1pPr>
            <a:lvl2pPr>
              <a:defRPr sz="2800">
                <a:solidFill>
                  <a:srgbClr val="4C4C4C"/>
                </a:solidFill>
              </a:defRPr>
            </a:lvl2pPr>
            <a:lvl3pPr>
              <a:defRPr sz="2400">
                <a:solidFill>
                  <a:srgbClr val="4C4C4C"/>
                </a:solidFill>
              </a:defRPr>
            </a:lvl3pPr>
            <a:lvl4pPr>
              <a:defRPr sz="2000">
                <a:solidFill>
                  <a:srgbClr val="4C4C4C"/>
                </a:solidFill>
              </a:defRPr>
            </a:lvl4pPr>
            <a:lvl5pPr>
              <a:defRPr sz="2000">
                <a:solidFill>
                  <a:srgbClr val="4C4C4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4C4C4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467745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solidFill>
                  <a:srgbClr val="4C4C4C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4C4C4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265599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782240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388309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D71B8"/>
              </a:buClr>
              <a:buSzTx/>
              <a:buFont typeface="Arial" panose="020B0604020202020204" pitchFamily="34" charset="0"/>
              <a:buChar char="•"/>
              <a:tabLst/>
              <a:defRPr lang="cs-CZ" b="0" smtClean="0">
                <a:solidFill>
                  <a:srgbClr val="4C4C4C"/>
                </a:solidFill>
                <a:effectLst/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Pellentesque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 </a:t>
            </a:r>
            <a:r>
              <a:rPr lang="cs-CZ" dirty="0" err="1"/>
              <a:t>justo</a:t>
            </a:r>
            <a:r>
              <a:rPr lang="cs-CZ" dirty="0"/>
              <a:t> </a:t>
            </a:r>
            <a:r>
              <a:rPr lang="cs-CZ" dirty="0" err="1"/>
              <a:t>laoreet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metus</a:t>
            </a:r>
            <a:r>
              <a:rPr lang="cs-CZ" dirty="0"/>
              <a:t> vitae, </a:t>
            </a:r>
            <a:r>
              <a:rPr lang="cs-CZ" dirty="0" err="1"/>
              <a:t>bibendum</a:t>
            </a:r>
            <a:r>
              <a:rPr lang="cs-CZ" dirty="0"/>
              <a:t> </a:t>
            </a:r>
            <a:r>
              <a:rPr lang="cs-CZ" dirty="0" err="1"/>
              <a:t>orci</a:t>
            </a:r>
            <a:r>
              <a:rPr lang="cs-CZ" dirty="0"/>
              <a:t>. </a:t>
            </a:r>
            <a:r>
              <a:rPr lang="cs-CZ" dirty="0" err="1"/>
              <a:t>Maece-nas</a:t>
            </a:r>
            <a:r>
              <a:rPr lang="cs-CZ" dirty="0"/>
              <a:t> </a:t>
            </a:r>
            <a:r>
              <a:rPr lang="cs-CZ" dirty="0" err="1"/>
              <a:t>placerat</a:t>
            </a:r>
            <a:r>
              <a:rPr lang="cs-CZ" dirty="0"/>
              <a:t> </a:t>
            </a:r>
            <a:r>
              <a:rPr lang="cs-CZ" dirty="0" err="1"/>
              <a:t>rhoncus</a:t>
            </a:r>
            <a:r>
              <a:rPr lang="cs-CZ" dirty="0"/>
              <a:t> </a:t>
            </a:r>
            <a:r>
              <a:rPr lang="cs-CZ" dirty="0" err="1"/>
              <a:t>cursus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non </a:t>
            </a:r>
            <a:r>
              <a:rPr lang="cs-CZ" dirty="0" err="1"/>
              <a:t>tincidunt</a:t>
            </a:r>
            <a:r>
              <a:rPr lang="cs-CZ" dirty="0"/>
              <a:t> </a:t>
            </a:r>
            <a:r>
              <a:rPr lang="cs-CZ" dirty="0" err="1"/>
              <a:t>arcu</a:t>
            </a:r>
            <a:r>
              <a:rPr lang="cs-CZ" dirty="0"/>
              <a:t>, </a:t>
            </a:r>
            <a:r>
              <a:rPr lang="cs-CZ" dirty="0" err="1"/>
              <a:t>nec</a:t>
            </a:r>
            <a:r>
              <a:rPr lang="cs-CZ" dirty="0"/>
              <a:t> </a:t>
            </a:r>
            <a:r>
              <a:rPr lang="cs-CZ" dirty="0" err="1"/>
              <a:t>dignissim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. </a:t>
            </a:r>
            <a:r>
              <a:rPr lang="cs-CZ" dirty="0" err="1"/>
              <a:t>Nam</a:t>
            </a:r>
            <a:r>
              <a:rPr lang="cs-CZ" dirty="0"/>
              <a:t> </a:t>
            </a:r>
            <a:r>
              <a:rPr lang="cs-CZ" dirty="0" err="1"/>
              <a:t>eget</a:t>
            </a:r>
            <a:r>
              <a:rPr lang="cs-CZ" dirty="0"/>
              <a:t> </a:t>
            </a:r>
            <a:r>
              <a:rPr lang="cs-CZ" dirty="0" err="1"/>
              <a:t>luctus</a:t>
            </a:r>
            <a:r>
              <a:rPr lang="cs-CZ" dirty="0"/>
              <a:t> </a:t>
            </a:r>
            <a:r>
              <a:rPr lang="cs-CZ" dirty="0" err="1"/>
              <a:t>nunc</a:t>
            </a:r>
            <a:r>
              <a:rPr lang="cs-CZ" dirty="0"/>
              <a:t>, a </a:t>
            </a:r>
            <a:r>
              <a:rPr lang="cs-CZ" dirty="0" err="1"/>
              <a:t>tempor</a:t>
            </a:r>
            <a:r>
              <a:rPr lang="cs-CZ" dirty="0"/>
              <a:t> elit.</a:t>
            </a:r>
          </a:p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38A1F98-B760-AE40-BB7A-7C3A16557D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89279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544257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6902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057EF51-3674-2346-A505-BFB4C7190E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89279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12475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695469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Kontakt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2998" y="2317521"/>
            <a:ext cx="6858000" cy="1548944"/>
          </a:xfrm>
        </p:spPr>
        <p:txBody>
          <a:bodyPr>
            <a:noAutofit/>
          </a:bodyPr>
          <a:lstStyle>
            <a:lvl1pPr marL="0" indent="0" algn="ctr">
              <a:buNone/>
              <a:defRPr sz="15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Jméno Příjmení</a:t>
            </a:r>
          </a:p>
          <a:p>
            <a:r>
              <a:rPr lang="cs-CZ" dirty="0"/>
              <a:t>Funkce</a:t>
            </a:r>
          </a:p>
          <a:p>
            <a:r>
              <a:rPr lang="cs-CZ" dirty="0"/>
              <a:t>E-mail</a:t>
            </a:r>
          </a:p>
          <a:p>
            <a:r>
              <a:rPr lang="cs-CZ" dirty="0"/>
              <a:t>+420 XXX XXX XXX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B0A7F68-D4D0-EE48-ADB6-74D619B2C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887" y="3866465"/>
            <a:ext cx="1842223" cy="184222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C0B2BF2-315A-B540-A0F1-D67C119C47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8" y="6056642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134593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4C4C4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153924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400163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C4C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C4C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343669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9257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04.10.2019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576516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5EB521AB-0A28-6B44-8E85-5B876EDAA7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" b="6089"/>
          <a:stretch/>
        </p:blipFill>
        <p:spPr>
          <a:xfrm>
            <a:off x="0" y="1"/>
            <a:ext cx="9143999" cy="61328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09803C-109F-484A-83D6-FFACFBED6390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78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1D71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88CFA9A-0363-4E48-9C5A-27F37F800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6902"/>
            <a:ext cx="7772400" cy="588082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Výroční konference IROP 2019</a:t>
            </a:r>
            <a:endParaRPr lang="cs-CZ" sz="40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F4AD260-CCF7-CE4A-A853-2950173AA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8975" y="3429000"/>
            <a:ext cx="6858000" cy="940443"/>
          </a:xfrm>
        </p:spPr>
        <p:txBody>
          <a:bodyPr/>
          <a:lstStyle/>
          <a:p>
            <a:r>
              <a:rPr lang="cs-CZ" dirty="0" smtClean="0"/>
              <a:t>„Podpora Integrovaného záchranného systému z EU fondů“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D96576B-4587-B84C-8ED8-FB87BB88BAC7}"/>
              </a:ext>
            </a:extLst>
          </p:cNvPr>
          <p:cNvSpPr txBox="1"/>
          <p:nvPr/>
        </p:nvSpPr>
        <p:spPr>
          <a:xfrm>
            <a:off x="2706624" y="4904945"/>
            <a:ext cx="354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10. 2019</a:t>
            </a:r>
            <a:endParaRPr lang="cs-CZ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Jihlava</a:t>
            </a:r>
            <a:endParaRPr lang="cs-CZ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8740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9572" y="1509316"/>
            <a:ext cx="7704856" cy="72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Vybudování </a:t>
            </a: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informačního systému operačních středisek 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IZS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42897" y="234760"/>
            <a:ext cx="8793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IOP 2007-2013 </a:t>
            </a:r>
          </a:p>
          <a:p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</a:t>
            </a:r>
            <a:r>
              <a:rPr lang="cs-CZ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intervence </a:t>
            </a:r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 Služby v oblasti bezpečnosti, prevence a řízení rizik</a:t>
            </a:r>
          </a:p>
          <a:p>
            <a:r>
              <a:rPr lang="cs-CZ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Podporované aktivity</a:t>
            </a:r>
            <a:endParaRPr lang="cs-CZ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19572" y="2448516"/>
            <a:ext cx="7704856" cy="963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Vybudování potřebné </a:t>
            </a: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infrastruktury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zajištění efektivity příjmu a poskytování </a:t>
            </a: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humanitární pomoci 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(podpora vybudování logistické základny s odpovídajícím technologickým vybavením)</a:t>
            </a:r>
          </a:p>
        </p:txBody>
      </p:sp>
      <p:sp>
        <p:nvSpPr>
          <p:cNvPr id="7" name="Obdélník 6"/>
          <p:cNvSpPr/>
          <p:nvPr/>
        </p:nvSpPr>
        <p:spPr>
          <a:xfrm>
            <a:off x="719572" y="3661775"/>
            <a:ext cx="7704856" cy="72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Pořízení </a:t>
            </a: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zajištění efektivní akceschopnosti IZS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19572" y="4631381"/>
            <a:ext cx="7704856" cy="72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Zřízení </a:t>
            </a: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kontaktních a koordinačních center 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celém území ČR</a:t>
            </a:r>
          </a:p>
        </p:txBody>
      </p:sp>
    </p:spTree>
    <p:extLst>
      <p:ext uri="{BB962C8B-B14F-4D97-AF65-F5344CB8AC3E}">
        <p14:creationId xmlns:p14="http://schemas.microsoft.com/office/powerpoint/2010/main" val="9898425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1898023" y="2998113"/>
            <a:ext cx="147187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accent1"/>
                </a:solidFill>
              </a:rPr>
              <a:t>42 </a:t>
            </a:r>
            <a:r>
              <a:rPr lang="cs-CZ" sz="2400" dirty="0" smtClean="0">
                <a:solidFill>
                  <a:schemeClr val="accent1"/>
                </a:solidFill>
              </a:rPr>
              <a:t>% PČR</a:t>
            </a:r>
          </a:p>
          <a:p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(65 projektů)</a:t>
            </a:r>
          </a:p>
        </p:txBody>
      </p:sp>
      <p:sp>
        <p:nvSpPr>
          <p:cNvPr id="5" name="Ovál 4"/>
          <p:cNvSpPr/>
          <p:nvPr/>
        </p:nvSpPr>
        <p:spPr>
          <a:xfrm>
            <a:off x="4400415" y="2712430"/>
            <a:ext cx="2256350" cy="2260321"/>
          </a:xfrm>
          <a:prstGeom prst="ellipse">
            <a:avLst/>
          </a:prstGeom>
          <a:solidFill>
            <a:srgbClr val="1B75BC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mld. Kč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858681" y="1069107"/>
            <a:ext cx="16406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57463F"/>
                </a:solidFill>
              </a:rPr>
              <a:t>2</a:t>
            </a:r>
            <a:r>
              <a:rPr lang="cs-CZ" sz="3200" b="1" dirty="0" smtClean="0">
                <a:solidFill>
                  <a:srgbClr val="57463F"/>
                </a:solidFill>
              </a:rPr>
              <a:t> </a:t>
            </a:r>
            <a:r>
              <a:rPr lang="cs-CZ" sz="2400" dirty="0" smtClean="0">
                <a:solidFill>
                  <a:srgbClr val="57463F"/>
                </a:solidFill>
              </a:rPr>
              <a:t>% ostatní</a:t>
            </a:r>
          </a:p>
          <a:p>
            <a:pPr algn="ctr"/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projektů)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338723" y="1899311"/>
            <a:ext cx="141256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accent6"/>
                </a:solidFill>
              </a:rPr>
              <a:t>15 </a:t>
            </a:r>
            <a:r>
              <a:rPr lang="cs-CZ" sz="2400" dirty="0" smtClean="0">
                <a:solidFill>
                  <a:schemeClr val="accent6"/>
                </a:solidFill>
              </a:rPr>
              <a:t>% ZZS</a:t>
            </a:r>
          </a:p>
          <a:p>
            <a:pPr algn="ctr"/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(25 projektů)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115103" y="4941350"/>
            <a:ext cx="185980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accent2"/>
                </a:solidFill>
              </a:rPr>
              <a:t>41 </a:t>
            </a:r>
            <a:r>
              <a:rPr lang="cs-CZ" sz="2400" dirty="0" smtClean="0">
                <a:solidFill>
                  <a:schemeClr val="accent2"/>
                </a:solidFill>
              </a:rPr>
              <a:t>% HZS ČR</a:t>
            </a:r>
          </a:p>
          <a:p>
            <a:pPr algn="ctr"/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(59 projektů)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2897" y="1641683"/>
            <a:ext cx="31270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oblasti intervence 3.4 došlo k vyhlášení 11 výzev. Zaregistrováno bylo celkem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 projektů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 toho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154 podpořeno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32791" y="5089390"/>
            <a:ext cx="2947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30. 6. 2012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MV ČR 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plnilo roli zprostředkujícího subjektu.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 1.7.2017 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došlo k převedení na MMR a CRR ČR. </a:t>
            </a:r>
          </a:p>
        </p:txBody>
      </p:sp>
      <p:graphicFrame>
        <p:nvGraphicFramePr>
          <p:cNvPr id="13" name="Graf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964282"/>
              </p:ext>
            </p:extLst>
          </p:nvPr>
        </p:nvGraphicFramePr>
        <p:xfrm>
          <a:off x="3012173" y="1641683"/>
          <a:ext cx="5032833" cy="440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242897" y="234760"/>
            <a:ext cx="8793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IOP 2007-2013 </a:t>
            </a:r>
          </a:p>
          <a:p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intervence 3.4 Služby v oblasti bezpečnosti, prevence a řízení rizik</a:t>
            </a:r>
          </a:p>
          <a:p>
            <a:r>
              <a:rPr lang="cs-CZ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Podpořené projekty</a:t>
            </a:r>
            <a:endParaRPr lang="cs-CZ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3" name="Pravoúhlá spojnice 2"/>
          <p:cNvCxnSpPr>
            <a:endCxn id="19" idx="1"/>
          </p:cNvCxnSpPr>
          <p:nvPr/>
        </p:nvCxnSpPr>
        <p:spPr>
          <a:xfrm rot="5400000" flipH="1" flipV="1">
            <a:off x="5526368" y="1598574"/>
            <a:ext cx="430892" cy="23373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1364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606058" y="1700808"/>
            <a:ext cx="7886700" cy="3456384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dirty="0"/>
              <a:t>vyhlášeno </a:t>
            </a:r>
            <a:r>
              <a:rPr lang="cs-CZ" sz="1600" b="1" dirty="0"/>
              <a:t>90</a:t>
            </a:r>
            <a:r>
              <a:rPr lang="cs-CZ" sz="1600" dirty="0"/>
              <a:t> výzev k předkládání projektových žádostí</a:t>
            </a:r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dirty="0"/>
              <a:t>celkem zaregistrováno </a:t>
            </a:r>
            <a:r>
              <a:rPr lang="cs-CZ" sz="1600" b="1" dirty="0"/>
              <a:t>12 tis. </a:t>
            </a:r>
            <a:r>
              <a:rPr lang="cs-CZ" sz="1600" dirty="0"/>
              <a:t>projektů</a:t>
            </a:r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dirty="0"/>
              <a:t>v pozitivním stavu </a:t>
            </a:r>
            <a:r>
              <a:rPr lang="cs-CZ" sz="1600" b="1" dirty="0"/>
              <a:t>9,4 tis.</a:t>
            </a:r>
            <a:r>
              <a:rPr lang="cs-CZ" sz="1600" dirty="0"/>
              <a:t> projektů za </a:t>
            </a:r>
            <a:r>
              <a:rPr lang="cs-CZ" sz="1600" b="1" dirty="0"/>
              <a:t>127,88 mld. Kč</a:t>
            </a:r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b="1" dirty="0"/>
              <a:t>7,3 tis</a:t>
            </a:r>
            <a:r>
              <a:rPr lang="cs-CZ" sz="1600" dirty="0"/>
              <a:t>. projektů s vydaným právním aktem za </a:t>
            </a:r>
            <a:r>
              <a:rPr lang="cs-CZ" sz="1600" b="1" dirty="0"/>
              <a:t>97,86 mld. Kč</a:t>
            </a:r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b="1" dirty="0"/>
              <a:t>3,9 tis. </a:t>
            </a:r>
            <a:r>
              <a:rPr lang="cs-CZ" sz="1600" dirty="0"/>
              <a:t>projektů dokončeno, z toho </a:t>
            </a:r>
            <a:r>
              <a:rPr lang="cs-CZ" sz="1600" dirty="0" smtClean="0"/>
              <a:t>již </a:t>
            </a:r>
            <a:r>
              <a:rPr lang="cs-CZ" sz="1600" b="1" dirty="0" smtClean="0"/>
              <a:t>3,7 </a:t>
            </a:r>
            <a:r>
              <a:rPr lang="cs-CZ" sz="1600" b="1" dirty="0"/>
              <a:t>tis. </a:t>
            </a:r>
            <a:r>
              <a:rPr lang="cs-CZ" sz="1600" dirty="0" smtClean="0"/>
              <a:t>proplaceno </a:t>
            </a:r>
            <a:r>
              <a:rPr lang="cs-CZ" sz="1600" dirty="0"/>
              <a:t>v souhrnném objemu </a:t>
            </a:r>
            <a:r>
              <a:rPr lang="cs-CZ" sz="1600" b="1" dirty="0"/>
              <a:t>32,97 mld. </a:t>
            </a:r>
            <a:r>
              <a:rPr lang="cs-CZ" sz="1600" b="1" dirty="0" smtClean="0"/>
              <a:t>Kč </a:t>
            </a:r>
            <a:r>
              <a:rPr lang="cs-CZ" sz="1600" dirty="0" smtClean="0"/>
              <a:t>proplaceno</a:t>
            </a:r>
          </a:p>
          <a:p>
            <a:pPr marL="0" indent="0" algn="just">
              <a:lnSpc>
                <a:spcPct val="170000"/>
              </a:lnSpc>
              <a:buClr>
                <a:srgbClr val="4472C4"/>
              </a:buClr>
              <a:buNone/>
            </a:pPr>
            <a:endParaRPr lang="cs-CZ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3395" y="468025"/>
            <a:ext cx="9017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Integrovaný </a:t>
            </a:r>
            <a:r>
              <a:rPr lang="cs-CZ" sz="2800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regionální operační </a:t>
            </a:r>
            <a:r>
              <a:rPr lang="cs-CZ" sz="2800" b="1" dirty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program </a:t>
            </a:r>
            <a:r>
              <a:rPr lang="cs-CZ" sz="2800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2014-2020</a:t>
            </a:r>
            <a:endParaRPr lang="cs-CZ" sz="2800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5846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04766" y="4890616"/>
            <a:ext cx="7704856" cy="9361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Zajištění adekvátní odolnosti s důrazem na přizpůsobení se změnám klimatu </a:t>
            </a: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novým 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rizikům </a:t>
            </a:r>
            <a:endParaRPr lang="cs-CZ" sz="1600" dirty="0" smtClean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výzva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Stanice IZS</a:t>
            </a:r>
          </a:p>
        </p:txBody>
      </p:sp>
      <p:sp>
        <p:nvSpPr>
          <p:cNvPr id="8" name="Obdélník 7"/>
          <p:cNvSpPr/>
          <p:nvPr/>
        </p:nvSpPr>
        <p:spPr>
          <a:xfrm>
            <a:off x="695676" y="1484784"/>
            <a:ext cx="7704857" cy="12961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Posílení vybavení základních složek IZS technikou a věcnými prostředky k zajištění připravenosti základních složek IZS v exponovaných územích </a:t>
            </a: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 důrazem na přizpůsobení 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změnám klimatu a novým rizikům </a:t>
            </a:r>
          </a:p>
          <a:p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výzva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Technika pro IZS</a:t>
            </a:r>
          </a:p>
        </p:txBody>
      </p:sp>
      <p:sp>
        <p:nvSpPr>
          <p:cNvPr id="9" name="Obdélník 8"/>
          <p:cNvSpPr/>
          <p:nvPr/>
        </p:nvSpPr>
        <p:spPr>
          <a:xfrm>
            <a:off x="704764" y="3068960"/>
            <a:ext cx="7704858" cy="15336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Modernizace vzdělávacích a výcvikových středisek pro základní složky IZS (simulátory, trenažéry, polygony apod. a jejich vybavení), zaměřených na rozvoj specifických dovedností a součinnost základních složek IZS při řešení mimořádných událostí </a:t>
            </a:r>
            <a:endParaRPr lang="cs-CZ" sz="1600" dirty="0" smtClean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 výzva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Vzdělávací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a výcviková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střediska pro IZS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42897" y="234760"/>
            <a:ext cx="8272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IROP 2014-2020</a:t>
            </a:r>
            <a:r>
              <a:rPr lang="cs-CZ" b="1" dirty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 1.3 Zvýšení připravenosti k řešení a řízení rizik a katastrof</a:t>
            </a:r>
          </a:p>
          <a:p>
            <a:r>
              <a:rPr lang="cs-CZ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Podporované aktivity</a:t>
            </a:r>
            <a:endParaRPr lang="cs-CZ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1033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6122755" y="867519"/>
            <a:ext cx="126983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accent1"/>
                </a:solidFill>
              </a:rPr>
              <a:t>9 </a:t>
            </a:r>
            <a:r>
              <a:rPr lang="cs-CZ" sz="2400" dirty="0" smtClean="0">
                <a:solidFill>
                  <a:schemeClr val="accent1"/>
                </a:solidFill>
              </a:rPr>
              <a:t>% PČR</a:t>
            </a:r>
          </a:p>
          <a:p>
            <a:pPr algn="ctr"/>
            <a:r>
              <a:rPr lang="cs-CZ" dirty="0" smtClean="0"/>
              <a:t>(4 projekty)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4529166" y="2526982"/>
            <a:ext cx="2256350" cy="2260321"/>
          </a:xfrm>
          <a:prstGeom prst="ellipse">
            <a:avLst/>
          </a:prstGeom>
          <a:solidFill>
            <a:srgbClr val="1B75BC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4,21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mld. Kč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82075"/>
              </p:ext>
            </p:extLst>
          </p:nvPr>
        </p:nvGraphicFramePr>
        <p:xfrm>
          <a:off x="2699792" y="1057003"/>
          <a:ext cx="5915099" cy="5173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7412186" y="4621614"/>
            <a:ext cx="160332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57463F"/>
                </a:solidFill>
              </a:rPr>
              <a:t>37 </a:t>
            </a:r>
            <a:r>
              <a:rPr lang="cs-CZ" sz="2400" dirty="0" smtClean="0">
                <a:solidFill>
                  <a:srgbClr val="57463F"/>
                </a:solidFill>
              </a:rPr>
              <a:t>% JSDH</a:t>
            </a:r>
          </a:p>
          <a:p>
            <a:pPr algn="ctr"/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(234 projektů)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392590" y="1882534"/>
            <a:ext cx="141256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accent6"/>
                </a:solidFill>
              </a:rPr>
              <a:t>18 </a:t>
            </a:r>
            <a:r>
              <a:rPr lang="cs-CZ" sz="2400" dirty="0" smtClean="0">
                <a:solidFill>
                  <a:schemeClr val="accent6"/>
                </a:solidFill>
              </a:rPr>
              <a:t>% ZZS</a:t>
            </a:r>
          </a:p>
          <a:p>
            <a:pPr algn="ctr"/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(18 projektů)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562015" y="2998113"/>
            <a:ext cx="186858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accent2"/>
                </a:solidFill>
              </a:rPr>
              <a:t>44 </a:t>
            </a:r>
            <a:r>
              <a:rPr lang="cs-CZ" sz="2400" dirty="0" smtClean="0">
                <a:solidFill>
                  <a:schemeClr val="accent2"/>
                </a:solidFill>
              </a:rPr>
              <a:t>% HZS ČR</a:t>
            </a:r>
          </a:p>
          <a:p>
            <a:pPr algn="ctr"/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(13 projektů)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42897" y="234760"/>
            <a:ext cx="8272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IROP 2014-2020</a:t>
            </a:r>
            <a:r>
              <a:rPr lang="cs-CZ" b="1" dirty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 1.3 Zvýšení připravenosti k řešení a řízení rizik a katastrof</a:t>
            </a:r>
          </a:p>
          <a:p>
            <a:r>
              <a:rPr lang="cs-CZ" b="1" dirty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Projekty s právním aktem podle zaměření podpory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95536" y="1177628"/>
            <a:ext cx="30422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specifickém cíli 1.3 IROP byly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období 2015 - 2016 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vyhlášeny celkem 3 výzvy v celkovém objemu </a:t>
            </a:r>
            <a:r>
              <a:rPr lang="cs-CZ" sz="1400" dirty="0" err="1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alokace 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SC. Zaregistrováno bylo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529 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projektů za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8,2 mld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Kč. 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95536" y="4221088"/>
            <a:ext cx="31769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Vzhledem k mimořádnému zájmu byly všechny výzvy předčasně uzavřeny.</a:t>
            </a:r>
          </a:p>
          <a:p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dnešnímu dni je na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seznamu 34 náhradních 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projektů za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480,9 mil. Kč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554958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628650" y="1085687"/>
            <a:ext cx="7886700" cy="2948493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dirty="0"/>
              <a:t>alokace výzvy </a:t>
            </a:r>
            <a:r>
              <a:rPr lang="cs-CZ" sz="1600" b="1" dirty="0"/>
              <a:t>404,71 mil. Kč</a:t>
            </a:r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dirty="0" smtClean="0"/>
              <a:t>dosud </a:t>
            </a:r>
            <a:r>
              <a:rPr lang="cs-CZ" sz="1600" dirty="0"/>
              <a:t>předloženo </a:t>
            </a:r>
            <a:r>
              <a:rPr lang="cs-CZ" sz="1600" dirty="0" smtClean="0"/>
              <a:t>na Místní akční skupiny celkem </a:t>
            </a:r>
            <a:r>
              <a:rPr lang="cs-CZ" sz="1600" b="1" dirty="0" smtClean="0"/>
              <a:t>206</a:t>
            </a:r>
            <a:r>
              <a:rPr lang="cs-CZ" sz="1600" dirty="0" smtClean="0"/>
              <a:t> projektů za </a:t>
            </a:r>
            <a:r>
              <a:rPr lang="cs-CZ" sz="1600" b="1" dirty="0" smtClean="0"/>
              <a:t>389,49 mil. Kč</a:t>
            </a:r>
            <a:endParaRPr lang="cs-CZ" sz="1600" b="1" dirty="0"/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b="1" dirty="0" smtClean="0"/>
              <a:t>153</a:t>
            </a:r>
            <a:r>
              <a:rPr lang="cs-CZ" sz="1600" dirty="0" smtClean="0"/>
              <a:t> projektů s vydaným právním aktem </a:t>
            </a:r>
            <a:r>
              <a:rPr lang="cs-CZ" sz="1600" dirty="0"/>
              <a:t>za </a:t>
            </a:r>
            <a:r>
              <a:rPr lang="cs-CZ" sz="1600" b="1" dirty="0"/>
              <a:t>282,91 mil. Kč</a:t>
            </a:r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b="1" dirty="0"/>
              <a:t>65</a:t>
            </a:r>
            <a:r>
              <a:rPr lang="cs-CZ" sz="1600" dirty="0"/>
              <a:t> </a:t>
            </a:r>
            <a:r>
              <a:rPr lang="cs-CZ" sz="1600" dirty="0" smtClean="0"/>
              <a:t>projektů dokončeno, z </a:t>
            </a:r>
            <a:r>
              <a:rPr lang="cs-CZ" sz="1600" dirty="0"/>
              <a:t>toho </a:t>
            </a:r>
            <a:r>
              <a:rPr lang="cs-CZ" sz="1600" b="1" dirty="0" smtClean="0"/>
              <a:t>61</a:t>
            </a:r>
            <a:r>
              <a:rPr lang="cs-CZ" sz="1600" dirty="0" smtClean="0"/>
              <a:t> </a:t>
            </a:r>
            <a:r>
              <a:rPr lang="cs-CZ" sz="1600" dirty="0"/>
              <a:t>již proplaceno v souhrnném objemu </a:t>
            </a:r>
            <a:r>
              <a:rPr lang="cs-CZ" sz="1600" b="1" dirty="0" smtClean="0"/>
              <a:t>100,98 mil. Kč </a:t>
            </a:r>
            <a:r>
              <a:rPr lang="cs-CZ" sz="1600" dirty="0" smtClean="0"/>
              <a:t>proplaceno</a:t>
            </a:r>
            <a:endParaRPr lang="cs-CZ" sz="1600" dirty="0"/>
          </a:p>
          <a:p>
            <a:pPr algn="just">
              <a:lnSpc>
                <a:spcPct val="170000"/>
              </a:lnSpc>
            </a:pPr>
            <a:endParaRPr lang="cs-CZ" sz="1800" dirty="0"/>
          </a:p>
          <a:p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671897" y="3861048"/>
            <a:ext cx="7704856" cy="8011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Zajištění adekvátní odolnosti s důrazem na přizpůsobení se změnám klimatu </a:t>
            </a: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novým rizikům </a:t>
            </a:r>
            <a:r>
              <a:rPr lang="cs-CZ" sz="1600" b="1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(stanice JSDH)</a:t>
            </a:r>
            <a:endParaRPr lang="cs-CZ" sz="1600" b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71897" y="4869160"/>
            <a:ext cx="7704857" cy="10104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Posílení vybavení základních složek IZS technikou a věcnými prostředky k zajištění připravenosti základních složek IZS v exponovaných územích s důrazem na přizpůsobení se změnám klimatu a novým </a:t>
            </a: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rizikům </a:t>
            </a:r>
            <a:r>
              <a:rPr lang="cs-CZ" sz="1600" b="1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(technika)</a:t>
            </a:r>
            <a:endParaRPr lang="cs-CZ" sz="1600" b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42897" y="234760"/>
            <a:ext cx="7840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IROP 2014-2020</a:t>
            </a:r>
            <a:r>
              <a:rPr lang="cs-CZ" b="1" dirty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 4.1</a:t>
            </a:r>
          </a:p>
          <a:p>
            <a:r>
              <a:rPr lang="cs-CZ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69. výzva Integrovaný záchranný systém – integrované projekty CLLD</a:t>
            </a:r>
            <a:endParaRPr lang="cs-CZ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3756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006302A-C808-7441-9460-C6AB82598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FFA93C4-D43E-BE4C-9A46-96120E737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636912"/>
            <a:ext cx="6858000" cy="895455"/>
          </a:xfrm>
        </p:spPr>
        <p:txBody>
          <a:bodyPr/>
          <a:lstStyle/>
          <a:p>
            <a:r>
              <a:rPr lang="cs-CZ" sz="1600" b="1" dirty="0"/>
              <a:t>Zdeněk </a:t>
            </a:r>
            <a:r>
              <a:rPr lang="cs-CZ" sz="1600" b="1" dirty="0" smtClean="0"/>
              <a:t>Semorád</a:t>
            </a:r>
          </a:p>
          <a:p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náměstek pro řízení sekce evropských </a:t>
            </a:r>
            <a:br>
              <a:rPr lang="cs-CZ" sz="1600" dirty="0"/>
            </a:br>
            <a:r>
              <a:rPr lang="cs-CZ" sz="1600" dirty="0"/>
              <a:t>a národních programů, </a:t>
            </a:r>
            <a:r>
              <a:rPr lang="cs-CZ" sz="1600" dirty="0" smtClean="0"/>
              <a:t>MMR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96633106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47618"/>
              </p:ext>
            </p:extLst>
          </p:nvPr>
        </p:nvGraphicFramePr>
        <p:xfrm>
          <a:off x="503548" y="1422256"/>
          <a:ext cx="8136904" cy="2895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09:00 - 10:00</a:t>
                      </a:r>
                      <a:endParaRPr lang="cs-CZ" sz="1600" b="1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Registrace účastníků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10:00 - 12:00</a:t>
                      </a:r>
                      <a:endParaRPr lang="cs-CZ" sz="1600" b="1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Dopolední část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Zahájení konference - úvodní slovo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Zhodnocení výzev IROP a IOP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Trendy a potřeby IZS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Globální oteplování – problém i pro Česko?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IROP 2021 - 2027 a podpora integrovaného záchranného systému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12:00 - 13:00</a:t>
                      </a:r>
                      <a:endParaRPr lang="cs-CZ" sz="1600" b="1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Oběd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102740"/>
                  </a:ext>
                </a:extLst>
              </a:tr>
            </a:tbl>
          </a:graphicData>
        </a:graphic>
      </p:graphicFrame>
      <p:sp>
        <p:nvSpPr>
          <p:cNvPr id="8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862" y="260648"/>
            <a:ext cx="7886700" cy="493937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  <a:latin typeface="Myriad Pro"/>
              </a:rPr>
              <a:t>Program</a:t>
            </a:r>
            <a:endParaRPr lang="cs-CZ" sz="2400" dirty="0">
              <a:solidFill>
                <a:srgbClr val="1D7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5887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732917"/>
              </p:ext>
            </p:extLst>
          </p:nvPr>
        </p:nvGraphicFramePr>
        <p:xfrm>
          <a:off x="503548" y="841100"/>
          <a:ext cx="8136904" cy="516834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13:00 - 15:00</a:t>
                      </a:r>
                      <a:endParaRPr lang="cs-CZ" sz="1600" b="1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Odpolední část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800"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Blok ZZS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Modernizace a standardizace vybavení ZZS Kraje Vysočina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82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Technika pro zdravotnickou záchrannou službu Zlínského kraje a vybavení pro školící střediska Zdravotnické záchranné služby Zlínského kraje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67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Blok HZS ČR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Národní informační systém integrovaného záchranného systému a Krajský standardizovaný projekt Hasičského záchranného sboru Kraje Vysočina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Zvýšení připravenosti Hasičského záchranného sboru České republiky k řešení a řízení rizik způsobených změnou klimatu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Učiliště požární ochrany Velké Poříčí - modernizace stávajícího vzdělávacího a výcvikového střediska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8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Blok PČR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Zvýšení akceschopnosti Policie ČR při řešení mimořádných událostí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102740"/>
                  </a:ext>
                </a:extLst>
              </a:tr>
              <a:tr h="403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Výstavba areálu Územního odboru Chrudim - Krajské ředitelství policie Pardubického kraje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288439"/>
                  </a:ext>
                </a:extLst>
              </a:tr>
            </a:tbl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862" y="260648"/>
            <a:ext cx="7886700" cy="493937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  <a:latin typeface="Myriad Pro"/>
              </a:rPr>
              <a:t>Program</a:t>
            </a:r>
            <a:endParaRPr lang="cs-CZ" sz="2400" dirty="0">
              <a:solidFill>
                <a:srgbClr val="1D7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5438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682076"/>
              </p:ext>
            </p:extLst>
          </p:nvPr>
        </p:nvGraphicFramePr>
        <p:xfrm>
          <a:off x="517290" y="980728"/>
          <a:ext cx="8136904" cy="1480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15:00 - 17:00</a:t>
                      </a:r>
                      <a:endParaRPr lang="cs-CZ" sz="1600" b="1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Doprovodný program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8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Dynamická a statická ukázka techniky a staveb IZS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Areál Ministerstva vnitra - Generálního ředitelství HZS ČR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D71B8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 působnosti Skladovacího a opravárenského zařízení HZS ČR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862" y="260648"/>
            <a:ext cx="7886700" cy="493937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  <a:latin typeface="Myriad Pro"/>
              </a:rPr>
              <a:t>Program</a:t>
            </a:r>
            <a:endParaRPr lang="cs-CZ" sz="2400" dirty="0">
              <a:solidFill>
                <a:srgbClr val="1D7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2534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D96576B-4587-B84C-8ED8-FB87BB88BAC7}"/>
              </a:ext>
            </a:extLst>
          </p:cNvPr>
          <p:cNvSpPr txBox="1"/>
          <p:nvPr/>
        </p:nvSpPr>
        <p:spPr>
          <a:xfrm>
            <a:off x="3226266" y="5417009"/>
            <a:ext cx="2691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09. 10. 2019</a:t>
            </a:r>
          </a:p>
          <a:p>
            <a:pPr algn="ctr"/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Jihlava</a:t>
            </a:r>
          </a:p>
        </p:txBody>
      </p:sp>
      <p:sp>
        <p:nvSpPr>
          <p:cNvPr id="6" name="Podnadpis 3"/>
          <p:cNvSpPr txBox="1">
            <a:spLocks/>
          </p:cNvSpPr>
          <p:nvPr/>
        </p:nvSpPr>
        <p:spPr>
          <a:xfrm>
            <a:off x="685800" y="2018995"/>
            <a:ext cx="7772400" cy="2139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spcBef>
                <a:spcPts val="1000"/>
              </a:spcBef>
            </a:pPr>
            <a:r>
              <a:rPr lang="cs-CZ" dirty="0" smtClean="0"/>
              <a:t>Úvodní slovo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solidFill>
                  <a:srgbClr val="0070C0"/>
                </a:solidFill>
                <a:ea typeface="+mn-ea"/>
              </a:rPr>
              <a:t/>
            </a:r>
            <a:br>
              <a:rPr lang="cs-CZ" sz="2400" dirty="0" smtClean="0">
                <a:solidFill>
                  <a:srgbClr val="0070C0"/>
                </a:solidFill>
                <a:ea typeface="+mn-ea"/>
              </a:rPr>
            </a:br>
            <a:r>
              <a:rPr lang="cs-CZ" sz="1800" dirty="0">
                <a:solidFill>
                  <a:srgbClr val="4C4C4C"/>
                </a:solidFill>
                <a:ea typeface="+mn-ea"/>
              </a:rPr>
              <a:t>Zdeněk Semorád</a:t>
            </a:r>
            <a:r>
              <a:rPr lang="cs-CZ" sz="1800" b="0" dirty="0">
                <a:solidFill>
                  <a:srgbClr val="4C4C4C"/>
                </a:solidFill>
                <a:ea typeface="+mn-ea"/>
              </a:rPr>
              <a:t/>
            </a:r>
            <a:br>
              <a:rPr lang="cs-CZ" sz="1800" b="0" dirty="0">
                <a:solidFill>
                  <a:srgbClr val="4C4C4C"/>
                </a:solidFill>
                <a:ea typeface="+mn-ea"/>
              </a:rPr>
            </a:br>
            <a:r>
              <a:rPr lang="cs-CZ" sz="1800" b="0" dirty="0">
                <a:solidFill>
                  <a:srgbClr val="4C4C4C"/>
                </a:solidFill>
              </a:rPr>
              <a:t>náměstek pro řízení sekce evropských </a:t>
            </a:r>
            <a:br>
              <a:rPr lang="cs-CZ" sz="1800" b="0" dirty="0">
                <a:solidFill>
                  <a:srgbClr val="4C4C4C"/>
                </a:solidFill>
              </a:rPr>
            </a:br>
            <a:r>
              <a:rPr lang="cs-CZ" sz="1800" b="0" dirty="0">
                <a:solidFill>
                  <a:srgbClr val="4C4C4C"/>
                </a:solidFill>
              </a:rPr>
              <a:t>a národních programů, MMR</a:t>
            </a:r>
          </a:p>
        </p:txBody>
      </p:sp>
    </p:spTree>
    <p:extLst>
      <p:ext uri="{BB962C8B-B14F-4D97-AF65-F5344CB8AC3E}">
        <p14:creationId xmlns:p14="http://schemas.microsoft.com/office/powerpoint/2010/main" val="13970086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D96576B-4587-B84C-8ED8-FB87BB88BAC7}"/>
              </a:ext>
            </a:extLst>
          </p:cNvPr>
          <p:cNvSpPr txBox="1"/>
          <p:nvPr/>
        </p:nvSpPr>
        <p:spPr>
          <a:xfrm>
            <a:off x="3226266" y="5417009"/>
            <a:ext cx="2691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09. 10. 2019</a:t>
            </a:r>
          </a:p>
          <a:p>
            <a:pPr algn="ctr"/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Jihlava</a:t>
            </a:r>
          </a:p>
        </p:txBody>
      </p:sp>
      <p:sp>
        <p:nvSpPr>
          <p:cNvPr id="6" name="Podnadpis 3"/>
          <p:cNvSpPr txBox="1">
            <a:spLocks/>
          </p:cNvSpPr>
          <p:nvPr/>
        </p:nvSpPr>
        <p:spPr>
          <a:xfrm>
            <a:off x="685800" y="2018995"/>
            <a:ext cx="7772400" cy="2139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spcBef>
                <a:spcPts val="1000"/>
              </a:spcBef>
            </a:pPr>
            <a:r>
              <a:rPr lang="cs-CZ" dirty="0"/>
              <a:t>Ú</a:t>
            </a:r>
            <a:r>
              <a:rPr lang="cs-CZ" dirty="0" smtClean="0"/>
              <a:t>vodní slovo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solidFill>
                  <a:srgbClr val="0070C0"/>
                </a:solidFill>
                <a:ea typeface="+mn-ea"/>
              </a:rPr>
              <a:t/>
            </a:r>
            <a:br>
              <a:rPr lang="cs-CZ" sz="2400" dirty="0" smtClean="0">
                <a:solidFill>
                  <a:srgbClr val="0070C0"/>
                </a:solidFill>
                <a:ea typeface="+mn-ea"/>
              </a:rPr>
            </a:br>
            <a:r>
              <a:rPr lang="cs-CZ" sz="1800" dirty="0" smtClean="0">
                <a:solidFill>
                  <a:srgbClr val="4C4C4C"/>
                </a:solidFill>
                <a:ea typeface="+mn-ea"/>
              </a:rPr>
              <a:t>Jiří Běhounek</a:t>
            </a:r>
            <a:r>
              <a:rPr lang="cs-CZ" sz="1800" b="0" dirty="0">
                <a:solidFill>
                  <a:srgbClr val="4C4C4C"/>
                </a:solidFill>
                <a:ea typeface="+mn-ea"/>
              </a:rPr>
              <a:t/>
            </a:r>
            <a:br>
              <a:rPr lang="cs-CZ" sz="1800" b="0" dirty="0">
                <a:solidFill>
                  <a:srgbClr val="4C4C4C"/>
                </a:solidFill>
                <a:ea typeface="+mn-ea"/>
              </a:rPr>
            </a:br>
            <a:r>
              <a:rPr lang="cs-CZ" sz="1800" b="0" dirty="0" smtClean="0">
                <a:solidFill>
                  <a:srgbClr val="4C4C4C"/>
                </a:solidFill>
              </a:rPr>
              <a:t>hejtman </a:t>
            </a:r>
            <a:r>
              <a:rPr lang="cs-CZ" sz="1800" b="0" dirty="0">
                <a:solidFill>
                  <a:srgbClr val="4C4C4C"/>
                </a:solidFill>
              </a:rPr>
              <a:t>Kraje Vysočina</a:t>
            </a:r>
          </a:p>
          <a:p>
            <a:pPr algn="ctr">
              <a:spcBef>
                <a:spcPts val="1000"/>
              </a:spcBef>
            </a:pPr>
            <a:endParaRPr lang="cs-CZ" sz="1800" b="0" dirty="0">
              <a:solidFill>
                <a:srgbClr val="4C4C4C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3765168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/>
          <p:cNvSpPr txBox="1">
            <a:spLocks/>
          </p:cNvSpPr>
          <p:nvPr/>
        </p:nvSpPr>
        <p:spPr>
          <a:xfrm>
            <a:off x="532181" y="1316736"/>
            <a:ext cx="7772400" cy="3540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spcBef>
                <a:spcPts val="1000"/>
              </a:spcBef>
            </a:pP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/>
              <a:t>Zhodnocení výzev IROP a IOP </a:t>
            </a:r>
          </a:p>
          <a:p>
            <a:pPr algn="ctr">
              <a:spcBef>
                <a:spcPts val="1000"/>
              </a:spcBef>
            </a:pPr>
            <a:r>
              <a:rPr lang="cs-CZ" sz="1800" dirty="0">
                <a:solidFill>
                  <a:srgbClr val="4C4C4C"/>
                </a:solidFill>
                <a:ea typeface="+mn-ea"/>
              </a:rPr>
              <a:t>Zdeněk </a:t>
            </a:r>
            <a:r>
              <a:rPr lang="cs-CZ" sz="1800" dirty="0" err="1">
                <a:solidFill>
                  <a:srgbClr val="4C4C4C"/>
                </a:solidFill>
                <a:ea typeface="+mn-ea"/>
              </a:rPr>
              <a:t>Semorád</a:t>
            </a:r>
            <a:r>
              <a:rPr lang="cs-CZ" sz="1800" b="0" dirty="0">
                <a:solidFill>
                  <a:srgbClr val="4C4C4C"/>
                </a:solidFill>
                <a:ea typeface="+mn-ea"/>
              </a:rPr>
              <a:t/>
            </a:r>
            <a:br>
              <a:rPr lang="cs-CZ" sz="1800" b="0" dirty="0">
                <a:solidFill>
                  <a:srgbClr val="4C4C4C"/>
                </a:solidFill>
                <a:ea typeface="+mn-ea"/>
              </a:rPr>
            </a:br>
            <a:r>
              <a:rPr lang="cs-CZ" sz="1800" b="0" dirty="0">
                <a:solidFill>
                  <a:srgbClr val="4C4C4C"/>
                </a:solidFill>
                <a:ea typeface="+mn-ea"/>
              </a:rPr>
              <a:t>náměstek pro řízení sekce evropských </a:t>
            </a:r>
            <a:br>
              <a:rPr lang="cs-CZ" sz="1800" b="0" dirty="0">
                <a:solidFill>
                  <a:srgbClr val="4C4C4C"/>
                </a:solidFill>
                <a:ea typeface="+mn-ea"/>
              </a:rPr>
            </a:br>
            <a:r>
              <a:rPr lang="cs-CZ" sz="1800" b="0" dirty="0">
                <a:solidFill>
                  <a:srgbClr val="4C4C4C"/>
                </a:solidFill>
                <a:ea typeface="+mn-ea"/>
              </a:rPr>
              <a:t>a národních programů, MMR</a:t>
            </a:r>
          </a:p>
        </p:txBody>
      </p:sp>
    </p:spTree>
    <p:extLst>
      <p:ext uri="{BB962C8B-B14F-4D97-AF65-F5344CB8AC3E}">
        <p14:creationId xmlns:p14="http://schemas.microsoft.com/office/powerpoint/2010/main" val="240095285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55013"/>
              </p:ext>
            </p:extLst>
          </p:nvPr>
        </p:nvGraphicFramePr>
        <p:xfrm>
          <a:off x="255194" y="1136652"/>
          <a:ext cx="8640960" cy="2428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064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Integrovaný operační program (IOP)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Programové období: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2007-2013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Celková alokace OP: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1,62 mld. EUR</a:t>
                      </a:r>
                      <a:endParaRPr lang="cs-CZ" sz="1600" b="1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Kofinancování: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max. 85 % z EFRR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Podpora IZS: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Oblast</a:t>
                      </a:r>
                      <a:r>
                        <a:rPr lang="cs-CZ" sz="1600" kern="1200" baseline="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intervence</a:t>
                      </a:r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3.4 Služby v oblasti bezpečnosti, prevence a řízení rizik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Alokace OI 3.4: 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271,3 mil. EUR </a:t>
                      </a:r>
                      <a:r>
                        <a:rPr lang="cs-CZ" sz="1600" b="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(16,8% alokace OP)</a:t>
                      </a:r>
                      <a:endParaRPr lang="cs-CZ" sz="1600" b="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46934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223925"/>
              </p:ext>
            </p:extLst>
          </p:nvPr>
        </p:nvGraphicFramePr>
        <p:xfrm>
          <a:off x="251520" y="3625852"/>
          <a:ext cx="8640960" cy="2433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sz="1800" dirty="0" smtClean="0"/>
                        <a:t>Integrovaný regionální</a:t>
                      </a:r>
                      <a:r>
                        <a:rPr lang="cs-CZ" sz="1800" baseline="0" dirty="0" smtClean="0"/>
                        <a:t> </a:t>
                      </a:r>
                      <a:r>
                        <a:rPr lang="cs-CZ" sz="1800" dirty="0" smtClean="0"/>
                        <a:t>operační program (IROP)</a:t>
                      </a:r>
                      <a:endParaRPr lang="cs-CZ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Programové období: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2014-2020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Celková alokace OP: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4,76 mld. EUR</a:t>
                      </a:r>
                      <a:endParaRPr lang="cs-CZ" sz="1600" b="1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Kofinancování: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max. 85 % z EFRR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Podpora IZS: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Specifický cíl 1.3 Zvýšení připravenosti k řešení a řízení rizik a katastrof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600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Alokace SC 1.3:</a:t>
                      </a:r>
                      <a:endParaRPr lang="cs-CZ" sz="160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600" b="1" kern="120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150,6 mil. EUR </a:t>
                      </a:r>
                      <a:r>
                        <a:rPr lang="cs-CZ" sz="1600" b="0" kern="120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(3,2%</a:t>
                      </a:r>
                      <a:r>
                        <a:rPr lang="cs-CZ" sz="1600" b="0" kern="1200" baseline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600" b="0" kern="1200" baseline="0" dirty="0" smtClean="0">
                          <a:solidFill>
                            <a:srgbClr val="4C4C4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alokace OP)</a:t>
                      </a:r>
                      <a:endParaRPr lang="cs-CZ" sz="1600" b="0" kern="1200" dirty="0">
                        <a:solidFill>
                          <a:srgbClr val="4C4C4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76156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875588" y="260648"/>
            <a:ext cx="4442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b="1" dirty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</a:t>
            </a:r>
            <a:r>
              <a:rPr lang="cs-CZ" sz="3600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perační programy</a:t>
            </a:r>
            <a:endParaRPr lang="cs-CZ" sz="3600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32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71495" y="511805"/>
            <a:ext cx="7201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Integrovaný operační program </a:t>
            </a:r>
            <a:r>
              <a:rPr lang="cs-CZ" sz="2800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2007-2013</a:t>
            </a:r>
            <a:endParaRPr lang="cs-CZ" sz="2800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628650" y="2132856"/>
            <a:ext cx="7886700" cy="3043535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dirty="0"/>
              <a:t>c</a:t>
            </a:r>
            <a:r>
              <a:rPr lang="cs-CZ" sz="1600" dirty="0" smtClean="0"/>
              <a:t>elkem vyhlášeno </a:t>
            </a:r>
            <a:r>
              <a:rPr lang="cs-CZ" sz="1600" b="1" dirty="0" smtClean="0"/>
              <a:t>68</a:t>
            </a:r>
            <a:r>
              <a:rPr lang="cs-CZ" sz="1600" dirty="0" smtClean="0"/>
              <a:t> </a:t>
            </a:r>
            <a:r>
              <a:rPr lang="cs-CZ" sz="1600" dirty="0"/>
              <a:t>výzev k předkládání projektových </a:t>
            </a:r>
            <a:r>
              <a:rPr lang="cs-CZ" sz="1600" dirty="0" smtClean="0"/>
              <a:t>žádostí</a:t>
            </a:r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dirty="0"/>
              <a:t>p</a:t>
            </a:r>
            <a:r>
              <a:rPr lang="cs-CZ" sz="1600" dirty="0" smtClean="0"/>
              <a:t>ředloženo </a:t>
            </a:r>
            <a:r>
              <a:rPr lang="cs-CZ" sz="1600" dirty="0"/>
              <a:t>celkem </a:t>
            </a:r>
            <a:r>
              <a:rPr lang="cs-CZ" sz="1600" b="1" dirty="0" smtClean="0"/>
              <a:t>9,8 tis. </a:t>
            </a:r>
            <a:r>
              <a:rPr lang="cs-CZ" sz="1600" dirty="0"/>
              <a:t>projektů</a:t>
            </a:r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dirty="0" smtClean="0"/>
              <a:t>podpořeno </a:t>
            </a:r>
            <a:r>
              <a:rPr lang="cs-CZ" sz="1600" dirty="0"/>
              <a:t>a proplaceno </a:t>
            </a:r>
            <a:r>
              <a:rPr lang="cs-CZ" sz="1600" b="1" dirty="0" smtClean="0"/>
              <a:t>8,5 tis. </a:t>
            </a:r>
            <a:r>
              <a:rPr lang="cs-CZ" sz="1600" dirty="0" smtClean="0"/>
              <a:t>projektů v souhrnném objemu</a:t>
            </a:r>
            <a:r>
              <a:rPr lang="cs-CZ" sz="1600" b="1" dirty="0" smtClean="0"/>
              <a:t> 40,51 </a:t>
            </a:r>
            <a:r>
              <a:rPr lang="cs-CZ" sz="1600" b="1" dirty="0"/>
              <a:t>mld. </a:t>
            </a:r>
            <a:r>
              <a:rPr lang="cs-CZ" sz="1600" b="1" dirty="0" smtClean="0"/>
              <a:t>Kč </a:t>
            </a:r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b="1" dirty="0" smtClean="0"/>
              <a:t>1,3 tis.</a:t>
            </a:r>
            <a:r>
              <a:rPr lang="cs-CZ" sz="1600" dirty="0" smtClean="0"/>
              <a:t> projektů již </a:t>
            </a:r>
            <a:r>
              <a:rPr lang="cs-CZ" sz="1600" dirty="0"/>
              <a:t>finálně uzavřeno a </a:t>
            </a:r>
            <a:r>
              <a:rPr lang="cs-CZ" sz="1600" b="1" dirty="0" smtClean="0"/>
              <a:t>7,2 tis.</a:t>
            </a:r>
            <a:r>
              <a:rPr lang="cs-CZ" sz="1600" dirty="0" smtClean="0"/>
              <a:t> </a:t>
            </a:r>
            <a:r>
              <a:rPr lang="cs-CZ" sz="1600" dirty="0"/>
              <a:t>v </a:t>
            </a:r>
            <a:r>
              <a:rPr lang="cs-CZ" sz="1600" dirty="0" smtClean="0"/>
              <a:t>udržitelnosti</a:t>
            </a:r>
          </a:p>
          <a:p>
            <a:pPr algn="just">
              <a:lnSpc>
                <a:spcPct val="170000"/>
              </a:lnSpc>
              <a:buClr>
                <a:srgbClr val="4472C4"/>
              </a:buClr>
            </a:pPr>
            <a:r>
              <a:rPr lang="cs-CZ" sz="1600" dirty="0" smtClean="0"/>
              <a:t>vyčerpán na </a:t>
            </a:r>
            <a:r>
              <a:rPr lang="cs-CZ" sz="1600" b="1" dirty="0" smtClean="0"/>
              <a:t>98,7%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45408142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1484</TotalTime>
  <Words>801</Words>
  <Application>Microsoft Office PowerPoint</Application>
  <PresentationFormat>Předvádění na obrazovce (4:3)</PresentationFormat>
  <Paragraphs>133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Myriad Pro</vt:lpstr>
      <vt:lpstr>Motiv Office</vt:lpstr>
      <vt:lpstr>Výroční konference IROP 2019</vt:lpstr>
      <vt:lpstr>Program</vt:lpstr>
      <vt:lpstr>Program</vt:lpstr>
      <vt:lpstr>Program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 S</dc:creator>
  <cp:lastModifiedBy>Mazanik Jan</cp:lastModifiedBy>
  <cp:revision>130</cp:revision>
  <cp:lastPrinted>2019-09-30T15:17:36Z</cp:lastPrinted>
  <dcterms:created xsi:type="dcterms:W3CDTF">2018-01-10T11:40:26Z</dcterms:created>
  <dcterms:modified xsi:type="dcterms:W3CDTF">2019-10-04T12:37:06Z</dcterms:modified>
</cp:coreProperties>
</file>