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94" r:id="rId3"/>
    <p:sldId id="302" r:id="rId4"/>
    <p:sldId id="298" r:id="rId5"/>
    <p:sldId id="306" r:id="rId6"/>
    <p:sldId id="307" r:id="rId7"/>
    <p:sldId id="283" r:id="rId8"/>
  </p:sldIdLst>
  <p:sldSz cx="10080625" cy="7559675"/>
  <p:notesSz cx="6797675" cy="992663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8" y="403"/>
      </p:cViewPr>
      <p:guideLst>
        <p:guide orient="horz" pos="2381"/>
        <p:guide pos="317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25" y="2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9E53F8B9-9BE5-459F-885C-2E7B2A9BCD92}" type="datetimeFigureOut">
              <a:rPr lang="cs-CZ" smtClean="0"/>
              <a:t>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465"/>
            <a:ext cx="2946325" cy="496699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25" y="9428465"/>
            <a:ext cx="2946325" cy="496699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EDECEB4A-E634-4B3A-9A42-5F0F5FFDA5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992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786" tIns="41893" rIns="83786" bIns="41893" anchor="ctr"/>
          <a:lstStyle/>
          <a:p>
            <a:endParaRPr lang="cs-CZ"/>
          </a:p>
        </p:txBody>
      </p:sp>
      <p:sp>
        <p:nvSpPr>
          <p:cNvPr id="51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9350" cy="3719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79483" y="4714971"/>
            <a:ext cx="5435856" cy="4464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0"/>
            <a:ext cx="2947753" cy="493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10205" algn="l"/>
                <a:tab pos="821864" algn="l"/>
                <a:tab pos="1233523" algn="l"/>
                <a:tab pos="1645183" algn="l"/>
                <a:tab pos="2056842" algn="l"/>
                <a:tab pos="2468501" algn="l"/>
                <a:tab pos="2880160" algn="l"/>
                <a:tab pos="3291820" algn="l"/>
                <a:tab pos="3703478" algn="l"/>
                <a:tab pos="4115138" algn="l"/>
                <a:tab pos="4526797" algn="l"/>
                <a:tab pos="4938457" algn="l"/>
                <a:tab pos="5350115" algn="l"/>
                <a:tab pos="5761775" algn="l"/>
                <a:tab pos="6173434" algn="l"/>
                <a:tab pos="6585093" algn="l"/>
                <a:tab pos="6996752" algn="l"/>
                <a:tab pos="7408412" algn="l"/>
                <a:tab pos="7820071" algn="l"/>
                <a:tab pos="823173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47069" y="0"/>
            <a:ext cx="2947752" cy="493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10205" algn="l"/>
                <a:tab pos="821864" algn="l"/>
                <a:tab pos="1233523" algn="l"/>
                <a:tab pos="1645183" algn="l"/>
                <a:tab pos="2056842" algn="l"/>
                <a:tab pos="2468501" algn="l"/>
                <a:tab pos="2880160" algn="l"/>
                <a:tab pos="3291820" algn="l"/>
                <a:tab pos="3703478" algn="l"/>
                <a:tab pos="4115138" algn="l"/>
                <a:tab pos="4526797" algn="l"/>
                <a:tab pos="4938457" algn="l"/>
                <a:tab pos="5350115" algn="l"/>
                <a:tab pos="5761775" algn="l"/>
                <a:tab pos="6173434" algn="l"/>
                <a:tab pos="6585093" algn="l"/>
                <a:tab pos="6996752" algn="l"/>
                <a:tab pos="7408412" algn="l"/>
                <a:tab pos="7820071" algn="l"/>
                <a:tab pos="823173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2" y="9429939"/>
            <a:ext cx="2947753" cy="493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10205" algn="l"/>
                <a:tab pos="821864" algn="l"/>
                <a:tab pos="1233523" algn="l"/>
                <a:tab pos="1645183" algn="l"/>
                <a:tab pos="2056842" algn="l"/>
                <a:tab pos="2468501" algn="l"/>
                <a:tab pos="2880160" algn="l"/>
                <a:tab pos="3291820" algn="l"/>
                <a:tab pos="3703478" algn="l"/>
                <a:tab pos="4115138" algn="l"/>
                <a:tab pos="4526797" algn="l"/>
                <a:tab pos="4938457" algn="l"/>
                <a:tab pos="5350115" algn="l"/>
                <a:tab pos="5761775" algn="l"/>
                <a:tab pos="6173434" algn="l"/>
                <a:tab pos="6585093" algn="l"/>
                <a:tab pos="6996752" algn="l"/>
                <a:tab pos="7408412" algn="l"/>
                <a:tab pos="7820071" algn="l"/>
                <a:tab pos="823173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47069" y="9429939"/>
            <a:ext cx="2947752" cy="493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10205" algn="l"/>
                <a:tab pos="821864" algn="l"/>
                <a:tab pos="1233523" algn="l"/>
                <a:tab pos="1645183" algn="l"/>
                <a:tab pos="2056842" algn="l"/>
                <a:tab pos="2468501" algn="l"/>
                <a:tab pos="2880160" algn="l"/>
                <a:tab pos="3291820" algn="l"/>
                <a:tab pos="3703478" algn="l"/>
                <a:tab pos="4115138" algn="l"/>
                <a:tab pos="4526797" algn="l"/>
                <a:tab pos="4938457" algn="l"/>
                <a:tab pos="5350115" algn="l"/>
                <a:tab pos="5761775" algn="l"/>
                <a:tab pos="6173434" algn="l"/>
                <a:tab pos="6585093" algn="l"/>
                <a:tab pos="6996752" algn="l"/>
                <a:tab pos="7408412" algn="l"/>
                <a:tab pos="7820071" algn="l"/>
                <a:tab pos="823173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9C6AE8FE-A7BD-466B-8DE5-9618B43C93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733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FAC9ED5-2A0F-45AA-BB7B-948F6E94EE36}" type="slidenum">
              <a:rPr lang="cs-CZ" smtClean="0">
                <a:solidFill>
                  <a:srgbClr val="FFFFFF"/>
                </a:solidFill>
              </a:rPr>
              <a:pPr/>
              <a:t>1</a:t>
            </a:fld>
            <a:endParaRPr lang="cs-CZ" smtClean="0">
              <a:solidFill>
                <a:srgbClr val="FFFFFF"/>
              </a:solidFill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994958" y="754632"/>
            <a:ext cx="4806335" cy="37215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3786" tIns="41893" rIns="83786" bIns="41893" anchor="ctr"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79482" y="4714970"/>
            <a:ext cx="5437284" cy="446588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16146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C6AE8FE-A7BD-466B-8DE5-9618B43C939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18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C6AE8FE-A7BD-466B-8DE5-9618B43C939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821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C6AE8FE-A7BD-466B-8DE5-9618B43C939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474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C6AE8FE-A7BD-466B-8DE5-9618B43C939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917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C6AE8FE-A7BD-466B-8DE5-9618B43C939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20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100AE-69F8-4709-AC5C-5902E7CCC6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20ED-88B3-4F2E-AA28-EB6019F56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2648D-2248-4988-8CC4-A2535ACEB2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54931-FD7D-46DD-B96D-6DBAA7367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8DD1-03E1-4087-B3BC-065CFFFB9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0C061-675B-4A62-BFF9-BAA91CA42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A387B-7ADA-4240-923C-54E20C337B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4DFCE-54EE-4C10-AD87-F2F8DB486F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DA14F-8ED8-4AFC-93C3-FE4DB2BDD0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1ECCD-DCBD-4FDA-B97E-65384F7913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2282-8BF0-4FD7-ABE5-842902848F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982CD1AD-63A2-45D7-89CF-19730DDB73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2pPr>
      <a:lvl3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3pPr>
      <a:lvl4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4pPr>
      <a:lvl5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359792" y="1619597"/>
            <a:ext cx="9359900" cy="4968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8748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4400" b="1" dirty="0" smtClean="0">
              <a:solidFill>
                <a:schemeClr val="tx1"/>
              </a:solidFill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 b="1" dirty="0" smtClean="0">
                <a:solidFill>
                  <a:schemeClr val="tx1"/>
                </a:solidFill>
              </a:rPr>
              <a:t>Program IS IZS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000" b="1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dirty="0" smtClean="0">
                <a:solidFill>
                  <a:schemeClr val="tx1"/>
                </a:solidFill>
              </a:rPr>
              <a:t>Jednotná úroveň informačních systémů operačního řízení a modernizace technologií pro příjem tísňového volání základních složek integrovaného záchranného systému</a:t>
            </a:r>
            <a:r>
              <a:rPr lang="cs-CZ" sz="4800" dirty="0" smtClean="0">
                <a:solidFill>
                  <a:schemeClr val="tx1"/>
                </a:solidFill>
              </a:rPr>
              <a:t/>
            </a:r>
            <a:br>
              <a:rPr lang="cs-CZ" sz="4800" dirty="0" smtClean="0">
                <a:solidFill>
                  <a:schemeClr val="tx1"/>
                </a:solidFill>
              </a:rPr>
            </a:br>
            <a:endParaRPr lang="cs-CZ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59792" y="1403573"/>
            <a:ext cx="928903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24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defRPr/>
            </a:pPr>
            <a:r>
              <a:rPr lang="cs-CZ" sz="2400" b="1" u="sng" dirty="0" smtClean="0">
                <a:solidFill>
                  <a:srgbClr val="000000"/>
                </a:solidFill>
              </a:rPr>
              <a:t>Program IS IZS</a:t>
            </a:r>
          </a:p>
          <a:p>
            <a:pPr eaLnBrk="1">
              <a:defRPr/>
            </a:pPr>
            <a:endParaRPr lang="cs-CZ" sz="2400" b="1" dirty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>
                <a:solidFill>
                  <a:srgbClr val="000000"/>
                </a:solidFill>
              </a:rPr>
              <a:t>Směřuje do operačních a informačních středisek HZS, PČR a ZZS</a:t>
            </a:r>
          </a:p>
          <a:p>
            <a:pPr marL="1085850" lvl="1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p</a:t>
            </a:r>
            <a:r>
              <a:rPr lang="cs-CZ" sz="2000" dirty="0" smtClean="0">
                <a:solidFill>
                  <a:srgbClr val="000000"/>
                </a:solidFill>
              </a:rPr>
              <a:t>odpora komunikace s člověkem v tísni a </a:t>
            </a:r>
          </a:p>
          <a:p>
            <a:pPr marL="1085850" lvl="1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nasazení sil a prostředků.</a:t>
            </a:r>
          </a:p>
          <a:p>
            <a:pPr lvl="1" indent="0" eaLnBrk="1">
              <a:defRPr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>
                <a:solidFill>
                  <a:srgbClr val="000000"/>
                </a:solidFill>
              </a:rPr>
              <a:t>Program </a:t>
            </a:r>
            <a:r>
              <a:rPr lang="cs-CZ" sz="2200" dirty="0" smtClean="0">
                <a:solidFill>
                  <a:srgbClr val="000000"/>
                </a:solidFill>
              </a:rPr>
              <a:t>byl budován jako </a:t>
            </a:r>
            <a:r>
              <a:rPr lang="cs-CZ" sz="2200" dirty="0">
                <a:solidFill>
                  <a:srgbClr val="000000"/>
                </a:solidFill>
              </a:rPr>
              <a:t>jednotný koncept operačních </a:t>
            </a:r>
            <a:r>
              <a:rPr lang="cs-CZ" sz="2200" dirty="0" smtClean="0">
                <a:solidFill>
                  <a:srgbClr val="000000"/>
                </a:solidFill>
              </a:rPr>
              <a:t>a informačních </a:t>
            </a:r>
            <a:r>
              <a:rPr lang="cs-CZ" sz="2200" dirty="0">
                <a:solidFill>
                  <a:srgbClr val="000000"/>
                </a:solidFill>
              </a:rPr>
              <a:t>středisek, založený </a:t>
            </a:r>
            <a:r>
              <a:rPr lang="cs-CZ" sz="2200" dirty="0" smtClean="0">
                <a:solidFill>
                  <a:srgbClr val="000000"/>
                </a:solidFill>
              </a:rPr>
              <a:t>na nasazení moderních </a:t>
            </a:r>
            <a:r>
              <a:rPr lang="cs-CZ" sz="2200" dirty="0">
                <a:solidFill>
                  <a:srgbClr val="000000"/>
                </a:solidFill>
              </a:rPr>
              <a:t>ICT technologií, s cílem dosáhnout:</a:t>
            </a:r>
          </a:p>
          <a:p>
            <a:pPr marL="1085850" lvl="1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vyšší interoperability,</a:t>
            </a:r>
            <a:endParaRPr lang="cs-CZ" sz="2000" dirty="0">
              <a:solidFill>
                <a:srgbClr val="000000"/>
              </a:solidFill>
            </a:endParaRPr>
          </a:p>
          <a:p>
            <a:pPr marL="1085850" lvl="1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jednotné úrovně </a:t>
            </a:r>
            <a:r>
              <a:rPr lang="cs-CZ" sz="2000" dirty="0">
                <a:solidFill>
                  <a:srgbClr val="000000"/>
                </a:solidFill>
              </a:rPr>
              <a:t>informačních </a:t>
            </a:r>
            <a:r>
              <a:rPr lang="cs-CZ" sz="2000" dirty="0" smtClean="0">
                <a:solidFill>
                  <a:srgbClr val="000000"/>
                </a:solidFill>
              </a:rPr>
              <a:t>systémů,</a:t>
            </a:r>
            <a:endParaRPr lang="cs-CZ" sz="2000" dirty="0">
              <a:solidFill>
                <a:srgbClr val="000000"/>
              </a:solidFill>
            </a:endParaRPr>
          </a:p>
          <a:p>
            <a:pPr marL="1085850" lvl="1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modernizace </a:t>
            </a:r>
            <a:r>
              <a:rPr lang="cs-CZ" sz="2000" dirty="0">
                <a:solidFill>
                  <a:srgbClr val="000000"/>
                </a:solidFill>
              </a:rPr>
              <a:t>technologií pro příjem tísňového </a:t>
            </a:r>
            <a:r>
              <a:rPr lang="cs-CZ" sz="2000" dirty="0" smtClean="0">
                <a:solidFill>
                  <a:srgbClr val="000000"/>
                </a:solidFill>
              </a:rPr>
              <a:t>volání.</a:t>
            </a: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Program </a:t>
            </a:r>
            <a:r>
              <a:rPr lang="cs-CZ" sz="2200" dirty="0">
                <a:solidFill>
                  <a:srgbClr val="000000"/>
                </a:solidFill>
              </a:rPr>
              <a:t>IS IZS se skládá </a:t>
            </a:r>
            <a:r>
              <a:rPr lang="cs-CZ" sz="2200" dirty="0" smtClean="0">
                <a:solidFill>
                  <a:srgbClr val="000000"/>
                </a:solidFill>
              </a:rPr>
              <a:t>ze 42 projektů spolufinancovaných z EU:</a:t>
            </a:r>
            <a:endParaRPr lang="cs-CZ" sz="2200" dirty="0">
              <a:solidFill>
                <a:srgbClr val="000000"/>
              </a:solidFill>
            </a:endParaRPr>
          </a:p>
          <a:p>
            <a:pPr marL="1085850" lvl="1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NIS </a:t>
            </a:r>
            <a:r>
              <a:rPr lang="cs-CZ" sz="2000" dirty="0" smtClean="0">
                <a:solidFill>
                  <a:srgbClr val="000000"/>
                </a:solidFill>
              </a:rPr>
              <a:t>IZS (1),</a:t>
            </a:r>
            <a:endParaRPr lang="cs-CZ" sz="2000" dirty="0">
              <a:solidFill>
                <a:srgbClr val="000000"/>
              </a:solidFill>
            </a:endParaRPr>
          </a:p>
          <a:p>
            <a:pPr marL="1085850" lvl="1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Krajské standardizované projekty HZS krajů, ZZS krajů a </a:t>
            </a:r>
            <a:r>
              <a:rPr lang="cs-CZ" sz="2000" dirty="0" smtClean="0">
                <a:solidFill>
                  <a:srgbClr val="000000"/>
                </a:solidFill>
              </a:rPr>
              <a:t>P ČR (39),</a:t>
            </a:r>
          </a:p>
          <a:p>
            <a:pPr marL="1085850" lvl="1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Centrální standardizované projekty GŘ HZS ČR a PP ČR (2).</a:t>
            </a: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59792" y="1416424"/>
            <a:ext cx="9361040" cy="5243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24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defRPr/>
            </a:pPr>
            <a:r>
              <a:rPr lang="cs-CZ" sz="2400" b="1" u="sng" dirty="0" smtClean="0">
                <a:solidFill>
                  <a:srgbClr val="000000"/>
                </a:solidFill>
              </a:rPr>
              <a:t>Projekt NIS IZS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endParaRPr lang="cs-CZ" dirty="0" smtClean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Schválené </a:t>
            </a:r>
            <a:r>
              <a:rPr lang="cs-CZ" sz="2200" dirty="0">
                <a:solidFill>
                  <a:srgbClr val="000000"/>
                </a:solidFill>
              </a:rPr>
              <a:t>způsobilé výdaje projektu: </a:t>
            </a:r>
            <a:r>
              <a:rPr lang="cs-CZ" sz="2200" dirty="0" smtClean="0">
                <a:solidFill>
                  <a:srgbClr val="000000"/>
                </a:solidFill>
              </a:rPr>
              <a:t>			333 </a:t>
            </a:r>
            <a:r>
              <a:rPr lang="cs-CZ" sz="2200" dirty="0">
                <a:solidFill>
                  <a:srgbClr val="000000"/>
                </a:solidFill>
              </a:rPr>
              <a:t>040 516 </a:t>
            </a:r>
            <a:r>
              <a:rPr lang="cs-CZ" sz="2200" dirty="0" smtClean="0">
                <a:solidFill>
                  <a:srgbClr val="000000"/>
                </a:solidFill>
              </a:rPr>
              <a:t>Kč</a:t>
            </a: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Realizační fáze:									2008 – 2015</a:t>
            </a: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Udržitelnost projektu:								do konce roku 2020</a:t>
            </a:r>
            <a:endParaRPr lang="cs-CZ" sz="2200" dirty="0">
              <a:solidFill>
                <a:srgbClr val="000000"/>
              </a:solidFill>
            </a:endParaRPr>
          </a:p>
          <a:p>
            <a:pPr eaLnBrk="1">
              <a:defRPr/>
            </a:pPr>
            <a:endParaRPr lang="cs-CZ" sz="2400" b="1" dirty="0" smtClean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>
                <a:solidFill>
                  <a:srgbClr val="000000"/>
                </a:solidFill>
              </a:rPr>
              <a:t>V</a:t>
            </a:r>
            <a:r>
              <a:rPr lang="cs-CZ" sz="2200" dirty="0" smtClean="0">
                <a:solidFill>
                  <a:srgbClr val="000000"/>
                </a:solidFill>
              </a:rPr>
              <a:t>ýstupem projektu je informační systém, který je využíván operačními středisky základních složek IZS při: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příjmu tísňového volání a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následném </a:t>
            </a:r>
            <a:r>
              <a:rPr lang="cs-CZ" sz="2000" dirty="0">
                <a:solidFill>
                  <a:srgbClr val="000000"/>
                </a:solidFill>
              </a:rPr>
              <a:t>vyslání sil a prostředků k </a:t>
            </a:r>
            <a:r>
              <a:rPr lang="cs-CZ" sz="2000" dirty="0" smtClean="0">
                <a:solidFill>
                  <a:srgbClr val="000000"/>
                </a:solidFill>
              </a:rPr>
              <a:t>řešení mimořádných událostí.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>
                <a:solidFill>
                  <a:srgbClr val="000000"/>
                </a:solidFill>
              </a:rPr>
              <a:t>Klíčovým přínosem projektu je zrychlení a zefektivnění spolupráce operačních středisek základních složek IZS, což se projeví především</a:t>
            </a:r>
            <a:r>
              <a:rPr lang="cs-CZ" sz="2200" dirty="0" smtClean="0">
                <a:solidFill>
                  <a:srgbClr val="000000"/>
                </a:solidFill>
              </a:rPr>
              <a:t>: </a:t>
            </a:r>
          </a:p>
          <a:p>
            <a:pPr marL="1062037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zrychlením zásahu při mimořádných událostech a tím </a:t>
            </a:r>
          </a:p>
          <a:p>
            <a:pPr marL="1062037" indent="-342900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rychlejším poskytováním pomoci občanům.</a:t>
            </a: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50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59792" y="1434353"/>
            <a:ext cx="9361040" cy="522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24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defRPr/>
            </a:pPr>
            <a:r>
              <a:rPr lang="cs-CZ" sz="2400" b="1" u="sng" dirty="0" smtClean="0">
                <a:solidFill>
                  <a:srgbClr val="000000"/>
                </a:solidFill>
              </a:rPr>
              <a:t>Projekt NIS IZS</a:t>
            </a:r>
          </a:p>
          <a:p>
            <a:pPr marL="342900" lvl="0" indent="-342900" eaLnBrk="1">
              <a:buFont typeface="Wingdings" panose="05000000000000000000" pitchFamily="2" charset="2"/>
              <a:buChar char="v"/>
              <a:tabLst/>
              <a:defRPr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lvl="0" indent="-342900" eaLnBrk="1">
              <a:buFont typeface="Wingdings" panose="05000000000000000000" pitchFamily="2" charset="2"/>
              <a:buChar char="v"/>
              <a:tabLst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Umožňuje </a:t>
            </a:r>
            <a:r>
              <a:rPr lang="cs-CZ" sz="2200" dirty="0">
                <a:solidFill>
                  <a:srgbClr val="000000"/>
                </a:solidFill>
              </a:rPr>
              <a:t>mezi operačními </a:t>
            </a:r>
            <a:r>
              <a:rPr lang="cs-CZ" sz="2200" dirty="0" smtClean="0">
                <a:solidFill>
                  <a:srgbClr val="000000"/>
                </a:solidFill>
              </a:rPr>
              <a:t>středisky:</a:t>
            </a:r>
            <a:endParaRPr lang="cs-CZ" sz="2200" dirty="0">
              <a:solidFill>
                <a:srgbClr val="000000"/>
              </a:solidFill>
            </a:endParaRPr>
          </a:p>
          <a:p>
            <a:pPr marL="1079500" lvl="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komunikovat přes integrační platformu pomocí datových vět,</a:t>
            </a:r>
          </a:p>
          <a:p>
            <a:pPr marL="1079500" lvl="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vytvářet a vizualizovat obraz společné operační situace,</a:t>
            </a:r>
          </a:p>
          <a:p>
            <a:pPr marL="1079500" lvl="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sdílet polohu sil a prostředků složek IZS při řešení mimořádné události.</a:t>
            </a:r>
          </a:p>
          <a:p>
            <a:pPr marL="719137" lvl="0" eaLnBrk="1">
              <a:defRPr/>
            </a:pPr>
            <a:endParaRPr lang="cs-CZ" sz="2200" dirty="0">
              <a:solidFill>
                <a:srgbClr val="000000"/>
              </a:solidFill>
            </a:endParaRPr>
          </a:p>
          <a:p>
            <a:pPr marL="342900" lvl="0" indent="-342900" eaLnBrk="1">
              <a:buFont typeface="Wingdings" panose="05000000000000000000" pitchFamily="2" charset="2"/>
              <a:buChar char="v"/>
              <a:tabLst/>
              <a:defRPr/>
            </a:pPr>
            <a:r>
              <a:rPr lang="cs-CZ" sz="2200" dirty="0">
                <a:solidFill>
                  <a:srgbClr val="000000"/>
                </a:solidFill>
              </a:rPr>
              <a:t>Klíčovým přínosem </a:t>
            </a:r>
            <a:r>
              <a:rPr lang="cs-CZ" sz="2200" dirty="0" smtClean="0">
                <a:solidFill>
                  <a:srgbClr val="000000"/>
                </a:solidFill>
              </a:rPr>
              <a:t>projektu je: </a:t>
            </a:r>
            <a:endParaRPr lang="cs-CZ" sz="2200" dirty="0">
              <a:solidFill>
                <a:srgbClr val="000000"/>
              </a:solidFill>
            </a:endParaRPr>
          </a:p>
          <a:p>
            <a:pPr marL="1079500" lvl="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zrychlení a </a:t>
            </a:r>
          </a:p>
          <a:p>
            <a:pPr marL="1079500" lvl="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zefektivnění spolupráce operačních středisek základních složek IZS.</a:t>
            </a:r>
          </a:p>
          <a:p>
            <a:pPr marL="342900" lvl="0" indent="-342900" eaLnBrk="1">
              <a:buFont typeface="Wingdings" panose="05000000000000000000" pitchFamily="2" charset="2"/>
              <a:buChar char="v"/>
              <a:tabLst/>
              <a:defRPr/>
            </a:pPr>
            <a:endParaRPr lang="cs-CZ" sz="2200" dirty="0">
              <a:solidFill>
                <a:srgbClr val="000000"/>
              </a:solidFill>
            </a:endParaRPr>
          </a:p>
          <a:p>
            <a:pPr marL="342900" lvl="0" indent="-342900" eaLnBrk="1">
              <a:buFont typeface="Wingdings" panose="05000000000000000000" pitchFamily="2" charset="2"/>
              <a:buChar char="v"/>
              <a:tabLst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Operační střediska základních složek </a:t>
            </a:r>
            <a:r>
              <a:rPr lang="cs-CZ" sz="2200" dirty="0">
                <a:solidFill>
                  <a:srgbClr val="000000"/>
                </a:solidFill>
              </a:rPr>
              <a:t>IZS využívají jednotná GIS data z NIS IZS.</a:t>
            </a:r>
          </a:p>
          <a:p>
            <a:pPr eaLnBrk="1">
              <a:defRPr/>
            </a:pPr>
            <a:endParaRPr lang="cs-CZ" sz="2400" u="sng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59792" y="1475581"/>
            <a:ext cx="9361040" cy="5015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1" u="sng" dirty="0">
                <a:solidFill>
                  <a:srgbClr val="000000"/>
                </a:solidFill>
              </a:rPr>
              <a:t>Krajské standardizované projekty </a:t>
            </a:r>
            <a:r>
              <a:rPr lang="cs-CZ" sz="2400" b="1" u="sng" dirty="0" smtClean="0">
                <a:solidFill>
                  <a:srgbClr val="000000"/>
                </a:solidFill>
              </a:rPr>
              <a:t>HZS krajů a </a:t>
            </a:r>
            <a:r>
              <a:rPr lang="cs-CZ" sz="2400" b="1" u="sng" dirty="0">
                <a:solidFill>
                  <a:srgbClr val="000000"/>
                </a:solidFill>
              </a:rPr>
              <a:t>Centrální standardizovaný </a:t>
            </a:r>
            <a:r>
              <a:rPr lang="cs-CZ" sz="2400" b="1" u="sng" dirty="0" smtClean="0">
                <a:solidFill>
                  <a:srgbClr val="000000"/>
                </a:solidFill>
              </a:rPr>
              <a:t>projekt GŘ HZS ČR</a:t>
            </a:r>
            <a:endParaRPr lang="cs-CZ" sz="2400" b="1" u="sng" dirty="0">
              <a:solidFill>
                <a:srgbClr val="000000"/>
              </a:solidFill>
            </a:endParaRPr>
          </a:p>
          <a:p>
            <a:pPr>
              <a:defRPr/>
            </a:pPr>
            <a:endParaRPr lang="cs-CZ" sz="2200" u="sng" dirty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Schválené </a:t>
            </a:r>
            <a:r>
              <a:rPr lang="cs-CZ" sz="2200" dirty="0">
                <a:solidFill>
                  <a:srgbClr val="000000"/>
                </a:solidFill>
              </a:rPr>
              <a:t>způsobilé výdaje projektu: 			</a:t>
            </a:r>
            <a:r>
              <a:rPr lang="cs-CZ" sz="2200" dirty="0" smtClean="0">
                <a:solidFill>
                  <a:srgbClr val="000000"/>
                </a:solidFill>
              </a:rPr>
              <a:t>489 </a:t>
            </a:r>
            <a:r>
              <a:rPr lang="cs-CZ" sz="2200" smtClean="0">
                <a:solidFill>
                  <a:srgbClr val="000000"/>
                </a:solidFill>
              </a:rPr>
              <a:t>531 </a:t>
            </a:r>
            <a:r>
              <a:rPr lang="cs-CZ" sz="2200" smtClean="0">
                <a:solidFill>
                  <a:srgbClr val="000000"/>
                </a:solidFill>
              </a:rPr>
              <a:t>516 </a:t>
            </a:r>
            <a:r>
              <a:rPr lang="cs-CZ" sz="2200" dirty="0" smtClean="0">
                <a:solidFill>
                  <a:srgbClr val="000000"/>
                </a:solidFill>
              </a:rPr>
              <a:t>Kč</a:t>
            </a:r>
            <a:endParaRPr lang="cs-CZ" sz="2200" dirty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>
                <a:solidFill>
                  <a:srgbClr val="000000"/>
                </a:solidFill>
              </a:rPr>
              <a:t>Realizační fáze:									2008 – </a:t>
            </a:r>
            <a:r>
              <a:rPr lang="cs-CZ" sz="2200" dirty="0" smtClean="0">
                <a:solidFill>
                  <a:srgbClr val="000000"/>
                </a:solidFill>
              </a:rPr>
              <a:t>11/2015</a:t>
            </a:r>
            <a:endParaRPr lang="cs-CZ" sz="2200" dirty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>
                <a:solidFill>
                  <a:srgbClr val="000000"/>
                </a:solidFill>
              </a:rPr>
              <a:t>Udržitelnost projektu:								do konce </a:t>
            </a:r>
            <a:r>
              <a:rPr lang="cs-CZ" sz="2200" dirty="0" smtClean="0">
                <a:solidFill>
                  <a:srgbClr val="000000"/>
                </a:solidFill>
              </a:rPr>
              <a:t>11/2020</a:t>
            </a:r>
            <a:endParaRPr lang="cs-CZ" sz="2200" dirty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Realizace krajských standardizovaných projektů a Centrálního standardizovaného projektu byla zaměřena na: 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vybudování a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zlepšení informačního systému operačních středisek.</a:t>
            </a:r>
          </a:p>
          <a:p>
            <a:pPr marL="719137" eaLnBrk="1"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  <a:p>
            <a:pPr marL="360363" indent="-360363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S cílem zajistit: 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o</a:t>
            </a:r>
            <a:r>
              <a:rPr lang="cs-CZ" sz="2000" dirty="0" smtClean="0">
                <a:solidFill>
                  <a:srgbClr val="000000"/>
                </a:solidFill>
              </a:rPr>
              <a:t>ptimalizaci činností operačních středisek HZS ČR a GŘ HZS ČR, 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p</a:t>
            </a:r>
            <a:r>
              <a:rPr lang="cs-CZ" sz="2000" dirty="0" smtClean="0">
                <a:solidFill>
                  <a:srgbClr val="000000"/>
                </a:solidFill>
              </a:rPr>
              <a:t>ropojení operačních středisek složek IZS bez ohledu na jejich lokaci a přispět k zajištění vysoké akceschopnosti a interoperabilitě.</a:t>
            </a: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59792" y="1475581"/>
            <a:ext cx="9361040" cy="4986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1" u="sng" dirty="0" smtClean="0">
                <a:solidFill>
                  <a:srgbClr val="000000"/>
                </a:solidFill>
              </a:rPr>
              <a:t>Krajský </a:t>
            </a:r>
            <a:r>
              <a:rPr lang="cs-CZ" sz="2400" b="1" u="sng" dirty="0">
                <a:solidFill>
                  <a:srgbClr val="000000"/>
                </a:solidFill>
              </a:rPr>
              <a:t>standardizovaný projekt HZS Kraje Vysočina</a:t>
            </a:r>
          </a:p>
          <a:p>
            <a:pPr eaLnBrk="1">
              <a:defRPr/>
            </a:pPr>
            <a:endParaRPr lang="cs-CZ" sz="2200" dirty="0" smtClean="0">
              <a:solidFill>
                <a:srgbClr val="000000"/>
              </a:solidFill>
            </a:endParaRPr>
          </a:p>
          <a:p>
            <a:pPr eaLnBrk="1"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V rámci KSP HZS Kraje Vysočina došlo k pořízení HW a SW pro zajištění operačního řízení HZS, zejména:</a:t>
            </a:r>
          </a:p>
          <a:p>
            <a:pPr eaLnBrk="1">
              <a:defRPr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447675" indent="-447675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Technologie vybavení operátorský pozic a operačního střediska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m</a:t>
            </a:r>
            <a:r>
              <a:rPr lang="cs-CZ" sz="2000" dirty="0" smtClean="0">
                <a:solidFill>
                  <a:srgbClr val="000000"/>
                </a:solidFill>
              </a:rPr>
              <a:t>onitory, </a:t>
            </a:r>
            <a:r>
              <a:rPr lang="cs-CZ" sz="2000" dirty="0" err="1" smtClean="0">
                <a:solidFill>
                  <a:srgbClr val="000000"/>
                </a:solidFill>
              </a:rPr>
              <a:t>touch</a:t>
            </a:r>
            <a:r>
              <a:rPr lang="cs-CZ" sz="2000" dirty="0" smtClean="0">
                <a:solidFill>
                  <a:srgbClr val="000000"/>
                </a:solidFill>
              </a:rPr>
              <a:t> monitory, klávesnice, myši, PC, síťové prvky, servery</a:t>
            </a:r>
          </a:p>
          <a:p>
            <a:pPr marL="447675" indent="-447675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Telefonie pro operační a informační střediska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t</a:t>
            </a:r>
            <a:r>
              <a:rPr lang="cs-CZ" sz="2000" dirty="0" smtClean="0">
                <a:solidFill>
                  <a:srgbClr val="000000"/>
                </a:solidFill>
              </a:rPr>
              <a:t>elefony, pobočkové ústředny, systémy </a:t>
            </a:r>
            <a:r>
              <a:rPr lang="cs-CZ" sz="2000" dirty="0" err="1" smtClean="0">
                <a:solidFill>
                  <a:srgbClr val="000000"/>
                </a:solidFill>
              </a:rPr>
              <a:t>náhrávání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447675" indent="-447675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Technologie vybavení výjezdových stanic a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rgbClr val="000000"/>
                </a:solidFill>
              </a:rPr>
              <a:t>t</a:t>
            </a:r>
            <a:r>
              <a:rPr lang="cs-CZ" sz="2000" dirty="0" smtClean="0">
                <a:solidFill>
                  <a:srgbClr val="000000"/>
                </a:solidFill>
              </a:rPr>
              <a:t>iskárny na stanice, garážové monitory, </a:t>
            </a:r>
            <a:r>
              <a:rPr lang="cs-CZ" sz="2000" dirty="0" err="1" smtClean="0">
                <a:solidFill>
                  <a:srgbClr val="000000"/>
                </a:solidFill>
              </a:rPr>
              <a:t>prvovýjezdové</a:t>
            </a:r>
            <a:r>
              <a:rPr lang="cs-CZ" sz="2000" dirty="0" smtClean="0">
                <a:solidFill>
                  <a:srgbClr val="000000"/>
                </a:solidFill>
              </a:rPr>
              <a:t> vozy vybaveny tablety s navigačními systémy</a:t>
            </a:r>
          </a:p>
          <a:p>
            <a:pPr marL="447675" indent="-447675" eaLnBrk="1">
              <a:buFont typeface="Wingdings" panose="05000000000000000000" pitchFamily="2" charset="2"/>
              <a:buChar char="v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Modernizace informačního systému IS Výjezd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modernizace architektury informačního systému, </a:t>
            </a:r>
          </a:p>
          <a:p>
            <a:pPr marL="1079500" indent="-360363" eaLnBrk="1">
              <a:buFont typeface="Wingdings" panose="05000000000000000000" pitchFamily="2" charset="2"/>
              <a:buChar char="Ø"/>
              <a:defRPr/>
            </a:pPr>
            <a:r>
              <a:rPr lang="cs-CZ" sz="2000" dirty="0" err="1" smtClean="0">
                <a:solidFill>
                  <a:srgbClr val="000000"/>
                </a:solidFill>
              </a:rPr>
              <a:t>doprogramování</a:t>
            </a:r>
            <a:r>
              <a:rPr lang="cs-CZ" sz="2000" dirty="0" smtClean="0">
                <a:solidFill>
                  <a:srgbClr val="000000"/>
                </a:solidFill>
              </a:rPr>
              <a:t> nových funkcionalit.  </a:t>
            </a:r>
          </a:p>
          <a:p>
            <a:pPr eaLnBrk="1">
              <a:defRPr/>
            </a:pP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0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624758" y="1619597"/>
            <a:ext cx="8808041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24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defRPr/>
            </a:pPr>
            <a:endParaRPr lang="cs-CZ" sz="3600" dirty="0" smtClean="0">
              <a:solidFill>
                <a:srgbClr val="000000"/>
              </a:solidFill>
            </a:endParaRPr>
          </a:p>
          <a:p>
            <a:pPr algn="ctr" eaLnBrk="1">
              <a:defRPr/>
            </a:pPr>
            <a:r>
              <a:rPr lang="cs-CZ" sz="3600" dirty="0" smtClean="0">
                <a:solidFill>
                  <a:srgbClr val="000000"/>
                </a:solidFill>
              </a:rPr>
              <a:t>Děkujeme za pozornost</a:t>
            </a:r>
          </a:p>
          <a:p>
            <a:pPr algn="ctr" eaLnBrk="1">
              <a:defRPr/>
            </a:pPr>
            <a:endParaRPr lang="cs-CZ" sz="3600" dirty="0" smtClean="0">
              <a:solidFill>
                <a:srgbClr val="000000"/>
              </a:solidFill>
            </a:endParaRPr>
          </a:p>
          <a:p>
            <a:pPr algn="ctr" eaLnBrk="1"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plk. Ing. Roman Bílý</a:t>
            </a:r>
          </a:p>
          <a:p>
            <a:pPr algn="ctr" eaLnBrk="1"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ředitel odboru operačního řízení MV-GŘ HZS ČR</a:t>
            </a:r>
          </a:p>
          <a:p>
            <a:pPr algn="ctr" eaLnBrk="1">
              <a:defRPr/>
            </a:pPr>
            <a:endParaRPr lang="cs-CZ" sz="2400" dirty="0" smtClean="0">
              <a:solidFill>
                <a:srgbClr val="000000"/>
              </a:solidFill>
            </a:endParaRPr>
          </a:p>
          <a:p>
            <a:pPr algn="ctr" eaLnBrk="1">
              <a:defRPr/>
            </a:pPr>
            <a:endParaRPr lang="cs-CZ" sz="2400" dirty="0">
              <a:solidFill>
                <a:srgbClr val="000000"/>
              </a:solidFill>
            </a:endParaRPr>
          </a:p>
          <a:p>
            <a:pPr algn="ctr" eaLnBrk="1">
              <a:defRPr/>
            </a:pPr>
            <a:r>
              <a:rPr lang="cs-CZ" sz="2400" dirty="0">
                <a:solidFill>
                  <a:srgbClr val="000000"/>
                </a:solidFill>
              </a:rPr>
              <a:t>p</a:t>
            </a:r>
            <a:r>
              <a:rPr lang="cs-CZ" sz="2400" dirty="0" smtClean="0">
                <a:solidFill>
                  <a:srgbClr val="000000"/>
                </a:solidFill>
              </a:rPr>
              <a:t>lk. Mgr. Jiří Němec</a:t>
            </a:r>
          </a:p>
          <a:p>
            <a:pPr algn="ctr" eaLnBrk="1">
              <a:defRPr/>
            </a:pPr>
            <a:r>
              <a:rPr lang="cs-CZ" sz="2400" dirty="0">
                <a:solidFill>
                  <a:srgbClr val="000000"/>
                </a:solidFill>
              </a:rPr>
              <a:t>ř</a:t>
            </a:r>
            <a:r>
              <a:rPr lang="cs-CZ" sz="2400" dirty="0" smtClean="0">
                <a:solidFill>
                  <a:srgbClr val="000000"/>
                </a:solidFill>
              </a:rPr>
              <a:t>editel HZS Kraje Vysočina</a:t>
            </a:r>
          </a:p>
        </p:txBody>
      </p:sp>
    </p:spTree>
    <p:extLst>
      <p:ext uri="{BB962C8B-B14F-4D97-AF65-F5344CB8AC3E}">
        <p14:creationId xmlns:p14="http://schemas.microsoft.com/office/powerpoint/2010/main" val="32621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ZS_sablony_centrala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IZS_sablony_centrala</Template>
  <TotalTime>0</TotalTime>
  <Words>343</Words>
  <Application>Microsoft Office PowerPoint</Application>
  <PresentationFormat>Vlastní</PresentationFormat>
  <Paragraphs>85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Wingdings</vt:lpstr>
      <vt:lpstr>IZS_sablony_centrala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2013-08-29T10:05:08Z</dcterms:created>
  <dcterms:modified xsi:type="dcterms:W3CDTF">2019-10-01T14:55:42Z</dcterms:modified>
</cp:coreProperties>
</file>