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9" r:id="rId5"/>
    <p:sldId id="261" r:id="rId6"/>
    <p:sldId id="258" r:id="rId7"/>
    <p:sldId id="262" r:id="rId8"/>
    <p:sldId id="263" r:id="rId9"/>
    <p:sldId id="264" r:id="rId10"/>
    <p:sldId id="269" r:id="rId11"/>
  </p:sldIdLst>
  <p:sldSz cx="12801600" cy="9601200" type="A3"/>
  <p:notesSz cx="9144000" cy="6858000"/>
  <p:defaultTextStyle>
    <a:defPPr>
      <a:defRPr lang="cs-CZ"/>
    </a:defPPr>
    <a:lvl1pPr marL="0" algn="l" defTabSz="127567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37839" algn="l" defTabSz="127567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75677" algn="l" defTabSz="127567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13515" algn="l" defTabSz="127567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51353" algn="l" defTabSz="127567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89192" algn="l" defTabSz="127567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27031" algn="l" defTabSz="127567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64870" algn="l" defTabSz="127567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02707" algn="l" defTabSz="127567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46" autoAdjust="0"/>
  </p:normalViewPr>
  <p:slideViewPr>
    <p:cSldViewPr>
      <p:cViewPr varScale="1">
        <p:scale>
          <a:sx n="84" d="100"/>
          <a:sy n="84" d="100"/>
        </p:scale>
        <p:origin x="1416" y="90"/>
      </p:cViewPr>
      <p:guideLst>
        <p:guide orient="horz" pos="3024"/>
        <p:guide pos="40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60120" y="2982597"/>
            <a:ext cx="10881360" cy="2058035"/>
          </a:xfrm>
          <a:prstGeom prst="rect">
            <a:avLst/>
          </a:prstGeom>
        </p:spPr>
        <p:txBody>
          <a:bodyPr lIns="122191" tIns="61096" rIns="122191" bIns="61096"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920240" y="5440681"/>
            <a:ext cx="8961120" cy="2453640"/>
          </a:xfrm>
          <a:prstGeom prst="rect">
            <a:avLst/>
          </a:prstGeom>
        </p:spPr>
        <p:txBody>
          <a:bodyPr lIns="127567" tIns="63784" rIns="127567" bIns="63784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37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7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1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51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89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27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64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02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40081" y="8898892"/>
            <a:ext cx="2987041" cy="511175"/>
          </a:xfrm>
          <a:prstGeom prst="rect">
            <a:avLst/>
          </a:prstGeom>
        </p:spPr>
        <p:txBody>
          <a:bodyPr lIns="127567" tIns="63784" rIns="127567" bIns="63784"/>
          <a:lstStyle/>
          <a:p>
            <a:fld id="{E412099D-D92E-448A-A627-2CBA3549F3E8}" type="datetimeFigureOut">
              <a:rPr lang="cs-CZ" smtClean="0"/>
              <a:pPr/>
              <a:t>13.09.2019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373881" y="8898892"/>
            <a:ext cx="4053840" cy="511175"/>
          </a:xfrm>
          <a:prstGeom prst="rect">
            <a:avLst/>
          </a:prstGeom>
        </p:spPr>
        <p:txBody>
          <a:bodyPr lIns="127567" tIns="63784" rIns="127567" bIns="63784"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174481" y="8898892"/>
            <a:ext cx="2987041" cy="511175"/>
          </a:xfrm>
          <a:prstGeom prst="rect">
            <a:avLst/>
          </a:prstGeom>
        </p:spPr>
        <p:txBody>
          <a:bodyPr lIns="127567" tIns="63784" rIns="127567" bIns="63784"/>
          <a:lstStyle/>
          <a:p>
            <a:fld id="{15AC6AD7-9943-43A6-B45E-FF4377F77EC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0081" y="2240281"/>
            <a:ext cx="11521440" cy="6336348"/>
          </a:xfrm>
          <a:prstGeom prst="rect">
            <a:avLst/>
          </a:prstGeom>
        </p:spPr>
        <p:txBody>
          <a:bodyPr lIns="127567" tIns="63784" rIns="127567" bIns="63784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40081" y="8898892"/>
            <a:ext cx="2987041" cy="511175"/>
          </a:xfrm>
          <a:prstGeom prst="rect">
            <a:avLst/>
          </a:prstGeom>
        </p:spPr>
        <p:txBody>
          <a:bodyPr lIns="127567" tIns="63784" rIns="127567" bIns="63784"/>
          <a:lstStyle/>
          <a:p>
            <a:fld id="{E412099D-D92E-448A-A627-2CBA3549F3E8}" type="datetimeFigureOut">
              <a:rPr lang="cs-CZ" smtClean="0"/>
              <a:pPr/>
              <a:t>13.09.2019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373881" y="8898892"/>
            <a:ext cx="4053840" cy="511175"/>
          </a:xfrm>
          <a:prstGeom prst="rect">
            <a:avLst/>
          </a:prstGeom>
        </p:spPr>
        <p:txBody>
          <a:bodyPr lIns="127567" tIns="63784" rIns="127567" bIns="63784"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174481" y="8898892"/>
            <a:ext cx="2987041" cy="511175"/>
          </a:xfrm>
          <a:prstGeom prst="rect">
            <a:avLst/>
          </a:prstGeom>
        </p:spPr>
        <p:txBody>
          <a:bodyPr lIns="127567" tIns="63784" rIns="127567" bIns="63784"/>
          <a:lstStyle/>
          <a:p>
            <a:fld id="{15AC6AD7-9943-43A6-B45E-FF4377F77EC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1237" y="6169662"/>
            <a:ext cx="10881360" cy="1906905"/>
          </a:xfrm>
          <a:prstGeom prst="rect">
            <a:avLst/>
          </a:prstGeom>
        </p:spPr>
        <p:txBody>
          <a:bodyPr lIns="122191" tIns="61096" rIns="122191" bIns="61096" anchor="t"/>
          <a:lstStyle>
            <a:lvl1pPr algn="l">
              <a:defRPr sz="56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11237" y="4069399"/>
            <a:ext cx="10881360" cy="2100262"/>
          </a:xfrm>
          <a:prstGeom prst="rect">
            <a:avLst/>
          </a:prstGeom>
        </p:spPr>
        <p:txBody>
          <a:bodyPr lIns="127567" tIns="63784" rIns="127567" bIns="63784"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3783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7567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1351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5135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8919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270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6487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0270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40081" y="8898892"/>
            <a:ext cx="2987041" cy="511175"/>
          </a:xfrm>
          <a:prstGeom prst="rect">
            <a:avLst/>
          </a:prstGeom>
        </p:spPr>
        <p:txBody>
          <a:bodyPr lIns="127567" tIns="63784" rIns="127567" bIns="63784"/>
          <a:lstStyle/>
          <a:p>
            <a:fld id="{E412099D-D92E-448A-A627-2CBA3549F3E8}" type="datetimeFigureOut">
              <a:rPr lang="cs-CZ" smtClean="0"/>
              <a:pPr/>
              <a:t>13.09.2019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373881" y="8898892"/>
            <a:ext cx="4053840" cy="511175"/>
          </a:xfrm>
          <a:prstGeom prst="rect">
            <a:avLst/>
          </a:prstGeom>
        </p:spPr>
        <p:txBody>
          <a:bodyPr lIns="127567" tIns="63784" rIns="127567" bIns="63784"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174481" y="8898892"/>
            <a:ext cx="2987041" cy="511175"/>
          </a:xfrm>
          <a:prstGeom prst="rect">
            <a:avLst/>
          </a:prstGeom>
        </p:spPr>
        <p:txBody>
          <a:bodyPr lIns="127567" tIns="63784" rIns="127567" bIns="63784"/>
          <a:lstStyle/>
          <a:p>
            <a:fld id="{15AC6AD7-9943-43A6-B45E-FF4377F77EC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40081" y="2240281"/>
            <a:ext cx="5654040" cy="6336348"/>
          </a:xfrm>
          <a:prstGeom prst="rect">
            <a:avLst/>
          </a:prstGeom>
        </p:spPr>
        <p:txBody>
          <a:bodyPr lIns="127567" tIns="63784" rIns="127567" bIns="63784"/>
          <a:lstStyle>
            <a:lvl1pPr>
              <a:defRPr sz="3900"/>
            </a:lvl1pPr>
            <a:lvl2pPr>
              <a:defRPr sz="33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507480" y="2240281"/>
            <a:ext cx="5654040" cy="6336348"/>
          </a:xfrm>
          <a:prstGeom prst="rect">
            <a:avLst/>
          </a:prstGeom>
        </p:spPr>
        <p:txBody>
          <a:bodyPr lIns="127567" tIns="63784" rIns="127567" bIns="63784"/>
          <a:lstStyle>
            <a:lvl1pPr>
              <a:defRPr sz="3900"/>
            </a:lvl1pPr>
            <a:lvl2pPr>
              <a:defRPr sz="33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40081" y="8898892"/>
            <a:ext cx="2987041" cy="511175"/>
          </a:xfrm>
          <a:prstGeom prst="rect">
            <a:avLst/>
          </a:prstGeom>
        </p:spPr>
        <p:txBody>
          <a:bodyPr lIns="127567" tIns="63784" rIns="127567" bIns="63784"/>
          <a:lstStyle/>
          <a:p>
            <a:fld id="{E412099D-D92E-448A-A627-2CBA3549F3E8}" type="datetimeFigureOut">
              <a:rPr lang="cs-CZ" smtClean="0"/>
              <a:pPr/>
              <a:t>13.09.2019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73881" y="8898892"/>
            <a:ext cx="4053840" cy="511175"/>
          </a:xfrm>
          <a:prstGeom prst="rect">
            <a:avLst/>
          </a:prstGeom>
        </p:spPr>
        <p:txBody>
          <a:bodyPr lIns="127567" tIns="63784" rIns="127567" bIns="63784"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9174481" y="8898892"/>
            <a:ext cx="2987041" cy="511175"/>
          </a:xfrm>
          <a:prstGeom prst="rect">
            <a:avLst/>
          </a:prstGeom>
        </p:spPr>
        <p:txBody>
          <a:bodyPr lIns="127567" tIns="63784" rIns="127567" bIns="63784"/>
          <a:lstStyle/>
          <a:p>
            <a:fld id="{15AC6AD7-9943-43A6-B45E-FF4377F77EC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40079" y="2149158"/>
            <a:ext cx="5656264" cy="895667"/>
          </a:xfrm>
          <a:prstGeom prst="rect">
            <a:avLst/>
          </a:prstGeom>
        </p:spPr>
        <p:txBody>
          <a:bodyPr lIns="127567" tIns="63784" rIns="127567" bIns="63784" anchor="b"/>
          <a:lstStyle>
            <a:lvl1pPr marL="0" indent="0">
              <a:buNone/>
              <a:defRPr sz="3300" b="1"/>
            </a:lvl1pPr>
            <a:lvl2pPr marL="637839" indent="0">
              <a:buNone/>
              <a:defRPr sz="2800" b="1"/>
            </a:lvl2pPr>
            <a:lvl3pPr marL="1275677" indent="0">
              <a:buNone/>
              <a:defRPr sz="2500" b="1"/>
            </a:lvl3pPr>
            <a:lvl4pPr marL="1913515" indent="0">
              <a:buNone/>
              <a:defRPr sz="2300" b="1"/>
            </a:lvl4pPr>
            <a:lvl5pPr marL="2551353" indent="0">
              <a:buNone/>
              <a:defRPr sz="2300" b="1"/>
            </a:lvl5pPr>
            <a:lvl6pPr marL="3189192" indent="0">
              <a:buNone/>
              <a:defRPr sz="2300" b="1"/>
            </a:lvl6pPr>
            <a:lvl7pPr marL="3827031" indent="0">
              <a:buNone/>
              <a:defRPr sz="2300" b="1"/>
            </a:lvl7pPr>
            <a:lvl8pPr marL="4464870" indent="0">
              <a:buNone/>
              <a:defRPr sz="2300" b="1"/>
            </a:lvl8pPr>
            <a:lvl9pPr marL="5102707" indent="0">
              <a:buNone/>
              <a:defRPr sz="23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40079" y="3044825"/>
            <a:ext cx="5656264" cy="5531803"/>
          </a:xfrm>
          <a:prstGeom prst="rect">
            <a:avLst/>
          </a:prstGeom>
        </p:spPr>
        <p:txBody>
          <a:bodyPr lIns="127567" tIns="63784" rIns="127567" bIns="63784"/>
          <a:lstStyle>
            <a:lvl1pPr>
              <a:defRPr sz="3300"/>
            </a:lvl1pPr>
            <a:lvl2pPr>
              <a:defRPr sz="28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6" cy="895667"/>
          </a:xfrm>
          <a:prstGeom prst="rect">
            <a:avLst/>
          </a:prstGeom>
        </p:spPr>
        <p:txBody>
          <a:bodyPr lIns="127567" tIns="63784" rIns="127567" bIns="63784" anchor="b"/>
          <a:lstStyle>
            <a:lvl1pPr marL="0" indent="0">
              <a:buNone/>
              <a:defRPr sz="3300" b="1"/>
            </a:lvl1pPr>
            <a:lvl2pPr marL="637839" indent="0">
              <a:buNone/>
              <a:defRPr sz="2800" b="1"/>
            </a:lvl2pPr>
            <a:lvl3pPr marL="1275677" indent="0">
              <a:buNone/>
              <a:defRPr sz="2500" b="1"/>
            </a:lvl3pPr>
            <a:lvl4pPr marL="1913515" indent="0">
              <a:buNone/>
              <a:defRPr sz="2300" b="1"/>
            </a:lvl4pPr>
            <a:lvl5pPr marL="2551353" indent="0">
              <a:buNone/>
              <a:defRPr sz="2300" b="1"/>
            </a:lvl5pPr>
            <a:lvl6pPr marL="3189192" indent="0">
              <a:buNone/>
              <a:defRPr sz="2300" b="1"/>
            </a:lvl6pPr>
            <a:lvl7pPr marL="3827031" indent="0">
              <a:buNone/>
              <a:defRPr sz="2300" b="1"/>
            </a:lvl7pPr>
            <a:lvl8pPr marL="4464870" indent="0">
              <a:buNone/>
              <a:defRPr sz="2300" b="1"/>
            </a:lvl8pPr>
            <a:lvl9pPr marL="5102707" indent="0">
              <a:buNone/>
              <a:defRPr sz="23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6" cy="5531803"/>
          </a:xfrm>
          <a:prstGeom prst="rect">
            <a:avLst/>
          </a:prstGeom>
        </p:spPr>
        <p:txBody>
          <a:bodyPr lIns="127567" tIns="63784" rIns="127567" bIns="63784"/>
          <a:lstStyle>
            <a:lvl1pPr>
              <a:defRPr sz="3300"/>
            </a:lvl1pPr>
            <a:lvl2pPr>
              <a:defRPr sz="28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640081" y="8898892"/>
            <a:ext cx="2987041" cy="511175"/>
          </a:xfrm>
          <a:prstGeom prst="rect">
            <a:avLst/>
          </a:prstGeom>
        </p:spPr>
        <p:txBody>
          <a:bodyPr lIns="127567" tIns="63784" rIns="127567" bIns="63784"/>
          <a:lstStyle/>
          <a:p>
            <a:fld id="{E412099D-D92E-448A-A627-2CBA3549F3E8}" type="datetimeFigureOut">
              <a:rPr lang="cs-CZ" smtClean="0"/>
              <a:pPr/>
              <a:t>13.09.2019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373881" y="8898892"/>
            <a:ext cx="4053840" cy="511175"/>
          </a:xfrm>
          <a:prstGeom prst="rect">
            <a:avLst/>
          </a:prstGeom>
        </p:spPr>
        <p:txBody>
          <a:bodyPr lIns="127567" tIns="63784" rIns="127567" bIns="63784"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9174481" y="8898892"/>
            <a:ext cx="2987041" cy="511175"/>
          </a:xfrm>
          <a:prstGeom prst="rect">
            <a:avLst/>
          </a:prstGeom>
        </p:spPr>
        <p:txBody>
          <a:bodyPr lIns="127567" tIns="63784" rIns="127567" bIns="63784"/>
          <a:lstStyle/>
          <a:p>
            <a:fld id="{15AC6AD7-9943-43A6-B45E-FF4377F77EC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40081" y="8898892"/>
            <a:ext cx="2987041" cy="511175"/>
          </a:xfrm>
          <a:prstGeom prst="rect">
            <a:avLst/>
          </a:prstGeom>
        </p:spPr>
        <p:txBody>
          <a:bodyPr lIns="127567" tIns="63784" rIns="127567" bIns="63784"/>
          <a:lstStyle/>
          <a:p>
            <a:fld id="{E412099D-D92E-448A-A627-2CBA3549F3E8}" type="datetimeFigureOut">
              <a:rPr lang="cs-CZ" smtClean="0"/>
              <a:pPr/>
              <a:t>13.09.2019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373881" y="8898892"/>
            <a:ext cx="4053840" cy="511175"/>
          </a:xfrm>
          <a:prstGeom prst="rect">
            <a:avLst/>
          </a:prstGeom>
        </p:spPr>
        <p:txBody>
          <a:bodyPr lIns="127567" tIns="63784" rIns="127567" bIns="63784"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9174481" y="8898892"/>
            <a:ext cx="2987041" cy="511175"/>
          </a:xfrm>
          <a:prstGeom prst="rect">
            <a:avLst/>
          </a:prstGeom>
        </p:spPr>
        <p:txBody>
          <a:bodyPr lIns="127567" tIns="63784" rIns="127567" bIns="63784"/>
          <a:lstStyle/>
          <a:p>
            <a:fld id="{15AC6AD7-9943-43A6-B45E-FF4377F77EC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640081" y="8898892"/>
            <a:ext cx="2987041" cy="511175"/>
          </a:xfrm>
          <a:prstGeom prst="rect">
            <a:avLst/>
          </a:prstGeom>
        </p:spPr>
        <p:txBody>
          <a:bodyPr lIns="127567" tIns="63784" rIns="127567" bIns="63784"/>
          <a:lstStyle/>
          <a:p>
            <a:fld id="{E412099D-D92E-448A-A627-2CBA3549F3E8}" type="datetimeFigureOut">
              <a:rPr lang="cs-CZ" smtClean="0"/>
              <a:pPr/>
              <a:t>13.09.2019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373881" y="8898892"/>
            <a:ext cx="4053840" cy="511175"/>
          </a:xfrm>
          <a:prstGeom prst="rect">
            <a:avLst/>
          </a:prstGeom>
        </p:spPr>
        <p:txBody>
          <a:bodyPr lIns="127567" tIns="63784" rIns="127567" bIns="63784"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9174481" y="8898892"/>
            <a:ext cx="2987041" cy="511175"/>
          </a:xfrm>
          <a:prstGeom prst="rect">
            <a:avLst/>
          </a:prstGeom>
        </p:spPr>
        <p:txBody>
          <a:bodyPr lIns="127567" tIns="63784" rIns="127567" bIns="63784"/>
          <a:lstStyle/>
          <a:p>
            <a:fld id="{15AC6AD7-9943-43A6-B45E-FF4377F77EC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5071" y="1977887"/>
            <a:ext cx="7156450" cy="6598742"/>
          </a:xfrm>
          <a:prstGeom prst="rect">
            <a:avLst/>
          </a:prstGeom>
        </p:spPr>
        <p:txBody>
          <a:bodyPr lIns="127567" tIns="63784" rIns="127567" bIns="63784"/>
          <a:lstStyle>
            <a:lvl1pPr>
              <a:defRPr sz="4400"/>
            </a:lvl1pPr>
            <a:lvl2pPr>
              <a:defRPr sz="3900"/>
            </a:lvl2pPr>
            <a:lvl3pPr>
              <a:defRPr sz="33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40082" y="2009141"/>
            <a:ext cx="4211637" cy="6567488"/>
          </a:xfrm>
          <a:prstGeom prst="rect">
            <a:avLst/>
          </a:prstGeom>
        </p:spPr>
        <p:txBody>
          <a:bodyPr lIns="127567" tIns="63784" rIns="127567" bIns="63784"/>
          <a:lstStyle>
            <a:lvl1pPr marL="0" indent="0">
              <a:buNone/>
              <a:defRPr sz="2000"/>
            </a:lvl1pPr>
            <a:lvl2pPr marL="637839" indent="0">
              <a:buNone/>
              <a:defRPr sz="1700"/>
            </a:lvl2pPr>
            <a:lvl3pPr marL="1275677" indent="0">
              <a:buNone/>
              <a:defRPr sz="1300"/>
            </a:lvl3pPr>
            <a:lvl4pPr marL="1913515" indent="0">
              <a:buNone/>
              <a:defRPr sz="1200"/>
            </a:lvl4pPr>
            <a:lvl5pPr marL="2551353" indent="0">
              <a:buNone/>
              <a:defRPr sz="1200"/>
            </a:lvl5pPr>
            <a:lvl6pPr marL="3189192" indent="0">
              <a:buNone/>
              <a:defRPr sz="1200"/>
            </a:lvl6pPr>
            <a:lvl7pPr marL="3827031" indent="0">
              <a:buNone/>
              <a:defRPr sz="1200"/>
            </a:lvl7pPr>
            <a:lvl8pPr marL="4464870" indent="0">
              <a:buNone/>
              <a:defRPr sz="1200"/>
            </a:lvl8pPr>
            <a:lvl9pPr marL="5102707" indent="0">
              <a:buNone/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40081" y="8898892"/>
            <a:ext cx="2987041" cy="511175"/>
          </a:xfrm>
          <a:prstGeom prst="rect">
            <a:avLst/>
          </a:prstGeom>
        </p:spPr>
        <p:txBody>
          <a:bodyPr lIns="127567" tIns="63784" rIns="127567" bIns="63784"/>
          <a:lstStyle/>
          <a:p>
            <a:fld id="{E412099D-D92E-448A-A627-2CBA3549F3E8}" type="datetimeFigureOut">
              <a:rPr lang="cs-CZ" smtClean="0"/>
              <a:pPr/>
              <a:t>13.09.2019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73881" y="8898892"/>
            <a:ext cx="4053840" cy="511175"/>
          </a:xfrm>
          <a:prstGeom prst="rect">
            <a:avLst/>
          </a:prstGeom>
        </p:spPr>
        <p:txBody>
          <a:bodyPr lIns="127567" tIns="63784" rIns="127567" bIns="63784"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9174481" y="8898892"/>
            <a:ext cx="2987041" cy="511175"/>
          </a:xfrm>
          <a:prstGeom prst="rect">
            <a:avLst/>
          </a:prstGeom>
        </p:spPr>
        <p:txBody>
          <a:bodyPr lIns="127567" tIns="63784" rIns="127567" bIns="63784"/>
          <a:lstStyle/>
          <a:p>
            <a:fld id="{15AC6AD7-9943-43A6-B45E-FF4377F77EC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09204" y="6720840"/>
            <a:ext cx="7680960" cy="793433"/>
          </a:xfrm>
          <a:prstGeom prst="rect">
            <a:avLst/>
          </a:prstGeom>
        </p:spPr>
        <p:txBody>
          <a:bodyPr lIns="122191" tIns="61096" rIns="122191" bIns="61096" anchor="b"/>
          <a:lstStyle>
            <a:lvl1pPr algn="l">
              <a:defRPr sz="28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509204" y="1877074"/>
            <a:ext cx="7680960" cy="4741530"/>
          </a:xfrm>
          <a:prstGeom prst="rect">
            <a:avLst/>
          </a:prstGeom>
        </p:spPr>
        <p:txBody>
          <a:bodyPr lIns="127567" tIns="63784" rIns="127567" bIns="63784"/>
          <a:lstStyle>
            <a:lvl1pPr marL="0" indent="0">
              <a:buNone/>
              <a:defRPr sz="4400"/>
            </a:lvl1pPr>
            <a:lvl2pPr marL="637839" indent="0">
              <a:buNone/>
              <a:defRPr sz="3900"/>
            </a:lvl2pPr>
            <a:lvl3pPr marL="1275677" indent="0">
              <a:buNone/>
              <a:defRPr sz="3300"/>
            </a:lvl3pPr>
            <a:lvl4pPr marL="1913515" indent="0">
              <a:buNone/>
              <a:defRPr sz="2800"/>
            </a:lvl4pPr>
            <a:lvl5pPr marL="2551353" indent="0">
              <a:buNone/>
              <a:defRPr sz="2800"/>
            </a:lvl5pPr>
            <a:lvl6pPr marL="3189192" indent="0">
              <a:buNone/>
              <a:defRPr sz="2800"/>
            </a:lvl6pPr>
            <a:lvl7pPr marL="3827031" indent="0">
              <a:buNone/>
              <a:defRPr sz="2800"/>
            </a:lvl7pPr>
            <a:lvl8pPr marL="4464870" indent="0">
              <a:buNone/>
              <a:defRPr sz="2800"/>
            </a:lvl8pPr>
            <a:lvl9pPr marL="5102707" indent="0">
              <a:buNone/>
              <a:defRPr sz="28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509204" y="7514273"/>
            <a:ext cx="7680960" cy="1126807"/>
          </a:xfrm>
          <a:prstGeom prst="rect">
            <a:avLst/>
          </a:prstGeom>
        </p:spPr>
        <p:txBody>
          <a:bodyPr lIns="127567" tIns="63784" rIns="127567" bIns="63784"/>
          <a:lstStyle>
            <a:lvl1pPr marL="0" indent="0">
              <a:buNone/>
              <a:defRPr sz="2000"/>
            </a:lvl1pPr>
            <a:lvl2pPr marL="637839" indent="0">
              <a:buNone/>
              <a:defRPr sz="1700"/>
            </a:lvl2pPr>
            <a:lvl3pPr marL="1275677" indent="0">
              <a:buNone/>
              <a:defRPr sz="1300"/>
            </a:lvl3pPr>
            <a:lvl4pPr marL="1913515" indent="0">
              <a:buNone/>
              <a:defRPr sz="1200"/>
            </a:lvl4pPr>
            <a:lvl5pPr marL="2551353" indent="0">
              <a:buNone/>
              <a:defRPr sz="1200"/>
            </a:lvl5pPr>
            <a:lvl6pPr marL="3189192" indent="0">
              <a:buNone/>
              <a:defRPr sz="1200"/>
            </a:lvl6pPr>
            <a:lvl7pPr marL="3827031" indent="0">
              <a:buNone/>
              <a:defRPr sz="1200"/>
            </a:lvl7pPr>
            <a:lvl8pPr marL="4464870" indent="0">
              <a:buNone/>
              <a:defRPr sz="1200"/>
            </a:lvl8pPr>
            <a:lvl9pPr marL="5102707" indent="0">
              <a:buNone/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40081" y="8898892"/>
            <a:ext cx="2987041" cy="511175"/>
          </a:xfrm>
          <a:prstGeom prst="rect">
            <a:avLst/>
          </a:prstGeom>
        </p:spPr>
        <p:txBody>
          <a:bodyPr lIns="127567" tIns="63784" rIns="127567" bIns="63784"/>
          <a:lstStyle/>
          <a:p>
            <a:fld id="{E412099D-D92E-448A-A627-2CBA3549F3E8}" type="datetimeFigureOut">
              <a:rPr lang="cs-CZ" smtClean="0"/>
              <a:pPr/>
              <a:t>13.09.2019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73881" y="8898892"/>
            <a:ext cx="4053840" cy="511175"/>
          </a:xfrm>
          <a:prstGeom prst="rect">
            <a:avLst/>
          </a:prstGeom>
        </p:spPr>
        <p:txBody>
          <a:bodyPr lIns="127567" tIns="63784" rIns="127567" bIns="63784"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9174481" y="8898892"/>
            <a:ext cx="2987041" cy="511175"/>
          </a:xfrm>
          <a:prstGeom prst="rect">
            <a:avLst/>
          </a:prstGeom>
        </p:spPr>
        <p:txBody>
          <a:bodyPr lIns="127567" tIns="63784" rIns="127567" bIns="63784"/>
          <a:lstStyle/>
          <a:p>
            <a:fld id="{15AC6AD7-9943-43A6-B45E-FF4377F77EC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ZZS_KV_prezentace_A4.jp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0" y="69527"/>
            <a:ext cx="12801600" cy="18075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1275677" rtl="0" eaLnBrk="1" latinLnBrk="0" hangingPunct="1">
        <a:spcBef>
          <a:spcPct val="0"/>
        </a:spcBef>
        <a:buNone/>
        <a:defRPr sz="6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8379" indent="-478379" algn="l" defTabSz="1275677" rtl="0" eaLnBrk="1" latinLnBrk="0" hangingPunct="1">
        <a:spcBef>
          <a:spcPct val="20000"/>
        </a:spcBef>
        <a:buFont typeface="Arial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1036488" indent="-398649" algn="l" defTabSz="1275677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94596" indent="-318919" algn="l" defTabSz="1275677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232435" indent="-318919" algn="l" defTabSz="12756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0274" indent="-318919" algn="l" defTabSz="1275677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08111" indent="-318919" algn="l" defTabSz="127567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45950" indent="-318919" algn="l" defTabSz="127567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783788" indent="-318919" algn="l" defTabSz="127567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21627" indent="-318919" algn="l" defTabSz="127567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27567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7839" algn="l" defTabSz="127567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5677" algn="l" defTabSz="127567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3515" algn="l" defTabSz="127567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1353" algn="l" defTabSz="127567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89192" algn="l" defTabSz="127567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27031" algn="l" defTabSz="127567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64870" algn="l" defTabSz="127567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02707" algn="l" defTabSz="127567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9763" y="-4293965"/>
            <a:ext cx="11017250" cy="13782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3600" b="1" i="0" u="none" strike="noStrike" cap="none" normalizeH="0" baseline="0" dirty="0" smtClean="0">
              <a:ln>
                <a:noFill/>
              </a:ln>
              <a:solidFill>
                <a:srgbClr val="1C222F"/>
              </a:solidFill>
              <a:effectLst/>
              <a:latin typeface="inherit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3600" dirty="0">
              <a:solidFill>
                <a:srgbClr val="1C222F"/>
              </a:solidFill>
              <a:latin typeface="inherit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3600" b="1" i="0" u="none" strike="noStrike" cap="none" normalizeH="0" baseline="0" dirty="0" smtClean="0">
              <a:ln>
                <a:noFill/>
              </a:ln>
              <a:solidFill>
                <a:srgbClr val="1C222F"/>
              </a:solidFill>
              <a:effectLst/>
              <a:latin typeface="inherit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3600" dirty="0">
              <a:solidFill>
                <a:srgbClr val="1C222F"/>
              </a:solidFill>
              <a:latin typeface="inherit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3600" b="1" i="0" u="none" strike="noStrike" cap="none" normalizeH="0" baseline="0" dirty="0" smtClean="0">
              <a:ln>
                <a:noFill/>
              </a:ln>
              <a:solidFill>
                <a:srgbClr val="1C222F"/>
              </a:solidFill>
              <a:effectLst/>
              <a:latin typeface="inherit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3600" dirty="0">
              <a:solidFill>
                <a:srgbClr val="1C222F"/>
              </a:solidFill>
              <a:latin typeface="inherit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3600" b="1" i="0" u="none" strike="noStrike" cap="none" normalizeH="0" baseline="0" dirty="0" smtClean="0">
              <a:ln>
                <a:noFill/>
              </a:ln>
              <a:solidFill>
                <a:srgbClr val="1C222F"/>
              </a:solidFill>
              <a:effectLst/>
              <a:latin typeface="inherit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3600" b="1" i="0" u="none" strike="noStrike" cap="none" normalizeH="0" baseline="0" dirty="0" smtClean="0">
              <a:ln>
                <a:noFill/>
              </a:ln>
              <a:solidFill>
                <a:srgbClr val="1C222F"/>
              </a:solidFill>
              <a:effectLst/>
              <a:latin typeface="inherit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3600" dirty="0">
              <a:solidFill>
                <a:srgbClr val="1C222F"/>
              </a:solidFill>
              <a:latin typeface="inherit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3600" b="1" i="0" u="none" strike="noStrike" cap="none" normalizeH="0" baseline="0" dirty="0" smtClean="0">
              <a:ln>
                <a:noFill/>
              </a:ln>
              <a:solidFill>
                <a:srgbClr val="1C222F"/>
              </a:solidFill>
              <a:effectLst/>
              <a:latin typeface="inherit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3600" dirty="0">
              <a:solidFill>
                <a:srgbClr val="1C222F"/>
              </a:solidFill>
              <a:latin typeface="inherit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4800" b="1" i="0" u="none" strike="noStrike" cap="none" normalizeH="0" baseline="0" dirty="0" smtClean="0">
                <a:ln>
                  <a:noFill/>
                </a:ln>
                <a:solidFill>
                  <a:srgbClr val="1C222F"/>
                </a:solidFill>
                <a:effectLst/>
                <a:ea typeface="Times New Roman" panose="02020603050405020304" pitchFamily="18" charset="0"/>
              </a:rPr>
              <a:t>Modernizace a standardizace vybavení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4800" b="1" i="0" u="none" strike="noStrike" cap="none" normalizeH="0" baseline="0" dirty="0" smtClean="0">
                <a:ln>
                  <a:noFill/>
                </a:ln>
                <a:solidFill>
                  <a:srgbClr val="1C222F"/>
                </a:solidFill>
                <a:effectLst/>
                <a:ea typeface="Times New Roman" panose="02020603050405020304" pitchFamily="18" charset="0"/>
              </a:rPr>
              <a:t>ZZS Kraje Vysočina</a:t>
            </a:r>
            <a:endParaRPr kumimoji="0" lang="cs-CZ" altLang="cs-CZ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200" b="0" i="0" u="none" strike="noStrike" cap="none" normalizeH="0" baseline="0" dirty="0" smtClean="0">
              <a:ln>
                <a:noFill/>
              </a:ln>
              <a:solidFill>
                <a:srgbClr val="1A1F2A"/>
              </a:solidFill>
              <a:effectLst/>
              <a:latin typeface="Roboto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1200" dirty="0" smtClean="0">
              <a:solidFill>
                <a:srgbClr val="1A1F2A"/>
              </a:solidFill>
              <a:latin typeface="Roboto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1200" dirty="0">
              <a:solidFill>
                <a:srgbClr val="1A1F2A"/>
              </a:solidFill>
              <a:latin typeface="Roboto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200" b="0" i="0" u="none" strike="noStrike" cap="none" normalizeH="0" baseline="0" dirty="0" smtClean="0">
              <a:ln>
                <a:noFill/>
              </a:ln>
              <a:solidFill>
                <a:srgbClr val="1A1F2A"/>
              </a:solidFill>
              <a:effectLst/>
              <a:latin typeface="Roboto"/>
              <a:ea typeface="Times New Roman" panose="02020603050405020304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dirty="0" smtClean="0"/>
              <a:t>Registrační číslo projektu: CZ.1.06/3.4.00/23.09558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ea typeface="Times New Roman" panose="02020603050405020304" pitchFamily="18" charset="0"/>
              </a:rPr>
              <a:t>Zahájení projektu: 1.5.2014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ea typeface="Times New Roman" panose="02020603050405020304" pitchFamily="18" charset="0"/>
              </a:rPr>
              <a:t>Ukončení projektu: 30.11.2015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ea typeface="Times New Roman" panose="02020603050405020304" pitchFamily="18" charset="0"/>
              </a:rPr>
              <a:t>Příjemce: Kraj Vysočina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3600" dirty="0" smtClean="0">
              <a:ea typeface="Times New Roman" panose="02020603050405020304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3600" dirty="0"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1200" dirty="0">
              <a:solidFill>
                <a:srgbClr val="1A1F2A"/>
              </a:solidFill>
              <a:latin typeface="Roboto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200" b="0" i="0" u="none" strike="noStrike" cap="none" normalizeH="0" baseline="0" dirty="0" smtClean="0">
              <a:ln>
                <a:noFill/>
              </a:ln>
              <a:solidFill>
                <a:srgbClr val="1A1F2A"/>
              </a:solidFill>
              <a:effectLst/>
              <a:latin typeface="Roboto"/>
              <a:ea typeface="Times New Roman" panose="02020603050405020304" pitchFamily="18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800" dirty="0">
                <a:solidFill>
                  <a:prstClr val="black"/>
                </a:solidFill>
                <a:latin typeface="inherit"/>
                <a:ea typeface="Times New Roman" panose="02020603050405020304" pitchFamily="18" charset="0"/>
              </a:rPr>
              <a:t>Výroční konference IROP 2019</a:t>
            </a:r>
          </a:p>
          <a:p>
            <a:pPr lvl="0" algn="ctr"/>
            <a:r>
              <a:rPr lang="cs-CZ" sz="2800" dirty="0">
                <a:solidFill>
                  <a:prstClr val="black"/>
                </a:solidFill>
              </a:rPr>
              <a:t>9. 10. 2019, EA Business Hotel Jihlava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1200" dirty="0">
              <a:solidFill>
                <a:srgbClr val="1A1F2A"/>
              </a:solidFill>
              <a:latin typeface="Roboto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200" b="0" i="0" u="none" strike="noStrike" cap="none" normalizeH="0" baseline="0" dirty="0" smtClean="0">
              <a:ln>
                <a:noFill/>
              </a:ln>
              <a:solidFill>
                <a:srgbClr val="1A1F2A"/>
              </a:solidFill>
              <a:effectLst/>
              <a:latin typeface="Roboto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1200" dirty="0">
              <a:solidFill>
                <a:srgbClr val="1A1F2A"/>
              </a:solidFill>
              <a:latin typeface="Roboto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200" b="0" i="0" u="none" strike="noStrike" cap="none" normalizeH="0" baseline="0" dirty="0" smtClean="0">
              <a:ln>
                <a:noFill/>
              </a:ln>
              <a:solidFill>
                <a:srgbClr val="1A1F2A"/>
              </a:solidFill>
              <a:effectLst/>
              <a:latin typeface="Roboto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1200" dirty="0">
              <a:solidFill>
                <a:srgbClr val="1A1F2A"/>
              </a:solidFill>
              <a:latin typeface="Roboto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960120" y="3792488"/>
            <a:ext cx="10881360" cy="1944216"/>
          </a:xfrm>
        </p:spPr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sz="4000" dirty="0" smtClean="0"/>
          </a:p>
          <a:p>
            <a:endParaRPr lang="cs-CZ" sz="4000" dirty="0"/>
          </a:p>
          <a:p>
            <a:endParaRPr lang="cs-CZ" sz="4000" dirty="0" smtClean="0"/>
          </a:p>
          <a:p>
            <a:endParaRPr lang="cs-CZ" sz="4000" dirty="0"/>
          </a:p>
          <a:p>
            <a:endParaRPr lang="cs-CZ" sz="4000" dirty="0" smtClean="0"/>
          </a:p>
          <a:p>
            <a:endParaRPr lang="cs-CZ" sz="4000" dirty="0"/>
          </a:p>
          <a:p>
            <a:endParaRPr lang="cs-CZ" sz="4000" dirty="0" smtClean="0"/>
          </a:p>
          <a:p>
            <a:endParaRPr lang="cs-CZ" sz="4000" dirty="0"/>
          </a:p>
          <a:p>
            <a:endParaRPr lang="cs-CZ" sz="4000" dirty="0" smtClean="0"/>
          </a:p>
          <a:p>
            <a:endParaRPr lang="cs-CZ" sz="4000" dirty="0"/>
          </a:p>
          <a:p>
            <a:endParaRPr lang="cs-CZ" sz="4000" dirty="0" smtClean="0"/>
          </a:p>
        </p:txBody>
      </p:sp>
    </p:spTree>
    <p:extLst>
      <p:ext uri="{BB962C8B-B14F-4D97-AF65-F5344CB8AC3E}">
        <p14:creationId xmlns:p14="http://schemas.microsoft.com/office/powerpoint/2010/main" val="359134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640079" y="1344216"/>
            <a:ext cx="11017304" cy="2160240"/>
          </a:xfrm>
        </p:spPr>
        <p:txBody>
          <a:bodyPr/>
          <a:lstStyle/>
          <a:p>
            <a:endParaRPr lang="cs-CZ" altLang="cs-CZ" sz="3200" dirty="0" smtClean="0">
              <a:solidFill>
                <a:srgbClr val="1C222F"/>
              </a:solidFill>
              <a:latin typeface="inherit"/>
              <a:ea typeface="Times New Roman" panose="02020603050405020304" pitchFamily="18" charset="0"/>
            </a:endParaRPr>
          </a:p>
          <a:p>
            <a:endParaRPr lang="cs-CZ" altLang="cs-CZ" sz="3200" dirty="0">
              <a:solidFill>
                <a:srgbClr val="1C222F"/>
              </a:solidFill>
              <a:latin typeface="inherit"/>
              <a:ea typeface="Times New Roman" panose="02020603050405020304" pitchFamily="18" charset="0"/>
            </a:endParaRPr>
          </a:p>
          <a:p>
            <a:endParaRPr lang="cs-CZ" altLang="cs-CZ" sz="3200" dirty="0" smtClean="0">
              <a:solidFill>
                <a:srgbClr val="1C222F"/>
              </a:solidFill>
              <a:latin typeface="inherit"/>
              <a:ea typeface="Times New Roman" panose="02020603050405020304" pitchFamily="18" charset="0"/>
            </a:endParaRPr>
          </a:p>
          <a:p>
            <a:endParaRPr lang="cs-CZ" altLang="cs-CZ" sz="3200" dirty="0">
              <a:solidFill>
                <a:srgbClr val="1C222F"/>
              </a:solidFill>
              <a:latin typeface="inherit"/>
              <a:ea typeface="Times New Roman" panose="02020603050405020304" pitchFamily="18" charset="0"/>
            </a:endParaRPr>
          </a:p>
          <a:p>
            <a:endParaRPr lang="cs-CZ" altLang="cs-CZ" sz="3200" dirty="0" smtClean="0">
              <a:solidFill>
                <a:srgbClr val="1C222F"/>
              </a:solidFill>
              <a:latin typeface="inherit"/>
              <a:ea typeface="Times New Roman" panose="02020603050405020304" pitchFamily="18" charset="0"/>
            </a:endParaRPr>
          </a:p>
          <a:p>
            <a:endParaRPr lang="cs-CZ" altLang="cs-CZ" sz="3200" dirty="0">
              <a:solidFill>
                <a:srgbClr val="1C222F"/>
              </a:solidFill>
              <a:latin typeface="inherit"/>
              <a:ea typeface="Times New Roman" panose="02020603050405020304" pitchFamily="18" charset="0"/>
            </a:endParaRPr>
          </a:p>
          <a:p>
            <a:endParaRPr lang="cs-CZ" altLang="cs-CZ" sz="3200" dirty="0" smtClean="0">
              <a:solidFill>
                <a:srgbClr val="1C222F"/>
              </a:solidFill>
              <a:latin typeface="inherit"/>
              <a:ea typeface="Times New Roman" panose="02020603050405020304" pitchFamily="18" charset="0"/>
            </a:endParaRPr>
          </a:p>
          <a:p>
            <a:endParaRPr lang="cs-CZ" altLang="cs-CZ" sz="3200" dirty="0">
              <a:solidFill>
                <a:srgbClr val="1C222F"/>
              </a:solidFill>
              <a:latin typeface="inherit"/>
              <a:ea typeface="Times New Roman" panose="02020603050405020304" pitchFamily="18" charset="0"/>
            </a:endParaRPr>
          </a:p>
          <a:p>
            <a:r>
              <a:rPr lang="cs-CZ" altLang="cs-CZ" sz="3200" dirty="0" smtClean="0">
                <a:solidFill>
                  <a:srgbClr val="1C222F"/>
                </a:solidFill>
                <a:latin typeface="inherit"/>
                <a:ea typeface="Times New Roman" panose="02020603050405020304" pitchFamily="18" charset="0"/>
              </a:rPr>
              <a:t>Modernizace </a:t>
            </a:r>
            <a:r>
              <a:rPr lang="cs-CZ" altLang="cs-CZ" sz="3200" dirty="0">
                <a:solidFill>
                  <a:srgbClr val="1C222F"/>
                </a:solidFill>
                <a:latin typeface="inherit"/>
                <a:ea typeface="Times New Roman" panose="02020603050405020304" pitchFamily="18" charset="0"/>
              </a:rPr>
              <a:t>a standardizace vybavení ZZS Kraje Vysočina</a:t>
            </a:r>
            <a:endParaRPr lang="cs-CZ" altLang="cs-CZ" sz="700" b="0" dirty="0"/>
          </a:p>
          <a:p>
            <a:endParaRPr lang="cs-CZ" dirty="0"/>
          </a:p>
        </p:txBody>
      </p:sp>
      <p:sp>
        <p:nvSpPr>
          <p:cNvPr id="8" name="Zástupný symbol pro text 5"/>
          <p:cNvSpPr>
            <a:spLocks noGrp="1"/>
          </p:cNvSpPr>
          <p:nvPr>
            <p:ph sz="half" idx="2"/>
          </p:nvPr>
        </p:nvSpPr>
        <p:spPr>
          <a:xfrm>
            <a:off x="639763" y="3044825"/>
            <a:ext cx="11017250" cy="5532438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/>
              <a:t>Nejen čtrnáct nových </a:t>
            </a:r>
            <a:r>
              <a:rPr lang="cs-CZ" sz="2800" dirty="0" smtClean="0"/>
              <a:t>sanitek, </a:t>
            </a:r>
            <a:r>
              <a:rPr lang="cs-CZ" sz="2800" dirty="0"/>
              <a:t>ale </a:t>
            </a:r>
            <a:r>
              <a:rPr lang="cs-CZ" sz="2800" dirty="0" smtClean="0"/>
              <a:t>také modernější </a:t>
            </a:r>
            <a:r>
              <a:rPr lang="cs-CZ" sz="2800" dirty="0"/>
              <a:t>vybavení do všech zásahových vozů </a:t>
            </a:r>
            <a:r>
              <a:rPr lang="cs-CZ" sz="2800" dirty="0" smtClean="0"/>
              <a:t>pro </a:t>
            </a:r>
            <a:r>
              <a:rPr lang="cs-CZ" sz="2800" dirty="0"/>
              <a:t>poskytování přednemocniční péče. </a:t>
            </a:r>
            <a:r>
              <a:rPr lang="cs-CZ" sz="2800" dirty="0" smtClean="0"/>
              <a:t>Pro záchranu lidských </a:t>
            </a:r>
            <a:r>
              <a:rPr lang="cs-CZ" sz="2800" dirty="0"/>
              <a:t>životů </a:t>
            </a:r>
            <a:r>
              <a:rPr lang="cs-CZ" sz="2800" dirty="0" smtClean="0"/>
              <a:t>bylo zakoupeno čtyřicet </a:t>
            </a:r>
            <a:r>
              <a:rPr lang="cs-CZ" sz="2800" dirty="0"/>
              <a:t>přístrojů pro nepřímou srdeční masáž, nejnovější transportní </a:t>
            </a:r>
            <a:r>
              <a:rPr lang="cs-CZ" sz="2800" dirty="0" smtClean="0"/>
              <a:t>technika </a:t>
            </a:r>
            <a:r>
              <a:rPr lang="cs-CZ" sz="2800" dirty="0"/>
              <a:t>nebo mobilní </a:t>
            </a:r>
            <a:r>
              <a:rPr lang="cs-CZ" sz="2800" dirty="0" smtClean="0"/>
              <a:t>elekronika. </a:t>
            </a:r>
            <a:r>
              <a:rPr lang="cs-CZ" sz="2800" dirty="0"/>
              <a:t>Vylepšen byl i systém komunikace a sdílení dat mezi operačním střediskem, nemocnicemi a zasahujícími posádkami.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Hodnota majetku pořízeného z projektu 77.481.856,22 Kč</a:t>
            </a:r>
          </a:p>
          <a:p>
            <a:pPr marL="0" indent="0">
              <a:buNone/>
            </a:pPr>
            <a:r>
              <a:rPr lang="cs-CZ" dirty="0" smtClean="0"/>
              <a:t>Celková dotace EU  65</a:t>
            </a:r>
            <a:r>
              <a:rPr lang="cs-CZ" dirty="0"/>
              <a:t> 300 105,- Kč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Celková dotace KV  </a:t>
            </a:r>
            <a:r>
              <a:rPr lang="cs-CZ" dirty="0"/>
              <a:t>11 523 549,- Kč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99411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640079" y="2149158"/>
            <a:ext cx="11017304" cy="895667"/>
          </a:xfrm>
        </p:spPr>
        <p:txBody>
          <a:bodyPr>
            <a:normAutofit fontScale="25000" lnSpcReduction="2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sz="13200" dirty="0" smtClean="0"/>
              <a:t>Sanitní vůz VW T5 19 ks</a:t>
            </a:r>
            <a:endParaRPr lang="cs-CZ" sz="13200" dirty="0"/>
          </a:p>
          <a:p>
            <a:endParaRPr lang="cs-CZ" dirty="0"/>
          </a:p>
        </p:txBody>
      </p:sp>
      <p:sp>
        <p:nvSpPr>
          <p:cNvPr id="8" name="Zástupný symbol pro text 5"/>
          <p:cNvSpPr>
            <a:spLocks noGrp="1"/>
          </p:cNvSpPr>
          <p:nvPr>
            <p:ph sz="half" idx="2"/>
          </p:nvPr>
        </p:nvSpPr>
        <p:spPr>
          <a:xfrm>
            <a:off x="639763" y="3044825"/>
            <a:ext cx="11017250" cy="5532438"/>
          </a:xfrm>
        </p:spPr>
        <p:txBody>
          <a:bodyPr/>
          <a:lstStyle/>
          <a:p>
            <a:r>
              <a:rPr lang="cs-CZ" dirty="0" smtClean="0"/>
              <a:t>27.293.907,70</a:t>
            </a:r>
          </a:p>
          <a:p>
            <a:r>
              <a:rPr lang="cs-CZ" dirty="0" smtClean="0"/>
              <a:t>10.260.180,00</a:t>
            </a:r>
          </a:p>
          <a:p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740" y="912168"/>
            <a:ext cx="6242304" cy="46817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66" y="4865062"/>
            <a:ext cx="6242304" cy="46817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831458"/>
            <a:ext cx="6242304" cy="46817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4402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280120" y="2149158"/>
            <a:ext cx="11377263" cy="895667"/>
          </a:xfrm>
        </p:spPr>
        <p:txBody>
          <a:bodyPr/>
          <a:lstStyle/>
          <a:p>
            <a:r>
              <a:rPr lang="pt-BR" dirty="0"/>
              <a:t>Transportní nosítka s podvozkem </a:t>
            </a:r>
            <a:r>
              <a:rPr lang="pt-BR" dirty="0" smtClean="0"/>
              <a:t>30</a:t>
            </a:r>
            <a:r>
              <a:rPr lang="cs-CZ" dirty="0" smtClean="0"/>
              <a:t> ks</a:t>
            </a:r>
            <a:r>
              <a:rPr lang="pt-BR" dirty="0" smtClean="0"/>
              <a:t> </a:t>
            </a:r>
            <a:endParaRPr lang="cs-CZ" dirty="0"/>
          </a:p>
        </p:txBody>
      </p:sp>
      <p:sp>
        <p:nvSpPr>
          <p:cNvPr id="8" name="Zástupný symbol pro text 5"/>
          <p:cNvSpPr>
            <a:spLocks noGrp="1"/>
          </p:cNvSpPr>
          <p:nvPr>
            <p:ph sz="half" idx="2"/>
          </p:nvPr>
        </p:nvSpPr>
        <p:spPr>
          <a:xfrm>
            <a:off x="639763" y="3044825"/>
            <a:ext cx="11017250" cy="5532438"/>
          </a:xfrm>
        </p:spPr>
        <p:txBody>
          <a:bodyPr/>
          <a:lstStyle/>
          <a:p>
            <a:r>
              <a:rPr lang="cs-CZ" dirty="0" smtClean="0"/>
              <a:t>3.390.208,50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735" y="3298686"/>
            <a:ext cx="8345016" cy="62587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88" y="1895297"/>
            <a:ext cx="5608711" cy="42065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45" y="4339640"/>
            <a:ext cx="6832122" cy="5124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1400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231446" y="2149158"/>
            <a:ext cx="11425937" cy="895667"/>
          </a:xfrm>
        </p:spPr>
        <p:txBody>
          <a:bodyPr/>
          <a:lstStyle/>
          <a:p>
            <a:r>
              <a:rPr lang="cs-CZ" dirty="0"/>
              <a:t>Transportní technika - </a:t>
            </a:r>
            <a:r>
              <a:rPr lang="cs-CZ" dirty="0" err="1"/>
              <a:t>schodolez</a:t>
            </a:r>
            <a:r>
              <a:rPr lang="cs-CZ" dirty="0"/>
              <a:t> 14 </a:t>
            </a:r>
            <a:r>
              <a:rPr lang="cs-CZ" dirty="0" smtClean="0"/>
              <a:t>ks</a:t>
            </a:r>
            <a:endParaRPr lang="cs-CZ" dirty="0"/>
          </a:p>
        </p:txBody>
      </p:sp>
      <p:sp>
        <p:nvSpPr>
          <p:cNvPr id="8" name="Zástupný symbol pro text 5"/>
          <p:cNvSpPr>
            <a:spLocks noGrp="1"/>
          </p:cNvSpPr>
          <p:nvPr>
            <p:ph sz="half" idx="2"/>
          </p:nvPr>
        </p:nvSpPr>
        <p:spPr>
          <a:xfrm>
            <a:off x="639763" y="3044825"/>
            <a:ext cx="11017250" cy="5532438"/>
          </a:xfrm>
        </p:spPr>
        <p:txBody>
          <a:bodyPr/>
          <a:lstStyle/>
          <a:p>
            <a:r>
              <a:rPr lang="cs-CZ" dirty="0" smtClean="0"/>
              <a:t>363.093,74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88" y="1416224"/>
            <a:ext cx="5509057" cy="41317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46" y="4970532"/>
            <a:ext cx="6026280" cy="4519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312" y="4653028"/>
            <a:ext cx="6425633" cy="4819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9469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640079" y="1848273"/>
            <a:ext cx="11017304" cy="792088"/>
          </a:xfrm>
        </p:spPr>
        <p:txBody>
          <a:bodyPr/>
          <a:lstStyle/>
          <a:p>
            <a:r>
              <a:rPr lang="cs-CZ" dirty="0"/>
              <a:t>Přístroj na nepřímou srdeční </a:t>
            </a:r>
            <a:r>
              <a:rPr lang="cs-CZ" dirty="0" smtClean="0"/>
              <a:t>masáž Lucas </a:t>
            </a:r>
            <a:r>
              <a:rPr lang="cs-CZ" dirty="0"/>
              <a:t>40 </a:t>
            </a:r>
            <a:r>
              <a:rPr lang="cs-CZ" dirty="0" smtClean="0"/>
              <a:t>ks</a:t>
            </a:r>
            <a:endParaRPr lang="cs-CZ" dirty="0"/>
          </a:p>
        </p:txBody>
      </p:sp>
      <p:sp>
        <p:nvSpPr>
          <p:cNvPr id="8" name="Zástupný symbol pro text 5"/>
          <p:cNvSpPr>
            <a:spLocks noGrp="1"/>
          </p:cNvSpPr>
          <p:nvPr>
            <p:ph sz="half" idx="2"/>
          </p:nvPr>
        </p:nvSpPr>
        <p:spPr>
          <a:xfrm>
            <a:off x="619571" y="2640361"/>
            <a:ext cx="11017250" cy="5973508"/>
          </a:xfrm>
        </p:spPr>
        <p:txBody>
          <a:bodyPr/>
          <a:lstStyle/>
          <a:p>
            <a:r>
              <a:rPr lang="cs-CZ" dirty="0" smtClean="0"/>
              <a:t>16.783.210,32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272" y="3081431"/>
            <a:ext cx="7336904" cy="5502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28" y="4152528"/>
            <a:ext cx="4908372" cy="38189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5445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640079" y="1632248"/>
            <a:ext cx="11017304" cy="2952328"/>
          </a:xfrm>
        </p:spPr>
        <p:txBody>
          <a:bodyPr/>
          <a:lstStyle/>
          <a:p>
            <a:r>
              <a:rPr lang="cs-CZ" dirty="0" err="1"/>
              <a:t>T</a:t>
            </a:r>
            <a:r>
              <a:rPr lang="cs-CZ" dirty="0" err="1" smtClean="0"/>
              <a:t>oughbook</a:t>
            </a:r>
            <a:r>
              <a:rPr lang="cs-CZ" dirty="0" smtClean="0"/>
              <a:t>-tablet 60 ks</a:t>
            </a:r>
          </a:p>
          <a:p>
            <a:r>
              <a:rPr lang="cs-CZ" dirty="0" err="1" smtClean="0"/>
              <a:t>Dokovací</a:t>
            </a:r>
            <a:r>
              <a:rPr lang="cs-CZ" dirty="0" smtClean="0"/>
              <a:t> stanice do vozidel </a:t>
            </a:r>
            <a:r>
              <a:rPr lang="cs-CZ" dirty="0"/>
              <a:t>20 </a:t>
            </a:r>
            <a:r>
              <a:rPr lang="cs-CZ" dirty="0" smtClean="0"/>
              <a:t>ks</a:t>
            </a:r>
          </a:p>
          <a:p>
            <a:r>
              <a:rPr lang="cs-CZ" dirty="0"/>
              <a:t>Tiskárna </a:t>
            </a:r>
            <a:r>
              <a:rPr lang="cs-CZ" dirty="0" smtClean="0"/>
              <a:t>60 ks </a:t>
            </a:r>
            <a:endParaRPr lang="cs-CZ" dirty="0"/>
          </a:p>
          <a:p>
            <a:endParaRPr lang="cs-CZ" dirty="0"/>
          </a:p>
        </p:txBody>
      </p:sp>
      <p:sp>
        <p:nvSpPr>
          <p:cNvPr id="8" name="Zástupný symbol pro text 5"/>
          <p:cNvSpPr>
            <a:spLocks noGrp="1"/>
          </p:cNvSpPr>
          <p:nvPr>
            <p:ph sz="half" idx="2"/>
          </p:nvPr>
        </p:nvSpPr>
        <p:spPr>
          <a:xfrm>
            <a:off x="639763" y="5736703"/>
            <a:ext cx="11017250" cy="2840559"/>
          </a:xfrm>
        </p:spPr>
        <p:txBody>
          <a:bodyPr/>
          <a:lstStyle/>
          <a:p>
            <a:r>
              <a:rPr lang="cs-CZ" dirty="0" smtClean="0"/>
              <a:t>8.544.179,80</a:t>
            </a:r>
          </a:p>
          <a:p>
            <a:r>
              <a:rPr lang="cs-CZ" dirty="0" smtClean="0"/>
              <a:t>663.881,30</a:t>
            </a:r>
          </a:p>
          <a:p>
            <a:r>
              <a:rPr lang="cs-CZ" dirty="0"/>
              <a:t>814.603,26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992" y="1272208"/>
            <a:ext cx="3631561" cy="5448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152" y="4776663"/>
            <a:ext cx="3136708" cy="47062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488" y="4574262"/>
            <a:ext cx="6544816" cy="49086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2607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640079" y="1344216"/>
            <a:ext cx="11017304" cy="1800199"/>
          </a:xfrm>
        </p:spPr>
        <p:txBody>
          <a:bodyPr/>
          <a:lstStyle/>
          <a:p>
            <a:endParaRPr lang="cs-CZ" b="0" dirty="0" smtClean="0"/>
          </a:p>
          <a:p>
            <a:endParaRPr lang="cs-CZ" b="0" dirty="0"/>
          </a:p>
          <a:p>
            <a:endParaRPr lang="cs-CZ" b="0" dirty="0" smtClean="0"/>
          </a:p>
          <a:p>
            <a:endParaRPr lang="cs-CZ" b="0" dirty="0"/>
          </a:p>
          <a:p>
            <a:endParaRPr lang="cs-CZ" b="0" dirty="0" smtClean="0"/>
          </a:p>
          <a:p>
            <a:r>
              <a:rPr lang="cs-CZ" dirty="0" smtClean="0"/>
              <a:t>Kamerový </a:t>
            </a:r>
            <a:r>
              <a:rPr lang="cs-CZ" dirty="0"/>
              <a:t>systém do vozidel (přední i zadní</a:t>
            </a:r>
            <a:r>
              <a:rPr lang="cs-CZ" dirty="0" smtClean="0"/>
              <a:t>) 60 ks </a:t>
            </a:r>
          </a:p>
          <a:p>
            <a:r>
              <a:rPr lang="pl-PL" dirty="0" smtClean="0"/>
              <a:t>GPS </a:t>
            </a:r>
            <a:r>
              <a:rPr lang="pl-PL" dirty="0"/>
              <a:t>jednotka 60 </a:t>
            </a:r>
            <a:r>
              <a:rPr lang="pl-PL" dirty="0" smtClean="0"/>
              <a:t>ks</a:t>
            </a:r>
            <a:endParaRPr lang="cs-CZ" dirty="0"/>
          </a:p>
          <a:p>
            <a:endParaRPr lang="cs-CZ" dirty="0"/>
          </a:p>
        </p:txBody>
      </p:sp>
      <p:sp>
        <p:nvSpPr>
          <p:cNvPr id="8" name="Zástupný symbol pro text 5"/>
          <p:cNvSpPr>
            <a:spLocks noGrp="1"/>
          </p:cNvSpPr>
          <p:nvPr>
            <p:ph sz="half" idx="2"/>
          </p:nvPr>
        </p:nvSpPr>
        <p:spPr>
          <a:xfrm>
            <a:off x="639763" y="3044825"/>
            <a:ext cx="11017250" cy="5532438"/>
          </a:xfrm>
        </p:spPr>
        <p:txBody>
          <a:bodyPr/>
          <a:lstStyle/>
          <a:p>
            <a:r>
              <a:rPr lang="cs-CZ" dirty="0" smtClean="0"/>
              <a:t>6.570.445,20</a:t>
            </a:r>
          </a:p>
          <a:p>
            <a:r>
              <a:rPr lang="cs-CZ" dirty="0"/>
              <a:t>874.979,30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995" y="1920280"/>
            <a:ext cx="4032498" cy="53766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04" y="4311636"/>
            <a:ext cx="6912768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600" y="1977763"/>
            <a:ext cx="4300736" cy="3225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781" y="6150935"/>
            <a:ext cx="4232608" cy="3174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4866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639763" y="1488233"/>
            <a:ext cx="11017304" cy="1224136"/>
          </a:xfrm>
        </p:spPr>
        <p:txBody>
          <a:bodyPr/>
          <a:lstStyle/>
          <a:p>
            <a:r>
              <a:rPr lang="cs-CZ" dirty="0" smtClean="0"/>
              <a:t>Radiostanice </a:t>
            </a:r>
            <a:r>
              <a:rPr lang="cs-CZ" dirty="0"/>
              <a:t>3G + montážní </a:t>
            </a:r>
            <a:r>
              <a:rPr lang="cs-CZ" dirty="0" smtClean="0"/>
              <a:t>sady 20 ks</a:t>
            </a:r>
          </a:p>
          <a:p>
            <a:r>
              <a:rPr lang="cs-CZ" dirty="0" err="1" smtClean="0"/>
              <a:t>Statusovač</a:t>
            </a:r>
            <a:r>
              <a:rPr lang="cs-CZ" dirty="0" smtClean="0"/>
              <a:t> 40 ks</a:t>
            </a:r>
            <a:endParaRPr lang="cs-CZ" dirty="0"/>
          </a:p>
        </p:txBody>
      </p:sp>
      <p:sp>
        <p:nvSpPr>
          <p:cNvPr id="8" name="Zástupný symbol pro text 5"/>
          <p:cNvSpPr>
            <a:spLocks noGrp="1"/>
          </p:cNvSpPr>
          <p:nvPr>
            <p:ph sz="half" idx="2"/>
          </p:nvPr>
        </p:nvSpPr>
        <p:spPr>
          <a:xfrm>
            <a:off x="639763" y="3044825"/>
            <a:ext cx="11017250" cy="5532438"/>
          </a:xfrm>
        </p:spPr>
        <p:txBody>
          <a:bodyPr/>
          <a:lstStyle/>
          <a:p>
            <a:r>
              <a:rPr lang="cs-CZ" dirty="0" smtClean="0"/>
              <a:t>1.556.987,90</a:t>
            </a:r>
          </a:p>
          <a:p>
            <a:r>
              <a:rPr lang="cs-CZ" dirty="0" smtClean="0"/>
              <a:t>   366.179,20</a:t>
            </a:r>
            <a:endParaRPr lang="cs-CZ" dirty="0"/>
          </a:p>
          <a:p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000" y="1344216"/>
            <a:ext cx="4369849" cy="6556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04" y="5844994"/>
            <a:ext cx="5248672" cy="34982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680" y="3218270"/>
            <a:ext cx="4088327" cy="61294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635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ZS_KV_prezentace_A4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ZZS_KV_prezentace_A3</Template>
  <TotalTime>427</TotalTime>
  <Words>165</Words>
  <Application>Microsoft Office PowerPoint</Application>
  <PresentationFormat>A3 (297 × 420 mm)</PresentationFormat>
  <Paragraphs>96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Arial</vt:lpstr>
      <vt:lpstr>Calibri</vt:lpstr>
      <vt:lpstr>inherit</vt:lpstr>
      <vt:lpstr>Roboto</vt:lpstr>
      <vt:lpstr>Times New Roman</vt:lpstr>
      <vt:lpstr>ZZS_KV_prezentace_A4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</vt:lpstr>
    </vt:vector>
  </TitlesOfParts>
  <Company>ATC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Filová Vladislava, Ing</dc:creator>
  <cp:lastModifiedBy>Filová Vladislava, Ing</cp:lastModifiedBy>
  <cp:revision>26</cp:revision>
  <dcterms:created xsi:type="dcterms:W3CDTF">2019-07-24T09:59:20Z</dcterms:created>
  <dcterms:modified xsi:type="dcterms:W3CDTF">2019-09-13T11:33:47Z</dcterms:modified>
</cp:coreProperties>
</file>