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60" r:id="rId2"/>
    <p:sldId id="261" r:id="rId3"/>
    <p:sldId id="265" r:id="rId4"/>
    <p:sldId id="273" r:id="rId5"/>
    <p:sldId id="274" r:id="rId6"/>
    <p:sldId id="275" r:id="rId7"/>
    <p:sldId id="323" r:id="rId8"/>
    <p:sldId id="276" r:id="rId9"/>
    <p:sldId id="324" r:id="rId10"/>
    <p:sldId id="277" r:id="rId11"/>
    <p:sldId id="325" r:id="rId12"/>
    <p:sldId id="304" r:id="rId13"/>
    <p:sldId id="326" r:id="rId14"/>
    <p:sldId id="305" r:id="rId15"/>
    <p:sldId id="306" r:id="rId16"/>
    <p:sldId id="327" r:id="rId17"/>
    <p:sldId id="278" r:id="rId18"/>
    <p:sldId id="279" r:id="rId19"/>
    <p:sldId id="328" r:id="rId20"/>
    <p:sldId id="282" r:id="rId21"/>
    <p:sldId id="307" r:id="rId22"/>
    <p:sldId id="308" r:id="rId23"/>
    <p:sldId id="284" r:id="rId24"/>
    <p:sldId id="309" r:id="rId25"/>
    <p:sldId id="329" r:id="rId26"/>
    <p:sldId id="287" r:id="rId27"/>
    <p:sldId id="310" r:id="rId28"/>
    <p:sldId id="288" r:id="rId29"/>
    <p:sldId id="289" r:id="rId30"/>
    <p:sldId id="290" r:id="rId31"/>
    <p:sldId id="311" r:id="rId32"/>
    <p:sldId id="291" r:id="rId33"/>
    <p:sldId id="292" r:id="rId34"/>
    <p:sldId id="293" r:id="rId35"/>
    <p:sldId id="312" r:id="rId36"/>
    <p:sldId id="294" r:id="rId37"/>
    <p:sldId id="319" r:id="rId38"/>
    <p:sldId id="320" r:id="rId39"/>
    <p:sldId id="321" r:id="rId40"/>
    <p:sldId id="313" r:id="rId41"/>
    <p:sldId id="322" r:id="rId42"/>
    <p:sldId id="314" r:id="rId43"/>
    <p:sldId id="315" r:id="rId44"/>
    <p:sldId id="316" r:id="rId45"/>
    <p:sldId id="317" r:id="rId46"/>
    <p:sldId id="301" r:id="rId47"/>
    <p:sldId id="297" r:id="rId48"/>
    <p:sldId id="298" r:id="rId49"/>
    <p:sldId id="299" r:id="rId50"/>
    <p:sldId id="300" r:id="rId51"/>
    <p:sldId id="303" r:id="rId52"/>
    <p:sldId id="302" r:id="rId53"/>
    <p:sldId id="262" r:id="rId5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5FA4E5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53" autoAdjust="0"/>
    <p:restoredTop sz="86433"/>
  </p:normalViewPr>
  <p:slideViewPr>
    <p:cSldViewPr snapToGrid="0" snapToObjects="1">
      <p:cViewPr varScale="1">
        <p:scale>
          <a:sx n="114" d="100"/>
          <a:sy n="114" d="100"/>
        </p:scale>
        <p:origin x="1152" y="102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9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2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84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16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98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283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181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7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56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3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9827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71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5249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959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1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591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172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306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20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51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2587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50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653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7482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958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663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104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666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0498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701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917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763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121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2447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65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2438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9490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7598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9511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5314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14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8450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106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9739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77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81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226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7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rr.cz/irop/konzultacni-servis-irop/" TargetMode="Externa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irop.mmr.cz/cs/Zadatele-a-prijemci/Dokumenty/Dokumenty" TargetMode="External"/><Relationship Id="rId4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tomas.kreutziger@crr.cz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582561" y="637326"/>
            <a:ext cx="8030497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Příjem a hodnocení </a:t>
            </a:r>
            <a:br>
              <a:rPr lang="cs-CZ" sz="5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5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žádostí o podporu</a:t>
            </a:r>
            <a:endParaRPr lang="cs-CZ" sz="5200" cap="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5785" y="2497083"/>
            <a:ext cx="7847273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Seminář REACT-EU </a:t>
            </a:r>
          </a:p>
          <a:p>
            <a:pPr algn="ctr"/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Integrovaný záchranný systém</a:t>
            </a:r>
            <a:b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96. výzva, 97. výzva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7512311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Praha, 26. 4. 2021								Ing. Anna Kreutziger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87820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3) Souhlasné Stanovisko hlavního architekta eGovernmentu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relevantní pro aktivitu D. „Informační technologie IZS“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pravidla pro vydání stanoviska OHA eGovernmentu jsou uvedena v příloze č. 3 SP </a:t>
            </a:r>
          </a:p>
        </p:txBody>
      </p:sp>
    </p:spTree>
    <p:extLst>
      <p:ext uri="{BB962C8B-B14F-4D97-AF65-F5344CB8AC3E}">
        <p14:creationId xmlns:p14="http://schemas.microsoft.com/office/powerpoint/2010/main" val="1517849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87820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4) Souhlasné stanovisko MV-GŘ HZS ČR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(jenom 96. výzva)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dokládají žadatelé HZS krajů, Záchranný útvar HZS ČR a Střední odborná škola požární ochrany a Vyšší odborná škola požární ochrany. Pro ostatní žadatele je tato příloha nerelevantní.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Vzor Stanoviska MV-GŘ HZS ČR je uveden v příloze č. 8 SP.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Postup pro vydání Stanoviska MV-GŘ HZS ČR je uveden v příloze č. 9 SP</a:t>
            </a:r>
          </a:p>
        </p:txBody>
      </p:sp>
    </p:spTree>
    <p:extLst>
      <p:ext uri="{BB962C8B-B14F-4D97-AF65-F5344CB8AC3E}">
        <p14:creationId xmlns:p14="http://schemas.microsoft.com/office/powerpoint/2010/main" val="2339911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 algn="just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5) resp. 4) Studie proveditelnosti </a:t>
            </a:r>
          </a:p>
          <a:p>
            <a:pPr marL="1054100" lvl="2" indent="-34290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musí být zpracována podle osnovy uvedené v příloze č. 2 SP</a:t>
            </a:r>
          </a:p>
        </p:txBody>
      </p:sp>
    </p:spTree>
    <p:extLst>
      <p:ext uri="{BB962C8B-B14F-4D97-AF65-F5344CB8AC3E}">
        <p14:creationId xmlns:p14="http://schemas.microsoft.com/office/powerpoint/2010/main" val="539635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6) resp. 5) Doklad o prokázání právních vztahů k nemovitému majetku, který je předmětem projektu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výpis z katastru nemovitostí ne starší než 3 měsíce (v případě, že žadatel je vlastník nebo subjekt s právem hospodaření)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jiné listiny, které osvědčují jiné právo k uvedenému majetku, např. nájemní smlouvu, smlouvu o smlouvě budoucí či jiný právní úkon nebo právní akt opravňující žadatele k užívání nemovitostí; ve smlouvě musí být zakotveno technické zhodnocení pronajatého majetku </a:t>
            </a:r>
          </a:p>
        </p:txBody>
      </p:sp>
    </p:spTree>
    <p:extLst>
      <p:ext uri="{BB962C8B-B14F-4D97-AF65-F5344CB8AC3E}">
        <p14:creationId xmlns:p14="http://schemas.microsoft.com/office/powerpoint/2010/main" val="3827831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7) resp. 6) Doklad prokazující povolení o umístění stavby v území dle stavebního zákona č. 183/2006 Sb.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územní rozhodnutí s nabytím právní moci, územní souhlas, nebo veřejnoprávní smlouvu nahrazující územní řízení atd.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platný dokument stvrzující toto povolení nejpozději k datu podání žádosti o podporu  </a:t>
            </a:r>
          </a:p>
        </p:txBody>
      </p:sp>
    </p:spTree>
    <p:extLst>
      <p:ext uri="{BB962C8B-B14F-4D97-AF65-F5344CB8AC3E}">
        <p14:creationId xmlns:p14="http://schemas.microsoft.com/office/powerpoint/2010/main" val="745397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8) resp. 7) Doklad prokazující povolení k realizaci stavebního záměru dle stavebního zákona č. 183/2006 Sb.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stavební povolení, souhlas s provedením ohlášeného stavebního záměru, veřejnoprávní smlouva nahrazující stavební povolení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žadatel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může doložit i jen žádost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nebo návrh o některý z povolovacích procesů uvedených ve stavebním zákoně  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Upozornění: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Platný dokument stvrzující toto povolení je následně povinen doložit nejpozději do 6 měsíců od podání žádosti o podporu. Tato lhůta je nepřekročitelná. </a:t>
            </a:r>
          </a:p>
        </p:txBody>
      </p:sp>
    </p:spTree>
    <p:extLst>
      <p:ext uri="{BB962C8B-B14F-4D97-AF65-F5344CB8AC3E}">
        <p14:creationId xmlns:p14="http://schemas.microsoft.com/office/powerpoint/2010/main" val="468441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8) resp. 7) Doklad prokazující povolení k realizaci stavebního záměru dle stavebního zákona č. 183/2006 Sb.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pokud se žadatel rozhodl jít cestou společného stavebního a územního řízení je nutné doložit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platný dokument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stvrzující toto povolení nejpozději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 datu podání žádosti o podporu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3267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 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9) resp. 8) Projektová dokumentace dle Vyhlášky o dokumentaci staveb č. 499/2006 Sb., ve znění pozdějších předpisů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zpracovaná autorizovaným projektantem v podrobnosti, kterou určuje příslušná příloha Vyhlášky o dokumentaci staveb č. 499/2006 Sb., ve znění pozdějších předpisů a která je součástí příslušného dokladu prokazujícího povolení k realizaci stavebního záměru dle stavebního zákona č. 183/2006 Sb.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jako ověření dostačuje razítko s podpisem a označením stavebního úřadu alespoň na titulní straně projektové dokumentace  </a:t>
            </a:r>
          </a:p>
        </p:txBody>
      </p:sp>
    </p:spTree>
    <p:extLst>
      <p:ext uri="{BB962C8B-B14F-4D97-AF65-F5344CB8AC3E}">
        <p14:creationId xmlns:p14="http://schemas.microsoft.com/office/powerpoint/2010/main" val="1329030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9) resp. 8) Položkový rozpočet stavby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Položkový rozpočet stavby zpracovaný dle požadavků uvedených v kap. 5 OP a dle Vyhlášky o stanovení rozsahu dokumentace veřejné zakázky na stavební práce a soupisu stavebních prací, dodávek a služeb s výkazem výměr č. 169/2016 Sb.</a:t>
            </a:r>
          </a:p>
        </p:txBody>
      </p:sp>
    </p:spTree>
    <p:extLst>
      <p:ext uri="{BB962C8B-B14F-4D97-AF65-F5344CB8AC3E}">
        <p14:creationId xmlns:p14="http://schemas.microsoft.com/office/powerpoint/2010/main" val="3549283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9) resp. 8) Položkový rozpočet stavby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Zjednodušený položkový rozpočet stavby zpracovaný za pomoci agregovaných položek, kompletů, odvozených ceníkových cen, dříve realizovaných zakázek  atd.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 jeho zpracování může žadatel využít vzor zjednodušeného položkového rozpočtu stavby, který je uveden jako:</a:t>
            </a:r>
          </a:p>
          <a:p>
            <a:pPr marL="1511300" lvl="3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příloha č. 10 SP (96. výzva)</a:t>
            </a:r>
          </a:p>
          <a:p>
            <a:pPr marL="1511300" lvl="3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příloha č. 6 SP (97. výzva)</a:t>
            </a:r>
          </a:p>
        </p:txBody>
      </p:sp>
    </p:spTree>
    <p:extLst>
      <p:ext uri="{BB962C8B-B14F-4D97-AF65-F5344CB8AC3E}">
        <p14:creationId xmlns:p14="http://schemas.microsoft.com/office/powerpoint/2010/main" val="752744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Role Centra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317FFD-CB92-480F-8506-F2F9EA204A66}"/>
              </a:ext>
            </a:extLst>
          </p:cNvPr>
          <p:cNvSpPr txBox="1">
            <a:spLocks/>
          </p:cNvSpPr>
          <p:nvPr/>
        </p:nvSpPr>
        <p:spPr>
          <a:xfrm>
            <a:off x="683567" y="1314275"/>
            <a:ext cx="7566164" cy="44629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Konzultace před podáním žádosti o podporu prostřednictvím Konzultačního servisu </a:t>
            </a:r>
            <a:r>
              <a:rPr lang="cs-CZ" b="0" dirty="0">
                <a:hlinkClick r:id="rId5"/>
              </a:rPr>
              <a:t>https://www.crr.cz/irop/konzultacni-servis-irop/</a:t>
            </a:r>
            <a:r>
              <a:rPr lang="cs-CZ" b="0" dirty="0"/>
              <a:t> 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Příjem žádosti o podporu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Hodnocení žádosti o podporu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Administrace změn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Kontrola zadávacích/výběrových řízení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Provádění administrativního ověření žádostí o platbu/zpráv o realizaci/zpráv o udržitelnosti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Provádění kontrol na místě</a:t>
            </a:r>
          </a:p>
          <a:p>
            <a:pPr>
              <a:spcBef>
                <a:spcPts val="120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svým zaměřením v souladu s cíli a podporovanými aktivitami výzvy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Hlavní podporované aktivity popsané v žádosti o podporu/studii proveditelnosti musí být v souladu s podporovanými aktivitami dle SP, kap. 2.2.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Posílení vybavení základních složek IZS technikou, věcnými 			a ochrannými prostředky                                                                                                                                                               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Stanice základních složek IZS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Vzdělávací a výcviková střediska složek IZS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Informační technologie IZS</a:t>
            </a:r>
          </a:p>
        </p:txBody>
      </p:sp>
    </p:spTree>
    <p:extLst>
      <p:ext uri="{BB962C8B-B14F-4D97-AF65-F5344CB8AC3E}">
        <p14:creationId xmlns:p14="http://schemas.microsoft.com/office/powerpoint/2010/main" val="3621773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svým zaměřením v souladu s cíli a podporovanými aktivitami výzvy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Vedlejší podporované aktivity popsané v žádosti o podporu/studii proveditelnosti musí být v souladu s podporovanými aktivitami dle SP kap. 2.2.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Pořízení služeb bezprostředně souvisejících s realizací projektu (zpracování zadávacích podmínek k zakázkám a organizace výběrových a zadávacích řízení; zpracování studie proveditelnosti nebo její části) – aktivita A, B, C, D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Projektová dokumentace – aktivita B, C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Nákup nemovitostí (nákup pozemku) – aktivita C </a:t>
            </a:r>
          </a:p>
        </p:txBody>
      </p:sp>
    </p:spTree>
    <p:extLst>
      <p:ext uri="{BB962C8B-B14F-4D97-AF65-F5344CB8AC3E}">
        <p14:creationId xmlns:p14="http://schemas.microsoft.com/office/powerpoint/2010/main" val="845525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svým zaměřením v souladu s cíli a podporovanými aktivitami výzvy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Vedlejší podporované aktivity popsané v žádosti o podporu/studii proveditelnosti musí být v souladu s podporovanými aktivitami dle SP kap. 2.2.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Související výdaje (odstranění objektů, úprava venkovního prostranství, přeložky stávajících inženýrských sítí atd.) – aktivita B, C 	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Zabezpečení výstavby (technický dozor investora, BOZP, autorský dozor, inženýrská činnost) – aktivita B, C, D 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Povinná publicita projektu – aktivita A, B, C, D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DPH – aktivita A, B, C, D</a:t>
            </a:r>
          </a:p>
        </p:txBody>
      </p:sp>
    </p:spTree>
    <p:extLst>
      <p:ext uri="{BB962C8B-B14F-4D97-AF65-F5344CB8AC3E}">
        <p14:creationId xmlns:p14="http://schemas.microsoft.com/office/powerpoint/2010/main" val="3070318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 souladu s podmínkami výzvy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Pokud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projekt byl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 ke dni podání žádosti o podporu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ukončen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, datum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zahájení realizace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projektu musí být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1. 2. 2020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smlouvy s dodavatelem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 musí být uzavřeny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1.2.2020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Pokud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projekt nebyl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ke dni podání žádosti o podporu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ukončen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, datum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ukončení realizace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projektu musí být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nejpozději 31.12.2023 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 míří na podporované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cílové skupiny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(občané ČR, osoby zdržující se přechodně na území ČR, orgány krizového řízení obcí a krajů a organizačních složek státu, základní složky IZS)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Místo realizace projektu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 území celé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4210483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 souladu s podmínkami výzvy</a:t>
            </a:r>
          </a:p>
          <a:p>
            <a:pPr marL="609600" lvl="1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Míra podpory (96. výzva)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Organizační složky státu a jejich příspěvkové organizace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85 % Evropský fond pro regionální rozvoj,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15 % státní rozpočet. 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Organizace zakládané organizační složkou státu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85 % Evropský fond pro regionální rozvoj,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0 % státní rozpočet. </a:t>
            </a:r>
          </a:p>
        </p:txBody>
      </p:sp>
    </p:spTree>
    <p:extLst>
      <p:ext uri="{BB962C8B-B14F-4D97-AF65-F5344CB8AC3E}">
        <p14:creationId xmlns:p14="http://schemas.microsoft.com/office/powerpoint/2010/main" val="3476415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 souladu s podmínkami výzvy</a:t>
            </a:r>
          </a:p>
          <a:p>
            <a:pPr marL="609600" lvl="1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Míra podpory (97. výzva)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l-PL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Kraje a organizace zřizované kraji: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Evropský fond pro regionální rozvoj: 85 %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státní rozpočet: 5 % </a:t>
            </a:r>
          </a:p>
        </p:txBody>
      </p:sp>
    </p:spTree>
    <p:extLst>
      <p:ext uri="{BB962C8B-B14F-4D97-AF65-F5344CB8AC3E}">
        <p14:creationId xmlns:p14="http://schemas.microsoft.com/office/powerpoint/2010/main" val="3777929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Žadatel splňuje definici oprávněného příjemce pro příslušný specifický cíl a výzvu (96. výzva)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Ministerstvo vnitra – Generální ředitelství HZS ČR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hasičské záchranné sbory krajů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Záchranný útvar HZS ČR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Ministerstvo vnitra – Policejní prezidium ČR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krajská ředitelství Policie ČR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organizační složky státu a jimi zřizované nebo zakládané organizace, které zajišťují vzdělávání a výcvik složek IZS </a:t>
            </a:r>
          </a:p>
        </p:txBody>
      </p:sp>
    </p:spTree>
    <p:extLst>
      <p:ext uri="{BB962C8B-B14F-4D97-AF65-F5344CB8AC3E}">
        <p14:creationId xmlns:p14="http://schemas.microsoft.com/office/powerpoint/2010/main" val="881851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Žadatel splňuje definici oprávněného příjemce pro příslušný specifický cíl a výzvu (97. výzva)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kraje 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zdravotnické záchranné služby krajů </a:t>
            </a:r>
          </a:p>
        </p:txBody>
      </p:sp>
    </p:spTree>
    <p:extLst>
      <p:ext uri="{BB962C8B-B14F-4D97-AF65-F5344CB8AC3E}">
        <p14:creationId xmlns:p14="http://schemas.microsoft.com/office/powerpoint/2010/main" val="32393814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respektuje minimální a maximální hranici celkových způsobilých výdajů, pokud jsou stanoveny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min. výše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celkových způsobilých výdajů: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1 mil. Kč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max. výše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celkových způsobilých výdajů: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1 250 mil. Kč (96. výzva)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max. výše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celkových způsobilých výdajů: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95 mil. Kč (97. výzva)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respektuje limity způsobilých výdajů, pokud jsou stanoveny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výdaje na nákup pozemku pro výstavbu nové nebo rozšíření stávající stavby nebo objektu základní složky IZS (do 10 % celkových způsobilých výdajů projektu) – aktivita B, C </a:t>
            </a:r>
          </a:p>
        </p:txBody>
      </p:sp>
    </p:spTree>
    <p:extLst>
      <p:ext uri="{BB962C8B-B14F-4D97-AF65-F5344CB8AC3E}">
        <p14:creationId xmlns:p14="http://schemas.microsoft.com/office/powerpoint/2010/main" val="1380274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Výsledky projektu jsou udržitelné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 kap. 17 Studie proveditelnosti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je uveden popis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zajištění provozní, finanční a administrativní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udržitelnosti projektu a udržitelnost výstupů projektu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tzn. min.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let od provedení poslední platby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příjemci ze strany ŘO IROP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nemá negativní vliv na žádnou z horizontálních priorit IROP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udržitelný rozvoj 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rovné příležitosti a zákaz diskriminace 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rovnost mužů a žen 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 musí mít neutrální vliv na horizontální priority, žadatel popíše v MS2014+ a v kap. 16 Studie proveditelnosti.</a:t>
            </a:r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232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Příjem žádostí o podporu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7E9B5FF-65D0-4E87-96B3-5B57C977E8DB}"/>
              </a:ext>
            </a:extLst>
          </p:cNvPr>
          <p:cNvSpPr txBox="1">
            <a:spLocks/>
          </p:cNvSpPr>
          <p:nvPr/>
        </p:nvSpPr>
        <p:spPr>
          <a:xfrm>
            <a:off x="433352" y="1580122"/>
            <a:ext cx="8229600" cy="4422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Podání žádostí POUZE přes MS2014+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V těchto výzvách je povoleno pouze ruční podání žádosti po schválení a podepsání žádosti 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Automatické předložení na příslušné oddělení Centra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Žadatel bude depeší informován o přidělených manažerech projektu, kteří budou mít na starosti další administraci projektu a komunikaci se žadatelem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Potřebnost realizace projektu je odůvodněná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lvl="1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kap. 6 Studie proveditelnosti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 popsáno: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jak projektem realizovaná opatření přispívají k posílení vybavenosti a připravenosti ZS IZS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na boj s pandemií COVID-19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dopady pandemie na společnost v ČR v souvislosti s výkonem činností ZS IZS,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 se změnilo, jaké nové výzvy a potřeby vznikly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 jak konkrétně realizace investic v rámci projektu přispěje:</a:t>
            </a:r>
          </a:p>
          <a:p>
            <a:pPr lvl="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ke zvýšení schopnosti ZS IZS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reagovat na pandemii;</a:t>
            </a:r>
          </a:p>
          <a:p>
            <a:pPr lvl="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ke zmírnění dopadů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pandemie na společnost ČR.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všechny aktivity projektu mají přímou či nepřímou vazbu na COVID-19 krizi</a:t>
            </a:r>
          </a:p>
        </p:txBody>
      </p:sp>
    </p:spTree>
    <p:extLst>
      <p:ext uri="{BB962C8B-B14F-4D97-AF65-F5344CB8AC3E}">
        <p14:creationId xmlns:p14="http://schemas.microsoft.com/office/powerpoint/2010/main" val="625995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None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 souladu s pravidly veřejné podpory</a:t>
            </a:r>
            <a:endParaRPr lang="cs-CZ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9650" lvl="2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 musí být v souladu s pravidly veřejné podpory, tzn. kumulativně nenaplňuje všechny znaky veřejné podpory.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Statutární zástupce žadatele je trestně bezúhonný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Uvedeno v čestném prohlášení, ze kterého vyplývá trestní bezúhonnost statutárního zástupce žadatele</a:t>
            </a:r>
          </a:p>
        </p:txBody>
      </p:sp>
    </p:spTree>
    <p:extLst>
      <p:ext uri="{BB962C8B-B14F-4D97-AF65-F5344CB8AC3E}">
        <p14:creationId xmlns:p14="http://schemas.microsoft.com/office/powerpoint/2010/main" val="2391165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 souladu s Koncepcí ochrany obyvatelstva do 2020 s výhledem do roku 2030.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kap. 4 Studii proveditelnosti je uvedena vazba projektu na konkrétní kapitolu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„Koncepce ochrany obyvatelstva do roku 2020 s výhledem do 2030“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 souladu se Strategií přizpůsobení se změně klimatu v podmínkách ČR v aktuálním znění.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kap. 4 Studii proveditelnosti uvedena vazba projektu na konkrétní kapitolu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„Strategie přizpůsobení se změně klimatu v podmínkách ČR“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 aktuálním znění</a:t>
            </a:r>
          </a:p>
        </p:txBody>
      </p:sp>
    </p:spTree>
    <p:extLst>
      <p:ext uri="{BB962C8B-B14F-4D97-AF65-F5344CB8AC3E}">
        <p14:creationId xmlns:p14="http://schemas.microsoft.com/office/powerpoint/2010/main" val="14861495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Žadatel má zajištěnou administrativní, finanční a provozní kapacitu k realizaci a udržitelnosti projektu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ve Studii proveditelnosti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(kapitola 7, 13, 14, 17) je popsáno zajištění administrativní, finanční a provozní kapacity k realizaci a udržitelnosti projektu</a:t>
            </a:r>
            <a:endParaRPr lang="cs-CZ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Minimálně 85 % způsobilých výdajů projektu je zaměřeno na hlavní aktivity projektu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 rozpočtu projektu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(MS2014+ a kap. 14 Studie proveditelnosti) je zřejmé, že min. 85 % způsobilých výdajů projektu je zaměřeno na výdaje na hlavní aktivity projektu (kap. 2.2 SP)</a:t>
            </a:r>
          </a:p>
        </p:txBody>
      </p:sp>
    </p:spTree>
    <p:extLst>
      <p:ext uri="{BB962C8B-B14F-4D97-AF65-F5344CB8AC3E}">
        <p14:creationId xmlns:p14="http://schemas.microsoft.com/office/powerpoint/2010/main" val="29988788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Výdaje na hlavní aktivity v rozpočtu projektu odpovídají tržním cenám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18 přílohy č. 2 Osnova studie proveditelnosti)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ocenění stavebních prací žadatel dokládá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povinnou přílohou č. 10, resp. 6 SP (Položkový rozpočet stavby)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podle jednotného ceníku stavebních prací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Stanovení cen plánovaných hlavních aktivit projektu musí být rozděleno do samostatných celků, které odpovídají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předmětům plnění všech zakázek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resp. jejich částí, pokud příjemce plánuje zakázku rozdělit na části.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Stáří zdrojových dat nesmí být k datu předložení žádosti starší než 6 měsíců.</a:t>
            </a:r>
          </a:p>
        </p:txBody>
      </p:sp>
    </p:spTree>
    <p:extLst>
      <p:ext uri="{BB962C8B-B14F-4D97-AF65-F5344CB8AC3E}">
        <p14:creationId xmlns:p14="http://schemas.microsoft.com/office/powerpoint/2010/main" val="100031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Výdaje na hlavní aktivity v rozpočtu projektu odpovídají tržním cenám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18 přílohy č. 2 Osnova studie proveditelnosti)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Předpokládané ceny se opírají o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reálné podklady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(např. průzkum trhu, znalecké posudky, ceníky, kalkulace, smlouvy, údaje z www, nabídky apod.).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Žadatel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nedokládá podklady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ze kterých vycházel při stanovení cen do rozpočtu projektu, ale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musí je mít k dispozici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 na výzvu doložit.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případě, že žadatel do rozpočtu projektu zahrne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jinou částku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než která vyplynula z reálných podkladů,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popíše postup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úpravy ceny a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zdůvodní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v popisu stanovení ceny</a:t>
            </a:r>
          </a:p>
        </p:txBody>
      </p:sp>
    </p:spTree>
    <p:extLst>
      <p:ext uri="{BB962C8B-B14F-4D97-AF65-F5344CB8AC3E}">
        <p14:creationId xmlns:p14="http://schemas.microsoft.com/office/powerpoint/2010/main" val="41523688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odpovídají cílům projektu</a:t>
            </a:r>
          </a:p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A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70 01 - Počet nové techniky a věcných prostředků složek IZS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 93 11 (CV11) - Nově pořízené sanitní vozy či další vozidla určená pro reakci na mimořádné události</a:t>
            </a:r>
          </a:p>
          <a:p>
            <a:pPr marL="711200" lvl="2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výstupu musí být stanoveny v souladu s Metodickým listem indikátoru (příloha č. 4 Specifických pravidel)</a:t>
            </a:r>
          </a:p>
        </p:txBody>
      </p:sp>
    </p:spTree>
    <p:extLst>
      <p:ext uri="{BB962C8B-B14F-4D97-AF65-F5344CB8AC3E}">
        <p14:creationId xmlns:p14="http://schemas.microsoft.com/office/powerpoint/2010/main" val="1174706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odpovídají cílům projektu</a:t>
            </a:r>
          </a:p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B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75 01 - Počet nových a modernizovaných objektů sloužících složkám IZS 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11200" lvl="2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Cílová hodnota indikátoru výstupu musí být stanoven v souladu s Metodickým listem indikátoru (příloha č. 4 Specifických pravidel)</a:t>
            </a:r>
          </a:p>
        </p:txBody>
      </p:sp>
    </p:spTree>
    <p:extLst>
      <p:ext uri="{BB962C8B-B14F-4D97-AF65-F5344CB8AC3E}">
        <p14:creationId xmlns:p14="http://schemas.microsoft.com/office/powerpoint/2010/main" val="33517941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odpovídají cílům projektu</a:t>
            </a:r>
          </a:p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C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75 01 - Počet nových a modernizovaných objektů sloužících složkám IZS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75 30 - Připravenost složek IZS </a:t>
            </a:r>
          </a:p>
          <a:p>
            <a:pPr marL="711200" lvl="2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výstupu a výsledku musí být stanoveny v souladu s Metodickým listem indikátoru (příloha č. 4 Specifických pravidel)</a:t>
            </a:r>
          </a:p>
        </p:txBody>
      </p:sp>
    </p:spTree>
    <p:extLst>
      <p:ext uri="{BB962C8B-B14F-4D97-AF65-F5344CB8AC3E}">
        <p14:creationId xmlns:p14="http://schemas.microsoft.com/office/powerpoint/2010/main" val="5290029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odpovídají cílům projektu</a:t>
            </a:r>
          </a:p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D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3 05 00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Počet pořízených informačních systémů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(informační systémy)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3 04 00 - Nové nebo modernizované prvky k zajištění standardů kybernetické bezpečnosti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(kybernetická bezpečnost)</a:t>
            </a:r>
          </a:p>
          <a:p>
            <a:pPr marL="711200" lvl="2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výstupu musí být stanoveny v souladu s Metodickým listem indikátoru (příloha č. 4 Specifických pravidel)</a:t>
            </a:r>
          </a:p>
        </p:txBody>
      </p:sp>
    </p:spTree>
    <p:extLst>
      <p:ext uri="{BB962C8B-B14F-4D97-AF65-F5344CB8AC3E}">
        <p14:creationId xmlns:p14="http://schemas.microsoft.com/office/powerpoint/2010/main" val="4147523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944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Hodnocení žádostí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C5751DE-A0EF-41C1-A037-E8A247EC3B24}"/>
              </a:ext>
            </a:extLst>
          </p:cNvPr>
          <p:cNvSpPr txBox="1">
            <a:spLocks/>
          </p:cNvSpPr>
          <p:nvPr/>
        </p:nvSpPr>
        <p:spPr>
          <a:xfrm>
            <a:off x="372138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Obrázek 1">
            <a:extLst>
              <a:ext uri="{FF2B5EF4-FFF2-40B4-BE49-F238E27FC236}">
                <a16:creationId xmlns:a16="http://schemas.microsoft.com/office/drawing/2014/main" id="{23067C03-BB98-4562-A660-0172DAFFE4D7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24" y="1307828"/>
            <a:ext cx="7231391" cy="453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hodnocení </a:t>
            </a:r>
            <a:r>
              <a:rPr lang="cs-CZ" sz="2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eCBA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/finanční analýze projekt dosáhne minimálně hodnoty ukazatelů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 2.13 Specifických pravidel)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 projekty, jejichž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celkové způsobilé výdaje jsou nižší nebo rovny 100 mil. Kč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zpracovává žadatel Studii proveditelnosti dle struktury uvedené v příloze č. 2 SP; CBA v MS2014+ žadatel nevyplňuje.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Kritérium je splněno, pokud z finanční analýzy ve Studii proveditelnosti vyplývá, že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projekt je udržitelný a nedochází k přefinancování.</a:t>
            </a:r>
            <a:endParaRPr lang="pl-PL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6555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hodnocení </a:t>
            </a:r>
            <a:r>
              <a:rPr lang="cs-CZ" sz="2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eCBA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/finanční analýze projekt dosáhne minimálně hodnoty ukazatelů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 2.13 Specifických pravidel)</a:t>
            </a:r>
          </a:p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96. výzva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 projekty s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celkovými způsobilými výdaji vyššími než 100 mil. Kč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 modulu CBA v MS2014+ je zpracována finanční (FA) a ekonomická analýza (EA);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Čistá současná hodnota v rámci návratnosti investice pro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FA (FNPV) je nižší než 0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; čistá současná hodnota v rámci návratnosti investice pro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EA (ENPV) je vyšší než 0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(pokud je ENPV nižší než 0, žadatel musí zdůvodnit a popsat ve Studii proveditelnosti, v čem spočívají přínosy projektu, které nebylo možné kvantitativně vyjádřit)</a:t>
            </a:r>
          </a:p>
        </p:txBody>
      </p:sp>
    </p:spTree>
    <p:extLst>
      <p:ext uri="{BB962C8B-B14F-4D97-AF65-F5344CB8AC3E}">
        <p14:creationId xmlns:p14="http://schemas.microsoft.com/office/powerpoint/2010/main" val="20808835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A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přispívá: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alespoň ke snížení negativních jevů mimořádné události a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krizových stavů (situací) a jejich prevenci, </a:t>
            </a:r>
            <a:endParaRPr lang="en-US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nebo ke zvýšení připravenosti ZS IZS na prevenci a řešení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mimořádných událostí a krizových stavů (včetně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záchranných a likvidačních prací),</a:t>
            </a:r>
            <a:endParaRPr lang="en-US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nebo ke snížení časové dotace potřebné při řešení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mimořádných událostí a krizových stavů (včetně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záchranných a likvidačních prací).</a:t>
            </a:r>
            <a:endParaRPr lang="en-US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66850" lvl="3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 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ops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áno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v kap. 4 Studie proveditelnosti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0525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501629"/>
            <a:ext cx="7941754" cy="4016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B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vytváří bezpečné a fungující zázemí a podmínky pro činnost základních složek IZS při řešení krizových situací a mimořádných událostech.</a:t>
            </a:r>
          </a:p>
          <a:p>
            <a:pPr marL="1466850" lvl="3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 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ops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áno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v kap. 4 Studie proveditelnosti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1589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518407"/>
            <a:ext cx="7941754" cy="4000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C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vytváří podmínky k získání odborných znalostí a nácviku dovedností pro základní složku IZS.</a:t>
            </a:r>
          </a:p>
          <a:p>
            <a:pPr marL="1466850" lvl="3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 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ops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áno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v kap. 4 Studie proveditelnosti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463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541066"/>
            <a:ext cx="7941754" cy="4016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D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Souhlasné stanovisko Hlavního architekta eGovernmentu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 doloženo souhlasné stanovisko vydáno odborem Hlavního architekta eGovernmentu MV ČR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8563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894269" y="357608"/>
            <a:ext cx="7600801" cy="11113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Žádost o přezkum výsledku hodnocení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(kap.3.8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801768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Žadatel může podat žádost o přezkum výsledku hodnocení po kontrole přijatelnosti a formálních náležitostí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Podává se do 15 kalendářních dnů ode dne doručení depeše s oznámením o výsledku, a to: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elektronicky v MS2014+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písemně prostřednictvím formuláře uvedeného na webových stránkách </a:t>
            </a:r>
            <a:r>
              <a:rPr lang="pl-PL" sz="2000" u="sng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http://www.irop.mmr.cz/cs/Zadatele-a-prijemci/Dokumenty/Dokumenty</a:t>
            </a:r>
            <a:r>
              <a:rPr lang="pl-PL" sz="2000" u="sng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na adresu CRR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3153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91176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900" dirty="0">
                <a:latin typeface="Calibri" panose="020F0502020204030204" pitchFamily="34" charset="0"/>
                <a:cs typeface="Calibri" panose="020F0502020204030204" pitchFamily="34" charset="0"/>
              </a:rPr>
              <a:t>Ex-ante analýza rizik</a:t>
            </a:r>
          </a:p>
          <a:p>
            <a:pPr algn="ctr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(kap.3.5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459684"/>
            <a:ext cx="7941754" cy="4462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Centrum ověřuje následující kritéria: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nezpůsobilosti výdajů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podvodu a korupčního jednání 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dvojího financování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pochybení ve veřejných zakázkách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v nezajištění udržitelnosti projektu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nedovolené veřejné podpory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nedosažení výstupů a realizace projektu v předloženém harmonogramu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nesouladu realizace s podmínkami a dalšími závaznými postupy</a:t>
            </a:r>
          </a:p>
        </p:txBody>
      </p:sp>
    </p:spTree>
    <p:extLst>
      <p:ext uri="{BB962C8B-B14F-4D97-AF65-F5344CB8AC3E}">
        <p14:creationId xmlns:p14="http://schemas.microsoft.com/office/powerpoint/2010/main" val="22090828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86982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900" dirty="0">
                <a:latin typeface="Calibri" panose="020F0502020204030204" pitchFamily="34" charset="0"/>
                <a:cs typeface="Calibri" panose="020F0502020204030204" pitchFamily="34" charset="0"/>
              </a:rPr>
              <a:t>Ex-ante kontrola</a:t>
            </a:r>
          </a:p>
          <a:p>
            <a:pPr algn="ctr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(kap.3.6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může být provedena na základě výsledků ex-ante analýzy rizik</a:t>
            </a:r>
          </a:p>
          <a:p>
            <a:pPr marL="6096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Forma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administrativní ověření – na základě předložených dokladů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administrativní veřejnosprávní kontrola nebo veřejnosprávní kontrola na místě (zák. 320/2001 Sb., o finanční kontrole a zák. 255/2012 Sb., kontrolní řád)</a:t>
            </a:r>
          </a:p>
          <a:p>
            <a:pPr marL="6096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možné krácení výdajů na základě výsledku kontroly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zahrnuty nezpůsobilé výdaje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výdaje nebyly vynaloženy v souladu se zásadami 3E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aktivity, které mohly být nebo již byly realizovány na základě chybně provedeného zadávacího/výběrového řízení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nedovolená veřejná podpora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dvojí financování</a:t>
            </a:r>
          </a:p>
        </p:txBody>
      </p:sp>
    </p:spTree>
    <p:extLst>
      <p:ext uri="{BB962C8B-B14F-4D97-AF65-F5344CB8AC3E}">
        <p14:creationId xmlns:p14="http://schemas.microsoft.com/office/powerpoint/2010/main" val="28019888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01091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Výběr projektů</a:t>
            </a:r>
          </a:p>
          <a:p>
            <a:pPr algn="ctr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(kap.3.7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853967"/>
            <a:ext cx="7941754" cy="3932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provádí ŘO IROP na základě informace od vedení Centra a po provedeném hodnocení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ŘO IROP znovu nehodnotí</a:t>
            </a:r>
          </a:p>
        </p:txBody>
      </p:sp>
    </p:spTree>
    <p:extLst>
      <p:ext uri="{BB962C8B-B14F-4D97-AF65-F5344CB8AC3E}">
        <p14:creationId xmlns:p14="http://schemas.microsoft.com/office/powerpoint/2010/main" val="399103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5100" dirty="0">
                <a:latin typeface="Calibri" panose="020F0502020204030204" pitchFamily="34" charset="0"/>
                <a:cs typeface="Calibri" panose="020F0502020204030204" pitchFamily="34" charset="0"/>
              </a:rPr>
              <a:t>Hodnocení a výběr projektů</a:t>
            </a:r>
          </a:p>
          <a:p>
            <a:pPr algn="ctr"/>
            <a:r>
              <a:rPr lang="cs-CZ" sz="2900" dirty="0">
                <a:latin typeface="Calibri" panose="020F0502020204030204" pitchFamily="34" charset="0"/>
                <a:cs typeface="Calibri" panose="020F0502020204030204" pitchFamily="34" charset="0"/>
              </a:rPr>
              <a:t>(kap. 3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39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Probíhá na krajských odborech Centra</a:t>
            </a:r>
          </a:p>
          <a:p>
            <a:pPr marL="7239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Fáze hodnocení (provádí Centrum)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kontrola přijatelnosti a kontrola formálních náležitostí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ex-ante analýza rizik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ex-ante kontrola</a:t>
            </a:r>
          </a:p>
          <a:p>
            <a:pPr marL="768350" lvl="1" indent="-4572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Fáze výběru projektů (provádí ŘO IROP)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výběr projektu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příprava a vydání právního aktu</a:t>
            </a:r>
          </a:p>
        </p:txBody>
      </p:sp>
    </p:spTree>
    <p:extLst>
      <p:ext uri="{BB962C8B-B14F-4D97-AF65-F5344CB8AC3E}">
        <p14:creationId xmlns:p14="http://schemas.microsoft.com/office/powerpoint/2010/main" val="15471432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12473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Vydání právního aktu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(kap.3.10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744910"/>
            <a:ext cx="7941754" cy="4184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Právní akt upravuje minimálně tyto oblasti: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informace o příjemci dotace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informace o projektu (účel projektu, výše dotace, výstupy a výsledky projektu)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povinnosti a práva příjemce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povinnosti a práva ŘO IROP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sankce za neplnění povinností</a:t>
            </a:r>
          </a:p>
        </p:txBody>
      </p:sp>
    </p:spTree>
    <p:extLst>
      <p:ext uri="{BB962C8B-B14F-4D97-AF65-F5344CB8AC3E}">
        <p14:creationId xmlns:p14="http://schemas.microsoft.com/office/powerpoint/2010/main" val="15641584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12148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Změny v projektu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 16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459683"/>
            <a:ext cx="7941754" cy="4543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Žadatel/příjemce má povinnost oznámit CRR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změny, které v projektu nastanou v době mezi podáním žádosti o podporu a ukončením udržitelnosti projektu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Změnu může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iniciovat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žadatel, příjemce, Centrum, ŘO IROP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Změna se podává přes MS2014+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prostřednictvím Žádosti o změnu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Druhy změnového řízení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1054100" lvl="2" indent="-3429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změny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před schválením prvního právního aktu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– o změně rozhoduje Centrum</a:t>
            </a:r>
          </a:p>
          <a:p>
            <a:pPr marL="1054100" lvl="2" indent="-3429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změny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schválení prvního právního aktu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které nezakládá změnu právního aktu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– o změně rozhoduje Centrum</a:t>
            </a:r>
          </a:p>
          <a:p>
            <a:pPr marL="1054100" lvl="2" indent="-3429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změny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schválení prvního právního aktu, které zakládá změnu právního aktu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–  o změně rozhoduje ŘO IROP</a:t>
            </a:r>
          </a:p>
        </p:txBody>
      </p:sp>
    </p:spTree>
    <p:extLst>
      <p:ext uri="{BB962C8B-B14F-4D97-AF65-F5344CB8AC3E}">
        <p14:creationId xmlns:p14="http://schemas.microsoft.com/office/powerpoint/2010/main" val="35752566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11802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Monitorování projektů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 14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669409"/>
            <a:ext cx="7941754" cy="4186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Průběžná/Závěrečná Zpráva o realizaci (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ZoR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předkládá se do 20 pd od ukončení etapy (sledované období) spolu se Zjednodušenou žádostí o platbu – jedná se o ex-post financování.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Zpráva o udržitelnosti (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ZoU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předkládá se do 10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pd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od konce ročního monitorovacího období.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Doba udržitelnosti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 stanovená na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let od provedení poslední platby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příjemci ze strany ŘO IROP. </a:t>
            </a:r>
          </a:p>
        </p:txBody>
      </p:sp>
    </p:spTree>
    <p:extLst>
      <p:ext uri="{BB962C8B-B14F-4D97-AF65-F5344CB8AC3E}">
        <p14:creationId xmlns:p14="http://schemas.microsoft.com/office/powerpoint/2010/main" val="27746080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2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Ing. Anna Kreutziger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Vedoucí oddělení realizace projektů OSS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E-mail: </a:t>
            </a:r>
            <a:r>
              <a:rPr lang="cs-CZ" sz="1700" b="1" u="sng" dirty="0">
                <a:solidFill>
                  <a:srgbClr val="5FA4E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anna</a:t>
            </a:r>
            <a:r>
              <a:rPr lang="cs-CZ" sz="1700" b="1" u="sng" dirty="0">
                <a:solidFill>
                  <a:srgbClr val="5FA4E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cs-CZ" sz="1700" b="1" dirty="0">
                <a:solidFill>
                  <a:srgbClr val="5FA4E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kreutziger@crr.cz</a:t>
            </a:r>
            <a:endParaRPr lang="cs-CZ" sz="1700" b="1" dirty="0">
              <a:solidFill>
                <a:srgbClr val="5FA4E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Telefon: +420 225 855 352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02" y="6010637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51577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Kontrola přijatelnosti </a:t>
            </a:r>
          </a:p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 formálních náležitostí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(kap.3.2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2147582"/>
            <a:ext cx="7941754" cy="38552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provedena do 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cs-CZ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pd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registrace žádosti o podporu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probíhá elektronicky v MS2014+ 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kontrolu provádí Centrum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eliminační kritéria (vždy odpověď „ANO“ x „NE“)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Obecná a specifická kritéria přijatelnosti jsou rozdělena na kritéria </a:t>
            </a:r>
            <a:r>
              <a:rPr lang="cs-CZ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NAPRAVITELNÁ (21) 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NENAPRAVITELNÁ (3)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 jsou </a:t>
            </a:r>
            <a:r>
              <a:rPr lang="cs-CZ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NAPRAVITELNÁ (3)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3290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6164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Kontrola přijatelnosti </a:t>
            </a:r>
          </a:p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 formálních náležitostí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(kap.3.2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2114026"/>
            <a:ext cx="7941754" cy="388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případě nesplnění alespoň jednoho kritéria s příznakem 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NENAPRAVITELNÉ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je žádost o podporu vyloučena z dalšího procesu hodnocení. 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případě nesplnění jakéhokoliv </a:t>
            </a:r>
            <a:r>
              <a:rPr lang="cs-CZ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NAPRAVITELNÉHO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kritéria přijatelnosti a formálních náležitostí lze žadatele vyzvat k doplnění (max. 2x, lhůta vždy 5pd)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výzvy k doplnění jsou žadateli zasílány formou depeší v MS2014+</a:t>
            </a:r>
          </a:p>
        </p:txBody>
      </p:sp>
    </p:spTree>
    <p:extLst>
      <p:ext uri="{BB962C8B-B14F-4D97-AF65-F5344CB8AC3E}">
        <p14:creationId xmlns:p14="http://schemas.microsoft.com/office/powerpoint/2010/main" val="243990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8865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634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Žádost o podporu je podána v předepsané formě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přes MS2014+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informace uvedené v žádosti jsou v souladu s přílohami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minimální délka etapy 3 měsíce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Žádost o podporu je podepsána oprávněným zástupcem žadatele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statutární zástupce, popř. pověřená osoba na základě plné moci/pověření/usnesení z jednání zastupitelstva</a:t>
            </a:r>
          </a:p>
        </p:txBody>
      </p:sp>
    </p:spTree>
    <p:extLst>
      <p:ext uri="{BB962C8B-B14F-4D97-AF65-F5344CB8AC3E}">
        <p14:creationId xmlns:p14="http://schemas.microsoft.com/office/powerpoint/2010/main" val="33175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8865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634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1) Plná moc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 2.6.3 OP)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2) Zadávací a výběrová řízení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doložena uzavřená smlouva na plnění zakázky, která se uplatňuje v projektu, prostřednictvím modulu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Veřejné zakázky  </a:t>
            </a:r>
          </a:p>
        </p:txBody>
      </p:sp>
    </p:spTree>
    <p:extLst>
      <p:ext uri="{BB962C8B-B14F-4D97-AF65-F5344CB8AC3E}">
        <p14:creationId xmlns:p14="http://schemas.microsoft.com/office/powerpoint/2010/main" val="2731511441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1927</TotalTime>
  <Words>3765</Words>
  <Application>Microsoft Office PowerPoint</Application>
  <PresentationFormat>Předvádění na obrazovce (4:3)</PresentationFormat>
  <Paragraphs>437</Paragraphs>
  <Slides>53</Slides>
  <Notes>52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7" baseType="lpstr">
      <vt:lpstr>Arial</vt:lpstr>
      <vt:lpstr>Calibri</vt:lpstr>
      <vt:lpstr>Wingdings</vt:lpstr>
      <vt:lpstr>CRR template</vt:lpstr>
      <vt:lpstr>Příjem a hodnocení  žádostí o podporu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Kreutziger Anna</cp:lastModifiedBy>
  <cp:revision>110</cp:revision>
  <dcterms:created xsi:type="dcterms:W3CDTF">2021-01-13T14:58:16Z</dcterms:created>
  <dcterms:modified xsi:type="dcterms:W3CDTF">2021-04-29T14:28:11Z</dcterms:modified>
  <cp:category/>
</cp:coreProperties>
</file>