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5"/>
  </p:notesMasterIdLst>
  <p:handoutMasterIdLst>
    <p:handoutMasterId r:id="rId26"/>
  </p:handoutMasterIdLst>
  <p:sldIdLst>
    <p:sldId id="283" r:id="rId2"/>
    <p:sldId id="257" r:id="rId3"/>
    <p:sldId id="291" r:id="rId4"/>
    <p:sldId id="292" r:id="rId5"/>
    <p:sldId id="293" r:id="rId6"/>
    <p:sldId id="294" r:id="rId7"/>
    <p:sldId id="279" r:id="rId8"/>
    <p:sldId id="295" r:id="rId9"/>
    <p:sldId id="286" r:id="rId10"/>
    <p:sldId id="287" r:id="rId11"/>
    <p:sldId id="301" r:id="rId12"/>
    <p:sldId id="288" r:id="rId13"/>
    <p:sldId id="303" r:id="rId14"/>
    <p:sldId id="304" r:id="rId15"/>
    <p:sldId id="305" r:id="rId16"/>
    <p:sldId id="306" r:id="rId17"/>
    <p:sldId id="341" r:id="rId18"/>
    <p:sldId id="342" r:id="rId19"/>
    <p:sldId id="344" r:id="rId20"/>
    <p:sldId id="333" r:id="rId21"/>
    <p:sldId id="329" r:id="rId22"/>
    <p:sldId id="339" r:id="rId23"/>
    <p:sldId id="28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71B8"/>
    <a:srgbClr val="4C4C4C"/>
    <a:srgbClr val="AAAAAA"/>
    <a:srgbClr val="C0C0C0"/>
    <a:srgbClr val="1D7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2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7" d="100"/>
          <a:sy n="137" d="100"/>
        </p:scale>
        <p:origin x="3536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A828EF0-7CBA-D14D-8B93-4AEC502D1E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60A80E7-8FBD-DD48-987B-63C5EE2A5E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856ED-4A75-E14F-82F9-3E3A8AD014FD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1A00D05-E443-ED44-AA5F-6BE2623753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4666CAB-A58F-8B4D-9AF9-5F2D5B2377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CA9EE-A766-5048-BAAD-8086428685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3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1D0AC-43AB-41D4-86E8-17FEADBDF08C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AEC34-F7C9-4DC8-A740-BE07CA305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312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37332"/>
            <a:ext cx="7772400" cy="1120814"/>
          </a:xfrm>
        </p:spPr>
        <p:txBody>
          <a:bodyPr anchor="b">
            <a:normAutofit/>
          </a:bodyPr>
          <a:lstStyle>
            <a:lvl1pPr algn="ctr">
              <a:defRPr sz="4600">
                <a:solidFill>
                  <a:srgbClr val="1D71B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17356"/>
            <a:ext cx="6858000" cy="940443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AB0A7F68-D4D0-EE48-ADB6-74D619B2C7F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565" y="712485"/>
            <a:ext cx="2324847" cy="2324847"/>
          </a:xfrm>
          <a:prstGeom prst="rect">
            <a:avLst/>
          </a:prstGeom>
        </p:spPr>
      </p:pic>
      <p:pic>
        <p:nvPicPr>
          <p:cNvPr id="11" name="Obrázek 9">
            <a:extLst>
              <a:ext uri="{FF2B5EF4-FFF2-40B4-BE49-F238E27FC236}">
                <a16:creationId xmlns:a16="http://schemas.microsoft.com/office/drawing/2014/main" id="{09F6884B-19C6-B547-9D00-64DE7CB7E26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919" y="5986057"/>
            <a:ext cx="3874162" cy="87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96925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solidFill>
                  <a:srgbClr val="4C4C4C"/>
                </a:solidFill>
              </a:defRPr>
            </a:lvl1pPr>
            <a:lvl2pPr>
              <a:defRPr sz="2800">
                <a:solidFill>
                  <a:srgbClr val="4C4C4C"/>
                </a:solidFill>
              </a:defRPr>
            </a:lvl2pPr>
            <a:lvl3pPr>
              <a:defRPr sz="2400">
                <a:solidFill>
                  <a:srgbClr val="4C4C4C"/>
                </a:solidFill>
              </a:defRPr>
            </a:lvl3pPr>
            <a:lvl4pPr>
              <a:defRPr sz="2000">
                <a:solidFill>
                  <a:srgbClr val="4C4C4C"/>
                </a:solidFill>
              </a:defRPr>
            </a:lvl4pPr>
            <a:lvl5pPr>
              <a:defRPr sz="2000">
                <a:solidFill>
                  <a:srgbClr val="4C4C4C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4C4C4C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pPr/>
              <a:t>13.01.2022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1A074390-F74A-354C-A8A5-C57569BB30F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941528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4C4C4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4C4C4C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421389A3-732E-0B4A-ACB1-A01D5B9F3E4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86309"/>
      </p:ext>
    </p:extLst>
  </p:cSld>
  <p:clrMapOvr>
    <a:masterClrMapping/>
  </p:clrMapOvr>
  <p:transition spd="slow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30DCD1F-8273-9B41-842C-55AA1CBCCC7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155772"/>
      </p:ext>
    </p:extLst>
  </p:cSld>
  <p:clrMapOvr>
    <a:masterClrMapping/>
  </p:clrMapOvr>
  <p:transition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F9E3345F-B1E1-B74A-90FF-CBB0717ACEB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881801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D71B8"/>
              </a:buClr>
              <a:buSzTx/>
              <a:buFont typeface="Arial" panose="020B0604020202020204" pitchFamily="34" charset="0"/>
              <a:buChar char="•"/>
              <a:tabLst/>
              <a:defRPr lang="cs-CZ" b="0" smtClean="0">
                <a:solidFill>
                  <a:srgbClr val="4C4C4C"/>
                </a:solidFill>
                <a:effectLst/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Pellentesque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justo</a:t>
            </a:r>
            <a:r>
              <a:rPr lang="cs-CZ" dirty="0"/>
              <a:t> </a:t>
            </a:r>
            <a:r>
              <a:rPr lang="cs-CZ" dirty="0" err="1"/>
              <a:t>laoreet</a:t>
            </a:r>
            <a:r>
              <a:rPr lang="cs-CZ" dirty="0"/>
              <a:t>, </a:t>
            </a:r>
            <a:r>
              <a:rPr lang="cs-CZ" dirty="0" err="1"/>
              <a:t>consectetur</a:t>
            </a:r>
            <a:r>
              <a:rPr lang="cs-CZ" dirty="0"/>
              <a:t> </a:t>
            </a:r>
            <a:r>
              <a:rPr lang="cs-CZ" dirty="0" err="1"/>
              <a:t>metus</a:t>
            </a:r>
            <a:r>
              <a:rPr lang="cs-CZ" dirty="0"/>
              <a:t> vitae, </a:t>
            </a:r>
            <a:r>
              <a:rPr lang="cs-CZ" dirty="0" err="1"/>
              <a:t>bibendum</a:t>
            </a:r>
            <a:r>
              <a:rPr lang="cs-CZ" dirty="0"/>
              <a:t> </a:t>
            </a:r>
            <a:r>
              <a:rPr lang="cs-CZ" dirty="0" err="1"/>
              <a:t>orci</a:t>
            </a:r>
            <a:r>
              <a:rPr lang="cs-CZ" dirty="0"/>
              <a:t>. </a:t>
            </a:r>
            <a:r>
              <a:rPr lang="cs-CZ" dirty="0" err="1"/>
              <a:t>Maece-nas</a:t>
            </a:r>
            <a:r>
              <a:rPr lang="cs-CZ" dirty="0"/>
              <a:t> </a:t>
            </a:r>
            <a:r>
              <a:rPr lang="cs-CZ" dirty="0" err="1"/>
              <a:t>placerat</a:t>
            </a:r>
            <a:r>
              <a:rPr lang="cs-CZ" dirty="0"/>
              <a:t> </a:t>
            </a:r>
            <a:r>
              <a:rPr lang="cs-CZ" dirty="0" err="1"/>
              <a:t>rhoncus</a:t>
            </a:r>
            <a:r>
              <a:rPr lang="cs-CZ" dirty="0"/>
              <a:t> </a:t>
            </a:r>
            <a:r>
              <a:rPr lang="cs-CZ" dirty="0" err="1"/>
              <a:t>cursus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non </a:t>
            </a:r>
            <a:r>
              <a:rPr lang="cs-CZ" dirty="0" err="1"/>
              <a:t>tincidunt</a:t>
            </a:r>
            <a:r>
              <a:rPr lang="cs-CZ" dirty="0"/>
              <a:t> </a:t>
            </a:r>
            <a:r>
              <a:rPr lang="cs-CZ" dirty="0" err="1"/>
              <a:t>arcu</a:t>
            </a:r>
            <a:r>
              <a:rPr lang="cs-CZ" dirty="0"/>
              <a:t>, </a:t>
            </a:r>
            <a:r>
              <a:rPr lang="cs-CZ" dirty="0" err="1"/>
              <a:t>nec</a:t>
            </a:r>
            <a:r>
              <a:rPr lang="cs-CZ" dirty="0"/>
              <a:t> </a:t>
            </a:r>
            <a:r>
              <a:rPr lang="cs-CZ" dirty="0" err="1"/>
              <a:t>dignissim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. </a:t>
            </a:r>
            <a:r>
              <a:rPr lang="cs-CZ" dirty="0" err="1"/>
              <a:t>Nam</a:t>
            </a:r>
            <a:r>
              <a:rPr lang="cs-CZ" dirty="0"/>
              <a:t> </a:t>
            </a:r>
            <a:r>
              <a:rPr lang="cs-CZ" dirty="0" err="1"/>
              <a:t>eget</a:t>
            </a:r>
            <a:r>
              <a:rPr lang="cs-CZ" dirty="0"/>
              <a:t> </a:t>
            </a:r>
            <a:r>
              <a:rPr lang="cs-CZ" dirty="0" err="1"/>
              <a:t>luctus</a:t>
            </a:r>
            <a:r>
              <a:rPr lang="cs-CZ" dirty="0"/>
              <a:t> </a:t>
            </a:r>
            <a:r>
              <a:rPr lang="cs-CZ" dirty="0" err="1"/>
              <a:t>nunc</a:t>
            </a:r>
            <a:r>
              <a:rPr lang="cs-CZ" dirty="0"/>
              <a:t>, a </a:t>
            </a:r>
            <a:r>
              <a:rPr lang="cs-CZ" dirty="0" err="1"/>
              <a:t>tempor</a:t>
            </a:r>
            <a:r>
              <a:rPr lang="cs-CZ" dirty="0"/>
              <a:t> elit.</a:t>
            </a:r>
          </a:p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938A1F98-B760-AE40-BB7A-7C3A16557D4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303725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6902"/>
            <a:ext cx="7772400" cy="1461244"/>
          </a:xfrm>
        </p:spPr>
        <p:txBody>
          <a:bodyPr anchor="b">
            <a:normAutofit/>
          </a:bodyPr>
          <a:lstStyle>
            <a:lvl1pPr algn="ctr">
              <a:defRPr sz="5000">
                <a:solidFill>
                  <a:srgbClr val="1D71B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17356"/>
            <a:ext cx="6858000" cy="940443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F366430-11DA-8440-B189-60763C833FC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250828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799" y="3020315"/>
            <a:ext cx="7772400" cy="893479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rgbClr val="1D71B8"/>
                </a:solidFill>
              </a:defRPr>
            </a:lvl1pPr>
          </a:lstStyle>
          <a:p>
            <a:r>
              <a:rPr lang="cs-CZ" dirty="0"/>
              <a:t>Kontakt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2998" y="4074603"/>
            <a:ext cx="6858000" cy="1548944"/>
          </a:xfrm>
        </p:spPr>
        <p:txBody>
          <a:bodyPr>
            <a:noAutofit/>
          </a:bodyPr>
          <a:lstStyle>
            <a:lvl1pPr marL="0" indent="0" algn="ctr">
              <a:buNone/>
              <a:defRPr sz="15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Jméno Příjmení</a:t>
            </a:r>
          </a:p>
          <a:p>
            <a:r>
              <a:rPr lang="cs-CZ" dirty="0"/>
              <a:t>Funkce</a:t>
            </a:r>
          </a:p>
          <a:p>
            <a:r>
              <a:rPr lang="cs-CZ" dirty="0"/>
              <a:t>E-mail</a:t>
            </a:r>
          </a:p>
          <a:p>
            <a:r>
              <a:rPr lang="cs-CZ" dirty="0"/>
              <a:t>+420 XXX XXX XXX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11" name="Obrázek 7">
            <a:extLst>
              <a:ext uri="{FF2B5EF4-FFF2-40B4-BE49-F238E27FC236}">
                <a16:creationId xmlns:a16="http://schemas.microsoft.com/office/drawing/2014/main" id="{BAB8336E-6ABE-9148-9775-A721FB38312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574" y="695469"/>
            <a:ext cx="2324847" cy="2324847"/>
          </a:xfrm>
          <a:prstGeom prst="rect">
            <a:avLst/>
          </a:prstGeom>
        </p:spPr>
      </p:pic>
      <p:pic>
        <p:nvPicPr>
          <p:cNvPr id="12" name="Obrázek 9">
            <a:extLst>
              <a:ext uri="{FF2B5EF4-FFF2-40B4-BE49-F238E27FC236}">
                <a16:creationId xmlns:a16="http://schemas.microsoft.com/office/drawing/2014/main" id="{728AF299-707A-414A-8E96-F69363FCD1D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919" y="5986057"/>
            <a:ext cx="3874162" cy="87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55222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4C4C4C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13.01.2022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CDD3CD2B-6111-3B4C-986A-6BB7D65A042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15837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13.01.2022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38657F82-C1C0-1B49-B7E1-A0336AD3717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08710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45172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8122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C4C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981465"/>
            <a:ext cx="3868340" cy="3070972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8122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C4C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81465"/>
            <a:ext cx="3887391" cy="3070972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13.01.2022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1" name="Obrázek 7">
            <a:extLst>
              <a:ext uri="{FF2B5EF4-FFF2-40B4-BE49-F238E27FC236}">
                <a16:creationId xmlns:a16="http://schemas.microsoft.com/office/drawing/2014/main" id="{5CA2F929-7DE9-FB44-8205-60DE3023995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954642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pPr/>
              <a:t>13.01.2022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7">
            <a:extLst>
              <a:ext uri="{FF2B5EF4-FFF2-40B4-BE49-F238E27FC236}">
                <a16:creationId xmlns:a16="http://schemas.microsoft.com/office/drawing/2014/main" id="{A558BC38-68C5-B64D-8D19-ECDDAA12CD2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711917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13.01.2022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7">
            <a:extLst>
              <a:ext uri="{FF2B5EF4-FFF2-40B4-BE49-F238E27FC236}">
                <a16:creationId xmlns:a16="http://schemas.microsoft.com/office/drawing/2014/main" id="{4E585451-76B5-7A41-AE3E-1D80BA01D6D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602204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5EB521AB-0A28-6B44-8E85-5B876EDAA72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60281"/>
            <a:ext cx="7863494" cy="4099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060140"/>
            <a:ext cx="20574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09803C-109F-484A-83D6-FFACFBED6390}" type="datetimeFigureOut">
              <a:rPr lang="cs-CZ" smtClean="0"/>
              <a:pPr/>
              <a:t>13.01.2022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060140"/>
            <a:ext cx="30861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060140"/>
            <a:ext cx="20574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42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slow"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1D71B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Jan.Mazanik@mmr.cz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hyperlink" Target="http://www.irop.mmr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rop.mmr.cz/cs/vyzvy/detaily-temat/react-e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op.mmr.cz/cs/Vyzvy" TargetMode="External"/><Relationship Id="rId2" Type="http://schemas.openxmlformats.org/officeDocument/2006/relationships/hyperlink" Target="http://www.irop.mmr.cz/cs/Zadatele-a-prijemci/Dokumenty/Dokumenty/Obecna-Pravidla-pro-zadatele-a-prijemc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irop/konzultacni-servis-irop/" TargetMode="External"/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3">
            <a:extLst>
              <a:ext uri="{FF2B5EF4-FFF2-40B4-BE49-F238E27FC236}">
                <a16:creationId xmlns:a16="http://schemas.microsoft.com/office/drawing/2014/main" id="{08C5FD0E-C1D2-FF4A-998E-2079AD2D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329804"/>
            <a:ext cx="7772400" cy="988226"/>
          </a:xfrm>
        </p:spPr>
        <p:txBody>
          <a:bodyPr anchor="ctr">
            <a:normAutofit/>
          </a:bodyPr>
          <a:lstStyle/>
          <a:p>
            <a:r>
              <a:rPr lang="cs-CZ" b="1" dirty="0" smtClean="0"/>
              <a:t>SEMINÁŘ PRO ŽADATELE</a:t>
            </a:r>
            <a:endParaRPr lang="cs-CZ" b="1" dirty="0"/>
          </a:p>
        </p:txBody>
      </p:sp>
      <p:sp>
        <p:nvSpPr>
          <p:cNvPr id="10" name="Podnadpis 4">
            <a:extLst>
              <a:ext uri="{FF2B5EF4-FFF2-40B4-BE49-F238E27FC236}">
                <a16:creationId xmlns:a16="http://schemas.microsoft.com/office/drawing/2014/main" id="{E06B037B-224E-8345-9319-6B2591EDC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18030"/>
            <a:ext cx="6858000" cy="738665"/>
          </a:xfrm>
        </p:spPr>
        <p:txBody>
          <a:bodyPr anchor="ctr">
            <a:normAutofit fontScale="77500" lnSpcReduction="20000"/>
          </a:bodyPr>
          <a:lstStyle/>
          <a:p>
            <a:r>
              <a:rPr lang="cs-CZ" dirty="0" smtClean="0"/>
              <a:t>104. výzva SC 6.1 IROP</a:t>
            </a:r>
          </a:p>
          <a:p>
            <a:r>
              <a:rPr lang="cs-CZ" dirty="0" smtClean="0"/>
              <a:t>IZS - Technika pro HZS ČR</a:t>
            </a:r>
            <a:endParaRPr lang="cs-CZ" dirty="0"/>
          </a:p>
        </p:txBody>
      </p:sp>
      <p:sp>
        <p:nvSpPr>
          <p:cNvPr id="11" name="TextovéPole 5">
            <a:extLst>
              <a:ext uri="{FF2B5EF4-FFF2-40B4-BE49-F238E27FC236}">
                <a16:creationId xmlns:a16="http://schemas.microsoft.com/office/drawing/2014/main" id="{EC7820B1-DF86-AD48-B3D5-4BECF6BF0D1D}"/>
              </a:ext>
            </a:extLst>
          </p:cNvPr>
          <p:cNvSpPr txBox="1"/>
          <p:nvPr/>
        </p:nvSpPr>
        <p:spPr>
          <a:xfrm>
            <a:off x="2234235" y="5065902"/>
            <a:ext cx="467553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Datum: </a:t>
            </a:r>
            <a:r>
              <a:rPr lang="cs-CZ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cs-CZ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2021</a:t>
            </a:r>
            <a:endParaRPr lang="cs-CZ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Místo: </a:t>
            </a:r>
            <a:r>
              <a:rPr lang="cs-CZ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prezentace, MS </a:t>
            </a:r>
            <a:r>
              <a:rPr lang="cs-CZ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  <a:endParaRPr lang="cs-CZ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Přednášející</a:t>
            </a:r>
            <a:r>
              <a:rPr lang="cs-CZ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PhDr. Aleš Pekárek, Ing. Jan Mazanik</a:t>
            </a:r>
            <a:endParaRPr lang="cs-CZ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48799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58"/>
            <a:ext cx="7863494" cy="4099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Alokace (EFRR): </a:t>
            </a:r>
            <a:r>
              <a:rPr lang="cs-CZ" dirty="0"/>
              <a:t>752 398 308</a:t>
            </a:r>
            <a:r>
              <a:rPr lang="cs-CZ" dirty="0" smtClean="0"/>
              <a:t> Kč</a:t>
            </a:r>
          </a:p>
          <a:p>
            <a:pPr marL="0" indent="0">
              <a:buNone/>
            </a:pPr>
            <a:r>
              <a:rPr lang="cs-CZ" b="1" dirty="0" smtClean="0"/>
              <a:t>Oprávnění </a:t>
            </a:r>
            <a:r>
              <a:rPr lang="cs-CZ" b="1" dirty="0"/>
              <a:t>žadatelé: </a:t>
            </a:r>
            <a:endParaRPr lang="cs-CZ" dirty="0"/>
          </a:p>
          <a:p>
            <a:r>
              <a:rPr lang="cs-CZ" dirty="0" smtClean="0"/>
              <a:t>Ministerstvo </a:t>
            </a:r>
            <a:r>
              <a:rPr lang="cs-CZ" dirty="0"/>
              <a:t>vnitra–generální ředitelství Hasičského záchranného sboru ČR; </a:t>
            </a:r>
          </a:p>
          <a:p>
            <a:r>
              <a:rPr lang="cs-CZ" dirty="0" smtClean="0"/>
              <a:t>hasičské </a:t>
            </a:r>
            <a:r>
              <a:rPr lang="cs-CZ" dirty="0"/>
              <a:t>záchranné sbory (dále také „HZS“) krajů; </a:t>
            </a:r>
          </a:p>
          <a:p>
            <a:r>
              <a:rPr lang="cs-CZ" dirty="0" smtClean="0"/>
              <a:t>Záchranný </a:t>
            </a:r>
            <a:r>
              <a:rPr lang="cs-CZ" dirty="0"/>
              <a:t>útvar HZS ČR; </a:t>
            </a:r>
          </a:p>
          <a:p>
            <a:pPr marL="0" indent="0">
              <a:buNone/>
            </a:pPr>
            <a:r>
              <a:rPr lang="cs-CZ" b="1" dirty="0" smtClean="0"/>
              <a:t>Minimální </a:t>
            </a:r>
            <a:r>
              <a:rPr lang="cs-CZ" b="1" dirty="0"/>
              <a:t>a maximální výše celkových způsobilých výdajů </a:t>
            </a:r>
            <a:endParaRPr lang="cs-CZ" dirty="0"/>
          </a:p>
          <a:p>
            <a:r>
              <a:rPr lang="cs-CZ" dirty="0"/>
              <a:t>Minimální výše celkových způsobilých </a:t>
            </a:r>
            <a:r>
              <a:rPr lang="cs-CZ" dirty="0" smtClean="0"/>
              <a:t>výdajů:	10 mil. Kč </a:t>
            </a:r>
            <a:endParaRPr lang="cs-CZ" dirty="0"/>
          </a:p>
          <a:p>
            <a:r>
              <a:rPr lang="cs-CZ" dirty="0"/>
              <a:t>Maximální výše celkových způsobilých </a:t>
            </a:r>
            <a:r>
              <a:rPr lang="cs-CZ" dirty="0" smtClean="0"/>
              <a:t>výdajů:	není stanovena Kč </a:t>
            </a:r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3587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Míra podpory</a:t>
            </a:r>
          </a:p>
          <a:p>
            <a:pPr marL="0" indent="0">
              <a:buNone/>
            </a:pPr>
            <a:r>
              <a:rPr lang="cs-CZ" dirty="0" smtClean="0"/>
              <a:t>Organizační </a:t>
            </a:r>
            <a:r>
              <a:rPr lang="cs-CZ" dirty="0"/>
              <a:t>složky </a:t>
            </a:r>
            <a:r>
              <a:rPr lang="cs-CZ" dirty="0" smtClean="0"/>
              <a:t>státu: </a:t>
            </a:r>
            <a:endParaRPr lang="cs-CZ" dirty="0"/>
          </a:p>
          <a:p>
            <a:r>
              <a:rPr lang="it-IT" dirty="0"/>
              <a:t>85 % Evropský fond pro regionální rozvoj, </a:t>
            </a:r>
          </a:p>
          <a:p>
            <a:r>
              <a:rPr lang="cs-CZ" dirty="0"/>
              <a:t>15 % státní rozpočet.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Výzva </a:t>
            </a:r>
            <a:r>
              <a:rPr lang="cs-CZ" b="1" dirty="0">
                <a:solidFill>
                  <a:srgbClr val="FF0000"/>
                </a:solidFill>
              </a:rPr>
              <a:t>není</a:t>
            </a:r>
            <a:r>
              <a:rPr lang="cs-CZ" b="1" dirty="0"/>
              <a:t> </a:t>
            </a:r>
            <a:r>
              <a:rPr lang="cs-CZ" dirty="0"/>
              <a:t>určena pro Policii ČR, poskytovatele zdravotnické záchranné služby, jednotky sboru dobrovolných hasičů obcí a ostatní složky integrovaného záchranného systému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914569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PODPOROVANÉ AKTIVITY</a:t>
            </a:r>
            <a:endParaRPr lang="cs-CZ" b="1" dirty="0"/>
          </a:p>
          <a:p>
            <a:pPr algn="just"/>
            <a:r>
              <a:rPr lang="cs-CZ" dirty="0"/>
              <a:t>Podporované aktivity v této výzvě jsou rozděleny na </a:t>
            </a:r>
            <a:r>
              <a:rPr lang="cs-CZ" b="1" dirty="0"/>
              <a:t>hlavní </a:t>
            </a:r>
            <a:r>
              <a:rPr lang="cs-CZ" dirty="0"/>
              <a:t>a </a:t>
            </a:r>
            <a:r>
              <a:rPr lang="cs-CZ" b="1" dirty="0"/>
              <a:t>vedlejší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Na hlavní aktivitu projektu musí být zaměřeno </a:t>
            </a:r>
            <a:r>
              <a:rPr lang="cs-CZ" b="1" dirty="0"/>
              <a:t>minimálně 85 % celkových způsobilých výdajů projektu</a:t>
            </a:r>
            <a:r>
              <a:rPr lang="cs-CZ" dirty="0"/>
              <a:t>. Jedná se o specifické kritérium přijatelnosti projektu. </a:t>
            </a:r>
          </a:p>
          <a:p>
            <a:pPr algn="just"/>
            <a:r>
              <a:rPr lang="cs-CZ" dirty="0"/>
              <a:t>Na vedlejší aktivity projektu může být vynaloženo </a:t>
            </a:r>
            <a:r>
              <a:rPr lang="cs-CZ" b="1" dirty="0"/>
              <a:t>maximálně 15 % celkových způsobilých výdajů </a:t>
            </a:r>
            <a:r>
              <a:rPr lang="cs-CZ" dirty="0"/>
              <a:t>projektu. Část výdajů na vedlejší aktivity projektu nad 15 % celkových způsobilých výdajů projektu musí být v rozpočtu projektu uvedena jako nezpůsobilý výdaj. </a:t>
            </a:r>
            <a:endParaRPr lang="cs-CZ" dirty="0" smtClean="0"/>
          </a:p>
          <a:p>
            <a:pPr algn="just"/>
            <a:r>
              <a:rPr lang="cs-CZ" b="1" dirty="0"/>
              <a:t>Výzva je zaměřena na projekty s cílem posílení odolnosti, vybavenosti a připravenosti HZS ČR technikou tak, aby mohl lépe reagovat na dopady krize související s pandemií COVID-19. Aktivity musí mít přímou či nepřímou vazbu na COVID-19 krizi. </a:t>
            </a:r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80205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HLAVNÍ PODPOROVANÉ AKTIVITY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Posílení vybavení základních složek IZS technikou, věcnými a ochrannými prostředky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aktivitě je možné pořízení specializované techniky: </a:t>
            </a:r>
          </a:p>
          <a:p>
            <a:pPr lvl="1"/>
            <a:r>
              <a:rPr lang="cs-CZ" dirty="0" smtClean="0"/>
              <a:t>cisternová </a:t>
            </a:r>
            <a:r>
              <a:rPr lang="cs-CZ" dirty="0"/>
              <a:t>automobilová stříkačka; </a:t>
            </a:r>
          </a:p>
          <a:p>
            <a:pPr lvl="1"/>
            <a:r>
              <a:rPr lang="cs-CZ" dirty="0" smtClean="0"/>
              <a:t>automobilový </a:t>
            </a:r>
            <a:r>
              <a:rPr lang="cs-CZ" dirty="0"/>
              <a:t>žebřík/automobilová plošina.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Ve </a:t>
            </a:r>
            <a:r>
              <a:rPr lang="cs-CZ" dirty="0"/>
              <a:t>výzvě není omezen počet předložení žádostí o podporu jedním žadatelem. 	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6478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VEDLEJŠÍ PODPOROVANÉ AKTIVITY</a:t>
            </a:r>
            <a:endParaRPr lang="cs-CZ" b="1" dirty="0"/>
          </a:p>
          <a:p>
            <a:r>
              <a:rPr lang="cs-CZ" dirty="0" smtClean="0"/>
              <a:t>pořízení </a:t>
            </a:r>
            <a:r>
              <a:rPr lang="cs-CZ" dirty="0"/>
              <a:t>služeb bezprostředně souvisejících s realizací projektu; </a:t>
            </a:r>
          </a:p>
          <a:p>
            <a:r>
              <a:rPr lang="cs-CZ" dirty="0" smtClean="0"/>
              <a:t>povinná </a:t>
            </a:r>
            <a:r>
              <a:rPr lang="cs-CZ" dirty="0"/>
              <a:t>publicita; </a:t>
            </a:r>
          </a:p>
          <a:p>
            <a:r>
              <a:rPr lang="cs-CZ" dirty="0" smtClean="0"/>
              <a:t>DPH.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467139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/>
              <a:t>hlavní</a:t>
            </a:r>
            <a:r>
              <a:rPr lang="pl-PL" b="1" dirty="0"/>
              <a:t> aktivity </a:t>
            </a:r>
            <a:r>
              <a:rPr lang="pl-PL" b="1" dirty="0" smtClean="0"/>
              <a:t>projektu:</a:t>
            </a:r>
          </a:p>
          <a:p>
            <a:pPr marL="0" indent="0" algn="just">
              <a:buNone/>
            </a:pPr>
            <a:r>
              <a:rPr lang="cs-CZ" u="sng" dirty="0" smtClean="0">
                <a:solidFill>
                  <a:srgbClr val="1D71B8"/>
                </a:solidFill>
              </a:rPr>
              <a:t>Pořízení majetku </a:t>
            </a:r>
          </a:p>
          <a:p>
            <a:r>
              <a:rPr lang="cs-CZ" dirty="0" smtClean="0"/>
              <a:t>pořízení </a:t>
            </a:r>
            <a:r>
              <a:rPr lang="cs-CZ" dirty="0"/>
              <a:t>specializované techniky: </a:t>
            </a:r>
          </a:p>
          <a:p>
            <a:pPr lvl="1"/>
            <a:r>
              <a:rPr lang="cs-CZ" dirty="0" smtClean="0"/>
              <a:t>cisternová </a:t>
            </a:r>
            <a:r>
              <a:rPr lang="cs-CZ" dirty="0"/>
              <a:t>automobilová stříkačka; </a:t>
            </a:r>
          </a:p>
          <a:p>
            <a:pPr lvl="1"/>
            <a:r>
              <a:rPr lang="cs-CZ" dirty="0" smtClean="0"/>
              <a:t>automobilový </a:t>
            </a:r>
            <a:r>
              <a:rPr lang="cs-CZ" dirty="0"/>
              <a:t>žebřík/automobilová plošina. </a:t>
            </a:r>
          </a:p>
          <a:p>
            <a:pPr marL="0" indent="0" algn="just">
              <a:buNone/>
            </a:pPr>
            <a:r>
              <a:rPr lang="cs-CZ" u="sng" dirty="0" smtClean="0">
                <a:solidFill>
                  <a:srgbClr val="1D71B8"/>
                </a:solidFill>
              </a:rPr>
              <a:t>DPH</a:t>
            </a:r>
            <a:endParaRPr lang="cs-CZ" u="sng" dirty="0">
              <a:solidFill>
                <a:srgbClr val="1D71B8"/>
              </a:solidFill>
            </a:endParaRPr>
          </a:p>
          <a:p>
            <a:r>
              <a:rPr lang="cs-CZ" sz="1600" dirty="0" smtClean="0"/>
              <a:t>je </a:t>
            </a:r>
            <a:r>
              <a:rPr lang="cs-CZ" sz="1600" dirty="0"/>
              <a:t>způsobilým výdajem, jen je-li způsobilým výdajem plnění, ke kterému se vztahuje; </a:t>
            </a:r>
          </a:p>
          <a:p>
            <a:r>
              <a:rPr lang="cs-CZ" sz="1600" dirty="0" smtClean="0"/>
              <a:t>pokud </a:t>
            </a:r>
            <a:r>
              <a:rPr lang="cs-CZ" sz="1600" dirty="0"/>
              <a:t>nemá žadatel jakožto plátce DPH k podporovaným hlavním aktivitám nárok na odpočet na vstupu; </a:t>
            </a:r>
          </a:p>
          <a:p>
            <a:r>
              <a:rPr lang="cs-CZ" sz="1600" dirty="0" smtClean="0"/>
              <a:t>pokud </a:t>
            </a:r>
            <a:r>
              <a:rPr lang="cs-CZ" sz="1600" dirty="0"/>
              <a:t>žadatel není plátce DPH, způsobilým výdajem je celková pořizovací cena.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87871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 smtClean="0"/>
              <a:t>Způsobilé </a:t>
            </a:r>
            <a:r>
              <a:rPr lang="pl-PL" b="1" dirty="0"/>
              <a:t>výdaje na </a:t>
            </a:r>
            <a:r>
              <a:rPr lang="pl-PL" b="1" u="sng" dirty="0" smtClean="0"/>
              <a:t>vedlejší</a:t>
            </a:r>
            <a:r>
              <a:rPr lang="pl-PL" b="1" dirty="0" smtClean="0"/>
              <a:t> </a:t>
            </a:r>
            <a:r>
              <a:rPr lang="pl-PL" b="1" dirty="0"/>
              <a:t>aktivity projektu</a:t>
            </a:r>
            <a:r>
              <a:rPr lang="pl-PL" b="1" dirty="0" smtClean="0"/>
              <a:t>:</a:t>
            </a:r>
          </a:p>
          <a:p>
            <a:pPr marL="0" indent="0" algn="just">
              <a:buNone/>
            </a:pPr>
            <a:r>
              <a:rPr lang="cs-CZ" u="sng" dirty="0">
                <a:solidFill>
                  <a:srgbClr val="1D71B8"/>
                </a:solidFill>
              </a:rPr>
              <a:t>Pořízení služeb bezprostředně souvisejících s realizací projektu </a:t>
            </a:r>
          </a:p>
          <a:p>
            <a:pPr algn="just"/>
            <a:r>
              <a:rPr lang="cs-CZ" dirty="0" smtClean="0"/>
              <a:t>výdaje </a:t>
            </a:r>
            <a:r>
              <a:rPr lang="cs-CZ" dirty="0"/>
              <a:t>na zpracování zadávacích podmínek k zakázkám a organizaci výběrových </a:t>
            </a:r>
            <a:r>
              <a:rPr lang="cs-CZ" dirty="0" smtClean="0"/>
              <a:t>a zadávacích řízení</a:t>
            </a:r>
            <a:endParaRPr lang="cs-CZ" dirty="0"/>
          </a:p>
          <a:p>
            <a:pPr algn="just"/>
            <a:r>
              <a:rPr lang="cs-CZ" dirty="0" smtClean="0"/>
              <a:t>výdaje </a:t>
            </a:r>
            <a:r>
              <a:rPr lang="cs-CZ" dirty="0"/>
              <a:t>na pořízení Studie proveditelnosti nebo její </a:t>
            </a:r>
            <a:r>
              <a:rPr lang="cs-CZ" dirty="0" smtClean="0"/>
              <a:t>části</a:t>
            </a:r>
          </a:p>
          <a:p>
            <a:pPr marL="0" indent="0" algn="just">
              <a:buNone/>
            </a:pPr>
            <a:r>
              <a:rPr lang="cs-CZ" u="sng" dirty="0">
                <a:solidFill>
                  <a:srgbClr val="1D71B8"/>
                </a:solidFill>
              </a:rPr>
              <a:t>Povinná publicita </a:t>
            </a:r>
          </a:p>
          <a:p>
            <a:pPr algn="just"/>
            <a:r>
              <a:rPr lang="cs-CZ" dirty="0"/>
              <a:t>výdaje na povinné informační a propagační nástroje (</a:t>
            </a:r>
            <a:r>
              <a:rPr lang="cs-CZ" dirty="0" smtClean="0"/>
              <a:t>kap</a:t>
            </a:r>
            <a:r>
              <a:rPr lang="cs-CZ" dirty="0"/>
              <a:t>. 13 Obecných </a:t>
            </a:r>
            <a:r>
              <a:rPr lang="cs-CZ" dirty="0" smtClean="0"/>
              <a:t>pravidel)</a:t>
            </a:r>
          </a:p>
          <a:p>
            <a:pPr marL="0" indent="0" algn="just">
              <a:buNone/>
            </a:pPr>
            <a:r>
              <a:rPr lang="cs-CZ" u="sng" dirty="0">
                <a:solidFill>
                  <a:srgbClr val="1D71B8"/>
                </a:solidFill>
              </a:rPr>
              <a:t>DPH </a:t>
            </a:r>
          </a:p>
          <a:p>
            <a:pPr algn="just"/>
            <a:r>
              <a:rPr lang="cs-CZ" dirty="0" smtClean="0"/>
              <a:t>je </a:t>
            </a:r>
            <a:r>
              <a:rPr lang="cs-CZ" dirty="0"/>
              <a:t>způsobilým výdajem, jen je-li způsobilým výdajem plnění, ke kterému se vztahuje, </a:t>
            </a:r>
          </a:p>
          <a:p>
            <a:pPr algn="just"/>
            <a:r>
              <a:rPr lang="cs-CZ" dirty="0" smtClean="0"/>
              <a:t>pokud </a:t>
            </a:r>
            <a:r>
              <a:rPr lang="cs-CZ" dirty="0"/>
              <a:t>nemá žadatel jakožto plátce DPH k podporovaným vedlejším aktivitám nárok na odpočet na vstupu</a:t>
            </a:r>
            <a:r>
              <a:rPr lang="cs-CZ" dirty="0" smtClean="0"/>
              <a:t>,</a:t>
            </a:r>
            <a:endParaRPr lang="cs-CZ" dirty="0"/>
          </a:p>
          <a:p>
            <a:pPr algn="just"/>
            <a:r>
              <a:rPr lang="cs-CZ" dirty="0" smtClean="0"/>
              <a:t>pokud </a:t>
            </a:r>
            <a:r>
              <a:rPr lang="cs-CZ" dirty="0"/>
              <a:t>žadatel není plátce DPH, způsobilým výdajem je celková pořizovací cena.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67308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výdaje </a:t>
            </a:r>
            <a:r>
              <a:rPr lang="cs-CZ" dirty="0"/>
              <a:t>na pořízení techniky a věcného vybavení, určené pro výkon činností zabezpečovaných ostatními složkami IZS, Policií ČR, poskytovateli zdravotnické záchranné služby; </a:t>
            </a:r>
          </a:p>
          <a:p>
            <a:r>
              <a:rPr lang="pl-PL" dirty="0" smtClean="0"/>
              <a:t>výdaje </a:t>
            </a:r>
            <a:r>
              <a:rPr lang="pl-PL" dirty="0"/>
              <a:t>na opravy a údržbu; </a:t>
            </a:r>
          </a:p>
          <a:p>
            <a:r>
              <a:rPr lang="cs-CZ" dirty="0" smtClean="0"/>
              <a:t>mzdové </a:t>
            </a:r>
            <a:r>
              <a:rPr lang="cs-CZ" dirty="0"/>
              <a:t>náklady; </a:t>
            </a:r>
          </a:p>
          <a:p>
            <a:r>
              <a:rPr lang="pl-PL" dirty="0" smtClean="0"/>
              <a:t>výdaje </a:t>
            </a:r>
            <a:r>
              <a:rPr lang="pl-PL" dirty="0"/>
              <a:t>bez přímého vztahu k projektu; </a:t>
            </a:r>
          </a:p>
          <a:p>
            <a:r>
              <a:rPr lang="cs-CZ" dirty="0" smtClean="0"/>
              <a:t>výdaje </a:t>
            </a:r>
            <a:r>
              <a:rPr lang="cs-CZ" dirty="0"/>
              <a:t>na vedlejší aktivity projektu přesahující 15 % celkových způsobilých výdajů projektu; </a:t>
            </a:r>
          </a:p>
          <a:p>
            <a:r>
              <a:rPr lang="cs-CZ" dirty="0" smtClean="0"/>
              <a:t>výdaje </a:t>
            </a:r>
            <a:r>
              <a:rPr lang="cs-CZ" dirty="0"/>
              <a:t>na vyhotovení znaleckého posudku; </a:t>
            </a:r>
          </a:p>
          <a:p>
            <a:r>
              <a:rPr lang="cs-CZ" dirty="0" smtClean="0"/>
              <a:t>výdaje </a:t>
            </a:r>
            <a:r>
              <a:rPr lang="cs-CZ" dirty="0"/>
              <a:t>nesplňující principy hospodárnosti, účelnosti a efektivnosti; </a:t>
            </a:r>
          </a:p>
          <a:p>
            <a:r>
              <a:rPr lang="cs-CZ" dirty="0" smtClean="0"/>
              <a:t>výdaje </a:t>
            </a:r>
            <a:r>
              <a:rPr lang="cs-CZ" dirty="0"/>
              <a:t>na nepovinnou publicitu; </a:t>
            </a:r>
          </a:p>
          <a:p>
            <a:r>
              <a:rPr lang="cs-CZ" dirty="0" smtClean="0"/>
              <a:t>výdaje </a:t>
            </a:r>
            <a:r>
              <a:rPr lang="cs-CZ" dirty="0"/>
              <a:t>převyšující maximální výši způsobilých výdajů projektu; </a:t>
            </a:r>
          </a:p>
          <a:p>
            <a:r>
              <a:rPr lang="cs-CZ" dirty="0" smtClean="0"/>
              <a:t>výdaje </a:t>
            </a:r>
            <a:r>
              <a:rPr lang="cs-CZ" dirty="0"/>
              <a:t>vzniklé nad rámec Právního aktu;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832050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DPH</a:t>
            </a:r>
            <a:r>
              <a:rPr lang="cs-CZ" dirty="0"/>
              <a:t>, pokud žadatel má nárok na odpočet DPH ve smyslu zákona č. 235/2004 Sb., o dani z přidané hodnoty, ve znění pozdějších předpisů; </a:t>
            </a:r>
          </a:p>
          <a:p>
            <a:r>
              <a:rPr lang="cs-CZ" dirty="0" smtClean="0"/>
              <a:t>výdaje </a:t>
            </a:r>
            <a:r>
              <a:rPr lang="cs-CZ" dirty="0"/>
              <a:t>na externí management projektu a zpracování monitorovacích zpráv a žádostí o platbu, zpracování žádostí o podporu a žádostí o změnu; </a:t>
            </a:r>
          </a:p>
          <a:p>
            <a:r>
              <a:rPr lang="cs-CZ" dirty="0" smtClean="0"/>
              <a:t>jiné </a:t>
            </a:r>
            <a:r>
              <a:rPr lang="cs-CZ" dirty="0"/>
              <a:t>daně; </a:t>
            </a:r>
          </a:p>
          <a:p>
            <a:r>
              <a:rPr lang="cs-CZ" dirty="0" smtClean="0"/>
              <a:t>splátky </a:t>
            </a:r>
            <a:r>
              <a:rPr lang="cs-CZ" dirty="0"/>
              <a:t>půjček a úvěrů; </a:t>
            </a:r>
          </a:p>
          <a:p>
            <a:r>
              <a:rPr lang="cs-CZ" dirty="0" smtClean="0"/>
              <a:t>úroky </a:t>
            </a:r>
            <a:r>
              <a:rPr lang="cs-CZ" dirty="0"/>
              <a:t>z úvěrů; </a:t>
            </a:r>
          </a:p>
          <a:p>
            <a:r>
              <a:rPr lang="cs-CZ" dirty="0" smtClean="0"/>
              <a:t>pokuty</a:t>
            </a:r>
            <a:r>
              <a:rPr lang="cs-CZ" dirty="0"/>
              <a:t>, sankce a penále; </a:t>
            </a:r>
          </a:p>
          <a:p>
            <a:r>
              <a:rPr lang="cs-CZ" dirty="0" smtClean="0"/>
              <a:t>manka </a:t>
            </a:r>
            <a:r>
              <a:rPr lang="cs-CZ" dirty="0"/>
              <a:t>a škody; </a:t>
            </a:r>
          </a:p>
          <a:p>
            <a:r>
              <a:rPr lang="cs-CZ" dirty="0" smtClean="0"/>
              <a:t>výdaje </a:t>
            </a:r>
            <a:r>
              <a:rPr lang="cs-CZ" dirty="0"/>
              <a:t>na záruky, pojištění, bankovní poplatky, kursové ztráty, celní a správní poplatky;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008758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 smtClean="0"/>
              <a:t>výdaje </a:t>
            </a:r>
            <a:r>
              <a:rPr lang="cs-CZ" dirty="0"/>
              <a:t>na právní spory vzniklé v souvislosti s projektem, např. výdaje na uhrazení soudního poplatku, na pořízení důkazů, na právní zastoupení v případě sporu; </a:t>
            </a:r>
          </a:p>
          <a:p>
            <a:r>
              <a:rPr lang="cs-CZ" dirty="0" smtClean="0"/>
              <a:t>odpisy </a:t>
            </a:r>
            <a:r>
              <a:rPr lang="cs-CZ" dirty="0"/>
              <a:t>dlouhodobého hmotného a nehmotného majetku; </a:t>
            </a:r>
          </a:p>
          <a:p>
            <a:r>
              <a:rPr lang="cs-CZ" dirty="0" smtClean="0"/>
              <a:t>jakýkoli </a:t>
            </a:r>
            <a:r>
              <a:rPr lang="cs-CZ" dirty="0"/>
              <a:t>výdaj, který zcela zřetelně nesouvisí s činností spolufinancovanou ze strukturálních fondů nebo který není možno doložit písemnými doklady; </a:t>
            </a:r>
          </a:p>
          <a:p>
            <a:r>
              <a:rPr lang="cs-CZ" dirty="0" smtClean="0"/>
              <a:t>další </a:t>
            </a:r>
            <a:r>
              <a:rPr lang="cs-CZ" dirty="0"/>
              <a:t>výdaje, u kterých nejsou dodrženy podmínky pro způsobilost výdajů uvedené v těchto Pravidlech.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8916116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1F154147-A87E-7D48-B739-31E1DD34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semináře</a:t>
            </a:r>
            <a:endParaRPr lang="cs-CZ" dirty="0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9C3137F-82EF-EF44-8BB0-17E869E31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smtClean="0"/>
              <a:t>  9:50 </a:t>
            </a:r>
            <a:r>
              <a:rPr lang="cs-CZ" dirty="0"/>
              <a:t>– 10:00	Přístup účastníků do platformy Microsoft </a:t>
            </a:r>
            <a:r>
              <a:rPr lang="cs-CZ" dirty="0" err="1"/>
              <a:t>Teams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10:00 </a:t>
            </a:r>
            <a:r>
              <a:rPr lang="cs-CZ" dirty="0"/>
              <a:t>– 10:15	</a:t>
            </a:r>
            <a:r>
              <a:rPr lang="cs-CZ" dirty="0" smtClean="0"/>
              <a:t>Zahájení, představení Integrovaného regionálního operačního 			programu, rolí Řídicího orgánu IROP a Centra pro regionální rozvoj 		České republiky (zástupce ŘO IROP)</a:t>
            </a:r>
          </a:p>
          <a:p>
            <a:pPr marL="0" indent="0" algn="just">
              <a:buNone/>
            </a:pPr>
            <a:r>
              <a:rPr lang="cs-CZ" dirty="0" smtClean="0"/>
              <a:t>10:15 – 10:45  	Parametry výzvy, podporované aktivity, způsobilé výdaje, dotazy 			(zástupce ŘO IROP)</a:t>
            </a:r>
          </a:p>
          <a:p>
            <a:pPr marL="0" indent="0" algn="just">
              <a:buNone/>
            </a:pPr>
            <a:r>
              <a:rPr lang="cs-CZ" dirty="0" smtClean="0"/>
              <a:t>10:45 </a:t>
            </a:r>
            <a:r>
              <a:rPr lang="cs-CZ" dirty="0"/>
              <a:t>– </a:t>
            </a:r>
            <a:r>
              <a:rPr lang="cs-CZ" dirty="0" smtClean="0"/>
              <a:t>11:35  </a:t>
            </a:r>
            <a:r>
              <a:rPr lang="cs-CZ" dirty="0"/>
              <a:t>	Systém hodnocení projektů a další administrace projektu, dotazy </a:t>
            </a:r>
            <a:r>
              <a:rPr lang="cs-CZ" dirty="0" smtClean="0"/>
              <a:t>		(</a:t>
            </a:r>
            <a:r>
              <a:rPr lang="cs-CZ" dirty="0"/>
              <a:t>zástupce Centra pro regionální rozvoj)     </a:t>
            </a:r>
          </a:p>
          <a:p>
            <a:pPr marL="0" indent="0" algn="just">
              <a:buNone/>
            </a:pPr>
            <a:r>
              <a:rPr lang="cs-CZ" dirty="0" smtClean="0"/>
              <a:t>11:35 </a:t>
            </a:r>
            <a:r>
              <a:rPr lang="cs-CZ" dirty="0"/>
              <a:t>– </a:t>
            </a:r>
            <a:r>
              <a:rPr lang="cs-CZ" dirty="0" smtClean="0"/>
              <a:t>11:45</a:t>
            </a:r>
            <a:r>
              <a:rPr lang="cs-CZ" dirty="0"/>
              <a:t>	</a:t>
            </a:r>
            <a:r>
              <a:rPr lang="cs-CZ" dirty="0" smtClean="0"/>
              <a:t>Přestávka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11:45 </a:t>
            </a:r>
            <a:r>
              <a:rPr lang="cs-CZ" dirty="0"/>
              <a:t>– </a:t>
            </a:r>
            <a:r>
              <a:rPr lang="cs-CZ" dirty="0" smtClean="0"/>
              <a:t>12:45</a:t>
            </a:r>
            <a:r>
              <a:rPr lang="cs-CZ" dirty="0"/>
              <a:t>	Základní informace o aplikaci MS2014+, kontrola výběrových </a:t>
            </a:r>
            <a:r>
              <a:rPr lang="cs-CZ" dirty="0" smtClean="0"/>
              <a:t>			a</a:t>
            </a:r>
            <a:r>
              <a:rPr lang="cs-CZ" dirty="0"/>
              <a:t> zadávacích řízení, dotazy (zástupce Centra pro regionální rozvoj)</a:t>
            </a:r>
          </a:p>
        </p:txBody>
      </p:sp>
    </p:spTree>
    <p:extLst>
      <p:ext uri="{BB962C8B-B14F-4D97-AF65-F5344CB8AC3E}">
        <p14:creationId xmlns:p14="http://schemas.microsoft.com/office/powerpoint/2010/main" val="185812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INDIKÁTORY</a:t>
            </a:r>
          </a:p>
          <a:p>
            <a:pPr marL="0" indent="0">
              <a:buNone/>
            </a:pPr>
            <a:r>
              <a:rPr lang="cs-CZ" dirty="0" smtClean="0"/>
              <a:t>5 </a:t>
            </a:r>
            <a:r>
              <a:rPr lang="cs-CZ" dirty="0"/>
              <a:t>70 01 Počet nové techniky a věcných prostředků složek </a:t>
            </a:r>
            <a:r>
              <a:rPr lang="cs-CZ" dirty="0" smtClean="0"/>
              <a:t>IZS</a:t>
            </a:r>
          </a:p>
          <a:p>
            <a:r>
              <a:rPr lang="cs-CZ" dirty="0" smtClean="0"/>
              <a:t>Měrná jednotka: set</a:t>
            </a:r>
          </a:p>
          <a:p>
            <a:r>
              <a:rPr lang="cs-CZ" dirty="0" smtClean="0"/>
              <a:t>Výchozí hodnota: 0</a:t>
            </a:r>
          </a:p>
          <a:p>
            <a:r>
              <a:rPr lang="cs-CZ" dirty="0"/>
              <a:t>V případě hromadného nákupu techniky pro více stanic/jednotek se hodnota pro každou stanici/jednotku počítá zvlášť.</a:t>
            </a:r>
          </a:p>
          <a:p>
            <a:pPr marL="0" indent="0">
              <a:buNone/>
            </a:pPr>
            <a:r>
              <a:rPr lang="cs-CZ" dirty="0" smtClean="0"/>
              <a:t>9 </a:t>
            </a:r>
            <a:r>
              <a:rPr lang="cs-CZ" dirty="0"/>
              <a:t>93 11 (CV11) Nově pořízené sanitní vozy či další vozidla určená pro reakci na mimořádné události </a:t>
            </a:r>
            <a:endParaRPr lang="cs-CZ" dirty="0" smtClean="0"/>
          </a:p>
          <a:p>
            <a:r>
              <a:rPr lang="cs-CZ" dirty="0"/>
              <a:t>p</a:t>
            </a:r>
            <a:r>
              <a:rPr lang="cs-CZ" dirty="0" smtClean="0"/>
              <a:t>odmnožina 5 70 01, indikátor </a:t>
            </a:r>
            <a:r>
              <a:rPr lang="cs-CZ" dirty="0"/>
              <a:t>sleduje pouze počet nově pořízených vozidel</a:t>
            </a:r>
            <a:endParaRPr lang="cs-CZ" dirty="0" smtClean="0"/>
          </a:p>
          <a:p>
            <a:r>
              <a:rPr lang="cs-CZ" dirty="0" smtClean="0"/>
              <a:t>Výchozí hodnota: 0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883762"/>
      </p:ext>
    </p:extLst>
  </p:cSld>
  <p:clrMapOvr>
    <a:masterClrMapping/>
  </p:clrMapOvr>
  <p:transition spd="slow"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POVINNÉ PŘÍLOHY</a:t>
            </a:r>
          </a:p>
          <a:p>
            <a:r>
              <a:rPr lang="cs-CZ" dirty="0" smtClean="0"/>
              <a:t>Plná </a:t>
            </a:r>
            <a:r>
              <a:rPr lang="cs-CZ" dirty="0"/>
              <a:t>moc </a:t>
            </a:r>
          </a:p>
          <a:p>
            <a:r>
              <a:rPr lang="pt-BR" dirty="0" smtClean="0"/>
              <a:t>Zadávací </a:t>
            </a:r>
            <a:r>
              <a:rPr lang="pt-BR" dirty="0"/>
              <a:t>a výběrová řízení </a:t>
            </a:r>
          </a:p>
          <a:p>
            <a:r>
              <a:rPr lang="cs-CZ" dirty="0" smtClean="0"/>
              <a:t>Souhlasné </a:t>
            </a:r>
            <a:r>
              <a:rPr lang="cs-CZ" dirty="0"/>
              <a:t>Stanovisko MV-GŘ HZS </a:t>
            </a:r>
            <a:r>
              <a:rPr lang="cs-CZ" dirty="0" smtClean="0"/>
              <a:t>ČR</a:t>
            </a:r>
            <a:endParaRPr lang="cs-CZ" dirty="0"/>
          </a:p>
          <a:p>
            <a:r>
              <a:rPr lang="cs-CZ" dirty="0" smtClean="0"/>
              <a:t>Studie </a:t>
            </a:r>
            <a:r>
              <a:rPr lang="cs-CZ" dirty="0"/>
              <a:t>proveditelnosti 	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19413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0281"/>
            <a:ext cx="7863494" cy="4099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smtClean="0"/>
              <a:t>STUDIE PROVEDITELNOSTI</a:t>
            </a: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84017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006302A-C808-7441-9460-C6AB82598A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Kontakt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8FFA93C4-D43E-BE4C-9A46-96120E7371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Ing. Jan Mazanik</a:t>
            </a:r>
            <a:endParaRPr lang="cs-CZ" dirty="0"/>
          </a:p>
          <a:p>
            <a:r>
              <a:rPr lang="cs-CZ" dirty="0"/>
              <a:t>Ministerstvo pro místní rozvoj ČR</a:t>
            </a:r>
          </a:p>
          <a:p>
            <a:r>
              <a:rPr lang="cs-CZ" dirty="0"/>
              <a:t>Odbor řízení operačních programů</a:t>
            </a:r>
          </a:p>
          <a:p>
            <a:r>
              <a:rPr lang="cs-CZ" dirty="0" smtClean="0">
                <a:hlinkClick r:id="rId2"/>
              </a:rPr>
              <a:t>Jan.Mazanik@mmr.cz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953138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MMR a CRR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Ministerstvo </a:t>
            </a:r>
            <a:r>
              <a:rPr lang="cs-CZ" b="1" dirty="0"/>
              <a:t>pro místní rozvoj České republiky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dirty="0" smtClean="0"/>
              <a:t>= </a:t>
            </a:r>
            <a:r>
              <a:rPr lang="cs-CZ" dirty="0"/>
              <a:t>Řídicí orgán IROP (ŘO IROP</a:t>
            </a:r>
            <a:r>
              <a:rPr lang="cs-CZ" dirty="0" smtClean="0"/>
              <a:t>)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řízení </a:t>
            </a:r>
            <a:r>
              <a:rPr lang="cs-CZ" dirty="0"/>
              <a:t>programu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příprava </a:t>
            </a:r>
            <a:r>
              <a:rPr lang="cs-CZ" dirty="0"/>
              <a:t>výzev a pravidel pro žadatele a příjemce </a:t>
            </a:r>
          </a:p>
          <a:p>
            <a:pPr>
              <a:lnSpc>
                <a:spcPct val="110000"/>
              </a:lnSpc>
            </a:pPr>
            <a:r>
              <a:rPr lang="cs-CZ" dirty="0" smtClean="0"/>
              <a:t>poskytovatel dotace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1600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hlinkClick r:id="rId2"/>
              </a:rPr>
              <a:t>www.irop.mmr.cz</a:t>
            </a:r>
            <a:endParaRPr lang="cs-CZ" dirty="0"/>
          </a:p>
          <a:p>
            <a:pPr marL="0" lvl="0" indent="0">
              <a:buNone/>
            </a:pPr>
            <a:r>
              <a:rPr lang="cs-CZ" b="1" dirty="0"/>
              <a:t>Centrum pro regionální rozvoj České republiky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cs-CZ" dirty="0"/>
              <a:t>= Zprostředkující subjekt pro IROP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cs-CZ" dirty="0"/>
              <a:t>konzultace, příjem a hodnocení žádostí o podporu, kontroly projektů, kontroly žádostí o platbu, administrace změn, zpracování podkladů pro certifikaci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cs-CZ" dirty="0"/>
              <a:t>regionální pobočky CRR – 13 krajských měst a pražská centrála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hlinkClick r:id="rId3"/>
              </a:rPr>
              <a:t>www.crr.cz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1163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REACT-EU </a:t>
            </a:r>
            <a:br>
              <a:rPr lang="cs-CZ" dirty="0" smtClean="0"/>
            </a:br>
            <a:r>
              <a:rPr lang="cs-CZ" dirty="0" smtClean="0"/>
              <a:t>Integrovaný záchranný systém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Investiční nástroj EU – mimořádné dodatečné zdroje určené na pomoc při zotavení </a:t>
            </a:r>
            <a:r>
              <a:rPr lang="cs-CZ" dirty="0" smtClean="0"/>
              <a:t>z krize </a:t>
            </a:r>
            <a:r>
              <a:rPr lang="cs-CZ" dirty="0"/>
              <a:t>v souvislosti s pandemií COVID-19 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://irop.mmr.cz/</a:t>
            </a:r>
            <a:r>
              <a:rPr lang="cs-CZ" dirty="0" err="1">
                <a:hlinkClick r:id="rId2"/>
              </a:rPr>
              <a:t>cs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vyzvy</a:t>
            </a:r>
            <a:r>
              <a:rPr lang="cs-CZ" dirty="0">
                <a:hlinkClick r:id="rId2"/>
              </a:rPr>
              <a:t>/detaily-</a:t>
            </a:r>
            <a:r>
              <a:rPr lang="cs-CZ" dirty="0" err="1">
                <a:hlinkClick r:id="rId2"/>
              </a:rPr>
              <a:t>temat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react-eu</a:t>
            </a:r>
            <a:r>
              <a:rPr lang="cs-CZ" dirty="0"/>
              <a:t>)</a:t>
            </a:r>
          </a:p>
          <a:p>
            <a:pPr algn="just"/>
            <a:r>
              <a:rPr lang="cs-CZ" dirty="0"/>
              <a:t>Působnost na území celé </a:t>
            </a:r>
            <a:r>
              <a:rPr lang="cs-CZ" dirty="0" smtClean="0"/>
              <a:t>ČR</a:t>
            </a:r>
          </a:p>
          <a:p>
            <a:pPr algn="just"/>
            <a:r>
              <a:rPr lang="cs-CZ" dirty="0" smtClean="0"/>
              <a:t>Celková </a:t>
            </a:r>
            <a:r>
              <a:rPr lang="cs-CZ" dirty="0"/>
              <a:t>alokace </a:t>
            </a:r>
            <a:r>
              <a:rPr lang="cs-CZ" dirty="0" smtClean="0"/>
              <a:t>5,1 mld. Kč (1. a 2. tranše)</a:t>
            </a:r>
          </a:p>
          <a:p>
            <a:pPr algn="just"/>
            <a:r>
              <a:rPr lang="cs-CZ" dirty="0" smtClean="0"/>
              <a:t>Míra financování z EU (EFRR):  85 %</a:t>
            </a:r>
            <a:endParaRPr lang="cs-CZ" dirty="0"/>
          </a:p>
          <a:p>
            <a:pPr algn="just"/>
            <a:r>
              <a:rPr lang="cs-CZ" dirty="0"/>
              <a:t>Implementace prostřednictvím vytvořené prioritní osy 6 REACT-EU, IROP 2014-2020</a:t>
            </a:r>
          </a:p>
        </p:txBody>
      </p:sp>
    </p:spTree>
    <p:extLst>
      <p:ext uri="{BB962C8B-B14F-4D97-AF65-F5344CB8AC3E}">
        <p14:creationId xmlns:p14="http://schemas.microsoft.com/office/powerpoint/2010/main" val="393432463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pro žadatele a příjemce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Obecná pravidla</a:t>
            </a:r>
            <a:endParaRPr lang="cs-CZ" b="1" dirty="0"/>
          </a:p>
          <a:p>
            <a:pPr algn="just"/>
            <a:r>
              <a:rPr lang="cs-CZ" dirty="0" smtClean="0"/>
              <a:t>Závazná pro všechny specifické cíle a výzvy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www.irop.mmr.cz/cs/Zadatele-a-prijemci/Dokumenty/Dokumenty/Obecna-Pravidla-pro-zadatele-a-prijemce</a:t>
            </a:r>
            <a:endParaRPr lang="cs-CZ" sz="14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b="1" dirty="0" smtClean="0"/>
              <a:t>Specifická pravidla</a:t>
            </a:r>
          </a:p>
          <a:p>
            <a:pPr algn="just"/>
            <a:r>
              <a:rPr lang="cs-CZ" dirty="0" smtClean="0"/>
              <a:t>Pro každou výzvu samostatný dokument</a:t>
            </a:r>
          </a:p>
          <a:p>
            <a:pPr algn="just"/>
            <a:r>
              <a:rPr lang="cs-CZ" dirty="0" smtClean="0"/>
              <a:t>Podporované aktivity, způsobilé výdaje, povinné přílohy, hodnotící kritéria,</a:t>
            </a:r>
          </a:p>
          <a:p>
            <a:pPr algn="just"/>
            <a:r>
              <a:rPr lang="cs-CZ" dirty="0" smtClean="0"/>
              <a:t>Podmínky veřejné podpory, přílohy</a:t>
            </a:r>
          </a:p>
          <a:p>
            <a:pPr marL="0" indent="0" algn="just">
              <a:buNone/>
            </a:pPr>
            <a:r>
              <a:rPr lang="cs-CZ" sz="1400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cs-CZ" sz="1400" dirty="0" smtClean="0">
                <a:solidFill>
                  <a:schemeClr val="tx1"/>
                </a:solidFill>
                <a:hlinkClick r:id="rId3"/>
              </a:rPr>
              <a:t>www.irop.mmr.cz/cs/Vyzvy</a:t>
            </a:r>
            <a:endParaRPr lang="cs-CZ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2939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Podání žádosti o podporu a další administrace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/>
              <a:t>Portál IS KP14+</a:t>
            </a:r>
            <a:endParaRPr lang="cs-CZ" b="1" dirty="0"/>
          </a:p>
          <a:p>
            <a:pPr algn="just"/>
            <a:r>
              <a:rPr lang="cs-CZ" dirty="0"/>
              <a:t>webová aplikace pro žadatele o podporu z Evropských strukturálních a investičních fondů (ESIF) v období </a:t>
            </a:r>
            <a:r>
              <a:rPr lang="cs-CZ" dirty="0" smtClean="0"/>
              <a:t>2014-2020 - 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https</a:t>
            </a:r>
            <a:r>
              <a:rPr lang="cs-CZ" sz="1400" dirty="0">
                <a:solidFill>
                  <a:schemeClr val="tx1"/>
                </a:solidFill>
                <a:hlinkClick r:id="rId2"/>
              </a:rPr>
              <a:t>://</a:t>
            </a:r>
            <a:r>
              <a:rPr lang="cs-CZ" sz="1400" dirty="0" smtClean="0">
                <a:solidFill>
                  <a:schemeClr val="tx1"/>
                </a:solidFill>
                <a:hlinkClick r:id="rId2"/>
              </a:rPr>
              <a:t>mseu.mssf.cz</a:t>
            </a:r>
            <a:endParaRPr lang="cs-CZ" sz="14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cs-CZ" b="1" dirty="0"/>
              <a:t>Důležité části dokumentace</a:t>
            </a:r>
          </a:p>
          <a:p>
            <a:pPr marL="542925" lvl="2" algn="just"/>
            <a:r>
              <a:rPr lang="cs-CZ" dirty="0"/>
              <a:t>Příloha 1 Specifických pravidel - </a:t>
            </a:r>
            <a:r>
              <a:rPr lang="pl-PL" dirty="0"/>
              <a:t>Postup pro podání žádosti o podporu v MS2014+ </a:t>
            </a:r>
          </a:p>
          <a:p>
            <a:pPr marL="542925" lvl="2" algn="just"/>
            <a:r>
              <a:rPr lang="cs-CZ" dirty="0"/>
              <a:t>Přílohy Obecných pravidel:</a:t>
            </a:r>
          </a:p>
          <a:p>
            <a:pPr lvl="2" algn="just"/>
            <a:r>
              <a:rPr lang="cs-CZ" dirty="0"/>
              <a:t>Postup pro zpracování CBA v MS2014+ </a:t>
            </a:r>
          </a:p>
          <a:p>
            <a:pPr lvl="2" algn="just"/>
            <a:r>
              <a:rPr lang="cs-CZ" dirty="0"/>
              <a:t>Postup zadávání žádosti o změnu v MS2014+</a:t>
            </a:r>
          </a:p>
          <a:p>
            <a:pPr lvl="2" algn="just"/>
            <a:r>
              <a:rPr lang="cs-CZ" dirty="0"/>
              <a:t>Postup podání žádosti o přezkum hodnocení v MS2014</a:t>
            </a:r>
            <a:r>
              <a:rPr lang="cs-CZ" dirty="0" smtClean="0"/>
              <a:t>+</a:t>
            </a:r>
            <a:endParaRPr lang="cs-CZ" dirty="0"/>
          </a:p>
          <a:p>
            <a:pPr marL="0" indent="0" algn="just">
              <a:buNone/>
            </a:pPr>
            <a:r>
              <a:rPr lang="cs-CZ" b="1" dirty="0"/>
              <a:t>Komunikace s CRR</a:t>
            </a:r>
          </a:p>
          <a:p>
            <a:pPr lvl="1" algn="just"/>
            <a:r>
              <a:rPr lang="cs-CZ" dirty="0"/>
              <a:t>před podáním žádosti o podporu </a:t>
            </a:r>
            <a:r>
              <a:rPr lang="cs-CZ" dirty="0" smtClean="0"/>
              <a:t>– </a:t>
            </a:r>
            <a:r>
              <a:rPr lang="cs-CZ" b="1" dirty="0" smtClean="0"/>
              <a:t>KONZULTAČNÍ SERVIS IROP </a:t>
            </a:r>
            <a:r>
              <a:rPr lang="cs-CZ" dirty="0">
                <a:hlinkClick r:id="rId3"/>
              </a:rPr>
              <a:t>https://www.crr.cz/irop/konzultacni-servis-irop</a:t>
            </a:r>
            <a:r>
              <a:rPr lang="cs-CZ" dirty="0" smtClean="0">
                <a:hlinkClick r:id="rId3"/>
              </a:rPr>
              <a:t>/</a:t>
            </a:r>
            <a:r>
              <a:rPr lang="cs-CZ" dirty="0" smtClean="0"/>
              <a:t> </a:t>
            </a:r>
            <a:r>
              <a:rPr lang="cs-CZ" dirty="0"/>
              <a:t>	</a:t>
            </a:r>
            <a:endParaRPr lang="cs-CZ" dirty="0" smtClean="0"/>
          </a:p>
          <a:p>
            <a:pPr lvl="1" algn="just"/>
            <a:r>
              <a:rPr lang="cs-CZ" dirty="0" smtClean="0"/>
              <a:t>po </a:t>
            </a:r>
            <a:r>
              <a:rPr lang="cs-CZ" dirty="0"/>
              <a:t>podání žádosti o podporu – přes přiřazeného manažera projektu, bude upřesněno v </a:t>
            </a:r>
            <a:r>
              <a:rPr lang="cs-CZ" dirty="0" smtClean="0"/>
              <a:t>depeši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4702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C2115800-D8FF-4C42-AF18-23745C15C9E7}"/>
              </a:ext>
            </a:extLst>
          </p:cNvPr>
          <p:cNvSpPr txBox="1"/>
          <p:nvPr/>
        </p:nvSpPr>
        <p:spPr>
          <a:xfrm>
            <a:off x="3226266" y="5417009"/>
            <a:ext cx="26914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Ing. Jan Mazanik</a:t>
            </a:r>
            <a:endParaRPr lang="cs-CZ" sz="15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AF89158-2333-174F-8C3D-98F2E838FE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000" b="1" dirty="0" smtClean="0"/>
              <a:t>104. </a:t>
            </a:r>
            <a:r>
              <a:rPr lang="cs-CZ" sz="2000" b="1" dirty="0"/>
              <a:t>výzva Integrovaný záchranný systém – Technika pro Hasičský záchranný sbor České republiky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C54AFAB1-D46D-ED46-9E82-4351717537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SC 6.1 REACT-EU, IROP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2550181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Druh výzvy: </a:t>
            </a:r>
            <a:r>
              <a:rPr lang="cs-CZ" b="1" dirty="0" smtClean="0"/>
              <a:t>průběžná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Vyhlášení </a:t>
            </a:r>
            <a:r>
              <a:rPr lang="cs-CZ" dirty="0"/>
              <a:t>výzvy: </a:t>
            </a:r>
            <a:r>
              <a:rPr lang="cs-CZ" b="1" dirty="0" smtClean="0"/>
              <a:t>29. 12. 2021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Zpřístupnění </a:t>
            </a:r>
            <a:r>
              <a:rPr lang="cs-CZ" dirty="0"/>
              <a:t>ISKP: </a:t>
            </a:r>
            <a:r>
              <a:rPr lang="cs-CZ" b="1" dirty="0" smtClean="0"/>
              <a:t>29. 12. </a:t>
            </a:r>
            <a:r>
              <a:rPr lang="cs-CZ" b="1" dirty="0"/>
              <a:t>2021</a:t>
            </a:r>
            <a:r>
              <a:rPr lang="cs-CZ" dirty="0"/>
              <a:t>, </a:t>
            </a:r>
            <a:r>
              <a:rPr lang="cs-CZ" b="1" dirty="0"/>
              <a:t>14:00 hod</a:t>
            </a:r>
            <a:r>
              <a:rPr lang="cs-CZ" dirty="0"/>
              <a:t>.</a:t>
            </a:r>
          </a:p>
          <a:p>
            <a:pPr>
              <a:lnSpc>
                <a:spcPct val="150000"/>
              </a:lnSpc>
            </a:pPr>
            <a:r>
              <a:rPr lang="cs-CZ" dirty="0"/>
              <a:t>Příjem žádostí o podporu: </a:t>
            </a:r>
            <a:r>
              <a:rPr lang="cs-CZ" b="1" dirty="0" smtClean="0"/>
              <a:t>29. 12. </a:t>
            </a:r>
            <a:r>
              <a:rPr lang="cs-CZ" b="1" dirty="0"/>
              <a:t>2021</a:t>
            </a:r>
            <a:r>
              <a:rPr lang="cs-CZ" dirty="0"/>
              <a:t>, </a:t>
            </a:r>
            <a:r>
              <a:rPr lang="cs-CZ" b="1" dirty="0"/>
              <a:t>14:00 hod</a:t>
            </a:r>
            <a:r>
              <a:rPr lang="cs-CZ" dirty="0"/>
              <a:t>.</a:t>
            </a:r>
          </a:p>
          <a:p>
            <a:pPr>
              <a:lnSpc>
                <a:spcPct val="150000"/>
              </a:lnSpc>
            </a:pPr>
            <a:r>
              <a:rPr lang="cs-CZ" dirty="0"/>
              <a:t>Ukončení příjmu žádostí o podporu: </a:t>
            </a:r>
            <a:r>
              <a:rPr lang="cs-CZ" b="1" dirty="0"/>
              <a:t>30. </a:t>
            </a:r>
            <a:r>
              <a:rPr lang="cs-CZ" b="1" dirty="0" smtClean="0"/>
              <a:t>6. </a:t>
            </a:r>
            <a:r>
              <a:rPr lang="cs-CZ" b="1" smtClean="0"/>
              <a:t>2022</a:t>
            </a:r>
            <a:r>
              <a:rPr lang="cs-CZ" smtClean="0"/>
              <a:t>, </a:t>
            </a:r>
            <a:r>
              <a:rPr lang="cs-CZ" b="1" dirty="0"/>
              <a:t>14:00 hod</a:t>
            </a:r>
            <a:r>
              <a:rPr lang="cs-CZ" dirty="0"/>
              <a:t>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Nezakládá </a:t>
            </a:r>
            <a:r>
              <a:rPr lang="cs-CZ" dirty="0"/>
              <a:t>veřejnou podporu ve smyslu článku 107 odst. 1 Smlouvy o fungování Evropské unie 	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963551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Datum zahájení realizace projektu</a:t>
            </a:r>
          </a:p>
          <a:p>
            <a:r>
              <a:rPr lang="cs-CZ" dirty="0" smtClean="0"/>
              <a:t>Datem </a:t>
            </a:r>
            <a:r>
              <a:rPr lang="cs-CZ" dirty="0"/>
              <a:t>zahájení realizace projektu se rozumí datum prvního právního úkonu týkajícího se aktivit projektu, na které byly vynaloženy způsobilé výdaje. </a:t>
            </a:r>
          </a:p>
          <a:p>
            <a:r>
              <a:rPr lang="cs-CZ" dirty="0" smtClean="0"/>
              <a:t>U </a:t>
            </a:r>
            <a:r>
              <a:rPr lang="cs-CZ" b="1" dirty="0"/>
              <a:t>neukončených </a:t>
            </a:r>
            <a:r>
              <a:rPr lang="cs-CZ" dirty="0"/>
              <a:t>projektů může nastat datum prvního právního úkonu </a:t>
            </a:r>
            <a:r>
              <a:rPr lang="cs-CZ" b="1" dirty="0"/>
              <a:t>před</a:t>
            </a:r>
            <a:r>
              <a:rPr lang="cs-CZ" dirty="0"/>
              <a:t> </a:t>
            </a:r>
            <a:r>
              <a:rPr lang="cs-CZ" b="1" dirty="0"/>
              <a:t>1. 2. 2020</a:t>
            </a:r>
            <a:r>
              <a:rPr lang="cs-CZ" dirty="0"/>
              <a:t>. </a:t>
            </a:r>
          </a:p>
          <a:p>
            <a:r>
              <a:rPr lang="cs-CZ" dirty="0" smtClean="0"/>
              <a:t>U </a:t>
            </a:r>
            <a:r>
              <a:rPr lang="cs-CZ" b="1" dirty="0"/>
              <a:t>ukončených</a:t>
            </a:r>
            <a:r>
              <a:rPr lang="cs-CZ" dirty="0"/>
              <a:t> projektů musí být datum prvního právního úkonu </a:t>
            </a:r>
            <a:r>
              <a:rPr lang="cs-CZ" b="1" dirty="0"/>
              <a:t>po 1. 2. 2020</a:t>
            </a:r>
            <a:r>
              <a:rPr lang="cs-CZ" dirty="0"/>
              <a:t>.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Datum ukončení realizace projektu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31. 12. 2023</a:t>
            </a:r>
          </a:p>
          <a:p>
            <a:r>
              <a:rPr lang="cs-CZ" dirty="0" smtClean="0"/>
              <a:t>Datum</a:t>
            </a:r>
            <a:r>
              <a:rPr lang="cs-CZ" dirty="0"/>
              <a:t>, do kterého budou prokazatelně uzavřeny všechny aktivity projektu</a:t>
            </a:r>
            <a:r>
              <a:rPr lang="cs-CZ" dirty="0" smtClean="0"/>
              <a:t>.</a:t>
            </a:r>
          </a:p>
          <a:p>
            <a:r>
              <a:rPr lang="cs-CZ" dirty="0"/>
              <a:t>Do tohoto data musí být rovněž uhrazeny veškeré způsobilé výdaje.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 smtClean="0"/>
              <a:t>PARAMETRY VÝZVY</a:t>
            </a:r>
            <a:r>
              <a:rPr lang="cs-CZ" dirty="0"/>
              <a:t/>
            </a:r>
            <a:br>
              <a:rPr lang="cs-CZ" dirty="0"/>
            </a:br>
            <a:r>
              <a:rPr lang="cs-CZ" sz="1500" dirty="0" smtClean="0"/>
              <a:t>104. </a:t>
            </a:r>
            <a:r>
              <a:rPr lang="cs-CZ" sz="1500" dirty="0"/>
              <a:t>výzva </a:t>
            </a:r>
            <a:r>
              <a:rPr lang="cs-CZ" sz="1500" dirty="0" smtClean="0"/>
              <a:t>IZS – Technika pro Hasičský </a:t>
            </a:r>
            <a:r>
              <a:rPr lang="cs-CZ" sz="1500" dirty="0"/>
              <a:t>záchranný sbor </a:t>
            </a:r>
            <a:r>
              <a:rPr lang="cs-CZ" sz="1500" dirty="0" smtClean="0"/>
              <a:t>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34943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ROP_prezentace_PERSPEKTIVNI" id="{F3307CD0-5C48-104A-BD43-3D06B10B504B}" vid="{69F0C89E-A6F4-E247-A3C6-DEFDEE63ED6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IROP_prezentace_PERSPEKTIVNI</Template>
  <TotalTime>1410</TotalTime>
  <Words>1659</Words>
  <Application>Microsoft Office PowerPoint</Application>
  <PresentationFormat>Předvádění na obrazovce (4:3)</PresentationFormat>
  <Paragraphs>178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Calibri</vt:lpstr>
      <vt:lpstr>Motiv Office</vt:lpstr>
      <vt:lpstr>SEMINÁŘ PRO ŽADATELE</vt:lpstr>
      <vt:lpstr>Program semináře</vt:lpstr>
      <vt:lpstr>Role MMR a CRR</vt:lpstr>
      <vt:lpstr>REACT-EU  Integrovaný záchranný systém</vt:lpstr>
      <vt:lpstr>Pravidla pro žadatele a příjemce</vt:lpstr>
      <vt:lpstr>Podání žádosti o podporu a další administrace</vt:lpstr>
      <vt:lpstr>104. výzva Integrovaný záchranný systém – Technika pro Hasičský záchranný sbor České republiky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PARAMETRY VÝZVY 104. výzva IZS – Technika pro Hasičský záchranný sbor ČR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 S</dc:creator>
  <cp:lastModifiedBy>Mazanik Jan</cp:lastModifiedBy>
  <cp:revision>87</cp:revision>
  <dcterms:created xsi:type="dcterms:W3CDTF">2018-01-10T11:40:26Z</dcterms:created>
  <dcterms:modified xsi:type="dcterms:W3CDTF">2022-01-13T09:27:58Z</dcterms:modified>
</cp:coreProperties>
</file>