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96" r:id="rId4"/>
    <p:sldId id="265" r:id="rId5"/>
    <p:sldId id="273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10" r:id="rId19"/>
    <p:sldId id="311" r:id="rId20"/>
    <p:sldId id="312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67" d="100"/>
          <a:sy n="67" d="100"/>
        </p:scale>
        <p:origin x="908" y="44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62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4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01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94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97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83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33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76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5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64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3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0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op.mmr.cz/cs/Zadatele-a-prijemci/Dokumenty/Dokumenty/Jednotny-formular-pro-vyrizovani-zadosti-prezkum" TargetMode="Externa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r.cz/irop/statistiky/" TargetMode="External"/><Relationship Id="rId5" Type="http://schemas.openxmlformats.org/officeDocument/2006/relationships/hyperlink" Target="https://www.irop.mmr.cz/cs/" TargetMode="External"/><Relationship Id="rId4" Type="http://schemas.openxmlformats.org/officeDocument/2006/relationships/hyperlink" Target="http://www.crr.cz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andrea.faltusov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s://www.crr.cz/irop/vyzvy/kontrolni-list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hyperlink" Target="https://irop.mmr.cz/cs/zadatele-a-prijemci/dokumenty/dokumenty/zavazna-stanoviska-ro-irop" TargetMode="External"/><Relationship Id="rId4" Type="http://schemas.openxmlformats.org/officeDocument/2006/relationships/hyperlink" Target="https://irop.mmr.cz/cs/vyzvy/seznam/vyzva-102-subjekty-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konzultaceVZ@crr.cz" TargetMode="External"/><Relationship Id="rId5" Type="http://schemas.openxmlformats.org/officeDocument/2006/relationships/hyperlink" Target="https://www.crr.cz/irop/konzultacni-servis-irop/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4800" cap="all" dirty="0">
                <a:solidFill>
                  <a:schemeClr val="bg1"/>
                </a:solidFill>
              </a:rPr>
              <a:t>Příjem a hodnocení žádostí o podporu a proces administrace</a:t>
            </a:r>
            <a:endParaRPr lang="cs-CZ" sz="48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3012649"/>
            <a:ext cx="6400800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REACT-EU 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16. 11. 2021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 - 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Projekt respektuje minimální a maximální hranici celkových způsobilých výdajů</a:t>
            </a:r>
          </a:p>
          <a:p>
            <a:pPr lvl="1" algn="just"/>
            <a:r>
              <a:rPr lang="cs-CZ" sz="2000" dirty="0"/>
              <a:t>- min. výše celkových způsobilých výdajů</a:t>
            </a:r>
          </a:p>
          <a:p>
            <a:pPr lvl="1" algn="just"/>
            <a:r>
              <a:rPr lang="cs-CZ" sz="2000" dirty="0"/>
              <a:t>- max. výše celkových způsobilých výdajů  </a:t>
            </a: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Projekt respektuje limity způsobilých výdajů, pokud jsou stanoveny</a:t>
            </a:r>
          </a:p>
          <a:p>
            <a:pPr lvl="1" algn="just"/>
            <a:r>
              <a:rPr lang="cs-CZ" sz="2000" dirty="0"/>
              <a:t>- max. 15 % na vedlejší způsobilé výdaje</a:t>
            </a:r>
          </a:p>
          <a:p>
            <a:pPr lvl="1"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Výsledky projektu jsou udržitelné</a:t>
            </a:r>
          </a:p>
          <a:p>
            <a:pPr lvl="1" algn="just"/>
            <a:r>
              <a:rPr lang="cs-CZ" sz="2000" dirty="0"/>
              <a:t>- zajištění provozní, finanční a administrativní udržitelnosti (Podklady pro hodnocení kap. 11)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94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 - III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nemá negativní vliv na žádnou z horizontálních priorit IROP (udržitelný rozvoj, rovné příležitosti a nediskriminace, rovnost mužů a žen) </a:t>
            </a:r>
          </a:p>
          <a:p>
            <a:pPr algn="just"/>
            <a:r>
              <a:rPr lang="cs-CZ" b="1" dirty="0"/>
              <a:t>	- </a:t>
            </a:r>
            <a:r>
              <a:rPr lang="cs-CZ" dirty="0"/>
              <a:t>projekt musí mít pozitivní/neutrální vliv na horizontální principy (kapitola    	10 Podkladů pro hodnocení)</a:t>
            </a:r>
          </a:p>
          <a:p>
            <a:pPr lvl="1"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Potřebnost realizace projektu je odůvodněná</a:t>
            </a:r>
            <a:endParaRPr lang="cs-CZ" b="1" dirty="0"/>
          </a:p>
          <a:p>
            <a:pPr lvl="1" algn="just"/>
            <a:r>
              <a:rPr lang="cs-CZ" dirty="0"/>
              <a:t>- potřebnost projektu s vazbou na specifický cíl 6.1 (kapitola 4.2 Podkladů  pro hodnocení)</a:t>
            </a:r>
          </a:p>
          <a:p>
            <a:pPr lvl="1"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pravidly veřejné podpory</a:t>
            </a:r>
            <a:endParaRPr lang="cs-CZ" sz="1200" b="1" dirty="0"/>
          </a:p>
          <a:p>
            <a:pPr lvl="1" algn="just"/>
            <a:r>
              <a:rPr lang="cs-CZ" dirty="0"/>
              <a:t>- služba obecného hospodářského zájmu (nerelevantní pro hygienické stanice)</a:t>
            </a:r>
          </a:p>
          <a:p>
            <a:pPr lvl="1"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Statutární zástupce žadatele je trestně bezúhonný </a:t>
            </a:r>
          </a:p>
          <a:p>
            <a:pPr lvl="1" algn="just"/>
            <a:r>
              <a:rPr lang="cs-CZ" dirty="0"/>
              <a:t>- uvedeno v čestném prohlášení, které je integrální součástí žádosti o podporu vyplňované v MS2014+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083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457200" y="1526633"/>
            <a:ext cx="80378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Žadatel je poskytovatelem zdravotní péče podle zákona č. 372/2011 Sb., o zdravotních službách a podmínkách jejich poskytování a / nebo vykonává činnost dle zákona č.258/2000 Sb.</a:t>
            </a:r>
          </a:p>
          <a:p>
            <a:pPr algn="just"/>
            <a:endParaRPr lang="cs-CZ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zahrnuje opatření reagující na boj s COVID19 a jeho dopady a případnými dalšími infekčními nemocemi</a:t>
            </a:r>
            <a:r>
              <a:rPr lang="cs-CZ" b="1" dirty="0">
                <a:solidFill>
                  <a:schemeClr val="accent1"/>
                </a:solidFill>
              </a:rPr>
              <a:t>	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3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Je doložen souhlas přístrojové komise pro přístroje, u kterých vzniká povinnost schválení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pro přístroje nad 5 mil. Kč bez DPH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503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 - 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má zajištěnou administrativní, finanční a provozní kapacitu k realizaci a udržitelnosti projektu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11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Výdaje na hlavní aktivity v rozpočtu projektu odpovídají tržním cenám</a:t>
            </a:r>
          </a:p>
          <a:p>
            <a:pPr algn="just"/>
            <a:r>
              <a:rPr lang="cs-CZ" b="1" dirty="0">
                <a:solidFill>
                  <a:schemeClr val="accent1"/>
                </a:solidFill>
              </a:rPr>
              <a:t>	</a:t>
            </a:r>
            <a:r>
              <a:rPr lang="cs-CZ" dirty="0"/>
              <a:t>- popsat v Podkladech pro hodnocení kap. 5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Minimálně 85 % způsobilých výdajů projektu je zaměřeno na hlavní aktivitu projektu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44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Specifická kritéria přijatelnosti - III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346587" y="1716045"/>
            <a:ext cx="8037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Cílové hodnoty monitorovacích indikátorů odpovídají cílům projektu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Harmonogram realizace projektu je reálný a proveditelný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V hodnocení </a:t>
            </a:r>
            <a:r>
              <a:rPr lang="cs-CZ" b="1" dirty="0" err="1"/>
              <a:t>eCBA</a:t>
            </a:r>
            <a:r>
              <a:rPr lang="cs-CZ" b="1" dirty="0"/>
              <a:t>/finanční analýze projekt dosáhne minimálně stanovené hodnoty ukazatelů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/>
              <a:t>	- finanční analýza (podklady pro hodnocení kap.12)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3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analýza rizik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Centrum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ověřují se zejména rizika: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nezpůsobilosti výdajů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podvodu a korupčního jednání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dvojího financování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pochybení ve veřejných zakázkách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nezajištění udržitelnosti projektu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nedovolené veřejné podpory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nedosažení výstupů a realizace projektu v předloženém harmonogramu 	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/>
              <a:t>nesouladu realizace s podmínkami a dalšími závaznými postupy</a:t>
            </a:r>
          </a:p>
        </p:txBody>
      </p:sp>
    </p:spTree>
    <p:extLst>
      <p:ext uri="{BB962C8B-B14F-4D97-AF65-F5344CB8AC3E}">
        <p14:creationId xmlns:p14="http://schemas.microsoft.com/office/powerpoint/2010/main" val="399455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EX-ANTE KONTROLA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Provádí se na základě výsledků ex-ante analýzy rizik.</a:t>
            </a:r>
            <a:endParaRPr lang="cs-CZ" dirty="0"/>
          </a:p>
          <a:p>
            <a:r>
              <a:rPr lang="cs-CZ" dirty="0"/>
              <a:t>	Zahrnuje oblasti, které ex-ante analýza rizik vyhodnotila jako rizikové.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u="sng" dirty="0"/>
              <a:t>Forma:</a:t>
            </a:r>
            <a:endParaRPr lang="cs-CZ" u="sng" dirty="0"/>
          </a:p>
          <a:p>
            <a:r>
              <a:rPr lang="cs-CZ" dirty="0"/>
              <a:t>	- </a:t>
            </a:r>
            <a:r>
              <a:rPr lang="cs-CZ" b="1" dirty="0"/>
              <a:t>administrativního ověření </a:t>
            </a:r>
            <a:r>
              <a:rPr lang="cs-CZ" dirty="0"/>
              <a:t>– ověření na základě předložených dokladů </a:t>
            </a:r>
            <a:br>
              <a:rPr lang="cs-CZ" dirty="0"/>
            </a:br>
            <a:r>
              <a:rPr lang="cs-CZ" dirty="0"/>
              <a:t>	(v režimu úkonů předcházející kontrole),</a:t>
            </a:r>
          </a:p>
          <a:p>
            <a:r>
              <a:rPr lang="cs-CZ" dirty="0"/>
              <a:t>	- </a:t>
            </a:r>
            <a:r>
              <a:rPr lang="cs-CZ" b="1" dirty="0"/>
              <a:t>veřejnosprávní kontrola </a:t>
            </a:r>
            <a:r>
              <a:rPr lang="cs-CZ" dirty="0"/>
              <a:t>– administrativní kontrola, kontrola na místě.</a:t>
            </a:r>
          </a:p>
          <a:p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Možné krácení výdajů na základě výsledku kontroly:</a:t>
            </a:r>
            <a:endParaRPr lang="cs-CZ" dirty="0"/>
          </a:p>
          <a:p>
            <a:r>
              <a:rPr lang="cs-CZ" dirty="0"/>
              <a:t>	- žadatel zahrnul výdaje, které nejsou podle pravidel výzvy způsobilé 	nebo nejsou v souladu s obsahem a cíli projektu, </a:t>
            </a:r>
          </a:p>
          <a:p>
            <a:r>
              <a:rPr lang="cs-CZ" dirty="0"/>
              <a:t>	- výdaje nebyly vynaloženy v souladu se zásadami hospodárnosti, 	efektivnosti a účelnosti.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/>
              <a:t>Upozornění!</a:t>
            </a:r>
            <a:endParaRPr lang="cs-CZ" u="sng" dirty="0"/>
          </a:p>
          <a:p>
            <a:r>
              <a:rPr lang="cs-CZ" i="1" dirty="0"/>
              <a:t>	Projekt může být vyřazen z procesu hodnocení, pokud ex-ante kontrola 	zjistí porušení podmínek stanovených výzvou.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7662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Provádí ŘO IROP na základě výsledků hodnocení provedeného Centrem.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průběžných výzvách jsou žádosti o podporu </a:t>
            </a:r>
            <a:r>
              <a:rPr lang="cs-CZ" b="1" dirty="0"/>
              <a:t>seřazeny podle data a času podání žádosti </a:t>
            </a:r>
            <a:r>
              <a:rPr lang="cs-CZ" dirty="0"/>
              <a:t>v MS2014+. Počet podpořených projektů je </a:t>
            </a:r>
            <a:r>
              <a:rPr lang="cs-CZ" b="1" dirty="0"/>
              <a:t>limitován výší alokace na výzvu.</a:t>
            </a:r>
          </a:p>
          <a:p>
            <a:pPr algn="just"/>
            <a:endParaRPr lang="cs-CZ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Právní akt (Registrace akce a Rozhodnutí o poskytnutí dotace/Stanovení výdajů na financování akce OSS).</a:t>
            </a:r>
          </a:p>
        </p:txBody>
      </p:sp>
    </p:spTree>
    <p:extLst>
      <p:ext uri="{BB962C8B-B14F-4D97-AF65-F5344CB8AC3E}">
        <p14:creationId xmlns:p14="http://schemas.microsoft.com/office/powerpoint/2010/main" val="1835011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Žádost o přezkum výsledku hodnocení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Žadatel může podat žádost o přezkum hodnocení v každé části hodnocení žádosti, ve které neuspěl:</a:t>
            </a:r>
            <a:endParaRPr lang="cs-CZ" dirty="0"/>
          </a:p>
          <a:p>
            <a:pPr algn="just"/>
            <a:r>
              <a:rPr lang="cs-CZ" dirty="0"/>
              <a:t>	- po kontrole přijatelnosti a formálních náležitostí</a:t>
            </a:r>
          </a:p>
          <a:p>
            <a:pPr algn="just"/>
            <a:endParaRPr lang="cs-CZ" sz="1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Podává se do 15 kalendářních dnů ode dne doručení výsledku, a to:</a:t>
            </a:r>
            <a:endParaRPr lang="cs-CZ" dirty="0"/>
          </a:p>
          <a:p>
            <a:pPr algn="just"/>
            <a:r>
              <a:rPr lang="cs-CZ" dirty="0"/>
              <a:t>	- elektronicky v MS2014+, postup je uveden v příloze č. 19 Obecných 	pravidel</a:t>
            </a:r>
          </a:p>
          <a:p>
            <a:pPr algn="just"/>
            <a:r>
              <a:rPr lang="cs-CZ" dirty="0"/>
              <a:t>	- písemně prostřednictvím formuláře uvedeného na webových stránkách 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prijemci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/Dokumenty/Dokumenty/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Jednotny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-pro-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vyrizovani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cs-CZ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cs-CZ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</a:t>
            </a:r>
            <a:r>
              <a:rPr lang="cs-CZ" u="sng" dirty="0" err="1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prezkum</a:t>
            </a:r>
            <a:r>
              <a:rPr lang="cs-CZ" dirty="0"/>
              <a:t>, na adresu Centra.</a:t>
            </a:r>
          </a:p>
          <a:p>
            <a:pPr algn="just"/>
            <a:endParaRPr lang="cs-CZ" sz="1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Přezkumné řízení provádí ŘO IROP</a:t>
            </a:r>
            <a:r>
              <a:rPr lang="cs-CZ" dirty="0"/>
              <a:t> do 30 kalendářních dní od doručení žádosti o přezkum (ve složitějších případech do 60 pracovních dní).</a:t>
            </a:r>
          </a:p>
          <a:p>
            <a:pPr algn="just"/>
            <a:endParaRPr lang="cs-CZ" sz="10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Na základě výsledku přezkumného řízení:</a:t>
            </a:r>
            <a:endParaRPr lang="cs-CZ" dirty="0"/>
          </a:p>
          <a:p>
            <a:pPr algn="just"/>
            <a:r>
              <a:rPr lang="cs-CZ" dirty="0"/>
              <a:t>	- žádost je vrácena k opravnému hodnocení,</a:t>
            </a:r>
          </a:p>
          <a:p>
            <a:pPr algn="just"/>
            <a:r>
              <a:rPr lang="pl-PL" dirty="0"/>
              <a:t>	- žádost je vyřazena z dalšího procesu hodnocení.</a:t>
            </a:r>
          </a:p>
        </p:txBody>
      </p:sp>
    </p:spTree>
    <p:extLst>
      <p:ext uri="{BB962C8B-B14F-4D97-AF65-F5344CB8AC3E}">
        <p14:creationId xmlns:p14="http://schemas.microsoft.com/office/powerpoint/2010/main" val="2965365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Změny v projektech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89629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378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Může iniciovat:</a:t>
            </a:r>
          </a:p>
          <a:p>
            <a:pPr algn="just"/>
            <a:r>
              <a:rPr lang="cs-CZ" dirty="0"/>
              <a:t>	- žadatel/příjemce</a:t>
            </a:r>
          </a:p>
          <a:p>
            <a:pPr algn="just"/>
            <a:r>
              <a:rPr lang="cs-CZ" dirty="0"/>
              <a:t>	- Centrum / ŘO IROP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prostřednictvím MS2014+ na záložce Žádost o změnu</a:t>
            </a:r>
          </a:p>
          <a:p>
            <a:pPr algn="just"/>
            <a:r>
              <a:rPr lang="cs-CZ" dirty="0"/>
              <a:t>Řídí se kapitolou 16 Obecných pravidel pro žadatele a příjemce </a:t>
            </a:r>
          </a:p>
          <a:p>
            <a:pPr algn="just"/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u="sng" dirty="0"/>
              <a:t>Druhy změn</a:t>
            </a:r>
            <a:endParaRPr lang="cs-CZ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před schválením prvního Rozhodnutí </a:t>
            </a:r>
            <a:r>
              <a:rPr lang="cs-CZ" dirty="0"/>
              <a:t>– o změně rozhoduje Centrum.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Změny </a:t>
            </a:r>
            <a:r>
              <a:rPr lang="cs-CZ" b="1" dirty="0"/>
              <a:t>po schválení prvního Rozhodnutí</a:t>
            </a:r>
          </a:p>
          <a:p>
            <a:pPr algn="just"/>
            <a:r>
              <a:rPr lang="cs-CZ" b="1" dirty="0"/>
              <a:t>	</a:t>
            </a:r>
            <a:r>
              <a:rPr lang="cs-CZ" dirty="0"/>
              <a:t>- nezakládající změnu PA - o změně rozhoduje Centrum</a:t>
            </a:r>
          </a:p>
          <a:p>
            <a:pPr algn="just"/>
            <a:r>
              <a:rPr lang="cs-CZ" dirty="0"/>
              <a:t>	- zakládající změnu PA - o změně rozhoduje ŘO IROP (kromě změny 		statutárních zástupců) </a:t>
            </a:r>
          </a:p>
        </p:txBody>
      </p:sp>
    </p:spTree>
    <p:extLst>
      <p:ext uri="{BB962C8B-B14F-4D97-AF65-F5344CB8AC3E}">
        <p14:creationId xmlns:p14="http://schemas.microsoft.com/office/powerpoint/2010/main" val="1857662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433386"/>
            <a:ext cx="7667169" cy="437503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Webové stránky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www.crr.cz</a:t>
            </a:r>
            <a:r>
              <a:rPr lang="cs-CZ" sz="2000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r>
              <a:rPr lang="cs-CZ" sz="2000" dirty="0"/>
              <a:t>     (aktuality, kontakty na centrálu a územní pracoviště IROP,          	kalendář akcí) 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k výzvám IROP</a:t>
            </a:r>
            <a:r>
              <a:rPr lang="cs-CZ" sz="2000" dirty="0"/>
              <a:t>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</a:t>
            </a:r>
            <a:r>
              <a:rPr lang="cs-CZ" sz="20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2000" dirty="0"/>
              <a:t>(přehledný rozcestník dle jednotlivých oblastí podpor IROP)</a:t>
            </a: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b-NO" sz="2000" b="1" dirty="0"/>
              <a:t>Statistiky</a:t>
            </a:r>
            <a:r>
              <a:rPr lang="nb-NO" sz="2000" dirty="0"/>
              <a:t>: </a:t>
            </a:r>
            <a:r>
              <a:rPr lang="nb-NO" sz="2000" u="sng" dirty="0">
                <a:solidFill>
                  <a:srgbClr val="5FA4E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https://www.crr.cz/irop/statistiky/</a:t>
            </a:r>
            <a:endParaRPr lang="nb-NO" sz="2000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Tabulka s aktuálními stavy alokací výzev</a:t>
            </a:r>
            <a:r>
              <a:rPr lang="cs-CZ" sz="2000" dirty="0"/>
              <a:t> (aktualizace každých 14 dní)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b="1" dirty="0"/>
              <a:t>Informace o podpořených a doporučených projektech IROP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Monitorování realizace projektů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5951939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080845"/>
            <a:ext cx="80378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Monitorování postupu projektů se uskutečňuje prostřednictvím: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Zpráv o realizaci („</a:t>
            </a:r>
            <a:r>
              <a:rPr lang="cs-CZ" b="1" dirty="0" err="1"/>
              <a:t>ZoR</a:t>
            </a:r>
            <a:r>
              <a:rPr lang="cs-CZ" b="1" dirty="0"/>
              <a:t>“):</a:t>
            </a:r>
            <a:endParaRPr lang="cs-CZ" dirty="0"/>
          </a:p>
          <a:p>
            <a:pPr lvl="1" algn="just"/>
            <a:r>
              <a:rPr lang="cs-CZ" dirty="0"/>
              <a:t>- 	Sledovaným obdobím je příslušná etapa.</a:t>
            </a:r>
          </a:p>
          <a:p>
            <a:pPr lvl="1" algn="just"/>
            <a:r>
              <a:rPr lang="cs-CZ" dirty="0"/>
              <a:t>- 	Předkládá se po ukončení etapy spolu se žádostí o platbu (ex-post 	financování).</a:t>
            </a:r>
          </a:p>
          <a:p>
            <a:pPr lvl="1" algn="just"/>
            <a:r>
              <a:rPr lang="cs-CZ" dirty="0"/>
              <a:t>- 	Průběžnou ani závěrečnou zprávu o realizaci nelze podat před 	datem schválení právního aktu.</a:t>
            </a:r>
          </a:p>
          <a:p>
            <a:pPr lvl="1" algn="just"/>
            <a:r>
              <a:rPr lang="cs-CZ" dirty="0"/>
              <a:t>- 	Přílohou závěrečné </a:t>
            </a:r>
            <a:r>
              <a:rPr lang="cs-CZ" dirty="0" err="1"/>
              <a:t>ZoR</a:t>
            </a:r>
            <a:r>
              <a:rPr lang="cs-CZ" dirty="0"/>
              <a:t> je protokol o předání a převzetí díla, 	kolaudační souhlas/rozhodnutí (pokud není, pak rozhodnutí o 	povolení zkušebního provozu, nebo rozhodnutí o povolení k 	předčasnému užívání stavby).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Zpráv o udržitelnosti („</a:t>
            </a:r>
            <a:r>
              <a:rPr lang="cs-CZ" b="1" dirty="0" err="1"/>
              <a:t>ZoU</a:t>
            </a:r>
            <a:r>
              <a:rPr lang="cs-CZ" b="1" dirty="0"/>
              <a:t>“):</a:t>
            </a:r>
            <a:endParaRPr lang="cs-CZ" dirty="0"/>
          </a:p>
          <a:p>
            <a:pPr lvl="1" algn="just"/>
            <a:r>
              <a:rPr lang="cs-CZ" dirty="0"/>
              <a:t>Monitoring období udržitelnosti – funkčnost výstupů, řádná péče o ně.</a:t>
            </a:r>
          </a:p>
          <a:p>
            <a:pPr lvl="1" algn="just"/>
            <a:r>
              <a:rPr lang="cs-CZ" dirty="0"/>
              <a:t>Harmonogram podání </a:t>
            </a:r>
            <a:r>
              <a:rPr lang="cs-CZ" dirty="0" err="1"/>
              <a:t>ZoU</a:t>
            </a:r>
            <a:r>
              <a:rPr lang="cs-CZ" dirty="0"/>
              <a:t> se příjemci zobrazuje v MS2014+ po datu schválení právního aktu.</a:t>
            </a:r>
          </a:p>
          <a:p>
            <a:pPr lvl="1" algn="just"/>
            <a:r>
              <a:rPr lang="cs-CZ" sz="9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Další zprávu je možné podat až po schválení předchozích zpráv a až po uzavření změnových řízení souvisejících s údaji ve zprávě.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266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Andrea Faltusová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Liberecký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andrea.faltusova@crr.cz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+420 731 596 413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35" y="5940538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894269" y="1652727"/>
            <a:ext cx="7667169" cy="4375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Kontrolní listy</a:t>
            </a:r>
            <a:r>
              <a:rPr lang="pl-PL" sz="2000" dirty="0"/>
              <a:t>: </a:t>
            </a:r>
            <a:r>
              <a:rPr lang="pl-PL" sz="2000" u="sng" dirty="0">
                <a:solidFill>
                  <a:srgbClr val="5FA4E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https://www.crr.cz/irop/vyzvy/kontrolni-listy/</a:t>
            </a:r>
            <a:endParaRPr lang="pl-PL" sz="2000" u="sng" dirty="0">
              <a:solidFill>
                <a:srgbClr val="5FA4E5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Zveřejněny kontrolní listy pro jednotlivé výzvy: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hodnocení přijatelnosti a formálních náležitostí</a:t>
            </a:r>
          </a:p>
          <a:p>
            <a:pPr marL="1063625" lvl="2" indent="-342900" algn="just">
              <a:buFont typeface="Wingdings" panose="05000000000000000000" pitchFamily="2" charset="2"/>
              <a:buChar char="ü"/>
            </a:pPr>
            <a:r>
              <a:rPr lang="cs-CZ" sz="1800" b="1" dirty="0"/>
              <a:t>věcné hodnocení</a:t>
            </a:r>
            <a:r>
              <a:rPr lang="cs-CZ" sz="18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b="1" dirty="0"/>
              <a:t>Doporučení centra</a:t>
            </a:r>
            <a:r>
              <a:rPr lang="it-IT" sz="2000" dirty="0"/>
              <a:t>: </a:t>
            </a:r>
            <a:r>
              <a:rPr lang="it-IT" sz="2000" u="sng" dirty="0">
                <a:solidFill>
                  <a:srgbClr val="5FA4E5"/>
                </a:solidFill>
              </a:rPr>
              <a:t>https://www.crr.cz/irop/projekt/ </a:t>
            </a:r>
            <a:endParaRPr lang="cs-CZ" sz="2000" u="sng" dirty="0">
              <a:solidFill>
                <a:srgbClr val="5FA4E5"/>
              </a:solidFill>
            </a:endParaRPr>
          </a:p>
          <a:p>
            <a:r>
              <a:rPr lang="cs-CZ" sz="2000" dirty="0"/>
              <a:t>	Praktické </a:t>
            </a:r>
            <a:r>
              <a:rPr lang="cs-CZ" sz="2000" b="1" dirty="0"/>
              <a:t>informace k základním fázím/aspektům 	administrace projektů </a:t>
            </a:r>
            <a:r>
              <a:rPr lang="cs-CZ" sz="2000" dirty="0"/>
              <a:t>(žádost o změnu, podávání žádostí o 	platbu, udržitelnost, publicita, průběhu kontrol na místě, 	rozpočet projektu)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7" y="675488"/>
            <a:ext cx="7433511" cy="7578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cap="all" dirty="0"/>
              <a:t>Centrum pro regionální rozvoj České republiky </a:t>
            </a:r>
          </a:p>
          <a:p>
            <a:pPr algn="ctr"/>
            <a:r>
              <a:rPr lang="cs-CZ" sz="2000" cap="all" dirty="0"/>
              <a:t>– </a:t>
            </a:r>
            <a:r>
              <a:rPr lang="cs-CZ" sz="1800" cap="all" dirty="0"/>
              <a:t>informace pro žadatele a příjemce</a:t>
            </a:r>
            <a:endParaRPr lang="en-US" sz="1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97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Dokumentace a informace pro přípravu projektů do výzvy č. 102</a:t>
            </a:r>
            <a:r>
              <a:rPr lang="cs-CZ" sz="2000" dirty="0"/>
              <a:t>:  Obecná pravidla, Specifická pravidla včetně příloh:</a:t>
            </a:r>
          </a:p>
          <a:p>
            <a:pPr algn="just"/>
            <a:r>
              <a:rPr lang="cs-CZ" sz="2000" dirty="0"/>
              <a:t>	</a:t>
            </a:r>
            <a:r>
              <a:rPr lang="cs-CZ" sz="2000" dirty="0">
                <a:solidFill>
                  <a:srgbClr val="5FA4E5"/>
                </a:solidFill>
                <a:hlinkClick r:id="rId4"/>
              </a:rPr>
              <a:t>https://irop.mmr.cz/cs/vyzvy/seznam/vyzva-102-subjekty-</a:t>
            </a:r>
            <a:r>
              <a:rPr lang="cs-CZ" sz="2000" dirty="0">
                <a:solidFill>
                  <a:srgbClr val="5FA4E5"/>
                </a:solidFill>
              </a:rPr>
              <a:t>	zapojene-do-reseni-hrozeb-2</a:t>
            </a:r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Závazná stanoviska ŘO IROP: </a:t>
            </a:r>
            <a:r>
              <a:rPr lang="cs-CZ" sz="2000" u="sng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https://www.irop.mmr.cz/cs/Zadatele-a-prijemci/Dokumenty/Dokumenty/Zavazna-stanoviska-RO-IROP</a:t>
            </a:r>
            <a:r>
              <a:rPr lang="cs-CZ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cs-CZ" sz="2000" dirty="0">
              <a:solidFill>
                <a:srgbClr val="5FA4E5"/>
              </a:solidFill>
            </a:endParaRPr>
          </a:p>
          <a:p>
            <a:pPr algn="just"/>
            <a:endParaRPr lang="cs-CZ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Často kladené dotazy: </a:t>
            </a:r>
            <a:r>
              <a:rPr lang="cs-CZ" sz="2000" b="1" dirty="0"/>
              <a:t>Konzultační servis – FAQ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Informace pro přípravu žádosti o podporu </a:t>
            </a:r>
            <a:br>
              <a:rPr lang="cs-CZ" sz="2800" cap="all" dirty="0"/>
            </a:br>
            <a:r>
              <a:rPr lang="cs-CZ" sz="2800" cap="all" dirty="0"/>
              <a:t>do výzev č. 98, 99 a 100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Centrum pro regionální rozvoj České republiky </a:t>
            </a:r>
          </a:p>
          <a:p>
            <a:pPr algn="ctr"/>
            <a:r>
              <a:rPr lang="cs-CZ" sz="2800" cap="all" dirty="0"/>
              <a:t>KONZULTACE SC 6.1 REACT-EU</a:t>
            </a:r>
            <a:endParaRPr lang="en-US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457200" y="150907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Specializované pracoviště - územní odbor IROP pro Liberecký kraj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Konzultační servis</a:t>
            </a:r>
          </a:p>
          <a:p>
            <a:pPr algn="just"/>
            <a:r>
              <a:rPr lang="cs-CZ" sz="2000" dirty="0"/>
              <a:t>	Pro účely konzultací před podáním žádostí o 	podporu byl zřízen 	Konzultační servis: 	</a:t>
            </a:r>
            <a:r>
              <a:rPr lang="cs-CZ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https://www.crr.cz/irop/konzultacni-servis-irop/</a:t>
            </a:r>
            <a:endParaRPr lang="cs-CZ" sz="2000" dirty="0">
              <a:solidFill>
                <a:srgbClr val="5FA4E5"/>
              </a:solidFill>
            </a:endParaRPr>
          </a:p>
          <a:p>
            <a:r>
              <a:rPr lang="cs-CZ" sz="2000" dirty="0"/>
              <a:t>	Určen rovněž pro účely dílčích konzultací k veřejným zakázkám 	plánovaným k financování z IROP</a:t>
            </a:r>
            <a:endParaRPr lang="cs-CZ" sz="2000" u="sng" dirty="0">
              <a:solidFill>
                <a:srgbClr val="5FA4E5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Konzultace ISKP</a:t>
            </a:r>
          </a:p>
          <a:p>
            <a:pPr algn="just"/>
            <a:r>
              <a:rPr lang="cs-CZ" sz="2000" dirty="0"/>
              <a:t>	Administrátoři MS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8" y="633422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Příjem žádostí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1" dirty="0"/>
              <a:t>Podání žádostí pouze přes MS2014+</a:t>
            </a:r>
          </a:p>
          <a:p>
            <a:pPr algn="just"/>
            <a:r>
              <a:rPr lang="cs-CZ" sz="2000" b="1" dirty="0"/>
              <a:t>    	Zůstává možnost pouze RUČNÍHO podání </a:t>
            </a:r>
            <a:r>
              <a:rPr lang="cs-CZ" sz="2000" dirty="0"/>
              <a:t>(při ručním 	podání 	je žádost odeslána až po stisknutí tlačítka „Podat“ po 	podpisu žádosti o podporu signatářem)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Formulář žádosti o podporu v MS2014+ je zpřístupněn od</a:t>
            </a:r>
            <a:r>
              <a:rPr lang="cs-CZ" sz="2000" b="1" dirty="0"/>
              <a:t> 11. 11. 2021 od 14 hodin </a:t>
            </a:r>
            <a:r>
              <a:rPr lang="cs-CZ" sz="2000" dirty="0"/>
              <a:t>(shodný s termínem zahájení příjmu žádostí)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Jedná se o </a:t>
            </a:r>
            <a:r>
              <a:rPr lang="cs-CZ" sz="2000" b="1" dirty="0"/>
              <a:t>průběžnou výzvu, tedy bez věcného hodnocení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3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cap="all" dirty="0"/>
              <a:t>Hodnocení žádostí 98., 99. a 100. výzvy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9FD9DA-03C7-42EA-9983-74708B978392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3E59DEE-4704-40B9-9317-9F418609D78A}"/>
              </a:ext>
            </a:extLst>
          </p:cNvPr>
          <p:cNvSpPr/>
          <p:nvPr/>
        </p:nvSpPr>
        <p:spPr>
          <a:xfrm>
            <a:off x="2185907" y="1447680"/>
            <a:ext cx="4400139" cy="4360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Formální náležitosti a přijatelnost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E237430-D8DF-4FE7-973F-3B99B90B3236}"/>
              </a:ext>
            </a:extLst>
          </p:cNvPr>
          <p:cNvSpPr/>
          <p:nvPr/>
        </p:nvSpPr>
        <p:spPr>
          <a:xfrm>
            <a:off x="2225701" y="2317957"/>
            <a:ext cx="4360344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Analýza rizik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A1D5EE6-0C88-4ACE-AEA3-99F54A706333}"/>
              </a:ext>
            </a:extLst>
          </p:cNvPr>
          <p:cNvSpPr/>
          <p:nvPr/>
        </p:nvSpPr>
        <p:spPr>
          <a:xfrm>
            <a:off x="2225700" y="3073688"/>
            <a:ext cx="4400139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 ante kontrola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14A91-B7BF-44D6-94EF-A9C5AD0A36EF}"/>
              </a:ext>
            </a:extLst>
          </p:cNvPr>
          <p:cNvSpPr/>
          <p:nvPr/>
        </p:nvSpPr>
        <p:spPr>
          <a:xfrm>
            <a:off x="2205803" y="4038025"/>
            <a:ext cx="4400139" cy="5309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Výběr projektů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878AD655-DDD6-49F1-BDB0-CCECFBCC68F4}"/>
              </a:ext>
            </a:extLst>
          </p:cNvPr>
          <p:cNvSpPr/>
          <p:nvPr/>
        </p:nvSpPr>
        <p:spPr>
          <a:xfrm>
            <a:off x="2185907" y="4903964"/>
            <a:ext cx="4400138" cy="6038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Příprava, vydání právního aktu</a:t>
            </a:r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A237ECA3-EEEE-40A9-87D8-283F1F824EB1}"/>
              </a:ext>
            </a:extLst>
          </p:cNvPr>
          <p:cNvSpPr/>
          <p:nvPr/>
        </p:nvSpPr>
        <p:spPr>
          <a:xfrm>
            <a:off x="4262015" y="1840650"/>
            <a:ext cx="484632" cy="4708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A1BCC8DE-4AE3-4639-A029-0C8F2AADEFA3}"/>
              </a:ext>
            </a:extLst>
          </p:cNvPr>
          <p:cNvSpPr/>
          <p:nvPr/>
        </p:nvSpPr>
        <p:spPr>
          <a:xfrm>
            <a:off x="4262015" y="2727175"/>
            <a:ext cx="484632" cy="39790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: dolů 17">
            <a:extLst>
              <a:ext uri="{FF2B5EF4-FFF2-40B4-BE49-F238E27FC236}">
                <a16:creationId xmlns:a16="http://schemas.microsoft.com/office/drawing/2014/main" id="{0E9AF234-C16B-4B2A-AFE9-919C337A8600}"/>
              </a:ext>
            </a:extLst>
          </p:cNvPr>
          <p:cNvSpPr/>
          <p:nvPr/>
        </p:nvSpPr>
        <p:spPr>
          <a:xfrm>
            <a:off x="4262015" y="3635694"/>
            <a:ext cx="484632" cy="44422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33052D98-9E21-42FA-916F-04F12E71DAE9}"/>
              </a:ext>
            </a:extLst>
          </p:cNvPr>
          <p:cNvSpPr/>
          <p:nvPr/>
        </p:nvSpPr>
        <p:spPr>
          <a:xfrm>
            <a:off x="4262015" y="4534660"/>
            <a:ext cx="484632" cy="43951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190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K</a:t>
            </a:r>
            <a:r>
              <a:rPr lang="cs-CZ" sz="2800" cap="all" dirty="0"/>
              <a:t>ritéria formálních náležitostí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podána v předepsané formě</a:t>
            </a:r>
          </a:p>
          <a:p>
            <a:pPr lvl="1" algn="just"/>
            <a:r>
              <a:rPr lang="cs-CZ" dirty="0"/>
              <a:t>- přes MS2014+</a:t>
            </a:r>
          </a:p>
          <a:p>
            <a:pPr lvl="1" algn="just"/>
            <a:r>
              <a:rPr lang="cs-CZ" dirty="0"/>
              <a:t>- informace v žádosti v souladu s informacemi v přílohách</a:t>
            </a:r>
          </a:p>
          <a:p>
            <a:pPr lvl="1" algn="just"/>
            <a:r>
              <a:rPr lang="pl-PL" dirty="0"/>
              <a:t>- pokud etapy, tak minimálně 3 měsíce</a:t>
            </a:r>
          </a:p>
          <a:p>
            <a:pPr lvl="1" algn="just"/>
            <a:r>
              <a:rPr lang="pl-PL" dirty="0"/>
              <a:t>- informace o vlastnické a ovládací struktuře </a:t>
            </a:r>
          </a:p>
          <a:p>
            <a:pPr lvl="1" algn="just"/>
            <a:r>
              <a:rPr lang="cs-CZ" dirty="0"/>
              <a:t>- vyplnění záložky </a:t>
            </a:r>
            <a:r>
              <a:rPr lang="cs-CZ" b="1" i="1" dirty="0"/>
              <a:t>Klíčové aktivity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Žádost je podepsána oprávněným zástupcem žadatele</a:t>
            </a:r>
          </a:p>
          <a:p>
            <a:pPr lvl="1" algn="just"/>
            <a:r>
              <a:rPr lang="cs-CZ" dirty="0"/>
              <a:t>- statutární zástupce, popř. jím pověřená osoba na základě plné moci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Jsou doloženy všechny povinné přílohy a obsahově splňují požadované náležitosti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specifikováno v samostatné prezentaci</a:t>
            </a:r>
          </a:p>
          <a:p>
            <a:pPr lvl="1"/>
            <a:r>
              <a:rPr lang="cs-CZ" dirty="0"/>
              <a:t> </a:t>
            </a:r>
          </a:p>
          <a:p>
            <a:pPr marL="266700" lvl="1" indent="0" algn="just">
              <a:buNone/>
            </a:pPr>
            <a:r>
              <a:rPr lang="cs-CZ" dirty="0"/>
              <a:t>Žadatel je povinen dokládat přílohy i k nezpůsobilým výdajům, pokud jsou tyto věcně způsobilé a pro realizaci projektu nezbytné a mezi NZV byly zařazeny pouze z důvodu limitu na výzvě.</a:t>
            </a:r>
          </a:p>
        </p:txBody>
      </p:sp>
    </p:spTree>
    <p:extLst>
      <p:ext uri="{BB962C8B-B14F-4D97-AF65-F5344CB8AC3E}">
        <p14:creationId xmlns:p14="http://schemas.microsoft.com/office/powerpoint/2010/main" val="40819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 startAt="10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683567" y="633422"/>
            <a:ext cx="7206819" cy="5390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cap="all" dirty="0"/>
              <a:t>Obecná kritéria přijatelnosti</a:t>
            </a:r>
            <a:endParaRPr lang="en-US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5EB29E-D7B4-46EB-B0B0-C116E6E8D28D}"/>
              </a:ext>
            </a:extLst>
          </p:cNvPr>
          <p:cNvSpPr txBox="1">
            <a:spLocks/>
          </p:cNvSpPr>
          <p:nvPr/>
        </p:nvSpPr>
        <p:spPr>
          <a:xfrm>
            <a:off x="759542" y="1509078"/>
            <a:ext cx="7927258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F36544E-DBA2-4FC7-98E6-EDBD7C62356F}"/>
              </a:ext>
            </a:extLst>
          </p:cNvPr>
          <p:cNvSpPr/>
          <p:nvPr/>
        </p:nvSpPr>
        <p:spPr>
          <a:xfrm>
            <a:off x="597310" y="1196798"/>
            <a:ext cx="80894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Projekt je svým zaměřením v souladu s cíli a podporovanými aktivitami výzvy</a:t>
            </a:r>
          </a:p>
          <a:p>
            <a:pPr lvl="1" algn="just"/>
            <a:r>
              <a:rPr lang="cs-CZ" dirty="0"/>
              <a:t>- Zaměření projektu </a:t>
            </a:r>
          </a:p>
          <a:p>
            <a:pPr lvl="1" algn="just"/>
            <a:r>
              <a:rPr lang="cs-CZ" dirty="0"/>
              <a:t>- přístrojové vybavení / stavební úpravy v podporovaných oborech péče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Projekt je v souladu s podmínkami výzvy</a:t>
            </a:r>
          </a:p>
          <a:p>
            <a:pPr marL="742950" lvl="1" indent="-285750" algn="just">
              <a:buFontTx/>
              <a:buChar char="-"/>
            </a:pPr>
            <a:r>
              <a:rPr lang="cs-CZ" dirty="0"/>
              <a:t>zahájení/ukončení realizace projektu: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1.1.2014 - 30. 12. 2023 u neukončených projektů </a:t>
            </a:r>
          </a:p>
          <a:p>
            <a:pPr marL="1200150" lvl="2" indent="-285750" algn="just">
              <a:buFont typeface="Wingdings" panose="05000000000000000000" pitchFamily="2" charset="2"/>
              <a:buChar char="ü"/>
            </a:pPr>
            <a:r>
              <a:rPr lang="cs-CZ" dirty="0"/>
              <a:t>1.2.2020 – 31.12.2023 u ukončených projektů</a:t>
            </a:r>
          </a:p>
          <a:p>
            <a:pPr lvl="1" algn="just"/>
            <a:r>
              <a:rPr lang="pl-PL" dirty="0"/>
              <a:t>- popis cílových skupin a dopady projektu na ně</a:t>
            </a:r>
          </a:p>
          <a:p>
            <a:pPr lvl="1" algn="just"/>
            <a:r>
              <a:rPr lang="cs-CZ" dirty="0"/>
              <a:t>- projekt negenerující příjmy</a:t>
            </a:r>
          </a:p>
          <a:p>
            <a:pPr lvl="1" algn="just"/>
            <a:r>
              <a:rPr lang="cs-CZ" dirty="0"/>
              <a:t>- území realizace</a:t>
            </a:r>
          </a:p>
          <a:p>
            <a:pPr lvl="1" algn="just"/>
            <a:r>
              <a:rPr lang="cs-CZ" dirty="0"/>
              <a:t>- limity výzvy</a:t>
            </a:r>
            <a:endParaRPr lang="cs-CZ" i="1" dirty="0"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Žadatel splňuje definici oprávněného příjemce </a:t>
            </a:r>
          </a:p>
          <a:p>
            <a:pPr lvl="1" algn="just"/>
            <a:r>
              <a:rPr lang="cs-CZ" dirty="0"/>
              <a:t>- aktivita Rozvoj infrastruktury krajských hygienických stanic (HS, KHS)</a:t>
            </a:r>
          </a:p>
          <a:p>
            <a:pPr lvl="1" algn="just"/>
            <a:r>
              <a:rPr lang="cs-CZ" dirty="0"/>
              <a:t>- aktivita Rozvoj laboratorních kapacit pro PCR testování (UP II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+vyšetřování původce COVID</a:t>
            </a:r>
            <a:r>
              <a:rPr lang="cs-CZ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5418440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838</TotalTime>
  <Words>1744</Words>
  <Application>Microsoft Office PowerPoint</Application>
  <PresentationFormat>Předvádění na obrazovce (4:3)</PresentationFormat>
  <Paragraphs>243</Paragraphs>
  <Slides>21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CRR template</vt:lpstr>
      <vt:lpstr>Příjem a hodnocení žádostí o podporu a proces administrace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Faltusová Andrea</cp:lastModifiedBy>
  <cp:revision>47</cp:revision>
  <dcterms:created xsi:type="dcterms:W3CDTF">2021-01-13T14:58:16Z</dcterms:created>
  <dcterms:modified xsi:type="dcterms:W3CDTF">2021-11-12T11:22:59Z</dcterms:modified>
  <cp:category/>
</cp:coreProperties>
</file>