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0" r:id="rId2"/>
    <p:sldId id="261" r:id="rId3"/>
    <p:sldId id="265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6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4E5"/>
    <a:srgbClr val="00529C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25"/>
    <p:restoredTop sz="86433"/>
  </p:normalViewPr>
  <p:slideViewPr>
    <p:cSldViewPr snapToGrid="0" snapToObjects="1">
      <p:cViewPr varScale="1">
        <p:scale>
          <a:sx n="72" d="100"/>
          <a:sy n="72" d="100"/>
        </p:scale>
        <p:origin x="948" y="66"/>
      </p:cViewPr>
      <p:guideLst>
        <p:guide orient="horz" pos="3382"/>
        <p:guide pos="4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69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74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70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83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47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4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79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02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97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63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60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2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07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280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419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036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975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086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7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80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91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36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85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23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18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hyperlink" Target="mailto:marketa.lutovska@crr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11610" y="637326"/>
            <a:ext cx="7720779" cy="18920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5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Povinné přílohy žádosti o podporu</a:t>
            </a:r>
            <a:endParaRPr lang="cs-CZ" sz="5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60676" y="2648043"/>
            <a:ext cx="6400800" cy="4318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Seminář REACT-EU </a:t>
            </a:r>
            <a:b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98. výzva, 99. výzva, 100. výzva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827902" y="5449324"/>
            <a:ext cx="6525303" cy="36988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PRAHA, 22. 4. 2021</a:t>
            </a:r>
          </a:p>
          <a:p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B1770C5-3C00-4007-A66B-2381A9387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8" y="1431243"/>
            <a:ext cx="7158440" cy="39473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900" b="1" dirty="0"/>
              <a:t>Aktivita: Podpora péče o onkologické pacienty </a:t>
            </a:r>
            <a:endParaRPr lang="cs-CZ" sz="1900" dirty="0"/>
          </a:p>
          <a:p>
            <a:pPr algn="just"/>
            <a:r>
              <a:rPr lang="cs-CZ" sz="1900" dirty="0"/>
              <a:t>Žadatel musí doložit oprávnění k registraci </a:t>
            </a:r>
            <a:r>
              <a:rPr lang="cs-CZ" sz="1900" u="sng" dirty="0"/>
              <a:t>min. jednoho oboru péče</a:t>
            </a:r>
            <a:r>
              <a:rPr lang="cs-CZ" sz="1900" dirty="0"/>
              <a:t>, na jehož rozvoj je projekt do dané aktivity předkládán. </a:t>
            </a:r>
          </a:p>
          <a:p>
            <a:pPr algn="just"/>
            <a:r>
              <a:rPr lang="cs-CZ" sz="1900" dirty="0"/>
              <a:t>Lékařské obory: obory v rámci Komplexního onkologického či </a:t>
            </a:r>
            <a:r>
              <a:rPr lang="cs-CZ" sz="1900" dirty="0" err="1"/>
              <a:t>hematoonkologického</a:t>
            </a:r>
            <a:r>
              <a:rPr lang="cs-CZ" sz="1900" dirty="0"/>
              <a:t> centra. </a:t>
            </a:r>
          </a:p>
          <a:p>
            <a:pPr algn="just"/>
            <a:endParaRPr lang="cs-CZ" sz="1900" b="1" dirty="0"/>
          </a:p>
          <a:p>
            <a:pPr algn="just"/>
            <a:r>
              <a:rPr lang="cs-CZ" sz="1900" b="1" dirty="0"/>
              <a:t>Aktivita: Podpora péče o pacienty s kardiovaskulárními onemocněními </a:t>
            </a:r>
            <a:endParaRPr lang="cs-CZ" sz="1900" dirty="0"/>
          </a:p>
          <a:p>
            <a:pPr algn="just"/>
            <a:r>
              <a:rPr lang="cs-CZ" sz="1900" dirty="0"/>
              <a:t>Žadatel musí doložit oprávnění k registraci </a:t>
            </a:r>
            <a:r>
              <a:rPr lang="cs-CZ" sz="1900" u="sng" dirty="0"/>
              <a:t>min. jednoho oboru péče</a:t>
            </a:r>
            <a:r>
              <a:rPr lang="cs-CZ" sz="1900" dirty="0"/>
              <a:t>, na jehož rozvoj je projekt předkládán. </a:t>
            </a:r>
          </a:p>
          <a:p>
            <a:pPr algn="just"/>
            <a:r>
              <a:rPr lang="cs-CZ" sz="1900" dirty="0"/>
              <a:t>Lékařské obory: obory v rámci Centra vysoce specializované komplexní kardiovaskulární péče pro dospělé nebo Centra vysoce specializované komplexní kardiovaskulární péče a pro transplantace srdce pro dospělé.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90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Oprávnění nebo registrace k poskytování zdravotních služeb</a:t>
            </a:r>
            <a:endParaRPr lang="cs-CZ" sz="2800" dirty="0"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497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8" y="1431243"/>
            <a:ext cx="7158440" cy="41583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50" b="1" dirty="0"/>
              <a:t>Aktivita: Podpora péče o pacienty se zvláště těžkou obezitou </a:t>
            </a:r>
            <a:endParaRPr lang="cs-CZ" sz="1850" dirty="0"/>
          </a:p>
          <a:p>
            <a:pPr algn="just"/>
            <a:r>
              <a:rPr lang="cs-CZ" sz="1900" dirty="0"/>
              <a:t>Žadatel musí doložit oprávnění k registraci </a:t>
            </a:r>
            <a:r>
              <a:rPr lang="cs-CZ" sz="1900" u="sng" dirty="0"/>
              <a:t>ke všem následujícím oborům péče</a:t>
            </a:r>
            <a:r>
              <a:rPr lang="cs-CZ" sz="1900" dirty="0"/>
              <a:t>. </a:t>
            </a:r>
          </a:p>
          <a:p>
            <a:pPr algn="just"/>
            <a:r>
              <a:rPr lang="cs-CZ" sz="1900" dirty="0"/>
              <a:t>Lékařské obory lůžkové péče: vnitřní lékařství, chirurgie, anesteziologie a intenzivní medicína. </a:t>
            </a:r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400" b="1" dirty="0"/>
          </a:p>
          <a:p>
            <a:r>
              <a:rPr lang="cs-CZ" sz="1900" b="1" dirty="0"/>
              <a:t>Aktivita: Podpora péče o osoby s duševním onemocněním </a:t>
            </a:r>
            <a:endParaRPr lang="cs-CZ" sz="1900" dirty="0"/>
          </a:p>
          <a:p>
            <a:pPr algn="just"/>
            <a:r>
              <a:rPr lang="cs-CZ" sz="1900" dirty="0"/>
              <a:t>Žadatel musí doložit oprávnění k registraci </a:t>
            </a:r>
            <a:r>
              <a:rPr lang="cs-CZ" sz="1900" u="sng" dirty="0"/>
              <a:t>min. jednoho oboru péče</a:t>
            </a:r>
            <a:r>
              <a:rPr lang="cs-CZ" sz="1900" dirty="0"/>
              <a:t>, na jehož rozvoj je projekt předkládán. </a:t>
            </a:r>
          </a:p>
          <a:p>
            <a:pPr algn="just"/>
            <a:r>
              <a:rPr lang="cs-CZ" sz="1900" dirty="0"/>
              <a:t>Lékařské obory lůžkové péče: psychiatrie, </a:t>
            </a:r>
            <a:r>
              <a:rPr lang="cs-CZ" sz="1900" dirty="0" err="1"/>
              <a:t>gerontopsychiatrie</a:t>
            </a:r>
            <a:r>
              <a:rPr lang="cs-CZ" sz="1900" dirty="0"/>
              <a:t>, dětská a dorostová psychiatrie a návykové nemoci. </a:t>
            </a:r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90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Oprávnění nebo registrace k poskytování zdravotních služeb</a:t>
            </a:r>
            <a:endParaRPr lang="cs-CZ" sz="2800" dirty="0"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242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8" y="1431243"/>
            <a:ext cx="7158440" cy="41583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900" b="1" dirty="0"/>
              <a:t>Aktivita: Podpora péče o pacienty, jejichž zdravotní stav vyžaduje doléčení v lůžkovém zdravotnickém zařízení </a:t>
            </a:r>
            <a:endParaRPr lang="cs-CZ" sz="1900" dirty="0"/>
          </a:p>
          <a:p>
            <a:pPr algn="just"/>
            <a:r>
              <a:rPr lang="cs-CZ" sz="1900" dirty="0"/>
              <a:t>Žadatel musí doložit oprávnění k registraci min. jednoho oboru péče ve formě následná lůžková a uzavřenou smlouvu se zdravotní pojišťovnou dokládající smluvní vztah na hrazení péče alespoň s jedním z následně uváděným kódům: </a:t>
            </a:r>
          </a:p>
          <a:p>
            <a:pPr algn="just"/>
            <a:r>
              <a:rPr lang="cs-CZ" sz="1900" dirty="0"/>
              <a:t>následná ventilační péče (NVP) - 00015, </a:t>
            </a:r>
          </a:p>
          <a:p>
            <a:pPr algn="just"/>
            <a:r>
              <a:rPr lang="cs-CZ" sz="1900" dirty="0"/>
              <a:t>- následná intenzivní péče (NIP) - 00017, </a:t>
            </a:r>
          </a:p>
          <a:p>
            <a:pPr algn="just"/>
            <a:r>
              <a:rPr lang="cs-CZ" sz="1900" dirty="0"/>
              <a:t>- rehabilitační následná péče - 00022, </a:t>
            </a:r>
          </a:p>
          <a:p>
            <a:pPr algn="just"/>
            <a:r>
              <a:rPr lang="cs-CZ" sz="1900" dirty="0"/>
              <a:t>- pneumologická a ftizeologická následná péče - 00023, </a:t>
            </a:r>
          </a:p>
          <a:p>
            <a:r>
              <a:rPr lang="cs-CZ" sz="1900" dirty="0"/>
              <a:t>- následná péče, zahrnující péči geriatrickou a ostatní následnou péči – 00024. </a:t>
            </a:r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90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Oprávnění nebo registrace k poskytování zdravotních služeb</a:t>
            </a:r>
            <a:endParaRPr lang="cs-CZ" sz="2800" dirty="0"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585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8" y="1431243"/>
            <a:ext cx="7158440" cy="41583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Dokládají právnické osoby mimo veřejnoprávní právnické osoby.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Čestné prohlášení obsahující informaci o skutečném majiteli ve smyslu § 4 odst. 4 zákona č. 253/2008 Sb., o některých opatřeních proti legalizaci výnosů z trestné činnosti a financování terorismu, ve znění pozdějších předpisů.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Obecná pravidla pro žadatele a příjemce kap. 2.6.1..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Vzor čestného prohlášení příloha Obecných pravidel č. 30.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Žadatel je povinen uvést v čestném prohlášení informace minimálně v rozsahu uvedeném ve vzoru.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90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Čestné prohlášení o skutečném majiteli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181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8" y="1431243"/>
            <a:ext cx="7158440" cy="41583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Dokládají všichni žadatelé.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Slouží k posouzení potřebnosti a realizovatelnosti projektu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Zpracování usnadňuje podání žádosti o podporu v MS2014+.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Osnova v příloze č. 3 Specifických pravidel.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90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Podklady pro hodnocení projektu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756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8" y="1276385"/>
            <a:ext cx="7158440" cy="41583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Základní informace o žadateli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Charakteristika projektu a jeho soulad s programem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Podrobný popis projektu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Podrobný rozpočet projektu a způsob stanovení cen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Harmonogram realizace projektu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Připravenost projektu k realizaci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Prokázání vlastnických vztahů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Výstupy projektu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Vliv projektu a horizontální kritéria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Zajištění udržitelnosti projektu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Finanční analýza mimo modul CBA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Finanční a ekonomická analýza projektu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90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Podklady pro hodnocení - osnova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41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8" y="1349802"/>
            <a:ext cx="7158440" cy="41583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Dokládají žadatelé, jejichž předmětem projektu je pořízení přístrojového vybavení.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Seznam vybavení je přílohou č. 5 Specifických Pravidel.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Seznam vybavení slouží jako: </a:t>
            </a:r>
          </a:p>
          <a:p>
            <a:pPr algn="just"/>
            <a:r>
              <a:rPr lang="cs-CZ" sz="2000" dirty="0"/>
              <a:t>            - podrobný rozpočet </a:t>
            </a:r>
          </a:p>
          <a:p>
            <a:pPr algn="just"/>
            <a:r>
              <a:rPr lang="pl-PL" sz="2000" dirty="0"/>
              <a:t>            - přehled o výstupech z průzkumu trhu </a:t>
            </a:r>
          </a:p>
          <a:p>
            <a:pPr algn="just"/>
            <a:r>
              <a:rPr lang="cs-CZ" sz="2000" dirty="0"/>
              <a:t>            - přehled provázanosti jednotlivých položek na  				 výběrová řízení.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Seznam vybavení = soupis přístrojového vybavení, na které je možné čerpat dotaci.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Omezená editace seznamu! </a:t>
            </a:r>
          </a:p>
          <a:p>
            <a:pPr algn="just"/>
            <a:endParaRPr lang="cs-CZ" sz="190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Seznam vybavení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306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075489" y="1574145"/>
            <a:ext cx="7158440" cy="41583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Dokládá se, je-li součástí projektu pořízení přístrojového vybavení s pořizovací cenou vyšší než 5 mil. Kč bez DPH za 1 ks.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U přístrojů s pořizovací cenou pod 5 mil. Kč bez DPH za 1 ks není stanovisko vyžadováno.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Stanovisko musí být </a:t>
            </a:r>
            <a:r>
              <a:rPr lang="cs-CZ" sz="2000" u="sng" dirty="0"/>
              <a:t>vydáno nejpozději k datu, které odpovídá dnu podání žádosti o podporu. </a:t>
            </a:r>
            <a:endParaRPr lang="cs-CZ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90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Stanovisko Přístrojové komise Ministerstva zdravotnictví ČR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989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075489" y="1574145"/>
            <a:ext cx="7158440" cy="41583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Dokládají všichni žadatelé.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Žadatel prohlašuje, že výkony v rámci pořizovaného přístrojového vybavení budou z převážné většiny propláceny z veřejného zdravotního pojištění. V případě stavebních prací se prohlášení vztahuje i na výkony prováděné na podporovaných pracovištích.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Vzor Čestného prohlášení o úhradách z veřejného zdravotního pojištění je uveden jako příloha č. 4 těchto Pravidel.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90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Čestné prohlášení o úhradách z veřejného zdravotního pojištění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000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075489" y="1574145"/>
            <a:ext cx="7158440" cy="41583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Dokládají všichni žadatelé vyjma příspěvkových organizací zřízených organizační složkou státu.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Výpis z katastru nemovitostí, výpis z katastru nemovitostí se zapsaným právem stavby, listiny osvědčující jiné právo k uvedenému majetku (např. nájemní smlouva, smlouva o výpůjčce, smlouva o právu stavby, smlouva o smlouvě budoucí či jiný právní úkon nebo právní akt opravňující žadatele k užívání nemovitosti minimálně do konce udržitelnosti projektu).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Technické zhodnocení majetku kap. 10 Obecných pravidel. </a:t>
            </a:r>
          </a:p>
          <a:p>
            <a:pPr algn="just"/>
            <a:endParaRPr lang="cs-CZ" sz="190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7"/>
            <a:ext cx="7053562" cy="89865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Doklad o prokázání právních vztahů k nemovitému majetku, který je předmětem projektu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38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1207404" y="1433386"/>
            <a:ext cx="6974086" cy="437503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Specifická pravidla kap. 2.4. – seznam povinných příloh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Příloha č. 1 Specifických pravidel – nahrávání příloh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Přílohy se nahrávají na příslušnou záložku v MS2014+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Do MS2014+ je možné nahrát dokument do velikosti 100 MB.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Žadatel je povinen dokládat přílohy i k nezpůsobilým výdajům, pokud jsou tyto věcně způsobilé, pro realizaci projektu nezbytné a mezi nezpůsobilé byly zařazeny pouze z důvodu limitu na výzvě.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Nerelevantní přílohy - jako příloha dokument, ve kterém je uvedeno zdůvodnění nedoložení povinné přílohy.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Kontrola údajů. Údaje v přílohách = údaje v žádosti o podporu. 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Obecné informace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4DB4E14B-86EA-4F46-84B7-1F277C14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075489" y="1574145"/>
            <a:ext cx="7158440" cy="41583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Dokládá se v případě pokud stavba dle Stavebního zákona č. 183/2006 Sb., podléhá některému z procesů povolujících její umístění v území.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Dokládá se </a:t>
            </a:r>
            <a:r>
              <a:rPr lang="cs-CZ" sz="2000" u="sng" dirty="0"/>
              <a:t>platný dokument </a:t>
            </a:r>
            <a:r>
              <a:rPr lang="cs-CZ" sz="2000" dirty="0"/>
              <a:t>stvrzující toto povolení </a:t>
            </a:r>
            <a:r>
              <a:rPr lang="cs-CZ" sz="2000" u="sng" dirty="0"/>
              <a:t>nejpozději k datu podání žádosti o podporu</a:t>
            </a:r>
            <a:r>
              <a:rPr lang="cs-CZ" sz="2000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Např. územní rozhodnutí, územní souhlas, veřejnoprávní smlouva nahrazující územní řízení.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Nerelevantní – Pokud je předmětem projektu pouze pořízení přístrojového vybavení, pokud vedeno společné stavební a územního řízení.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7"/>
            <a:ext cx="7053562" cy="8986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Doklad prokazující povolení o umístění stavby v území dle stavebního zákona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294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075489" y="1574145"/>
            <a:ext cx="7158440" cy="41583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/>
              <a:t>NOVOSTAVBA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Platný dokument stvrzující toto </a:t>
            </a:r>
            <a:r>
              <a:rPr lang="cs-CZ" sz="2000" u="sng" dirty="0"/>
              <a:t>povolení nejpozději k datu podání žádosti o podporu.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Stavební povolení s nabytím právní moci, souhlas s provedením ohlášeného stavebního záměru, veřejnoprávní smlouvu nahrazující stavební povolení, oznámení stavebního záměru s certifikátem autorizovaného inspektora nebo společné povolení. Uvedený výčet dokumentů nemusí být vždy přesný a doporučuje se postupovat dle platného stavebního zákona. 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7"/>
            <a:ext cx="7053562" cy="8986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Doklad prokazující povolení k realizaci stavebního záměru dle stavebního zákona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711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075489" y="1574145"/>
            <a:ext cx="7158440" cy="41583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900" dirty="0"/>
              <a:t>REKONSTRUKCE či MODERNIZACE, NÁSTAVBA, PŘÍSTAVBA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dirty="0"/>
              <a:t>Platné dokumenty povolující provést stavební záměr.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dirty="0"/>
              <a:t>Žádost nebo návrh o některý z povolovacích procesů uvedených ve stavebním zákoně. Žádost o stavební povolení, ohlášení stavebního záměru, návrh veřejnoprávní smlouvy nahrazující stavební povolení nebo oznámení stavebního záměru s certifikátem autorizovaného inspektora potvrzené stavebním úřadem (ve smyslu podacího razítka). 				    Uvedený výčet dokumentů nemusí být vždy přesný a doporučuje se postupovat dle platného stavebního zákona.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dirty="0"/>
              <a:t>Společné stavební a územní řízení = platný dokument k datu podání žádosti o podporu.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7"/>
            <a:ext cx="7053562" cy="8986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Doklad prokazující povolení k realizaci stavebního záměru dle stavebního zákona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260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075489" y="1349802"/>
            <a:ext cx="7158440" cy="41583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Žádost nebo návrh o některý z povolovacích procesů – žadatel je povinen doložit platný dokument prostřednictvím Žádosti o změnu (viz kap. 16 Obecných pravidel) nejpozději do 6 měsíců od podání žádosti o podporu. Tato lhůta je nepřekročitelná.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V případě, že stavba, která je předmětem projektu, vyžaduje více dokumentů podle stavebního zákona (např. stavební povolení na jednu část a souhlas s provedením ohlášeného stavebního záměru na jinou část stavby/projektu), žadatel dokládá všechny odpovídající dokumenty.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Pokud předložený dokument pozbývá platnosti v době před zahájením realizace stavby, musí žadatel nejpozději do vydání Rozhodnutí o poskytnutí dotace doložit dokument s prodlouženým datem platnosti či dokument nový. Dokument žadatel dokládá současně se Žádostí o změnu jako doplnění žádosti o podporu nejpozději do 6 měsíců od podání žádosti o podporu (viz kap. 16 Obecných pravidel). 	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540333"/>
            <a:ext cx="7053562" cy="8986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Doklad prokazující povolení k realizaci stavebního záměru dle stavebního zákona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820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075489" y="1349802"/>
            <a:ext cx="7158440" cy="41583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Stavba vyžaduje SP = projektová dokumentace zpracovaná autorizovaným projektantem v podrobnosti, kterou určuje příslušná příloha Vyhlášky o dokumentaci staveb č. 499/2006 Sb.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Stavba nevyžaduje SP = projektová dokumentace v rozsahu a obsahu pro ohlášení stavby, opět dle platného změní Vyhlášky o dokumentaci staveb č. 499/2006 Sb.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Pokud jsou k různým částem stavby, která je předmětem projektu, zpracovány různé projektové dokumentace, žadatel dokládá všechny odpovídající projektové dokumentace.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Pokud předmětem projektu je pouze pořízení přístrojového vybavení, příloha není relevantní k doložení.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/>
              <a:t>	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540333"/>
            <a:ext cx="7053562" cy="8986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Projektová dokumentace dle vyhlášky o dokumentaci staveb č. 499/2006 Sb.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150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8" y="989661"/>
            <a:ext cx="7158440" cy="41583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Lze doložit:</a:t>
            </a:r>
          </a:p>
          <a:p>
            <a:pPr marL="342900" indent="-342900" algn="just">
              <a:buAutoNum type="arabicPeriod"/>
            </a:pPr>
            <a:r>
              <a:rPr lang="cs-CZ" u="sng" dirty="0"/>
              <a:t>Položkovým rozpočtem stavby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dirty="0"/>
              <a:t>zpracován dle požadavků uvedených v Obecných pravidlech (kap. 5) 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dirty="0"/>
              <a:t>dle Vyhlášky o stanovení rozsahu dokumentace veřejné zakázky na stavební práce a soupisu stavebních prací, dodávek a služeb s výkazem výměr č. 169/2016 Sb.</a:t>
            </a:r>
            <a:endParaRPr lang="cs-CZ" sz="1100" dirty="0"/>
          </a:p>
          <a:p>
            <a:pPr algn="just"/>
            <a:r>
              <a:rPr lang="cs-CZ" sz="1100" dirty="0"/>
              <a:t> </a:t>
            </a:r>
          </a:p>
          <a:p>
            <a:pPr algn="just"/>
            <a:r>
              <a:rPr lang="cs-CZ" dirty="0"/>
              <a:t>2. </a:t>
            </a:r>
            <a:r>
              <a:rPr lang="cs-CZ" u="sng" dirty="0"/>
              <a:t>Zjednodušeným položkovým rozpočtem stavby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1700" dirty="0"/>
              <a:t>zpracován dostatečně podrobně min. na úrovni stavebních dílů, objektů a podobně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1700" dirty="0"/>
              <a:t>dává přehled o nákladech potřebných pro realizaci stavebních prací,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1700" dirty="0"/>
              <a:t>dokladuje, že ceny odpovídají cenám v místě a čase obvyklém zpracování - vzor zjednodušeného položkového rozpočtu příloha SP</a:t>
            </a:r>
          </a:p>
          <a:p>
            <a:pPr algn="just"/>
            <a:r>
              <a:rPr lang="cs-CZ" sz="1700" dirty="0"/>
              <a:t>Pokud předmětem projektu je pouze pořízení přístrojového vybavení, příloha není relevantní k doložení.</a:t>
            </a:r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/>
              <a:t>	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540333"/>
            <a:ext cx="7053562" cy="8986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Položkový rozpočet stavby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995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075489" y="1520602"/>
            <a:ext cx="7158440" cy="41583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99. výzva, aktivita Podpora péče o onkologické pacienty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Dokládají všechny subjekty, pokud jsou zařazeny ve výčtu oprávněných žadatelů v kategorii „</a:t>
            </a:r>
            <a:r>
              <a:rPr lang="cs-CZ" sz="2000" i="1" dirty="0"/>
              <a:t>KOC se spolupracujícími subjekty“.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Vzor Prohlášení je uveden jako příloha č. 9 SP.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Předmětem prohlášení je souhlas s realizací projektu a finančním limitem.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/>
              <a:t>	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540333"/>
            <a:ext cx="7053562" cy="8986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Prohlášení k realizaci projektů v rámci komplexního onkologického centra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641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A77294-4A89-984E-882C-6824E40978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333901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Vám za pozornost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9C1FF21-44F9-47BB-A3C3-E5AEABC86D2D}"/>
              </a:ext>
            </a:extLst>
          </p:cNvPr>
          <p:cNvSpPr/>
          <p:nvPr/>
        </p:nvSpPr>
        <p:spPr>
          <a:xfrm>
            <a:off x="683568" y="3911521"/>
            <a:ext cx="6931743" cy="2029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yriad Pro"/>
              </a:rPr>
              <a:t>Ing. Markéta </a:t>
            </a:r>
            <a:r>
              <a:rPr lang="cs-C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yriad Pro"/>
              </a:rPr>
              <a:t>Lutovská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yriad Pro"/>
            </a:endParaRP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Centrum pro regionální rozvoj České republiky</a:t>
            </a: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Územní </a:t>
            </a:r>
            <a:r>
              <a:rPr lang="cs-CZ" sz="1700" b="1">
                <a:solidFill>
                  <a:schemeClr val="bg1"/>
                </a:solidFill>
                <a:cs typeface="Myriad Pro"/>
              </a:rPr>
              <a:t>odbor pro Liberecký </a:t>
            </a:r>
            <a:r>
              <a:rPr lang="cs-CZ" sz="1700" b="1" dirty="0">
                <a:solidFill>
                  <a:schemeClr val="bg1"/>
                </a:solidFill>
                <a:cs typeface="Myriad Pro"/>
              </a:rPr>
              <a:t>kraj</a:t>
            </a: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E-mail: </a:t>
            </a:r>
            <a:r>
              <a:rPr lang="cs-CZ" sz="1700" b="1" dirty="0">
                <a:solidFill>
                  <a:srgbClr val="5FA4E5"/>
                </a:solidFill>
                <a:cs typeface="Myriad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marketa.lutovska@crr.cz</a:t>
            </a:r>
            <a:endParaRPr lang="cs-CZ" sz="1700" b="1" dirty="0">
              <a:solidFill>
                <a:srgbClr val="5FA4E5"/>
              </a:solidFill>
              <a:cs typeface="Myriad Pro"/>
            </a:endParaRP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Telefon: +420 731 596 415</a:t>
            </a:r>
            <a:endParaRPr lang="cs-CZ" sz="17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EBD18E54-75C9-4B97-92C8-F55EEB556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24" y="6030050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8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cs-CZ" sz="2000" dirty="0">
                <a:cs typeface="Arial" panose="020B0604020202020204" pitchFamily="34" charset="0"/>
              </a:rPr>
              <a:t>Plná moc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dirty="0">
                <a:cs typeface="Arial" panose="020B0604020202020204" pitchFamily="34" charset="0"/>
              </a:rPr>
              <a:t>Dokumentace k zadávacím a výběrovým řízením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dirty="0">
                <a:cs typeface="Arial" panose="020B0604020202020204" pitchFamily="34" charset="0"/>
              </a:rPr>
              <a:t>Doklady k právní subjektivitě žadatele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dirty="0">
                <a:cs typeface="Arial" panose="020B0604020202020204" pitchFamily="34" charset="0"/>
              </a:rPr>
              <a:t>Pověřovací </a:t>
            </a:r>
            <a:r>
              <a:rPr lang="cs-CZ" sz="2000" dirty="0">
                <a:solidFill>
                  <a:schemeClr val="bg1"/>
                </a:solidFill>
                <a:cs typeface="Arial" panose="020B0604020202020204" pitchFamily="34" charset="0"/>
              </a:rPr>
              <a:t>akt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dirty="0">
                <a:solidFill>
                  <a:srgbClr val="5FA4E5"/>
                </a:solidFill>
              </a:rPr>
              <a:t>Oprávnění nebo registrace k poskytování zdravotních služeb</a:t>
            </a:r>
            <a:endParaRPr lang="cs-CZ" sz="2000" dirty="0">
              <a:solidFill>
                <a:srgbClr val="5FA4E5"/>
              </a:solidFill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cs-CZ" sz="2000" dirty="0"/>
              <a:t>Čestné prohlášení o skutečném majiteli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dirty="0"/>
              <a:t>Podklady pro hodnocení projektu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dirty="0"/>
              <a:t>Seznam vybavení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dirty="0">
                <a:solidFill>
                  <a:srgbClr val="5FA4E5"/>
                </a:solidFill>
              </a:rPr>
              <a:t>Stanovisko Přístrojové komise Ministerstva zdravotnictví ČR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Seznam příloh - 1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CE65C3C0-8797-4747-AF7C-ACCAD6FF4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595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r>
              <a:rPr lang="cs-CZ" sz="2000" dirty="0"/>
              <a:t>Čestné prohlášení o úhradách z veřejného zdravotního pojištění</a:t>
            </a:r>
          </a:p>
          <a:p>
            <a:pPr marL="457200" indent="-457200" algn="just">
              <a:buFont typeface="+mj-lt"/>
              <a:buAutoNum type="arabicPeriod" startAt="10"/>
            </a:pPr>
            <a:r>
              <a:rPr lang="cs-CZ" sz="2000" dirty="0"/>
              <a:t>Doklad o prokázání právních vztahů k nemovitému majetku, který je předmětem projektu </a:t>
            </a:r>
          </a:p>
          <a:p>
            <a:pPr marL="457200" indent="-457200" algn="just">
              <a:buFont typeface="+mj-lt"/>
              <a:buAutoNum type="arabicPeriod" startAt="10"/>
            </a:pPr>
            <a:r>
              <a:rPr lang="cs-CZ" sz="2000" dirty="0">
                <a:solidFill>
                  <a:srgbClr val="5FA4E5"/>
                </a:solidFill>
              </a:rPr>
              <a:t>Doklad prokazující povolení o umístění stavby v území dle stavebního zákona č. 183/2006 Sb.</a:t>
            </a:r>
          </a:p>
          <a:p>
            <a:pPr marL="457200" indent="-457200" algn="just">
              <a:buFont typeface="+mj-lt"/>
              <a:buAutoNum type="arabicPeriod" startAt="10"/>
            </a:pPr>
            <a:r>
              <a:rPr lang="cs-CZ" sz="2000" dirty="0">
                <a:solidFill>
                  <a:srgbClr val="5FA4E5"/>
                </a:solidFill>
              </a:rPr>
              <a:t>Doklad prokazující povolení k realizaci stavebního záměru dle stavebního zákona č. 183/2006 Sb.</a:t>
            </a:r>
          </a:p>
          <a:p>
            <a:pPr marL="457200" indent="-457200" algn="just">
              <a:buFont typeface="+mj-lt"/>
              <a:buAutoNum type="arabicPeriod" startAt="10"/>
            </a:pPr>
            <a:r>
              <a:rPr lang="cs-CZ" sz="2000" dirty="0"/>
              <a:t>Projektová dokumentace dle Vyhlášky o dokumentaci staveb č. 499/2006 Sb.</a:t>
            </a:r>
          </a:p>
          <a:p>
            <a:pPr marL="457200" indent="-457200" algn="just">
              <a:buFont typeface="+mj-lt"/>
              <a:buAutoNum type="arabicPeriod" startAt="10"/>
            </a:pPr>
            <a:r>
              <a:rPr lang="cs-CZ" sz="2000" dirty="0"/>
              <a:t>Položkový rozpočet stavby</a:t>
            </a:r>
          </a:p>
          <a:p>
            <a:pPr marL="457200" indent="-457200" algn="just">
              <a:buFont typeface="+mj-lt"/>
              <a:buAutoNum type="arabicPeriod" startAt="10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Prohlášení k realizaci projektů v rámci KOC (99. výzva)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Seznam příloh - 2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94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20742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Relevantní v případě přenesení pravomocí na jinou osobu.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Ukládá se  v elektronické podobě v systému MS2014+.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Záložka Identifikace projektu – plná moc.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Příloha č. 11 Obecných pravidel - doporučený vzor.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Kapitola 2.6.3 Obecných pravidel – náležitosti.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Plná moc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143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234713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Pouze uzavřená smlouva na plnění zakázky uplatněné v projektu.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Včetně případných uzavřených dodatků.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Předkládání v modulu </a:t>
            </a:r>
            <a:r>
              <a:rPr lang="cs-CZ" sz="2000" b="1" i="1" dirty="0"/>
              <a:t>Veřejné zakázky</a:t>
            </a:r>
            <a:r>
              <a:rPr lang="cs-CZ" sz="2000" i="1" dirty="0"/>
              <a:t>.</a:t>
            </a: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Plánované nebo zahájené zakázky – příloha nerelevantní.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Postup pro práci s modulem </a:t>
            </a:r>
            <a:r>
              <a:rPr lang="cs-CZ" sz="2000" b="1" i="1" dirty="0"/>
              <a:t>Veřejné zakázky</a:t>
            </a:r>
            <a:r>
              <a:rPr lang="cs-CZ" sz="2000" b="1" dirty="0"/>
              <a:t> </a:t>
            </a:r>
            <a:r>
              <a:rPr lang="cs-CZ" sz="2000" dirty="0"/>
              <a:t>- příloha č. 35 Obecných pravidel pro žadatele a příjemce.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Dokumentace k zadávacím a výběrovým řízením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818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23471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Dokládají pouze obchodní společnosti.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Výpis z obchodního rejstříku, který v době podání žádosti nesmí být starší 3 měsíců.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err="1"/>
              <a:t>Scan</a:t>
            </a:r>
            <a:r>
              <a:rPr lang="cs-CZ" sz="2000" dirty="0"/>
              <a:t> originálu nebo ověřený elektronický výpis nikoliv výpis ve formátu .</a:t>
            </a:r>
            <a:r>
              <a:rPr lang="cs-CZ" sz="2000" u="sng" dirty="0" err="1"/>
              <a:t>pdf</a:t>
            </a:r>
            <a:r>
              <a:rPr lang="cs-CZ" sz="2000" dirty="0"/>
              <a:t> stažený z obchodního rejstříku.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Ostatní žadatelé tuto přílohu nepředkládají.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Doklady k právní subjektivitě žadatele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207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4"/>
            <a:ext cx="7158440" cy="360812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Dokládají všichni žadatelé.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V souladu s Rozhodnutím Komise ze dne 20. prosince 2011 o použití čl. 106 odst. 2 Smlouvy o fungování Evropské unie.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Pověření k výkonu SOHZ, k jejímuž kvalitnějšímu poskytování čerpá podporu v rámci výzvy.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Dokládá se Pověřovací akt ke dni podání žádosti o podporu nebo prohlášení, že pověřovací akt bude předložen nejpozději s vydáním rozhodnutí.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Kap. 2.12. Veřejná podpora Specifických pravidel – náležitosti PA, doba trvání PA atd..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Pověřovací akt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874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8" y="1431243"/>
            <a:ext cx="7158440" cy="39473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dirty="0"/>
              <a:t>Dokládají všichni žadatelé.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dirty="0"/>
              <a:t>Oprávnění nebo registrace k poskytování zdravotních služeb dle zákona č. 372/2011 Sb., o zdravotních službách a podmínkách jejich poskytování, ve znění pozdějších předpisů, </a:t>
            </a:r>
            <a:r>
              <a:rPr lang="cs-CZ" sz="1900" u="sng" dirty="0"/>
              <a:t>s nabytím právní moci nejpozději k datu, které odpovídá dnu podání žádosti o podporu.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900" u="sng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dirty="0"/>
              <a:t>V 99. výzvě stanoveny obory péče, které musí oprávnění obsahovat.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dirty="0"/>
              <a:t>99. výzva, aktivita Podpora péče o pacienty, jejichž zdravotní stav vyžaduje doléčení v lůžkovém zdravotnickém zařízení – žadatel dále dokládá smlouvu se zdravotní pojišťovnou dokládající smluvní vztah na hrazení péče alespoň s jedním z uváděných kódů.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Oprávnění nebo registrace k poskytování zdravotních služeb</a:t>
            </a:r>
            <a:endParaRPr lang="cs-CZ" sz="2800" dirty="0"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18136"/>
      </p:ext>
    </p:extLst>
  </p:cSld>
  <p:clrMapOvr>
    <a:masterClrMapping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CRR template</Template>
  <TotalTime>119</TotalTime>
  <Words>2000</Words>
  <Application>Microsoft Office PowerPoint</Application>
  <PresentationFormat>Předvádění na obrazovce (4:3)</PresentationFormat>
  <Paragraphs>229</Paragraphs>
  <Slides>27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CRR template</vt:lpstr>
      <vt:lpstr>Povinné přílohy žádosti o podporu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Vám za pozornost.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Lutovská Markéta</cp:lastModifiedBy>
  <cp:revision>20</cp:revision>
  <dcterms:created xsi:type="dcterms:W3CDTF">2021-01-13T14:58:16Z</dcterms:created>
  <dcterms:modified xsi:type="dcterms:W3CDTF">2021-04-21T06:40:08Z</dcterms:modified>
  <cp:category/>
</cp:coreProperties>
</file>