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4"/>
  </p:notesMasterIdLst>
  <p:handoutMasterIdLst>
    <p:handoutMasterId r:id="rId25"/>
  </p:handoutMasterIdLst>
  <p:sldIdLst>
    <p:sldId id="256" r:id="rId5"/>
    <p:sldId id="261" r:id="rId6"/>
    <p:sldId id="257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8" r:id="rId17"/>
    <p:sldId id="273" r:id="rId18"/>
    <p:sldId id="274" r:id="rId19"/>
    <p:sldId id="275" r:id="rId20"/>
    <p:sldId id="276" r:id="rId21"/>
    <p:sldId id="277" r:id="rId22"/>
    <p:sldId id="259" r:id="rId2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8" d="100"/>
          <a:sy n="108" d="100"/>
        </p:scale>
        <p:origin x="978" y="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894399-29F8-8341-87CE-45A59C8F3470}" type="datetimeFigureOut">
              <a:rPr lang="en-US" smtClean="0">
                <a:latin typeface="Arial" panose="020B0604020202020204" pitchFamily="34" charset="0"/>
              </a:rPr>
              <a:t>6/1/2021</a:t>
            </a:fld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D01622-6527-A840-93D2-B71E71D7D97B}" type="slidenum">
              <a:rPr lang="en-US" smtClean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98815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8B763CB1-7C25-4573-A6EB-BF84AB2F1B8C}" type="datetimeFigureOut">
              <a:rPr lang="cs-CZ" smtClean="0"/>
              <a:pPr/>
              <a:t>01.06.2021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A3A46BAD-DE84-4478-93FB-65C22917AFEC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76963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edit</a:t>
            </a:r>
            <a:r>
              <a:rPr lang="cs-CZ" dirty="0"/>
              <a:t> Master </a:t>
            </a:r>
            <a:r>
              <a:rPr lang="cs-CZ" dirty="0" err="1"/>
              <a:t>title</a:t>
            </a:r>
            <a:r>
              <a:rPr lang="cs-CZ" dirty="0"/>
              <a:t>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edit</a:t>
            </a:r>
            <a:r>
              <a:rPr lang="cs-CZ" dirty="0"/>
              <a:t> Master </a:t>
            </a:r>
            <a:r>
              <a:rPr lang="cs-CZ" dirty="0" err="1"/>
              <a:t>subtitle</a:t>
            </a:r>
            <a:r>
              <a:rPr lang="cs-CZ" dirty="0"/>
              <a:t>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818D7-4D69-C74B-856A-11258C666662}" type="datetimeFigureOut">
              <a:rPr lang="en-US" smtClean="0"/>
              <a:t>6/1/2021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B5227-2C6F-B94D-9D8F-826F917070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12284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818D7-4D69-C74B-856A-11258C666662}" type="datetimeFigureOut">
              <a:rPr lang="en-US" smtClean="0"/>
              <a:t>6/1/2021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B5227-2C6F-B94D-9D8F-826F917070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207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edit</a:t>
            </a:r>
            <a:r>
              <a:rPr lang="cs-CZ" dirty="0"/>
              <a:t> Master text </a:t>
            </a:r>
            <a:r>
              <a:rPr lang="cs-CZ" dirty="0" err="1"/>
              <a:t>styles</a:t>
            </a:r>
            <a:endParaRPr lang="cs-CZ" dirty="0"/>
          </a:p>
          <a:p>
            <a:pPr lvl="1"/>
            <a:r>
              <a:rPr lang="cs-CZ" dirty="0"/>
              <a:t>Second </a:t>
            </a:r>
            <a:r>
              <a:rPr lang="cs-CZ" dirty="0" err="1"/>
              <a:t>level</a:t>
            </a:r>
            <a:endParaRPr lang="cs-CZ" dirty="0"/>
          </a:p>
          <a:p>
            <a:pPr lvl="2"/>
            <a:r>
              <a:rPr lang="cs-CZ" dirty="0" err="1"/>
              <a:t>Third</a:t>
            </a:r>
            <a:r>
              <a:rPr lang="cs-CZ" dirty="0"/>
              <a:t> </a:t>
            </a:r>
            <a:r>
              <a:rPr lang="cs-CZ" dirty="0" err="1"/>
              <a:t>level</a:t>
            </a:r>
            <a:endParaRPr lang="cs-CZ" dirty="0"/>
          </a:p>
          <a:p>
            <a:pPr lvl="3"/>
            <a:r>
              <a:rPr lang="cs-CZ" dirty="0" err="1"/>
              <a:t>Fourth</a:t>
            </a:r>
            <a:r>
              <a:rPr lang="cs-CZ" dirty="0"/>
              <a:t> </a:t>
            </a:r>
            <a:r>
              <a:rPr lang="cs-CZ" dirty="0" err="1"/>
              <a:t>level</a:t>
            </a:r>
            <a:endParaRPr lang="cs-CZ" dirty="0"/>
          </a:p>
          <a:p>
            <a:pPr lvl="4"/>
            <a:r>
              <a:rPr lang="cs-CZ" dirty="0" err="1"/>
              <a:t>Fifth</a:t>
            </a:r>
            <a:r>
              <a:rPr lang="cs-CZ" dirty="0"/>
              <a:t> </a:t>
            </a:r>
            <a:r>
              <a:rPr lang="cs-CZ" dirty="0" err="1"/>
              <a:t>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818D7-4D69-C74B-856A-11258C666662}" type="datetimeFigureOut">
              <a:rPr lang="en-US" smtClean="0"/>
              <a:t>6/1/2021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B5227-2C6F-B94D-9D8F-826F917070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2117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edit</a:t>
            </a:r>
            <a:r>
              <a:rPr lang="cs-CZ" dirty="0"/>
              <a:t> Master text </a:t>
            </a:r>
            <a:r>
              <a:rPr lang="cs-CZ" dirty="0" err="1"/>
              <a:t>styles</a:t>
            </a:r>
            <a:endParaRPr lang="cs-CZ" dirty="0"/>
          </a:p>
          <a:p>
            <a:pPr lvl="1"/>
            <a:r>
              <a:rPr lang="cs-CZ" dirty="0"/>
              <a:t>Second </a:t>
            </a:r>
            <a:r>
              <a:rPr lang="cs-CZ" dirty="0" err="1"/>
              <a:t>level</a:t>
            </a:r>
            <a:endParaRPr lang="cs-CZ" dirty="0"/>
          </a:p>
          <a:p>
            <a:pPr lvl="2"/>
            <a:r>
              <a:rPr lang="cs-CZ" dirty="0" err="1"/>
              <a:t>Third</a:t>
            </a:r>
            <a:r>
              <a:rPr lang="cs-CZ" dirty="0"/>
              <a:t> </a:t>
            </a:r>
            <a:r>
              <a:rPr lang="cs-CZ" dirty="0" err="1"/>
              <a:t>level</a:t>
            </a:r>
            <a:endParaRPr lang="cs-CZ" dirty="0"/>
          </a:p>
          <a:p>
            <a:pPr lvl="3"/>
            <a:r>
              <a:rPr lang="cs-CZ" dirty="0" err="1"/>
              <a:t>Fourth</a:t>
            </a:r>
            <a:r>
              <a:rPr lang="cs-CZ" dirty="0"/>
              <a:t> </a:t>
            </a:r>
            <a:r>
              <a:rPr lang="cs-CZ" dirty="0" err="1"/>
              <a:t>level</a:t>
            </a:r>
            <a:endParaRPr lang="cs-CZ" dirty="0"/>
          </a:p>
          <a:p>
            <a:pPr lvl="4"/>
            <a:r>
              <a:rPr lang="cs-CZ" dirty="0" err="1"/>
              <a:t>Fifth</a:t>
            </a:r>
            <a:r>
              <a:rPr lang="cs-CZ" dirty="0"/>
              <a:t> </a:t>
            </a:r>
            <a:r>
              <a:rPr lang="cs-CZ" dirty="0" err="1"/>
              <a:t>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818D7-4D69-C74B-856A-11258C666662}" type="datetimeFigureOut">
              <a:rPr lang="en-US" smtClean="0"/>
              <a:t>6/1/2021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B5227-2C6F-B94D-9D8F-826F917070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42723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818D7-4D69-C74B-856A-11258C666662}" type="datetimeFigureOut">
              <a:rPr lang="en-US" smtClean="0"/>
              <a:t>6/1/2021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B5227-2C6F-B94D-9D8F-826F917070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333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818D7-4D69-C74B-856A-11258C666662}" type="datetimeFigureOut">
              <a:rPr lang="en-US" smtClean="0"/>
              <a:t>6/1/2021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B5227-2C6F-B94D-9D8F-826F917070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21686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818D7-4D69-C74B-856A-11258C666662}" type="datetimeFigureOut">
              <a:rPr lang="en-US" smtClean="0"/>
              <a:t>6/1/2021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B5227-2C6F-B94D-9D8F-826F917070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58798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818D7-4D69-C74B-856A-11258C666662}" type="datetimeFigureOut">
              <a:rPr lang="en-US" smtClean="0"/>
              <a:t>6/1/2021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B5227-2C6F-B94D-9D8F-826F917070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4558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818D7-4D69-C74B-856A-11258C666662}" type="datetimeFigureOut">
              <a:rPr lang="en-US" smtClean="0"/>
              <a:t>6/1/2021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B5227-2C6F-B94D-9D8F-826F917070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9146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818D7-4D69-C74B-856A-11258C666662}" type="datetimeFigureOut">
              <a:rPr lang="en-US" smtClean="0"/>
              <a:t>6/1/2021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B5227-2C6F-B94D-9D8F-826F917070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507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818D7-4D69-C74B-856A-11258C666662}" type="datetimeFigureOut">
              <a:rPr lang="en-US" smtClean="0"/>
              <a:t>6/1/2021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B5227-2C6F-B94D-9D8F-826F917070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0707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edit</a:t>
            </a:r>
            <a:r>
              <a:rPr lang="cs-CZ" dirty="0"/>
              <a:t> Master </a:t>
            </a:r>
            <a:r>
              <a:rPr lang="cs-CZ" dirty="0" err="1"/>
              <a:t>title</a:t>
            </a:r>
            <a:r>
              <a:rPr lang="cs-CZ" dirty="0"/>
              <a:t>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edit</a:t>
            </a:r>
            <a:r>
              <a:rPr lang="cs-CZ" dirty="0"/>
              <a:t> Master text </a:t>
            </a:r>
            <a:r>
              <a:rPr lang="cs-CZ" dirty="0" err="1"/>
              <a:t>styles</a:t>
            </a:r>
            <a:endParaRPr lang="cs-CZ" dirty="0"/>
          </a:p>
          <a:p>
            <a:pPr lvl="1"/>
            <a:r>
              <a:rPr lang="cs-CZ" dirty="0"/>
              <a:t>Second </a:t>
            </a:r>
            <a:r>
              <a:rPr lang="cs-CZ" dirty="0" err="1"/>
              <a:t>level</a:t>
            </a:r>
            <a:endParaRPr lang="cs-CZ" dirty="0"/>
          </a:p>
          <a:p>
            <a:pPr lvl="2"/>
            <a:r>
              <a:rPr lang="cs-CZ" dirty="0" err="1"/>
              <a:t>Third</a:t>
            </a:r>
            <a:r>
              <a:rPr lang="cs-CZ" dirty="0"/>
              <a:t> </a:t>
            </a:r>
            <a:r>
              <a:rPr lang="cs-CZ" dirty="0" err="1"/>
              <a:t>level</a:t>
            </a:r>
            <a:endParaRPr lang="cs-CZ" dirty="0"/>
          </a:p>
          <a:p>
            <a:pPr lvl="3"/>
            <a:r>
              <a:rPr lang="cs-CZ" dirty="0" err="1"/>
              <a:t>Fourth</a:t>
            </a:r>
            <a:r>
              <a:rPr lang="cs-CZ" dirty="0"/>
              <a:t> </a:t>
            </a:r>
            <a:r>
              <a:rPr lang="cs-CZ" dirty="0" err="1"/>
              <a:t>level</a:t>
            </a:r>
            <a:endParaRPr lang="cs-CZ" dirty="0"/>
          </a:p>
          <a:p>
            <a:pPr lvl="4"/>
            <a:r>
              <a:rPr lang="cs-CZ" dirty="0" err="1"/>
              <a:t>Fifth</a:t>
            </a:r>
            <a:r>
              <a:rPr lang="cs-CZ" dirty="0"/>
              <a:t> </a:t>
            </a:r>
            <a:r>
              <a:rPr lang="cs-CZ" dirty="0" err="1"/>
              <a:t>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B6B818D7-4D69-C74B-856A-11258C666662}" type="datetimeFigureOut">
              <a:rPr lang="en-US" smtClean="0"/>
              <a:pPr/>
              <a:t>6/1/2021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err="1"/>
              <a:t>Název</a:t>
            </a:r>
            <a:r>
              <a:rPr lang="en-US" dirty="0"/>
              <a:t> </a:t>
            </a:r>
            <a:r>
              <a:rPr lang="en-US" dirty="0" err="1"/>
              <a:t>prezentace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CA6B5227-2C6F-B94D-9D8F-826F9170706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9141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3500" b="1" i="0" kern="1200" cap="all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www.crr.cz/kontakty/uzemni-pracoviste/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mseu.mssf.cz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www.mssf.cz/testappbeta/check_client.aspx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799" y="952629"/>
            <a:ext cx="7587370" cy="2708152"/>
          </a:xfrm>
        </p:spPr>
        <p:txBody>
          <a:bodyPr/>
          <a:lstStyle/>
          <a:p>
            <a:pPr>
              <a:lnSpc>
                <a:spcPct val="107000"/>
              </a:lnSpc>
            </a:pPr>
            <a:r>
              <a:rPr lang="cs-CZ" sz="4000" dirty="0">
                <a:solidFill>
                  <a:srgbClr val="000000"/>
                </a:solidFill>
                <a:cs typeface="Arial" panose="020B0604020202020204" pitchFamily="34" charset="0"/>
              </a:rPr>
              <a:t>Základní informace </a:t>
            </a:r>
            <a:br>
              <a:rPr lang="cs-CZ" sz="4000" dirty="0">
                <a:solidFill>
                  <a:srgbClr val="000000"/>
                </a:solidFill>
                <a:cs typeface="Arial" panose="020B0604020202020204" pitchFamily="34" charset="0"/>
              </a:rPr>
            </a:br>
            <a:r>
              <a:rPr lang="cs-CZ" sz="4000" dirty="0">
                <a:solidFill>
                  <a:srgbClr val="000000"/>
                </a:solidFill>
                <a:cs typeface="Arial" panose="020B0604020202020204" pitchFamily="34" charset="0"/>
              </a:rPr>
              <a:t>o aplikaci MS2014+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8591" y="5338275"/>
            <a:ext cx="6400800" cy="1083961"/>
          </a:xfrm>
        </p:spPr>
        <p:txBody>
          <a:bodyPr>
            <a:normAutofit/>
          </a:bodyPr>
          <a:lstStyle/>
          <a:p>
            <a:pPr algn="l">
              <a:spcBef>
                <a:spcPts val="0"/>
              </a:spcBef>
            </a:pPr>
            <a:r>
              <a:rPr lang="cs-CZ" sz="1600" dirty="0">
                <a:solidFill>
                  <a:srgbClr val="000000"/>
                </a:solidFill>
                <a:cs typeface="Arial" panose="020B0604020202020204" pitchFamily="34" charset="0"/>
              </a:rPr>
              <a:t>04. 06. 2021</a:t>
            </a:r>
          </a:p>
          <a:p>
            <a:pPr algn="l"/>
            <a:endParaRPr lang="en-US" sz="2000" dirty="0">
              <a:cs typeface="Arial" panose="020B0604020202020204" pitchFamily="34" charset="0"/>
            </a:endParaRPr>
          </a:p>
        </p:txBody>
      </p:sp>
      <p:pic>
        <p:nvPicPr>
          <p:cNvPr id="2050" name="Picture 2" descr="\\nt1\O\Loga 2014_2020\IROP\Logolinky\RGB\JPG\IROP_CZ_RO_B_C RGB_mal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596" y="5880256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8208275E-F5B3-42CB-975C-BD41E494082F}"/>
              </a:ext>
            </a:extLst>
          </p:cNvPr>
          <p:cNvSpPr txBox="1">
            <a:spLocks/>
          </p:cNvSpPr>
          <p:nvPr/>
        </p:nvSpPr>
        <p:spPr>
          <a:xfrm>
            <a:off x="1823114" y="3344514"/>
            <a:ext cx="5312739" cy="8582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Myriad Pro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REACT-EU - </a:t>
            </a:r>
            <a:r>
              <a:rPr lang="cs-CZ" sz="1800" b="1" dirty="0"/>
              <a:t>101. výzva „Sociální infrastruktura se zvýšenou energetickou účinností"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68601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47396"/>
            <a:ext cx="8229600" cy="1143000"/>
          </a:xfrm>
        </p:spPr>
        <p:txBody>
          <a:bodyPr/>
          <a:lstStyle/>
          <a:p>
            <a:r>
              <a:rPr lang="en-US" sz="2800" dirty="0" err="1"/>
              <a:t>Projektová</a:t>
            </a:r>
            <a:r>
              <a:rPr lang="en-US" sz="2800" dirty="0"/>
              <a:t> </a:t>
            </a:r>
            <a:r>
              <a:rPr lang="en-US" sz="2800" dirty="0" err="1"/>
              <a:t>žádost</a:t>
            </a:r>
            <a:r>
              <a:rPr lang="en-US" sz="2800" dirty="0"/>
              <a:t> - </a:t>
            </a:r>
            <a:r>
              <a:rPr lang="en-US" sz="2800" dirty="0" err="1"/>
              <a:t>založení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2444" y="999160"/>
            <a:ext cx="4508695" cy="2549769"/>
          </a:xfrm>
        </p:spPr>
        <p:txBody>
          <a:bodyPr>
            <a:normAutofit/>
          </a:bodyPr>
          <a:lstStyle/>
          <a:p>
            <a:pPr algn="just"/>
            <a:r>
              <a:rPr lang="en-US" sz="2000" dirty="0"/>
              <a:t>1. Po </a:t>
            </a:r>
            <a:r>
              <a:rPr lang="en-US" sz="2000" dirty="0" err="1"/>
              <a:t>přihlášení</a:t>
            </a:r>
            <a:r>
              <a:rPr lang="en-US" sz="2000" dirty="0"/>
              <a:t> je </a:t>
            </a:r>
            <a:r>
              <a:rPr lang="en-US" sz="2000" dirty="0" err="1"/>
              <a:t>třeba</a:t>
            </a:r>
            <a:r>
              <a:rPr lang="en-US" sz="2000" dirty="0"/>
              <a:t> </a:t>
            </a:r>
            <a:r>
              <a:rPr lang="en-US" sz="2000" dirty="0" err="1"/>
              <a:t>zvolit</a:t>
            </a:r>
            <a:r>
              <a:rPr lang="en-US" sz="2000" dirty="0"/>
              <a:t> </a:t>
            </a:r>
            <a:r>
              <a:rPr lang="en-US" sz="2000" dirty="0" err="1"/>
              <a:t>tlačítko</a:t>
            </a:r>
            <a:r>
              <a:rPr lang="en-US" sz="2000" dirty="0"/>
              <a:t> „</a:t>
            </a:r>
            <a:r>
              <a:rPr lang="en-US" sz="2000" dirty="0" err="1"/>
              <a:t>Žadatel</a:t>
            </a:r>
            <a:r>
              <a:rPr lang="en-US" sz="2000" dirty="0"/>
              <a:t>“</a:t>
            </a:r>
          </a:p>
          <a:p>
            <a:pPr algn="just"/>
            <a:r>
              <a:rPr lang="en-US" sz="2000" dirty="0"/>
              <a:t>2. </a:t>
            </a:r>
            <a:r>
              <a:rPr lang="en-US" sz="2000" dirty="0" err="1"/>
              <a:t>Následně</a:t>
            </a:r>
            <a:r>
              <a:rPr lang="en-US" sz="2000" dirty="0"/>
              <a:t> </a:t>
            </a:r>
            <a:r>
              <a:rPr lang="en-US" sz="2000" dirty="0" err="1"/>
              <a:t>tlačítko</a:t>
            </a:r>
            <a:r>
              <a:rPr lang="en-US" sz="2000" dirty="0"/>
              <a:t> „</a:t>
            </a:r>
            <a:r>
              <a:rPr lang="en-US" sz="2000" dirty="0" err="1"/>
              <a:t>Nová</a:t>
            </a:r>
            <a:r>
              <a:rPr lang="en-US" sz="2000" dirty="0"/>
              <a:t> </a:t>
            </a:r>
            <a:r>
              <a:rPr lang="en-US" sz="2000" dirty="0" err="1"/>
              <a:t>žádost</a:t>
            </a:r>
            <a:r>
              <a:rPr lang="en-US" sz="2000" dirty="0"/>
              <a:t>“</a:t>
            </a:r>
          </a:p>
          <a:p>
            <a:pPr algn="just"/>
            <a:r>
              <a:rPr lang="en-US" sz="2000" dirty="0"/>
              <a:t>3. </a:t>
            </a:r>
            <a:r>
              <a:rPr lang="en-US" sz="2000" dirty="0" err="1"/>
              <a:t>Zvolte</a:t>
            </a:r>
            <a:r>
              <a:rPr lang="en-US" sz="2000" dirty="0"/>
              <a:t> </a:t>
            </a:r>
            <a:r>
              <a:rPr lang="en-US" sz="2000" dirty="0" err="1"/>
              <a:t>operační</a:t>
            </a:r>
            <a:r>
              <a:rPr lang="en-US" sz="2000" dirty="0"/>
              <a:t> program: 06 – IROP</a:t>
            </a:r>
          </a:p>
          <a:p>
            <a:pPr algn="just"/>
            <a:r>
              <a:rPr lang="en-US" sz="2000" dirty="0"/>
              <a:t>4. </a:t>
            </a:r>
            <a:r>
              <a:rPr lang="en-US" sz="2000" dirty="0" err="1"/>
              <a:t>Vyberte</a:t>
            </a:r>
            <a:r>
              <a:rPr lang="en-US" sz="2000" dirty="0"/>
              <a:t> </a:t>
            </a:r>
            <a:r>
              <a:rPr lang="en-US" sz="2000" dirty="0" err="1"/>
              <a:t>příslušnou</a:t>
            </a:r>
            <a:r>
              <a:rPr lang="en-US" sz="2000" dirty="0"/>
              <a:t> </a:t>
            </a:r>
            <a:r>
              <a:rPr lang="en-US" sz="2000" dirty="0" err="1"/>
              <a:t>výzvu</a:t>
            </a:r>
            <a:r>
              <a:rPr lang="en-US" sz="2000" dirty="0"/>
              <a:t> a </a:t>
            </a:r>
            <a:r>
              <a:rPr lang="en-US" sz="2000" dirty="0" err="1"/>
              <a:t>tím</a:t>
            </a:r>
            <a:r>
              <a:rPr lang="en-US" sz="2000" dirty="0"/>
              <a:t> se </a:t>
            </a:r>
            <a:r>
              <a:rPr lang="en-US" sz="2000" dirty="0" err="1"/>
              <a:t>založí</a:t>
            </a:r>
            <a:r>
              <a:rPr lang="en-US" sz="2000" dirty="0"/>
              <a:t> </a:t>
            </a:r>
            <a:r>
              <a:rPr lang="en-US" sz="2000" dirty="0" err="1"/>
              <a:t>nová</a:t>
            </a:r>
            <a:r>
              <a:rPr lang="en-US" sz="2000" dirty="0"/>
              <a:t> </a:t>
            </a:r>
            <a:r>
              <a:rPr lang="en-US" sz="2000" dirty="0" err="1"/>
              <a:t>projektová</a:t>
            </a:r>
            <a:r>
              <a:rPr lang="en-US" sz="2000" dirty="0"/>
              <a:t> </a:t>
            </a:r>
            <a:r>
              <a:rPr lang="en-US" sz="2000" dirty="0" err="1"/>
              <a:t>žádost</a:t>
            </a:r>
            <a:endParaRPr lang="en-US" sz="2000" dirty="0"/>
          </a:p>
          <a:p>
            <a:pPr algn="just"/>
            <a:endParaRPr lang="en-US" sz="2000" dirty="0"/>
          </a:p>
        </p:txBody>
      </p:sp>
      <p:pic>
        <p:nvPicPr>
          <p:cNvPr id="1027" name="Picture 3" descr="\\nt1\O\Loga 2014_2020\IROP\Logolinky\RGB\JPG\IROP_CZ_RO_B_C RGB_mal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139" y="5990530"/>
            <a:ext cx="4232155" cy="696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8DA92502-18EF-40CE-9043-31F8E1F35E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138" y="867470"/>
            <a:ext cx="3355193" cy="2681459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0409AF2F-1653-4D34-B327-59ADAB41EE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2139" y="3548929"/>
            <a:ext cx="7871530" cy="2368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7657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82884"/>
            <a:ext cx="8229600" cy="1143000"/>
          </a:xfrm>
        </p:spPr>
        <p:txBody>
          <a:bodyPr/>
          <a:lstStyle/>
          <a:p>
            <a:r>
              <a:rPr lang="en-US" sz="2800" dirty="0" err="1"/>
              <a:t>Projektová</a:t>
            </a:r>
            <a:r>
              <a:rPr lang="en-US" sz="2800" dirty="0"/>
              <a:t> </a:t>
            </a:r>
            <a:r>
              <a:rPr lang="en-US" sz="2800" dirty="0" err="1"/>
              <a:t>žádost</a:t>
            </a:r>
            <a:r>
              <a:rPr lang="en-US" sz="2800" dirty="0"/>
              <a:t> – </a:t>
            </a:r>
            <a:r>
              <a:rPr lang="en-US" sz="2800" dirty="0" err="1"/>
              <a:t>vyplňování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833" y="784892"/>
            <a:ext cx="4619016" cy="5288216"/>
          </a:xfrm>
        </p:spPr>
        <p:txBody>
          <a:bodyPr>
            <a:noAutofit/>
          </a:bodyPr>
          <a:lstStyle/>
          <a:p>
            <a:pPr algn="just"/>
            <a:r>
              <a:rPr lang="en-US" sz="1800" dirty="0" err="1">
                <a:solidFill>
                  <a:srgbClr val="FF0000"/>
                </a:solidFill>
              </a:rPr>
              <a:t>Příloha</a:t>
            </a:r>
            <a:r>
              <a:rPr lang="en-US" sz="1800" dirty="0">
                <a:solidFill>
                  <a:srgbClr val="FF0000"/>
                </a:solidFill>
              </a:rPr>
              <a:t> 1 </a:t>
            </a:r>
            <a:r>
              <a:rPr lang="en-US" sz="1800" dirty="0" err="1">
                <a:solidFill>
                  <a:srgbClr val="FF0000"/>
                </a:solidFill>
              </a:rPr>
              <a:t>Specifických</a:t>
            </a:r>
            <a:r>
              <a:rPr lang="en-US" sz="1800" dirty="0">
                <a:solidFill>
                  <a:srgbClr val="FF0000"/>
                </a:solidFill>
              </a:rPr>
              <a:t> </a:t>
            </a:r>
            <a:r>
              <a:rPr lang="en-US" sz="1800" dirty="0" err="1">
                <a:solidFill>
                  <a:srgbClr val="FF0000"/>
                </a:solidFill>
              </a:rPr>
              <a:t>pravidel</a:t>
            </a:r>
            <a:r>
              <a:rPr lang="en-US" sz="1800" dirty="0">
                <a:solidFill>
                  <a:srgbClr val="FF0000"/>
                </a:solidFill>
              </a:rPr>
              <a:t>: </a:t>
            </a:r>
            <a:r>
              <a:rPr lang="en-US" sz="1800" dirty="0" err="1"/>
              <a:t>Postup</a:t>
            </a:r>
            <a:r>
              <a:rPr lang="en-US" sz="1800" dirty="0"/>
              <a:t> pro </a:t>
            </a:r>
            <a:r>
              <a:rPr lang="en-US" sz="1800" dirty="0" err="1"/>
              <a:t>podání</a:t>
            </a:r>
            <a:r>
              <a:rPr lang="en-US" sz="1800" dirty="0"/>
              <a:t> </a:t>
            </a:r>
            <a:r>
              <a:rPr lang="en-US" sz="1800" dirty="0" err="1"/>
              <a:t>žádosti</a:t>
            </a:r>
            <a:r>
              <a:rPr lang="en-US" sz="1800" dirty="0"/>
              <a:t> o </a:t>
            </a:r>
            <a:r>
              <a:rPr lang="en-US" sz="1800" dirty="0" err="1"/>
              <a:t>podporu</a:t>
            </a:r>
            <a:r>
              <a:rPr lang="en-US" sz="1800" dirty="0"/>
              <a:t> v MS2014+</a:t>
            </a:r>
          </a:p>
          <a:p>
            <a:pPr algn="just"/>
            <a:r>
              <a:rPr lang="en-US" sz="1800" dirty="0" err="1"/>
              <a:t>Rozlišení</a:t>
            </a:r>
            <a:r>
              <a:rPr lang="en-US" sz="1800" dirty="0"/>
              <a:t> </a:t>
            </a:r>
            <a:r>
              <a:rPr lang="en-US" sz="1800" dirty="0" err="1"/>
              <a:t>polí</a:t>
            </a:r>
            <a:r>
              <a:rPr lang="en-US" sz="1800" dirty="0"/>
              <a:t>:</a:t>
            </a:r>
          </a:p>
          <a:p>
            <a:pPr marL="400050" lvl="1" indent="0" algn="just">
              <a:buNone/>
            </a:pPr>
            <a:r>
              <a:rPr lang="en-US" sz="1700" dirty="0" err="1">
                <a:highlight>
                  <a:srgbClr val="FFFF00"/>
                </a:highlight>
              </a:rPr>
              <a:t>žlutá</a:t>
            </a:r>
            <a:r>
              <a:rPr lang="en-US" sz="1700" dirty="0"/>
              <a:t> - </a:t>
            </a:r>
            <a:r>
              <a:rPr lang="en-US" sz="1700" dirty="0" err="1"/>
              <a:t>povinná</a:t>
            </a:r>
            <a:r>
              <a:rPr lang="en-US" sz="1700" dirty="0"/>
              <a:t> </a:t>
            </a:r>
          </a:p>
          <a:p>
            <a:pPr marL="400050" lvl="1" indent="0" algn="just">
              <a:buNone/>
            </a:pPr>
            <a:r>
              <a:rPr lang="en-US" sz="1700" dirty="0" err="1">
                <a:highlight>
                  <a:srgbClr val="C0C0C0"/>
                </a:highlight>
              </a:rPr>
              <a:t>šedivá</a:t>
            </a:r>
            <a:r>
              <a:rPr lang="en-US" sz="1700" dirty="0"/>
              <a:t> – „</a:t>
            </a:r>
            <a:r>
              <a:rPr lang="en-US" sz="1700" dirty="0" err="1"/>
              <a:t>nepovinná</a:t>
            </a:r>
            <a:r>
              <a:rPr lang="en-US" sz="1700" dirty="0"/>
              <a:t>“</a:t>
            </a:r>
          </a:p>
          <a:p>
            <a:pPr marL="400050" lvl="1" indent="0" algn="just">
              <a:buNone/>
            </a:pPr>
            <a:r>
              <a:rPr lang="en-US" sz="1700" dirty="0" err="1"/>
              <a:t>bílá</a:t>
            </a:r>
            <a:r>
              <a:rPr lang="en-US" sz="1700" dirty="0"/>
              <a:t> - </a:t>
            </a:r>
            <a:r>
              <a:rPr lang="en-US" sz="1700" dirty="0" err="1"/>
              <a:t>needitovatelná</a:t>
            </a:r>
            <a:endParaRPr lang="en-US" sz="1700" dirty="0"/>
          </a:p>
          <a:p>
            <a:pPr algn="just"/>
            <a:r>
              <a:rPr lang="en-US" sz="1800" dirty="0" err="1"/>
              <a:t>Projektovou</a:t>
            </a:r>
            <a:r>
              <a:rPr lang="en-US" sz="1800" dirty="0"/>
              <a:t> </a:t>
            </a:r>
            <a:r>
              <a:rPr lang="en-US" sz="1800" dirty="0" err="1"/>
              <a:t>žádost</a:t>
            </a:r>
            <a:r>
              <a:rPr lang="en-US" sz="1800" dirty="0"/>
              <a:t> je </a:t>
            </a:r>
            <a:r>
              <a:rPr lang="en-US" sz="1800" dirty="0" err="1"/>
              <a:t>ideální</a:t>
            </a:r>
            <a:r>
              <a:rPr lang="en-US" sz="1800" dirty="0"/>
              <a:t> </a:t>
            </a:r>
            <a:r>
              <a:rPr lang="en-US" sz="1800" dirty="0" err="1"/>
              <a:t>vyplňovat</a:t>
            </a:r>
            <a:r>
              <a:rPr lang="en-US" sz="1800" dirty="0"/>
              <a:t> </a:t>
            </a:r>
            <a:r>
              <a:rPr lang="en-US" sz="1800" dirty="0" err="1"/>
              <a:t>postupně</a:t>
            </a:r>
            <a:r>
              <a:rPr lang="en-US" sz="1800" dirty="0"/>
              <a:t> od </a:t>
            </a:r>
            <a:r>
              <a:rPr lang="en-US" sz="1800" dirty="0" err="1"/>
              <a:t>horních</a:t>
            </a:r>
            <a:r>
              <a:rPr lang="en-US" sz="1800" dirty="0"/>
              <a:t> </a:t>
            </a:r>
            <a:r>
              <a:rPr lang="en-US" sz="1800" dirty="0" err="1"/>
              <a:t>záložek</a:t>
            </a:r>
            <a:r>
              <a:rPr lang="en-US" sz="1800" dirty="0"/>
              <a:t> k </a:t>
            </a:r>
            <a:r>
              <a:rPr lang="en-US" sz="1800" dirty="0" err="1"/>
              <a:t>poslední</a:t>
            </a:r>
            <a:r>
              <a:rPr lang="en-US" sz="1800" dirty="0"/>
              <a:t> </a:t>
            </a:r>
            <a:r>
              <a:rPr lang="en-US" sz="1800" dirty="0" err="1"/>
              <a:t>záložce</a:t>
            </a:r>
            <a:r>
              <a:rPr lang="en-US" sz="1800" dirty="0"/>
              <a:t> </a:t>
            </a:r>
            <a:r>
              <a:rPr lang="en-US" sz="1800" dirty="0" err="1"/>
              <a:t>Podpis</a:t>
            </a:r>
            <a:r>
              <a:rPr lang="en-US" sz="1800" dirty="0"/>
              <a:t> </a:t>
            </a:r>
            <a:r>
              <a:rPr lang="en-US" sz="1800" dirty="0" err="1"/>
              <a:t>žádosti</a:t>
            </a:r>
            <a:r>
              <a:rPr lang="en-US" sz="1800" dirty="0"/>
              <a:t>  </a:t>
            </a:r>
            <a:r>
              <a:rPr lang="en-US" sz="1800" dirty="0" err="1"/>
              <a:t>jednotlivé</a:t>
            </a:r>
            <a:r>
              <a:rPr lang="en-US" sz="1800" dirty="0"/>
              <a:t> </a:t>
            </a:r>
            <a:r>
              <a:rPr lang="en-US" sz="1800" dirty="0" err="1"/>
              <a:t>záložky</a:t>
            </a:r>
            <a:r>
              <a:rPr lang="en-US" sz="1800" dirty="0"/>
              <a:t> </a:t>
            </a:r>
            <a:r>
              <a:rPr lang="en-US" sz="1800" dirty="0" err="1"/>
              <a:t>mají</a:t>
            </a:r>
            <a:r>
              <a:rPr lang="en-US" sz="1800" dirty="0"/>
              <a:t> </a:t>
            </a:r>
            <a:r>
              <a:rPr lang="en-US" sz="1800" dirty="0" err="1"/>
              <a:t>na</a:t>
            </a:r>
            <a:r>
              <a:rPr lang="en-US" sz="1800" dirty="0"/>
              <a:t> </a:t>
            </a:r>
            <a:r>
              <a:rPr lang="en-US" sz="1800" dirty="0" err="1"/>
              <a:t>sebe</a:t>
            </a:r>
            <a:r>
              <a:rPr lang="en-US" sz="1800" dirty="0"/>
              <a:t> </a:t>
            </a:r>
            <a:r>
              <a:rPr lang="en-US" sz="1800" dirty="0" err="1"/>
              <a:t>vazby</a:t>
            </a:r>
            <a:r>
              <a:rPr lang="en-US" sz="1800" dirty="0"/>
              <a:t> (</a:t>
            </a:r>
            <a:r>
              <a:rPr lang="en-US" sz="1800" dirty="0" err="1"/>
              <a:t>např</a:t>
            </a:r>
            <a:r>
              <a:rPr lang="en-US" sz="1800" dirty="0"/>
              <a:t>. </a:t>
            </a:r>
            <a:r>
              <a:rPr lang="en-US" sz="1800" dirty="0" err="1"/>
              <a:t>indikátory</a:t>
            </a:r>
            <a:r>
              <a:rPr lang="en-US" sz="1800" dirty="0"/>
              <a:t>, </a:t>
            </a:r>
            <a:r>
              <a:rPr lang="en-US" sz="1800" dirty="0" err="1"/>
              <a:t>finanční</a:t>
            </a:r>
            <a:r>
              <a:rPr lang="en-US" sz="1800" dirty="0"/>
              <a:t> </a:t>
            </a:r>
            <a:r>
              <a:rPr lang="en-US" sz="1800" dirty="0" err="1"/>
              <a:t>záložky</a:t>
            </a:r>
            <a:r>
              <a:rPr lang="en-US" sz="1800" dirty="0"/>
              <a:t> </a:t>
            </a:r>
            <a:r>
              <a:rPr lang="en-US" sz="1800" dirty="0" err="1"/>
              <a:t>apod</a:t>
            </a:r>
            <a:r>
              <a:rPr lang="en-US" sz="1800" dirty="0"/>
              <a:t>.)</a:t>
            </a:r>
          </a:p>
          <a:p>
            <a:pPr algn="just"/>
            <a:r>
              <a:rPr lang="en-US" sz="1800" dirty="0" err="1">
                <a:solidFill>
                  <a:srgbClr val="FF0000"/>
                </a:solidFill>
              </a:rPr>
              <a:t>Záložka</a:t>
            </a:r>
            <a:r>
              <a:rPr lang="en-US" sz="1800" dirty="0">
                <a:solidFill>
                  <a:srgbClr val="FF0000"/>
                </a:solidFill>
              </a:rPr>
              <a:t> </a:t>
            </a:r>
            <a:r>
              <a:rPr lang="en-US" sz="1800" dirty="0" err="1">
                <a:solidFill>
                  <a:srgbClr val="FF0000"/>
                </a:solidFill>
              </a:rPr>
              <a:t>Projekt</a:t>
            </a:r>
            <a:r>
              <a:rPr lang="en-US" sz="1800" dirty="0">
                <a:solidFill>
                  <a:srgbClr val="FF0000"/>
                </a:solidFill>
              </a:rPr>
              <a:t> –</a:t>
            </a:r>
            <a:r>
              <a:rPr lang="en-US" sz="1800" dirty="0"/>
              <a:t> </a:t>
            </a:r>
            <a:r>
              <a:rPr lang="en-US" sz="1800" dirty="0" err="1"/>
              <a:t>obsahuje</a:t>
            </a:r>
            <a:r>
              <a:rPr lang="en-US" sz="1800" dirty="0"/>
              <a:t> </a:t>
            </a:r>
            <a:r>
              <a:rPr lang="en-US" sz="1800" dirty="0" err="1"/>
              <a:t>doplňkové</a:t>
            </a:r>
            <a:r>
              <a:rPr lang="en-US" sz="1800" dirty="0"/>
              <a:t> </a:t>
            </a:r>
            <a:r>
              <a:rPr lang="en-US" sz="1800" dirty="0" err="1"/>
              <a:t>informace</a:t>
            </a:r>
            <a:r>
              <a:rPr lang="en-US" sz="1800" dirty="0"/>
              <a:t>, </a:t>
            </a:r>
            <a:r>
              <a:rPr lang="en-US" sz="1800" dirty="0" err="1"/>
              <a:t>kde</a:t>
            </a:r>
            <a:r>
              <a:rPr lang="en-US" sz="1800" dirty="0"/>
              <a:t> je </a:t>
            </a:r>
            <a:r>
              <a:rPr lang="en-US" sz="1800" dirty="0" err="1"/>
              <a:t>možno</a:t>
            </a:r>
            <a:r>
              <a:rPr lang="en-US" sz="1800" dirty="0"/>
              <a:t> </a:t>
            </a:r>
            <a:r>
              <a:rPr lang="en-US" sz="1800" dirty="0" err="1"/>
              <a:t>si</a:t>
            </a:r>
            <a:r>
              <a:rPr lang="en-US" sz="1800" dirty="0"/>
              <a:t> </a:t>
            </a:r>
            <a:r>
              <a:rPr lang="en-US" sz="1800" dirty="0" err="1"/>
              <a:t>na</a:t>
            </a:r>
            <a:r>
              <a:rPr lang="en-US" sz="1800" dirty="0"/>
              <a:t> </a:t>
            </a:r>
            <a:r>
              <a:rPr lang="en-US" sz="1800" dirty="0" err="1"/>
              <a:t>projektové</a:t>
            </a:r>
            <a:r>
              <a:rPr lang="en-US" sz="1800" dirty="0"/>
              <a:t> </a:t>
            </a:r>
            <a:r>
              <a:rPr lang="en-US" sz="1800" dirty="0" err="1"/>
              <a:t>žádosti</a:t>
            </a:r>
            <a:r>
              <a:rPr lang="en-US" sz="1800" dirty="0"/>
              <a:t> </a:t>
            </a:r>
            <a:r>
              <a:rPr lang="en-US" sz="1800" dirty="0" err="1"/>
              <a:t>zaktivnit</a:t>
            </a:r>
            <a:r>
              <a:rPr lang="en-US" sz="1800" dirty="0"/>
              <a:t> </a:t>
            </a:r>
            <a:r>
              <a:rPr lang="en-US" sz="1800" dirty="0" err="1"/>
              <a:t>veřejné</a:t>
            </a:r>
            <a:r>
              <a:rPr lang="en-US" sz="1800" dirty="0"/>
              <a:t> </a:t>
            </a:r>
            <a:r>
              <a:rPr lang="en-US" sz="1800" dirty="0" err="1"/>
              <a:t>zakázky</a:t>
            </a:r>
            <a:r>
              <a:rPr lang="en-US" sz="1800" dirty="0"/>
              <a:t> a </a:t>
            </a:r>
            <a:r>
              <a:rPr lang="en-US" sz="1800" dirty="0" err="1"/>
              <a:t>veřejnou</a:t>
            </a:r>
            <a:r>
              <a:rPr lang="en-US" sz="1800" dirty="0"/>
              <a:t> </a:t>
            </a:r>
            <a:r>
              <a:rPr lang="en-US" sz="1800" dirty="0" err="1"/>
              <a:t>podporu</a:t>
            </a:r>
            <a:endParaRPr lang="en-US" sz="1800" dirty="0"/>
          </a:p>
          <a:p>
            <a:pPr algn="just"/>
            <a:r>
              <a:rPr lang="en-US" sz="1800" dirty="0" err="1">
                <a:solidFill>
                  <a:srgbClr val="FF0000"/>
                </a:solidFill>
              </a:rPr>
              <a:t>Záložka</a:t>
            </a:r>
            <a:r>
              <a:rPr lang="en-US" sz="1800" dirty="0">
                <a:solidFill>
                  <a:srgbClr val="FF0000"/>
                </a:solidFill>
              </a:rPr>
              <a:t> </a:t>
            </a:r>
            <a:r>
              <a:rPr lang="en-US" sz="1800" dirty="0" err="1">
                <a:solidFill>
                  <a:srgbClr val="FF0000"/>
                </a:solidFill>
              </a:rPr>
              <a:t>Podpis</a:t>
            </a:r>
            <a:r>
              <a:rPr lang="en-US" sz="1800" dirty="0">
                <a:solidFill>
                  <a:srgbClr val="FF0000"/>
                </a:solidFill>
              </a:rPr>
              <a:t> </a:t>
            </a:r>
            <a:r>
              <a:rPr lang="en-US" sz="1800" dirty="0" err="1">
                <a:solidFill>
                  <a:srgbClr val="FF0000"/>
                </a:solidFill>
              </a:rPr>
              <a:t>žádosti</a:t>
            </a:r>
            <a:r>
              <a:rPr lang="en-US" sz="1800" dirty="0">
                <a:solidFill>
                  <a:srgbClr val="FF0000"/>
                </a:solidFill>
              </a:rPr>
              <a:t> </a:t>
            </a:r>
            <a:r>
              <a:rPr lang="en-US" sz="1800" dirty="0" err="1"/>
              <a:t>bude</a:t>
            </a:r>
            <a:r>
              <a:rPr lang="en-US" sz="1800" dirty="0"/>
              <a:t> </a:t>
            </a:r>
            <a:r>
              <a:rPr lang="en-US" sz="1800" dirty="0" err="1"/>
              <a:t>aktivní</a:t>
            </a:r>
            <a:r>
              <a:rPr lang="en-US" sz="1800" dirty="0"/>
              <a:t> </a:t>
            </a:r>
            <a:r>
              <a:rPr lang="en-US" sz="1800" dirty="0" err="1"/>
              <a:t>až</a:t>
            </a:r>
            <a:r>
              <a:rPr lang="en-US" sz="1800" dirty="0"/>
              <a:t> po </a:t>
            </a:r>
            <a:r>
              <a:rPr lang="en-US" sz="1800" dirty="0" err="1"/>
              <a:t>finalizaci</a:t>
            </a:r>
            <a:endParaRPr lang="en-US" sz="1800" dirty="0"/>
          </a:p>
          <a:p>
            <a:pPr algn="just"/>
            <a:endParaRPr lang="en-US" sz="1800" dirty="0"/>
          </a:p>
          <a:p>
            <a:pPr algn="just"/>
            <a:endParaRPr lang="en-US" sz="1800" dirty="0"/>
          </a:p>
        </p:txBody>
      </p:sp>
      <p:pic>
        <p:nvPicPr>
          <p:cNvPr id="1027" name="Picture 3" descr="\\nt1\O\Loga 2014_2020\IROP\Logolinky\RGB\JPG\IROP_CZ_RO_B_C RGB_mal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138" y="6070527"/>
            <a:ext cx="4232155" cy="696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2764C3B6-6CB1-470B-A030-97295F0788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138" y="784892"/>
            <a:ext cx="3505200" cy="5288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8607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138" y="79989"/>
            <a:ext cx="8229600" cy="1143000"/>
          </a:xfrm>
        </p:spPr>
        <p:txBody>
          <a:bodyPr/>
          <a:lstStyle/>
          <a:p>
            <a:r>
              <a:rPr lang="en-US" sz="2400" dirty="0" err="1"/>
              <a:t>Projektová</a:t>
            </a:r>
            <a:r>
              <a:rPr lang="en-US" sz="2400" dirty="0"/>
              <a:t> </a:t>
            </a:r>
            <a:r>
              <a:rPr lang="en-US" sz="2400" dirty="0" err="1"/>
              <a:t>žádost</a:t>
            </a:r>
            <a:r>
              <a:rPr lang="en-US" sz="2400" dirty="0"/>
              <a:t> </a:t>
            </a:r>
            <a:r>
              <a:rPr lang="cs-CZ" sz="2400" dirty="0"/>
              <a:t>-</a:t>
            </a:r>
            <a:r>
              <a:rPr lang="en-US" sz="2400" dirty="0"/>
              <a:t> VZ</a:t>
            </a:r>
            <a:r>
              <a:rPr lang="cs-CZ" sz="2400" dirty="0"/>
              <a:t>, veřejná podpora</a:t>
            </a:r>
            <a:r>
              <a:rPr lang="en-US" sz="2400" dirty="0"/>
              <a:t> </a:t>
            </a:r>
            <a:br>
              <a:rPr lang="cs-CZ" sz="2400" dirty="0"/>
            </a:br>
            <a:r>
              <a:rPr lang="en-US" sz="2400" dirty="0"/>
              <a:t>a CBA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3762" y="1010572"/>
            <a:ext cx="8229600" cy="5230429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n-US" sz="1600" dirty="0" err="1">
                <a:solidFill>
                  <a:srgbClr val="FF0000"/>
                </a:solidFill>
              </a:rPr>
              <a:t>Příloha</a:t>
            </a:r>
            <a:r>
              <a:rPr lang="en-US" sz="1600" dirty="0">
                <a:solidFill>
                  <a:srgbClr val="FF0000"/>
                </a:solidFill>
              </a:rPr>
              <a:t> 35 </a:t>
            </a:r>
            <a:r>
              <a:rPr lang="en-US" sz="1600" dirty="0" err="1"/>
              <a:t>Obecných</a:t>
            </a:r>
            <a:r>
              <a:rPr lang="en-US" sz="1600" dirty="0"/>
              <a:t> </a:t>
            </a:r>
            <a:r>
              <a:rPr lang="en-US" sz="1600" dirty="0" err="1"/>
              <a:t>pravidel</a:t>
            </a:r>
            <a:r>
              <a:rPr lang="cs-CZ" sz="1600" dirty="0"/>
              <a:t> - Postup pro práci s modulem veřejné zakázky</a:t>
            </a:r>
            <a:endParaRPr lang="en-US" sz="1600" dirty="0"/>
          </a:p>
          <a:p>
            <a:pPr algn="just"/>
            <a:r>
              <a:rPr lang="en-US" sz="1600" dirty="0" err="1">
                <a:solidFill>
                  <a:srgbClr val="FF0000"/>
                </a:solidFill>
              </a:rPr>
              <a:t>Záložka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 err="1">
                <a:solidFill>
                  <a:srgbClr val="FF0000"/>
                </a:solidFill>
              </a:rPr>
              <a:t>Projekt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cs-CZ" sz="1600" dirty="0"/>
              <a:t>-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 err="1"/>
              <a:t>zaškrtnout</a:t>
            </a:r>
            <a:r>
              <a:rPr lang="en-US" sz="1600" dirty="0"/>
              <a:t> checkbox „</a:t>
            </a:r>
            <a:r>
              <a:rPr lang="en-US" sz="1600" dirty="0" err="1"/>
              <a:t>Realizace</a:t>
            </a:r>
            <a:r>
              <a:rPr lang="en-US" sz="1600" dirty="0"/>
              <a:t> </a:t>
            </a:r>
            <a:r>
              <a:rPr lang="en-US" sz="1600" dirty="0" err="1"/>
              <a:t>zadávacích</a:t>
            </a:r>
            <a:r>
              <a:rPr lang="en-US" sz="1600" dirty="0"/>
              <a:t> </a:t>
            </a:r>
            <a:r>
              <a:rPr lang="en-US" sz="1600" dirty="0" err="1"/>
              <a:t>řízení</a:t>
            </a:r>
            <a:r>
              <a:rPr lang="en-US" sz="1600" dirty="0"/>
              <a:t> </a:t>
            </a:r>
            <a:r>
              <a:rPr lang="en-US" sz="1600" dirty="0" err="1"/>
              <a:t>na</a:t>
            </a:r>
            <a:r>
              <a:rPr lang="en-US" sz="1600" dirty="0"/>
              <a:t> </a:t>
            </a:r>
            <a:r>
              <a:rPr lang="en-US" sz="1600" dirty="0" err="1"/>
              <a:t>projektu</a:t>
            </a:r>
            <a:r>
              <a:rPr lang="en-US" sz="1600" dirty="0"/>
              <a:t>“, </a:t>
            </a:r>
            <a:r>
              <a:rPr lang="en-US" sz="1600" dirty="0" err="1"/>
              <a:t>poté</a:t>
            </a:r>
            <a:r>
              <a:rPr lang="en-US" sz="1600" dirty="0"/>
              <a:t> se </a:t>
            </a:r>
            <a:r>
              <a:rPr lang="en-US" sz="1600" dirty="0" err="1"/>
              <a:t>na</a:t>
            </a:r>
            <a:r>
              <a:rPr lang="en-US" sz="1600" dirty="0"/>
              <a:t> </a:t>
            </a:r>
            <a:r>
              <a:rPr lang="en-US" sz="1600" dirty="0" err="1"/>
              <a:t>projektové</a:t>
            </a:r>
            <a:r>
              <a:rPr lang="en-US" sz="1600" dirty="0"/>
              <a:t> </a:t>
            </a:r>
            <a:r>
              <a:rPr lang="en-US" sz="1600" dirty="0" err="1"/>
              <a:t>žádosti</a:t>
            </a:r>
            <a:r>
              <a:rPr lang="en-US" sz="1600" dirty="0"/>
              <a:t> </a:t>
            </a:r>
            <a:r>
              <a:rPr lang="en-US" sz="1600" dirty="0" err="1"/>
              <a:t>zobrazí</a:t>
            </a:r>
            <a:r>
              <a:rPr lang="en-US" sz="1600" dirty="0"/>
              <a:t> </a:t>
            </a:r>
            <a:r>
              <a:rPr lang="en-US" sz="1600" dirty="0" err="1"/>
              <a:t>záložka</a:t>
            </a:r>
            <a:r>
              <a:rPr lang="en-US" sz="1600" dirty="0"/>
              <a:t> „</a:t>
            </a:r>
            <a:r>
              <a:rPr lang="en-US" sz="1600" dirty="0" err="1"/>
              <a:t>Veřejné</a:t>
            </a:r>
            <a:r>
              <a:rPr lang="en-US" sz="1600" dirty="0"/>
              <a:t> </a:t>
            </a:r>
            <a:r>
              <a:rPr lang="en-US" sz="1600" dirty="0" err="1"/>
              <a:t>zakázky</a:t>
            </a:r>
            <a:r>
              <a:rPr lang="en-US" sz="1600" dirty="0"/>
              <a:t>“</a:t>
            </a:r>
          </a:p>
          <a:p>
            <a:pPr algn="just"/>
            <a:endParaRPr lang="en-US" sz="1600" dirty="0"/>
          </a:p>
          <a:p>
            <a:pPr algn="just"/>
            <a:endParaRPr lang="en-US" sz="1600" dirty="0"/>
          </a:p>
          <a:p>
            <a:pPr algn="just"/>
            <a:endParaRPr lang="en-US" sz="1600" dirty="0"/>
          </a:p>
          <a:p>
            <a:pPr algn="just"/>
            <a:endParaRPr lang="en-US" sz="1600" dirty="0"/>
          </a:p>
          <a:p>
            <a:pPr algn="just"/>
            <a:endParaRPr lang="en-US" sz="1600" dirty="0"/>
          </a:p>
          <a:p>
            <a:pPr algn="just"/>
            <a:endParaRPr lang="cs-CZ" sz="1600" dirty="0"/>
          </a:p>
          <a:p>
            <a:pPr algn="just"/>
            <a:endParaRPr lang="cs-CZ" sz="1600" dirty="0"/>
          </a:p>
          <a:p>
            <a:pPr algn="just"/>
            <a:endParaRPr lang="cs-CZ" sz="2600" dirty="0"/>
          </a:p>
          <a:p>
            <a:pPr algn="just"/>
            <a:r>
              <a:rPr lang="cs-CZ" sz="1600" dirty="0">
                <a:solidFill>
                  <a:srgbClr val="FF0000"/>
                </a:solidFill>
              </a:rPr>
              <a:t>Záložka Projekt </a:t>
            </a:r>
            <a:r>
              <a:rPr lang="cs-CZ" sz="1600" dirty="0"/>
              <a:t>- zaškrtnout checkbox „Veřejná podpora“, </a:t>
            </a:r>
            <a:r>
              <a:rPr lang="en-US" sz="1600" dirty="0" err="1"/>
              <a:t>poté</a:t>
            </a:r>
            <a:r>
              <a:rPr lang="en-US" sz="1600" dirty="0"/>
              <a:t> se </a:t>
            </a:r>
            <a:r>
              <a:rPr lang="en-US" sz="1600" dirty="0" err="1"/>
              <a:t>na</a:t>
            </a:r>
            <a:r>
              <a:rPr lang="en-US" sz="1600" dirty="0"/>
              <a:t> </a:t>
            </a:r>
            <a:r>
              <a:rPr lang="en-US" sz="1600" dirty="0" err="1"/>
              <a:t>projektové</a:t>
            </a:r>
            <a:r>
              <a:rPr lang="en-US" sz="1600" dirty="0"/>
              <a:t> </a:t>
            </a:r>
            <a:r>
              <a:rPr lang="en-US" sz="1600" dirty="0" err="1"/>
              <a:t>žádosti</a:t>
            </a:r>
            <a:r>
              <a:rPr lang="en-US" sz="1600" dirty="0"/>
              <a:t> </a:t>
            </a:r>
            <a:r>
              <a:rPr lang="cs-CZ" sz="1600" dirty="0"/>
              <a:t>zaktivní</a:t>
            </a:r>
            <a:r>
              <a:rPr lang="en-US" sz="1600" dirty="0"/>
              <a:t> </a:t>
            </a:r>
            <a:r>
              <a:rPr lang="en-US" sz="1600" dirty="0" err="1"/>
              <a:t>záložka</a:t>
            </a:r>
            <a:r>
              <a:rPr lang="en-US" sz="1600" dirty="0"/>
              <a:t> </a:t>
            </a:r>
            <a:r>
              <a:rPr lang="cs-CZ" sz="1600" dirty="0"/>
              <a:t>„Veřejná podpora“, kde potřeba k </a:t>
            </a:r>
            <a:r>
              <a:rPr lang="cs-CZ" sz="1600" b="1" u="sng" dirty="0"/>
              <a:t>žadateli</a:t>
            </a:r>
            <a:r>
              <a:rPr lang="cs-CZ" sz="1600" dirty="0"/>
              <a:t> vybrat v poli „Kombinace veřejné podpory“ záznam „</a:t>
            </a:r>
            <a:r>
              <a:rPr lang="cs-CZ" sz="1600" i="1" dirty="0"/>
              <a:t>1304521235 |  Rozhodnutí Komise o SOHZ (2012/21/EU) IROP REACT</a:t>
            </a:r>
            <a:r>
              <a:rPr lang="cs-CZ" sz="1600" dirty="0"/>
              <a:t>“</a:t>
            </a:r>
          </a:p>
          <a:p>
            <a:pPr algn="just"/>
            <a:endParaRPr lang="cs-CZ" sz="1600" dirty="0"/>
          </a:p>
          <a:p>
            <a:pPr algn="just"/>
            <a:endParaRPr lang="cs-CZ" sz="1600" dirty="0"/>
          </a:p>
          <a:p>
            <a:pPr algn="just"/>
            <a:endParaRPr lang="cs-CZ" sz="1600" dirty="0"/>
          </a:p>
          <a:p>
            <a:pPr algn="just"/>
            <a:endParaRPr lang="cs-CZ" sz="1600" dirty="0"/>
          </a:p>
          <a:p>
            <a:pPr algn="just"/>
            <a:endParaRPr lang="cs-CZ" sz="1600" dirty="0"/>
          </a:p>
          <a:p>
            <a:pPr algn="just"/>
            <a:endParaRPr lang="cs-CZ" sz="1000" dirty="0"/>
          </a:p>
          <a:p>
            <a:pPr algn="just"/>
            <a:r>
              <a:rPr lang="en-US" sz="1600" dirty="0"/>
              <a:t>CBA </a:t>
            </a:r>
            <a:r>
              <a:rPr lang="cs-CZ" sz="1600" dirty="0"/>
              <a:t>-</a:t>
            </a:r>
            <a:r>
              <a:rPr lang="en-US" sz="1600" dirty="0"/>
              <a:t> </a:t>
            </a:r>
            <a:r>
              <a:rPr lang="cs-CZ" sz="1600" dirty="0"/>
              <a:t>u projektů se způsobilými výdaji nižšími než 100 mil. Kč se </a:t>
            </a:r>
            <a:r>
              <a:rPr lang="cs-CZ" sz="1600" dirty="0">
                <a:solidFill>
                  <a:srgbClr val="FF0000"/>
                </a:solidFill>
              </a:rPr>
              <a:t>nevyplňuje </a:t>
            </a:r>
            <a:r>
              <a:rPr lang="cs-CZ" sz="1600" dirty="0"/>
              <a:t>(max. výše CZV ve výzvě je 60 mil. Kč)</a:t>
            </a:r>
            <a:endParaRPr lang="en-US" sz="1600" dirty="0"/>
          </a:p>
        </p:txBody>
      </p:sp>
      <p:pic>
        <p:nvPicPr>
          <p:cNvPr id="1027" name="Picture 3" descr="\\nt1\O\Loga 2014_2020\IROP\Logolinky\RGB\JPG\IROP_CZ_RO_B_C RGB_mal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138" y="6081209"/>
            <a:ext cx="4232155" cy="696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3C5386CB-5283-4EB8-A700-7D303CCA67D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2873"/>
          <a:stretch/>
        </p:blipFill>
        <p:spPr>
          <a:xfrm>
            <a:off x="3635137" y="1703258"/>
            <a:ext cx="2706264" cy="1856690"/>
          </a:xfrm>
          <a:prstGeom prst="rect">
            <a:avLst/>
          </a:prstGeom>
        </p:spPr>
      </p:pic>
      <p:pic>
        <p:nvPicPr>
          <p:cNvPr id="8" name="Obrázek 7" descr="Obsah obrázku text, stůl&#10;&#10;Popis byl vytvořen automaticky">
            <a:extLst>
              <a:ext uri="{FF2B5EF4-FFF2-40B4-BE49-F238E27FC236}">
                <a16:creationId xmlns:a16="http://schemas.microsoft.com/office/drawing/2014/main" id="{3873DB63-2BF9-4C2D-A046-565EB68802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6150" y="1774281"/>
            <a:ext cx="2166849" cy="1142521"/>
          </a:xfrm>
          <a:prstGeom prst="rect">
            <a:avLst/>
          </a:prstGeom>
        </p:spPr>
      </p:pic>
      <p:pic>
        <p:nvPicPr>
          <p:cNvPr id="11" name="Obrázek 10" descr="Obsah obrázku text&#10;&#10;Popis byl vytvořen automaticky">
            <a:extLst>
              <a:ext uri="{FF2B5EF4-FFF2-40B4-BE49-F238E27FC236}">
                <a16:creationId xmlns:a16="http://schemas.microsoft.com/office/drawing/2014/main" id="{79A4DC53-26FD-499B-9B5F-A7DB8A6C4F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62966" y="4273773"/>
            <a:ext cx="5008353" cy="1288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9508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32428"/>
            <a:ext cx="8229600" cy="1143000"/>
          </a:xfrm>
        </p:spPr>
        <p:txBody>
          <a:bodyPr/>
          <a:lstStyle/>
          <a:p>
            <a:r>
              <a:rPr lang="en-US" sz="2400" dirty="0" err="1"/>
              <a:t>Projektová</a:t>
            </a:r>
            <a:r>
              <a:rPr lang="en-US" sz="2400" dirty="0"/>
              <a:t> </a:t>
            </a:r>
            <a:r>
              <a:rPr lang="en-US" sz="2400" dirty="0" err="1"/>
              <a:t>žádost</a:t>
            </a:r>
            <a:r>
              <a:rPr lang="en-US" sz="2400" dirty="0"/>
              <a:t> </a:t>
            </a:r>
            <a:r>
              <a:rPr lang="cs-CZ" sz="2400" dirty="0"/>
              <a:t>-</a:t>
            </a:r>
            <a:r>
              <a:rPr lang="en-US" sz="2400" dirty="0"/>
              <a:t> </a:t>
            </a:r>
            <a:r>
              <a:rPr lang="cs-CZ" sz="2400" dirty="0"/>
              <a:t>indikátory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3762" y="822830"/>
            <a:ext cx="8229600" cy="5338273"/>
          </a:xfrm>
        </p:spPr>
        <p:txBody>
          <a:bodyPr>
            <a:normAutofit/>
          </a:bodyPr>
          <a:lstStyle/>
          <a:p>
            <a:pPr algn="just"/>
            <a:endParaRPr lang="en-US" sz="1600" dirty="0"/>
          </a:p>
          <a:p>
            <a:pPr algn="just"/>
            <a:endParaRPr lang="en-US" sz="1600" dirty="0"/>
          </a:p>
          <a:p>
            <a:pPr algn="just"/>
            <a:endParaRPr lang="en-US" sz="1600" dirty="0"/>
          </a:p>
          <a:p>
            <a:pPr algn="just"/>
            <a:endParaRPr lang="en-US" sz="1600" dirty="0"/>
          </a:p>
          <a:p>
            <a:pPr algn="just"/>
            <a:endParaRPr lang="en-US" sz="1600" dirty="0"/>
          </a:p>
          <a:p>
            <a:pPr algn="just"/>
            <a:endParaRPr lang="cs-CZ" sz="1600" dirty="0"/>
          </a:p>
          <a:p>
            <a:pPr algn="just"/>
            <a:endParaRPr lang="cs-CZ" sz="1600" dirty="0"/>
          </a:p>
        </p:txBody>
      </p:sp>
      <p:pic>
        <p:nvPicPr>
          <p:cNvPr id="1027" name="Picture 3" descr="\\nt1\O\Loga 2014_2020\IROP\Logolinky\RGB\JPG\IROP_CZ_RO_B_C RGB_mal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138" y="6081209"/>
            <a:ext cx="4232155" cy="696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8C4B8048-D201-42A3-BF39-CE0098C471F3}"/>
              </a:ext>
            </a:extLst>
          </p:cNvPr>
          <p:cNvSpPr txBox="1">
            <a:spLocks/>
          </p:cNvSpPr>
          <p:nvPr/>
        </p:nvSpPr>
        <p:spPr>
          <a:xfrm>
            <a:off x="213762" y="803592"/>
            <a:ext cx="8229600" cy="46001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1600" dirty="0" err="1">
                <a:solidFill>
                  <a:srgbClr val="FF0000"/>
                </a:solidFill>
              </a:rPr>
              <a:t>Záložka</a:t>
            </a:r>
            <a:r>
              <a:rPr lang="cs-CZ" sz="1600" dirty="0">
                <a:solidFill>
                  <a:srgbClr val="FF0000"/>
                </a:solidFill>
              </a:rPr>
              <a:t> Indikátory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cs-CZ" sz="1600" dirty="0"/>
              <a:t>-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cs-CZ" sz="1600" dirty="0"/>
              <a:t>na výzvě je indikátor č. </a:t>
            </a:r>
            <a:r>
              <a:rPr lang="cs-CZ" sz="1600" i="1" dirty="0"/>
              <a:t>323 00 Snížení konečné spotřeby energie u podpořených subjektů</a:t>
            </a:r>
            <a:r>
              <a:rPr lang="cs-CZ" sz="1600" dirty="0"/>
              <a:t>, který je povinný jen pro projekty zamřené na energetické úspory. </a:t>
            </a:r>
          </a:p>
          <a:p>
            <a:pPr algn="just"/>
            <a:r>
              <a:rPr lang="cs-CZ" sz="1600" dirty="0"/>
              <a:t>Tento indikátor není předvyplněný v tabulce indikátorů a je nutné ho doplnit pomocí tlačítka „Nový záznam“, vybrat si indikátor z číselníku a uložit (vyplnit potřebná pole).</a:t>
            </a:r>
            <a:endParaRPr lang="en-US" sz="1600" dirty="0"/>
          </a:p>
          <a:p>
            <a:pPr algn="just"/>
            <a:endParaRPr lang="en-US" sz="1600" dirty="0"/>
          </a:p>
          <a:p>
            <a:pPr algn="just"/>
            <a:endParaRPr lang="en-US" sz="1600" dirty="0"/>
          </a:p>
          <a:p>
            <a:pPr algn="just"/>
            <a:endParaRPr lang="en-US" sz="1600" dirty="0"/>
          </a:p>
          <a:p>
            <a:pPr algn="just"/>
            <a:endParaRPr lang="en-US" sz="1600" dirty="0"/>
          </a:p>
          <a:p>
            <a:pPr algn="just"/>
            <a:endParaRPr lang="en-US" sz="1600" dirty="0"/>
          </a:p>
          <a:p>
            <a:pPr algn="just"/>
            <a:endParaRPr lang="cs-CZ" sz="1600" dirty="0"/>
          </a:p>
          <a:p>
            <a:pPr algn="just"/>
            <a:endParaRPr lang="cs-CZ" sz="1600" dirty="0"/>
          </a:p>
        </p:txBody>
      </p:sp>
      <p:pic>
        <p:nvPicPr>
          <p:cNvPr id="5" name="Obrázek 4" descr="Obsah obrázku text, snímek obrazovky, interiér&#10;&#10;Popis byl vytvořen automaticky">
            <a:extLst>
              <a:ext uri="{FF2B5EF4-FFF2-40B4-BE49-F238E27FC236}">
                <a16:creationId xmlns:a16="http://schemas.microsoft.com/office/drawing/2014/main" id="{A276878B-142E-4206-9AA5-B1D3424DC8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8654" y="2175794"/>
            <a:ext cx="6411443" cy="3985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972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32428"/>
            <a:ext cx="8229600" cy="1143000"/>
          </a:xfrm>
        </p:spPr>
        <p:txBody>
          <a:bodyPr/>
          <a:lstStyle/>
          <a:p>
            <a:r>
              <a:rPr lang="en-US" sz="2800" dirty="0" err="1"/>
              <a:t>Projektová</a:t>
            </a:r>
            <a:r>
              <a:rPr lang="en-US" sz="2800" dirty="0"/>
              <a:t> </a:t>
            </a:r>
            <a:r>
              <a:rPr lang="en-US" sz="2800" dirty="0" err="1"/>
              <a:t>žádost</a:t>
            </a:r>
            <a:r>
              <a:rPr lang="en-US" sz="2800" dirty="0"/>
              <a:t> – </a:t>
            </a:r>
            <a:r>
              <a:rPr lang="en-US" sz="2800" dirty="0" err="1"/>
              <a:t>uživatelské</a:t>
            </a:r>
            <a:r>
              <a:rPr lang="en-US" sz="2800" dirty="0"/>
              <a:t> role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99850"/>
            <a:ext cx="8229600" cy="4525963"/>
          </a:xfrm>
        </p:spPr>
        <p:txBody>
          <a:bodyPr>
            <a:normAutofit fontScale="92500" lnSpcReduction="20000"/>
          </a:bodyPr>
          <a:lstStyle/>
          <a:p>
            <a:r>
              <a:rPr lang="en-US" sz="2400" dirty="0" err="1"/>
              <a:t>Záložka</a:t>
            </a:r>
            <a:r>
              <a:rPr lang="en-US" sz="2400" dirty="0"/>
              <a:t> </a:t>
            </a:r>
            <a:r>
              <a:rPr lang="en-US" sz="2400" dirty="0" err="1">
                <a:solidFill>
                  <a:srgbClr val="FF0000"/>
                </a:solidFill>
              </a:rPr>
              <a:t>Přístup</a:t>
            </a:r>
            <a:r>
              <a:rPr lang="en-US" sz="2400" dirty="0">
                <a:solidFill>
                  <a:srgbClr val="FF0000"/>
                </a:solidFill>
              </a:rPr>
              <a:t> k </a:t>
            </a:r>
            <a:r>
              <a:rPr lang="en-US" sz="2400" dirty="0" err="1">
                <a:solidFill>
                  <a:srgbClr val="FF0000"/>
                </a:solidFill>
              </a:rPr>
              <a:t>projektu</a:t>
            </a:r>
            <a:endParaRPr lang="en-US" sz="2400" dirty="0">
              <a:solidFill>
                <a:srgbClr val="FF0000"/>
              </a:solidFill>
            </a:endParaRPr>
          </a:p>
          <a:p>
            <a:pPr algn="just"/>
            <a:r>
              <a:rPr lang="en-US" sz="2400" dirty="0" err="1">
                <a:solidFill>
                  <a:srgbClr val="FF0000"/>
                </a:solidFill>
              </a:rPr>
              <a:t>Správce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přístupů</a:t>
            </a:r>
            <a:r>
              <a:rPr lang="en-US" sz="2400" dirty="0">
                <a:solidFill>
                  <a:srgbClr val="FF0000"/>
                </a:solidFill>
              </a:rPr>
              <a:t> (</a:t>
            </a:r>
            <a:r>
              <a:rPr lang="en-US" sz="2400" dirty="0" err="1">
                <a:solidFill>
                  <a:srgbClr val="FF0000"/>
                </a:solidFill>
              </a:rPr>
              <a:t>Zástupce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správce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přístupů</a:t>
            </a:r>
            <a:r>
              <a:rPr lang="en-US" sz="2400" dirty="0">
                <a:solidFill>
                  <a:srgbClr val="FF0000"/>
                </a:solidFill>
              </a:rPr>
              <a:t>) – </a:t>
            </a:r>
            <a:r>
              <a:rPr lang="en-US" sz="2400" dirty="0" err="1"/>
              <a:t>správce</a:t>
            </a:r>
            <a:r>
              <a:rPr lang="en-US" sz="2400" dirty="0"/>
              <a:t> </a:t>
            </a:r>
            <a:r>
              <a:rPr lang="en-US" sz="2400" dirty="0" err="1"/>
              <a:t>přístupů</a:t>
            </a:r>
            <a:r>
              <a:rPr lang="en-US" sz="2400" dirty="0"/>
              <a:t> </a:t>
            </a:r>
            <a:r>
              <a:rPr lang="en-US" sz="2400" dirty="0" err="1"/>
              <a:t>může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projekt</a:t>
            </a:r>
            <a:r>
              <a:rPr lang="en-US" sz="2400" dirty="0"/>
              <a:t> </a:t>
            </a:r>
            <a:r>
              <a:rPr lang="en-US" sz="2400" dirty="0" err="1"/>
              <a:t>přidávat</a:t>
            </a:r>
            <a:r>
              <a:rPr lang="en-US" sz="2400" dirty="0"/>
              <a:t> </a:t>
            </a:r>
            <a:r>
              <a:rPr lang="en-US" sz="2400" dirty="0" err="1"/>
              <a:t>nové</a:t>
            </a:r>
            <a:r>
              <a:rPr lang="en-US" sz="2400" dirty="0"/>
              <a:t> </a:t>
            </a:r>
            <a:r>
              <a:rPr lang="en-US" sz="2400" dirty="0" err="1"/>
              <a:t>uživatele</a:t>
            </a:r>
            <a:r>
              <a:rPr lang="en-US" sz="2400" dirty="0"/>
              <a:t> a </a:t>
            </a:r>
            <a:r>
              <a:rPr lang="en-US" sz="2400" dirty="0" err="1"/>
              <a:t>přiřazovat</a:t>
            </a:r>
            <a:r>
              <a:rPr lang="en-US" sz="2400" dirty="0"/>
              <a:t> </a:t>
            </a:r>
            <a:r>
              <a:rPr lang="en-US" sz="2400" dirty="0" err="1"/>
              <a:t>jim</a:t>
            </a:r>
            <a:r>
              <a:rPr lang="en-US" sz="2400" dirty="0"/>
              <a:t> role, </a:t>
            </a:r>
            <a:r>
              <a:rPr lang="en-US" sz="2400" dirty="0" err="1"/>
              <a:t>případně</a:t>
            </a:r>
            <a:r>
              <a:rPr lang="en-US" sz="2400" dirty="0"/>
              <a:t> z </a:t>
            </a:r>
            <a:r>
              <a:rPr lang="en-US" sz="2400" dirty="0" err="1"/>
              <a:t>projektu</a:t>
            </a:r>
            <a:r>
              <a:rPr lang="en-US" sz="2400" dirty="0"/>
              <a:t> </a:t>
            </a:r>
            <a:r>
              <a:rPr lang="en-US" sz="2400" dirty="0" err="1"/>
              <a:t>uživatele</a:t>
            </a:r>
            <a:r>
              <a:rPr lang="en-US" sz="2400" dirty="0"/>
              <a:t> </a:t>
            </a:r>
            <a:r>
              <a:rPr lang="en-US" sz="2400" dirty="0" err="1"/>
              <a:t>odebírat</a:t>
            </a:r>
            <a:r>
              <a:rPr lang="en-US" sz="2400" dirty="0"/>
              <a:t>; </a:t>
            </a:r>
            <a:r>
              <a:rPr lang="en-US" sz="2400" dirty="0" err="1"/>
              <a:t>správce</a:t>
            </a:r>
            <a:r>
              <a:rPr lang="en-US" sz="2400" dirty="0"/>
              <a:t> </a:t>
            </a:r>
            <a:r>
              <a:rPr lang="en-US" sz="2400" dirty="0" err="1"/>
              <a:t>přístupů</a:t>
            </a:r>
            <a:r>
              <a:rPr lang="en-US" sz="2400" dirty="0"/>
              <a:t> je </a:t>
            </a:r>
            <a:r>
              <a:rPr lang="en-US" sz="2400" dirty="0" err="1"/>
              <a:t>defaultně</a:t>
            </a:r>
            <a:r>
              <a:rPr lang="en-US" sz="2400" dirty="0"/>
              <a:t> ten, </a:t>
            </a:r>
            <a:r>
              <a:rPr lang="en-US" sz="2400" dirty="0" err="1"/>
              <a:t>kdo</a:t>
            </a:r>
            <a:r>
              <a:rPr lang="en-US" sz="2400" dirty="0"/>
              <a:t> </a:t>
            </a:r>
            <a:r>
              <a:rPr lang="en-US" sz="2400" dirty="0" err="1"/>
              <a:t>projektovou</a:t>
            </a:r>
            <a:r>
              <a:rPr lang="en-US" sz="2400" dirty="0"/>
              <a:t> </a:t>
            </a:r>
            <a:r>
              <a:rPr lang="en-US" sz="2400" dirty="0" err="1"/>
              <a:t>žádost</a:t>
            </a:r>
            <a:r>
              <a:rPr lang="en-US" sz="2400" dirty="0"/>
              <a:t> </a:t>
            </a:r>
            <a:r>
              <a:rPr lang="en-US" sz="2400" dirty="0" err="1"/>
              <a:t>založil</a:t>
            </a:r>
            <a:r>
              <a:rPr lang="en-US" sz="2400" dirty="0"/>
              <a:t> (</a:t>
            </a:r>
            <a:r>
              <a:rPr lang="en-US" sz="2400" dirty="0" err="1"/>
              <a:t>může</a:t>
            </a:r>
            <a:r>
              <a:rPr lang="en-US" sz="2400" dirty="0"/>
              <a:t> </a:t>
            </a:r>
            <a:r>
              <a:rPr lang="en-US" sz="2400" dirty="0" err="1"/>
              <a:t>být</a:t>
            </a:r>
            <a:r>
              <a:rPr lang="en-US" sz="2400" dirty="0"/>
              <a:t> </a:t>
            </a:r>
            <a:r>
              <a:rPr lang="en-US" sz="2400" dirty="0" err="1"/>
              <a:t>změněno</a:t>
            </a:r>
            <a:r>
              <a:rPr lang="en-US" sz="2400" dirty="0"/>
              <a:t>)</a:t>
            </a:r>
            <a:r>
              <a:rPr lang="cs-CZ" sz="2400" dirty="0"/>
              <a:t>; na projekt zadává plnou moc</a:t>
            </a:r>
            <a:endParaRPr lang="en-US" sz="2400" dirty="0"/>
          </a:p>
          <a:p>
            <a:pPr algn="just"/>
            <a:r>
              <a:rPr lang="en-US" sz="2400" dirty="0">
                <a:solidFill>
                  <a:srgbClr val="FF0000"/>
                </a:solidFill>
              </a:rPr>
              <a:t>Editor – </a:t>
            </a:r>
            <a:r>
              <a:rPr lang="en-US" sz="2400" dirty="0" err="1"/>
              <a:t>může</a:t>
            </a:r>
            <a:r>
              <a:rPr lang="en-US" sz="2400" dirty="0"/>
              <a:t> </a:t>
            </a:r>
            <a:r>
              <a:rPr lang="en-US" sz="2400" dirty="0" err="1"/>
              <a:t>projekt</a:t>
            </a:r>
            <a:r>
              <a:rPr lang="en-US" sz="2400" dirty="0"/>
              <a:t> </a:t>
            </a:r>
            <a:r>
              <a:rPr lang="en-US" sz="2400" dirty="0" err="1"/>
              <a:t>editovat</a:t>
            </a:r>
            <a:r>
              <a:rPr lang="en-US" sz="2400" dirty="0"/>
              <a:t>, ale </a:t>
            </a:r>
            <a:r>
              <a:rPr lang="en-US" sz="2400" dirty="0" err="1"/>
              <a:t>nemůže</a:t>
            </a:r>
            <a:r>
              <a:rPr lang="en-US" sz="2400" dirty="0"/>
              <a:t> el. </a:t>
            </a:r>
            <a:r>
              <a:rPr lang="en-US" sz="2400" dirty="0" err="1"/>
              <a:t>podepsat</a:t>
            </a:r>
            <a:r>
              <a:rPr lang="en-US" sz="2400" dirty="0"/>
              <a:t>, </a:t>
            </a:r>
            <a:br>
              <a:rPr lang="en-US" sz="2400" dirty="0"/>
            </a:br>
            <a:r>
              <a:rPr lang="en-US" sz="2400" dirty="0" err="1"/>
              <a:t>tzn</a:t>
            </a:r>
            <a:r>
              <a:rPr lang="en-US" sz="2400" dirty="0"/>
              <a:t>. </a:t>
            </a:r>
            <a:r>
              <a:rPr lang="en-US" sz="2400" dirty="0" err="1"/>
              <a:t>nemůže</a:t>
            </a:r>
            <a:r>
              <a:rPr lang="en-US" sz="2400" dirty="0"/>
              <a:t> </a:t>
            </a:r>
            <a:r>
              <a:rPr lang="en-US" sz="2400" dirty="0" err="1"/>
              <a:t>podat</a:t>
            </a:r>
            <a:r>
              <a:rPr lang="en-US" sz="2400" dirty="0"/>
              <a:t> </a:t>
            </a:r>
            <a:r>
              <a:rPr lang="en-US" sz="2400" dirty="0" err="1"/>
              <a:t>žádost</a:t>
            </a:r>
            <a:r>
              <a:rPr lang="en-US" sz="2400" dirty="0"/>
              <a:t> o </a:t>
            </a:r>
            <a:r>
              <a:rPr lang="en-US" sz="2400" dirty="0" err="1"/>
              <a:t>podporu</a:t>
            </a:r>
            <a:r>
              <a:rPr lang="en-US" sz="2400" dirty="0"/>
              <a:t>, </a:t>
            </a:r>
            <a:r>
              <a:rPr lang="en-US" sz="2400" dirty="0" err="1"/>
              <a:t>žádost</a:t>
            </a:r>
            <a:r>
              <a:rPr lang="en-US" sz="2400" dirty="0"/>
              <a:t> o </a:t>
            </a:r>
            <a:r>
              <a:rPr lang="en-US" sz="2400" dirty="0" err="1"/>
              <a:t>změnu</a:t>
            </a:r>
            <a:r>
              <a:rPr lang="en-US" sz="2400" dirty="0"/>
              <a:t>, </a:t>
            </a:r>
            <a:r>
              <a:rPr lang="en-US" sz="2400" dirty="0" err="1"/>
              <a:t>žádost</a:t>
            </a:r>
            <a:r>
              <a:rPr lang="en-US" sz="2400" dirty="0"/>
              <a:t> </a:t>
            </a:r>
            <a:br>
              <a:rPr lang="en-US" sz="2400" dirty="0"/>
            </a:br>
            <a:r>
              <a:rPr lang="en-US" sz="2400" dirty="0"/>
              <a:t>o </a:t>
            </a:r>
            <a:r>
              <a:rPr lang="en-US" sz="2400" dirty="0" err="1"/>
              <a:t>platbu</a:t>
            </a:r>
            <a:r>
              <a:rPr lang="en-US" sz="2400" dirty="0"/>
              <a:t> </a:t>
            </a:r>
            <a:r>
              <a:rPr lang="en-US" sz="2400" dirty="0" err="1"/>
              <a:t>apod</a:t>
            </a:r>
            <a:r>
              <a:rPr lang="en-US" sz="2400" dirty="0"/>
              <a:t>.</a:t>
            </a:r>
          </a:p>
          <a:p>
            <a:pPr algn="just"/>
            <a:r>
              <a:rPr lang="en-US" sz="2400" dirty="0" err="1">
                <a:solidFill>
                  <a:srgbClr val="FF0000"/>
                </a:solidFill>
              </a:rPr>
              <a:t>Čtenář</a:t>
            </a:r>
            <a:r>
              <a:rPr lang="en-US" sz="2400" dirty="0">
                <a:solidFill>
                  <a:srgbClr val="FF0000"/>
                </a:solidFill>
              </a:rPr>
              <a:t> – </a:t>
            </a:r>
            <a:r>
              <a:rPr lang="en-US" sz="2400" dirty="0" err="1"/>
              <a:t>může</a:t>
            </a:r>
            <a:r>
              <a:rPr lang="en-US" sz="2400" dirty="0"/>
              <a:t> </a:t>
            </a:r>
            <a:r>
              <a:rPr lang="en-US" sz="2400" dirty="0" err="1"/>
              <a:t>si</a:t>
            </a:r>
            <a:r>
              <a:rPr lang="en-US" sz="2400" dirty="0"/>
              <a:t> </a:t>
            </a:r>
            <a:r>
              <a:rPr lang="en-US" sz="2400" dirty="0" err="1"/>
              <a:t>jednotlivé</a:t>
            </a:r>
            <a:r>
              <a:rPr lang="en-US" sz="2400" dirty="0"/>
              <a:t> </a:t>
            </a:r>
            <a:r>
              <a:rPr lang="en-US" sz="2400" dirty="0" err="1"/>
              <a:t>záložky</a:t>
            </a:r>
            <a:r>
              <a:rPr lang="en-US" sz="2400" dirty="0"/>
              <a:t> </a:t>
            </a:r>
            <a:r>
              <a:rPr lang="en-US" sz="2400" dirty="0" err="1"/>
              <a:t>projektu</a:t>
            </a:r>
            <a:r>
              <a:rPr lang="en-US" sz="2400" dirty="0"/>
              <a:t> </a:t>
            </a:r>
            <a:r>
              <a:rPr lang="en-US" sz="2400" dirty="0" err="1"/>
              <a:t>prohlížet</a:t>
            </a:r>
            <a:r>
              <a:rPr lang="en-US" sz="2400" dirty="0"/>
              <a:t>, ale </a:t>
            </a:r>
            <a:r>
              <a:rPr lang="en-US" sz="2400" dirty="0" err="1"/>
              <a:t>nemůže</a:t>
            </a:r>
            <a:r>
              <a:rPr lang="en-US" sz="2400" dirty="0"/>
              <a:t> </a:t>
            </a:r>
            <a:r>
              <a:rPr lang="en-US" sz="2400" dirty="0" err="1"/>
              <a:t>žádná</a:t>
            </a:r>
            <a:r>
              <a:rPr lang="en-US" sz="2400" dirty="0"/>
              <a:t> pole </a:t>
            </a:r>
            <a:r>
              <a:rPr lang="en-US" sz="2400" dirty="0" err="1"/>
              <a:t>editovat</a:t>
            </a:r>
            <a:endParaRPr lang="en-US" sz="2400" dirty="0"/>
          </a:p>
          <a:p>
            <a:pPr algn="just"/>
            <a:r>
              <a:rPr lang="en-US" sz="2400" dirty="0" err="1">
                <a:solidFill>
                  <a:srgbClr val="FF0000"/>
                </a:solidFill>
              </a:rPr>
              <a:t>Signatář</a:t>
            </a:r>
            <a:r>
              <a:rPr lang="en-US" sz="2400" dirty="0">
                <a:solidFill>
                  <a:srgbClr val="FF0000"/>
                </a:solidFill>
              </a:rPr>
              <a:t> – </a:t>
            </a:r>
            <a:r>
              <a:rPr lang="en-US" sz="2400" dirty="0"/>
              <a:t>el. </a:t>
            </a:r>
            <a:r>
              <a:rPr lang="en-US" sz="2400" dirty="0" err="1"/>
              <a:t>podepisuje</a:t>
            </a:r>
            <a:r>
              <a:rPr lang="en-US" sz="2400" dirty="0"/>
              <a:t> </a:t>
            </a:r>
            <a:r>
              <a:rPr lang="en-US" sz="2400" dirty="0" err="1"/>
              <a:t>projektovou</a:t>
            </a:r>
            <a:r>
              <a:rPr lang="en-US" sz="2400" dirty="0"/>
              <a:t> </a:t>
            </a:r>
            <a:r>
              <a:rPr lang="en-US" sz="2400" dirty="0" err="1"/>
              <a:t>žádost</a:t>
            </a:r>
            <a:r>
              <a:rPr lang="en-US" sz="2400" dirty="0"/>
              <a:t>, </a:t>
            </a:r>
            <a:r>
              <a:rPr lang="en-US" sz="2400" dirty="0" err="1"/>
              <a:t>žádost</a:t>
            </a:r>
            <a:r>
              <a:rPr lang="en-US" sz="2400" dirty="0"/>
              <a:t> </a:t>
            </a:r>
            <a:br>
              <a:rPr lang="cs-CZ" sz="2400" dirty="0"/>
            </a:br>
            <a:r>
              <a:rPr lang="en-US" sz="2400" dirty="0"/>
              <a:t>o </a:t>
            </a:r>
            <a:r>
              <a:rPr lang="en-US" sz="2400" dirty="0" err="1"/>
              <a:t>změnu</a:t>
            </a:r>
            <a:r>
              <a:rPr lang="en-US" sz="2400" dirty="0"/>
              <a:t>, </a:t>
            </a:r>
            <a:r>
              <a:rPr lang="en-US" sz="2400" dirty="0" err="1"/>
              <a:t>žádost</a:t>
            </a:r>
            <a:r>
              <a:rPr lang="en-US" sz="2400" dirty="0"/>
              <a:t> o </a:t>
            </a:r>
            <a:r>
              <a:rPr lang="en-US" sz="2400" dirty="0" err="1"/>
              <a:t>platbu</a:t>
            </a:r>
            <a:r>
              <a:rPr lang="en-US" sz="2400" dirty="0"/>
              <a:t> </a:t>
            </a:r>
            <a:r>
              <a:rPr lang="en-US" sz="2400" dirty="0" err="1"/>
              <a:t>apod</a:t>
            </a:r>
            <a:r>
              <a:rPr lang="en-US" sz="2400" dirty="0"/>
              <a:t>.</a:t>
            </a:r>
          </a:p>
          <a:p>
            <a:pPr algn="just"/>
            <a:r>
              <a:rPr lang="en-US" sz="2400" dirty="0" err="1">
                <a:solidFill>
                  <a:srgbClr val="FF0000"/>
                </a:solidFill>
              </a:rPr>
              <a:t>Zmocněnec</a:t>
            </a:r>
            <a:r>
              <a:rPr lang="en-US" sz="2400" dirty="0">
                <a:solidFill>
                  <a:srgbClr val="FF0000"/>
                </a:solidFill>
              </a:rPr>
              <a:t> –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základě</a:t>
            </a:r>
            <a:r>
              <a:rPr lang="en-US" sz="2400" dirty="0"/>
              <a:t> </a:t>
            </a:r>
            <a:r>
              <a:rPr lang="en-US" sz="2400" dirty="0" err="1"/>
              <a:t>platné</a:t>
            </a:r>
            <a:r>
              <a:rPr lang="en-US" sz="2400" dirty="0"/>
              <a:t> </a:t>
            </a:r>
            <a:r>
              <a:rPr lang="en-US" sz="2400" dirty="0" err="1"/>
              <a:t>plné</a:t>
            </a:r>
            <a:r>
              <a:rPr lang="en-US" sz="2400" dirty="0"/>
              <a:t> </a:t>
            </a:r>
            <a:r>
              <a:rPr lang="en-US" sz="2400" dirty="0" err="1"/>
              <a:t>může</a:t>
            </a:r>
            <a:r>
              <a:rPr lang="en-US" sz="2400" dirty="0"/>
              <a:t> el. </a:t>
            </a:r>
            <a:r>
              <a:rPr lang="en-US" sz="2400" dirty="0" err="1"/>
              <a:t>podepisovat</a:t>
            </a:r>
            <a:r>
              <a:rPr lang="en-US" sz="2400" dirty="0"/>
              <a:t>, </a:t>
            </a:r>
            <a:r>
              <a:rPr lang="en-US" sz="2400" dirty="0" err="1"/>
              <a:t>stejně</a:t>
            </a:r>
            <a:r>
              <a:rPr lang="en-US" sz="2400" dirty="0"/>
              <a:t> </a:t>
            </a:r>
            <a:r>
              <a:rPr lang="en-US" sz="2400" dirty="0" err="1"/>
              <a:t>jako</a:t>
            </a:r>
            <a:r>
              <a:rPr lang="en-US" sz="2400" dirty="0"/>
              <a:t> </a:t>
            </a:r>
            <a:r>
              <a:rPr lang="en-US" sz="2400" dirty="0" err="1"/>
              <a:t>signatář</a:t>
            </a:r>
            <a:endParaRPr lang="en-US" sz="2400" dirty="0"/>
          </a:p>
          <a:p>
            <a:endParaRPr lang="en-US" sz="2400" dirty="0"/>
          </a:p>
        </p:txBody>
      </p:sp>
      <p:pic>
        <p:nvPicPr>
          <p:cNvPr id="1027" name="Picture 3" descr="\\nt1\O\Loga 2014_2020\IROP\Logolinky\RGB\JPG\IROP_CZ_RO_B_C RGB_mal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138" y="5722126"/>
            <a:ext cx="4232155" cy="696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16664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02768"/>
            <a:ext cx="8229600" cy="1143000"/>
          </a:xfrm>
        </p:spPr>
        <p:txBody>
          <a:bodyPr/>
          <a:lstStyle/>
          <a:p>
            <a:r>
              <a:rPr lang="en-US" sz="2800" dirty="0" err="1"/>
              <a:t>Projektová</a:t>
            </a:r>
            <a:r>
              <a:rPr lang="en-US" sz="2800" dirty="0"/>
              <a:t> </a:t>
            </a:r>
            <a:r>
              <a:rPr lang="en-US" sz="2800" dirty="0" err="1"/>
              <a:t>žádost</a:t>
            </a:r>
            <a:r>
              <a:rPr lang="en-US" sz="2800" dirty="0"/>
              <a:t> – </a:t>
            </a:r>
            <a:r>
              <a:rPr lang="en-US" sz="2800" dirty="0" err="1"/>
              <a:t>plná</a:t>
            </a:r>
            <a:r>
              <a:rPr lang="en-US" sz="2800" dirty="0"/>
              <a:t> </a:t>
            </a:r>
            <a:r>
              <a:rPr lang="en-US" sz="2800" dirty="0" err="1"/>
              <a:t>moc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609" y="769117"/>
            <a:ext cx="8792308" cy="4525963"/>
          </a:xfrm>
        </p:spPr>
        <p:txBody>
          <a:bodyPr>
            <a:normAutofit/>
          </a:bodyPr>
          <a:lstStyle/>
          <a:p>
            <a:pPr algn="just"/>
            <a:r>
              <a:rPr lang="en-US" sz="1600" dirty="0" err="1"/>
              <a:t>Vytvoří</a:t>
            </a:r>
            <a:r>
              <a:rPr lang="en-US" sz="1600" dirty="0"/>
              <a:t> ji </a:t>
            </a:r>
            <a:r>
              <a:rPr lang="en-US" sz="1600" dirty="0" err="1"/>
              <a:t>uživatel</a:t>
            </a:r>
            <a:r>
              <a:rPr lang="en-US" sz="1600" dirty="0"/>
              <a:t> s </a:t>
            </a:r>
            <a:r>
              <a:rPr lang="en-US" sz="1600" dirty="0" err="1"/>
              <a:t>rolí</a:t>
            </a:r>
            <a:r>
              <a:rPr lang="en-US" sz="1600" dirty="0"/>
              <a:t> </a:t>
            </a:r>
            <a:r>
              <a:rPr lang="en-US" sz="1600" dirty="0" err="1">
                <a:solidFill>
                  <a:srgbClr val="FF0000"/>
                </a:solidFill>
              </a:rPr>
              <a:t>Správce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 err="1">
                <a:solidFill>
                  <a:srgbClr val="FF0000"/>
                </a:solidFill>
              </a:rPr>
              <a:t>přístupů</a:t>
            </a:r>
            <a:endParaRPr lang="en-US" sz="1600" dirty="0">
              <a:solidFill>
                <a:srgbClr val="FF0000"/>
              </a:solidFill>
            </a:endParaRPr>
          </a:p>
          <a:p>
            <a:pPr algn="just"/>
            <a:r>
              <a:rPr lang="en-US" sz="1600" dirty="0" err="1"/>
              <a:t>Záložka</a:t>
            </a:r>
            <a:r>
              <a:rPr lang="en-US" sz="1600" dirty="0"/>
              <a:t> </a:t>
            </a:r>
            <a:r>
              <a:rPr lang="en-US" sz="1600" dirty="0" err="1">
                <a:solidFill>
                  <a:srgbClr val="FF0000"/>
                </a:solidFill>
              </a:rPr>
              <a:t>Plné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 err="1">
                <a:solidFill>
                  <a:srgbClr val="FF0000"/>
                </a:solidFill>
              </a:rPr>
              <a:t>moci</a:t>
            </a:r>
            <a:endParaRPr lang="en-US" sz="1600" dirty="0">
              <a:solidFill>
                <a:srgbClr val="FF0000"/>
              </a:solidFill>
            </a:endParaRPr>
          </a:p>
          <a:p>
            <a:pPr algn="just"/>
            <a:r>
              <a:rPr lang="en-US" sz="1600" dirty="0" err="1"/>
              <a:t>Nejprve</a:t>
            </a:r>
            <a:r>
              <a:rPr lang="en-US" sz="1600" dirty="0"/>
              <a:t> </a:t>
            </a:r>
            <a:r>
              <a:rPr lang="en-US" sz="1600" dirty="0" err="1"/>
              <a:t>vyberte</a:t>
            </a:r>
            <a:r>
              <a:rPr lang="en-US" sz="1600" dirty="0"/>
              <a:t> </a:t>
            </a:r>
            <a:r>
              <a:rPr lang="en-US" sz="1600" dirty="0" err="1"/>
              <a:t>typ</a:t>
            </a:r>
            <a:r>
              <a:rPr lang="en-US" sz="1600" dirty="0"/>
              <a:t> </a:t>
            </a:r>
            <a:r>
              <a:rPr lang="en-US" sz="1600" dirty="0" err="1"/>
              <a:t>plné</a:t>
            </a:r>
            <a:r>
              <a:rPr lang="en-US" sz="1600" dirty="0"/>
              <a:t> </a:t>
            </a:r>
            <a:r>
              <a:rPr lang="en-US" sz="1600" dirty="0" err="1"/>
              <a:t>moci</a:t>
            </a:r>
            <a:r>
              <a:rPr lang="en-US" sz="1600" dirty="0"/>
              <a:t> – </a:t>
            </a:r>
            <a:r>
              <a:rPr lang="en-US" sz="1600" dirty="0" err="1"/>
              <a:t>papírová</a:t>
            </a:r>
            <a:r>
              <a:rPr lang="en-US" sz="1600" dirty="0"/>
              <a:t>, </a:t>
            </a:r>
            <a:r>
              <a:rPr lang="en-US" sz="1600" dirty="0" err="1"/>
              <a:t>elektronická</a:t>
            </a:r>
            <a:endParaRPr lang="en-US" sz="1600" dirty="0"/>
          </a:p>
          <a:p>
            <a:r>
              <a:rPr lang="en-US" sz="1600" dirty="0" err="1"/>
              <a:t>Poté</a:t>
            </a:r>
            <a:r>
              <a:rPr lang="en-US" sz="1600" dirty="0"/>
              <a:t> </a:t>
            </a:r>
            <a:r>
              <a:rPr lang="en-US" sz="1600" dirty="0" err="1"/>
              <a:t>zmocnitele</a:t>
            </a:r>
            <a:r>
              <a:rPr lang="en-US" sz="1600" dirty="0"/>
              <a:t> (</a:t>
            </a:r>
            <a:r>
              <a:rPr lang="en-US" sz="1600" dirty="0" err="1"/>
              <a:t>příp</a:t>
            </a:r>
            <a:r>
              <a:rPr lang="en-US" sz="1600" dirty="0"/>
              <a:t>. </a:t>
            </a:r>
            <a:r>
              <a:rPr lang="en-US" sz="1600" dirty="0" err="1"/>
              <a:t>neregistrovaného</a:t>
            </a:r>
            <a:r>
              <a:rPr lang="en-US" sz="1600" dirty="0"/>
              <a:t> v ISKP14+), </a:t>
            </a:r>
            <a:r>
              <a:rPr lang="en-US" sz="1600" dirty="0" err="1"/>
              <a:t>zmocněnce</a:t>
            </a:r>
            <a:r>
              <a:rPr lang="en-US" sz="1600" dirty="0"/>
              <a:t> </a:t>
            </a:r>
            <a:r>
              <a:rPr lang="cs-CZ" sz="1600" dirty="0"/>
              <a:t> </a:t>
            </a:r>
            <a:r>
              <a:rPr lang="en-US" sz="1600" dirty="0"/>
              <a:t>a </a:t>
            </a:r>
            <a:r>
              <a:rPr lang="en-US" sz="1600" dirty="0" err="1"/>
              <a:t>platnost</a:t>
            </a:r>
            <a:r>
              <a:rPr lang="en-US" sz="1600" dirty="0"/>
              <a:t> </a:t>
            </a:r>
            <a:r>
              <a:rPr lang="en-US" sz="1600" dirty="0" err="1"/>
              <a:t>plné</a:t>
            </a:r>
            <a:r>
              <a:rPr lang="en-US" sz="1600" dirty="0"/>
              <a:t> </a:t>
            </a:r>
            <a:r>
              <a:rPr lang="en-US" sz="1600" dirty="0" err="1"/>
              <a:t>moci</a:t>
            </a:r>
            <a:endParaRPr lang="en-US" sz="1600" dirty="0"/>
          </a:p>
          <a:p>
            <a:pPr algn="just"/>
            <a:r>
              <a:rPr lang="en-US" sz="1600" dirty="0"/>
              <a:t>U </a:t>
            </a:r>
            <a:r>
              <a:rPr lang="en-US" sz="1600" dirty="0" err="1"/>
              <a:t>plné</a:t>
            </a:r>
            <a:r>
              <a:rPr lang="en-US" sz="1600" dirty="0"/>
              <a:t> </a:t>
            </a:r>
            <a:r>
              <a:rPr lang="en-US" sz="1600" dirty="0" err="1"/>
              <a:t>moci</a:t>
            </a:r>
            <a:r>
              <a:rPr lang="en-US" sz="1600" dirty="0"/>
              <a:t> </a:t>
            </a:r>
            <a:r>
              <a:rPr lang="en-US" sz="1600" dirty="0" err="1"/>
              <a:t>na</a:t>
            </a:r>
            <a:r>
              <a:rPr lang="en-US" sz="1600" dirty="0"/>
              <a:t> </a:t>
            </a:r>
            <a:r>
              <a:rPr lang="en-US" sz="1600" dirty="0" err="1"/>
              <a:t>dobu</a:t>
            </a:r>
            <a:r>
              <a:rPr lang="en-US" sz="1600" dirty="0"/>
              <a:t> </a:t>
            </a:r>
            <a:r>
              <a:rPr lang="en-US" sz="1600" dirty="0" err="1"/>
              <a:t>neurčitou</a:t>
            </a:r>
            <a:r>
              <a:rPr lang="en-US" sz="1600" dirty="0"/>
              <a:t> se „</a:t>
            </a:r>
            <a:r>
              <a:rPr lang="en-US" sz="1600" dirty="0" err="1"/>
              <a:t>platí</a:t>
            </a:r>
            <a:r>
              <a:rPr lang="en-US" sz="1600" dirty="0"/>
              <a:t> do“ </a:t>
            </a:r>
            <a:r>
              <a:rPr lang="en-US" sz="1600" dirty="0" err="1"/>
              <a:t>nevyplňuje</a:t>
            </a:r>
            <a:endParaRPr lang="en-US" sz="1600" dirty="0"/>
          </a:p>
          <a:p>
            <a:pPr algn="just"/>
            <a:r>
              <a:rPr lang="en-US" sz="1600" dirty="0" err="1"/>
              <a:t>Vyberte</a:t>
            </a:r>
            <a:r>
              <a:rPr lang="en-US" sz="1600" dirty="0"/>
              <a:t> </a:t>
            </a:r>
            <a:r>
              <a:rPr lang="en-US" sz="1600" dirty="0" err="1"/>
              <a:t>předmět</a:t>
            </a:r>
            <a:r>
              <a:rPr lang="en-US" sz="1600" dirty="0"/>
              <a:t> </a:t>
            </a:r>
            <a:r>
              <a:rPr lang="en-US" sz="1600" dirty="0" err="1"/>
              <a:t>zmocnění</a:t>
            </a:r>
            <a:r>
              <a:rPr lang="en-US" sz="1600" dirty="0"/>
              <a:t>, </a:t>
            </a:r>
            <a:r>
              <a:rPr lang="en-US" sz="1600" dirty="0" err="1"/>
              <a:t>vložte</a:t>
            </a:r>
            <a:r>
              <a:rPr lang="en-US" sz="1600" dirty="0"/>
              <a:t> </a:t>
            </a:r>
            <a:r>
              <a:rPr lang="en-US" sz="1600" dirty="0" err="1"/>
              <a:t>plnou</a:t>
            </a:r>
            <a:r>
              <a:rPr lang="en-US" sz="1600" dirty="0"/>
              <a:t> </a:t>
            </a:r>
            <a:r>
              <a:rPr lang="en-US" sz="1600" dirty="0" err="1"/>
              <a:t>moc</a:t>
            </a:r>
            <a:r>
              <a:rPr lang="en-US" sz="1600" dirty="0"/>
              <a:t> a el. </a:t>
            </a:r>
            <a:r>
              <a:rPr lang="en-US" sz="1600" dirty="0" err="1"/>
              <a:t>podepište</a:t>
            </a:r>
            <a:r>
              <a:rPr lang="en-US" sz="1600" dirty="0"/>
              <a:t> (v </a:t>
            </a:r>
            <a:r>
              <a:rPr lang="en-US" sz="1600" dirty="0" err="1"/>
              <a:t>případě</a:t>
            </a:r>
            <a:r>
              <a:rPr lang="en-US" sz="1600" dirty="0"/>
              <a:t> el. </a:t>
            </a:r>
            <a:r>
              <a:rPr lang="en-US" sz="1600" dirty="0" err="1"/>
              <a:t>plné</a:t>
            </a:r>
            <a:r>
              <a:rPr lang="en-US" sz="1600" dirty="0"/>
              <a:t> </a:t>
            </a:r>
            <a:r>
              <a:rPr lang="en-US" sz="1600" dirty="0" err="1"/>
              <a:t>moci</a:t>
            </a:r>
            <a:r>
              <a:rPr lang="en-US" sz="1600" dirty="0"/>
              <a:t> </a:t>
            </a:r>
            <a:r>
              <a:rPr lang="en-US" sz="1600" dirty="0" err="1"/>
              <a:t>podepisuje</a:t>
            </a:r>
            <a:r>
              <a:rPr lang="en-US" sz="1600" dirty="0"/>
              <a:t> </a:t>
            </a:r>
            <a:r>
              <a:rPr lang="en-US" sz="1600" dirty="0" err="1"/>
              <a:t>zmocněnec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zmocnitel</a:t>
            </a:r>
            <a:r>
              <a:rPr lang="en-US" sz="1600" dirty="0"/>
              <a:t>)</a:t>
            </a:r>
          </a:p>
          <a:p>
            <a:pPr algn="just"/>
            <a:endParaRPr lang="en-US" sz="1800" dirty="0"/>
          </a:p>
        </p:txBody>
      </p:sp>
      <p:pic>
        <p:nvPicPr>
          <p:cNvPr id="1027" name="Picture 3" descr="\\nt1\O\Loga 2014_2020\IROP\Logolinky\RGB\JPG\IROP_CZ_RO_B_C RGB_mal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608" y="6161198"/>
            <a:ext cx="4232155" cy="696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4A435098-AB00-445C-817D-2A65481B14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2792947"/>
            <a:ext cx="6271108" cy="3295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7300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pl-PL" sz="2800" dirty="0"/>
              <a:t>Projektová žádost – finalizace a elektronický podpis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8049" y="1368083"/>
            <a:ext cx="8700868" cy="4525963"/>
          </a:xfrm>
        </p:spPr>
        <p:txBody>
          <a:bodyPr>
            <a:normAutofit/>
          </a:bodyPr>
          <a:lstStyle/>
          <a:p>
            <a:pPr algn="just"/>
            <a:r>
              <a:rPr lang="en-US" sz="1600" dirty="0" err="1"/>
              <a:t>Záložka</a:t>
            </a:r>
            <a:r>
              <a:rPr lang="en-US" sz="1600" dirty="0"/>
              <a:t> </a:t>
            </a:r>
            <a:r>
              <a:rPr lang="en-US" sz="1600" dirty="0" err="1">
                <a:solidFill>
                  <a:srgbClr val="FF0000"/>
                </a:solidFill>
              </a:rPr>
              <a:t>Identifikace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 err="1">
                <a:solidFill>
                  <a:srgbClr val="FF0000"/>
                </a:solidFill>
              </a:rPr>
              <a:t>operace</a:t>
            </a:r>
            <a:r>
              <a:rPr lang="en-US" sz="1600" dirty="0">
                <a:solidFill>
                  <a:srgbClr val="FF0000"/>
                </a:solidFill>
              </a:rPr>
              <a:t> – </a:t>
            </a:r>
            <a:r>
              <a:rPr lang="en-US" sz="1600" dirty="0" err="1"/>
              <a:t>možnost</a:t>
            </a:r>
            <a:r>
              <a:rPr lang="en-US" sz="1600" dirty="0"/>
              <a:t> </a:t>
            </a:r>
            <a:r>
              <a:rPr lang="en-US" sz="1600" dirty="0" err="1"/>
              <a:t>nastavení</a:t>
            </a:r>
            <a:r>
              <a:rPr lang="en-US" sz="1600" dirty="0"/>
              <a:t>, </a:t>
            </a:r>
            <a:r>
              <a:rPr lang="en-US" sz="1600" dirty="0" err="1"/>
              <a:t>zda</a:t>
            </a:r>
            <a:r>
              <a:rPr lang="en-US" sz="1600" dirty="0"/>
              <a:t> </a:t>
            </a:r>
            <a:r>
              <a:rPr lang="en-US" sz="1600" dirty="0" err="1"/>
              <a:t>podepisuje</a:t>
            </a:r>
            <a:r>
              <a:rPr lang="en-US" sz="1600" dirty="0"/>
              <a:t> </a:t>
            </a:r>
            <a:r>
              <a:rPr lang="en-US" sz="1600" dirty="0" err="1"/>
              <a:t>jeden</a:t>
            </a:r>
            <a:r>
              <a:rPr lang="en-US" sz="1600" dirty="0"/>
              <a:t>/</a:t>
            </a:r>
            <a:r>
              <a:rPr lang="en-US" sz="1600" dirty="0" err="1"/>
              <a:t>více</a:t>
            </a:r>
            <a:r>
              <a:rPr lang="en-US" sz="1600" dirty="0"/>
              <a:t> </a:t>
            </a:r>
            <a:r>
              <a:rPr lang="en-US" sz="1600" dirty="0" err="1"/>
              <a:t>signatářů</a:t>
            </a:r>
            <a:endParaRPr lang="en-US" sz="1600" dirty="0"/>
          </a:p>
          <a:p>
            <a:pPr algn="just"/>
            <a:endParaRPr lang="en-US" sz="1600" dirty="0"/>
          </a:p>
          <a:p>
            <a:pPr algn="just"/>
            <a:endParaRPr lang="en-US" sz="1600" dirty="0"/>
          </a:p>
          <a:p>
            <a:pPr algn="just"/>
            <a:r>
              <a:rPr lang="en-US" sz="1600" dirty="0"/>
              <a:t>Po </a:t>
            </a:r>
            <a:r>
              <a:rPr lang="en-US" sz="1600" dirty="0" err="1"/>
              <a:t>vyplnění</a:t>
            </a:r>
            <a:r>
              <a:rPr lang="en-US" sz="1600" dirty="0"/>
              <a:t> </a:t>
            </a:r>
            <a:r>
              <a:rPr lang="en-US" sz="1600" dirty="0" err="1"/>
              <a:t>projektové</a:t>
            </a:r>
            <a:r>
              <a:rPr lang="en-US" sz="1600" dirty="0"/>
              <a:t> </a:t>
            </a:r>
            <a:r>
              <a:rPr lang="en-US" sz="1600" dirty="0" err="1"/>
              <a:t>žádosti</a:t>
            </a:r>
            <a:r>
              <a:rPr lang="en-US" sz="1600" dirty="0"/>
              <a:t> je </a:t>
            </a:r>
            <a:r>
              <a:rPr lang="en-US" sz="1600" dirty="0" err="1"/>
              <a:t>možné</a:t>
            </a:r>
            <a:r>
              <a:rPr lang="en-US" sz="1600" dirty="0"/>
              <a:t> </a:t>
            </a:r>
            <a:r>
              <a:rPr lang="en-US" sz="1600" dirty="0" err="1"/>
              <a:t>pomocí</a:t>
            </a:r>
            <a:r>
              <a:rPr lang="en-US" sz="1600" dirty="0"/>
              <a:t> </a:t>
            </a:r>
            <a:r>
              <a:rPr lang="en-US" sz="1600" dirty="0" err="1"/>
              <a:t>tlačítka</a:t>
            </a:r>
            <a:r>
              <a:rPr lang="en-US" sz="1600" dirty="0"/>
              <a:t> „</a:t>
            </a:r>
            <a:r>
              <a:rPr lang="en-US" sz="1600" dirty="0" err="1"/>
              <a:t>finalizace</a:t>
            </a:r>
            <a:r>
              <a:rPr lang="en-US" sz="1600" dirty="0"/>
              <a:t>“ </a:t>
            </a:r>
            <a:r>
              <a:rPr lang="en-US" sz="1600" dirty="0" err="1"/>
              <a:t>projektovou</a:t>
            </a:r>
            <a:r>
              <a:rPr lang="en-US" sz="1600" dirty="0"/>
              <a:t> </a:t>
            </a:r>
            <a:r>
              <a:rPr lang="en-US" sz="1600" dirty="0" err="1"/>
              <a:t>žádost</a:t>
            </a:r>
            <a:r>
              <a:rPr lang="en-US" sz="1600" dirty="0"/>
              <a:t> </a:t>
            </a:r>
            <a:r>
              <a:rPr lang="en-US" sz="1600" dirty="0" err="1"/>
              <a:t>finalizovat</a:t>
            </a:r>
            <a:endParaRPr lang="en-US" sz="1600" dirty="0"/>
          </a:p>
          <a:p>
            <a:pPr algn="just"/>
            <a:r>
              <a:rPr lang="en-US" sz="1600" dirty="0"/>
              <a:t>Pro </a:t>
            </a:r>
            <a:r>
              <a:rPr lang="en-US" sz="1600" dirty="0" err="1"/>
              <a:t>podpis</a:t>
            </a:r>
            <a:r>
              <a:rPr lang="en-US" sz="1600" dirty="0"/>
              <a:t> je </a:t>
            </a:r>
            <a:r>
              <a:rPr lang="en-US" sz="1600" dirty="0" err="1"/>
              <a:t>nutné</a:t>
            </a:r>
            <a:r>
              <a:rPr lang="en-US" sz="1600" dirty="0"/>
              <a:t> </a:t>
            </a:r>
            <a:r>
              <a:rPr lang="en-US" sz="1600" dirty="0" err="1"/>
              <a:t>nainstalovat</a:t>
            </a:r>
            <a:r>
              <a:rPr lang="cs-CZ" sz="1600" dirty="0"/>
              <a:t> </a:t>
            </a:r>
            <a:r>
              <a:rPr lang="en-US" sz="1600" dirty="0" err="1"/>
              <a:t>doplňky</a:t>
            </a:r>
            <a:r>
              <a:rPr lang="en-US" sz="1600" dirty="0"/>
              <a:t> Crypto </a:t>
            </a:r>
            <a:endParaRPr lang="cs-CZ" sz="1600" dirty="0"/>
          </a:p>
          <a:p>
            <a:pPr marL="0" indent="0" algn="just">
              <a:buNone/>
            </a:pPr>
            <a:r>
              <a:rPr lang="cs-CZ" sz="1600" dirty="0"/>
              <a:t>      </a:t>
            </a:r>
            <a:r>
              <a:rPr lang="en-US" sz="1600" dirty="0"/>
              <a:t>Web Extension a</a:t>
            </a:r>
            <a:r>
              <a:rPr lang="cs-CZ" sz="1600" dirty="0"/>
              <a:t> </a:t>
            </a:r>
            <a:r>
              <a:rPr lang="en-US" sz="1600" dirty="0"/>
              <a:t>Crypto Native App.</a:t>
            </a:r>
          </a:p>
          <a:p>
            <a:pPr algn="just"/>
            <a:r>
              <a:rPr lang="en-US" sz="1600" dirty="0" err="1"/>
              <a:t>Postup</a:t>
            </a:r>
            <a:r>
              <a:rPr lang="en-US" sz="1600" dirty="0"/>
              <a:t> </a:t>
            </a:r>
            <a:r>
              <a:rPr lang="en-US" sz="1600" dirty="0" err="1"/>
              <a:t>instalace</a:t>
            </a:r>
            <a:r>
              <a:rPr lang="en-US" sz="1600" dirty="0"/>
              <a:t> pro </a:t>
            </a:r>
            <a:r>
              <a:rPr lang="en-US" sz="1600" dirty="0" err="1"/>
              <a:t>různé</a:t>
            </a:r>
            <a:r>
              <a:rPr lang="en-US" sz="1600" dirty="0"/>
              <a:t> </a:t>
            </a:r>
            <a:r>
              <a:rPr lang="en-US" sz="1600" dirty="0" err="1"/>
              <a:t>prohlížeče</a:t>
            </a:r>
            <a:r>
              <a:rPr lang="en-US" sz="1600" dirty="0"/>
              <a:t> je </a:t>
            </a:r>
            <a:r>
              <a:rPr lang="en-US" sz="1600" dirty="0" err="1"/>
              <a:t>uveden</a:t>
            </a:r>
            <a:r>
              <a:rPr lang="en-US" sz="1600" dirty="0"/>
              <a:t> </a:t>
            </a:r>
            <a:endParaRPr lang="cs-CZ" sz="1600" dirty="0"/>
          </a:p>
          <a:p>
            <a:pPr marL="0" indent="0" algn="just">
              <a:buNone/>
            </a:pPr>
            <a:r>
              <a:rPr lang="cs-CZ" sz="1600" dirty="0"/>
              <a:t>      </a:t>
            </a:r>
            <a:r>
              <a:rPr lang="en-US" sz="1600" dirty="0"/>
              <a:t>v </a:t>
            </a:r>
            <a:r>
              <a:rPr lang="en-US" sz="1600" dirty="0" err="1"/>
              <a:t>příloze</a:t>
            </a:r>
            <a:r>
              <a:rPr lang="en-US" sz="1600" dirty="0"/>
              <a:t> </a:t>
            </a:r>
            <a:r>
              <a:rPr lang="cs-CZ" sz="1600" dirty="0"/>
              <a:t>1 </a:t>
            </a:r>
            <a:r>
              <a:rPr lang="en-US" sz="1600" dirty="0" err="1"/>
              <a:t>Specifických</a:t>
            </a:r>
            <a:r>
              <a:rPr lang="en-US" sz="1600" dirty="0"/>
              <a:t> </a:t>
            </a:r>
            <a:r>
              <a:rPr lang="en-US" sz="1600" dirty="0" err="1"/>
              <a:t>pravidel</a:t>
            </a:r>
            <a:endParaRPr lang="en-US" sz="1600" dirty="0"/>
          </a:p>
          <a:p>
            <a:pPr algn="just"/>
            <a:r>
              <a:rPr lang="en-US" sz="1600" dirty="0" err="1"/>
              <a:t>Při</a:t>
            </a:r>
            <a:r>
              <a:rPr lang="en-US" sz="1600" dirty="0"/>
              <a:t> </a:t>
            </a:r>
            <a:r>
              <a:rPr lang="en-US" sz="1600" dirty="0" err="1"/>
              <a:t>pokusu</a:t>
            </a:r>
            <a:r>
              <a:rPr lang="en-US" sz="1600" dirty="0"/>
              <a:t> o </a:t>
            </a:r>
            <a:r>
              <a:rPr lang="en-US" sz="1600" dirty="0" err="1"/>
              <a:t>podpis</a:t>
            </a:r>
            <a:r>
              <a:rPr lang="en-US" sz="1600" dirty="0"/>
              <a:t> </a:t>
            </a:r>
            <a:r>
              <a:rPr lang="en-US" sz="1600" dirty="0" err="1"/>
              <a:t>systém</a:t>
            </a:r>
            <a:r>
              <a:rPr lang="en-US" sz="1600" dirty="0"/>
              <a:t> </a:t>
            </a:r>
            <a:r>
              <a:rPr lang="en-US" sz="1600" dirty="0" err="1"/>
              <a:t>automaticky</a:t>
            </a:r>
            <a:r>
              <a:rPr lang="en-US" sz="1600" dirty="0"/>
              <a:t> </a:t>
            </a:r>
            <a:r>
              <a:rPr lang="en-US" sz="1600" dirty="0" err="1"/>
              <a:t>odkáže</a:t>
            </a:r>
            <a:endParaRPr lang="cs-CZ" sz="1600" dirty="0"/>
          </a:p>
          <a:p>
            <a:pPr marL="0" indent="0" algn="just">
              <a:buNone/>
            </a:pPr>
            <a:r>
              <a:rPr lang="cs-CZ" sz="1600" dirty="0"/>
              <a:t>      </a:t>
            </a:r>
            <a:r>
              <a:rPr lang="en-US" sz="1600" dirty="0" err="1"/>
              <a:t>na</a:t>
            </a:r>
            <a:r>
              <a:rPr lang="en-US" sz="1600" dirty="0"/>
              <a:t> </a:t>
            </a:r>
            <a:r>
              <a:rPr lang="en-US" sz="1600" dirty="0" err="1"/>
              <a:t>instalaci</a:t>
            </a:r>
            <a:r>
              <a:rPr lang="en-US" sz="1600" dirty="0"/>
              <a:t> </a:t>
            </a:r>
            <a:r>
              <a:rPr lang="en-US" sz="1600" dirty="0" err="1"/>
              <a:t>těchto</a:t>
            </a:r>
            <a:r>
              <a:rPr lang="en-US" sz="1600" dirty="0"/>
              <a:t> </a:t>
            </a:r>
            <a:r>
              <a:rPr lang="en-US" sz="1600" dirty="0" err="1"/>
              <a:t>doplňků</a:t>
            </a:r>
            <a:endParaRPr lang="en-US" sz="1600" dirty="0"/>
          </a:p>
          <a:p>
            <a:pPr algn="just"/>
            <a:endParaRPr lang="en-US" sz="1600" dirty="0"/>
          </a:p>
          <a:p>
            <a:pPr algn="just"/>
            <a:endParaRPr lang="en-US" sz="1600" dirty="0"/>
          </a:p>
          <a:p>
            <a:pPr algn="just"/>
            <a:endParaRPr lang="en-US" sz="1600" dirty="0"/>
          </a:p>
          <a:p>
            <a:pPr algn="just"/>
            <a:endParaRPr lang="en-US" sz="1600" dirty="0"/>
          </a:p>
          <a:p>
            <a:pPr algn="just"/>
            <a:endParaRPr lang="en-US" sz="1600" dirty="0"/>
          </a:p>
        </p:txBody>
      </p:sp>
      <p:pic>
        <p:nvPicPr>
          <p:cNvPr id="1027" name="Picture 3" descr="\\nt1\O\Loga 2014_2020\IROP\Logolinky\RGB\JPG\IROP_CZ_RO_B_C RGB_mal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845" y="6126163"/>
            <a:ext cx="4232155" cy="696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90419BC6-C8F7-43EE-90D6-2961B0810C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505" y="1643637"/>
            <a:ext cx="3282667" cy="629552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AA9973E9-C51D-4C12-86CF-8606CEDDC5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82917" y="2691069"/>
            <a:ext cx="3711977" cy="2120081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6F3FA182-927E-4DF1-B886-1611CE9F2A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9505" y="4609719"/>
            <a:ext cx="2258465" cy="1172817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F366032D-5287-40C6-8651-CD99117FEB6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88647" y="4609719"/>
            <a:ext cx="2676899" cy="1181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199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32428"/>
            <a:ext cx="8229600" cy="1316538"/>
          </a:xfrm>
        </p:spPr>
        <p:txBody>
          <a:bodyPr/>
          <a:lstStyle/>
          <a:p>
            <a:r>
              <a:rPr lang="en-US" sz="2800" dirty="0" err="1"/>
              <a:t>Projektová</a:t>
            </a:r>
            <a:r>
              <a:rPr lang="en-US" sz="2800" dirty="0"/>
              <a:t> </a:t>
            </a:r>
            <a:r>
              <a:rPr lang="en-US" sz="2800" dirty="0" err="1"/>
              <a:t>žádost</a:t>
            </a:r>
            <a:r>
              <a:rPr lang="en-US" sz="2800" dirty="0"/>
              <a:t> </a:t>
            </a:r>
            <a:r>
              <a:rPr lang="cs-CZ" sz="2800" dirty="0"/>
              <a:t>-</a:t>
            </a:r>
            <a:r>
              <a:rPr lang="en-US" sz="2800" dirty="0"/>
              <a:t> </a:t>
            </a:r>
            <a:r>
              <a:rPr lang="en-US" sz="2800" dirty="0" err="1"/>
              <a:t>ruční</a:t>
            </a:r>
            <a:r>
              <a:rPr lang="en-US" sz="2800" dirty="0"/>
              <a:t> </a:t>
            </a:r>
            <a:r>
              <a:rPr lang="en-US" sz="2800" dirty="0" err="1"/>
              <a:t>podání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2138" y="861135"/>
            <a:ext cx="8229600" cy="2681056"/>
          </a:xfrm>
        </p:spPr>
        <p:txBody>
          <a:bodyPr>
            <a:normAutofit/>
          </a:bodyPr>
          <a:lstStyle/>
          <a:p>
            <a:pPr algn="just"/>
            <a:r>
              <a:rPr lang="en-US" sz="1600" dirty="0"/>
              <a:t>Na </a:t>
            </a:r>
            <a:r>
              <a:rPr lang="en-US" sz="1600" dirty="0" err="1"/>
              <a:t>výzvách</a:t>
            </a:r>
            <a:r>
              <a:rPr lang="en-US" sz="1600" dirty="0"/>
              <a:t> </a:t>
            </a:r>
            <a:r>
              <a:rPr lang="en-US" sz="1600" dirty="0" err="1"/>
              <a:t>bude</a:t>
            </a:r>
            <a:r>
              <a:rPr lang="en-US" sz="1600" dirty="0"/>
              <a:t> </a:t>
            </a:r>
            <a:r>
              <a:rPr lang="en-US" sz="1600" dirty="0" err="1"/>
              <a:t>umožněno</a:t>
            </a:r>
            <a:r>
              <a:rPr lang="en-US" sz="1600" dirty="0"/>
              <a:t> </a:t>
            </a:r>
            <a:r>
              <a:rPr lang="en-US" sz="1600" dirty="0" err="1"/>
              <a:t>pouze</a:t>
            </a:r>
            <a:r>
              <a:rPr lang="en-US" sz="1600" dirty="0"/>
              <a:t> </a:t>
            </a:r>
            <a:r>
              <a:rPr lang="en-US" sz="1600" dirty="0" err="1"/>
              <a:t>ruční</a:t>
            </a:r>
            <a:r>
              <a:rPr lang="en-US" sz="1600" dirty="0"/>
              <a:t> </a:t>
            </a:r>
            <a:r>
              <a:rPr lang="en-US" sz="1600" dirty="0" err="1"/>
              <a:t>podání</a:t>
            </a:r>
            <a:r>
              <a:rPr lang="en-US" sz="1600" dirty="0"/>
              <a:t>, </a:t>
            </a:r>
            <a:r>
              <a:rPr lang="en-US" sz="1600" dirty="0" err="1"/>
              <a:t>tzn</a:t>
            </a:r>
            <a:r>
              <a:rPr lang="en-US" sz="1600" dirty="0"/>
              <a:t>. </a:t>
            </a:r>
            <a:r>
              <a:rPr lang="en-US" sz="1600" dirty="0" err="1"/>
              <a:t>žádost</a:t>
            </a:r>
            <a:r>
              <a:rPr lang="en-US" sz="1600" dirty="0"/>
              <a:t> je </a:t>
            </a:r>
            <a:r>
              <a:rPr lang="en-US" sz="1600" dirty="0" err="1"/>
              <a:t>možno</a:t>
            </a:r>
            <a:r>
              <a:rPr lang="en-US" sz="1600" dirty="0"/>
              <a:t> </a:t>
            </a:r>
            <a:r>
              <a:rPr lang="en-US" sz="1600" dirty="0" err="1"/>
              <a:t>si</a:t>
            </a:r>
            <a:r>
              <a:rPr lang="en-US" sz="1600" dirty="0"/>
              <a:t> </a:t>
            </a:r>
            <a:r>
              <a:rPr lang="en-US" sz="1600" dirty="0" err="1"/>
              <a:t>připravit</a:t>
            </a:r>
            <a:r>
              <a:rPr lang="en-US" sz="1600" dirty="0"/>
              <a:t> </a:t>
            </a:r>
            <a:r>
              <a:rPr lang="cs-CZ" sz="1600" dirty="0"/>
              <a:t>a</a:t>
            </a:r>
            <a:r>
              <a:rPr lang="en-US" sz="1600" dirty="0"/>
              <a:t> </a:t>
            </a:r>
            <a:r>
              <a:rPr lang="en-US" sz="1600" dirty="0" err="1"/>
              <a:t>elektronicky</a:t>
            </a:r>
            <a:r>
              <a:rPr lang="en-US" sz="1600" dirty="0"/>
              <a:t> </a:t>
            </a:r>
            <a:r>
              <a:rPr lang="en-US" sz="1600" dirty="0" err="1"/>
              <a:t>podepsat</a:t>
            </a:r>
            <a:r>
              <a:rPr lang="en-US" sz="1600" dirty="0"/>
              <a:t> v </a:t>
            </a:r>
            <a:r>
              <a:rPr lang="en-US" sz="1600" dirty="0" err="1"/>
              <a:t>předstihu</a:t>
            </a:r>
            <a:r>
              <a:rPr lang="en-US" sz="1600" dirty="0"/>
              <a:t>. V </a:t>
            </a:r>
            <a:r>
              <a:rPr lang="en-US" sz="1600" dirty="0" err="1"/>
              <a:t>čas</a:t>
            </a:r>
            <a:r>
              <a:rPr lang="en-US" sz="1600" dirty="0"/>
              <a:t> </a:t>
            </a:r>
            <a:r>
              <a:rPr lang="en-US" sz="1600" dirty="0" err="1"/>
              <a:t>samotného</a:t>
            </a:r>
            <a:r>
              <a:rPr lang="en-US" sz="1600" dirty="0"/>
              <a:t> </a:t>
            </a:r>
            <a:r>
              <a:rPr lang="en-US" sz="1600" dirty="0" err="1"/>
              <a:t>otevření</a:t>
            </a:r>
            <a:r>
              <a:rPr lang="en-US" sz="1600" dirty="0"/>
              <a:t> </a:t>
            </a:r>
            <a:r>
              <a:rPr lang="en-US" sz="1600" dirty="0" err="1"/>
              <a:t>možnosti</a:t>
            </a:r>
            <a:r>
              <a:rPr lang="en-US" sz="1600" dirty="0"/>
              <a:t> </a:t>
            </a:r>
            <a:r>
              <a:rPr lang="cs-CZ" sz="1600" dirty="0"/>
              <a:t>pro </a:t>
            </a:r>
            <a:r>
              <a:rPr lang="en-US" sz="1600" dirty="0" err="1"/>
              <a:t>podání</a:t>
            </a:r>
            <a:r>
              <a:rPr lang="en-US" sz="1600" dirty="0"/>
              <a:t> </a:t>
            </a:r>
            <a:r>
              <a:rPr lang="en-US" sz="1600" dirty="0" err="1"/>
              <a:t>žádosti</a:t>
            </a:r>
            <a:r>
              <a:rPr lang="en-US" sz="1600" dirty="0"/>
              <a:t> o </a:t>
            </a:r>
            <a:r>
              <a:rPr lang="en-US" sz="1600" dirty="0" err="1"/>
              <a:t>podporu</a:t>
            </a:r>
            <a:r>
              <a:rPr lang="en-US" sz="1600" dirty="0"/>
              <a:t> </a:t>
            </a:r>
            <a:r>
              <a:rPr lang="en-US" sz="1600" dirty="0">
                <a:solidFill>
                  <a:srgbClr val="FF0000"/>
                </a:solidFill>
              </a:rPr>
              <a:t>je </a:t>
            </a:r>
            <a:r>
              <a:rPr lang="en-US" sz="1600" dirty="0" err="1">
                <a:solidFill>
                  <a:srgbClr val="FF0000"/>
                </a:solidFill>
              </a:rPr>
              <a:t>třeba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 err="1">
                <a:solidFill>
                  <a:srgbClr val="FF0000"/>
                </a:solidFill>
              </a:rPr>
              <a:t>zmáčknout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 err="1">
                <a:solidFill>
                  <a:srgbClr val="FF0000"/>
                </a:solidFill>
              </a:rPr>
              <a:t>tlačítko</a:t>
            </a:r>
            <a:r>
              <a:rPr lang="en-US" sz="1600" dirty="0">
                <a:solidFill>
                  <a:srgbClr val="FF0000"/>
                </a:solidFill>
              </a:rPr>
              <a:t> „</a:t>
            </a:r>
            <a:r>
              <a:rPr lang="en-US" sz="1600" dirty="0" err="1">
                <a:solidFill>
                  <a:srgbClr val="FF0000"/>
                </a:solidFill>
              </a:rPr>
              <a:t>podání</a:t>
            </a:r>
            <a:r>
              <a:rPr lang="en-US" sz="1600" dirty="0">
                <a:solidFill>
                  <a:srgbClr val="FF0000"/>
                </a:solidFill>
              </a:rPr>
              <a:t>“</a:t>
            </a:r>
          </a:p>
          <a:p>
            <a:pPr algn="just"/>
            <a:endParaRPr lang="en-US" sz="1900" dirty="0"/>
          </a:p>
          <a:p>
            <a:pPr algn="just"/>
            <a:endParaRPr lang="en-US" sz="1900" dirty="0"/>
          </a:p>
          <a:p>
            <a:pPr algn="just"/>
            <a:endParaRPr lang="en-US" sz="1900" dirty="0"/>
          </a:p>
          <a:p>
            <a:pPr algn="just"/>
            <a:endParaRPr lang="en-US" sz="1900" dirty="0"/>
          </a:p>
          <a:p>
            <a:pPr algn="just"/>
            <a:endParaRPr lang="cs-CZ" sz="1900" dirty="0"/>
          </a:p>
          <a:p>
            <a:pPr algn="just"/>
            <a:endParaRPr lang="cs-CZ" sz="1900" dirty="0"/>
          </a:p>
          <a:p>
            <a:pPr algn="just"/>
            <a:endParaRPr lang="en-US" sz="1900" dirty="0"/>
          </a:p>
          <a:p>
            <a:pPr marL="0" indent="0" algn="just">
              <a:buNone/>
            </a:pPr>
            <a:endParaRPr lang="cs-CZ" sz="500" dirty="0"/>
          </a:p>
          <a:p>
            <a:pPr algn="just"/>
            <a:endParaRPr lang="en-US" sz="2000" dirty="0"/>
          </a:p>
        </p:txBody>
      </p:sp>
      <p:pic>
        <p:nvPicPr>
          <p:cNvPr id="1027" name="Picture 3" descr="\\nt1\O\Loga 2014_2020\IROP\Logolinky\RGB\JPG\IROP_CZ_RO_B_C RGB_mal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138" y="5959972"/>
            <a:ext cx="4232155" cy="696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0D39A9F9-1A24-43CB-BE9D-88E36FD1791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829" b="6732"/>
          <a:stretch/>
        </p:blipFill>
        <p:spPr>
          <a:xfrm>
            <a:off x="1891375" y="1633906"/>
            <a:ext cx="5388314" cy="2187773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4ACDA2FE-65C2-475C-84A8-5359070D988E}"/>
              </a:ext>
            </a:extLst>
          </p:cNvPr>
          <p:cNvSpPr txBox="1">
            <a:spLocks/>
          </p:cNvSpPr>
          <p:nvPr/>
        </p:nvSpPr>
        <p:spPr>
          <a:xfrm>
            <a:off x="372139" y="3741617"/>
            <a:ext cx="3391994" cy="133641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/>
              <a:buNone/>
            </a:pPr>
            <a:endParaRPr lang="cs-CZ" sz="500" dirty="0"/>
          </a:p>
          <a:p>
            <a:pPr algn="just"/>
            <a:r>
              <a:rPr lang="en-US" sz="1600" dirty="0"/>
              <a:t>Po </a:t>
            </a:r>
            <a:r>
              <a:rPr lang="en-US" sz="1600" dirty="0" err="1"/>
              <a:t>úspěšném</a:t>
            </a:r>
            <a:r>
              <a:rPr lang="en-US" sz="1600" dirty="0"/>
              <a:t> </a:t>
            </a:r>
            <a:r>
              <a:rPr lang="en-US" sz="1600" dirty="0" err="1"/>
              <a:t>podání</a:t>
            </a:r>
            <a:r>
              <a:rPr lang="cs-CZ" sz="1600" dirty="0"/>
              <a:t>/  zaregistrování</a:t>
            </a:r>
            <a:r>
              <a:rPr lang="en-US" sz="1600" dirty="0"/>
              <a:t> </a:t>
            </a:r>
            <a:r>
              <a:rPr lang="en-US" sz="1600" dirty="0" err="1"/>
              <a:t>bude</a:t>
            </a:r>
            <a:r>
              <a:rPr lang="en-US" sz="1600" dirty="0"/>
              <a:t> </a:t>
            </a:r>
            <a:r>
              <a:rPr lang="en-US" sz="1600" dirty="0" err="1"/>
              <a:t>projektové</a:t>
            </a:r>
            <a:r>
              <a:rPr lang="en-US" sz="1600" dirty="0"/>
              <a:t> </a:t>
            </a:r>
            <a:r>
              <a:rPr lang="en-US" sz="1600" dirty="0" err="1"/>
              <a:t>žádosti</a:t>
            </a:r>
            <a:r>
              <a:rPr lang="en-US" sz="1600" dirty="0"/>
              <a:t> </a:t>
            </a:r>
            <a:r>
              <a:rPr lang="en-US" sz="1600" dirty="0" err="1"/>
              <a:t>přiřazeno</a:t>
            </a:r>
            <a:r>
              <a:rPr lang="en-US" sz="1600" dirty="0"/>
              <a:t> </a:t>
            </a:r>
            <a:r>
              <a:rPr lang="en-US" sz="1600" dirty="0" err="1"/>
              <a:t>registrační</a:t>
            </a:r>
            <a:r>
              <a:rPr lang="en-US" sz="1600" dirty="0"/>
              <a:t> </a:t>
            </a:r>
            <a:r>
              <a:rPr lang="en-US" sz="1600" dirty="0" err="1"/>
              <a:t>číslo</a:t>
            </a:r>
            <a:r>
              <a:rPr lang="cs-CZ" sz="1600" dirty="0"/>
              <a:t> - je uvedeno na záložce „Identifikace operace“</a:t>
            </a:r>
          </a:p>
          <a:p>
            <a:pPr algn="just"/>
            <a:endParaRPr lang="en-US" sz="2000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C741F337-5EE3-4024-90D9-DD6F082FEA08}"/>
              </a:ext>
            </a:extLst>
          </p:cNvPr>
          <p:cNvSpPr txBox="1">
            <a:spLocks/>
          </p:cNvSpPr>
          <p:nvPr/>
        </p:nvSpPr>
        <p:spPr>
          <a:xfrm>
            <a:off x="372138" y="5330474"/>
            <a:ext cx="8229600" cy="7941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/>
              <a:buNone/>
            </a:pPr>
            <a:endParaRPr lang="cs-CZ" sz="400" dirty="0"/>
          </a:p>
          <a:p>
            <a:pPr algn="just"/>
            <a:r>
              <a:rPr lang="en-US" sz="1600" dirty="0" err="1"/>
              <a:t>Následně</a:t>
            </a:r>
            <a:r>
              <a:rPr lang="en-US" sz="1600" dirty="0"/>
              <a:t> </a:t>
            </a:r>
            <a:r>
              <a:rPr lang="en-US" sz="1600" dirty="0" err="1"/>
              <a:t>bude</a:t>
            </a:r>
            <a:r>
              <a:rPr lang="en-US" sz="1600" dirty="0"/>
              <a:t> </a:t>
            </a:r>
            <a:r>
              <a:rPr lang="en-US" sz="1600" dirty="0" err="1"/>
              <a:t>na</a:t>
            </a:r>
            <a:r>
              <a:rPr lang="en-US" sz="1600" dirty="0"/>
              <a:t> </a:t>
            </a:r>
            <a:r>
              <a:rPr lang="en-US" sz="1600" dirty="0" err="1"/>
              <a:t>projekt</a:t>
            </a:r>
            <a:r>
              <a:rPr lang="en-US" sz="1600" dirty="0"/>
              <a:t> </a:t>
            </a:r>
            <a:r>
              <a:rPr lang="en-US" sz="1600" dirty="0" err="1"/>
              <a:t>přiřazen</a:t>
            </a:r>
            <a:r>
              <a:rPr lang="en-US" sz="1600" dirty="0"/>
              <a:t> </a:t>
            </a:r>
            <a:r>
              <a:rPr lang="en-US" sz="1600" dirty="0" err="1"/>
              <a:t>manažer</a:t>
            </a:r>
            <a:r>
              <a:rPr lang="en-US" sz="1600" dirty="0"/>
              <a:t> </a:t>
            </a:r>
            <a:r>
              <a:rPr lang="en-US" sz="1600" dirty="0" err="1"/>
              <a:t>projektu</a:t>
            </a:r>
            <a:r>
              <a:rPr lang="en-US" sz="1600" dirty="0"/>
              <a:t>, </a:t>
            </a:r>
            <a:r>
              <a:rPr lang="en-US" sz="1600" dirty="0" err="1"/>
              <a:t>který</a:t>
            </a:r>
            <a:r>
              <a:rPr lang="en-US" sz="1600" dirty="0"/>
              <a:t> </a:t>
            </a:r>
            <a:r>
              <a:rPr lang="en-US" sz="1600" dirty="0" err="1"/>
              <a:t>Vás</a:t>
            </a:r>
            <a:r>
              <a:rPr lang="en-US" sz="1600" dirty="0"/>
              <a:t> o </a:t>
            </a:r>
            <a:r>
              <a:rPr lang="en-US" sz="1600" dirty="0" err="1"/>
              <a:t>této</a:t>
            </a:r>
            <a:r>
              <a:rPr lang="en-US" sz="1600" dirty="0"/>
              <a:t> </a:t>
            </a:r>
            <a:r>
              <a:rPr lang="en-US" sz="1600" dirty="0" err="1"/>
              <a:t>skutečnosti</a:t>
            </a:r>
            <a:r>
              <a:rPr lang="en-US" sz="1600" dirty="0"/>
              <a:t> </a:t>
            </a:r>
            <a:r>
              <a:rPr lang="en-US" sz="1600" dirty="0" err="1"/>
              <a:t>informuje</a:t>
            </a:r>
            <a:r>
              <a:rPr lang="en-US" sz="1600" dirty="0"/>
              <a:t> </a:t>
            </a:r>
            <a:r>
              <a:rPr lang="en-US" sz="1600" dirty="0" err="1"/>
              <a:t>depeší</a:t>
            </a:r>
            <a:endParaRPr lang="en-US" sz="1600" dirty="0"/>
          </a:p>
          <a:p>
            <a:pPr algn="just"/>
            <a:endParaRPr lang="en-US" sz="2000" dirty="0"/>
          </a:p>
        </p:txBody>
      </p:sp>
      <p:pic>
        <p:nvPicPr>
          <p:cNvPr id="12" name="Obrázek 11" descr="Obsah obrázku text, stůl&#10;&#10;Popis byl vytvořen automaticky">
            <a:extLst>
              <a:ext uri="{FF2B5EF4-FFF2-40B4-BE49-F238E27FC236}">
                <a16:creationId xmlns:a16="http://schemas.microsoft.com/office/drawing/2014/main" id="{F7B3394F-54B4-4517-8FCF-7F64EDE84D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3307" y="3750495"/>
            <a:ext cx="4758431" cy="1590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1475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9493" y="160337"/>
            <a:ext cx="8229600" cy="1143000"/>
          </a:xfrm>
        </p:spPr>
        <p:txBody>
          <a:bodyPr/>
          <a:lstStyle/>
          <a:p>
            <a:r>
              <a:rPr lang="en-US" sz="2800" dirty="0" err="1"/>
              <a:t>Jaké</a:t>
            </a:r>
            <a:r>
              <a:rPr lang="en-US" sz="2800" dirty="0"/>
              <a:t> </a:t>
            </a:r>
            <a:r>
              <a:rPr lang="en-US" sz="2800" dirty="0" err="1"/>
              <a:t>dokumenty</a:t>
            </a:r>
            <a:r>
              <a:rPr lang="en-US" sz="2800" dirty="0"/>
              <a:t> </a:t>
            </a:r>
            <a:r>
              <a:rPr lang="en-US" sz="2800" dirty="0" err="1"/>
              <a:t>využít</a:t>
            </a:r>
            <a:r>
              <a:rPr lang="en-US" sz="2800" dirty="0"/>
              <a:t> a </a:t>
            </a:r>
            <a:r>
              <a:rPr lang="en-US" sz="2800" dirty="0" err="1"/>
              <a:t>na</a:t>
            </a:r>
            <a:r>
              <a:rPr lang="en-US" sz="2800" dirty="0"/>
              <a:t> </a:t>
            </a:r>
            <a:r>
              <a:rPr lang="en-US" sz="2800" dirty="0" err="1"/>
              <a:t>koho</a:t>
            </a:r>
            <a:r>
              <a:rPr lang="en-US" sz="2800" dirty="0"/>
              <a:t> se </a:t>
            </a:r>
            <a:r>
              <a:rPr lang="en-US" sz="2800" dirty="0" err="1"/>
              <a:t>obrátit</a:t>
            </a:r>
            <a:r>
              <a:rPr lang="en-US" sz="2800" dirty="0"/>
              <a:t> s </a:t>
            </a:r>
            <a:r>
              <a:rPr lang="en-US" sz="2800" dirty="0" err="1"/>
              <a:t>technickými</a:t>
            </a:r>
            <a:r>
              <a:rPr lang="en-US" sz="2800" dirty="0"/>
              <a:t> </a:t>
            </a:r>
            <a:r>
              <a:rPr lang="en-US" sz="2800" dirty="0" err="1"/>
              <a:t>problémy</a:t>
            </a:r>
            <a:r>
              <a:rPr lang="en-US" sz="2800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41047"/>
            <a:ext cx="8229600" cy="45259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1800" b="1" dirty="0" err="1">
                <a:solidFill>
                  <a:srgbClr val="FF0000"/>
                </a:solidFill>
              </a:rPr>
              <a:t>Jaké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dokumenty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využít</a:t>
            </a:r>
            <a:r>
              <a:rPr lang="en-US" sz="1800" b="1" dirty="0">
                <a:solidFill>
                  <a:srgbClr val="FF0000"/>
                </a:solidFill>
              </a:rPr>
              <a:t> pro </a:t>
            </a:r>
            <a:r>
              <a:rPr lang="en-US" sz="1800" b="1" dirty="0" err="1">
                <a:solidFill>
                  <a:srgbClr val="FF0000"/>
                </a:solidFill>
              </a:rPr>
              <a:t>vyplnění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žádosti</a:t>
            </a:r>
            <a:r>
              <a:rPr lang="en-US" sz="1800" b="1" dirty="0">
                <a:solidFill>
                  <a:srgbClr val="FF0000"/>
                </a:solidFill>
              </a:rPr>
              <a:t> o </a:t>
            </a:r>
            <a:r>
              <a:rPr lang="en-US" sz="1800" b="1" dirty="0" err="1">
                <a:solidFill>
                  <a:srgbClr val="FF0000"/>
                </a:solidFill>
              </a:rPr>
              <a:t>podporu</a:t>
            </a:r>
            <a:r>
              <a:rPr lang="en-US" sz="1800" b="1" dirty="0">
                <a:solidFill>
                  <a:srgbClr val="FF0000"/>
                </a:solidFill>
              </a:rPr>
              <a:t> v ISKP14+?</a:t>
            </a:r>
          </a:p>
          <a:p>
            <a:r>
              <a:rPr lang="en-US" sz="1800" dirty="0" err="1"/>
              <a:t>Příloha</a:t>
            </a:r>
            <a:r>
              <a:rPr lang="en-US" sz="1800" dirty="0"/>
              <a:t> 1 </a:t>
            </a:r>
            <a:r>
              <a:rPr lang="en-US" sz="1800" dirty="0" err="1"/>
              <a:t>Specifických</a:t>
            </a:r>
            <a:r>
              <a:rPr lang="en-US" sz="1800" dirty="0"/>
              <a:t> </a:t>
            </a:r>
            <a:r>
              <a:rPr lang="en-US" sz="1800" dirty="0" err="1"/>
              <a:t>pravidel</a:t>
            </a:r>
            <a:r>
              <a:rPr lang="en-US" sz="1800" dirty="0"/>
              <a:t>: </a:t>
            </a:r>
            <a:r>
              <a:rPr lang="en-US" sz="1800" dirty="0" err="1"/>
              <a:t>Postup</a:t>
            </a:r>
            <a:r>
              <a:rPr lang="en-US" sz="1800" dirty="0"/>
              <a:t> pro </a:t>
            </a:r>
            <a:r>
              <a:rPr lang="en-US" sz="1800" dirty="0" err="1"/>
              <a:t>podání</a:t>
            </a:r>
            <a:r>
              <a:rPr lang="en-US" sz="1800" dirty="0"/>
              <a:t> </a:t>
            </a:r>
            <a:r>
              <a:rPr lang="en-US" sz="1800" dirty="0" err="1"/>
              <a:t>žádosti</a:t>
            </a:r>
            <a:r>
              <a:rPr lang="en-US" sz="1800" dirty="0"/>
              <a:t> </a:t>
            </a:r>
            <a:br>
              <a:rPr lang="en-US" sz="1800" dirty="0"/>
            </a:br>
            <a:r>
              <a:rPr lang="en-US" sz="1800" dirty="0"/>
              <a:t>o </a:t>
            </a:r>
            <a:r>
              <a:rPr lang="en-US" sz="1800" dirty="0" err="1"/>
              <a:t>podporu</a:t>
            </a:r>
            <a:r>
              <a:rPr lang="en-US" sz="1800" dirty="0"/>
              <a:t> v MS2014+</a:t>
            </a:r>
          </a:p>
          <a:p>
            <a:r>
              <a:rPr lang="cs-CZ" sz="1800" dirty="0"/>
              <a:t>Příloha č. 2 Specifických pravidel - Metodické listy indikátorů</a:t>
            </a:r>
          </a:p>
          <a:p>
            <a:r>
              <a:rPr lang="en-US" sz="1800" dirty="0" err="1"/>
              <a:t>Příloha</a:t>
            </a:r>
            <a:r>
              <a:rPr lang="en-US" sz="1800" dirty="0"/>
              <a:t> č. 35 </a:t>
            </a:r>
            <a:r>
              <a:rPr lang="en-US" sz="1800" dirty="0" err="1"/>
              <a:t>Obecných</a:t>
            </a:r>
            <a:r>
              <a:rPr lang="en-US" sz="1800" dirty="0"/>
              <a:t> </a:t>
            </a:r>
            <a:r>
              <a:rPr lang="en-US" sz="1800" dirty="0" err="1"/>
              <a:t>pravidel</a:t>
            </a:r>
            <a:r>
              <a:rPr lang="en-US" sz="1800" dirty="0"/>
              <a:t> </a:t>
            </a:r>
            <a:r>
              <a:rPr lang="cs-CZ" sz="1800" dirty="0"/>
              <a:t>-</a:t>
            </a:r>
            <a:r>
              <a:rPr lang="en-US" sz="1800" dirty="0"/>
              <a:t> </a:t>
            </a:r>
            <a:r>
              <a:rPr lang="en-US" sz="1800" dirty="0" err="1"/>
              <a:t>Postup</a:t>
            </a:r>
            <a:r>
              <a:rPr lang="en-US" sz="1800" dirty="0"/>
              <a:t> pro </a:t>
            </a:r>
            <a:r>
              <a:rPr lang="en-US" sz="1800" dirty="0" err="1"/>
              <a:t>práci</a:t>
            </a:r>
            <a:r>
              <a:rPr lang="en-US" sz="1800" dirty="0"/>
              <a:t> s </a:t>
            </a:r>
            <a:r>
              <a:rPr lang="en-US" sz="1800" dirty="0" err="1"/>
              <a:t>modulem</a:t>
            </a:r>
            <a:r>
              <a:rPr lang="en-US" sz="1800" dirty="0"/>
              <a:t> </a:t>
            </a:r>
            <a:r>
              <a:rPr lang="en-US" sz="1800" dirty="0" err="1"/>
              <a:t>veřejné</a:t>
            </a:r>
            <a:r>
              <a:rPr lang="en-US" sz="1800" dirty="0"/>
              <a:t> </a:t>
            </a:r>
            <a:r>
              <a:rPr lang="en-US" sz="1800" dirty="0" err="1"/>
              <a:t>zakázky</a:t>
            </a:r>
            <a:endParaRPr lang="cs-CZ" sz="1800" dirty="0"/>
          </a:p>
          <a:p>
            <a:r>
              <a:rPr lang="cs-CZ" sz="1800" dirty="0"/>
              <a:t>Příloha č. 36 Obecných pravidel - Postup pro práci se záložkou Přístup k projektu a plné moci</a:t>
            </a:r>
            <a:endParaRPr lang="en-US" sz="1800" dirty="0"/>
          </a:p>
          <a:p>
            <a:endParaRPr lang="en-US" sz="1800" dirty="0"/>
          </a:p>
          <a:p>
            <a:pPr marL="0" indent="0">
              <a:buNone/>
            </a:pPr>
            <a:r>
              <a:rPr lang="en-US" sz="1800" b="1" dirty="0">
                <a:solidFill>
                  <a:srgbClr val="FF0000"/>
                </a:solidFill>
              </a:rPr>
              <a:t>Na </a:t>
            </a:r>
            <a:r>
              <a:rPr lang="en-US" sz="1800" b="1" dirty="0" err="1">
                <a:solidFill>
                  <a:srgbClr val="FF0000"/>
                </a:solidFill>
              </a:rPr>
              <a:t>koho</a:t>
            </a:r>
            <a:r>
              <a:rPr lang="en-US" sz="1800" b="1" dirty="0">
                <a:solidFill>
                  <a:srgbClr val="FF0000"/>
                </a:solidFill>
              </a:rPr>
              <a:t> se </a:t>
            </a:r>
            <a:r>
              <a:rPr lang="en-US" sz="1800" b="1" dirty="0" err="1">
                <a:solidFill>
                  <a:srgbClr val="FF0000"/>
                </a:solidFill>
              </a:rPr>
              <a:t>obrátit</a:t>
            </a:r>
            <a:r>
              <a:rPr lang="en-US" sz="1800" b="1" dirty="0">
                <a:solidFill>
                  <a:srgbClr val="FF0000"/>
                </a:solidFill>
              </a:rPr>
              <a:t> s </a:t>
            </a:r>
            <a:r>
              <a:rPr lang="en-US" sz="1800" b="1" dirty="0" err="1">
                <a:solidFill>
                  <a:srgbClr val="FF0000"/>
                </a:solidFill>
              </a:rPr>
              <a:t>technickými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problémy</a:t>
            </a:r>
            <a:r>
              <a:rPr lang="en-US" sz="1800" b="1" dirty="0">
                <a:solidFill>
                  <a:srgbClr val="FF0000"/>
                </a:solidFill>
              </a:rPr>
              <a:t>?</a:t>
            </a:r>
          </a:p>
          <a:p>
            <a:pPr algn="just"/>
            <a:r>
              <a:rPr lang="en-US" sz="1800" dirty="0"/>
              <a:t>V </a:t>
            </a:r>
            <a:r>
              <a:rPr lang="en-US" sz="1800" dirty="0" err="1"/>
              <a:t>případě</a:t>
            </a:r>
            <a:r>
              <a:rPr lang="en-US" sz="1800" dirty="0"/>
              <a:t> </a:t>
            </a:r>
            <a:r>
              <a:rPr lang="en-US" sz="1800" dirty="0" err="1"/>
              <a:t>technických</a:t>
            </a:r>
            <a:r>
              <a:rPr lang="en-US" sz="1800" dirty="0"/>
              <a:t> </a:t>
            </a:r>
            <a:r>
              <a:rPr lang="en-US" sz="1800" dirty="0" err="1"/>
              <a:t>problémů</a:t>
            </a:r>
            <a:r>
              <a:rPr lang="en-US" sz="1800" dirty="0"/>
              <a:t> je </a:t>
            </a:r>
            <a:r>
              <a:rPr lang="en-US" sz="1800" dirty="0" err="1"/>
              <a:t>možné</a:t>
            </a:r>
            <a:r>
              <a:rPr lang="en-US" sz="1800" dirty="0"/>
              <a:t> se </a:t>
            </a:r>
            <a:r>
              <a:rPr lang="en-US" sz="1800" dirty="0" err="1"/>
              <a:t>obrátit</a:t>
            </a:r>
            <a:r>
              <a:rPr lang="en-US" sz="1800" dirty="0"/>
              <a:t> </a:t>
            </a:r>
            <a:r>
              <a:rPr lang="en-US" sz="1800" dirty="0" err="1"/>
              <a:t>na</a:t>
            </a:r>
            <a:r>
              <a:rPr lang="en-US" sz="1800" dirty="0"/>
              <a:t> </a:t>
            </a:r>
            <a:r>
              <a:rPr lang="en-US" sz="1800" dirty="0" err="1"/>
              <a:t>místně</a:t>
            </a:r>
            <a:r>
              <a:rPr lang="en-US" sz="1800" dirty="0"/>
              <a:t> </a:t>
            </a:r>
            <a:r>
              <a:rPr lang="en-US" sz="1800" dirty="0" err="1"/>
              <a:t>příslušné</a:t>
            </a:r>
            <a:r>
              <a:rPr lang="en-US" sz="1800" dirty="0"/>
              <a:t> </a:t>
            </a:r>
            <a:r>
              <a:rPr lang="en-US" sz="1800" dirty="0" err="1"/>
              <a:t>administrátory</a:t>
            </a:r>
            <a:r>
              <a:rPr lang="en-US" sz="1800" dirty="0"/>
              <a:t> </a:t>
            </a:r>
            <a:r>
              <a:rPr lang="cs-CZ" sz="1800" dirty="0"/>
              <a:t>m</a:t>
            </a:r>
            <a:r>
              <a:rPr lang="en-US" sz="1800" dirty="0" err="1"/>
              <a:t>onitorovacího</a:t>
            </a:r>
            <a:r>
              <a:rPr lang="en-US" sz="1800" dirty="0"/>
              <a:t> </a:t>
            </a:r>
            <a:r>
              <a:rPr lang="en-US" sz="1800" dirty="0" err="1"/>
              <a:t>systému</a:t>
            </a:r>
            <a:endParaRPr lang="en-US" sz="1800" dirty="0"/>
          </a:p>
          <a:p>
            <a:pPr algn="just"/>
            <a:r>
              <a:rPr lang="en-US" sz="1800" dirty="0"/>
              <a:t>V </a:t>
            </a:r>
            <a:r>
              <a:rPr lang="en-US" sz="1800" dirty="0" err="1"/>
              <a:t>případě</a:t>
            </a:r>
            <a:r>
              <a:rPr lang="en-US" sz="1800" dirty="0"/>
              <a:t> </a:t>
            </a:r>
            <a:r>
              <a:rPr lang="en-US" sz="1800" dirty="0" err="1"/>
              <a:t>jejich</a:t>
            </a:r>
            <a:r>
              <a:rPr lang="en-US" sz="1800" dirty="0"/>
              <a:t> </a:t>
            </a:r>
            <a:r>
              <a:rPr lang="en-US" sz="1800" dirty="0" err="1"/>
              <a:t>nezastižení</a:t>
            </a:r>
            <a:r>
              <a:rPr lang="en-US" sz="1800" dirty="0"/>
              <a:t> </a:t>
            </a:r>
            <a:r>
              <a:rPr lang="en-US" sz="1800" dirty="0" err="1"/>
              <a:t>na</a:t>
            </a:r>
            <a:r>
              <a:rPr lang="en-US" sz="1800" dirty="0"/>
              <a:t> </a:t>
            </a:r>
            <a:r>
              <a:rPr lang="en-US" sz="1800" dirty="0" err="1"/>
              <a:t>kteréhokoliv</a:t>
            </a:r>
            <a:r>
              <a:rPr lang="en-US" sz="1800" dirty="0"/>
              <a:t> </a:t>
            </a:r>
            <a:r>
              <a:rPr lang="en-US" sz="1800" dirty="0" err="1"/>
              <a:t>jiného</a:t>
            </a:r>
            <a:r>
              <a:rPr lang="en-US" sz="1800" dirty="0"/>
              <a:t> </a:t>
            </a:r>
            <a:r>
              <a:rPr lang="en-US" sz="1800" dirty="0" err="1"/>
              <a:t>administrátora</a:t>
            </a:r>
            <a:r>
              <a:rPr lang="en-US" sz="1800" dirty="0"/>
              <a:t> </a:t>
            </a:r>
            <a:r>
              <a:rPr lang="cs-CZ" sz="1800" dirty="0"/>
              <a:t>m</a:t>
            </a:r>
            <a:r>
              <a:rPr lang="en-US" sz="1800" dirty="0" err="1"/>
              <a:t>onitorovacího</a:t>
            </a:r>
            <a:r>
              <a:rPr lang="en-US" sz="1800" dirty="0"/>
              <a:t> </a:t>
            </a:r>
            <a:r>
              <a:rPr lang="en-US" sz="1800" dirty="0" err="1"/>
              <a:t>systému</a:t>
            </a:r>
            <a:r>
              <a:rPr lang="cs-CZ" sz="1800" dirty="0"/>
              <a:t> - k</a:t>
            </a:r>
            <a:r>
              <a:rPr lang="en-US" sz="1800" dirty="0" err="1"/>
              <a:t>ontaktní</a:t>
            </a:r>
            <a:r>
              <a:rPr lang="en-US" sz="1800" dirty="0"/>
              <a:t> </a:t>
            </a:r>
            <a:r>
              <a:rPr lang="en-US" sz="1800" dirty="0" err="1"/>
              <a:t>údaje</a:t>
            </a:r>
            <a:r>
              <a:rPr lang="en-US" sz="1800" dirty="0"/>
              <a:t> </a:t>
            </a:r>
            <a:r>
              <a:rPr lang="en-US" sz="1800" dirty="0" err="1"/>
              <a:t>na</a:t>
            </a:r>
            <a:r>
              <a:rPr lang="en-US" sz="1800" dirty="0"/>
              <a:t> </a:t>
            </a:r>
            <a:r>
              <a:rPr lang="en-US" sz="1800" dirty="0" err="1"/>
              <a:t>adrese</a:t>
            </a:r>
            <a:r>
              <a:rPr lang="en-US" sz="1800" dirty="0"/>
              <a:t>: </a:t>
            </a:r>
            <a:r>
              <a:rPr lang="en-US" sz="18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https://www.crr.cz/kontakty/uzemni-pracoviste/</a:t>
            </a:r>
            <a:endParaRPr lang="en-US" sz="1800" dirty="0"/>
          </a:p>
          <a:p>
            <a:endParaRPr lang="en-US" sz="1800" dirty="0"/>
          </a:p>
          <a:p>
            <a:endParaRPr lang="en-US" sz="1800" dirty="0"/>
          </a:p>
          <a:p>
            <a:endParaRPr lang="en-US" sz="1800" dirty="0"/>
          </a:p>
        </p:txBody>
      </p:sp>
      <p:pic>
        <p:nvPicPr>
          <p:cNvPr id="1027" name="Picture 3" descr="\\nt1\O\Loga 2014_2020\IROP\Logolinky\RGB\JPG\IROP_CZ_RO_B_C RGB_malý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138" y="5933145"/>
            <a:ext cx="4232155" cy="696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53573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br>
              <a:rPr lang="cs-CZ" dirty="0">
                <a:solidFill>
                  <a:srgbClr val="000000"/>
                </a:solidFill>
                <a:cs typeface="Arial" panose="020B0604020202020204" pitchFamily="34" charset="0"/>
              </a:rPr>
            </a:br>
            <a:br>
              <a:rPr lang="cs-CZ" dirty="0">
                <a:solidFill>
                  <a:srgbClr val="000000"/>
                </a:solidFill>
                <a:cs typeface="Arial" panose="020B0604020202020204" pitchFamily="34" charset="0"/>
              </a:rPr>
            </a:br>
            <a:endParaRPr lang="cs-CZ" dirty="0"/>
          </a:p>
        </p:txBody>
      </p:sp>
      <p:sp>
        <p:nvSpPr>
          <p:cNvPr id="5" name="Obdélník 4"/>
          <p:cNvSpPr/>
          <p:nvPr/>
        </p:nvSpPr>
        <p:spPr>
          <a:xfrm>
            <a:off x="921488" y="2321005"/>
            <a:ext cx="6896986" cy="25801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cs-CZ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DĚKUJI VÁM ZA POZORNOST</a:t>
            </a:r>
            <a:br>
              <a:rPr lang="cs-CZ" sz="2800" b="1" dirty="0">
                <a:solidFill>
                  <a:srgbClr val="000000"/>
                </a:solidFill>
                <a:cs typeface="Arial" panose="020B0604020202020204" pitchFamily="34" charset="0"/>
              </a:rPr>
            </a:br>
            <a:br>
              <a:rPr lang="cs-CZ" sz="2800" dirty="0">
                <a:solidFill>
                  <a:srgbClr val="000000"/>
                </a:solidFill>
                <a:cs typeface="Arial" panose="020B0604020202020204" pitchFamily="34" charset="0"/>
              </a:rPr>
            </a:br>
            <a:r>
              <a:rPr lang="cs-CZ" dirty="0">
                <a:solidFill>
                  <a:srgbClr val="000000"/>
                </a:solidFill>
                <a:cs typeface="Arial" panose="020B0604020202020204" pitchFamily="34" charset="0"/>
              </a:rPr>
              <a:t>Ing. Kateřina Procházková, Administrátor monitorovacího systému</a:t>
            </a:r>
            <a:br>
              <a:rPr lang="cs-CZ" dirty="0">
                <a:solidFill>
                  <a:srgbClr val="000000"/>
                </a:solidFill>
                <a:cs typeface="Arial" panose="020B0604020202020204" pitchFamily="34" charset="0"/>
              </a:rPr>
            </a:br>
            <a:r>
              <a:rPr lang="cs-CZ" dirty="0">
                <a:solidFill>
                  <a:srgbClr val="000000"/>
                </a:solidFill>
                <a:cs typeface="Arial" panose="020B0604020202020204" pitchFamily="34" charset="0"/>
              </a:rPr>
              <a:t>E-mail: katerina.prochazkova</a:t>
            </a:r>
            <a:r>
              <a:rPr lang="cs-CZ" dirty="0"/>
              <a:t>@crr.cz</a:t>
            </a:r>
            <a:br>
              <a:rPr lang="cs-CZ" dirty="0">
                <a:solidFill>
                  <a:srgbClr val="000000"/>
                </a:solidFill>
                <a:cs typeface="Arial" panose="020B0604020202020204" pitchFamily="34" charset="0"/>
              </a:rPr>
            </a:br>
            <a:r>
              <a:rPr lang="cs-CZ" dirty="0">
                <a:solidFill>
                  <a:srgbClr val="000000"/>
                </a:solidFill>
                <a:cs typeface="Arial" panose="020B0604020202020204" pitchFamily="34" charset="0"/>
              </a:rPr>
              <a:t>Telefon: +420 736 511 135</a:t>
            </a:r>
            <a:endParaRPr lang="cs-CZ" dirty="0"/>
          </a:p>
        </p:txBody>
      </p:sp>
      <p:pic>
        <p:nvPicPr>
          <p:cNvPr id="3075" name="Picture 3" descr="\\nt1\O\Loga 2014_2020\IROP\Logolinky\RGB\JPG\IROP_CZ_RO_B_C RGB_mal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316" y="5931600"/>
            <a:ext cx="4277833" cy="704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17121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4"/>
            <a:ext cx="8229600" cy="1143000"/>
          </a:xfrm>
        </p:spPr>
        <p:txBody>
          <a:bodyPr/>
          <a:lstStyle/>
          <a:p>
            <a:r>
              <a:rPr lang="cs-CZ" sz="2800" dirty="0">
                <a:latin typeface="+mn-lt"/>
              </a:rPr>
              <a:t>Obsah</a:t>
            </a:r>
            <a:endParaRPr lang="en-US" sz="28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7289" y="977152"/>
            <a:ext cx="8658665" cy="5190979"/>
          </a:xfrm>
        </p:spPr>
        <p:txBody>
          <a:bodyPr>
            <a:normAutofit fontScale="92500" lnSpcReduction="20000"/>
          </a:bodyPr>
          <a:lstStyle/>
          <a:p>
            <a:pPr lvl="0">
              <a:buFont typeface="Arial" panose="020B0604020202020204" pitchFamily="34" charset="0"/>
              <a:buChar char="•"/>
            </a:pP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Úvod - ISKP14+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HW a SW požadavky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Registrace do ISKP14+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Dokončení registrace a přihlášení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Komunikace - depeše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Depeše - výběr adresáta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Projektová žádost </a:t>
            </a:r>
          </a:p>
          <a:p>
            <a:pPr marL="796925" lvl="1" indent="-34290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cs-CZ" sz="1900" dirty="0">
                <a:latin typeface="Arial" panose="020B0604020202020204" pitchFamily="34" charset="0"/>
                <a:cs typeface="Arial" panose="020B0604020202020204" pitchFamily="34" charset="0"/>
              </a:rPr>
              <a:t>Založení</a:t>
            </a:r>
          </a:p>
          <a:p>
            <a:pPr marL="796925" lvl="1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1900" dirty="0">
                <a:latin typeface="Arial" panose="020B0604020202020204" pitchFamily="34" charset="0"/>
                <a:cs typeface="Arial" panose="020B0604020202020204" pitchFamily="34" charset="0"/>
              </a:rPr>
              <a:t>Vyplňování</a:t>
            </a:r>
          </a:p>
          <a:p>
            <a:pPr marL="796925" lvl="1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1900" dirty="0">
                <a:latin typeface="Arial" panose="020B0604020202020204" pitchFamily="34" charset="0"/>
                <a:cs typeface="Arial" panose="020B0604020202020204" pitchFamily="34" charset="0"/>
              </a:rPr>
              <a:t>VZ, veřejná podpora a CBA</a:t>
            </a:r>
          </a:p>
          <a:p>
            <a:pPr marL="796925" lvl="1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1900" dirty="0">
                <a:latin typeface="Arial" panose="020B0604020202020204" pitchFamily="34" charset="0"/>
                <a:cs typeface="Arial" panose="020B0604020202020204" pitchFamily="34" charset="0"/>
              </a:rPr>
              <a:t>Indikátory</a:t>
            </a:r>
          </a:p>
          <a:p>
            <a:pPr marL="796925" lvl="1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1900" dirty="0">
                <a:latin typeface="Arial" panose="020B0604020202020204" pitchFamily="34" charset="0"/>
                <a:cs typeface="Arial" panose="020B0604020202020204" pitchFamily="34" charset="0"/>
              </a:rPr>
              <a:t>Uživatelské role</a:t>
            </a:r>
          </a:p>
          <a:p>
            <a:pPr marL="796925" lvl="1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1900" dirty="0">
                <a:latin typeface="Arial" panose="020B0604020202020204" pitchFamily="34" charset="0"/>
                <a:cs typeface="Arial" panose="020B0604020202020204" pitchFamily="34" charset="0"/>
              </a:rPr>
              <a:t>Plná moc</a:t>
            </a:r>
          </a:p>
          <a:p>
            <a:pPr marL="796925" lvl="1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1900" dirty="0">
                <a:latin typeface="Arial" panose="020B0604020202020204" pitchFamily="34" charset="0"/>
                <a:cs typeface="Arial" panose="020B0604020202020204" pitchFamily="34" charset="0"/>
              </a:rPr>
              <a:t>Finalizace a elektronický podpis</a:t>
            </a:r>
          </a:p>
          <a:p>
            <a:pPr marL="796925" lvl="1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1900" dirty="0">
                <a:latin typeface="Arial" panose="020B0604020202020204" pitchFamily="34" charset="0"/>
                <a:cs typeface="Arial" panose="020B0604020202020204" pitchFamily="34" charset="0"/>
              </a:rPr>
              <a:t>Ruční podání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Jaké dokumenty využít a na koho se obrátit s technickými problémy?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1027" name="Picture 3" descr="\\nt1\O\Loga 2014_2020\IROP\Logolinky\RGB\JPG\IROP_CZ_RO_B_C RGB_mal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225" y="6024489"/>
            <a:ext cx="4232155" cy="696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08400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5487"/>
            <a:ext cx="8229600" cy="1143000"/>
          </a:xfrm>
        </p:spPr>
        <p:txBody>
          <a:bodyPr/>
          <a:lstStyle/>
          <a:p>
            <a:r>
              <a:rPr lang="en-US" sz="2800" dirty="0" err="1"/>
              <a:t>Úvod</a:t>
            </a:r>
            <a:r>
              <a:rPr lang="en-US" sz="2800" dirty="0"/>
              <a:t> - ISKP14+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3352" y="1133584"/>
            <a:ext cx="8229600" cy="4525963"/>
          </a:xfrm>
        </p:spPr>
        <p:txBody>
          <a:bodyPr>
            <a:normAutofit/>
          </a:bodyPr>
          <a:lstStyle/>
          <a:p>
            <a:r>
              <a:rPr lang="en-US" sz="2000" dirty="0" err="1"/>
              <a:t>Informační</a:t>
            </a:r>
            <a:r>
              <a:rPr lang="en-US" sz="2000" dirty="0"/>
              <a:t> </a:t>
            </a:r>
            <a:r>
              <a:rPr lang="en-US" sz="2000" dirty="0" err="1"/>
              <a:t>systém</a:t>
            </a:r>
            <a:r>
              <a:rPr lang="en-US" sz="2000" dirty="0"/>
              <a:t> </a:t>
            </a:r>
            <a:r>
              <a:rPr lang="en-US" sz="2000" dirty="0" err="1"/>
              <a:t>koncového</a:t>
            </a:r>
            <a:r>
              <a:rPr lang="en-US" sz="2000" dirty="0"/>
              <a:t> </a:t>
            </a:r>
            <a:r>
              <a:rPr lang="en-US" sz="2000" dirty="0" err="1"/>
              <a:t>příjemce</a:t>
            </a:r>
            <a:endParaRPr lang="en-US" sz="2000" dirty="0"/>
          </a:p>
          <a:p>
            <a:r>
              <a:rPr lang="en-US" sz="2000" dirty="0" err="1"/>
              <a:t>Adresa</a:t>
            </a:r>
            <a:r>
              <a:rPr lang="en-US" sz="2000" dirty="0"/>
              <a:t>: </a:t>
            </a:r>
            <a:r>
              <a:rPr lang="en-US" sz="20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https://mseu.mssf.cz/</a:t>
            </a:r>
            <a:endParaRPr lang="en-US" sz="2000" dirty="0"/>
          </a:p>
          <a:p>
            <a:endParaRPr lang="en-US" sz="2000" dirty="0"/>
          </a:p>
        </p:txBody>
      </p:sp>
      <p:pic>
        <p:nvPicPr>
          <p:cNvPr id="1027" name="Picture 3" descr="\\nt1\O\Loga 2014_2020\IROP\Logolinky\RGB\JPG\IROP_CZ_RO_B_C RGB_malý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138" y="5722126"/>
            <a:ext cx="4232155" cy="696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EBDB779D-309E-4B80-9747-90343E93FE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048" y="1918725"/>
            <a:ext cx="7129574" cy="3772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639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9493" y="45178"/>
            <a:ext cx="8229600" cy="1143000"/>
          </a:xfrm>
        </p:spPr>
        <p:txBody>
          <a:bodyPr/>
          <a:lstStyle/>
          <a:p>
            <a:r>
              <a:rPr lang="en-US" sz="2800" dirty="0"/>
              <a:t>HW a SW </a:t>
            </a:r>
            <a:r>
              <a:rPr lang="en-US" sz="2800" dirty="0" err="1"/>
              <a:t>požadavky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2138" y="1033909"/>
            <a:ext cx="8229600" cy="4525963"/>
          </a:xfrm>
        </p:spPr>
        <p:txBody>
          <a:bodyPr>
            <a:noAutofit/>
          </a:bodyPr>
          <a:lstStyle/>
          <a:p>
            <a:pPr algn="just"/>
            <a:r>
              <a:rPr lang="en-US" sz="1600" dirty="0" err="1"/>
              <a:t>Minimální</a:t>
            </a:r>
            <a:r>
              <a:rPr lang="en-US" sz="1600" dirty="0"/>
              <a:t> </a:t>
            </a:r>
            <a:r>
              <a:rPr lang="en-US" sz="1600" dirty="0" err="1"/>
              <a:t>rozlišení</a:t>
            </a:r>
            <a:r>
              <a:rPr lang="en-US" sz="1600" dirty="0"/>
              <a:t> </a:t>
            </a:r>
            <a:r>
              <a:rPr lang="en-US" sz="1600" dirty="0" err="1"/>
              <a:t>monitoru</a:t>
            </a:r>
            <a:r>
              <a:rPr lang="en-US" sz="1600" dirty="0"/>
              <a:t> 1366 x 768 </a:t>
            </a:r>
            <a:r>
              <a:rPr lang="en-US" sz="1600" dirty="0" err="1"/>
              <a:t>bodů</a:t>
            </a:r>
            <a:endParaRPr lang="en-US" sz="1600" dirty="0"/>
          </a:p>
          <a:p>
            <a:pPr algn="just"/>
            <a:r>
              <a:rPr lang="en-US" sz="1600" dirty="0"/>
              <a:t>Pro </a:t>
            </a:r>
            <a:r>
              <a:rPr lang="en-US" sz="1600" dirty="0" err="1"/>
              <a:t>zadávání</a:t>
            </a:r>
            <a:r>
              <a:rPr lang="en-US" sz="1600" dirty="0"/>
              <a:t> </a:t>
            </a:r>
            <a:r>
              <a:rPr lang="en-US" sz="1600" dirty="0" err="1"/>
              <a:t>dat</a:t>
            </a:r>
            <a:r>
              <a:rPr lang="en-US" sz="1600" dirty="0"/>
              <a:t> do </a:t>
            </a:r>
            <a:r>
              <a:rPr lang="en-US" sz="1600" dirty="0" err="1"/>
              <a:t>žádosti</a:t>
            </a:r>
            <a:r>
              <a:rPr lang="en-US" sz="1600" dirty="0"/>
              <a:t> </a:t>
            </a:r>
            <a:r>
              <a:rPr lang="en-US" sz="1600" dirty="0" err="1"/>
              <a:t>musí</a:t>
            </a:r>
            <a:r>
              <a:rPr lang="en-US" sz="1600" dirty="0"/>
              <a:t> </a:t>
            </a:r>
            <a:r>
              <a:rPr lang="en-US" sz="1600" dirty="0" err="1"/>
              <a:t>být</a:t>
            </a:r>
            <a:r>
              <a:rPr lang="en-US" sz="1600" dirty="0"/>
              <a:t> v </a:t>
            </a:r>
            <a:r>
              <a:rPr lang="en-US" sz="1600" dirty="0" err="1"/>
              <a:t>internetovém</a:t>
            </a:r>
            <a:r>
              <a:rPr lang="en-US" sz="1600" dirty="0"/>
              <a:t> </a:t>
            </a:r>
            <a:r>
              <a:rPr lang="en-US" sz="1600" dirty="0" err="1"/>
              <a:t>prohlížeči</a:t>
            </a:r>
            <a:r>
              <a:rPr lang="en-US" sz="1600" dirty="0"/>
              <a:t> </a:t>
            </a:r>
            <a:r>
              <a:rPr lang="en-US" sz="1600" dirty="0" err="1"/>
              <a:t>zapnutý</a:t>
            </a:r>
            <a:r>
              <a:rPr lang="en-US" sz="1600" dirty="0"/>
              <a:t> JavaScript</a:t>
            </a:r>
          </a:p>
          <a:p>
            <a:pPr algn="just"/>
            <a:r>
              <a:rPr lang="en-US" sz="1600" dirty="0"/>
              <a:t>Pro </a:t>
            </a:r>
            <a:r>
              <a:rPr lang="en-US" sz="1600" dirty="0" err="1"/>
              <a:t>fungování</a:t>
            </a:r>
            <a:r>
              <a:rPr lang="en-US" sz="1600" dirty="0"/>
              <a:t> </a:t>
            </a:r>
            <a:r>
              <a:rPr lang="en-US" sz="1600" dirty="0" err="1"/>
              <a:t>elektronického</a:t>
            </a:r>
            <a:r>
              <a:rPr lang="en-US" sz="1600" dirty="0"/>
              <a:t> </a:t>
            </a:r>
            <a:r>
              <a:rPr lang="en-US" sz="1600" dirty="0" err="1"/>
              <a:t>podpisu</a:t>
            </a:r>
            <a:r>
              <a:rPr lang="en-US" sz="1600" dirty="0"/>
              <a:t> je </a:t>
            </a:r>
            <a:r>
              <a:rPr lang="en-US" sz="1600" dirty="0" err="1"/>
              <a:t>nutné</a:t>
            </a:r>
            <a:r>
              <a:rPr lang="en-US" sz="1600" dirty="0"/>
              <a:t> </a:t>
            </a:r>
            <a:r>
              <a:rPr lang="en-US" sz="1600" dirty="0" err="1"/>
              <a:t>nainstalovat</a:t>
            </a:r>
            <a:r>
              <a:rPr lang="en-US" sz="1600" dirty="0"/>
              <a:t> </a:t>
            </a:r>
            <a:r>
              <a:rPr lang="cs-CZ" sz="1600" dirty="0"/>
              <a:t>2 </a:t>
            </a:r>
            <a:r>
              <a:rPr lang="en-US" sz="1600" dirty="0" err="1"/>
              <a:t>doplňky</a:t>
            </a:r>
            <a:r>
              <a:rPr lang="en-US" sz="1600" dirty="0"/>
              <a:t> (viz </a:t>
            </a:r>
            <a:r>
              <a:rPr lang="en-US" sz="1600" dirty="0" err="1"/>
              <a:t>příslušný</a:t>
            </a:r>
            <a:r>
              <a:rPr lang="en-US" sz="1600" dirty="0"/>
              <a:t> </a:t>
            </a:r>
            <a:r>
              <a:rPr lang="en-US" sz="1600" dirty="0" err="1"/>
              <a:t>snímek</a:t>
            </a:r>
            <a:r>
              <a:rPr lang="en-US" sz="1600" dirty="0"/>
              <a:t>)</a:t>
            </a:r>
          </a:p>
          <a:p>
            <a:pPr algn="just"/>
            <a:endParaRPr lang="en-US" sz="1600" dirty="0"/>
          </a:p>
          <a:p>
            <a:pPr algn="just"/>
            <a:r>
              <a:rPr lang="en-US" sz="1600" dirty="0">
                <a:solidFill>
                  <a:srgbClr val="FF0000"/>
                </a:solidFill>
              </a:rPr>
              <a:t>Test </a:t>
            </a:r>
            <a:r>
              <a:rPr lang="en-US" sz="1600" dirty="0" err="1">
                <a:solidFill>
                  <a:srgbClr val="FF0000"/>
                </a:solidFill>
              </a:rPr>
              <a:t>kompatibility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 err="1">
                <a:solidFill>
                  <a:srgbClr val="FF0000"/>
                </a:solidFill>
              </a:rPr>
              <a:t>prohlížeče</a:t>
            </a:r>
            <a:r>
              <a:rPr lang="en-US" sz="1600" dirty="0">
                <a:solidFill>
                  <a:srgbClr val="FF0000"/>
                </a:solidFill>
              </a:rPr>
              <a:t> a el. </a:t>
            </a:r>
            <a:r>
              <a:rPr lang="en-US" sz="1600" dirty="0" err="1">
                <a:solidFill>
                  <a:srgbClr val="FF0000"/>
                </a:solidFill>
              </a:rPr>
              <a:t>podpisu</a:t>
            </a:r>
            <a:endParaRPr lang="en-US" sz="1600" dirty="0">
              <a:solidFill>
                <a:srgbClr val="FF0000"/>
              </a:solidFill>
            </a:endParaRPr>
          </a:p>
          <a:p>
            <a:pPr marL="400050" lvl="1" indent="0" algn="just">
              <a:buNone/>
            </a:pPr>
            <a:r>
              <a:rPr lang="en-US" sz="16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https://www.mssf.cz/testappbeta/check_client.aspx</a:t>
            </a:r>
            <a:endParaRPr lang="en-US" sz="1600" dirty="0"/>
          </a:p>
          <a:p>
            <a:pPr algn="just"/>
            <a:endParaRPr lang="en-US" sz="1600" dirty="0"/>
          </a:p>
          <a:p>
            <a:pPr algn="just"/>
            <a:r>
              <a:rPr lang="en-US" sz="1600" dirty="0" err="1">
                <a:solidFill>
                  <a:srgbClr val="FF0000"/>
                </a:solidFill>
              </a:rPr>
              <a:t>Podporované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 err="1">
                <a:solidFill>
                  <a:srgbClr val="FF0000"/>
                </a:solidFill>
              </a:rPr>
              <a:t>verze</a:t>
            </a:r>
            <a:r>
              <a:rPr lang="en-US" sz="1600" dirty="0">
                <a:solidFill>
                  <a:srgbClr val="FF0000"/>
                </a:solidFill>
              </a:rPr>
              <a:t> OS</a:t>
            </a:r>
          </a:p>
          <a:p>
            <a:pPr marL="400050" lvl="1" indent="0" algn="just">
              <a:buNone/>
            </a:pPr>
            <a:r>
              <a:rPr lang="en-US" sz="1600" dirty="0" err="1"/>
              <a:t>Bezproblémové</a:t>
            </a:r>
            <a:r>
              <a:rPr lang="en-US" sz="1600" dirty="0"/>
              <a:t> </a:t>
            </a:r>
            <a:r>
              <a:rPr lang="en-US" sz="1600" dirty="0" err="1"/>
              <a:t>fungování</a:t>
            </a:r>
            <a:r>
              <a:rPr lang="en-US" sz="1600" dirty="0"/>
              <a:t> </a:t>
            </a:r>
            <a:r>
              <a:rPr lang="en-US" sz="1600" dirty="0" err="1"/>
              <a:t>aplikace</a:t>
            </a:r>
            <a:r>
              <a:rPr lang="en-US" sz="1600" dirty="0"/>
              <a:t> MS2014+ je </a:t>
            </a:r>
            <a:r>
              <a:rPr lang="en-US" sz="1600" dirty="0" err="1"/>
              <a:t>garantované</a:t>
            </a:r>
            <a:r>
              <a:rPr lang="en-US" sz="1600" dirty="0"/>
              <a:t> </a:t>
            </a:r>
            <a:r>
              <a:rPr lang="en-US" sz="1600" dirty="0" err="1"/>
              <a:t>pouze</a:t>
            </a:r>
            <a:r>
              <a:rPr lang="en-US" sz="1600" dirty="0"/>
              <a:t> </a:t>
            </a:r>
            <a:r>
              <a:rPr lang="en-US" sz="1600" dirty="0" err="1"/>
              <a:t>ve</a:t>
            </a:r>
            <a:r>
              <a:rPr lang="en-US" sz="1600" dirty="0"/>
              <a:t> </a:t>
            </a:r>
            <a:r>
              <a:rPr lang="en-US" sz="1600" dirty="0" err="1"/>
              <a:t>výrobcem</a:t>
            </a:r>
            <a:r>
              <a:rPr lang="en-US" sz="1600" dirty="0"/>
              <a:t> </a:t>
            </a:r>
            <a:r>
              <a:rPr lang="en-US" sz="1600" dirty="0" err="1"/>
              <a:t>podporovaných</a:t>
            </a:r>
            <a:r>
              <a:rPr lang="en-US" sz="1600" dirty="0"/>
              <a:t> </a:t>
            </a:r>
            <a:r>
              <a:rPr lang="en-US" sz="1600" dirty="0" err="1"/>
              <a:t>desktopových</a:t>
            </a:r>
            <a:r>
              <a:rPr lang="en-US" sz="1600" dirty="0"/>
              <a:t> </a:t>
            </a:r>
            <a:r>
              <a:rPr lang="en-US" sz="1600" dirty="0" err="1"/>
              <a:t>verzích</a:t>
            </a:r>
            <a:r>
              <a:rPr lang="en-US" sz="1600" dirty="0"/>
              <a:t> </a:t>
            </a:r>
            <a:r>
              <a:rPr lang="en-US" sz="1600" dirty="0" err="1"/>
              <a:t>operačních</a:t>
            </a:r>
            <a:r>
              <a:rPr lang="en-US" sz="1600" dirty="0"/>
              <a:t> </a:t>
            </a:r>
            <a:r>
              <a:rPr lang="en-US" sz="1600" dirty="0" err="1"/>
              <a:t>systémů</a:t>
            </a:r>
            <a:r>
              <a:rPr lang="en-US" sz="1600" dirty="0"/>
              <a:t> MS Windows a Apple macOS</a:t>
            </a:r>
          </a:p>
          <a:p>
            <a:pPr algn="just"/>
            <a:endParaRPr lang="en-US" sz="1600" dirty="0"/>
          </a:p>
          <a:p>
            <a:pPr algn="just"/>
            <a:r>
              <a:rPr lang="en-US" sz="1600" dirty="0" err="1">
                <a:solidFill>
                  <a:srgbClr val="FF0000"/>
                </a:solidFill>
              </a:rPr>
              <a:t>Podporované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 err="1">
                <a:solidFill>
                  <a:srgbClr val="FF0000"/>
                </a:solidFill>
              </a:rPr>
              <a:t>verze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 err="1">
                <a:solidFill>
                  <a:srgbClr val="FF0000"/>
                </a:solidFill>
              </a:rPr>
              <a:t>prohlížeče</a:t>
            </a:r>
            <a:endParaRPr lang="en-US" sz="1600" dirty="0">
              <a:solidFill>
                <a:srgbClr val="FF0000"/>
              </a:solidFill>
            </a:endParaRPr>
          </a:p>
          <a:p>
            <a:pPr marL="400050" lvl="1" indent="0" algn="just">
              <a:buNone/>
            </a:pPr>
            <a:r>
              <a:rPr lang="en-US" sz="1600" dirty="0" err="1"/>
              <a:t>Bezproblémové</a:t>
            </a:r>
            <a:r>
              <a:rPr lang="en-US" sz="1600" dirty="0"/>
              <a:t> </a:t>
            </a:r>
            <a:r>
              <a:rPr lang="en-US" sz="1600" dirty="0" err="1"/>
              <a:t>fungování</a:t>
            </a:r>
            <a:r>
              <a:rPr lang="en-US" sz="1600" dirty="0"/>
              <a:t> </a:t>
            </a:r>
            <a:r>
              <a:rPr lang="en-US" sz="1600" dirty="0" err="1"/>
              <a:t>aplikace</a:t>
            </a:r>
            <a:r>
              <a:rPr lang="en-US" sz="1600" dirty="0"/>
              <a:t> MS2014+ je </a:t>
            </a:r>
            <a:r>
              <a:rPr lang="en-US" sz="1600" dirty="0" err="1"/>
              <a:t>garantované</a:t>
            </a:r>
            <a:r>
              <a:rPr lang="en-US" sz="1600" dirty="0"/>
              <a:t> </a:t>
            </a:r>
            <a:r>
              <a:rPr lang="en-US" sz="1600" dirty="0" err="1"/>
              <a:t>pouze</a:t>
            </a:r>
            <a:r>
              <a:rPr lang="en-US" sz="1600" dirty="0"/>
              <a:t> </a:t>
            </a:r>
            <a:r>
              <a:rPr lang="en-US" sz="1600" dirty="0" err="1"/>
              <a:t>ve</a:t>
            </a:r>
            <a:r>
              <a:rPr lang="en-US" sz="1600" dirty="0"/>
              <a:t> </a:t>
            </a:r>
            <a:r>
              <a:rPr lang="en-US" sz="1600" dirty="0" err="1"/>
              <a:t>výrobcem</a:t>
            </a:r>
            <a:r>
              <a:rPr lang="en-US" sz="1600" dirty="0"/>
              <a:t> </a:t>
            </a:r>
            <a:r>
              <a:rPr lang="en-US" sz="1600" dirty="0" err="1"/>
              <a:t>podporovaných</a:t>
            </a:r>
            <a:r>
              <a:rPr lang="en-US" sz="1600" dirty="0"/>
              <a:t> </a:t>
            </a:r>
            <a:r>
              <a:rPr lang="en-US" sz="1600" dirty="0" err="1"/>
              <a:t>prohlížečích</a:t>
            </a:r>
            <a:r>
              <a:rPr lang="en-US" sz="1600" dirty="0"/>
              <a:t> Internet Explorer 11, Google Chrome (</a:t>
            </a:r>
            <a:r>
              <a:rPr lang="en-US" sz="1600" dirty="0" err="1"/>
              <a:t>nejnovější</a:t>
            </a:r>
            <a:r>
              <a:rPr lang="en-US" sz="1600" dirty="0"/>
              <a:t> </a:t>
            </a:r>
            <a:r>
              <a:rPr lang="en-US" sz="1600" dirty="0" err="1"/>
              <a:t>verze</a:t>
            </a:r>
            <a:r>
              <a:rPr lang="en-US" sz="1600" dirty="0"/>
              <a:t>) a Mozilla Firefox (</a:t>
            </a:r>
            <a:r>
              <a:rPr lang="en-US" sz="1600" dirty="0" err="1"/>
              <a:t>nejnovější</a:t>
            </a:r>
            <a:r>
              <a:rPr lang="en-US" sz="1600" dirty="0"/>
              <a:t> </a:t>
            </a:r>
            <a:r>
              <a:rPr lang="en-US" sz="1600" dirty="0" err="1"/>
              <a:t>verze</a:t>
            </a:r>
            <a:r>
              <a:rPr lang="en-US" sz="1600" dirty="0"/>
              <a:t>)</a:t>
            </a:r>
          </a:p>
          <a:p>
            <a:pPr algn="just"/>
            <a:endParaRPr lang="en-US" sz="1600" dirty="0"/>
          </a:p>
          <a:p>
            <a:pPr algn="just"/>
            <a:endParaRPr lang="en-US" sz="1600" dirty="0"/>
          </a:p>
          <a:p>
            <a:pPr algn="just"/>
            <a:endParaRPr lang="en-US" sz="1600" dirty="0"/>
          </a:p>
        </p:txBody>
      </p:sp>
      <p:pic>
        <p:nvPicPr>
          <p:cNvPr id="1027" name="Picture 3" descr="\\nt1\O\Loga 2014_2020\IROP\Logolinky\RGB\JPG\IROP_CZ_RO_B_C RGB_malý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138" y="5820602"/>
            <a:ext cx="4232155" cy="696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26877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91124"/>
            <a:ext cx="8229600" cy="1143000"/>
          </a:xfrm>
        </p:spPr>
        <p:txBody>
          <a:bodyPr/>
          <a:lstStyle/>
          <a:p>
            <a:r>
              <a:rPr lang="en-US" sz="2800" dirty="0" err="1"/>
              <a:t>Registrace</a:t>
            </a:r>
            <a:r>
              <a:rPr lang="en-US" sz="2800" dirty="0"/>
              <a:t> do ISKP14+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2138" y="1009357"/>
            <a:ext cx="8229600" cy="4525963"/>
          </a:xfrm>
        </p:spPr>
        <p:txBody>
          <a:bodyPr>
            <a:normAutofit/>
          </a:bodyPr>
          <a:lstStyle/>
          <a:p>
            <a:pPr algn="just"/>
            <a:r>
              <a:rPr lang="en-US" sz="2000" dirty="0" err="1"/>
              <a:t>Uživatel</a:t>
            </a:r>
            <a:r>
              <a:rPr lang="en-US" sz="2000" dirty="0"/>
              <a:t> </a:t>
            </a:r>
            <a:r>
              <a:rPr lang="en-US" sz="2000" dirty="0" err="1"/>
              <a:t>vyplní</a:t>
            </a:r>
            <a:r>
              <a:rPr lang="en-US" sz="2000" dirty="0"/>
              <a:t> </a:t>
            </a:r>
            <a:r>
              <a:rPr lang="en-US" sz="2000" dirty="0" err="1"/>
              <a:t>všechna</a:t>
            </a:r>
            <a:r>
              <a:rPr lang="en-US" sz="2000" dirty="0"/>
              <a:t> </a:t>
            </a:r>
            <a:r>
              <a:rPr lang="en-US" sz="2000" dirty="0" err="1"/>
              <a:t>žlutá</a:t>
            </a:r>
            <a:r>
              <a:rPr lang="en-US" sz="2000" dirty="0"/>
              <a:t> (</a:t>
            </a:r>
            <a:r>
              <a:rPr lang="en-US" sz="2000" dirty="0" err="1"/>
              <a:t>povinná</a:t>
            </a:r>
            <a:r>
              <a:rPr lang="en-US" sz="2000" dirty="0"/>
              <a:t>) pole</a:t>
            </a:r>
          </a:p>
          <a:p>
            <a:pPr algn="just"/>
            <a:r>
              <a:rPr lang="en-US" sz="2000" dirty="0"/>
              <a:t>Po </a:t>
            </a:r>
            <a:r>
              <a:rPr lang="en-US" sz="2000" dirty="0" err="1"/>
              <a:t>vyplnění</a:t>
            </a:r>
            <a:r>
              <a:rPr lang="en-US" sz="2000" dirty="0"/>
              <a:t> </a:t>
            </a:r>
            <a:r>
              <a:rPr lang="en-US" sz="2000" dirty="0" err="1"/>
              <a:t>pomocí</a:t>
            </a:r>
            <a:r>
              <a:rPr lang="en-US" sz="2000" dirty="0"/>
              <a:t> </a:t>
            </a:r>
            <a:r>
              <a:rPr lang="en-US" sz="2000" dirty="0" err="1"/>
              <a:t>tlačítka</a:t>
            </a:r>
            <a:r>
              <a:rPr lang="en-US" sz="2000" dirty="0"/>
              <a:t> „</a:t>
            </a:r>
            <a:r>
              <a:rPr lang="en-US" sz="2000" dirty="0" err="1"/>
              <a:t>Odeslat</a:t>
            </a:r>
            <a:r>
              <a:rPr lang="en-US" sz="2000" dirty="0"/>
              <a:t> </a:t>
            </a:r>
            <a:r>
              <a:rPr lang="en-US" sz="2000" dirty="0" err="1"/>
              <a:t>registrační</a:t>
            </a:r>
            <a:r>
              <a:rPr lang="en-US" sz="2000" dirty="0"/>
              <a:t> </a:t>
            </a:r>
            <a:r>
              <a:rPr lang="en-US" sz="2000" dirty="0" err="1"/>
              <a:t>údaje</a:t>
            </a:r>
            <a:r>
              <a:rPr lang="en-US" sz="2000" dirty="0"/>
              <a:t>“ </a:t>
            </a:r>
            <a:r>
              <a:rPr lang="en-US" sz="2000" dirty="0" err="1"/>
              <a:t>odešleme</a:t>
            </a:r>
            <a:r>
              <a:rPr lang="en-US" sz="2000" dirty="0"/>
              <a:t> </a:t>
            </a:r>
            <a:r>
              <a:rPr lang="en-US" sz="2000" dirty="0" err="1"/>
              <a:t>vyplněný</a:t>
            </a:r>
            <a:r>
              <a:rPr lang="en-US" sz="2000" dirty="0"/>
              <a:t> </a:t>
            </a:r>
            <a:r>
              <a:rPr lang="en-US" sz="2000" dirty="0" err="1"/>
              <a:t>formulář</a:t>
            </a:r>
            <a:endParaRPr lang="en-US" sz="2000" dirty="0"/>
          </a:p>
          <a:p>
            <a:pPr algn="just"/>
            <a:endParaRPr lang="en-US" sz="2000" dirty="0"/>
          </a:p>
        </p:txBody>
      </p:sp>
      <p:pic>
        <p:nvPicPr>
          <p:cNvPr id="1027" name="Picture 3" descr="\\nt1\O\Loga 2014_2020\IROP\Logolinky\RGB\JPG\IROP_CZ_RO_B_C RGB_mal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138" y="5806534"/>
            <a:ext cx="4232155" cy="696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8B93091A-1DDD-4DBF-B720-028BC7A610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5160" y="2069874"/>
            <a:ext cx="7163555" cy="3778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7888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05189"/>
            <a:ext cx="8229600" cy="1143000"/>
          </a:xfrm>
        </p:spPr>
        <p:txBody>
          <a:bodyPr/>
          <a:lstStyle/>
          <a:p>
            <a:r>
              <a:rPr lang="en-US" sz="2800" dirty="0" err="1"/>
              <a:t>Dokončení</a:t>
            </a:r>
            <a:r>
              <a:rPr lang="en-US" sz="2800" dirty="0"/>
              <a:t> </a:t>
            </a:r>
            <a:r>
              <a:rPr lang="en-US" sz="2800" dirty="0" err="1"/>
              <a:t>registrace</a:t>
            </a:r>
            <a:r>
              <a:rPr lang="en-US" sz="2800" dirty="0"/>
              <a:t> a </a:t>
            </a:r>
            <a:r>
              <a:rPr lang="en-US" sz="2800" dirty="0" err="1"/>
              <a:t>přihlášení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09359"/>
            <a:ext cx="8229600" cy="4525963"/>
          </a:xfrm>
        </p:spPr>
        <p:txBody>
          <a:bodyPr>
            <a:normAutofit/>
          </a:bodyPr>
          <a:lstStyle/>
          <a:p>
            <a:pPr algn="just"/>
            <a:r>
              <a:rPr lang="en-US" sz="2000" dirty="0"/>
              <a:t>Po </a:t>
            </a:r>
            <a:r>
              <a:rPr lang="en-US" sz="2000" dirty="0" err="1"/>
              <a:t>odeslání</a:t>
            </a:r>
            <a:r>
              <a:rPr lang="en-US" sz="2000" dirty="0"/>
              <a:t> </a:t>
            </a:r>
            <a:r>
              <a:rPr lang="en-US" sz="2000" dirty="0" err="1"/>
              <a:t>registračních</a:t>
            </a:r>
            <a:r>
              <a:rPr lang="en-US" sz="2000" dirty="0"/>
              <a:t> </a:t>
            </a:r>
            <a:r>
              <a:rPr lang="en-US" sz="2000" dirty="0" err="1"/>
              <a:t>údajů</a:t>
            </a:r>
            <a:r>
              <a:rPr lang="en-US" sz="2000" dirty="0"/>
              <a:t> </a:t>
            </a:r>
            <a:r>
              <a:rPr lang="en-US" sz="2000" dirty="0" err="1"/>
              <a:t>systém</a:t>
            </a:r>
            <a:r>
              <a:rPr lang="en-US" sz="2000" dirty="0"/>
              <a:t> </a:t>
            </a:r>
            <a:r>
              <a:rPr lang="en-US" sz="2000" dirty="0" err="1"/>
              <a:t>zašle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zadané</a:t>
            </a:r>
            <a:r>
              <a:rPr lang="en-US" sz="2000" dirty="0"/>
              <a:t> </a:t>
            </a:r>
            <a:r>
              <a:rPr lang="en-US" sz="2000" dirty="0" err="1"/>
              <a:t>telefonní</a:t>
            </a:r>
            <a:r>
              <a:rPr lang="en-US" sz="2000" dirty="0"/>
              <a:t> </a:t>
            </a:r>
            <a:r>
              <a:rPr lang="en-US" sz="2000" dirty="0" err="1"/>
              <a:t>číslo</a:t>
            </a:r>
            <a:r>
              <a:rPr lang="en-US" sz="2000" dirty="0"/>
              <a:t> SMS s </a:t>
            </a:r>
            <a:r>
              <a:rPr lang="en-US" sz="2000" dirty="0" err="1"/>
              <a:t>aktivačním</a:t>
            </a:r>
            <a:r>
              <a:rPr lang="en-US" sz="2000" dirty="0"/>
              <a:t> </a:t>
            </a:r>
            <a:r>
              <a:rPr lang="en-US" sz="2000" dirty="0" err="1"/>
              <a:t>klíčem</a:t>
            </a:r>
            <a:r>
              <a:rPr lang="en-US" sz="2000" dirty="0"/>
              <a:t> a </a:t>
            </a:r>
            <a:r>
              <a:rPr lang="en-US" sz="2000" dirty="0" err="1"/>
              <a:t>zobrazí</a:t>
            </a:r>
            <a:r>
              <a:rPr lang="en-US" sz="2000" dirty="0"/>
              <a:t> v </a:t>
            </a:r>
            <a:r>
              <a:rPr lang="en-US" sz="2000" dirty="0" err="1"/>
              <a:t>registračním</a:t>
            </a:r>
            <a:r>
              <a:rPr lang="en-US" sz="2000" dirty="0"/>
              <a:t> </a:t>
            </a:r>
            <a:r>
              <a:rPr lang="en-US" sz="2000" dirty="0" err="1"/>
              <a:t>formuláři</a:t>
            </a:r>
            <a:r>
              <a:rPr lang="en-US" sz="2000" dirty="0"/>
              <a:t> </a:t>
            </a:r>
            <a:r>
              <a:rPr lang="en-US" sz="2000" dirty="0" err="1"/>
              <a:t>nové</a:t>
            </a:r>
            <a:r>
              <a:rPr lang="en-US" sz="2000" dirty="0"/>
              <a:t> pole „</a:t>
            </a:r>
            <a:r>
              <a:rPr lang="en-US" sz="2000" dirty="0" err="1"/>
              <a:t>Aktivační</a:t>
            </a:r>
            <a:r>
              <a:rPr lang="en-US" sz="2000" dirty="0"/>
              <a:t> </a:t>
            </a:r>
            <a:r>
              <a:rPr lang="en-US" sz="2000" dirty="0" err="1"/>
              <a:t>klíč</a:t>
            </a:r>
            <a:r>
              <a:rPr lang="en-US" sz="2000" dirty="0"/>
              <a:t>“</a:t>
            </a:r>
          </a:p>
          <a:p>
            <a:pPr algn="just"/>
            <a:endParaRPr lang="en-US" sz="2000" dirty="0"/>
          </a:p>
          <a:p>
            <a:pPr algn="just"/>
            <a:endParaRPr lang="en-US" sz="2000" dirty="0"/>
          </a:p>
          <a:p>
            <a:pPr algn="just"/>
            <a:endParaRPr lang="en-US" sz="2000" dirty="0"/>
          </a:p>
          <a:p>
            <a:pPr algn="just"/>
            <a:r>
              <a:rPr lang="en-US" sz="2000" dirty="0"/>
              <a:t>O </a:t>
            </a:r>
            <a:r>
              <a:rPr lang="en-US" sz="2000" dirty="0" err="1"/>
              <a:t>úspěšné</a:t>
            </a:r>
            <a:r>
              <a:rPr lang="en-US" sz="2000" dirty="0"/>
              <a:t> </a:t>
            </a:r>
            <a:r>
              <a:rPr lang="en-US" sz="2000" dirty="0" err="1"/>
              <a:t>provedení</a:t>
            </a:r>
            <a:r>
              <a:rPr lang="en-US" sz="2000" dirty="0"/>
              <a:t> </a:t>
            </a:r>
            <a:r>
              <a:rPr lang="en-US" sz="2000" dirty="0" err="1"/>
              <a:t>registrace</a:t>
            </a:r>
            <a:r>
              <a:rPr lang="en-US" sz="2000" dirty="0"/>
              <a:t> </a:t>
            </a:r>
            <a:r>
              <a:rPr lang="en-US" sz="2000" dirty="0" err="1"/>
              <a:t>bude</a:t>
            </a:r>
            <a:r>
              <a:rPr lang="en-US" sz="2000" dirty="0"/>
              <a:t> </a:t>
            </a:r>
            <a:r>
              <a:rPr lang="en-US" sz="2000" dirty="0" err="1"/>
              <a:t>uživatel</a:t>
            </a:r>
            <a:r>
              <a:rPr lang="en-US" sz="2000" dirty="0"/>
              <a:t> </a:t>
            </a:r>
            <a:r>
              <a:rPr lang="en-US" sz="2000" dirty="0" err="1"/>
              <a:t>informován</a:t>
            </a:r>
            <a:r>
              <a:rPr lang="en-US" sz="2000" dirty="0"/>
              <a:t> </a:t>
            </a:r>
            <a:r>
              <a:rPr lang="en-US" sz="2000" dirty="0" err="1"/>
              <a:t>prostřednictvím</a:t>
            </a:r>
            <a:r>
              <a:rPr lang="en-US" sz="2000" dirty="0"/>
              <a:t> </a:t>
            </a:r>
            <a:r>
              <a:rPr lang="en-US" sz="2000" dirty="0" err="1"/>
              <a:t>emailové</a:t>
            </a:r>
            <a:r>
              <a:rPr lang="en-US" sz="2000" dirty="0"/>
              <a:t> </a:t>
            </a:r>
            <a:r>
              <a:rPr lang="en-US" sz="2000" dirty="0" err="1"/>
              <a:t>zprávy</a:t>
            </a:r>
            <a:r>
              <a:rPr lang="en-US" sz="2000" dirty="0"/>
              <a:t>, </a:t>
            </a:r>
            <a:r>
              <a:rPr lang="en-US" sz="2000" dirty="0" err="1"/>
              <a:t>kde</a:t>
            </a:r>
            <a:r>
              <a:rPr lang="en-US" sz="2000" dirty="0"/>
              <a:t> mu </a:t>
            </a:r>
            <a:r>
              <a:rPr lang="en-US" sz="2000" dirty="0" err="1"/>
              <a:t>bude</a:t>
            </a:r>
            <a:r>
              <a:rPr lang="en-US" sz="2000" dirty="0"/>
              <a:t> </a:t>
            </a:r>
            <a:r>
              <a:rPr lang="en-US" sz="2000" dirty="0" err="1"/>
              <a:t>sděleno</a:t>
            </a:r>
            <a:r>
              <a:rPr lang="en-US" sz="2000" dirty="0"/>
              <a:t> </a:t>
            </a:r>
            <a:r>
              <a:rPr lang="en-US" sz="2000" dirty="0" err="1"/>
              <a:t>už</a:t>
            </a:r>
            <a:r>
              <a:rPr lang="en-US" sz="2000" dirty="0"/>
              <a:t>. </a:t>
            </a:r>
            <a:r>
              <a:rPr lang="en-US" sz="2000" dirty="0" err="1"/>
              <a:t>jméno</a:t>
            </a:r>
            <a:endParaRPr lang="en-US" sz="2000" dirty="0"/>
          </a:p>
          <a:p>
            <a:pPr algn="just"/>
            <a:r>
              <a:rPr lang="en-US" sz="2000" dirty="0" err="1"/>
              <a:t>Heslo</a:t>
            </a:r>
            <a:r>
              <a:rPr lang="en-US" sz="2000" dirty="0"/>
              <a:t> </a:t>
            </a:r>
            <a:r>
              <a:rPr lang="en-US" sz="2000" dirty="0" err="1"/>
              <a:t>si</a:t>
            </a:r>
            <a:r>
              <a:rPr lang="en-US" sz="2000" dirty="0"/>
              <a:t> </a:t>
            </a:r>
            <a:r>
              <a:rPr lang="en-US" sz="2000" dirty="0" err="1"/>
              <a:t>uživatel</a:t>
            </a:r>
            <a:r>
              <a:rPr lang="en-US" sz="2000" dirty="0"/>
              <a:t> </a:t>
            </a:r>
            <a:r>
              <a:rPr lang="en-US" sz="2000" dirty="0" err="1"/>
              <a:t>zvolil</a:t>
            </a:r>
            <a:r>
              <a:rPr lang="en-US" sz="2000" dirty="0"/>
              <a:t> </a:t>
            </a:r>
            <a:r>
              <a:rPr lang="en-US" sz="2000" dirty="0" err="1"/>
              <a:t>při</a:t>
            </a:r>
            <a:r>
              <a:rPr lang="en-US" sz="2000" dirty="0"/>
              <a:t> </a:t>
            </a:r>
            <a:r>
              <a:rPr lang="en-US" sz="2000" dirty="0" err="1"/>
              <a:t>registraci</a:t>
            </a:r>
            <a:endParaRPr lang="en-US" sz="2000" dirty="0"/>
          </a:p>
          <a:p>
            <a:r>
              <a:rPr lang="en-US" sz="2000" dirty="0" err="1"/>
              <a:t>Pokud</a:t>
            </a:r>
            <a:r>
              <a:rPr lang="en-US" sz="2000" dirty="0"/>
              <a:t> </a:t>
            </a:r>
            <a:r>
              <a:rPr lang="en-US" sz="2000" dirty="0" err="1"/>
              <a:t>uživatel</a:t>
            </a:r>
            <a:r>
              <a:rPr lang="en-US" sz="2000" dirty="0"/>
              <a:t> </a:t>
            </a:r>
            <a:r>
              <a:rPr lang="en-US" sz="2000" dirty="0" err="1"/>
              <a:t>své</a:t>
            </a:r>
            <a:r>
              <a:rPr lang="en-US" sz="2000" dirty="0"/>
              <a:t> </a:t>
            </a:r>
            <a:r>
              <a:rPr lang="en-US" sz="2000" dirty="0" err="1"/>
              <a:t>heslo</a:t>
            </a:r>
            <a:r>
              <a:rPr lang="en-US" sz="2000" dirty="0"/>
              <a:t> </a:t>
            </a:r>
            <a:r>
              <a:rPr lang="en-US" sz="2000" dirty="0" err="1"/>
              <a:t>nezná</a:t>
            </a:r>
            <a:r>
              <a:rPr lang="en-US" sz="2000" dirty="0"/>
              <a:t>,</a:t>
            </a:r>
            <a:r>
              <a:rPr lang="cs-CZ" sz="2000" dirty="0"/>
              <a:t> </a:t>
            </a:r>
            <a:br>
              <a:rPr lang="cs-CZ" sz="2000" dirty="0"/>
            </a:br>
            <a:r>
              <a:rPr lang="en-US" sz="2000" dirty="0" err="1"/>
              <a:t>využije</a:t>
            </a:r>
            <a:r>
              <a:rPr lang="en-US" sz="2000" dirty="0"/>
              <a:t> </a:t>
            </a:r>
            <a:r>
              <a:rPr lang="en-US" sz="2000" dirty="0" err="1"/>
              <a:t>možnost</a:t>
            </a:r>
            <a:r>
              <a:rPr lang="en-US" sz="2000" dirty="0"/>
              <a:t> „</a:t>
            </a:r>
            <a:r>
              <a:rPr lang="cs-CZ" sz="2000" dirty="0"/>
              <a:t>Z</a:t>
            </a:r>
            <a:r>
              <a:rPr lang="en-US" sz="2000" dirty="0" err="1"/>
              <a:t>apomenuté</a:t>
            </a:r>
            <a:r>
              <a:rPr lang="en-US" sz="2000" dirty="0"/>
              <a:t> </a:t>
            </a:r>
            <a:r>
              <a:rPr lang="en-US" sz="2000" dirty="0" err="1"/>
              <a:t>heslo</a:t>
            </a:r>
            <a:r>
              <a:rPr lang="en-US" sz="2000" dirty="0"/>
              <a:t>“</a:t>
            </a:r>
          </a:p>
          <a:p>
            <a:pPr algn="just"/>
            <a:endParaRPr lang="en-US" sz="2000" dirty="0"/>
          </a:p>
          <a:p>
            <a:pPr algn="just"/>
            <a:endParaRPr lang="en-US" sz="2000" dirty="0"/>
          </a:p>
        </p:txBody>
      </p:sp>
      <p:pic>
        <p:nvPicPr>
          <p:cNvPr id="1027" name="Picture 3" descr="\\nt1\O\Loga 2014_2020\IROP\Logolinky\RGB\JPG\IROP_CZ_RO_B_C RGB_mal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138" y="5722126"/>
            <a:ext cx="4232155" cy="696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9">
            <a:extLst>
              <a:ext uri="{FF2B5EF4-FFF2-40B4-BE49-F238E27FC236}">
                <a16:creationId xmlns:a16="http://schemas.microsoft.com/office/drawing/2014/main" id="{D3E4EC14-340D-42A1-A32C-5C082E82E4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331" y="2017800"/>
            <a:ext cx="5125689" cy="973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085D9460-E01F-40C8-918B-0F36B46A0D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91561" y="3758359"/>
            <a:ext cx="2734057" cy="2248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3562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05192"/>
            <a:ext cx="8229600" cy="1143000"/>
          </a:xfrm>
        </p:spPr>
        <p:txBody>
          <a:bodyPr/>
          <a:lstStyle/>
          <a:p>
            <a:r>
              <a:rPr lang="en-US" sz="2800" dirty="0" err="1"/>
              <a:t>Komunikace</a:t>
            </a:r>
            <a:r>
              <a:rPr lang="en-US" sz="2800" dirty="0"/>
              <a:t> – </a:t>
            </a:r>
            <a:r>
              <a:rPr lang="en-US" sz="2800" dirty="0" err="1"/>
              <a:t>depeše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0252" y="967154"/>
            <a:ext cx="8426547" cy="4525963"/>
          </a:xfrm>
        </p:spPr>
        <p:txBody>
          <a:bodyPr>
            <a:normAutofit/>
          </a:bodyPr>
          <a:lstStyle/>
          <a:p>
            <a:pPr algn="just"/>
            <a:r>
              <a:rPr lang="en-US" sz="1800" dirty="0" err="1"/>
              <a:t>Depeše</a:t>
            </a:r>
            <a:r>
              <a:rPr lang="en-US" sz="1800" dirty="0"/>
              <a:t> – </a:t>
            </a:r>
            <a:r>
              <a:rPr lang="en-US" sz="1800" dirty="0" err="1"/>
              <a:t>elektronické</a:t>
            </a:r>
            <a:r>
              <a:rPr lang="en-US" sz="1800" dirty="0"/>
              <a:t> </a:t>
            </a:r>
            <a:r>
              <a:rPr lang="en-US" sz="1800" dirty="0" err="1"/>
              <a:t>zprávy</a:t>
            </a:r>
            <a:r>
              <a:rPr lang="en-US" sz="1800" dirty="0"/>
              <a:t>, </a:t>
            </a:r>
            <a:r>
              <a:rPr lang="en-US" sz="1800" dirty="0" err="1"/>
              <a:t>prostřednictvím</a:t>
            </a:r>
            <a:r>
              <a:rPr lang="en-US" sz="1800" dirty="0"/>
              <a:t> </a:t>
            </a:r>
            <a:r>
              <a:rPr lang="en-US" sz="1800" dirty="0" err="1"/>
              <a:t>kterých</a:t>
            </a:r>
            <a:r>
              <a:rPr lang="en-US" sz="1800" dirty="0"/>
              <a:t> </a:t>
            </a:r>
            <a:r>
              <a:rPr lang="en-US" sz="1800" dirty="0" err="1"/>
              <a:t>probíhá</a:t>
            </a:r>
            <a:r>
              <a:rPr lang="en-US" sz="1800" dirty="0"/>
              <a:t> </a:t>
            </a:r>
            <a:r>
              <a:rPr lang="en-US" sz="1800" dirty="0" err="1"/>
              <a:t>komunikace</a:t>
            </a:r>
            <a:r>
              <a:rPr lang="en-US" sz="1800" dirty="0"/>
              <a:t> </a:t>
            </a:r>
          </a:p>
          <a:p>
            <a:pPr algn="just"/>
            <a:r>
              <a:rPr lang="en-US" sz="1800" dirty="0"/>
              <a:t>O </a:t>
            </a:r>
            <a:r>
              <a:rPr lang="en-US" sz="1800" dirty="0" err="1"/>
              <a:t>všech</a:t>
            </a:r>
            <a:r>
              <a:rPr lang="en-US" sz="1800" dirty="0"/>
              <a:t> </a:t>
            </a:r>
            <a:r>
              <a:rPr lang="en-US" sz="1800" dirty="0" err="1"/>
              <a:t>změnách</a:t>
            </a:r>
            <a:r>
              <a:rPr lang="en-US" sz="1800" dirty="0"/>
              <a:t> </a:t>
            </a:r>
            <a:r>
              <a:rPr lang="en-US" sz="1800" dirty="0" err="1"/>
              <a:t>na</a:t>
            </a:r>
            <a:r>
              <a:rPr lang="en-US" sz="1800" dirty="0"/>
              <a:t> </a:t>
            </a:r>
            <a:r>
              <a:rPr lang="en-US" sz="1800" dirty="0" err="1"/>
              <a:t>projektové</a:t>
            </a:r>
            <a:r>
              <a:rPr lang="en-US" sz="1800" dirty="0"/>
              <a:t> </a:t>
            </a:r>
            <a:r>
              <a:rPr lang="en-US" sz="1800" dirty="0" err="1"/>
              <a:t>žádosti</a:t>
            </a:r>
            <a:r>
              <a:rPr lang="en-US" sz="1800" dirty="0"/>
              <a:t> </a:t>
            </a:r>
            <a:r>
              <a:rPr lang="en-US" sz="1800" dirty="0" err="1"/>
              <a:t>bude</a:t>
            </a:r>
            <a:r>
              <a:rPr lang="en-US" sz="1800" dirty="0"/>
              <a:t> </a:t>
            </a:r>
            <a:r>
              <a:rPr lang="en-US" sz="1800" dirty="0" err="1"/>
              <a:t>žadatel</a:t>
            </a:r>
            <a:r>
              <a:rPr lang="en-US" sz="1800" dirty="0"/>
              <a:t> </a:t>
            </a:r>
            <a:r>
              <a:rPr lang="en-US" sz="1800" dirty="0" err="1"/>
              <a:t>informován</a:t>
            </a:r>
            <a:r>
              <a:rPr lang="en-US" sz="1800" dirty="0"/>
              <a:t> </a:t>
            </a:r>
            <a:r>
              <a:rPr lang="en-US" sz="1800" dirty="0" err="1"/>
              <a:t>prostřednictvím</a:t>
            </a:r>
            <a:r>
              <a:rPr lang="en-US" sz="1800" dirty="0"/>
              <a:t> </a:t>
            </a:r>
            <a:r>
              <a:rPr lang="cs-CZ" sz="1800" dirty="0"/>
              <a:t>depeší </a:t>
            </a:r>
            <a:r>
              <a:rPr lang="en-US" sz="1800" dirty="0"/>
              <a:t>(</a:t>
            </a:r>
            <a:r>
              <a:rPr lang="en-US" sz="1800" dirty="0" err="1"/>
              <a:t>výsledek</a:t>
            </a:r>
            <a:r>
              <a:rPr lang="en-US" sz="1800" dirty="0"/>
              <a:t> hodnocení, </a:t>
            </a:r>
            <a:r>
              <a:rPr lang="en-US" sz="1800" dirty="0" err="1"/>
              <a:t>právní</a:t>
            </a:r>
            <a:r>
              <a:rPr lang="en-US" sz="1800" dirty="0"/>
              <a:t> </a:t>
            </a:r>
            <a:r>
              <a:rPr lang="en-US" sz="1800" dirty="0" err="1"/>
              <a:t>akt</a:t>
            </a:r>
            <a:r>
              <a:rPr lang="en-US" sz="1800" dirty="0"/>
              <a:t> </a:t>
            </a:r>
            <a:r>
              <a:rPr lang="en-US" sz="1800" dirty="0" err="1"/>
              <a:t>apod</a:t>
            </a:r>
            <a:r>
              <a:rPr lang="en-US" sz="1800" dirty="0"/>
              <a:t>.)</a:t>
            </a:r>
          </a:p>
          <a:p>
            <a:pPr algn="just"/>
            <a:r>
              <a:rPr lang="en-US" sz="1800" dirty="0" err="1"/>
              <a:t>Depeše</a:t>
            </a:r>
            <a:r>
              <a:rPr lang="en-US" sz="1800" dirty="0"/>
              <a:t>: </a:t>
            </a:r>
            <a:r>
              <a:rPr lang="en-US" sz="1800" dirty="0" err="1">
                <a:solidFill>
                  <a:srgbClr val="FF0000"/>
                </a:solidFill>
              </a:rPr>
              <a:t>systémové</a:t>
            </a:r>
            <a:r>
              <a:rPr lang="en-US" sz="1800" dirty="0"/>
              <a:t> – </a:t>
            </a:r>
            <a:r>
              <a:rPr lang="en-US" sz="1800" dirty="0" err="1"/>
              <a:t>upozorňující</a:t>
            </a:r>
            <a:r>
              <a:rPr lang="en-US" sz="1800" dirty="0"/>
              <a:t> </a:t>
            </a:r>
            <a:r>
              <a:rPr lang="en-US" sz="1800" dirty="0" err="1"/>
              <a:t>např</a:t>
            </a:r>
            <a:r>
              <a:rPr lang="en-US" sz="1800" dirty="0"/>
              <a:t>. </a:t>
            </a:r>
            <a:r>
              <a:rPr lang="en-US" sz="1800" dirty="0" err="1"/>
              <a:t>na</a:t>
            </a:r>
            <a:r>
              <a:rPr lang="en-US" sz="1800" dirty="0"/>
              <a:t> </a:t>
            </a:r>
            <a:r>
              <a:rPr lang="en-US" sz="1800" dirty="0" err="1"/>
              <a:t>lhůtu</a:t>
            </a:r>
            <a:r>
              <a:rPr lang="en-US" sz="1800" dirty="0"/>
              <a:t> pro </a:t>
            </a:r>
            <a:r>
              <a:rPr lang="en-US" sz="1800" dirty="0" err="1"/>
              <a:t>podání</a:t>
            </a:r>
            <a:r>
              <a:rPr lang="en-US" sz="1800" dirty="0"/>
              <a:t>, </a:t>
            </a:r>
            <a:r>
              <a:rPr lang="en-US" sz="1800" dirty="0" err="1">
                <a:solidFill>
                  <a:srgbClr val="FF0000"/>
                </a:solidFill>
              </a:rPr>
              <a:t>uživatelské</a:t>
            </a:r>
            <a:r>
              <a:rPr lang="en-US" sz="1800" dirty="0"/>
              <a:t> – od </a:t>
            </a:r>
            <a:r>
              <a:rPr lang="en-US" sz="1800" dirty="0" err="1"/>
              <a:t>konkrétního</a:t>
            </a:r>
            <a:r>
              <a:rPr lang="en-US" sz="1800" dirty="0"/>
              <a:t> </a:t>
            </a:r>
            <a:r>
              <a:rPr lang="en-US" sz="1800" dirty="0" err="1"/>
              <a:t>uživatele</a:t>
            </a:r>
            <a:endParaRPr lang="en-US" sz="1800" dirty="0"/>
          </a:p>
          <a:p>
            <a:pPr algn="just"/>
            <a:r>
              <a:rPr lang="en-US" sz="1800" dirty="0" err="1">
                <a:solidFill>
                  <a:srgbClr val="FF0000"/>
                </a:solidFill>
              </a:rPr>
              <a:t>Nastavení</a:t>
            </a:r>
            <a:r>
              <a:rPr lang="en-US" sz="1800" dirty="0">
                <a:solidFill>
                  <a:srgbClr val="FF0000"/>
                </a:solidFill>
              </a:rPr>
              <a:t> </a:t>
            </a:r>
            <a:r>
              <a:rPr lang="en-US" sz="1800" dirty="0" err="1">
                <a:solidFill>
                  <a:srgbClr val="FF0000"/>
                </a:solidFill>
              </a:rPr>
              <a:t>notifikací</a:t>
            </a:r>
            <a:r>
              <a:rPr lang="en-US" sz="1800" dirty="0">
                <a:solidFill>
                  <a:srgbClr val="FF0000"/>
                </a:solidFill>
              </a:rPr>
              <a:t> </a:t>
            </a:r>
            <a:r>
              <a:rPr lang="en-US" sz="1800" dirty="0"/>
              <a:t>(</a:t>
            </a:r>
            <a:r>
              <a:rPr lang="en-US" sz="1800" dirty="0" err="1"/>
              <a:t>upozornění</a:t>
            </a:r>
            <a:r>
              <a:rPr lang="en-US" sz="1800" dirty="0"/>
              <a:t>) - </a:t>
            </a:r>
            <a:r>
              <a:rPr lang="en-US" sz="1800" dirty="0" err="1"/>
              <a:t>které</a:t>
            </a:r>
            <a:r>
              <a:rPr lang="en-US" sz="1800" dirty="0"/>
              <a:t> </a:t>
            </a:r>
            <a:r>
              <a:rPr lang="en-US" sz="1800" dirty="0" err="1"/>
              <a:t>upozorní</a:t>
            </a:r>
            <a:r>
              <a:rPr lang="en-US" sz="1800" dirty="0"/>
              <a:t> e-</a:t>
            </a:r>
            <a:r>
              <a:rPr lang="en-US" sz="1800" dirty="0" err="1"/>
              <a:t>mailem</a:t>
            </a:r>
            <a:r>
              <a:rPr lang="en-US" sz="1800" dirty="0"/>
              <a:t> </a:t>
            </a:r>
            <a:r>
              <a:rPr lang="en-US" sz="1800" dirty="0" err="1"/>
              <a:t>nebo</a:t>
            </a:r>
            <a:r>
              <a:rPr lang="en-US" sz="1800" dirty="0"/>
              <a:t> SMS </a:t>
            </a:r>
            <a:r>
              <a:rPr lang="en-US" sz="1800" dirty="0" err="1"/>
              <a:t>uživatele</a:t>
            </a:r>
            <a:r>
              <a:rPr lang="en-US" sz="1800" dirty="0"/>
              <a:t> o </a:t>
            </a:r>
            <a:r>
              <a:rPr lang="en-US" sz="1800" dirty="0" err="1"/>
              <a:t>příchozí</a:t>
            </a:r>
            <a:r>
              <a:rPr lang="en-US" sz="1800" dirty="0"/>
              <a:t> </a:t>
            </a:r>
            <a:r>
              <a:rPr lang="en-US" sz="1800" dirty="0" err="1"/>
              <a:t>depeši</a:t>
            </a:r>
            <a:r>
              <a:rPr lang="en-US" sz="1800" dirty="0"/>
              <a:t> </a:t>
            </a:r>
            <a:r>
              <a:rPr lang="en-US" sz="1800" dirty="0" err="1"/>
              <a:t>na</a:t>
            </a:r>
            <a:r>
              <a:rPr lang="en-US" sz="1800" dirty="0"/>
              <a:t> </a:t>
            </a:r>
            <a:r>
              <a:rPr lang="en-US" sz="1800" dirty="0" err="1"/>
              <a:t>daný</a:t>
            </a:r>
            <a:r>
              <a:rPr lang="en-US" sz="1800" dirty="0"/>
              <a:t> </a:t>
            </a:r>
            <a:r>
              <a:rPr lang="en-US" sz="1800" dirty="0" err="1"/>
              <a:t>projekt</a:t>
            </a:r>
            <a:r>
              <a:rPr lang="en-US" sz="1800" dirty="0"/>
              <a:t>. </a:t>
            </a:r>
            <a:r>
              <a:rPr lang="en-US" sz="1800" dirty="0" err="1"/>
              <a:t>Nastavení</a:t>
            </a:r>
            <a:r>
              <a:rPr lang="en-US" sz="1800" dirty="0"/>
              <a:t>  </a:t>
            </a:r>
            <a:r>
              <a:rPr lang="en-US" sz="1800" dirty="0" err="1"/>
              <a:t>proveďte</a:t>
            </a:r>
            <a:r>
              <a:rPr lang="en-US" sz="1800" dirty="0"/>
              <a:t> </a:t>
            </a:r>
            <a:r>
              <a:rPr lang="en-US" sz="1800" dirty="0" err="1"/>
              <a:t>záložce</a:t>
            </a:r>
            <a:r>
              <a:rPr lang="en-US" sz="1800" dirty="0"/>
              <a:t> </a:t>
            </a:r>
            <a:r>
              <a:rPr lang="en-US" sz="1800" dirty="0" err="1">
                <a:solidFill>
                  <a:srgbClr val="FF0000"/>
                </a:solidFill>
              </a:rPr>
              <a:t>Profil</a:t>
            </a:r>
            <a:r>
              <a:rPr lang="en-US" sz="1800" dirty="0">
                <a:solidFill>
                  <a:srgbClr val="FF0000"/>
                </a:solidFill>
              </a:rPr>
              <a:t> </a:t>
            </a:r>
            <a:r>
              <a:rPr lang="en-US" sz="1800" dirty="0" err="1">
                <a:solidFill>
                  <a:srgbClr val="FF0000"/>
                </a:solidFill>
              </a:rPr>
              <a:t>uživatele</a:t>
            </a:r>
            <a:r>
              <a:rPr lang="en-US" sz="1800" dirty="0">
                <a:solidFill>
                  <a:srgbClr val="FF0000"/>
                </a:solidFill>
              </a:rPr>
              <a:t> – </a:t>
            </a:r>
            <a:r>
              <a:rPr lang="en-US" sz="1800" dirty="0" err="1">
                <a:solidFill>
                  <a:srgbClr val="FF0000"/>
                </a:solidFill>
              </a:rPr>
              <a:t>Kontaktní</a:t>
            </a:r>
            <a:r>
              <a:rPr lang="en-US" sz="1800" dirty="0">
                <a:solidFill>
                  <a:srgbClr val="FF0000"/>
                </a:solidFill>
              </a:rPr>
              <a:t> </a:t>
            </a:r>
            <a:r>
              <a:rPr lang="en-US" sz="1800" dirty="0" err="1">
                <a:solidFill>
                  <a:srgbClr val="FF0000"/>
                </a:solidFill>
              </a:rPr>
              <a:t>údaje</a:t>
            </a:r>
            <a:r>
              <a:rPr lang="en-US" sz="1800" dirty="0"/>
              <a:t>. </a:t>
            </a:r>
            <a:r>
              <a:rPr lang="en-US" sz="1800" dirty="0" err="1"/>
              <a:t>Vložte</a:t>
            </a:r>
            <a:r>
              <a:rPr lang="en-US" sz="1800" dirty="0"/>
              <a:t> </a:t>
            </a:r>
            <a:r>
              <a:rPr lang="en-US" sz="1800" dirty="0" err="1"/>
              <a:t>svůj</a:t>
            </a:r>
            <a:r>
              <a:rPr lang="en-US" sz="1800" dirty="0"/>
              <a:t> </a:t>
            </a:r>
            <a:r>
              <a:rPr lang="en-US" sz="1800" dirty="0" err="1"/>
              <a:t>pracovní</a:t>
            </a:r>
            <a:r>
              <a:rPr lang="en-US" sz="1800" dirty="0"/>
              <a:t> e-mail </a:t>
            </a:r>
            <a:r>
              <a:rPr lang="cs-CZ" sz="1800" dirty="0"/>
              <a:t>nebo</a:t>
            </a:r>
            <a:r>
              <a:rPr lang="en-US" sz="1800" dirty="0"/>
              <a:t> </a:t>
            </a:r>
            <a:r>
              <a:rPr lang="en-US" sz="1800" dirty="0" err="1"/>
              <a:t>mobilní</a:t>
            </a:r>
            <a:r>
              <a:rPr lang="en-US" sz="1800" dirty="0"/>
              <a:t> </a:t>
            </a:r>
            <a:r>
              <a:rPr lang="en-US" sz="1800" dirty="0" err="1"/>
              <a:t>telefon</a:t>
            </a:r>
            <a:r>
              <a:rPr lang="cs-CZ" sz="1800" dirty="0"/>
              <a:t>,</a:t>
            </a:r>
            <a:r>
              <a:rPr lang="en-US" sz="1800" dirty="0"/>
              <a:t> </a:t>
            </a:r>
            <a:r>
              <a:rPr lang="en-US" sz="1800" dirty="0" err="1"/>
              <a:t>popř</a:t>
            </a:r>
            <a:r>
              <a:rPr lang="en-US" sz="1800" dirty="0"/>
              <a:t>. </a:t>
            </a:r>
            <a:r>
              <a:rPr lang="cs-CZ" sz="1800" dirty="0"/>
              <a:t>obě možnosti</a:t>
            </a:r>
            <a:r>
              <a:rPr lang="en-US" sz="1800" dirty="0"/>
              <a:t>. </a:t>
            </a:r>
            <a:r>
              <a:rPr lang="en-US" sz="1800" dirty="0" err="1"/>
              <a:t>Zatrhněte</a:t>
            </a:r>
            <a:r>
              <a:rPr lang="en-US" sz="1800" dirty="0"/>
              <a:t> checkbox </a:t>
            </a:r>
            <a:r>
              <a:rPr lang="en-US" sz="1800" dirty="0">
                <a:solidFill>
                  <a:srgbClr val="FF0000"/>
                </a:solidFill>
              </a:rPr>
              <a:t>„</a:t>
            </a:r>
            <a:r>
              <a:rPr lang="en-US" sz="1800" dirty="0" err="1">
                <a:solidFill>
                  <a:srgbClr val="FF0000"/>
                </a:solidFill>
              </a:rPr>
              <a:t>Platnost</a:t>
            </a:r>
            <a:r>
              <a:rPr lang="en-US" sz="1800" dirty="0">
                <a:solidFill>
                  <a:srgbClr val="FF0000"/>
                </a:solidFill>
              </a:rPr>
              <a:t>“ </a:t>
            </a:r>
            <a:r>
              <a:rPr lang="en-US" sz="1800" dirty="0"/>
              <a:t>a </a:t>
            </a:r>
            <a:r>
              <a:rPr lang="en-US" sz="1800" dirty="0" err="1"/>
              <a:t>záznam</a:t>
            </a:r>
            <a:r>
              <a:rPr lang="en-US" sz="1800" dirty="0"/>
              <a:t> </a:t>
            </a:r>
            <a:r>
              <a:rPr lang="en-US" sz="1800" dirty="0" err="1"/>
              <a:t>uložte</a:t>
            </a:r>
            <a:r>
              <a:rPr lang="en-US" sz="1800" dirty="0"/>
              <a:t>. </a:t>
            </a:r>
          </a:p>
          <a:p>
            <a:endParaRPr lang="en-US" sz="1800" dirty="0"/>
          </a:p>
          <a:p>
            <a:endParaRPr lang="en-US" sz="1800" dirty="0"/>
          </a:p>
        </p:txBody>
      </p:sp>
      <p:pic>
        <p:nvPicPr>
          <p:cNvPr id="1027" name="Picture 3" descr="\\nt1\O\Loga 2014_2020\IROP\Logolinky\RGB\JPG\IROP_CZ_RO_B_C RGB_mal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138" y="5961277"/>
            <a:ext cx="4232155" cy="696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9FE6C2F2-6E9B-4236-8ADE-CDDAB16E04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147" y="3761908"/>
            <a:ext cx="2463591" cy="1845713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6B11A56F-09DF-4AF7-BC40-56BBEF7BCB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8371" y="3724972"/>
            <a:ext cx="5388430" cy="2214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6279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1463"/>
            <a:ext cx="8229600" cy="1143000"/>
          </a:xfrm>
        </p:spPr>
        <p:txBody>
          <a:bodyPr/>
          <a:lstStyle/>
          <a:p>
            <a:r>
              <a:rPr lang="en-US" sz="2800" dirty="0" err="1"/>
              <a:t>Komunikace</a:t>
            </a:r>
            <a:r>
              <a:rPr lang="en-US" sz="2800" dirty="0"/>
              <a:t> – </a:t>
            </a:r>
            <a:r>
              <a:rPr lang="en-US" sz="2800" dirty="0" err="1"/>
              <a:t>depeše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2138" y="897131"/>
            <a:ext cx="8229600" cy="4525963"/>
          </a:xfrm>
        </p:spPr>
        <p:txBody>
          <a:bodyPr>
            <a:normAutofit/>
          </a:bodyPr>
          <a:lstStyle/>
          <a:p>
            <a:pPr algn="just"/>
            <a:r>
              <a:rPr lang="en-US" sz="1800" dirty="0" err="1">
                <a:solidFill>
                  <a:srgbClr val="FF0000"/>
                </a:solidFill>
              </a:rPr>
              <a:t>Depeše</a:t>
            </a:r>
            <a:r>
              <a:rPr lang="en-US" sz="1800" dirty="0">
                <a:solidFill>
                  <a:srgbClr val="FF0000"/>
                </a:solidFill>
              </a:rPr>
              <a:t> </a:t>
            </a:r>
            <a:r>
              <a:rPr lang="en-US" sz="1800" dirty="0" err="1">
                <a:solidFill>
                  <a:srgbClr val="FF0000"/>
                </a:solidFill>
              </a:rPr>
              <a:t>na</a:t>
            </a:r>
            <a:r>
              <a:rPr lang="en-US" sz="1800" dirty="0">
                <a:solidFill>
                  <a:srgbClr val="FF0000"/>
                </a:solidFill>
              </a:rPr>
              <a:t> </a:t>
            </a:r>
            <a:r>
              <a:rPr lang="en-US" sz="1800" dirty="0" err="1">
                <a:solidFill>
                  <a:srgbClr val="FF0000"/>
                </a:solidFill>
              </a:rPr>
              <a:t>projektové</a:t>
            </a:r>
            <a:r>
              <a:rPr lang="en-US" sz="1800" dirty="0">
                <a:solidFill>
                  <a:srgbClr val="FF0000"/>
                </a:solidFill>
              </a:rPr>
              <a:t> </a:t>
            </a:r>
            <a:r>
              <a:rPr lang="en-US" sz="1800" dirty="0" err="1">
                <a:solidFill>
                  <a:srgbClr val="FF0000"/>
                </a:solidFill>
              </a:rPr>
              <a:t>žádosti</a:t>
            </a:r>
            <a:r>
              <a:rPr lang="en-US" sz="1800" dirty="0">
                <a:solidFill>
                  <a:srgbClr val="FF0000"/>
                </a:solidFill>
              </a:rPr>
              <a:t> </a:t>
            </a:r>
            <a:r>
              <a:rPr lang="en-US" sz="1800" dirty="0"/>
              <a:t>- </a:t>
            </a:r>
            <a:r>
              <a:rPr lang="en-US" sz="1800" dirty="0" err="1"/>
              <a:t>přehled</a:t>
            </a:r>
            <a:r>
              <a:rPr lang="en-US" sz="1800" dirty="0"/>
              <a:t> </a:t>
            </a:r>
            <a:r>
              <a:rPr lang="en-US" sz="1800" dirty="0" err="1"/>
              <a:t>depeší</a:t>
            </a:r>
            <a:r>
              <a:rPr lang="en-US" sz="1800" dirty="0"/>
              <a:t> </a:t>
            </a:r>
            <a:r>
              <a:rPr lang="en-US" sz="1800" dirty="0" err="1"/>
              <a:t>vztahující</a:t>
            </a:r>
            <a:r>
              <a:rPr lang="en-US" sz="1800" dirty="0"/>
              <a:t> se k </a:t>
            </a:r>
            <a:r>
              <a:rPr lang="en-US" sz="1800" dirty="0" err="1"/>
              <a:t>danému</a:t>
            </a:r>
            <a:r>
              <a:rPr lang="en-US" sz="1800" dirty="0"/>
              <a:t> </a:t>
            </a:r>
            <a:r>
              <a:rPr lang="en-US" sz="1800" dirty="0" err="1"/>
              <a:t>projektu</a:t>
            </a:r>
            <a:endParaRPr lang="en-US" sz="1800" dirty="0"/>
          </a:p>
          <a:p>
            <a:pPr algn="just"/>
            <a:r>
              <a:rPr lang="en-US" sz="1800" dirty="0" err="1">
                <a:solidFill>
                  <a:srgbClr val="FF0000"/>
                </a:solidFill>
              </a:rPr>
              <a:t>Depeše</a:t>
            </a:r>
            <a:r>
              <a:rPr lang="en-US" sz="1800" dirty="0">
                <a:solidFill>
                  <a:srgbClr val="FF0000"/>
                </a:solidFill>
              </a:rPr>
              <a:t> </a:t>
            </a:r>
            <a:r>
              <a:rPr lang="en-US" sz="1800" dirty="0" err="1">
                <a:solidFill>
                  <a:srgbClr val="FF0000"/>
                </a:solidFill>
              </a:rPr>
              <a:t>na</a:t>
            </a:r>
            <a:r>
              <a:rPr lang="en-US" sz="1800" dirty="0">
                <a:solidFill>
                  <a:srgbClr val="FF0000"/>
                </a:solidFill>
              </a:rPr>
              <a:t> </a:t>
            </a:r>
            <a:r>
              <a:rPr lang="en-US" sz="1800" dirty="0" err="1">
                <a:solidFill>
                  <a:srgbClr val="FF0000"/>
                </a:solidFill>
              </a:rPr>
              <a:t>nástěnce</a:t>
            </a:r>
            <a:r>
              <a:rPr lang="en-US" sz="1800" dirty="0">
                <a:solidFill>
                  <a:srgbClr val="FF0000"/>
                </a:solidFill>
              </a:rPr>
              <a:t> </a:t>
            </a:r>
            <a:r>
              <a:rPr lang="en-US" sz="1800" dirty="0"/>
              <a:t>- </a:t>
            </a:r>
            <a:r>
              <a:rPr lang="en-US" sz="1800" dirty="0" err="1"/>
              <a:t>všechny</a:t>
            </a:r>
            <a:r>
              <a:rPr lang="en-US" sz="1800" dirty="0"/>
              <a:t> </a:t>
            </a:r>
            <a:r>
              <a:rPr lang="en-US" sz="1800" dirty="0" err="1"/>
              <a:t>depeše</a:t>
            </a:r>
            <a:r>
              <a:rPr lang="en-US" sz="1800" dirty="0"/>
              <a:t> </a:t>
            </a:r>
            <a:r>
              <a:rPr lang="en-US" sz="1800" dirty="0" err="1"/>
              <a:t>daného</a:t>
            </a:r>
            <a:r>
              <a:rPr lang="en-US" sz="1800" dirty="0"/>
              <a:t> </a:t>
            </a:r>
            <a:r>
              <a:rPr lang="en-US" sz="1800" dirty="0" err="1"/>
              <a:t>uživatele</a:t>
            </a:r>
            <a:endParaRPr lang="en-US" sz="1800" dirty="0"/>
          </a:p>
          <a:p>
            <a:pPr algn="just"/>
            <a:endParaRPr lang="en-US" sz="1800" dirty="0"/>
          </a:p>
        </p:txBody>
      </p:sp>
      <p:pic>
        <p:nvPicPr>
          <p:cNvPr id="1027" name="Picture 3" descr="\\nt1\O\Loga 2014_2020\IROP\Logolinky\RGB\JPG\IROP_CZ_RO_B_C RGB_mal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138" y="5975347"/>
            <a:ext cx="4232155" cy="696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851EB98D-2063-444E-BCEB-FBC189A3D0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138" y="1919163"/>
            <a:ext cx="2257425" cy="3780058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707441BD-001D-4F16-9142-7D00885064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39628" y="1899017"/>
            <a:ext cx="5947172" cy="2593339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A768A68D-FE4B-4FEB-9134-35B52730176D}"/>
              </a:ext>
            </a:extLst>
          </p:cNvPr>
          <p:cNvSpPr txBox="1"/>
          <p:nvPr/>
        </p:nvSpPr>
        <p:spPr>
          <a:xfrm>
            <a:off x="2629563" y="4591469"/>
            <a:ext cx="637376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>
                <a:latin typeface="Airal"/>
              </a:rPr>
              <a:t>Pokud žadatel odešle depeši z projektové žádosti, zůstane tato depeše k danému projektu navázána (sloupec „Vázáno na objekt“)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>
                <a:latin typeface="Airal"/>
              </a:rPr>
              <a:t>Pokud žadatel odešle depeši z nástěnky, depeše </a:t>
            </a:r>
            <a:r>
              <a:rPr lang="cs-CZ" dirty="0">
                <a:solidFill>
                  <a:srgbClr val="FF0000"/>
                </a:solidFill>
                <a:latin typeface="Airal"/>
              </a:rPr>
              <a:t>nebude</a:t>
            </a:r>
            <a:r>
              <a:rPr lang="cs-CZ" dirty="0">
                <a:latin typeface="Airal"/>
              </a:rPr>
              <a:t> navázána k žádnému projektu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>
              <a:latin typeface="Airal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>
              <a:latin typeface="Airal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>
              <a:latin typeface="Airal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>
              <a:latin typeface="Airal"/>
            </a:endParaRPr>
          </a:p>
        </p:txBody>
      </p:sp>
    </p:spTree>
    <p:extLst>
      <p:ext uri="{BB962C8B-B14F-4D97-AF65-F5344CB8AC3E}">
        <p14:creationId xmlns:p14="http://schemas.microsoft.com/office/powerpoint/2010/main" val="8680766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9493" y="-119260"/>
            <a:ext cx="8229600" cy="1143000"/>
          </a:xfrm>
        </p:spPr>
        <p:txBody>
          <a:bodyPr/>
          <a:lstStyle/>
          <a:p>
            <a:r>
              <a:rPr lang="en-US" sz="2800" dirty="0" err="1"/>
              <a:t>Depeše</a:t>
            </a:r>
            <a:r>
              <a:rPr lang="en-US" sz="2800" dirty="0"/>
              <a:t> – </a:t>
            </a:r>
            <a:r>
              <a:rPr lang="en-US" sz="2800" dirty="0" err="1"/>
              <a:t>výběr</a:t>
            </a:r>
            <a:r>
              <a:rPr lang="en-US" sz="2800" dirty="0"/>
              <a:t> </a:t>
            </a:r>
            <a:r>
              <a:rPr lang="en-US" sz="2800" dirty="0" err="1"/>
              <a:t>adresáta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2138" y="939016"/>
            <a:ext cx="8229600" cy="4525963"/>
          </a:xfrm>
        </p:spPr>
        <p:txBody>
          <a:bodyPr>
            <a:normAutofit/>
          </a:bodyPr>
          <a:lstStyle/>
          <a:p>
            <a:pPr algn="just"/>
            <a:r>
              <a:rPr lang="en-US" sz="1700" dirty="0" err="1"/>
              <a:t>Při</a:t>
            </a:r>
            <a:r>
              <a:rPr lang="en-US" sz="1700" dirty="0"/>
              <a:t> </a:t>
            </a:r>
            <a:r>
              <a:rPr lang="en-US" sz="1700" dirty="0" err="1"/>
              <a:t>odesílání</a:t>
            </a:r>
            <a:r>
              <a:rPr lang="en-US" sz="1700" dirty="0"/>
              <a:t> </a:t>
            </a:r>
            <a:r>
              <a:rPr lang="en-US" sz="1700" dirty="0" err="1"/>
              <a:t>depeše</a:t>
            </a:r>
            <a:r>
              <a:rPr lang="en-US" sz="1700" dirty="0"/>
              <a:t> </a:t>
            </a:r>
            <a:r>
              <a:rPr lang="en-US" sz="1700" dirty="0" err="1"/>
              <a:t>vybíráme</a:t>
            </a:r>
            <a:r>
              <a:rPr lang="en-US" sz="1700" dirty="0"/>
              <a:t> </a:t>
            </a:r>
            <a:r>
              <a:rPr lang="en-US" sz="1700" dirty="0" err="1"/>
              <a:t>adresáty</a:t>
            </a:r>
            <a:r>
              <a:rPr lang="en-US" sz="1700" dirty="0"/>
              <a:t> </a:t>
            </a:r>
            <a:r>
              <a:rPr lang="en-US" sz="1700" dirty="0" err="1"/>
              <a:t>tím</a:t>
            </a:r>
            <a:r>
              <a:rPr lang="en-US" sz="1700" dirty="0"/>
              <a:t> </a:t>
            </a:r>
            <a:r>
              <a:rPr lang="en-US" sz="1700" dirty="0" err="1"/>
              <a:t>způsobem</a:t>
            </a:r>
            <a:r>
              <a:rPr lang="en-US" sz="1700" dirty="0"/>
              <a:t>, </a:t>
            </a:r>
            <a:r>
              <a:rPr lang="en-US" sz="1700" dirty="0" err="1"/>
              <a:t>že</a:t>
            </a:r>
            <a:r>
              <a:rPr lang="en-US" sz="1700" dirty="0"/>
              <a:t> je </a:t>
            </a:r>
            <a:r>
              <a:rPr lang="en-US" sz="1700" dirty="0" err="1"/>
              <a:t>označíme</a:t>
            </a:r>
            <a:r>
              <a:rPr lang="en-US" sz="1700" dirty="0"/>
              <a:t> </a:t>
            </a:r>
            <a:br>
              <a:rPr lang="cs-CZ" sz="1700" dirty="0"/>
            </a:br>
            <a:r>
              <a:rPr lang="en-US" sz="1700" dirty="0"/>
              <a:t>a </a:t>
            </a:r>
            <a:r>
              <a:rPr lang="en-US" sz="1700" dirty="0" err="1"/>
              <a:t>pak</a:t>
            </a:r>
            <a:r>
              <a:rPr lang="en-US" sz="1700" dirty="0"/>
              <a:t> </a:t>
            </a:r>
            <a:r>
              <a:rPr lang="en-US" sz="1700" dirty="0" err="1"/>
              <a:t>pomocí</a:t>
            </a:r>
            <a:r>
              <a:rPr lang="en-US" sz="1700" dirty="0"/>
              <a:t> </a:t>
            </a:r>
            <a:r>
              <a:rPr lang="en-US" sz="1700" dirty="0" err="1"/>
              <a:t>šipky</a:t>
            </a:r>
            <a:r>
              <a:rPr lang="en-US" sz="1700" dirty="0"/>
              <a:t> </a:t>
            </a:r>
            <a:r>
              <a:rPr lang="en-US" sz="1700" dirty="0" err="1"/>
              <a:t>směřující</a:t>
            </a:r>
            <a:r>
              <a:rPr lang="en-US" sz="1700" dirty="0"/>
              <a:t> </a:t>
            </a:r>
            <a:r>
              <a:rPr lang="en-US" sz="1700" dirty="0" err="1"/>
              <a:t>směrem</a:t>
            </a:r>
            <a:r>
              <a:rPr lang="en-US" sz="1700" dirty="0"/>
              <a:t> </a:t>
            </a:r>
            <a:r>
              <a:rPr lang="en-US" sz="1700" dirty="0" err="1"/>
              <a:t>vpravo</a:t>
            </a:r>
            <a:r>
              <a:rPr lang="en-US" sz="1700" dirty="0"/>
              <a:t> </a:t>
            </a:r>
            <a:r>
              <a:rPr lang="en-US" sz="1700" dirty="0" err="1"/>
              <a:t>daného</a:t>
            </a:r>
            <a:r>
              <a:rPr lang="en-US" sz="1700" dirty="0"/>
              <a:t> </a:t>
            </a:r>
            <a:r>
              <a:rPr lang="en-US" sz="1700" dirty="0" err="1"/>
              <a:t>uživatele</a:t>
            </a:r>
            <a:r>
              <a:rPr lang="en-US" sz="1700" dirty="0"/>
              <a:t> </a:t>
            </a:r>
            <a:r>
              <a:rPr lang="en-US" sz="1700" dirty="0" err="1"/>
              <a:t>přesuneme</a:t>
            </a:r>
            <a:r>
              <a:rPr lang="en-US" sz="1700" dirty="0"/>
              <a:t> do </a:t>
            </a:r>
            <a:r>
              <a:rPr lang="en-US" sz="1700" dirty="0" err="1"/>
              <a:t>adresátů</a:t>
            </a:r>
            <a:endParaRPr lang="en-US" sz="1700" dirty="0"/>
          </a:p>
          <a:p>
            <a:pPr algn="just"/>
            <a:r>
              <a:rPr lang="en-US" sz="1700" dirty="0" err="1"/>
              <a:t>Pokud</a:t>
            </a:r>
            <a:r>
              <a:rPr lang="en-US" sz="1700" dirty="0"/>
              <a:t> je </a:t>
            </a:r>
            <a:r>
              <a:rPr lang="en-US" sz="1700" dirty="0" err="1"/>
              <a:t>depeše</a:t>
            </a:r>
            <a:r>
              <a:rPr lang="en-US" sz="1700" dirty="0"/>
              <a:t> </a:t>
            </a:r>
            <a:r>
              <a:rPr lang="en-US" sz="1700" dirty="0" err="1"/>
              <a:t>odesílána</a:t>
            </a:r>
            <a:r>
              <a:rPr lang="en-US" sz="1700" dirty="0"/>
              <a:t> z </a:t>
            </a:r>
            <a:r>
              <a:rPr lang="en-US" sz="1700" dirty="0" err="1"/>
              <a:t>nástěnky</a:t>
            </a:r>
            <a:r>
              <a:rPr lang="en-US" sz="1700" dirty="0"/>
              <a:t>, </a:t>
            </a:r>
            <a:r>
              <a:rPr lang="en-US" sz="1700" dirty="0" err="1"/>
              <a:t>záložka</a:t>
            </a:r>
            <a:r>
              <a:rPr lang="en-US" sz="1700" dirty="0"/>
              <a:t> „</a:t>
            </a:r>
            <a:r>
              <a:rPr lang="en-US" sz="1700" dirty="0" err="1"/>
              <a:t>Manažeři</a:t>
            </a:r>
            <a:r>
              <a:rPr lang="en-US" sz="1700" dirty="0"/>
              <a:t> </a:t>
            </a:r>
            <a:r>
              <a:rPr lang="en-US" sz="1700" dirty="0" err="1"/>
              <a:t>projektu</a:t>
            </a:r>
            <a:r>
              <a:rPr lang="en-US" sz="1700" dirty="0"/>
              <a:t>“ se </a:t>
            </a:r>
            <a:br>
              <a:rPr lang="cs-CZ" sz="1700" dirty="0"/>
            </a:br>
            <a:r>
              <a:rPr lang="en-US" sz="1700" dirty="0"/>
              <a:t>v </a:t>
            </a:r>
            <a:r>
              <a:rPr lang="en-US" sz="1700" dirty="0" err="1"/>
              <a:t>adresátech</a:t>
            </a:r>
            <a:r>
              <a:rPr lang="en-US" sz="1700" dirty="0"/>
              <a:t> </a:t>
            </a:r>
            <a:r>
              <a:rPr lang="en-US" sz="1700" dirty="0" err="1"/>
              <a:t>nezobrazí</a:t>
            </a:r>
            <a:endParaRPr lang="en-US" sz="1700" dirty="0"/>
          </a:p>
          <a:p>
            <a:pPr algn="just"/>
            <a:endParaRPr lang="en-US" sz="1700" dirty="0"/>
          </a:p>
          <a:p>
            <a:pPr algn="just"/>
            <a:endParaRPr lang="en-US" sz="1700" dirty="0"/>
          </a:p>
          <a:p>
            <a:pPr algn="just"/>
            <a:endParaRPr lang="en-US" sz="1700" dirty="0"/>
          </a:p>
          <a:p>
            <a:pPr algn="just"/>
            <a:endParaRPr lang="en-US" sz="1700" dirty="0"/>
          </a:p>
          <a:p>
            <a:pPr algn="just"/>
            <a:endParaRPr lang="en-US" sz="1700" dirty="0"/>
          </a:p>
        </p:txBody>
      </p:sp>
      <p:pic>
        <p:nvPicPr>
          <p:cNvPr id="1027" name="Picture 3" descr="\\nt1\O\Loga 2014_2020\IROP\Logolinky\RGB\JPG\IROP_CZ_RO_B_C RGB_mal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138" y="6130090"/>
            <a:ext cx="4232155" cy="696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F0A12AE4-2EE7-4A51-A343-3875CC830D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262" y="2385570"/>
            <a:ext cx="6413277" cy="3744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9236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sential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2E9813AA5530D4AAC2B4611BDF26DD7" ma:contentTypeVersion="0" ma:contentTypeDescription="Vytvoří nový dokument" ma:contentTypeScope="" ma:versionID="5f09c946f50ad25c68b4d7d139621700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7ec98b5e5f0a4b7642889d0769727886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735533C-2364-4BB7-BD2B-4E37E12FDC4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60ECBAF2-612A-4AE4-9F88-62784706A33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A9BE06D-B319-48B7-B5A2-AEB520ADF612}">
  <ds:schemaRefs>
    <ds:schemaRef ds:uri="http://www.w3.org/XML/1998/namespace"/>
    <ds:schemaRef ds:uri="http://schemas.microsoft.com/office/2006/metadata/properties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purl.org/dc/dcmitype/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459</TotalTime>
  <Words>1351</Words>
  <Application>Microsoft Office PowerPoint</Application>
  <PresentationFormat>Předvádění na obrazovce (4:3)</PresentationFormat>
  <Paragraphs>166</Paragraphs>
  <Slides>19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3" baseType="lpstr">
      <vt:lpstr>Airal</vt:lpstr>
      <vt:lpstr>Arial</vt:lpstr>
      <vt:lpstr>Myriad Pro</vt:lpstr>
      <vt:lpstr>Office Theme</vt:lpstr>
      <vt:lpstr>Základní informace  o aplikaci MS2014+</vt:lpstr>
      <vt:lpstr>Obsah</vt:lpstr>
      <vt:lpstr>Úvod - ISKP14+</vt:lpstr>
      <vt:lpstr>HW a SW požadavky</vt:lpstr>
      <vt:lpstr>Registrace do ISKP14+</vt:lpstr>
      <vt:lpstr>Dokončení registrace a přihlášení</vt:lpstr>
      <vt:lpstr>Komunikace – depeše</vt:lpstr>
      <vt:lpstr>Komunikace – depeše</vt:lpstr>
      <vt:lpstr>Depeše – výběr adresáta</vt:lpstr>
      <vt:lpstr>Projektová žádost - založení</vt:lpstr>
      <vt:lpstr>Projektová žádost – vyplňování</vt:lpstr>
      <vt:lpstr>Projektová žádost - VZ, veřejná podpora  a CBA</vt:lpstr>
      <vt:lpstr>Projektová žádost - indikátory</vt:lpstr>
      <vt:lpstr>Projektová žádost – uživatelské role</vt:lpstr>
      <vt:lpstr>Projektová žádost – plná moc</vt:lpstr>
      <vt:lpstr>Projektová žádost – finalizace a elektronický podpis</vt:lpstr>
      <vt:lpstr>Projektová žádost - ruční podání</vt:lpstr>
      <vt:lpstr>Jaké dokumenty využít a na koho se obrátit s technickými problémy?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STŘEDNĚ DLOUHÝ  NADPIS NA DVA ŘÁDKY</dc:title>
  <dc:creator>Misa Sisa</dc:creator>
  <cp:lastModifiedBy>Procházková Kateřina</cp:lastModifiedBy>
  <cp:revision>62</cp:revision>
  <dcterms:created xsi:type="dcterms:W3CDTF">2013-09-17T08:01:02Z</dcterms:created>
  <dcterms:modified xsi:type="dcterms:W3CDTF">2021-06-01T12:12:32Z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0x010100F2E9813AA5530D4AAC2B4611BDF26DD7</vt:lpwstr>
  </property>
</Properties>
</file>