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3" r:id="rId18"/>
    <p:sldId id="274" r:id="rId19"/>
    <p:sldId id="275" r:id="rId20"/>
    <p:sldId id="276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9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94399-29F8-8341-87CE-45A59C8F3470}" type="datetimeFigureOut">
              <a:rPr lang="en-US" smtClean="0">
                <a:latin typeface="Arial" panose="020B0604020202020204" pitchFamily="34" charset="0"/>
              </a:rPr>
              <a:t>6/1/2021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1622-6527-A840-93D2-B71E71D7D97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8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B763CB1-7C25-4573-A6EB-BF84AB2F1B8C}" type="datetimeFigureOut">
              <a:rPr lang="cs-CZ" smtClean="0"/>
              <a:pPr/>
              <a:t>01.06.2021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A46BAD-DE84-4478-93FB-65C22917AFE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9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18D7-4D69-C74B-856A-11258C66666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B818D7-4D69-C74B-856A-11258C666662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crr.cz/kontakty/uzemni-pracovist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ssf.cz/testappbeta/check_clien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52629"/>
            <a:ext cx="7587370" cy="2708152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cs-CZ" sz="4000" dirty="0">
                <a:solidFill>
                  <a:srgbClr val="000000"/>
                </a:solidFill>
                <a:cs typeface="Arial" panose="020B0604020202020204" pitchFamily="34" charset="0"/>
              </a:rPr>
              <a:t>Základní informace </a:t>
            </a:r>
            <a:br>
              <a:rPr lang="cs-CZ" sz="4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4000" dirty="0">
                <a:solidFill>
                  <a:srgbClr val="000000"/>
                </a:solidFill>
                <a:cs typeface="Arial" panose="020B0604020202020204" pitchFamily="34" charset="0"/>
              </a:rPr>
              <a:t>o aplikaci MS2014+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91" y="5338275"/>
            <a:ext cx="6400800" cy="108396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04. 06. 2021</a:t>
            </a:r>
          </a:p>
          <a:p>
            <a:pPr algn="l"/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2050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6" y="58802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08275E-F5B3-42CB-975C-BD41E494082F}"/>
              </a:ext>
            </a:extLst>
          </p:cNvPr>
          <p:cNvSpPr txBox="1">
            <a:spLocks/>
          </p:cNvSpPr>
          <p:nvPr/>
        </p:nvSpPr>
        <p:spPr>
          <a:xfrm>
            <a:off x="1823114" y="3344514"/>
            <a:ext cx="5312739" cy="858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REACT-EU - </a:t>
            </a:r>
            <a:r>
              <a:rPr lang="cs-CZ" sz="1800" b="1" dirty="0"/>
              <a:t>101. výzva „Sociální infrastruktura se zvýšenou energetickou účinností"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6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396"/>
            <a:ext cx="8229600" cy="1143000"/>
          </a:xfrm>
        </p:spPr>
        <p:txBody>
          <a:bodyPr/>
          <a:lstStyle/>
          <a:p>
            <a:r>
              <a:rPr lang="en-US" sz="2800" dirty="0" err="1"/>
              <a:t>Projektová</a:t>
            </a:r>
            <a:r>
              <a:rPr lang="en-US" sz="2800" dirty="0"/>
              <a:t> </a:t>
            </a:r>
            <a:r>
              <a:rPr lang="en-US" sz="2800" dirty="0" err="1"/>
              <a:t>žádost</a:t>
            </a:r>
            <a:r>
              <a:rPr lang="en-US" sz="2800" dirty="0"/>
              <a:t> - </a:t>
            </a:r>
            <a:r>
              <a:rPr lang="en-US" sz="2800" dirty="0" err="1"/>
              <a:t>založení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444" y="999160"/>
            <a:ext cx="4508695" cy="2549769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1. Po </a:t>
            </a:r>
            <a:r>
              <a:rPr lang="en-US" sz="2000" dirty="0" err="1"/>
              <a:t>přihlášení</a:t>
            </a:r>
            <a:r>
              <a:rPr lang="en-US" sz="2000" dirty="0"/>
              <a:t> je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zvolit</a:t>
            </a:r>
            <a:r>
              <a:rPr lang="en-US" sz="2000" dirty="0"/>
              <a:t> </a:t>
            </a:r>
            <a:r>
              <a:rPr lang="en-US" sz="2000" dirty="0" err="1"/>
              <a:t>tlačítko</a:t>
            </a:r>
            <a:r>
              <a:rPr lang="en-US" sz="2000" dirty="0"/>
              <a:t> „</a:t>
            </a:r>
            <a:r>
              <a:rPr lang="en-US" sz="2000" dirty="0" err="1"/>
              <a:t>Žadatel</a:t>
            </a:r>
            <a:r>
              <a:rPr lang="en-US" sz="2000" dirty="0"/>
              <a:t>“</a:t>
            </a:r>
          </a:p>
          <a:p>
            <a:pPr algn="just"/>
            <a:r>
              <a:rPr lang="en-US" sz="2000" dirty="0"/>
              <a:t>2. </a:t>
            </a:r>
            <a:r>
              <a:rPr lang="en-US" sz="2000" dirty="0" err="1"/>
              <a:t>Následně</a:t>
            </a:r>
            <a:r>
              <a:rPr lang="en-US" sz="2000" dirty="0"/>
              <a:t> </a:t>
            </a:r>
            <a:r>
              <a:rPr lang="en-US" sz="2000" dirty="0" err="1"/>
              <a:t>tlačítko</a:t>
            </a:r>
            <a:r>
              <a:rPr lang="en-US" sz="2000" dirty="0"/>
              <a:t> „</a:t>
            </a:r>
            <a:r>
              <a:rPr lang="en-US" sz="2000" dirty="0" err="1"/>
              <a:t>Nová</a:t>
            </a:r>
            <a:r>
              <a:rPr lang="en-US" sz="2000" dirty="0"/>
              <a:t> </a:t>
            </a:r>
            <a:r>
              <a:rPr lang="en-US" sz="2000" dirty="0" err="1"/>
              <a:t>žádost</a:t>
            </a:r>
            <a:r>
              <a:rPr lang="en-US" sz="2000" dirty="0"/>
              <a:t>“</a:t>
            </a:r>
          </a:p>
          <a:p>
            <a:pPr algn="just"/>
            <a:r>
              <a:rPr lang="en-US" sz="2000" dirty="0"/>
              <a:t>3. </a:t>
            </a:r>
            <a:r>
              <a:rPr lang="en-US" sz="2000" dirty="0" err="1"/>
              <a:t>Zvolte</a:t>
            </a:r>
            <a:r>
              <a:rPr lang="en-US" sz="2000" dirty="0"/>
              <a:t> </a:t>
            </a:r>
            <a:r>
              <a:rPr lang="en-US" sz="2000" dirty="0" err="1"/>
              <a:t>operační</a:t>
            </a:r>
            <a:r>
              <a:rPr lang="en-US" sz="2000" dirty="0"/>
              <a:t> program: 06 – IROP</a:t>
            </a:r>
          </a:p>
          <a:p>
            <a:pPr algn="just"/>
            <a:r>
              <a:rPr lang="en-US" sz="2000" dirty="0"/>
              <a:t>4. </a:t>
            </a:r>
            <a:r>
              <a:rPr lang="en-US" sz="2000" dirty="0" err="1"/>
              <a:t>Vyberte</a:t>
            </a:r>
            <a:r>
              <a:rPr lang="en-US" sz="2000" dirty="0"/>
              <a:t> </a:t>
            </a:r>
            <a:r>
              <a:rPr lang="en-US" sz="2000" dirty="0" err="1"/>
              <a:t>příslušnou</a:t>
            </a:r>
            <a:r>
              <a:rPr lang="en-US" sz="2000" dirty="0"/>
              <a:t> </a:t>
            </a:r>
            <a:r>
              <a:rPr lang="en-US" sz="2000" dirty="0" err="1"/>
              <a:t>výzvu</a:t>
            </a:r>
            <a:r>
              <a:rPr lang="en-US" sz="2000" dirty="0"/>
              <a:t> a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založí</a:t>
            </a:r>
            <a:r>
              <a:rPr lang="en-US" sz="2000" dirty="0"/>
              <a:t> </a:t>
            </a:r>
            <a:r>
              <a:rPr lang="en-US" sz="2000" dirty="0" err="1"/>
              <a:t>nová</a:t>
            </a:r>
            <a:r>
              <a:rPr lang="en-US" sz="2000" dirty="0"/>
              <a:t> </a:t>
            </a:r>
            <a:r>
              <a:rPr lang="en-US" sz="2000" dirty="0" err="1"/>
              <a:t>projektová</a:t>
            </a:r>
            <a:r>
              <a:rPr lang="en-US" sz="2000" dirty="0"/>
              <a:t> </a:t>
            </a:r>
            <a:r>
              <a:rPr lang="en-US" sz="2000" dirty="0" err="1"/>
              <a:t>žádost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5990530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A92502-18EF-40CE-9043-31F8E1F3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8" y="867470"/>
            <a:ext cx="3355193" cy="26814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09AF2F-1653-4D34-B327-59ADAB41E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9" y="3548929"/>
            <a:ext cx="7871530" cy="23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4"/>
            <a:ext cx="8229600" cy="1143000"/>
          </a:xfrm>
        </p:spPr>
        <p:txBody>
          <a:bodyPr/>
          <a:lstStyle/>
          <a:p>
            <a:r>
              <a:rPr lang="en-US" sz="2800" dirty="0" err="1"/>
              <a:t>Projektová</a:t>
            </a:r>
            <a:r>
              <a:rPr lang="en-US" sz="2800" dirty="0"/>
              <a:t> </a:t>
            </a:r>
            <a:r>
              <a:rPr lang="en-US" sz="2800" dirty="0" err="1"/>
              <a:t>žádost</a:t>
            </a:r>
            <a:r>
              <a:rPr lang="en-US" sz="2800" dirty="0"/>
              <a:t> – </a:t>
            </a:r>
            <a:r>
              <a:rPr lang="en-US" sz="2800" dirty="0" err="1"/>
              <a:t>vyplňování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833" y="784892"/>
            <a:ext cx="4619016" cy="5288216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>
                <a:solidFill>
                  <a:srgbClr val="FF0000"/>
                </a:solidFill>
              </a:rPr>
              <a:t>Příloha</a:t>
            </a:r>
            <a:r>
              <a:rPr lang="en-US" sz="1800" dirty="0">
                <a:solidFill>
                  <a:srgbClr val="FF0000"/>
                </a:solidFill>
              </a:rPr>
              <a:t> 1 </a:t>
            </a:r>
            <a:r>
              <a:rPr lang="en-US" sz="1800" dirty="0" err="1">
                <a:solidFill>
                  <a:srgbClr val="FF0000"/>
                </a:solidFill>
              </a:rPr>
              <a:t>Specifických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pravidel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 err="1"/>
              <a:t>Postup</a:t>
            </a:r>
            <a:r>
              <a:rPr lang="en-US" sz="1800" dirty="0"/>
              <a:t> pro </a:t>
            </a:r>
            <a:r>
              <a:rPr lang="en-US" sz="1800" dirty="0" err="1"/>
              <a:t>podání</a:t>
            </a:r>
            <a:r>
              <a:rPr lang="en-US" sz="1800" dirty="0"/>
              <a:t> </a:t>
            </a:r>
            <a:r>
              <a:rPr lang="en-US" sz="1800" dirty="0" err="1"/>
              <a:t>žádosti</a:t>
            </a:r>
            <a:r>
              <a:rPr lang="en-US" sz="1800" dirty="0"/>
              <a:t> o </a:t>
            </a:r>
            <a:r>
              <a:rPr lang="en-US" sz="1800" dirty="0" err="1"/>
              <a:t>podporu</a:t>
            </a:r>
            <a:r>
              <a:rPr lang="en-US" sz="1800" dirty="0"/>
              <a:t> v MS2014+</a:t>
            </a:r>
          </a:p>
          <a:p>
            <a:pPr algn="just"/>
            <a:r>
              <a:rPr lang="en-US" sz="1800" dirty="0" err="1"/>
              <a:t>Rozlišení</a:t>
            </a:r>
            <a:r>
              <a:rPr lang="en-US" sz="1800" dirty="0"/>
              <a:t> </a:t>
            </a:r>
            <a:r>
              <a:rPr lang="en-US" sz="1800" dirty="0" err="1"/>
              <a:t>polí</a:t>
            </a:r>
            <a:r>
              <a:rPr lang="en-US" sz="1800" dirty="0"/>
              <a:t>:</a:t>
            </a:r>
          </a:p>
          <a:p>
            <a:pPr marL="400050" lvl="1" indent="0" algn="just">
              <a:buNone/>
            </a:pPr>
            <a:r>
              <a:rPr lang="en-US" sz="1700" dirty="0" err="1">
                <a:highlight>
                  <a:srgbClr val="FFFF00"/>
                </a:highlight>
              </a:rPr>
              <a:t>žlutá</a:t>
            </a:r>
            <a:r>
              <a:rPr lang="en-US" sz="1700" dirty="0"/>
              <a:t> - </a:t>
            </a:r>
            <a:r>
              <a:rPr lang="en-US" sz="1700" dirty="0" err="1"/>
              <a:t>povinná</a:t>
            </a:r>
            <a:r>
              <a:rPr lang="en-US" sz="1700" dirty="0"/>
              <a:t> </a:t>
            </a:r>
          </a:p>
          <a:p>
            <a:pPr marL="400050" lvl="1" indent="0" algn="just">
              <a:buNone/>
            </a:pPr>
            <a:r>
              <a:rPr lang="en-US" sz="1700" dirty="0" err="1">
                <a:highlight>
                  <a:srgbClr val="C0C0C0"/>
                </a:highlight>
              </a:rPr>
              <a:t>šedivá</a:t>
            </a:r>
            <a:r>
              <a:rPr lang="en-US" sz="1700" dirty="0"/>
              <a:t> – „</a:t>
            </a:r>
            <a:r>
              <a:rPr lang="en-US" sz="1700" dirty="0" err="1"/>
              <a:t>nepovinná</a:t>
            </a:r>
            <a:r>
              <a:rPr lang="en-US" sz="1700" dirty="0"/>
              <a:t>“</a:t>
            </a:r>
          </a:p>
          <a:p>
            <a:pPr marL="400050" lvl="1" indent="0" algn="just">
              <a:buNone/>
            </a:pPr>
            <a:r>
              <a:rPr lang="en-US" sz="1700" dirty="0" err="1"/>
              <a:t>bílá</a:t>
            </a:r>
            <a:r>
              <a:rPr lang="en-US" sz="1700" dirty="0"/>
              <a:t> - </a:t>
            </a:r>
            <a:r>
              <a:rPr lang="en-US" sz="1700" dirty="0" err="1"/>
              <a:t>needitovatelná</a:t>
            </a:r>
            <a:endParaRPr lang="en-US" sz="1700" dirty="0"/>
          </a:p>
          <a:p>
            <a:pPr algn="just"/>
            <a:r>
              <a:rPr lang="en-US" sz="1800" dirty="0" err="1"/>
              <a:t>Projektovou</a:t>
            </a:r>
            <a:r>
              <a:rPr lang="en-US" sz="1800" dirty="0"/>
              <a:t> </a:t>
            </a:r>
            <a:r>
              <a:rPr lang="en-US" sz="1800" dirty="0" err="1"/>
              <a:t>žádost</a:t>
            </a:r>
            <a:r>
              <a:rPr lang="en-US" sz="1800" dirty="0"/>
              <a:t> je </a:t>
            </a:r>
            <a:r>
              <a:rPr lang="en-US" sz="1800" dirty="0" err="1"/>
              <a:t>ideální</a:t>
            </a:r>
            <a:r>
              <a:rPr lang="en-US" sz="1800" dirty="0"/>
              <a:t> </a:t>
            </a:r>
            <a:r>
              <a:rPr lang="en-US" sz="1800" dirty="0" err="1"/>
              <a:t>vyplňovat</a:t>
            </a:r>
            <a:r>
              <a:rPr lang="en-US" sz="1800" dirty="0"/>
              <a:t> </a:t>
            </a:r>
            <a:r>
              <a:rPr lang="en-US" sz="1800" dirty="0" err="1"/>
              <a:t>postupně</a:t>
            </a:r>
            <a:r>
              <a:rPr lang="en-US" sz="1800" dirty="0"/>
              <a:t> od </a:t>
            </a:r>
            <a:r>
              <a:rPr lang="en-US" sz="1800" dirty="0" err="1"/>
              <a:t>horních</a:t>
            </a:r>
            <a:r>
              <a:rPr lang="en-US" sz="1800" dirty="0"/>
              <a:t> </a:t>
            </a:r>
            <a:r>
              <a:rPr lang="en-US" sz="1800" dirty="0" err="1"/>
              <a:t>záložek</a:t>
            </a:r>
            <a:r>
              <a:rPr lang="en-US" sz="1800" dirty="0"/>
              <a:t> k </a:t>
            </a:r>
            <a:r>
              <a:rPr lang="en-US" sz="1800" dirty="0" err="1"/>
              <a:t>poslední</a:t>
            </a:r>
            <a:r>
              <a:rPr lang="en-US" sz="1800" dirty="0"/>
              <a:t> </a:t>
            </a:r>
            <a:r>
              <a:rPr lang="en-US" sz="1800" dirty="0" err="1"/>
              <a:t>záložce</a:t>
            </a:r>
            <a:r>
              <a:rPr lang="en-US" sz="1800" dirty="0"/>
              <a:t> </a:t>
            </a:r>
            <a:r>
              <a:rPr lang="en-US" sz="1800" dirty="0" err="1"/>
              <a:t>Podpis</a:t>
            </a:r>
            <a:r>
              <a:rPr lang="en-US" sz="1800" dirty="0"/>
              <a:t> </a:t>
            </a:r>
            <a:r>
              <a:rPr lang="en-US" sz="1800" dirty="0" err="1"/>
              <a:t>žádosti</a:t>
            </a:r>
            <a:r>
              <a:rPr lang="en-US" sz="1800" dirty="0"/>
              <a:t>  </a:t>
            </a:r>
            <a:r>
              <a:rPr lang="en-US" sz="1800" dirty="0" err="1"/>
              <a:t>jednotlivé</a:t>
            </a:r>
            <a:r>
              <a:rPr lang="en-US" sz="1800" dirty="0"/>
              <a:t> </a:t>
            </a:r>
            <a:r>
              <a:rPr lang="en-US" sz="1800" dirty="0" err="1"/>
              <a:t>záložky</a:t>
            </a:r>
            <a:r>
              <a:rPr lang="en-US" sz="1800" dirty="0"/>
              <a:t> </a:t>
            </a:r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sebe</a:t>
            </a:r>
            <a:r>
              <a:rPr lang="en-US" sz="1800" dirty="0"/>
              <a:t> </a:t>
            </a:r>
            <a:r>
              <a:rPr lang="en-US" sz="1800" dirty="0" err="1"/>
              <a:t>vazby</a:t>
            </a:r>
            <a:r>
              <a:rPr lang="en-US" sz="1800" dirty="0"/>
              <a:t> (</a:t>
            </a:r>
            <a:r>
              <a:rPr lang="en-US" sz="1800" dirty="0" err="1"/>
              <a:t>např</a:t>
            </a:r>
            <a:r>
              <a:rPr lang="en-US" sz="1800" dirty="0"/>
              <a:t>. </a:t>
            </a:r>
            <a:r>
              <a:rPr lang="en-US" sz="1800" dirty="0" err="1"/>
              <a:t>indikátory</a:t>
            </a:r>
            <a:r>
              <a:rPr lang="en-US" sz="1800" dirty="0"/>
              <a:t>, </a:t>
            </a:r>
            <a:r>
              <a:rPr lang="en-US" sz="1800" dirty="0" err="1"/>
              <a:t>finanční</a:t>
            </a:r>
            <a:r>
              <a:rPr lang="en-US" sz="1800" dirty="0"/>
              <a:t> </a:t>
            </a:r>
            <a:r>
              <a:rPr lang="en-US" sz="1800" dirty="0" err="1"/>
              <a:t>záložky</a:t>
            </a:r>
            <a:r>
              <a:rPr lang="en-US" sz="1800" dirty="0"/>
              <a:t> </a:t>
            </a:r>
            <a:r>
              <a:rPr lang="en-US" sz="1800" dirty="0" err="1"/>
              <a:t>apod</a:t>
            </a:r>
            <a:r>
              <a:rPr lang="en-US" sz="1800" dirty="0"/>
              <a:t>.)</a:t>
            </a:r>
          </a:p>
          <a:p>
            <a:pPr algn="just"/>
            <a:r>
              <a:rPr lang="en-US" sz="1800" dirty="0" err="1">
                <a:solidFill>
                  <a:srgbClr val="FF0000"/>
                </a:solidFill>
              </a:rPr>
              <a:t>Záložka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Projekt</a:t>
            </a:r>
            <a:r>
              <a:rPr lang="en-US" sz="1800" dirty="0">
                <a:solidFill>
                  <a:srgbClr val="FF0000"/>
                </a:solidFill>
              </a:rPr>
              <a:t> –</a:t>
            </a:r>
            <a:r>
              <a:rPr lang="en-US" sz="1800" dirty="0"/>
              <a:t> </a:t>
            </a:r>
            <a:r>
              <a:rPr lang="en-US" sz="1800" dirty="0" err="1"/>
              <a:t>obsahuje</a:t>
            </a:r>
            <a:r>
              <a:rPr lang="en-US" sz="1800" dirty="0"/>
              <a:t> </a:t>
            </a:r>
            <a:r>
              <a:rPr lang="en-US" sz="1800" dirty="0" err="1"/>
              <a:t>doplňkové</a:t>
            </a:r>
            <a:r>
              <a:rPr lang="en-US" sz="1800" dirty="0"/>
              <a:t> </a:t>
            </a:r>
            <a:r>
              <a:rPr lang="en-US" sz="1800" dirty="0" err="1"/>
              <a:t>informace</a:t>
            </a:r>
            <a:r>
              <a:rPr lang="en-US" sz="1800" dirty="0"/>
              <a:t>, </a:t>
            </a:r>
            <a:r>
              <a:rPr lang="en-US" sz="1800" dirty="0" err="1"/>
              <a:t>kde</a:t>
            </a:r>
            <a:r>
              <a:rPr lang="en-US" sz="1800" dirty="0"/>
              <a:t> je </a:t>
            </a:r>
            <a:r>
              <a:rPr lang="en-US" sz="1800" dirty="0" err="1"/>
              <a:t>možno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projektové</a:t>
            </a:r>
            <a:r>
              <a:rPr lang="en-US" sz="1800" dirty="0"/>
              <a:t> </a:t>
            </a:r>
            <a:r>
              <a:rPr lang="en-US" sz="1800" dirty="0" err="1"/>
              <a:t>žádosti</a:t>
            </a:r>
            <a:r>
              <a:rPr lang="en-US" sz="1800" dirty="0"/>
              <a:t> </a:t>
            </a:r>
            <a:r>
              <a:rPr lang="en-US" sz="1800" dirty="0" err="1"/>
              <a:t>zaktivnit</a:t>
            </a:r>
            <a:r>
              <a:rPr lang="en-US" sz="1800" dirty="0"/>
              <a:t> </a:t>
            </a:r>
            <a:r>
              <a:rPr lang="en-US" sz="1800" dirty="0" err="1"/>
              <a:t>veřejné</a:t>
            </a:r>
            <a:r>
              <a:rPr lang="en-US" sz="1800" dirty="0"/>
              <a:t> </a:t>
            </a:r>
            <a:r>
              <a:rPr lang="en-US" sz="1800" dirty="0" err="1"/>
              <a:t>zakázky</a:t>
            </a:r>
            <a:r>
              <a:rPr lang="en-US" sz="1800" dirty="0"/>
              <a:t> a </a:t>
            </a:r>
            <a:r>
              <a:rPr lang="en-US" sz="1800" dirty="0" err="1"/>
              <a:t>veřejnou</a:t>
            </a:r>
            <a:r>
              <a:rPr lang="en-US" sz="1800" dirty="0"/>
              <a:t> </a:t>
            </a:r>
            <a:r>
              <a:rPr lang="en-US" sz="1800" dirty="0" err="1"/>
              <a:t>podporu</a:t>
            </a:r>
            <a:endParaRPr lang="en-US" sz="1800" dirty="0"/>
          </a:p>
          <a:p>
            <a:pPr algn="just"/>
            <a:r>
              <a:rPr lang="en-US" sz="1800" dirty="0" err="1">
                <a:solidFill>
                  <a:srgbClr val="FF0000"/>
                </a:solidFill>
              </a:rPr>
              <a:t>Záložka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Podpis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žádosti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aktivní</a:t>
            </a:r>
            <a:r>
              <a:rPr lang="en-US" sz="1800" dirty="0"/>
              <a:t> </a:t>
            </a:r>
            <a:r>
              <a:rPr lang="en-US" sz="1800" dirty="0" err="1"/>
              <a:t>až</a:t>
            </a:r>
            <a:r>
              <a:rPr lang="en-US" sz="1800" dirty="0"/>
              <a:t> po </a:t>
            </a:r>
            <a:r>
              <a:rPr lang="en-US" sz="1800" dirty="0" err="1"/>
              <a:t>finalizaci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6070527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64C3B6-6CB1-470B-A030-97295F07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8" y="784892"/>
            <a:ext cx="3505200" cy="52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38" y="79989"/>
            <a:ext cx="8229600" cy="1143000"/>
          </a:xfrm>
        </p:spPr>
        <p:txBody>
          <a:bodyPr/>
          <a:lstStyle/>
          <a:p>
            <a:r>
              <a:rPr lang="en-US" sz="2400" dirty="0" err="1"/>
              <a:t>Projektová</a:t>
            </a:r>
            <a:r>
              <a:rPr lang="en-US" sz="2400" dirty="0"/>
              <a:t> </a:t>
            </a:r>
            <a:r>
              <a:rPr lang="en-US" sz="2400" dirty="0" err="1"/>
              <a:t>žádost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 VZ</a:t>
            </a:r>
            <a:r>
              <a:rPr lang="cs-CZ" sz="2400" dirty="0"/>
              <a:t>, veřejná podpora</a:t>
            </a:r>
            <a:r>
              <a:rPr lang="en-US" sz="2400" dirty="0"/>
              <a:t> </a:t>
            </a:r>
            <a:br>
              <a:rPr lang="cs-CZ" sz="2400" dirty="0"/>
            </a:br>
            <a:r>
              <a:rPr lang="en-US" sz="2400" dirty="0"/>
              <a:t>a 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62" y="1010572"/>
            <a:ext cx="8229600" cy="52304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600" dirty="0" err="1">
                <a:solidFill>
                  <a:srgbClr val="FF0000"/>
                </a:solidFill>
              </a:rPr>
              <a:t>Příloha</a:t>
            </a:r>
            <a:r>
              <a:rPr lang="en-US" sz="1600" dirty="0">
                <a:solidFill>
                  <a:srgbClr val="FF0000"/>
                </a:solidFill>
              </a:rPr>
              <a:t> 35 </a:t>
            </a:r>
            <a:r>
              <a:rPr lang="en-US" sz="1600" dirty="0" err="1"/>
              <a:t>Obecných</a:t>
            </a:r>
            <a:r>
              <a:rPr lang="en-US" sz="1600" dirty="0"/>
              <a:t> </a:t>
            </a:r>
            <a:r>
              <a:rPr lang="en-US" sz="1600" dirty="0" err="1"/>
              <a:t>pravidel</a:t>
            </a:r>
            <a:r>
              <a:rPr lang="cs-CZ" sz="1600" dirty="0"/>
              <a:t> - Postup pro práci s modulem veřejné zakázky</a:t>
            </a:r>
            <a:endParaRPr lang="en-US" sz="1600" dirty="0"/>
          </a:p>
          <a:p>
            <a:pPr algn="just"/>
            <a:r>
              <a:rPr lang="en-US" sz="1600" dirty="0" err="1">
                <a:solidFill>
                  <a:srgbClr val="FF0000"/>
                </a:solidFill>
              </a:rPr>
              <a:t>Záložka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Projekt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-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zaškrtnout</a:t>
            </a:r>
            <a:r>
              <a:rPr lang="en-US" sz="1600" dirty="0"/>
              <a:t> checkbox „</a:t>
            </a:r>
            <a:r>
              <a:rPr lang="en-US" sz="1600" dirty="0" err="1"/>
              <a:t>Realizace</a:t>
            </a:r>
            <a:r>
              <a:rPr lang="en-US" sz="1600" dirty="0"/>
              <a:t> </a:t>
            </a:r>
            <a:r>
              <a:rPr lang="en-US" sz="1600" dirty="0" err="1"/>
              <a:t>zadávacích</a:t>
            </a:r>
            <a:r>
              <a:rPr lang="en-US" sz="1600" dirty="0"/>
              <a:t> </a:t>
            </a:r>
            <a:r>
              <a:rPr lang="en-US" sz="1600" dirty="0" err="1"/>
              <a:t>řízení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projektu</a:t>
            </a:r>
            <a:r>
              <a:rPr lang="en-US" sz="1600" dirty="0"/>
              <a:t>“, </a:t>
            </a:r>
            <a:r>
              <a:rPr lang="en-US" sz="1600" dirty="0" err="1"/>
              <a:t>poté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projektové</a:t>
            </a:r>
            <a:r>
              <a:rPr lang="en-US" sz="1600" dirty="0"/>
              <a:t> </a:t>
            </a:r>
            <a:r>
              <a:rPr lang="en-US" sz="1600" dirty="0" err="1"/>
              <a:t>žádosti</a:t>
            </a:r>
            <a:r>
              <a:rPr lang="en-US" sz="1600" dirty="0"/>
              <a:t> </a:t>
            </a:r>
            <a:r>
              <a:rPr lang="en-US" sz="1600" dirty="0" err="1"/>
              <a:t>zobrazí</a:t>
            </a:r>
            <a:r>
              <a:rPr lang="en-US" sz="1600" dirty="0"/>
              <a:t> </a:t>
            </a:r>
            <a:r>
              <a:rPr lang="en-US" sz="1600" dirty="0" err="1"/>
              <a:t>záložka</a:t>
            </a:r>
            <a:r>
              <a:rPr lang="en-US" sz="1600" dirty="0"/>
              <a:t> „</a:t>
            </a:r>
            <a:r>
              <a:rPr lang="en-US" sz="1600" dirty="0" err="1"/>
              <a:t>Veřejné</a:t>
            </a:r>
            <a:r>
              <a:rPr lang="en-US" sz="1600" dirty="0"/>
              <a:t> </a:t>
            </a:r>
            <a:r>
              <a:rPr lang="en-US" sz="1600" dirty="0" err="1"/>
              <a:t>zakázky</a:t>
            </a:r>
            <a:r>
              <a:rPr lang="en-US" sz="1600" dirty="0"/>
              <a:t>“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2600" dirty="0"/>
          </a:p>
          <a:p>
            <a:pPr algn="just"/>
            <a:r>
              <a:rPr lang="cs-CZ" sz="1600" dirty="0">
                <a:solidFill>
                  <a:srgbClr val="FF0000"/>
                </a:solidFill>
              </a:rPr>
              <a:t>Záložka Projekt </a:t>
            </a:r>
            <a:r>
              <a:rPr lang="cs-CZ" sz="1600" dirty="0"/>
              <a:t>- zaškrtnout checkbox „Veřejná podpora“, </a:t>
            </a:r>
            <a:r>
              <a:rPr lang="en-US" sz="1600" dirty="0" err="1"/>
              <a:t>poté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projektové</a:t>
            </a:r>
            <a:r>
              <a:rPr lang="en-US" sz="1600" dirty="0"/>
              <a:t> </a:t>
            </a:r>
            <a:r>
              <a:rPr lang="en-US" sz="1600" dirty="0" err="1"/>
              <a:t>žádosti</a:t>
            </a:r>
            <a:r>
              <a:rPr lang="en-US" sz="1600" dirty="0"/>
              <a:t> </a:t>
            </a:r>
            <a:r>
              <a:rPr lang="cs-CZ" sz="1600" dirty="0"/>
              <a:t>zaktivní</a:t>
            </a:r>
            <a:r>
              <a:rPr lang="en-US" sz="1600" dirty="0"/>
              <a:t> </a:t>
            </a:r>
            <a:r>
              <a:rPr lang="en-US" sz="1600" dirty="0" err="1"/>
              <a:t>záložka</a:t>
            </a:r>
            <a:r>
              <a:rPr lang="en-US" sz="1600" dirty="0"/>
              <a:t> </a:t>
            </a:r>
            <a:r>
              <a:rPr lang="cs-CZ" sz="1600" dirty="0"/>
              <a:t>„Veřejná podpora“, kde potřeba k </a:t>
            </a:r>
            <a:r>
              <a:rPr lang="cs-CZ" sz="1600" b="1" u="sng" dirty="0"/>
              <a:t>žadateli</a:t>
            </a:r>
            <a:r>
              <a:rPr lang="cs-CZ" sz="1600" dirty="0"/>
              <a:t> vybrat v poli „Kombinace veřejné podpory“ záznam „</a:t>
            </a:r>
            <a:r>
              <a:rPr lang="cs-CZ" sz="1600" i="1" dirty="0"/>
              <a:t>1304521235 |  Rozhodnutí Komise o SOHZ (2012/21/EU) IROP REACT</a:t>
            </a:r>
            <a:r>
              <a:rPr lang="cs-CZ" sz="1600" dirty="0"/>
              <a:t>“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000" dirty="0"/>
          </a:p>
          <a:p>
            <a:pPr algn="just"/>
            <a:r>
              <a:rPr lang="en-US" sz="1600" dirty="0"/>
              <a:t>CBA </a:t>
            </a:r>
            <a:r>
              <a:rPr lang="cs-CZ" sz="1600" dirty="0"/>
              <a:t>-</a:t>
            </a:r>
            <a:r>
              <a:rPr lang="en-US" sz="1600" dirty="0"/>
              <a:t> </a:t>
            </a:r>
            <a:r>
              <a:rPr lang="cs-CZ" sz="1600" dirty="0"/>
              <a:t>u projektů se způsobilými výdaji nižšími než 100 mil. Kč se </a:t>
            </a:r>
            <a:r>
              <a:rPr lang="cs-CZ" sz="1600" dirty="0">
                <a:solidFill>
                  <a:srgbClr val="FF0000"/>
                </a:solidFill>
              </a:rPr>
              <a:t>nevyplňuje </a:t>
            </a:r>
            <a:r>
              <a:rPr lang="cs-CZ" sz="1600" dirty="0"/>
              <a:t>(max. výše CZV ve výzvě je 60 mil. Kč)</a:t>
            </a:r>
            <a:endParaRPr lang="en-US" sz="16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6081209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5386CB-5283-4EB8-A700-7D303CCA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73"/>
          <a:stretch/>
        </p:blipFill>
        <p:spPr>
          <a:xfrm>
            <a:off x="3635137" y="1703258"/>
            <a:ext cx="2706264" cy="1856690"/>
          </a:xfrm>
          <a:prstGeom prst="rect">
            <a:avLst/>
          </a:prstGeom>
        </p:spPr>
      </p:pic>
      <p:pic>
        <p:nvPicPr>
          <p:cNvPr id="8" name="Obrázek 7" descr="Obsah obrázku text, stůl&#10;&#10;Popis byl vytvořen automaticky">
            <a:extLst>
              <a:ext uri="{FF2B5EF4-FFF2-40B4-BE49-F238E27FC236}">
                <a16:creationId xmlns:a16="http://schemas.microsoft.com/office/drawing/2014/main" id="{3873DB63-2BF9-4C2D-A046-565EB688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50" y="1774281"/>
            <a:ext cx="2166849" cy="114252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9A4DC53-26FD-499B-9B5F-A7DB8A6C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966" y="4273773"/>
            <a:ext cx="5008353" cy="12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28"/>
            <a:ext cx="8229600" cy="1143000"/>
          </a:xfrm>
        </p:spPr>
        <p:txBody>
          <a:bodyPr/>
          <a:lstStyle/>
          <a:p>
            <a:r>
              <a:rPr lang="en-US" sz="2400" dirty="0" err="1"/>
              <a:t>Projektová</a:t>
            </a:r>
            <a:r>
              <a:rPr lang="en-US" sz="2400" dirty="0"/>
              <a:t> </a:t>
            </a:r>
            <a:r>
              <a:rPr lang="en-US" sz="2400" dirty="0" err="1"/>
              <a:t>žádost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cs-CZ" sz="2400" dirty="0"/>
              <a:t>indikátory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62" y="822830"/>
            <a:ext cx="8229600" cy="5338273"/>
          </a:xfrm>
        </p:spPr>
        <p:txBody>
          <a:bodyPr>
            <a:normAutofit/>
          </a:bodyPr>
          <a:lstStyle/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6081209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4B8048-D201-42A3-BF39-CE0098C471F3}"/>
              </a:ext>
            </a:extLst>
          </p:cNvPr>
          <p:cNvSpPr txBox="1">
            <a:spLocks/>
          </p:cNvSpPr>
          <p:nvPr/>
        </p:nvSpPr>
        <p:spPr>
          <a:xfrm>
            <a:off x="213762" y="803592"/>
            <a:ext cx="8229600" cy="460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err="1">
                <a:solidFill>
                  <a:srgbClr val="FF0000"/>
                </a:solidFill>
              </a:rPr>
              <a:t>Záložka</a:t>
            </a:r>
            <a:r>
              <a:rPr lang="cs-CZ" sz="1600" dirty="0">
                <a:solidFill>
                  <a:srgbClr val="FF0000"/>
                </a:solidFill>
              </a:rPr>
              <a:t> Indikátory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-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na výzvě je indikátor č. </a:t>
            </a:r>
            <a:r>
              <a:rPr lang="cs-CZ" sz="1600" i="1" dirty="0"/>
              <a:t>323 00 Snížení konečné spotřeby energie u podpořených subjektů</a:t>
            </a:r>
            <a:r>
              <a:rPr lang="cs-CZ" sz="1600" dirty="0"/>
              <a:t>, který je povinný jen pro projekty zamřené na energetické úspory. </a:t>
            </a:r>
          </a:p>
          <a:p>
            <a:pPr algn="just"/>
            <a:r>
              <a:rPr lang="cs-CZ" sz="1600" dirty="0"/>
              <a:t>Tento indikátor není předvyplněný v tabulce indikátorů a je nutné ho doplnit pomocí tlačítka „Nový záznam“, vybrat si indikátor z číselníku a uložit (vyplnit potřebná pole).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5" name="Obrázek 4" descr="Obsah obrázku text, snímek obrazovky, interiér&#10;&#10;Popis byl vytvořen automaticky">
            <a:extLst>
              <a:ext uri="{FF2B5EF4-FFF2-40B4-BE49-F238E27FC236}">
                <a16:creationId xmlns:a16="http://schemas.microsoft.com/office/drawing/2014/main" id="{A276878B-142E-4206-9AA5-B1D3424D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54" y="2175794"/>
            <a:ext cx="6411443" cy="39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28"/>
            <a:ext cx="8229600" cy="1143000"/>
          </a:xfrm>
        </p:spPr>
        <p:txBody>
          <a:bodyPr/>
          <a:lstStyle/>
          <a:p>
            <a:r>
              <a:rPr lang="en-US" sz="2800" dirty="0" err="1"/>
              <a:t>Projektová</a:t>
            </a:r>
            <a:r>
              <a:rPr lang="en-US" sz="2800" dirty="0"/>
              <a:t> </a:t>
            </a:r>
            <a:r>
              <a:rPr lang="en-US" sz="2800" dirty="0" err="1"/>
              <a:t>žádost</a:t>
            </a:r>
            <a:r>
              <a:rPr lang="en-US" sz="2800" dirty="0"/>
              <a:t> – </a:t>
            </a:r>
            <a:r>
              <a:rPr lang="en-US" sz="2800" dirty="0" err="1"/>
              <a:t>uživatelské</a:t>
            </a:r>
            <a:r>
              <a:rPr lang="en-US" sz="2800" dirty="0"/>
              <a:t>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8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Záložka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Přístup</a:t>
            </a:r>
            <a:r>
              <a:rPr lang="en-US" sz="2400" dirty="0">
                <a:solidFill>
                  <a:srgbClr val="FF0000"/>
                </a:solidFill>
              </a:rPr>
              <a:t> k </a:t>
            </a:r>
            <a:r>
              <a:rPr lang="en-US" sz="2400" dirty="0" err="1">
                <a:solidFill>
                  <a:srgbClr val="FF0000"/>
                </a:solidFill>
              </a:rPr>
              <a:t>projektu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Správce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přístupů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Zástupce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správce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přístupů</a:t>
            </a:r>
            <a:r>
              <a:rPr lang="en-US" sz="2400" dirty="0">
                <a:solidFill>
                  <a:srgbClr val="FF0000"/>
                </a:solidFill>
              </a:rPr>
              <a:t>) – </a:t>
            </a:r>
            <a:r>
              <a:rPr lang="en-US" sz="2400" dirty="0" err="1"/>
              <a:t>správce</a:t>
            </a:r>
            <a:r>
              <a:rPr lang="en-US" sz="2400" dirty="0"/>
              <a:t> </a:t>
            </a:r>
            <a:r>
              <a:rPr lang="en-US" sz="2400" dirty="0" err="1"/>
              <a:t>přístupů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projekt</a:t>
            </a:r>
            <a:r>
              <a:rPr lang="en-US" sz="2400" dirty="0"/>
              <a:t> </a:t>
            </a:r>
            <a:r>
              <a:rPr lang="en-US" sz="2400" dirty="0" err="1"/>
              <a:t>přidávat</a:t>
            </a:r>
            <a:r>
              <a:rPr lang="en-US" sz="2400" dirty="0"/>
              <a:t> </a:t>
            </a:r>
            <a:r>
              <a:rPr lang="en-US" sz="2400" dirty="0" err="1"/>
              <a:t>nové</a:t>
            </a:r>
            <a:r>
              <a:rPr lang="en-US" sz="2400" dirty="0"/>
              <a:t> </a:t>
            </a:r>
            <a:r>
              <a:rPr lang="en-US" sz="2400" dirty="0" err="1"/>
              <a:t>uživatele</a:t>
            </a:r>
            <a:r>
              <a:rPr lang="en-US" sz="2400" dirty="0"/>
              <a:t> a </a:t>
            </a:r>
            <a:r>
              <a:rPr lang="en-US" sz="2400" dirty="0" err="1"/>
              <a:t>přiřazovat</a:t>
            </a:r>
            <a:r>
              <a:rPr lang="en-US" sz="2400" dirty="0"/>
              <a:t> </a:t>
            </a:r>
            <a:r>
              <a:rPr lang="en-US" sz="2400" dirty="0" err="1"/>
              <a:t>jim</a:t>
            </a:r>
            <a:r>
              <a:rPr lang="en-US" sz="2400" dirty="0"/>
              <a:t> role, </a:t>
            </a:r>
            <a:r>
              <a:rPr lang="en-US" sz="2400" dirty="0" err="1"/>
              <a:t>případně</a:t>
            </a:r>
            <a:r>
              <a:rPr lang="en-US" sz="2400" dirty="0"/>
              <a:t> z </a:t>
            </a:r>
            <a:r>
              <a:rPr lang="en-US" sz="2400" dirty="0" err="1"/>
              <a:t>projektu</a:t>
            </a:r>
            <a:r>
              <a:rPr lang="en-US" sz="2400" dirty="0"/>
              <a:t> </a:t>
            </a:r>
            <a:r>
              <a:rPr lang="en-US" sz="2400" dirty="0" err="1"/>
              <a:t>uživatele</a:t>
            </a:r>
            <a:r>
              <a:rPr lang="en-US" sz="2400" dirty="0"/>
              <a:t> </a:t>
            </a:r>
            <a:r>
              <a:rPr lang="en-US" sz="2400" dirty="0" err="1"/>
              <a:t>odebírat</a:t>
            </a:r>
            <a:r>
              <a:rPr lang="en-US" sz="2400" dirty="0"/>
              <a:t>; </a:t>
            </a:r>
            <a:r>
              <a:rPr lang="en-US" sz="2400" dirty="0" err="1"/>
              <a:t>správce</a:t>
            </a:r>
            <a:r>
              <a:rPr lang="en-US" sz="2400" dirty="0"/>
              <a:t> </a:t>
            </a:r>
            <a:r>
              <a:rPr lang="en-US" sz="2400" dirty="0" err="1"/>
              <a:t>přístupů</a:t>
            </a:r>
            <a:r>
              <a:rPr lang="en-US" sz="2400" dirty="0"/>
              <a:t> je </a:t>
            </a:r>
            <a:r>
              <a:rPr lang="en-US" sz="2400" dirty="0" err="1"/>
              <a:t>defaultně</a:t>
            </a:r>
            <a:r>
              <a:rPr lang="en-US" sz="2400" dirty="0"/>
              <a:t> ten, </a:t>
            </a:r>
            <a:r>
              <a:rPr lang="en-US" sz="2400" dirty="0" err="1"/>
              <a:t>kdo</a:t>
            </a:r>
            <a:r>
              <a:rPr lang="en-US" sz="2400" dirty="0"/>
              <a:t> </a:t>
            </a:r>
            <a:r>
              <a:rPr lang="en-US" sz="2400" dirty="0" err="1"/>
              <a:t>projektovou</a:t>
            </a:r>
            <a:r>
              <a:rPr lang="en-US" sz="2400" dirty="0"/>
              <a:t> </a:t>
            </a:r>
            <a:r>
              <a:rPr lang="en-US" sz="2400" dirty="0" err="1"/>
              <a:t>žádost</a:t>
            </a:r>
            <a:r>
              <a:rPr lang="en-US" sz="2400" dirty="0"/>
              <a:t> </a:t>
            </a:r>
            <a:r>
              <a:rPr lang="en-US" sz="2400" dirty="0" err="1"/>
              <a:t>založil</a:t>
            </a:r>
            <a:r>
              <a:rPr lang="en-US" sz="2400" dirty="0"/>
              <a:t> (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změněno</a:t>
            </a:r>
            <a:r>
              <a:rPr lang="en-US" sz="2400" dirty="0"/>
              <a:t>)</a:t>
            </a:r>
            <a:r>
              <a:rPr lang="cs-CZ" sz="2400" dirty="0"/>
              <a:t>; na projekt zadává plnou moc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Editor –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projekt</a:t>
            </a:r>
            <a:r>
              <a:rPr lang="en-US" sz="2400" dirty="0"/>
              <a:t> </a:t>
            </a:r>
            <a:r>
              <a:rPr lang="en-US" sz="2400" dirty="0" err="1"/>
              <a:t>editovat</a:t>
            </a:r>
            <a:r>
              <a:rPr lang="en-US" sz="2400" dirty="0"/>
              <a:t>, ale </a:t>
            </a:r>
            <a:r>
              <a:rPr lang="en-US" sz="2400" dirty="0" err="1"/>
              <a:t>nemůže</a:t>
            </a:r>
            <a:r>
              <a:rPr lang="en-US" sz="2400" dirty="0"/>
              <a:t> el. </a:t>
            </a:r>
            <a:r>
              <a:rPr lang="en-US" sz="2400" dirty="0" err="1"/>
              <a:t>podepsat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tzn</a:t>
            </a:r>
            <a:r>
              <a:rPr lang="en-US" sz="2400" dirty="0"/>
              <a:t>. </a:t>
            </a:r>
            <a:r>
              <a:rPr lang="en-US" sz="2400" dirty="0" err="1"/>
              <a:t>nemůže</a:t>
            </a:r>
            <a:r>
              <a:rPr lang="en-US" sz="2400" dirty="0"/>
              <a:t> </a:t>
            </a:r>
            <a:r>
              <a:rPr lang="en-US" sz="2400" dirty="0" err="1"/>
              <a:t>podat</a:t>
            </a:r>
            <a:r>
              <a:rPr lang="en-US" sz="2400" dirty="0"/>
              <a:t> </a:t>
            </a:r>
            <a:r>
              <a:rPr lang="en-US" sz="2400" dirty="0" err="1"/>
              <a:t>žádost</a:t>
            </a:r>
            <a:r>
              <a:rPr lang="en-US" sz="2400" dirty="0"/>
              <a:t> o </a:t>
            </a:r>
            <a:r>
              <a:rPr lang="en-US" sz="2400" dirty="0" err="1"/>
              <a:t>podporu</a:t>
            </a:r>
            <a:r>
              <a:rPr lang="en-US" sz="2400" dirty="0"/>
              <a:t>, </a:t>
            </a:r>
            <a:r>
              <a:rPr lang="en-US" sz="2400" dirty="0" err="1"/>
              <a:t>žádost</a:t>
            </a:r>
            <a:r>
              <a:rPr lang="en-US" sz="2400" dirty="0"/>
              <a:t> o </a:t>
            </a:r>
            <a:r>
              <a:rPr lang="en-US" sz="2400" dirty="0" err="1"/>
              <a:t>změnu</a:t>
            </a:r>
            <a:r>
              <a:rPr lang="en-US" sz="2400" dirty="0"/>
              <a:t>, </a:t>
            </a:r>
            <a:r>
              <a:rPr lang="en-US" sz="2400" dirty="0" err="1"/>
              <a:t>žádost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 </a:t>
            </a:r>
            <a:r>
              <a:rPr lang="en-US" sz="2400" dirty="0" err="1"/>
              <a:t>platbu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Čtenář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jednotlivé</a:t>
            </a:r>
            <a:r>
              <a:rPr lang="en-US" sz="2400" dirty="0"/>
              <a:t> </a:t>
            </a:r>
            <a:r>
              <a:rPr lang="en-US" sz="2400" dirty="0" err="1"/>
              <a:t>záložky</a:t>
            </a:r>
            <a:r>
              <a:rPr lang="en-US" sz="2400" dirty="0"/>
              <a:t> </a:t>
            </a:r>
            <a:r>
              <a:rPr lang="en-US" sz="2400" dirty="0" err="1"/>
              <a:t>projektu</a:t>
            </a:r>
            <a:r>
              <a:rPr lang="en-US" sz="2400" dirty="0"/>
              <a:t> </a:t>
            </a:r>
            <a:r>
              <a:rPr lang="en-US" sz="2400" dirty="0" err="1"/>
              <a:t>prohlížet</a:t>
            </a:r>
            <a:r>
              <a:rPr lang="en-US" sz="2400" dirty="0"/>
              <a:t>, ale </a:t>
            </a:r>
            <a:r>
              <a:rPr lang="en-US" sz="2400" dirty="0" err="1"/>
              <a:t>nemůže</a:t>
            </a:r>
            <a:r>
              <a:rPr lang="en-US" sz="2400" dirty="0"/>
              <a:t> </a:t>
            </a:r>
            <a:r>
              <a:rPr lang="en-US" sz="2400" dirty="0" err="1"/>
              <a:t>žádná</a:t>
            </a:r>
            <a:r>
              <a:rPr lang="en-US" sz="2400" dirty="0"/>
              <a:t> pole </a:t>
            </a:r>
            <a:r>
              <a:rPr lang="en-US" sz="2400" dirty="0" err="1"/>
              <a:t>editovat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Signatář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/>
              <a:t>el. </a:t>
            </a:r>
            <a:r>
              <a:rPr lang="en-US" sz="2400" dirty="0" err="1"/>
              <a:t>podepisuje</a:t>
            </a:r>
            <a:r>
              <a:rPr lang="en-US" sz="2400" dirty="0"/>
              <a:t> </a:t>
            </a:r>
            <a:r>
              <a:rPr lang="en-US" sz="2400" dirty="0" err="1"/>
              <a:t>projektovou</a:t>
            </a:r>
            <a:r>
              <a:rPr lang="en-US" sz="2400" dirty="0"/>
              <a:t> </a:t>
            </a:r>
            <a:r>
              <a:rPr lang="en-US" sz="2400" dirty="0" err="1"/>
              <a:t>žádost</a:t>
            </a:r>
            <a:r>
              <a:rPr lang="en-US" sz="2400" dirty="0"/>
              <a:t>, </a:t>
            </a:r>
            <a:r>
              <a:rPr lang="en-US" sz="2400" dirty="0" err="1"/>
              <a:t>žádost</a:t>
            </a:r>
            <a:r>
              <a:rPr lang="en-US" sz="2400" dirty="0"/>
              <a:t> </a:t>
            </a:r>
            <a:br>
              <a:rPr lang="cs-CZ" sz="2400" dirty="0"/>
            </a:br>
            <a:r>
              <a:rPr lang="en-US" sz="2400" dirty="0"/>
              <a:t>o </a:t>
            </a:r>
            <a:r>
              <a:rPr lang="en-US" sz="2400" dirty="0" err="1"/>
              <a:t>změnu</a:t>
            </a:r>
            <a:r>
              <a:rPr lang="en-US" sz="2400" dirty="0"/>
              <a:t>, </a:t>
            </a:r>
            <a:r>
              <a:rPr lang="en-US" sz="2400" dirty="0" err="1"/>
              <a:t>žádost</a:t>
            </a:r>
            <a:r>
              <a:rPr lang="en-US" sz="2400" dirty="0"/>
              <a:t> o </a:t>
            </a:r>
            <a:r>
              <a:rPr lang="en-US" sz="2400" dirty="0" err="1"/>
              <a:t>platbu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Zmocněnec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základě</a:t>
            </a:r>
            <a:r>
              <a:rPr lang="en-US" sz="2400" dirty="0"/>
              <a:t> </a:t>
            </a:r>
            <a:r>
              <a:rPr lang="en-US" sz="2400" dirty="0" err="1"/>
              <a:t>platné</a:t>
            </a:r>
            <a:r>
              <a:rPr lang="en-US" sz="2400" dirty="0"/>
              <a:t>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el. </a:t>
            </a:r>
            <a:r>
              <a:rPr lang="en-US" sz="2400" dirty="0" err="1"/>
              <a:t>podepisovat</a:t>
            </a:r>
            <a:r>
              <a:rPr lang="en-US" sz="2400" dirty="0"/>
              <a:t>, </a:t>
            </a:r>
            <a:r>
              <a:rPr lang="en-US" sz="2400" dirty="0" err="1"/>
              <a:t>stejně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signatář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722126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2768"/>
            <a:ext cx="8229600" cy="1143000"/>
          </a:xfrm>
        </p:spPr>
        <p:txBody>
          <a:bodyPr/>
          <a:lstStyle/>
          <a:p>
            <a:r>
              <a:rPr lang="en-US" sz="2800" dirty="0" err="1"/>
              <a:t>Projektová</a:t>
            </a:r>
            <a:r>
              <a:rPr lang="en-US" sz="2800" dirty="0"/>
              <a:t> </a:t>
            </a:r>
            <a:r>
              <a:rPr lang="en-US" sz="2800" dirty="0" err="1"/>
              <a:t>žádost</a:t>
            </a:r>
            <a:r>
              <a:rPr lang="en-US" sz="2800" dirty="0"/>
              <a:t> – </a:t>
            </a:r>
            <a:r>
              <a:rPr lang="en-US" sz="2800" dirty="0" err="1"/>
              <a:t>plná</a:t>
            </a:r>
            <a:r>
              <a:rPr lang="en-US" sz="2800" dirty="0"/>
              <a:t> </a:t>
            </a:r>
            <a:r>
              <a:rPr lang="en-US" sz="2800" dirty="0" err="1"/>
              <a:t>moc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769117"/>
            <a:ext cx="8792308" cy="4525963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/>
              <a:t>Vytvoří</a:t>
            </a:r>
            <a:r>
              <a:rPr lang="en-US" sz="1600" dirty="0"/>
              <a:t> ji </a:t>
            </a:r>
            <a:r>
              <a:rPr lang="en-US" sz="1600" dirty="0" err="1"/>
              <a:t>uživatel</a:t>
            </a:r>
            <a:r>
              <a:rPr lang="en-US" sz="1600" dirty="0"/>
              <a:t> s </a:t>
            </a:r>
            <a:r>
              <a:rPr lang="en-US" sz="1600" dirty="0" err="1"/>
              <a:t>rolí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Správce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přístupů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r>
              <a:rPr lang="en-US" sz="1600" dirty="0" err="1"/>
              <a:t>Záložka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Plné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moci</a:t>
            </a:r>
            <a:endParaRPr lang="en-US" sz="1600" dirty="0">
              <a:solidFill>
                <a:srgbClr val="FF0000"/>
              </a:solidFill>
            </a:endParaRPr>
          </a:p>
          <a:p>
            <a:pPr algn="just"/>
            <a:r>
              <a:rPr lang="en-US" sz="1600" dirty="0" err="1"/>
              <a:t>Nejprve</a:t>
            </a:r>
            <a:r>
              <a:rPr lang="en-US" sz="1600" dirty="0"/>
              <a:t> </a:t>
            </a:r>
            <a:r>
              <a:rPr lang="en-US" sz="1600" dirty="0" err="1"/>
              <a:t>vyberte</a:t>
            </a:r>
            <a:r>
              <a:rPr lang="en-US" sz="1600" dirty="0"/>
              <a:t> </a:t>
            </a:r>
            <a:r>
              <a:rPr lang="en-US" sz="1600" dirty="0" err="1"/>
              <a:t>typ</a:t>
            </a:r>
            <a:r>
              <a:rPr lang="en-US" sz="1600" dirty="0"/>
              <a:t> </a:t>
            </a:r>
            <a:r>
              <a:rPr lang="en-US" sz="1600" dirty="0" err="1"/>
              <a:t>plné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– </a:t>
            </a:r>
            <a:r>
              <a:rPr lang="en-US" sz="1600" dirty="0" err="1"/>
              <a:t>papírová</a:t>
            </a:r>
            <a:r>
              <a:rPr lang="en-US" sz="1600" dirty="0"/>
              <a:t>, </a:t>
            </a:r>
            <a:r>
              <a:rPr lang="en-US" sz="1600" dirty="0" err="1"/>
              <a:t>elektronická</a:t>
            </a:r>
            <a:endParaRPr lang="en-US" sz="1600" dirty="0"/>
          </a:p>
          <a:p>
            <a:r>
              <a:rPr lang="en-US" sz="1600" dirty="0" err="1"/>
              <a:t>Poté</a:t>
            </a:r>
            <a:r>
              <a:rPr lang="en-US" sz="1600" dirty="0"/>
              <a:t> </a:t>
            </a:r>
            <a:r>
              <a:rPr lang="en-US" sz="1600" dirty="0" err="1"/>
              <a:t>zmocnitele</a:t>
            </a:r>
            <a:r>
              <a:rPr lang="en-US" sz="1600" dirty="0"/>
              <a:t> (</a:t>
            </a:r>
            <a:r>
              <a:rPr lang="en-US" sz="1600" dirty="0" err="1"/>
              <a:t>příp</a:t>
            </a:r>
            <a:r>
              <a:rPr lang="en-US" sz="1600" dirty="0"/>
              <a:t>. </a:t>
            </a:r>
            <a:r>
              <a:rPr lang="en-US" sz="1600" dirty="0" err="1"/>
              <a:t>neregistrovaného</a:t>
            </a:r>
            <a:r>
              <a:rPr lang="en-US" sz="1600" dirty="0"/>
              <a:t> v ISKP14+), </a:t>
            </a:r>
            <a:r>
              <a:rPr lang="en-US" sz="1600" dirty="0" err="1"/>
              <a:t>zmocněnce</a:t>
            </a:r>
            <a:r>
              <a:rPr lang="en-US" sz="1600" dirty="0"/>
              <a:t> </a:t>
            </a:r>
            <a:r>
              <a:rPr lang="cs-CZ" sz="1600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platnost</a:t>
            </a:r>
            <a:r>
              <a:rPr lang="en-US" sz="1600" dirty="0"/>
              <a:t> </a:t>
            </a:r>
            <a:r>
              <a:rPr lang="en-US" sz="1600" dirty="0" err="1"/>
              <a:t>plné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endParaRPr lang="en-US" sz="1600" dirty="0"/>
          </a:p>
          <a:p>
            <a:pPr algn="just"/>
            <a:r>
              <a:rPr lang="en-US" sz="1600" dirty="0"/>
              <a:t>U </a:t>
            </a:r>
            <a:r>
              <a:rPr lang="en-US" sz="1600" dirty="0" err="1"/>
              <a:t>plné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dobu</a:t>
            </a:r>
            <a:r>
              <a:rPr lang="en-US" sz="1600" dirty="0"/>
              <a:t> </a:t>
            </a:r>
            <a:r>
              <a:rPr lang="en-US" sz="1600" dirty="0" err="1"/>
              <a:t>neurčitou</a:t>
            </a:r>
            <a:r>
              <a:rPr lang="en-US" sz="1600" dirty="0"/>
              <a:t> se „</a:t>
            </a:r>
            <a:r>
              <a:rPr lang="en-US" sz="1600" dirty="0" err="1"/>
              <a:t>platí</a:t>
            </a:r>
            <a:r>
              <a:rPr lang="en-US" sz="1600" dirty="0"/>
              <a:t> do“ </a:t>
            </a:r>
            <a:r>
              <a:rPr lang="en-US" sz="1600" dirty="0" err="1"/>
              <a:t>nevyplňuje</a:t>
            </a:r>
            <a:endParaRPr lang="en-US" sz="1600" dirty="0"/>
          </a:p>
          <a:p>
            <a:pPr algn="just"/>
            <a:r>
              <a:rPr lang="en-US" sz="1600" dirty="0" err="1"/>
              <a:t>Vyberte</a:t>
            </a:r>
            <a:r>
              <a:rPr lang="en-US" sz="1600" dirty="0"/>
              <a:t> </a:t>
            </a:r>
            <a:r>
              <a:rPr lang="en-US" sz="1600" dirty="0" err="1"/>
              <a:t>předmět</a:t>
            </a:r>
            <a:r>
              <a:rPr lang="en-US" sz="1600" dirty="0"/>
              <a:t> </a:t>
            </a:r>
            <a:r>
              <a:rPr lang="en-US" sz="1600" dirty="0" err="1"/>
              <a:t>zmocnění</a:t>
            </a:r>
            <a:r>
              <a:rPr lang="en-US" sz="1600" dirty="0"/>
              <a:t>, </a:t>
            </a:r>
            <a:r>
              <a:rPr lang="en-US" sz="1600" dirty="0" err="1"/>
              <a:t>vložte</a:t>
            </a:r>
            <a:r>
              <a:rPr lang="en-US" sz="1600" dirty="0"/>
              <a:t> </a:t>
            </a:r>
            <a:r>
              <a:rPr lang="en-US" sz="1600" dirty="0" err="1"/>
              <a:t>plnou</a:t>
            </a:r>
            <a:r>
              <a:rPr lang="en-US" sz="1600" dirty="0"/>
              <a:t> </a:t>
            </a:r>
            <a:r>
              <a:rPr lang="en-US" sz="1600" dirty="0" err="1"/>
              <a:t>moc</a:t>
            </a:r>
            <a:r>
              <a:rPr lang="en-US" sz="1600" dirty="0"/>
              <a:t> a el. </a:t>
            </a:r>
            <a:r>
              <a:rPr lang="en-US" sz="1600" dirty="0" err="1"/>
              <a:t>podepište</a:t>
            </a:r>
            <a:r>
              <a:rPr lang="en-US" sz="1600" dirty="0"/>
              <a:t> (v </a:t>
            </a:r>
            <a:r>
              <a:rPr lang="en-US" sz="1600" dirty="0" err="1"/>
              <a:t>případě</a:t>
            </a:r>
            <a:r>
              <a:rPr lang="en-US" sz="1600" dirty="0"/>
              <a:t> el. </a:t>
            </a:r>
            <a:r>
              <a:rPr lang="en-US" sz="1600" dirty="0" err="1"/>
              <a:t>plné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podepisuje</a:t>
            </a:r>
            <a:r>
              <a:rPr lang="en-US" sz="1600" dirty="0"/>
              <a:t> </a:t>
            </a:r>
            <a:r>
              <a:rPr lang="en-US" sz="1600" dirty="0" err="1"/>
              <a:t>zmocněnec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zmocnitel</a:t>
            </a:r>
            <a:r>
              <a:rPr lang="en-US" sz="1600" dirty="0"/>
              <a:t>)</a:t>
            </a:r>
          </a:p>
          <a:p>
            <a:pPr algn="just"/>
            <a:endParaRPr lang="en-US" sz="18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8" y="6161198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435098-AB00-445C-817D-2A65481B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92947"/>
            <a:ext cx="6271108" cy="32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800" dirty="0"/>
              <a:t>Projektová žádost – finalizace a elektronický podpis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9" y="1368083"/>
            <a:ext cx="8700868" cy="4525963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/>
              <a:t>Záložka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Identifikace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operace</a:t>
            </a:r>
            <a:r>
              <a:rPr lang="en-US" sz="1600" dirty="0">
                <a:solidFill>
                  <a:srgbClr val="FF0000"/>
                </a:solidFill>
              </a:rPr>
              <a:t> – </a:t>
            </a:r>
            <a:r>
              <a:rPr lang="en-US" sz="1600" dirty="0" err="1"/>
              <a:t>možnost</a:t>
            </a:r>
            <a:r>
              <a:rPr lang="en-US" sz="1600" dirty="0"/>
              <a:t> </a:t>
            </a:r>
            <a:r>
              <a:rPr lang="en-US" sz="1600" dirty="0" err="1"/>
              <a:t>nastavení</a:t>
            </a:r>
            <a:r>
              <a:rPr lang="en-US" sz="1600" dirty="0"/>
              <a:t>, </a:t>
            </a:r>
            <a:r>
              <a:rPr lang="en-US" sz="1600" dirty="0" err="1"/>
              <a:t>zda</a:t>
            </a:r>
            <a:r>
              <a:rPr lang="en-US" sz="1600" dirty="0"/>
              <a:t> </a:t>
            </a:r>
            <a:r>
              <a:rPr lang="en-US" sz="1600" dirty="0" err="1"/>
              <a:t>podepisuje</a:t>
            </a:r>
            <a:r>
              <a:rPr lang="en-US" sz="1600" dirty="0"/>
              <a:t> </a:t>
            </a:r>
            <a:r>
              <a:rPr lang="en-US" sz="1600" dirty="0" err="1"/>
              <a:t>jeden</a:t>
            </a:r>
            <a:r>
              <a:rPr lang="en-US" sz="1600" dirty="0"/>
              <a:t>/</a:t>
            </a:r>
            <a:r>
              <a:rPr lang="en-US" sz="1600" dirty="0" err="1"/>
              <a:t>více</a:t>
            </a:r>
            <a:r>
              <a:rPr lang="en-US" sz="1600" dirty="0"/>
              <a:t> </a:t>
            </a:r>
            <a:r>
              <a:rPr lang="en-US" sz="1600" dirty="0" err="1"/>
              <a:t>signatářů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Po </a:t>
            </a:r>
            <a:r>
              <a:rPr lang="en-US" sz="1600" dirty="0" err="1"/>
              <a:t>vyplnění</a:t>
            </a:r>
            <a:r>
              <a:rPr lang="en-US" sz="1600" dirty="0"/>
              <a:t> </a:t>
            </a:r>
            <a:r>
              <a:rPr lang="en-US" sz="1600" dirty="0" err="1"/>
              <a:t>projektové</a:t>
            </a:r>
            <a:r>
              <a:rPr lang="en-US" sz="1600" dirty="0"/>
              <a:t> </a:t>
            </a:r>
            <a:r>
              <a:rPr lang="en-US" sz="1600" dirty="0" err="1"/>
              <a:t>žádosti</a:t>
            </a:r>
            <a:r>
              <a:rPr lang="en-US" sz="1600" dirty="0"/>
              <a:t> je </a:t>
            </a:r>
            <a:r>
              <a:rPr lang="en-US" sz="1600" dirty="0" err="1"/>
              <a:t>možné</a:t>
            </a:r>
            <a:r>
              <a:rPr lang="en-US" sz="1600" dirty="0"/>
              <a:t> </a:t>
            </a:r>
            <a:r>
              <a:rPr lang="en-US" sz="1600" dirty="0" err="1"/>
              <a:t>pomocí</a:t>
            </a:r>
            <a:r>
              <a:rPr lang="en-US" sz="1600" dirty="0"/>
              <a:t> </a:t>
            </a:r>
            <a:r>
              <a:rPr lang="en-US" sz="1600" dirty="0" err="1"/>
              <a:t>tlačítka</a:t>
            </a:r>
            <a:r>
              <a:rPr lang="en-US" sz="1600" dirty="0"/>
              <a:t> „</a:t>
            </a:r>
            <a:r>
              <a:rPr lang="en-US" sz="1600" dirty="0" err="1"/>
              <a:t>finalizace</a:t>
            </a:r>
            <a:r>
              <a:rPr lang="en-US" sz="1600" dirty="0"/>
              <a:t>“ </a:t>
            </a:r>
            <a:r>
              <a:rPr lang="en-US" sz="1600" dirty="0" err="1"/>
              <a:t>projektovou</a:t>
            </a:r>
            <a:r>
              <a:rPr lang="en-US" sz="1600" dirty="0"/>
              <a:t> </a:t>
            </a:r>
            <a:r>
              <a:rPr lang="en-US" sz="1600" dirty="0" err="1"/>
              <a:t>žádost</a:t>
            </a:r>
            <a:r>
              <a:rPr lang="en-US" sz="1600" dirty="0"/>
              <a:t> </a:t>
            </a:r>
            <a:r>
              <a:rPr lang="en-US" sz="1600" dirty="0" err="1"/>
              <a:t>finalizovat</a:t>
            </a:r>
            <a:endParaRPr lang="en-US" sz="1600" dirty="0"/>
          </a:p>
          <a:p>
            <a:pPr algn="just"/>
            <a:r>
              <a:rPr lang="en-US" sz="1600" dirty="0"/>
              <a:t>Pro </a:t>
            </a:r>
            <a:r>
              <a:rPr lang="en-US" sz="1600" dirty="0" err="1"/>
              <a:t>podpis</a:t>
            </a:r>
            <a:r>
              <a:rPr lang="en-US" sz="1600" dirty="0"/>
              <a:t> je </a:t>
            </a:r>
            <a:r>
              <a:rPr lang="en-US" sz="1600" dirty="0" err="1"/>
              <a:t>nutné</a:t>
            </a:r>
            <a:r>
              <a:rPr lang="en-US" sz="1600" dirty="0"/>
              <a:t> </a:t>
            </a:r>
            <a:r>
              <a:rPr lang="en-US" sz="1600" dirty="0" err="1"/>
              <a:t>nainstalovat</a:t>
            </a:r>
            <a:r>
              <a:rPr lang="cs-CZ" sz="1600" dirty="0"/>
              <a:t> </a:t>
            </a:r>
            <a:r>
              <a:rPr lang="en-US" sz="1600" dirty="0" err="1"/>
              <a:t>doplňky</a:t>
            </a:r>
            <a:r>
              <a:rPr lang="en-US" sz="1600" dirty="0"/>
              <a:t> Crypto 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      </a:t>
            </a:r>
            <a:r>
              <a:rPr lang="en-US" sz="1600" dirty="0"/>
              <a:t>Web Extension a</a:t>
            </a:r>
            <a:r>
              <a:rPr lang="cs-CZ" sz="1600" dirty="0"/>
              <a:t> </a:t>
            </a:r>
            <a:r>
              <a:rPr lang="en-US" sz="1600" dirty="0"/>
              <a:t>Crypto Native App.</a:t>
            </a:r>
          </a:p>
          <a:p>
            <a:pPr algn="just"/>
            <a:r>
              <a:rPr lang="en-US" sz="1600" dirty="0" err="1"/>
              <a:t>Postup</a:t>
            </a:r>
            <a:r>
              <a:rPr lang="en-US" sz="1600" dirty="0"/>
              <a:t> </a:t>
            </a:r>
            <a:r>
              <a:rPr lang="en-US" sz="1600" dirty="0" err="1"/>
              <a:t>instalace</a:t>
            </a:r>
            <a:r>
              <a:rPr lang="en-US" sz="1600" dirty="0"/>
              <a:t> pro </a:t>
            </a:r>
            <a:r>
              <a:rPr lang="en-US" sz="1600" dirty="0" err="1"/>
              <a:t>různé</a:t>
            </a:r>
            <a:r>
              <a:rPr lang="en-US" sz="1600" dirty="0"/>
              <a:t> </a:t>
            </a:r>
            <a:r>
              <a:rPr lang="en-US" sz="1600" dirty="0" err="1"/>
              <a:t>prohlížeče</a:t>
            </a:r>
            <a:r>
              <a:rPr lang="en-US" sz="1600" dirty="0"/>
              <a:t> je </a:t>
            </a:r>
            <a:r>
              <a:rPr lang="en-US" sz="1600" dirty="0" err="1"/>
              <a:t>uveden</a:t>
            </a:r>
            <a:r>
              <a:rPr lang="en-US" sz="1600" dirty="0"/>
              <a:t> 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      </a:t>
            </a:r>
            <a:r>
              <a:rPr lang="en-US" sz="1600" dirty="0"/>
              <a:t>v </a:t>
            </a:r>
            <a:r>
              <a:rPr lang="en-US" sz="1600" dirty="0" err="1"/>
              <a:t>příloze</a:t>
            </a:r>
            <a:r>
              <a:rPr lang="en-US" sz="1600" dirty="0"/>
              <a:t> </a:t>
            </a:r>
            <a:r>
              <a:rPr lang="cs-CZ" sz="1600" dirty="0"/>
              <a:t>1 </a:t>
            </a:r>
            <a:r>
              <a:rPr lang="en-US" sz="1600" dirty="0" err="1"/>
              <a:t>Specifických</a:t>
            </a:r>
            <a:r>
              <a:rPr lang="en-US" sz="1600" dirty="0"/>
              <a:t> </a:t>
            </a:r>
            <a:r>
              <a:rPr lang="en-US" sz="1600" dirty="0" err="1"/>
              <a:t>pravidel</a:t>
            </a:r>
            <a:endParaRPr lang="en-US" sz="1600" dirty="0"/>
          </a:p>
          <a:p>
            <a:pPr algn="just"/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pokusu</a:t>
            </a:r>
            <a:r>
              <a:rPr lang="en-US" sz="1600" dirty="0"/>
              <a:t> o </a:t>
            </a:r>
            <a:r>
              <a:rPr lang="en-US" sz="1600" dirty="0" err="1"/>
              <a:t>podpis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 </a:t>
            </a:r>
            <a:r>
              <a:rPr lang="en-US" sz="1600" dirty="0" err="1"/>
              <a:t>automaticky</a:t>
            </a:r>
            <a:r>
              <a:rPr lang="en-US" sz="1600" dirty="0"/>
              <a:t> </a:t>
            </a:r>
            <a:r>
              <a:rPr lang="en-US" sz="1600" dirty="0" err="1"/>
              <a:t>odkáže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     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instalaci</a:t>
            </a:r>
            <a:r>
              <a:rPr lang="en-US" sz="1600" dirty="0"/>
              <a:t> </a:t>
            </a:r>
            <a:r>
              <a:rPr lang="en-US" sz="1600" dirty="0" err="1"/>
              <a:t>těchto</a:t>
            </a:r>
            <a:r>
              <a:rPr lang="en-US" sz="1600" dirty="0"/>
              <a:t> </a:t>
            </a:r>
            <a:r>
              <a:rPr lang="en-US" sz="1600" dirty="0" err="1"/>
              <a:t>doplňků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5" y="6126163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419BC6-C8F7-43EE-90D6-2961B081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05" y="1643637"/>
            <a:ext cx="3282667" cy="6295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9973E9-C51D-4C12-86CF-8606CEDDC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17" y="2691069"/>
            <a:ext cx="3711977" cy="21200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3FA182-927E-4DF1-B886-1611CE9F2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5" y="4609719"/>
            <a:ext cx="2258465" cy="11728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66032D-5287-40C6-8651-CD99117FE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647" y="4609719"/>
            <a:ext cx="267689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28"/>
            <a:ext cx="8229600" cy="1316538"/>
          </a:xfrm>
        </p:spPr>
        <p:txBody>
          <a:bodyPr/>
          <a:lstStyle/>
          <a:p>
            <a:r>
              <a:rPr lang="en-US" sz="2800" dirty="0" err="1"/>
              <a:t>Projektová</a:t>
            </a:r>
            <a:r>
              <a:rPr lang="en-US" sz="2800" dirty="0"/>
              <a:t> </a:t>
            </a:r>
            <a:r>
              <a:rPr lang="en-US" sz="2800" dirty="0" err="1"/>
              <a:t>žádost</a:t>
            </a:r>
            <a:r>
              <a:rPr lang="en-US" sz="2800" dirty="0"/>
              <a:t> </a:t>
            </a:r>
            <a:r>
              <a:rPr lang="cs-CZ" sz="2800" dirty="0"/>
              <a:t>-</a:t>
            </a:r>
            <a:r>
              <a:rPr lang="en-US" sz="2800" dirty="0"/>
              <a:t> </a:t>
            </a:r>
            <a:r>
              <a:rPr lang="en-US" sz="2800" dirty="0" err="1"/>
              <a:t>ruční</a:t>
            </a:r>
            <a:r>
              <a:rPr lang="en-US" sz="2800" dirty="0"/>
              <a:t> </a:t>
            </a:r>
            <a:r>
              <a:rPr lang="en-US" sz="2800" dirty="0" err="1"/>
              <a:t>podání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8" y="861135"/>
            <a:ext cx="8229600" cy="2681056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Na </a:t>
            </a:r>
            <a:r>
              <a:rPr lang="en-US" sz="1600" dirty="0" err="1"/>
              <a:t>výzvách</a:t>
            </a:r>
            <a:r>
              <a:rPr lang="en-US" sz="1600" dirty="0"/>
              <a:t> </a:t>
            </a:r>
            <a:r>
              <a:rPr lang="en-US" sz="1600" dirty="0" err="1"/>
              <a:t>bude</a:t>
            </a:r>
            <a:r>
              <a:rPr lang="en-US" sz="1600" dirty="0"/>
              <a:t> </a:t>
            </a:r>
            <a:r>
              <a:rPr lang="en-US" sz="1600" dirty="0" err="1"/>
              <a:t>umožněno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ruční</a:t>
            </a:r>
            <a:r>
              <a:rPr lang="en-US" sz="1600" dirty="0"/>
              <a:t> </a:t>
            </a:r>
            <a:r>
              <a:rPr lang="en-US" sz="1600" dirty="0" err="1"/>
              <a:t>podání</a:t>
            </a:r>
            <a:r>
              <a:rPr lang="en-US" sz="1600" dirty="0"/>
              <a:t>, </a:t>
            </a:r>
            <a:r>
              <a:rPr lang="en-US" sz="1600" dirty="0" err="1"/>
              <a:t>tzn</a:t>
            </a:r>
            <a:r>
              <a:rPr lang="en-US" sz="1600" dirty="0"/>
              <a:t>. </a:t>
            </a:r>
            <a:r>
              <a:rPr lang="en-US" sz="1600" dirty="0" err="1"/>
              <a:t>žádost</a:t>
            </a:r>
            <a:r>
              <a:rPr lang="en-US" sz="1600" dirty="0"/>
              <a:t> je </a:t>
            </a:r>
            <a:r>
              <a:rPr lang="en-US" sz="1600" dirty="0" err="1"/>
              <a:t>možno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připravit</a:t>
            </a:r>
            <a:r>
              <a:rPr lang="en-US" sz="1600" dirty="0"/>
              <a:t> </a:t>
            </a:r>
            <a:r>
              <a:rPr lang="cs-CZ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elektronicky</a:t>
            </a:r>
            <a:r>
              <a:rPr lang="en-US" sz="1600" dirty="0"/>
              <a:t> </a:t>
            </a:r>
            <a:r>
              <a:rPr lang="en-US" sz="1600" dirty="0" err="1"/>
              <a:t>podepsat</a:t>
            </a:r>
            <a:r>
              <a:rPr lang="en-US" sz="1600" dirty="0"/>
              <a:t> v </a:t>
            </a:r>
            <a:r>
              <a:rPr lang="en-US" sz="1600" dirty="0" err="1"/>
              <a:t>předstihu</a:t>
            </a:r>
            <a:r>
              <a:rPr lang="en-US" sz="1600" dirty="0"/>
              <a:t>. V </a:t>
            </a:r>
            <a:r>
              <a:rPr lang="en-US" sz="1600" dirty="0" err="1"/>
              <a:t>čas</a:t>
            </a:r>
            <a:r>
              <a:rPr lang="en-US" sz="1600" dirty="0"/>
              <a:t> </a:t>
            </a:r>
            <a:r>
              <a:rPr lang="en-US" sz="1600" dirty="0" err="1"/>
              <a:t>samotného</a:t>
            </a:r>
            <a:r>
              <a:rPr lang="en-US" sz="1600" dirty="0"/>
              <a:t> </a:t>
            </a:r>
            <a:r>
              <a:rPr lang="en-US" sz="1600" dirty="0" err="1"/>
              <a:t>otevření</a:t>
            </a:r>
            <a:r>
              <a:rPr lang="en-US" sz="1600" dirty="0"/>
              <a:t> </a:t>
            </a:r>
            <a:r>
              <a:rPr lang="en-US" sz="1600" dirty="0" err="1"/>
              <a:t>možnosti</a:t>
            </a:r>
            <a:r>
              <a:rPr lang="en-US" sz="1600" dirty="0"/>
              <a:t> </a:t>
            </a:r>
            <a:r>
              <a:rPr lang="cs-CZ" sz="1600" dirty="0"/>
              <a:t>pro </a:t>
            </a:r>
            <a:r>
              <a:rPr lang="en-US" sz="1600" dirty="0" err="1"/>
              <a:t>podání</a:t>
            </a:r>
            <a:r>
              <a:rPr lang="en-US" sz="1600" dirty="0"/>
              <a:t> </a:t>
            </a:r>
            <a:r>
              <a:rPr lang="en-US" sz="1600" dirty="0" err="1"/>
              <a:t>žádosti</a:t>
            </a:r>
            <a:r>
              <a:rPr lang="en-US" sz="1600" dirty="0"/>
              <a:t> o </a:t>
            </a:r>
            <a:r>
              <a:rPr lang="en-US" sz="1600" dirty="0" err="1"/>
              <a:t>podporu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je </a:t>
            </a:r>
            <a:r>
              <a:rPr lang="en-US" sz="1600" dirty="0" err="1">
                <a:solidFill>
                  <a:srgbClr val="FF0000"/>
                </a:solidFill>
              </a:rPr>
              <a:t>třeba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zmáčknout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tlačítko</a:t>
            </a:r>
            <a:r>
              <a:rPr lang="en-US" sz="1600" dirty="0">
                <a:solidFill>
                  <a:srgbClr val="FF0000"/>
                </a:solidFill>
              </a:rPr>
              <a:t> „</a:t>
            </a:r>
            <a:r>
              <a:rPr lang="en-US" sz="1600" dirty="0" err="1">
                <a:solidFill>
                  <a:srgbClr val="FF0000"/>
                </a:solidFill>
              </a:rPr>
              <a:t>podání</a:t>
            </a:r>
            <a:r>
              <a:rPr lang="en-US" sz="1600" dirty="0">
                <a:solidFill>
                  <a:srgbClr val="FF0000"/>
                </a:solidFill>
              </a:rPr>
              <a:t>“</a:t>
            </a:r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cs-CZ" sz="1900" dirty="0"/>
          </a:p>
          <a:p>
            <a:pPr algn="just"/>
            <a:endParaRPr lang="cs-CZ" sz="1900" dirty="0"/>
          </a:p>
          <a:p>
            <a:pPr algn="just"/>
            <a:endParaRPr lang="en-US" sz="1900" dirty="0"/>
          </a:p>
          <a:p>
            <a:pPr marL="0" indent="0" algn="just">
              <a:buNone/>
            </a:pPr>
            <a:endParaRPr lang="cs-CZ" sz="500" dirty="0"/>
          </a:p>
          <a:p>
            <a:pPr algn="just"/>
            <a:endParaRPr lang="en-US" sz="20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959972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39A9F9-1A24-43CB-BE9D-88E36FD17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" b="6732"/>
          <a:stretch/>
        </p:blipFill>
        <p:spPr>
          <a:xfrm>
            <a:off x="1891375" y="1633906"/>
            <a:ext cx="5388314" cy="218777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CDA2FE-65C2-475C-84A8-5359070D988E}"/>
              </a:ext>
            </a:extLst>
          </p:cNvPr>
          <p:cNvSpPr txBox="1">
            <a:spLocks/>
          </p:cNvSpPr>
          <p:nvPr/>
        </p:nvSpPr>
        <p:spPr>
          <a:xfrm>
            <a:off x="372139" y="3741617"/>
            <a:ext cx="3391994" cy="1336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cs-CZ" sz="500" dirty="0"/>
          </a:p>
          <a:p>
            <a:pPr algn="just"/>
            <a:r>
              <a:rPr lang="en-US" sz="1600" dirty="0"/>
              <a:t>Po </a:t>
            </a:r>
            <a:r>
              <a:rPr lang="en-US" sz="1600" dirty="0" err="1"/>
              <a:t>úspěšném</a:t>
            </a:r>
            <a:r>
              <a:rPr lang="en-US" sz="1600" dirty="0"/>
              <a:t> </a:t>
            </a:r>
            <a:r>
              <a:rPr lang="en-US" sz="1600" dirty="0" err="1"/>
              <a:t>podání</a:t>
            </a:r>
            <a:r>
              <a:rPr lang="cs-CZ" sz="1600" dirty="0"/>
              <a:t>/  zaregistrování</a:t>
            </a:r>
            <a:r>
              <a:rPr lang="en-US" sz="1600" dirty="0"/>
              <a:t> </a:t>
            </a:r>
            <a:r>
              <a:rPr lang="en-US" sz="1600" dirty="0" err="1"/>
              <a:t>bude</a:t>
            </a:r>
            <a:r>
              <a:rPr lang="en-US" sz="1600" dirty="0"/>
              <a:t> </a:t>
            </a:r>
            <a:r>
              <a:rPr lang="en-US" sz="1600" dirty="0" err="1"/>
              <a:t>projektové</a:t>
            </a:r>
            <a:r>
              <a:rPr lang="en-US" sz="1600" dirty="0"/>
              <a:t> </a:t>
            </a:r>
            <a:r>
              <a:rPr lang="en-US" sz="1600" dirty="0" err="1"/>
              <a:t>žádosti</a:t>
            </a:r>
            <a:r>
              <a:rPr lang="en-US" sz="1600" dirty="0"/>
              <a:t> </a:t>
            </a:r>
            <a:r>
              <a:rPr lang="en-US" sz="1600" dirty="0" err="1"/>
              <a:t>přiřazeno</a:t>
            </a:r>
            <a:r>
              <a:rPr lang="en-US" sz="1600" dirty="0"/>
              <a:t> </a:t>
            </a:r>
            <a:r>
              <a:rPr lang="en-US" sz="1600" dirty="0" err="1"/>
              <a:t>registrační</a:t>
            </a:r>
            <a:r>
              <a:rPr lang="en-US" sz="1600" dirty="0"/>
              <a:t> </a:t>
            </a:r>
            <a:r>
              <a:rPr lang="en-US" sz="1600" dirty="0" err="1"/>
              <a:t>číslo</a:t>
            </a:r>
            <a:r>
              <a:rPr lang="cs-CZ" sz="1600" dirty="0"/>
              <a:t> - je uvedeno na záložce „Identifikace operace“</a:t>
            </a:r>
          </a:p>
          <a:p>
            <a:pPr algn="just"/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41F337-5EE3-4024-90D9-DD6F082FEA08}"/>
              </a:ext>
            </a:extLst>
          </p:cNvPr>
          <p:cNvSpPr txBox="1">
            <a:spLocks/>
          </p:cNvSpPr>
          <p:nvPr/>
        </p:nvSpPr>
        <p:spPr>
          <a:xfrm>
            <a:off x="372138" y="5330474"/>
            <a:ext cx="8229600" cy="79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cs-CZ" sz="400" dirty="0"/>
          </a:p>
          <a:p>
            <a:pPr algn="just"/>
            <a:r>
              <a:rPr lang="en-US" sz="1600" dirty="0" err="1"/>
              <a:t>Následně</a:t>
            </a:r>
            <a:r>
              <a:rPr lang="en-US" sz="1600" dirty="0"/>
              <a:t> </a:t>
            </a:r>
            <a:r>
              <a:rPr lang="en-US" sz="1600" dirty="0" err="1"/>
              <a:t>bude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</a:t>
            </a:r>
            <a:r>
              <a:rPr lang="en-US" sz="1600" dirty="0" err="1"/>
              <a:t>přiřazen</a:t>
            </a:r>
            <a:r>
              <a:rPr lang="en-US" sz="1600" dirty="0"/>
              <a:t> </a:t>
            </a:r>
            <a:r>
              <a:rPr lang="en-US" sz="1600" dirty="0" err="1"/>
              <a:t>manažer</a:t>
            </a:r>
            <a:r>
              <a:rPr lang="en-US" sz="1600" dirty="0"/>
              <a:t> </a:t>
            </a:r>
            <a:r>
              <a:rPr lang="en-US" sz="1600" dirty="0" err="1"/>
              <a:t>projektu</a:t>
            </a:r>
            <a:r>
              <a:rPr lang="en-US" sz="1600" dirty="0"/>
              <a:t>, </a:t>
            </a:r>
            <a:r>
              <a:rPr lang="en-US" sz="1600" dirty="0" err="1"/>
              <a:t>který</a:t>
            </a:r>
            <a:r>
              <a:rPr lang="en-US" sz="1600" dirty="0"/>
              <a:t> </a:t>
            </a:r>
            <a:r>
              <a:rPr lang="en-US" sz="1600" dirty="0" err="1"/>
              <a:t>Vás</a:t>
            </a:r>
            <a:r>
              <a:rPr lang="en-US" sz="1600" dirty="0"/>
              <a:t> o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skutečnosti</a:t>
            </a:r>
            <a:r>
              <a:rPr lang="en-US" sz="1600" dirty="0"/>
              <a:t> </a:t>
            </a:r>
            <a:r>
              <a:rPr lang="en-US" sz="1600" dirty="0" err="1"/>
              <a:t>informuje</a:t>
            </a:r>
            <a:r>
              <a:rPr lang="en-US" sz="1600" dirty="0"/>
              <a:t> </a:t>
            </a:r>
            <a:r>
              <a:rPr lang="en-US" sz="1600" dirty="0" err="1"/>
              <a:t>depeší</a:t>
            </a:r>
            <a:endParaRPr lang="en-US" sz="1600" dirty="0"/>
          </a:p>
          <a:p>
            <a:pPr algn="just"/>
            <a:endParaRPr lang="en-US" sz="2000" dirty="0"/>
          </a:p>
        </p:txBody>
      </p:sp>
      <p:pic>
        <p:nvPicPr>
          <p:cNvPr id="12" name="Obrázek 11" descr="Obsah obrázku text, stůl&#10;&#10;Popis byl vytvořen automaticky">
            <a:extLst>
              <a:ext uri="{FF2B5EF4-FFF2-40B4-BE49-F238E27FC236}">
                <a16:creationId xmlns:a16="http://schemas.microsoft.com/office/drawing/2014/main" id="{F7B3394F-54B4-4517-8FCF-7F64EDE8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07" y="3750495"/>
            <a:ext cx="4758431" cy="15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93" y="160337"/>
            <a:ext cx="8229600" cy="1143000"/>
          </a:xfrm>
        </p:spPr>
        <p:txBody>
          <a:bodyPr/>
          <a:lstStyle/>
          <a:p>
            <a:r>
              <a:rPr lang="en-US" sz="2800" dirty="0" err="1"/>
              <a:t>Jaké</a:t>
            </a:r>
            <a:r>
              <a:rPr lang="en-US" sz="2800" dirty="0"/>
              <a:t> </a:t>
            </a:r>
            <a:r>
              <a:rPr lang="en-US" sz="2800" dirty="0" err="1"/>
              <a:t>dokumenty</a:t>
            </a:r>
            <a:r>
              <a:rPr lang="en-US" sz="2800" dirty="0"/>
              <a:t> </a:t>
            </a:r>
            <a:r>
              <a:rPr lang="en-US" sz="2800" dirty="0" err="1"/>
              <a:t>využít</a:t>
            </a:r>
            <a:r>
              <a:rPr lang="en-US" sz="2800" dirty="0"/>
              <a:t> a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koho</a:t>
            </a:r>
            <a:r>
              <a:rPr lang="en-US" sz="2800" dirty="0"/>
              <a:t> se </a:t>
            </a:r>
            <a:r>
              <a:rPr lang="en-US" sz="2800" dirty="0" err="1"/>
              <a:t>obrátit</a:t>
            </a:r>
            <a:r>
              <a:rPr lang="en-US" sz="2800" dirty="0"/>
              <a:t> s </a:t>
            </a:r>
            <a:r>
              <a:rPr lang="en-US" sz="2800" dirty="0" err="1"/>
              <a:t>technickými</a:t>
            </a:r>
            <a:r>
              <a:rPr lang="en-US" sz="2800" dirty="0"/>
              <a:t> </a:t>
            </a:r>
            <a:r>
              <a:rPr lang="en-US" sz="2800" dirty="0" err="1"/>
              <a:t>problémy</a:t>
            </a:r>
            <a:r>
              <a:rPr lang="en-US" sz="2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04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Jaké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dokumenty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využít</a:t>
            </a:r>
            <a:r>
              <a:rPr lang="en-US" sz="1800" b="1" dirty="0">
                <a:solidFill>
                  <a:srgbClr val="FF0000"/>
                </a:solidFill>
              </a:rPr>
              <a:t> pro </a:t>
            </a:r>
            <a:r>
              <a:rPr lang="en-US" sz="1800" b="1" dirty="0" err="1">
                <a:solidFill>
                  <a:srgbClr val="FF0000"/>
                </a:solidFill>
              </a:rPr>
              <a:t>vyplnění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žádosti</a:t>
            </a:r>
            <a:r>
              <a:rPr lang="en-US" sz="1800" b="1" dirty="0">
                <a:solidFill>
                  <a:srgbClr val="FF0000"/>
                </a:solidFill>
              </a:rPr>
              <a:t> o </a:t>
            </a:r>
            <a:r>
              <a:rPr lang="en-US" sz="1800" b="1" dirty="0" err="1">
                <a:solidFill>
                  <a:srgbClr val="FF0000"/>
                </a:solidFill>
              </a:rPr>
              <a:t>podporu</a:t>
            </a:r>
            <a:r>
              <a:rPr lang="en-US" sz="1800" b="1" dirty="0">
                <a:solidFill>
                  <a:srgbClr val="FF0000"/>
                </a:solidFill>
              </a:rPr>
              <a:t> v ISKP14+?</a:t>
            </a:r>
          </a:p>
          <a:p>
            <a:r>
              <a:rPr lang="en-US" sz="1800" dirty="0" err="1"/>
              <a:t>Příloha</a:t>
            </a:r>
            <a:r>
              <a:rPr lang="en-US" sz="1800" dirty="0"/>
              <a:t> 1 </a:t>
            </a:r>
            <a:r>
              <a:rPr lang="en-US" sz="1800" dirty="0" err="1"/>
              <a:t>Specifických</a:t>
            </a:r>
            <a:r>
              <a:rPr lang="en-US" sz="1800" dirty="0"/>
              <a:t> </a:t>
            </a:r>
            <a:r>
              <a:rPr lang="en-US" sz="1800" dirty="0" err="1"/>
              <a:t>pravidel</a:t>
            </a:r>
            <a:r>
              <a:rPr lang="en-US" sz="1800" dirty="0"/>
              <a:t>: </a:t>
            </a:r>
            <a:r>
              <a:rPr lang="en-US" sz="1800" dirty="0" err="1"/>
              <a:t>Postup</a:t>
            </a:r>
            <a:r>
              <a:rPr lang="en-US" sz="1800" dirty="0"/>
              <a:t> pro </a:t>
            </a:r>
            <a:r>
              <a:rPr lang="en-US" sz="1800" dirty="0" err="1"/>
              <a:t>podání</a:t>
            </a:r>
            <a:r>
              <a:rPr lang="en-US" sz="1800" dirty="0"/>
              <a:t> </a:t>
            </a:r>
            <a:r>
              <a:rPr lang="en-US" sz="1800" dirty="0" err="1"/>
              <a:t>žádosti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o </a:t>
            </a:r>
            <a:r>
              <a:rPr lang="en-US" sz="1800" dirty="0" err="1"/>
              <a:t>podporu</a:t>
            </a:r>
            <a:r>
              <a:rPr lang="en-US" sz="1800" dirty="0"/>
              <a:t> v MS2014+</a:t>
            </a:r>
          </a:p>
          <a:p>
            <a:r>
              <a:rPr lang="cs-CZ" sz="1800" dirty="0"/>
              <a:t>Příloha č. 2 Specifických pravidel - Metodické listy indikátorů</a:t>
            </a:r>
          </a:p>
          <a:p>
            <a:r>
              <a:rPr lang="en-US" sz="1800" dirty="0" err="1"/>
              <a:t>Příloha</a:t>
            </a:r>
            <a:r>
              <a:rPr lang="en-US" sz="1800" dirty="0"/>
              <a:t> č. 35 </a:t>
            </a:r>
            <a:r>
              <a:rPr lang="en-US" sz="1800" dirty="0" err="1"/>
              <a:t>Obecných</a:t>
            </a:r>
            <a:r>
              <a:rPr lang="en-US" sz="1800" dirty="0"/>
              <a:t> </a:t>
            </a:r>
            <a:r>
              <a:rPr lang="en-US" sz="1800" dirty="0" err="1"/>
              <a:t>pravidel</a:t>
            </a:r>
            <a:r>
              <a:rPr lang="en-US" sz="1800" dirty="0"/>
              <a:t> </a:t>
            </a:r>
            <a:r>
              <a:rPr lang="cs-CZ" sz="1800" dirty="0"/>
              <a:t>-</a:t>
            </a:r>
            <a:r>
              <a:rPr lang="en-US" sz="1800" dirty="0"/>
              <a:t> </a:t>
            </a:r>
            <a:r>
              <a:rPr lang="en-US" sz="1800" dirty="0" err="1"/>
              <a:t>Postup</a:t>
            </a:r>
            <a:r>
              <a:rPr lang="en-US" sz="1800" dirty="0"/>
              <a:t> pro </a:t>
            </a:r>
            <a:r>
              <a:rPr lang="en-US" sz="1800" dirty="0" err="1"/>
              <a:t>práci</a:t>
            </a:r>
            <a:r>
              <a:rPr lang="en-US" sz="1800" dirty="0"/>
              <a:t> s </a:t>
            </a:r>
            <a:r>
              <a:rPr lang="en-US" sz="1800" dirty="0" err="1"/>
              <a:t>modulem</a:t>
            </a:r>
            <a:r>
              <a:rPr lang="en-US" sz="1800" dirty="0"/>
              <a:t> </a:t>
            </a:r>
            <a:r>
              <a:rPr lang="en-US" sz="1800" dirty="0" err="1"/>
              <a:t>veřejné</a:t>
            </a:r>
            <a:r>
              <a:rPr lang="en-US" sz="1800" dirty="0"/>
              <a:t> </a:t>
            </a:r>
            <a:r>
              <a:rPr lang="en-US" sz="1800" dirty="0" err="1"/>
              <a:t>zakázky</a:t>
            </a:r>
            <a:endParaRPr lang="cs-CZ" sz="1800" dirty="0"/>
          </a:p>
          <a:p>
            <a:r>
              <a:rPr lang="cs-CZ" sz="1800" dirty="0"/>
              <a:t>Příloha č. 36 Obecných pravidel - Postup pro práci se záložkou Přístup k projektu a plné moci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Na </a:t>
            </a:r>
            <a:r>
              <a:rPr lang="en-US" sz="1800" b="1" dirty="0" err="1">
                <a:solidFill>
                  <a:srgbClr val="FF0000"/>
                </a:solidFill>
              </a:rPr>
              <a:t>koho</a:t>
            </a:r>
            <a:r>
              <a:rPr lang="en-US" sz="1800" b="1" dirty="0">
                <a:solidFill>
                  <a:srgbClr val="FF0000"/>
                </a:solidFill>
              </a:rPr>
              <a:t> se </a:t>
            </a:r>
            <a:r>
              <a:rPr lang="en-US" sz="1800" b="1" dirty="0" err="1">
                <a:solidFill>
                  <a:srgbClr val="FF0000"/>
                </a:solidFill>
              </a:rPr>
              <a:t>obrátit</a:t>
            </a:r>
            <a:r>
              <a:rPr lang="en-US" sz="1800" b="1" dirty="0">
                <a:solidFill>
                  <a:srgbClr val="FF0000"/>
                </a:solidFill>
              </a:rPr>
              <a:t> s </a:t>
            </a:r>
            <a:r>
              <a:rPr lang="en-US" sz="1800" b="1" dirty="0" err="1">
                <a:solidFill>
                  <a:srgbClr val="FF0000"/>
                </a:solidFill>
              </a:rPr>
              <a:t>technickými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problémy</a:t>
            </a:r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1800" dirty="0"/>
              <a:t>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technických</a:t>
            </a:r>
            <a:r>
              <a:rPr lang="en-US" sz="1800" dirty="0"/>
              <a:t> </a:t>
            </a:r>
            <a:r>
              <a:rPr lang="en-US" sz="1800" dirty="0" err="1"/>
              <a:t>problémů</a:t>
            </a:r>
            <a:r>
              <a:rPr lang="en-US" sz="1800" dirty="0"/>
              <a:t> je </a:t>
            </a:r>
            <a:r>
              <a:rPr lang="en-US" sz="1800" dirty="0" err="1"/>
              <a:t>možné</a:t>
            </a:r>
            <a:r>
              <a:rPr lang="en-US" sz="1800" dirty="0"/>
              <a:t> se </a:t>
            </a:r>
            <a:r>
              <a:rPr lang="en-US" sz="1800" dirty="0" err="1"/>
              <a:t>obrátit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místně</a:t>
            </a:r>
            <a:r>
              <a:rPr lang="en-US" sz="1800" dirty="0"/>
              <a:t> </a:t>
            </a:r>
            <a:r>
              <a:rPr lang="en-US" sz="1800" dirty="0" err="1"/>
              <a:t>příslušné</a:t>
            </a:r>
            <a:r>
              <a:rPr lang="en-US" sz="1800" dirty="0"/>
              <a:t> </a:t>
            </a:r>
            <a:r>
              <a:rPr lang="en-US" sz="1800" dirty="0" err="1"/>
              <a:t>administrátory</a:t>
            </a:r>
            <a:r>
              <a:rPr lang="en-US" sz="1800" dirty="0"/>
              <a:t> </a:t>
            </a:r>
            <a:r>
              <a:rPr lang="cs-CZ" sz="1800" dirty="0"/>
              <a:t>m</a:t>
            </a:r>
            <a:r>
              <a:rPr lang="en-US" sz="1800" dirty="0" err="1"/>
              <a:t>onitorovacího</a:t>
            </a:r>
            <a:r>
              <a:rPr lang="en-US" sz="1800" dirty="0"/>
              <a:t> </a:t>
            </a:r>
            <a:r>
              <a:rPr lang="en-US" sz="1800" dirty="0" err="1"/>
              <a:t>systému</a:t>
            </a:r>
            <a:endParaRPr lang="en-US" sz="1800" dirty="0"/>
          </a:p>
          <a:p>
            <a:pPr algn="just"/>
            <a:r>
              <a:rPr lang="en-US" sz="1800" dirty="0"/>
              <a:t>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nezastižení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kteréhokoliv</a:t>
            </a:r>
            <a:r>
              <a:rPr lang="en-US" sz="1800" dirty="0"/>
              <a:t> </a:t>
            </a:r>
            <a:r>
              <a:rPr lang="en-US" sz="1800" dirty="0" err="1"/>
              <a:t>jiného</a:t>
            </a:r>
            <a:r>
              <a:rPr lang="en-US" sz="1800" dirty="0"/>
              <a:t> </a:t>
            </a:r>
            <a:r>
              <a:rPr lang="en-US" sz="1800" dirty="0" err="1"/>
              <a:t>administrátora</a:t>
            </a:r>
            <a:r>
              <a:rPr lang="en-US" sz="1800" dirty="0"/>
              <a:t> </a:t>
            </a:r>
            <a:r>
              <a:rPr lang="cs-CZ" sz="1800" dirty="0"/>
              <a:t>m</a:t>
            </a:r>
            <a:r>
              <a:rPr lang="en-US" sz="1800" dirty="0" err="1"/>
              <a:t>onitorovacího</a:t>
            </a:r>
            <a:r>
              <a:rPr lang="en-US" sz="1800" dirty="0"/>
              <a:t> </a:t>
            </a:r>
            <a:r>
              <a:rPr lang="en-US" sz="1800" dirty="0" err="1"/>
              <a:t>systému</a:t>
            </a:r>
            <a:r>
              <a:rPr lang="cs-CZ" sz="1800" dirty="0"/>
              <a:t> - k</a:t>
            </a:r>
            <a:r>
              <a:rPr lang="en-US" sz="1800" dirty="0" err="1"/>
              <a:t>ontaktní</a:t>
            </a:r>
            <a:r>
              <a:rPr lang="en-US" sz="1800" dirty="0"/>
              <a:t> </a:t>
            </a:r>
            <a:r>
              <a:rPr lang="en-US" sz="1800" dirty="0" err="1"/>
              <a:t>údaje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adrese</a:t>
            </a:r>
            <a:r>
              <a:rPr lang="en-US" sz="1800" dirty="0"/>
              <a:t>: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https://www.crr.cz/kontakty/uzemni-pracoviste/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933145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5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21488" y="2321005"/>
            <a:ext cx="6896986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br>
              <a:rPr lang="cs-CZ" sz="28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cs-CZ" sz="2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  <a:t>Ing. Kateřina Procházková, Administrátor monitorovacího systému</a:t>
            </a:r>
            <a:b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  <a:t>E-mail: katerina.prochazkova</a:t>
            </a:r>
            <a:r>
              <a:rPr lang="cs-CZ" dirty="0"/>
              <a:t>@crr.cz</a:t>
            </a:r>
            <a:b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cs typeface="Arial" panose="020B0604020202020204" pitchFamily="34" charset="0"/>
              </a:rPr>
              <a:t>Telefon: +420 736 511 135</a:t>
            </a:r>
            <a:endParaRPr lang="cs-CZ" dirty="0"/>
          </a:p>
        </p:txBody>
      </p:sp>
      <p:pic>
        <p:nvPicPr>
          <p:cNvPr id="3075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" y="5931600"/>
            <a:ext cx="4277833" cy="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1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"/>
            <a:ext cx="8229600" cy="1143000"/>
          </a:xfrm>
        </p:spPr>
        <p:txBody>
          <a:bodyPr/>
          <a:lstStyle/>
          <a:p>
            <a:r>
              <a:rPr lang="cs-CZ" sz="2800" dirty="0">
                <a:latin typeface="+mn-lt"/>
              </a:rPr>
              <a:t>Obsah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9" y="977152"/>
            <a:ext cx="8658665" cy="5190979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Úvod - ISKP14+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Depeše - výběr adresáta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Projektová žádost </a:t>
            </a:r>
          </a:p>
          <a:p>
            <a:pPr marL="796925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Založení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Vyplňování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VZ, veřejná podpora a CBA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Indikátory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Uživatelské role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Plná moc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Finalizace a elektronický podpis</a:t>
            </a:r>
          </a:p>
          <a:p>
            <a:pPr marL="79692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Ruční podání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Jaké dokumenty využít a na koho se obrátit s technickými problémy?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5" y="6024489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4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7"/>
            <a:ext cx="8229600" cy="1143000"/>
          </a:xfrm>
        </p:spPr>
        <p:txBody>
          <a:bodyPr/>
          <a:lstStyle/>
          <a:p>
            <a:r>
              <a:rPr lang="en-US" sz="2800" dirty="0" err="1"/>
              <a:t>Úvod</a:t>
            </a:r>
            <a:r>
              <a:rPr lang="en-US" sz="2800" dirty="0"/>
              <a:t> - ISKP14+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52" y="113358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koncového</a:t>
            </a:r>
            <a:r>
              <a:rPr lang="en-US" sz="2000" dirty="0"/>
              <a:t> </a:t>
            </a:r>
            <a:r>
              <a:rPr lang="en-US" sz="2000" dirty="0" err="1"/>
              <a:t>příjemce</a:t>
            </a:r>
            <a:endParaRPr lang="en-US" sz="2000" dirty="0"/>
          </a:p>
          <a:p>
            <a:r>
              <a:rPr lang="en-US" sz="2000" dirty="0" err="1"/>
              <a:t>Adresa</a:t>
            </a:r>
            <a:r>
              <a:rPr lang="en-US" sz="2000" dirty="0"/>
              <a:t>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722126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DB779D-309E-4B80-9747-90343E93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8" y="1918725"/>
            <a:ext cx="7129574" cy="3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93" y="45178"/>
            <a:ext cx="8229600" cy="1143000"/>
          </a:xfrm>
        </p:spPr>
        <p:txBody>
          <a:bodyPr/>
          <a:lstStyle/>
          <a:p>
            <a:r>
              <a:rPr lang="en-US" sz="2800" dirty="0"/>
              <a:t>HW a SW </a:t>
            </a:r>
            <a:r>
              <a:rPr lang="en-US" sz="2800" dirty="0" err="1"/>
              <a:t>požadavky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8" y="1033909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Minimální</a:t>
            </a:r>
            <a:r>
              <a:rPr lang="en-US" sz="1600" dirty="0"/>
              <a:t> </a:t>
            </a:r>
            <a:r>
              <a:rPr lang="en-US" sz="1600" dirty="0" err="1"/>
              <a:t>rozlišení</a:t>
            </a:r>
            <a:r>
              <a:rPr lang="en-US" sz="1600" dirty="0"/>
              <a:t> </a:t>
            </a:r>
            <a:r>
              <a:rPr lang="en-US" sz="1600" dirty="0" err="1"/>
              <a:t>monitoru</a:t>
            </a:r>
            <a:r>
              <a:rPr lang="en-US" sz="1600" dirty="0"/>
              <a:t> 1366 x 768 </a:t>
            </a:r>
            <a:r>
              <a:rPr lang="en-US" sz="1600" dirty="0" err="1"/>
              <a:t>bodů</a:t>
            </a:r>
            <a:endParaRPr lang="en-US" sz="1600" dirty="0"/>
          </a:p>
          <a:p>
            <a:pPr algn="just"/>
            <a:r>
              <a:rPr lang="en-US" sz="1600" dirty="0"/>
              <a:t>Pro </a:t>
            </a:r>
            <a:r>
              <a:rPr lang="en-US" sz="1600" dirty="0" err="1"/>
              <a:t>zadávání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do </a:t>
            </a:r>
            <a:r>
              <a:rPr lang="en-US" sz="1600" dirty="0" err="1"/>
              <a:t>žádosti</a:t>
            </a:r>
            <a:r>
              <a:rPr lang="en-US" sz="1600" dirty="0"/>
              <a:t> </a:t>
            </a:r>
            <a:r>
              <a:rPr lang="en-US" sz="1600" dirty="0" err="1"/>
              <a:t>musí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v </a:t>
            </a:r>
            <a:r>
              <a:rPr lang="en-US" sz="1600" dirty="0" err="1"/>
              <a:t>internetovém</a:t>
            </a:r>
            <a:r>
              <a:rPr lang="en-US" sz="1600" dirty="0"/>
              <a:t> </a:t>
            </a:r>
            <a:r>
              <a:rPr lang="en-US" sz="1600" dirty="0" err="1"/>
              <a:t>prohlížeči</a:t>
            </a:r>
            <a:r>
              <a:rPr lang="en-US" sz="1600" dirty="0"/>
              <a:t> </a:t>
            </a:r>
            <a:r>
              <a:rPr lang="en-US" sz="1600" dirty="0" err="1"/>
              <a:t>zapnutý</a:t>
            </a:r>
            <a:r>
              <a:rPr lang="en-US" sz="1600" dirty="0"/>
              <a:t> JavaScript</a:t>
            </a:r>
          </a:p>
          <a:p>
            <a:pPr algn="just"/>
            <a:r>
              <a:rPr lang="en-US" sz="1600" dirty="0"/>
              <a:t>Pro </a:t>
            </a:r>
            <a:r>
              <a:rPr lang="en-US" sz="1600" dirty="0" err="1"/>
              <a:t>fungování</a:t>
            </a:r>
            <a:r>
              <a:rPr lang="en-US" sz="1600" dirty="0"/>
              <a:t> </a:t>
            </a:r>
            <a:r>
              <a:rPr lang="en-US" sz="1600" dirty="0" err="1"/>
              <a:t>elektronického</a:t>
            </a:r>
            <a:r>
              <a:rPr lang="en-US" sz="1600" dirty="0"/>
              <a:t> </a:t>
            </a:r>
            <a:r>
              <a:rPr lang="en-US" sz="1600" dirty="0" err="1"/>
              <a:t>podpisu</a:t>
            </a:r>
            <a:r>
              <a:rPr lang="en-US" sz="1600" dirty="0"/>
              <a:t> je </a:t>
            </a:r>
            <a:r>
              <a:rPr lang="en-US" sz="1600" dirty="0" err="1"/>
              <a:t>nutné</a:t>
            </a:r>
            <a:r>
              <a:rPr lang="en-US" sz="1600" dirty="0"/>
              <a:t> </a:t>
            </a:r>
            <a:r>
              <a:rPr lang="en-US" sz="1600" dirty="0" err="1"/>
              <a:t>nainstalovat</a:t>
            </a:r>
            <a:r>
              <a:rPr lang="en-US" sz="1600" dirty="0"/>
              <a:t> </a:t>
            </a:r>
            <a:r>
              <a:rPr lang="cs-CZ" sz="1600" dirty="0"/>
              <a:t>2 </a:t>
            </a:r>
            <a:r>
              <a:rPr lang="en-US" sz="1600" dirty="0" err="1"/>
              <a:t>doplňky</a:t>
            </a:r>
            <a:r>
              <a:rPr lang="en-US" sz="1600" dirty="0"/>
              <a:t> (viz </a:t>
            </a:r>
            <a:r>
              <a:rPr lang="en-US" sz="1600" dirty="0" err="1"/>
              <a:t>příslušný</a:t>
            </a:r>
            <a:r>
              <a:rPr lang="en-US" sz="1600" dirty="0"/>
              <a:t> </a:t>
            </a:r>
            <a:r>
              <a:rPr lang="en-US" sz="1600" dirty="0" err="1"/>
              <a:t>snímek</a:t>
            </a:r>
            <a:r>
              <a:rPr lang="en-US" sz="1600" dirty="0"/>
              <a:t>)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>
                <a:solidFill>
                  <a:srgbClr val="FF0000"/>
                </a:solidFill>
              </a:rPr>
              <a:t>Test </a:t>
            </a:r>
            <a:r>
              <a:rPr lang="en-US" sz="1600" dirty="0" err="1">
                <a:solidFill>
                  <a:srgbClr val="FF0000"/>
                </a:solidFill>
              </a:rPr>
              <a:t>kompatibility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prohlížeče</a:t>
            </a:r>
            <a:r>
              <a:rPr lang="en-US" sz="1600" dirty="0">
                <a:solidFill>
                  <a:srgbClr val="FF0000"/>
                </a:solidFill>
              </a:rPr>
              <a:t> a el. </a:t>
            </a:r>
            <a:r>
              <a:rPr lang="en-US" sz="1600" dirty="0" err="1">
                <a:solidFill>
                  <a:srgbClr val="FF0000"/>
                </a:solidFill>
              </a:rPr>
              <a:t>podpisu</a:t>
            </a:r>
            <a:endParaRPr lang="en-US" sz="16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https://www.mssf.cz/testappbeta/check_client.aspx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 err="1">
                <a:solidFill>
                  <a:srgbClr val="FF0000"/>
                </a:solidFill>
              </a:rPr>
              <a:t>Podporované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verze</a:t>
            </a:r>
            <a:r>
              <a:rPr lang="en-US" sz="1600" dirty="0">
                <a:solidFill>
                  <a:srgbClr val="FF0000"/>
                </a:solidFill>
              </a:rPr>
              <a:t> OS</a:t>
            </a:r>
          </a:p>
          <a:p>
            <a:pPr marL="400050" lvl="1" indent="0" algn="just">
              <a:buNone/>
            </a:pPr>
            <a:r>
              <a:rPr lang="en-US" sz="1600" dirty="0" err="1"/>
              <a:t>Bezproblémové</a:t>
            </a:r>
            <a:r>
              <a:rPr lang="en-US" sz="1600" dirty="0"/>
              <a:t> </a:t>
            </a:r>
            <a:r>
              <a:rPr lang="en-US" sz="1600" dirty="0" err="1"/>
              <a:t>fungování</a:t>
            </a:r>
            <a:r>
              <a:rPr lang="en-US" sz="1600" dirty="0"/>
              <a:t> </a:t>
            </a:r>
            <a:r>
              <a:rPr lang="en-US" sz="1600" dirty="0" err="1"/>
              <a:t>aplikace</a:t>
            </a:r>
            <a:r>
              <a:rPr lang="en-US" sz="1600" dirty="0"/>
              <a:t> MS2014+ je </a:t>
            </a:r>
            <a:r>
              <a:rPr lang="en-US" sz="1600" dirty="0" err="1"/>
              <a:t>garantované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výrobcem</a:t>
            </a:r>
            <a:r>
              <a:rPr lang="en-US" sz="1600" dirty="0"/>
              <a:t> </a:t>
            </a:r>
            <a:r>
              <a:rPr lang="en-US" sz="1600" dirty="0" err="1"/>
              <a:t>podporovaných</a:t>
            </a:r>
            <a:r>
              <a:rPr lang="en-US" sz="1600" dirty="0"/>
              <a:t> </a:t>
            </a:r>
            <a:r>
              <a:rPr lang="en-US" sz="1600" dirty="0" err="1"/>
              <a:t>desktopových</a:t>
            </a:r>
            <a:r>
              <a:rPr lang="en-US" sz="1600" dirty="0"/>
              <a:t> </a:t>
            </a:r>
            <a:r>
              <a:rPr lang="en-US" sz="1600" dirty="0" err="1"/>
              <a:t>verzích</a:t>
            </a:r>
            <a:r>
              <a:rPr lang="en-US" sz="1600" dirty="0"/>
              <a:t> </a:t>
            </a:r>
            <a:r>
              <a:rPr lang="en-US" sz="1600" dirty="0" err="1"/>
              <a:t>operačních</a:t>
            </a:r>
            <a:r>
              <a:rPr lang="en-US" sz="1600" dirty="0"/>
              <a:t> </a:t>
            </a:r>
            <a:r>
              <a:rPr lang="en-US" sz="1600" dirty="0" err="1"/>
              <a:t>systémů</a:t>
            </a:r>
            <a:r>
              <a:rPr lang="en-US" sz="1600" dirty="0"/>
              <a:t> MS Windows a Apple macOS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err="1">
                <a:solidFill>
                  <a:srgbClr val="FF0000"/>
                </a:solidFill>
              </a:rPr>
              <a:t>Podporované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verze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prohlížeče</a:t>
            </a:r>
            <a:endParaRPr lang="en-US" sz="16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r>
              <a:rPr lang="en-US" sz="1600" dirty="0" err="1"/>
              <a:t>Bezproblémové</a:t>
            </a:r>
            <a:r>
              <a:rPr lang="en-US" sz="1600" dirty="0"/>
              <a:t> </a:t>
            </a:r>
            <a:r>
              <a:rPr lang="en-US" sz="1600" dirty="0" err="1"/>
              <a:t>fungování</a:t>
            </a:r>
            <a:r>
              <a:rPr lang="en-US" sz="1600" dirty="0"/>
              <a:t> </a:t>
            </a:r>
            <a:r>
              <a:rPr lang="en-US" sz="1600" dirty="0" err="1"/>
              <a:t>aplikace</a:t>
            </a:r>
            <a:r>
              <a:rPr lang="en-US" sz="1600" dirty="0"/>
              <a:t> MS2014+ je </a:t>
            </a:r>
            <a:r>
              <a:rPr lang="en-US" sz="1600" dirty="0" err="1"/>
              <a:t>garantované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výrobcem</a:t>
            </a:r>
            <a:r>
              <a:rPr lang="en-US" sz="1600" dirty="0"/>
              <a:t> </a:t>
            </a:r>
            <a:r>
              <a:rPr lang="en-US" sz="1600" dirty="0" err="1"/>
              <a:t>podporovaných</a:t>
            </a:r>
            <a:r>
              <a:rPr lang="en-US" sz="1600" dirty="0"/>
              <a:t> </a:t>
            </a:r>
            <a:r>
              <a:rPr lang="en-US" sz="1600" dirty="0" err="1"/>
              <a:t>prohlížečích</a:t>
            </a:r>
            <a:r>
              <a:rPr lang="en-US" sz="1600" dirty="0"/>
              <a:t> Internet Explorer 11, Google Chrome (</a:t>
            </a:r>
            <a:r>
              <a:rPr lang="en-US" sz="1600" dirty="0" err="1"/>
              <a:t>nejnovější</a:t>
            </a:r>
            <a:r>
              <a:rPr lang="en-US" sz="1600" dirty="0"/>
              <a:t> </a:t>
            </a:r>
            <a:r>
              <a:rPr lang="en-US" sz="1600" dirty="0" err="1"/>
              <a:t>verze</a:t>
            </a:r>
            <a:r>
              <a:rPr lang="en-US" sz="1600" dirty="0"/>
              <a:t>) a Mozilla Firefox (</a:t>
            </a:r>
            <a:r>
              <a:rPr lang="en-US" sz="1600" dirty="0" err="1"/>
              <a:t>nejnovější</a:t>
            </a:r>
            <a:r>
              <a:rPr lang="en-US" sz="1600" dirty="0"/>
              <a:t> </a:t>
            </a:r>
            <a:r>
              <a:rPr lang="en-US" sz="1600" dirty="0" err="1"/>
              <a:t>verze</a:t>
            </a:r>
            <a:r>
              <a:rPr lang="en-US" sz="1600" dirty="0"/>
              <a:t>)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820602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8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124"/>
            <a:ext cx="8229600" cy="1143000"/>
          </a:xfrm>
        </p:spPr>
        <p:txBody>
          <a:bodyPr/>
          <a:lstStyle/>
          <a:p>
            <a:r>
              <a:rPr lang="en-US" sz="2800" dirty="0" err="1"/>
              <a:t>Registrace</a:t>
            </a:r>
            <a:r>
              <a:rPr lang="en-US" sz="2800" dirty="0"/>
              <a:t> do ISKP14+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8" y="100935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Uživatel</a:t>
            </a:r>
            <a:r>
              <a:rPr lang="en-US" sz="2000" dirty="0"/>
              <a:t> </a:t>
            </a:r>
            <a:r>
              <a:rPr lang="en-US" sz="2000" dirty="0" err="1"/>
              <a:t>vyplní</a:t>
            </a:r>
            <a:r>
              <a:rPr lang="en-US" sz="2000" dirty="0"/>
              <a:t> </a:t>
            </a:r>
            <a:r>
              <a:rPr lang="en-US" sz="2000" dirty="0" err="1"/>
              <a:t>všechna</a:t>
            </a:r>
            <a:r>
              <a:rPr lang="en-US" sz="2000" dirty="0"/>
              <a:t> </a:t>
            </a:r>
            <a:r>
              <a:rPr lang="en-US" sz="2000" dirty="0" err="1"/>
              <a:t>žlutá</a:t>
            </a:r>
            <a:r>
              <a:rPr lang="en-US" sz="2000" dirty="0"/>
              <a:t> (</a:t>
            </a:r>
            <a:r>
              <a:rPr lang="en-US" sz="2000" dirty="0" err="1"/>
              <a:t>povinná</a:t>
            </a:r>
            <a:r>
              <a:rPr lang="en-US" sz="2000" dirty="0"/>
              <a:t>) pole</a:t>
            </a:r>
          </a:p>
          <a:p>
            <a:pPr algn="just"/>
            <a:r>
              <a:rPr lang="en-US" sz="2000" dirty="0"/>
              <a:t>Po </a:t>
            </a:r>
            <a:r>
              <a:rPr lang="en-US" sz="2000" dirty="0" err="1"/>
              <a:t>vyplnění</a:t>
            </a:r>
            <a:r>
              <a:rPr lang="en-US" sz="2000" dirty="0"/>
              <a:t> </a:t>
            </a:r>
            <a:r>
              <a:rPr lang="en-US" sz="2000" dirty="0" err="1"/>
              <a:t>pomocí</a:t>
            </a:r>
            <a:r>
              <a:rPr lang="en-US" sz="2000" dirty="0"/>
              <a:t> </a:t>
            </a:r>
            <a:r>
              <a:rPr lang="en-US" sz="2000" dirty="0" err="1"/>
              <a:t>tlačítka</a:t>
            </a:r>
            <a:r>
              <a:rPr lang="en-US" sz="2000" dirty="0"/>
              <a:t> „</a:t>
            </a:r>
            <a:r>
              <a:rPr lang="en-US" sz="2000" dirty="0" err="1"/>
              <a:t>Odeslat</a:t>
            </a:r>
            <a:r>
              <a:rPr lang="en-US" sz="2000" dirty="0"/>
              <a:t> </a:t>
            </a:r>
            <a:r>
              <a:rPr lang="en-US" sz="2000" dirty="0" err="1"/>
              <a:t>registrační</a:t>
            </a:r>
            <a:r>
              <a:rPr lang="en-US" sz="2000" dirty="0"/>
              <a:t> </a:t>
            </a:r>
            <a:r>
              <a:rPr lang="en-US" sz="2000" dirty="0" err="1"/>
              <a:t>údaje</a:t>
            </a:r>
            <a:r>
              <a:rPr lang="en-US" sz="2000" dirty="0"/>
              <a:t>“ </a:t>
            </a:r>
            <a:r>
              <a:rPr lang="en-US" sz="2000" dirty="0" err="1"/>
              <a:t>odešleme</a:t>
            </a:r>
            <a:r>
              <a:rPr lang="en-US" sz="2000" dirty="0"/>
              <a:t> </a:t>
            </a:r>
            <a:r>
              <a:rPr lang="en-US" sz="2000" dirty="0" err="1"/>
              <a:t>vyplněný</a:t>
            </a:r>
            <a:r>
              <a:rPr lang="en-US" sz="2000" dirty="0"/>
              <a:t> </a:t>
            </a:r>
            <a:r>
              <a:rPr lang="en-US" sz="2000" dirty="0" err="1"/>
              <a:t>formulář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806534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93091A-1DDD-4DBF-B720-028BC7A6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0" y="2069874"/>
            <a:ext cx="7163555" cy="37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189"/>
            <a:ext cx="8229600" cy="1143000"/>
          </a:xfrm>
        </p:spPr>
        <p:txBody>
          <a:bodyPr/>
          <a:lstStyle/>
          <a:p>
            <a:r>
              <a:rPr lang="en-US" sz="2800" dirty="0" err="1"/>
              <a:t>Dokončení</a:t>
            </a:r>
            <a:r>
              <a:rPr lang="en-US" sz="2800" dirty="0"/>
              <a:t> </a:t>
            </a:r>
            <a:r>
              <a:rPr lang="en-US" sz="2800" dirty="0" err="1"/>
              <a:t>registrace</a:t>
            </a:r>
            <a:r>
              <a:rPr lang="en-US" sz="2800" dirty="0"/>
              <a:t> a </a:t>
            </a:r>
            <a:r>
              <a:rPr lang="en-US" sz="2800" dirty="0" err="1"/>
              <a:t>přihlášení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35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Po </a:t>
            </a:r>
            <a:r>
              <a:rPr lang="en-US" sz="2000" dirty="0" err="1"/>
              <a:t>odeslání</a:t>
            </a:r>
            <a:r>
              <a:rPr lang="en-US" sz="2000" dirty="0"/>
              <a:t> </a:t>
            </a:r>
            <a:r>
              <a:rPr lang="en-US" sz="2000" dirty="0" err="1"/>
              <a:t>registračních</a:t>
            </a:r>
            <a:r>
              <a:rPr lang="en-US" sz="2000" dirty="0"/>
              <a:t> </a:t>
            </a:r>
            <a:r>
              <a:rPr lang="en-US" sz="2000" dirty="0" err="1"/>
              <a:t>údajů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zašle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zadané</a:t>
            </a:r>
            <a:r>
              <a:rPr lang="en-US" sz="2000" dirty="0"/>
              <a:t> </a:t>
            </a:r>
            <a:r>
              <a:rPr lang="en-US" sz="2000" dirty="0" err="1"/>
              <a:t>telefonní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 SMS s </a:t>
            </a:r>
            <a:r>
              <a:rPr lang="en-US" sz="2000" dirty="0" err="1"/>
              <a:t>aktivačním</a:t>
            </a:r>
            <a:r>
              <a:rPr lang="en-US" sz="2000" dirty="0"/>
              <a:t> </a:t>
            </a:r>
            <a:r>
              <a:rPr lang="en-US" sz="2000" dirty="0" err="1"/>
              <a:t>klíčem</a:t>
            </a:r>
            <a:r>
              <a:rPr lang="en-US" sz="2000" dirty="0"/>
              <a:t> a </a:t>
            </a:r>
            <a:r>
              <a:rPr lang="en-US" sz="2000" dirty="0" err="1"/>
              <a:t>zobrazí</a:t>
            </a:r>
            <a:r>
              <a:rPr lang="en-US" sz="2000" dirty="0"/>
              <a:t> v </a:t>
            </a:r>
            <a:r>
              <a:rPr lang="en-US" sz="2000" dirty="0" err="1"/>
              <a:t>registračním</a:t>
            </a:r>
            <a:r>
              <a:rPr lang="en-US" sz="2000" dirty="0"/>
              <a:t> </a:t>
            </a:r>
            <a:r>
              <a:rPr lang="en-US" sz="2000" dirty="0" err="1"/>
              <a:t>formuláři</a:t>
            </a:r>
            <a:r>
              <a:rPr lang="en-US" sz="2000" dirty="0"/>
              <a:t> </a:t>
            </a:r>
            <a:r>
              <a:rPr lang="en-US" sz="2000" dirty="0" err="1"/>
              <a:t>nové</a:t>
            </a:r>
            <a:r>
              <a:rPr lang="en-US" sz="2000" dirty="0"/>
              <a:t> pole „</a:t>
            </a:r>
            <a:r>
              <a:rPr lang="en-US" sz="2000" dirty="0" err="1"/>
              <a:t>Aktivační</a:t>
            </a:r>
            <a:r>
              <a:rPr lang="en-US" sz="2000" dirty="0"/>
              <a:t> </a:t>
            </a:r>
            <a:r>
              <a:rPr lang="en-US" sz="2000" dirty="0" err="1"/>
              <a:t>klíč</a:t>
            </a:r>
            <a:r>
              <a:rPr lang="en-US" sz="2000" dirty="0"/>
              <a:t>“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 </a:t>
            </a:r>
            <a:r>
              <a:rPr lang="en-US" sz="2000" dirty="0" err="1"/>
              <a:t>úspěšné</a:t>
            </a:r>
            <a:r>
              <a:rPr lang="en-US" sz="2000" dirty="0"/>
              <a:t> </a:t>
            </a:r>
            <a:r>
              <a:rPr lang="en-US" sz="2000" dirty="0" err="1"/>
              <a:t>provedení</a:t>
            </a:r>
            <a:r>
              <a:rPr lang="en-US" sz="2000" dirty="0"/>
              <a:t> </a:t>
            </a:r>
            <a:r>
              <a:rPr lang="en-US" sz="2000" dirty="0" err="1"/>
              <a:t>registrace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uživatel</a:t>
            </a:r>
            <a:r>
              <a:rPr lang="en-US" sz="2000" dirty="0"/>
              <a:t> </a:t>
            </a:r>
            <a:r>
              <a:rPr lang="en-US" sz="2000" dirty="0" err="1"/>
              <a:t>informován</a:t>
            </a:r>
            <a:r>
              <a:rPr lang="en-US" sz="2000" dirty="0"/>
              <a:t> </a:t>
            </a:r>
            <a:r>
              <a:rPr lang="en-US" sz="2000" dirty="0" err="1"/>
              <a:t>prostřednictvím</a:t>
            </a:r>
            <a:r>
              <a:rPr lang="en-US" sz="2000" dirty="0"/>
              <a:t> </a:t>
            </a:r>
            <a:r>
              <a:rPr lang="en-US" sz="2000" dirty="0" err="1"/>
              <a:t>emailové</a:t>
            </a:r>
            <a:r>
              <a:rPr lang="en-US" sz="2000" dirty="0"/>
              <a:t> </a:t>
            </a:r>
            <a:r>
              <a:rPr lang="en-US" sz="2000" dirty="0" err="1"/>
              <a:t>zprávy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mu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sděleno</a:t>
            </a:r>
            <a:r>
              <a:rPr lang="en-US" sz="2000" dirty="0"/>
              <a:t> </a:t>
            </a:r>
            <a:r>
              <a:rPr lang="en-US" sz="2000" dirty="0" err="1"/>
              <a:t>už</a:t>
            </a:r>
            <a:r>
              <a:rPr lang="en-US" sz="2000" dirty="0"/>
              <a:t>. </a:t>
            </a:r>
            <a:r>
              <a:rPr lang="en-US" sz="2000" dirty="0" err="1"/>
              <a:t>jméno</a:t>
            </a:r>
            <a:endParaRPr lang="en-US" sz="2000" dirty="0"/>
          </a:p>
          <a:p>
            <a:pPr algn="just"/>
            <a:r>
              <a:rPr lang="en-US" sz="2000" dirty="0" err="1"/>
              <a:t>Heslo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uživatel</a:t>
            </a:r>
            <a:r>
              <a:rPr lang="en-US" sz="2000" dirty="0"/>
              <a:t> </a:t>
            </a:r>
            <a:r>
              <a:rPr lang="en-US" sz="2000" dirty="0" err="1"/>
              <a:t>zvolil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registraci</a:t>
            </a:r>
            <a:endParaRPr lang="en-US" sz="2000" dirty="0"/>
          </a:p>
          <a:p>
            <a:r>
              <a:rPr lang="en-US" sz="2000" dirty="0" err="1"/>
              <a:t>Pokud</a:t>
            </a:r>
            <a:r>
              <a:rPr lang="en-US" sz="2000" dirty="0"/>
              <a:t> </a:t>
            </a:r>
            <a:r>
              <a:rPr lang="en-US" sz="2000" dirty="0" err="1"/>
              <a:t>uživatel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heslo</a:t>
            </a:r>
            <a:r>
              <a:rPr lang="en-US" sz="2000" dirty="0"/>
              <a:t> </a:t>
            </a:r>
            <a:r>
              <a:rPr lang="en-US" sz="2000" dirty="0" err="1"/>
              <a:t>nezná</a:t>
            </a:r>
            <a:r>
              <a:rPr lang="en-US" sz="2000" dirty="0"/>
              <a:t>,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en-US" sz="2000" dirty="0" err="1"/>
              <a:t>využije</a:t>
            </a:r>
            <a:r>
              <a:rPr lang="en-US" sz="2000" dirty="0"/>
              <a:t> </a:t>
            </a:r>
            <a:r>
              <a:rPr lang="en-US" sz="2000" dirty="0" err="1"/>
              <a:t>možnost</a:t>
            </a:r>
            <a:r>
              <a:rPr lang="en-US" sz="2000" dirty="0"/>
              <a:t> „</a:t>
            </a:r>
            <a:r>
              <a:rPr lang="cs-CZ" sz="2000" dirty="0"/>
              <a:t>Z</a:t>
            </a:r>
            <a:r>
              <a:rPr lang="en-US" sz="2000" dirty="0" err="1"/>
              <a:t>apomenuté</a:t>
            </a:r>
            <a:r>
              <a:rPr lang="en-US" sz="2000" dirty="0"/>
              <a:t> </a:t>
            </a:r>
            <a:r>
              <a:rPr lang="en-US" sz="2000" dirty="0" err="1"/>
              <a:t>heslo</a:t>
            </a:r>
            <a:r>
              <a:rPr lang="en-US" sz="2000" dirty="0"/>
              <a:t>“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722126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3E4EC14-340D-42A1-A32C-5C082E82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" y="2017800"/>
            <a:ext cx="5125689" cy="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5D9460-E01F-40C8-918B-0F36B46A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561" y="3758359"/>
            <a:ext cx="273405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192"/>
            <a:ext cx="8229600" cy="1143000"/>
          </a:xfrm>
        </p:spPr>
        <p:txBody>
          <a:bodyPr/>
          <a:lstStyle/>
          <a:p>
            <a:r>
              <a:rPr lang="en-US" sz="2800" dirty="0" err="1"/>
              <a:t>Komunikace</a:t>
            </a:r>
            <a:r>
              <a:rPr lang="en-US" sz="2800" dirty="0"/>
              <a:t> – </a:t>
            </a:r>
            <a:r>
              <a:rPr lang="en-US" sz="2800" dirty="0" err="1"/>
              <a:t>depeše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967154"/>
            <a:ext cx="8426547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Depeše</a:t>
            </a:r>
            <a:r>
              <a:rPr lang="en-US" sz="1800" dirty="0"/>
              <a:t> – </a:t>
            </a:r>
            <a:r>
              <a:rPr lang="en-US" sz="1800" dirty="0" err="1"/>
              <a:t>elektronické</a:t>
            </a:r>
            <a:r>
              <a:rPr lang="en-US" sz="1800" dirty="0"/>
              <a:t> </a:t>
            </a:r>
            <a:r>
              <a:rPr lang="en-US" sz="1800" dirty="0" err="1"/>
              <a:t>zprávy</a:t>
            </a:r>
            <a:r>
              <a:rPr lang="en-US" sz="1800" dirty="0"/>
              <a:t>, </a:t>
            </a:r>
            <a:r>
              <a:rPr lang="en-US" sz="1800" dirty="0" err="1"/>
              <a:t>prostřednictvím</a:t>
            </a:r>
            <a:r>
              <a:rPr lang="en-US" sz="1800" dirty="0"/>
              <a:t> </a:t>
            </a:r>
            <a:r>
              <a:rPr lang="en-US" sz="1800" dirty="0" err="1"/>
              <a:t>kterých</a:t>
            </a:r>
            <a:r>
              <a:rPr lang="en-US" sz="1800" dirty="0"/>
              <a:t> </a:t>
            </a:r>
            <a:r>
              <a:rPr lang="en-US" sz="1800" dirty="0" err="1"/>
              <a:t>probíhá</a:t>
            </a:r>
            <a:r>
              <a:rPr lang="en-US" sz="1800" dirty="0"/>
              <a:t> </a:t>
            </a:r>
            <a:r>
              <a:rPr lang="en-US" sz="1800" dirty="0" err="1"/>
              <a:t>komunikace</a:t>
            </a:r>
            <a:r>
              <a:rPr lang="en-US" sz="1800" dirty="0"/>
              <a:t> </a:t>
            </a:r>
          </a:p>
          <a:p>
            <a:pPr algn="just"/>
            <a:r>
              <a:rPr lang="en-US" sz="1800" dirty="0"/>
              <a:t>O </a:t>
            </a:r>
            <a:r>
              <a:rPr lang="en-US" sz="1800" dirty="0" err="1"/>
              <a:t>všech</a:t>
            </a:r>
            <a:r>
              <a:rPr lang="en-US" sz="1800" dirty="0"/>
              <a:t> </a:t>
            </a:r>
            <a:r>
              <a:rPr lang="en-US" sz="1800" dirty="0" err="1"/>
              <a:t>změnách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projektové</a:t>
            </a:r>
            <a:r>
              <a:rPr lang="en-US" sz="1800" dirty="0"/>
              <a:t> </a:t>
            </a:r>
            <a:r>
              <a:rPr lang="en-US" sz="1800" dirty="0" err="1"/>
              <a:t>žádosti</a:t>
            </a:r>
            <a:r>
              <a:rPr lang="en-US" sz="1800" dirty="0"/>
              <a:t>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žadatel</a:t>
            </a:r>
            <a:r>
              <a:rPr lang="en-US" sz="1800" dirty="0"/>
              <a:t> </a:t>
            </a:r>
            <a:r>
              <a:rPr lang="en-US" sz="1800" dirty="0" err="1"/>
              <a:t>informován</a:t>
            </a:r>
            <a:r>
              <a:rPr lang="en-US" sz="1800" dirty="0"/>
              <a:t> </a:t>
            </a:r>
            <a:r>
              <a:rPr lang="en-US" sz="1800" dirty="0" err="1"/>
              <a:t>prostřednictvím</a:t>
            </a:r>
            <a:r>
              <a:rPr lang="en-US" sz="1800" dirty="0"/>
              <a:t> </a:t>
            </a:r>
            <a:r>
              <a:rPr lang="cs-CZ" sz="1800" dirty="0"/>
              <a:t>depeší </a:t>
            </a:r>
            <a:r>
              <a:rPr lang="en-US" sz="1800" dirty="0"/>
              <a:t>(</a:t>
            </a:r>
            <a:r>
              <a:rPr lang="en-US" sz="1800" dirty="0" err="1"/>
              <a:t>výsledek</a:t>
            </a:r>
            <a:r>
              <a:rPr lang="en-US" sz="1800" dirty="0"/>
              <a:t> hodnocení, </a:t>
            </a:r>
            <a:r>
              <a:rPr lang="en-US" sz="1800" dirty="0" err="1"/>
              <a:t>právní</a:t>
            </a:r>
            <a:r>
              <a:rPr lang="en-US" sz="1800" dirty="0"/>
              <a:t> </a:t>
            </a:r>
            <a:r>
              <a:rPr lang="en-US" sz="1800" dirty="0" err="1"/>
              <a:t>akt</a:t>
            </a:r>
            <a:r>
              <a:rPr lang="en-US" sz="1800" dirty="0"/>
              <a:t> </a:t>
            </a:r>
            <a:r>
              <a:rPr lang="en-US" sz="1800" dirty="0" err="1"/>
              <a:t>apod</a:t>
            </a:r>
            <a:r>
              <a:rPr lang="en-US" sz="1800" dirty="0"/>
              <a:t>.)</a:t>
            </a:r>
          </a:p>
          <a:p>
            <a:pPr algn="just"/>
            <a:r>
              <a:rPr lang="en-US" sz="1800" dirty="0" err="1"/>
              <a:t>Depeše</a:t>
            </a:r>
            <a:r>
              <a:rPr lang="en-US" sz="1800" dirty="0"/>
              <a:t>: </a:t>
            </a:r>
            <a:r>
              <a:rPr lang="en-US" sz="1800" dirty="0" err="1">
                <a:solidFill>
                  <a:srgbClr val="FF0000"/>
                </a:solidFill>
              </a:rPr>
              <a:t>systémové</a:t>
            </a:r>
            <a:r>
              <a:rPr lang="en-US" sz="1800" dirty="0"/>
              <a:t> – </a:t>
            </a:r>
            <a:r>
              <a:rPr lang="en-US" sz="1800" dirty="0" err="1"/>
              <a:t>upozorňující</a:t>
            </a:r>
            <a:r>
              <a:rPr lang="en-US" sz="1800" dirty="0"/>
              <a:t> </a:t>
            </a:r>
            <a:r>
              <a:rPr lang="en-US" sz="1800" dirty="0" err="1"/>
              <a:t>např</a:t>
            </a:r>
            <a:r>
              <a:rPr lang="en-US" sz="1800" dirty="0"/>
              <a:t>.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lhůtu</a:t>
            </a:r>
            <a:r>
              <a:rPr lang="en-US" sz="1800" dirty="0"/>
              <a:t> pro </a:t>
            </a:r>
            <a:r>
              <a:rPr lang="en-US" sz="1800" dirty="0" err="1"/>
              <a:t>podání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rgbClr val="FF0000"/>
                </a:solidFill>
              </a:rPr>
              <a:t>uživatelské</a:t>
            </a:r>
            <a:r>
              <a:rPr lang="en-US" sz="1800" dirty="0"/>
              <a:t> – od </a:t>
            </a:r>
            <a:r>
              <a:rPr lang="en-US" sz="1800" dirty="0" err="1"/>
              <a:t>konkrétního</a:t>
            </a:r>
            <a:r>
              <a:rPr lang="en-US" sz="1800" dirty="0"/>
              <a:t> </a:t>
            </a:r>
            <a:r>
              <a:rPr lang="en-US" sz="1800" dirty="0" err="1"/>
              <a:t>uživatele</a:t>
            </a:r>
            <a:endParaRPr lang="en-US" sz="1800" dirty="0"/>
          </a:p>
          <a:p>
            <a:pPr algn="just"/>
            <a:r>
              <a:rPr lang="en-US" sz="1800" dirty="0" err="1">
                <a:solidFill>
                  <a:srgbClr val="FF0000"/>
                </a:solidFill>
              </a:rPr>
              <a:t>Nastavení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notifikací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upozornění</a:t>
            </a:r>
            <a:r>
              <a:rPr lang="en-US" sz="1800" dirty="0"/>
              <a:t>) - </a:t>
            </a:r>
            <a:r>
              <a:rPr lang="en-US" sz="1800" dirty="0" err="1"/>
              <a:t>které</a:t>
            </a:r>
            <a:r>
              <a:rPr lang="en-US" sz="1800" dirty="0"/>
              <a:t> </a:t>
            </a:r>
            <a:r>
              <a:rPr lang="en-US" sz="1800" dirty="0" err="1"/>
              <a:t>upozorní</a:t>
            </a:r>
            <a:r>
              <a:rPr lang="en-US" sz="1800" dirty="0"/>
              <a:t> e-</a:t>
            </a:r>
            <a:r>
              <a:rPr lang="en-US" sz="1800" dirty="0" err="1"/>
              <a:t>mailem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SMS </a:t>
            </a:r>
            <a:r>
              <a:rPr lang="en-US" sz="1800" dirty="0" err="1"/>
              <a:t>uživatele</a:t>
            </a:r>
            <a:r>
              <a:rPr lang="en-US" sz="1800" dirty="0"/>
              <a:t> o </a:t>
            </a:r>
            <a:r>
              <a:rPr lang="en-US" sz="1800" dirty="0" err="1"/>
              <a:t>příchozí</a:t>
            </a:r>
            <a:r>
              <a:rPr lang="en-US" sz="1800" dirty="0"/>
              <a:t> </a:t>
            </a:r>
            <a:r>
              <a:rPr lang="en-US" sz="1800" dirty="0" err="1"/>
              <a:t>depeši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daný</a:t>
            </a:r>
            <a:r>
              <a:rPr lang="en-US" sz="1800" dirty="0"/>
              <a:t> </a:t>
            </a:r>
            <a:r>
              <a:rPr lang="en-US" sz="1800" dirty="0" err="1"/>
              <a:t>projekt</a:t>
            </a:r>
            <a:r>
              <a:rPr lang="en-US" sz="1800" dirty="0"/>
              <a:t>. </a:t>
            </a:r>
            <a:r>
              <a:rPr lang="en-US" sz="1800" dirty="0" err="1"/>
              <a:t>Nastavení</a:t>
            </a:r>
            <a:r>
              <a:rPr lang="en-US" sz="1800" dirty="0"/>
              <a:t>  </a:t>
            </a:r>
            <a:r>
              <a:rPr lang="en-US" sz="1800" dirty="0" err="1"/>
              <a:t>proveďte</a:t>
            </a:r>
            <a:r>
              <a:rPr lang="en-US" sz="1800" dirty="0"/>
              <a:t> </a:t>
            </a:r>
            <a:r>
              <a:rPr lang="en-US" sz="1800" dirty="0" err="1"/>
              <a:t>záložce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Profil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uživatele</a:t>
            </a:r>
            <a:r>
              <a:rPr lang="en-US" sz="1800" dirty="0">
                <a:solidFill>
                  <a:srgbClr val="FF0000"/>
                </a:solidFill>
              </a:rPr>
              <a:t> – </a:t>
            </a:r>
            <a:r>
              <a:rPr lang="en-US" sz="1800" dirty="0" err="1">
                <a:solidFill>
                  <a:srgbClr val="FF0000"/>
                </a:solidFill>
              </a:rPr>
              <a:t>Kontaktní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údaje</a:t>
            </a:r>
            <a:r>
              <a:rPr lang="en-US" sz="1800" dirty="0"/>
              <a:t>. </a:t>
            </a:r>
            <a:r>
              <a:rPr lang="en-US" sz="1800" dirty="0" err="1"/>
              <a:t>Vložte</a:t>
            </a:r>
            <a:r>
              <a:rPr lang="en-US" sz="1800" dirty="0"/>
              <a:t> </a:t>
            </a:r>
            <a:r>
              <a:rPr lang="en-US" sz="1800" dirty="0" err="1"/>
              <a:t>svůj</a:t>
            </a:r>
            <a:r>
              <a:rPr lang="en-US" sz="1800" dirty="0"/>
              <a:t> </a:t>
            </a:r>
            <a:r>
              <a:rPr lang="en-US" sz="1800" dirty="0" err="1"/>
              <a:t>pracovní</a:t>
            </a:r>
            <a:r>
              <a:rPr lang="en-US" sz="1800" dirty="0"/>
              <a:t> e-mail </a:t>
            </a:r>
            <a:r>
              <a:rPr lang="cs-CZ" sz="1800" dirty="0"/>
              <a:t>nebo</a:t>
            </a:r>
            <a:r>
              <a:rPr lang="en-US" sz="1800" dirty="0"/>
              <a:t> </a:t>
            </a:r>
            <a:r>
              <a:rPr lang="en-US" sz="1800" dirty="0" err="1"/>
              <a:t>mobilní</a:t>
            </a:r>
            <a:r>
              <a:rPr lang="en-US" sz="1800" dirty="0"/>
              <a:t> </a:t>
            </a:r>
            <a:r>
              <a:rPr lang="en-US" sz="1800" dirty="0" err="1"/>
              <a:t>telefon</a:t>
            </a:r>
            <a:r>
              <a:rPr lang="cs-CZ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popř</a:t>
            </a:r>
            <a:r>
              <a:rPr lang="en-US" sz="1800" dirty="0"/>
              <a:t>. </a:t>
            </a:r>
            <a:r>
              <a:rPr lang="cs-CZ" sz="1800" dirty="0"/>
              <a:t>obě možnosti</a:t>
            </a:r>
            <a:r>
              <a:rPr lang="en-US" sz="1800" dirty="0"/>
              <a:t>. </a:t>
            </a:r>
            <a:r>
              <a:rPr lang="en-US" sz="1800" dirty="0" err="1"/>
              <a:t>Zatrhněte</a:t>
            </a:r>
            <a:r>
              <a:rPr lang="en-US" sz="1800" dirty="0"/>
              <a:t> checkbox </a:t>
            </a:r>
            <a:r>
              <a:rPr lang="en-US" sz="1800" dirty="0">
                <a:solidFill>
                  <a:srgbClr val="FF0000"/>
                </a:solidFill>
              </a:rPr>
              <a:t>„</a:t>
            </a:r>
            <a:r>
              <a:rPr lang="en-US" sz="1800" dirty="0" err="1">
                <a:solidFill>
                  <a:srgbClr val="FF0000"/>
                </a:solidFill>
              </a:rPr>
              <a:t>Platnost</a:t>
            </a:r>
            <a:r>
              <a:rPr lang="en-US" sz="1800" dirty="0">
                <a:solidFill>
                  <a:srgbClr val="FF0000"/>
                </a:solidFill>
              </a:rPr>
              <a:t>“ </a:t>
            </a:r>
            <a:r>
              <a:rPr lang="en-US" sz="1800" dirty="0"/>
              <a:t>a </a:t>
            </a:r>
            <a:r>
              <a:rPr lang="en-US" sz="1800" dirty="0" err="1"/>
              <a:t>záznam</a:t>
            </a:r>
            <a:r>
              <a:rPr lang="en-US" sz="1800" dirty="0"/>
              <a:t> </a:t>
            </a:r>
            <a:r>
              <a:rPr lang="en-US" sz="1800" dirty="0" err="1"/>
              <a:t>uložte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961277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E6C2F2-6E9B-4236-8ADE-CDDAB16E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" y="3761908"/>
            <a:ext cx="2463591" cy="18457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11A56F-09DF-4AF7-BC40-56BBEF7BC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71" y="3724972"/>
            <a:ext cx="5388430" cy="22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463"/>
            <a:ext cx="8229600" cy="1143000"/>
          </a:xfrm>
        </p:spPr>
        <p:txBody>
          <a:bodyPr/>
          <a:lstStyle/>
          <a:p>
            <a:r>
              <a:rPr lang="en-US" sz="2800" dirty="0" err="1"/>
              <a:t>Komunikace</a:t>
            </a:r>
            <a:r>
              <a:rPr lang="en-US" sz="2800" dirty="0"/>
              <a:t> – </a:t>
            </a:r>
            <a:r>
              <a:rPr lang="en-US" sz="2800" dirty="0" err="1"/>
              <a:t>depeše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8" y="89713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solidFill>
                  <a:srgbClr val="FF0000"/>
                </a:solidFill>
              </a:rPr>
              <a:t>Depeše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projektové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žádosti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- </a:t>
            </a:r>
            <a:r>
              <a:rPr lang="en-US" sz="1800" dirty="0" err="1"/>
              <a:t>přehled</a:t>
            </a:r>
            <a:r>
              <a:rPr lang="en-US" sz="1800" dirty="0"/>
              <a:t> </a:t>
            </a:r>
            <a:r>
              <a:rPr lang="en-US" sz="1800" dirty="0" err="1"/>
              <a:t>depeší</a:t>
            </a:r>
            <a:r>
              <a:rPr lang="en-US" sz="1800" dirty="0"/>
              <a:t> </a:t>
            </a:r>
            <a:r>
              <a:rPr lang="en-US" sz="1800" dirty="0" err="1"/>
              <a:t>vztahující</a:t>
            </a:r>
            <a:r>
              <a:rPr lang="en-US" sz="1800" dirty="0"/>
              <a:t> se k </a:t>
            </a:r>
            <a:r>
              <a:rPr lang="en-US" sz="1800" dirty="0" err="1"/>
              <a:t>danému</a:t>
            </a:r>
            <a:r>
              <a:rPr lang="en-US" sz="1800" dirty="0"/>
              <a:t> </a:t>
            </a:r>
            <a:r>
              <a:rPr lang="en-US" sz="1800" dirty="0" err="1"/>
              <a:t>projektu</a:t>
            </a:r>
            <a:endParaRPr lang="en-US" sz="1800" dirty="0"/>
          </a:p>
          <a:p>
            <a:pPr algn="just"/>
            <a:r>
              <a:rPr lang="en-US" sz="1800" dirty="0" err="1">
                <a:solidFill>
                  <a:srgbClr val="FF0000"/>
                </a:solidFill>
              </a:rPr>
              <a:t>Depeše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nástěnce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- </a:t>
            </a:r>
            <a:r>
              <a:rPr lang="en-US" sz="1800" dirty="0" err="1"/>
              <a:t>všechny</a:t>
            </a:r>
            <a:r>
              <a:rPr lang="en-US" sz="1800" dirty="0"/>
              <a:t> </a:t>
            </a:r>
            <a:r>
              <a:rPr lang="en-US" sz="1800" dirty="0" err="1"/>
              <a:t>depeše</a:t>
            </a:r>
            <a:r>
              <a:rPr lang="en-US" sz="1800" dirty="0"/>
              <a:t> </a:t>
            </a:r>
            <a:r>
              <a:rPr lang="en-US" sz="1800" dirty="0" err="1"/>
              <a:t>daného</a:t>
            </a:r>
            <a:r>
              <a:rPr lang="en-US" sz="1800" dirty="0"/>
              <a:t> </a:t>
            </a:r>
            <a:r>
              <a:rPr lang="en-US" sz="1800" dirty="0" err="1"/>
              <a:t>uživatele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5975347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1EB98D-2063-444E-BCEB-FBC189A3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8" y="1919163"/>
            <a:ext cx="2257425" cy="37800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7441BD-001D-4F16-9142-7D0088506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28" y="1899017"/>
            <a:ext cx="5947172" cy="25933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68A68D-FE4B-4FEB-9134-35B52730176D}"/>
              </a:ext>
            </a:extLst>
          </p:cNvPr>
          <p:cNvSpPr txBox="1"/>
          <p:nvPr/>
        </p:nvSpPr>
        <p:spPr>
          <a:xfrm>
            <a:off x="2629563" y="4591469"/>
            <a:ext cx="6373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iral"/>
              </a:rPr>
              <a:t>Pokud žadatel odešle depeši z projektové žádosti, zůstane tato depeše k danému projektu navázána (sloupec „Vázáno na objekt“)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iral"/>
              </a:rPr>
              <a:t>Pokud žadatel odešle depeši z nástěnky, depeše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nebude</a:t>
            </a:r>
            <a:r>
              <a:rPr lang="cs-CZ" dirty="0">
                <a:latin typeface="Airal"/>
              </a:rPr>
              <a:t> navázána k žádnému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86807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93" y="-119260"/>
            <a:ext cx="8229600" cy="1143000"/>
          </a:xfrm>
        </p:spPr>
        <p:txBody>
          <a:bodyPr/>
          <a:lstStyle/>
          <a:p>
            <a:r>
              <a:rPr lang="en-US" sz="2800" dirty="0" err="1"/>
              <a:t>Depeše</a:t>
            </a:r>
            <a:r>
              <a:rPr lang="en-US" sz="2800" dirty="0"/>
              <a:t> – </a:t>
            </a:r>
            <a:r>
              <a:rPr lang="en-US" sz="2800" dirty="0" err="1"/>
              <a:t>výběr</a:t>
            </a:r>
            <a:r>
              <a:rPr lang="en-US" sz="2800" dirty="0"/>
              <a:t> </a:t>
            </a:r>
            <a:r>
              <a:rPr lang="en-US" sz="2800" dirty="0" err="1"/>
              <a:t>adresáta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8" y="9390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700" dirty="0" err="1"/>
              <a:t>Při</a:t>
            </a:r>
            <a:r>
              <a:rPr lang="en-US" sz="1700" dirty="0"/>
              <a:t> </a:t>
            </a:r>
            <a:r>
              <a:rPr lang="en-US" sz="1700" dirty="0" err="1"/>
              <a:t>odesílání</a:t>
            </a:r>
            <a:r>
              <a:rPr lang="en-US" sz="1700" dirty="0"/>
              <a:t> </a:t>
            </a:r>
            <a:r>
              <a:rPr lang="en-US" sz="1700" dirty="0" err="1"/>
              <a:t>depeše</a:t>
            </a:r>
            <a:r>
              <a:rPr lang="en-US" sz="1700" dirty="0"/>
              <a:t> </a:t>
            </a:r>
            <a:r>
              <a:rPr lang="en-US" sz="1700" dirty="0" err="1"/>
              <a:t>vybíráme</a:t>
            </a:r>
            <a:r>
              <a:rPr lang="en-US" sz="1700" dirty="0"/>
              <a:t> </a:t>
            </a:r>
            <a:r>
              <a:rPr lang="en-US" sz="1700" dirty="0" err="1"/>
              <a:t>adresáty</a:t>
            </a:r>
            <a:r>
              <a:rPr lang="en-US" sz="1700" dirty="0"/>
              <a:t> </a:t>
            </a:r>
            <a:r>
              <a:rPr lang="en-US" sz="1700" dirty="0" err="1"/>
              <a:t>tím</a:t>
            </a:r>
            <a:r>
              <a:rPr lang="en-US" sz="1700" dirty="0"/>
              <a:t> </a:t>
            </a:r>
            <a:r>
              <a:rPr lang="en-US" sz="1700" dirty="0" err="1"/>
              <a:t>způsobem</a:t>
            </a:r>
            <a:r>
              <a:rPr lang="en-US" sz="1700" dirty="0"/>
              <a:t>, </a:t>
            </a:r>
            <a:r>
              <a:rPr lang="en-US" sz="1700" dirty="0" err="1"/>
              <a:t>že</a:t>
            </a:r>
            <a:r>
              <a:rPr lang="en-US" sz="1700" dirty="0"/>
              <a:t> je </a:t>
            </a:r>
            <a:r>
              <a:rPr lang="en-US" sz="1700" dirty="0" err="1"/>
              <a:t>označíme</a:t>
            </a:r>
            <a:r>
              <a:rPr lang="en-US" sz="1700" dirty="0"/>
              <a:t> </a:t>
            </a:r>
            <a:br>
              <a:rPr lang="cs-CZ" sz="1700" dirty="0"/>
            </a:br>
            <a:r>
              <a:rPr lang="en-US" sz="1700" dirty="0"/>
              <a:t>a </a:t>
            </a:r>
            <a:r>
              <a:rPr lang="en-US" sz="1700" dirty="0" err="1"/>
              <a:t>pak</a:t>
            </a:r>
            <a:r>
              <a:rPr lang="en-US" sz="1700" dirty="0"/>
              <a:t> </a:t>
            </a:r>
            <a:r>
              <a:rPr lang="en-US" sz="1700" dirty="0" err="1"/>
              <a:t>pomocí</a:t>
            </a:r>
            <a:r>
              <a:rPr lang="en-US" sz="1700" dirty="0"/>
              <a:t> </a:t>
            </a:r>
            <a:r>
              <a:rPr lang="en-US" sz="1700" dirty="0" err="1"/>
              <a:t>šipky</a:t>
            </a:r>
            <a:r>
              <a:rPr lang="en-US" sz="1700" dirty="0"/>
              <a:t> </a:t>
            </a:r>
            <a:r>
              <a:rPr lang="en-US" sz="1700" dirty="0" err="1"/>
              <a:t>směřující</a:t>
            </a:r>
            <a:r>
              <a:rPr lang="en-US" sz="1700" dirty="0"/>
              <a:t> </a:t>
            </a:r>
            <a:r>
              <a:rPr lang="en-US" sz="1700" dirty="0" err="1"/>
              <a:t>směrem</a:t>
            </a:r>
            <a:r>
              <a:rPr lang="en-US" sz="1700" dirty="0"/>
              <a:t> </a:t>
            </a:r>
            <a:r>
              <a:rPr lang="en-US" sz="1700" dirty="0" err="1"/>
              <a:t>vpravo</a:t>
            </a:r>
            <a:r>
              <a:rPr lang="en-US" sz="1700" dirty="0"/>
              <a:t> </a:t>
            </a:r>
            <a:r>
              <a:rPr lang="en-US" sz="1700" dirty="0" err="1"/>
              <a:t>daného</a:t>
            </a:r>
            <a:r>
              <a:rPr lang="en-US" sz="1700" dirty="0"/>
              <a:t> </a:t>
            </a:r>
            <a:r>
              <a:rPr lang="en-US" sz="1700" dirty="0" err="1"/>
              <a:t>uživatele</a:t>
            </a:r>
            <a:r>
              <a:rPr lang="en-US" sz="1700" dirty="0"/>
              <a:t> </a:t>
            </a:r>
            <a:r>
              <a:rPr lang="en-US" sz="1700" dirty="0" err="1"/>
              <a:t>přesuneme</a:t>
            </a:r>
            <a:r>
              <a:rPr lang="en-US" sz="1700" dirty="0"/>
              <a:t> do </a:t>
            </a:r>
            <a:r>
              <a:rPr lang="en-US" sz="1700" dirty="0" err="1"/>
              <a:t>adresátů</a:t>
            </a:r>
            <a:endParaRPr lang="en-US" sz="1700" dirty="0"/>
          </a:p>
          <a:p>
            <a:pPr algn="just"/>
            <a:r>
              <a:rPr lang="en-US" sz="1700" dirty="0" err="1"/>
              <a:t>Pokud</a:t>
            </a:r>
            <a:r>
              <a:rPr lang="en-US" sz="1700" dirty="0"/>
              <a:t> je </a:t>
            </a:r>
            <a:r>
              <a:rPr lang="en-US" sz="1700" dirty="0" err="1"/>
              <a:t>depeše</a:t>
            </a:r>
            <a:r>
              <a:rPr lang="en-US" sz="1700" dirty="0"/>
              <a:t> </a:t>
            </a:r>
            <a:r>
              <a:rPr lang="en-US" sz="1700" dirty="0" err="1"/>
              <a:t>odesílána</a:t>
            </a:r>
            <a:r>
              <a:rPr lang="en-US" sz="1700" dirty="0"/>
              <a:t> z </a:t>
            </a:r>
            <a:r>
              <a:rPr lang="en-US" sz="1700" dirty="0" err="1"/>
              <a:t>nástěnky</a:t>
            </a:r>
            <a:r>
              <a:rPr lang="en-US" sz="1700" dirty="0"/>
              <a:t>, </a:t>
            </a:r>
            <a:r>
              <a:rPr lang="en-US" sz="1700" dirty="0" err="1"/>
              <a:t>záložka</a:t>
            </a:r>
            <a:r>
              <a:rPr lang="en-US" sz="1700" dirty="0"/>
              <a:t> „</a:t>
            </a:r>
            <a:r>
              <a:rPr lang="en-US" sz="1700" dirty="0" err="1"/>
              <a:t>Manažeři</a:t>
            </a:r>
            <a:r>
              <a:rPr lang="en-US" sz="1700" dirty="0"/>
              <a:t> </a:t>
            </a:r>
            <a:r>
              <a:rPr lang="en-US" sz="1700" dirty="0" err="1"/>
              <a:t>projektu</a:t>
            </a:r>
            <a:r>
              <a:rPr lang="en-US" sz="1700" dirty="0"/>
              <a:t>“ se </a:t>
            </a:r>
            <a:br>
              <a:rPr lang="cs-CZ" sz="1700" dirty="0"/>
            </a:br>
            <a:r>
              <a:rPr lang="en-US" sz="1700" dirty="0"/>
              <a:t>v </a:t>
            </a:r>
            <a:r>
              <a:rPr lang="en-US" sz="1700" dirty="0" err="1"/>
              <a:t>adresátech</a:t>
            </a:r>
            <a:r>
              <a:rPr lang="en-US" sz="1700" dirty="0"/>
              <a:t> </a:t>
            </a:r>
            <a:r>
              <a:rPr lang="en-US" sz="1700" dirty="0" err="1"/>
              <a:t>nezobrazí</a:t>
            </a:r>
            <a:endParaRPr lang="en-US" sz="1700" dirty="0"/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</p:txBody>
      </p:sp>
      <p:pic>
        <p:nvPicPr>
          <p:cNvPr id="1027" name="Picture 3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" y="6130090"/>
            <a:ext cx="4232155" cy="6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A12AE4-2EE7-4A51-A343-3875CC83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2" y="2385570"/>
            <a:ext cx="6413277" cy="3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E9813AA5530D4AAC2B4611BDF26DD7" ma:contentTypeVersion="0" ma:contentTypeDescription="Vytvoří nový dokument" ma:contentTypeScope="" ma:versionID="5f09c946f50ad25c68b4d7d1396217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c98b5e5f0a4b7642889d07697278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35533C-2364-4BB7-BD2B-4E37E12FD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ECBAF2-612A-4AE4-9F88-62784706A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BE06D-B319-48B7-B5A2-AEB520ADF612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1351</Words>
  <Application>Microsoft Office PowerPoint</Application>
  <PresentationFormat>Předvádění na obrazovce (4:3)</PresentationFormat>
  <Paragraphs>166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Airal</vt:lpstr>
      <vt:lpstr>Arial</vt:lpstr>
      <vt:lpstr>Myriad Pro</vt:lpstr>
      <vt:lpstr>Office Theme</vt:lpstr>
      <vt:lpstr>Základní informace  o aplikaci MS2014+</vt:lpstr>
      <vt:lpstr>Obsah</vt:lpstr>
      <vt:lpstr>Úvod - ISKP14+</vt:lpstr>
      <vt:lpstr>HW a SW požadavky</vt:lpstr>
      <vt:lpstr>Registrace do ISKP14+</vt:lpstr>
      <vt:lpstr>Dokončení registrace a přihlášení</vt:lpstr>
      <vt:lpstr>Komunikace – depeše</vt:lpstr>
      <vt:lpstr>Komunikace – depeše</vt:lpstr>
      <vt:lpstr>Depeše – výběr adresáta</vt:lpstr>
      <vt:lpstr>Projektová žádost - založení</vt:lpstr>
      <vt:lpstr>Projektová žádost – vyplňování</vt:lpstr>
      <vt:lpstr>Projektová žádost - VZ, veřejná podpora  a CBA</vt:lpstr>
      <vt:lpstr>Projektová žádost - indikátory</vt:lpstr>
      <vt:lpstr>Projektová žádost – uživatelské role</vt:lpstr>
      <vt:lpstr>Projektová žádost – plná moc</vt:lpstr>
      <vt:lpstr>Projektová žádost – finalizace a elektronický podpis</vt:lpstr>
      <vt:lpstr>Projektová žádost - ruční podání</vt:lpstr>
      <vt:lpstr>Jaké dokumenty využít a na koho se obrátit s technickými problémy?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STŘEDNĚ DLOUHÝ  NADPIS NA DVA ŘÁDKY</dc:title>
  <dc:creator>Misa Sisa</dc:creator>
  <cp:lastModifiedBy>Procházková Kateřina</cp:lastModifiedBy>
  <cp:revision>62</cp:revision>
  <dcterms:created xsi:type="dcterms:W3CDTF">2013-09-17T08:01:02Z</dcterms:created>
  <dcterms:modified xsi:type="dcterms:W3CDTF">2021-06-01T12:12:32Z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0x010100F2E9813AA5530D4AAC2B4611BDF26DD7</vt:lpwstr>
  </property>
</Properties>
</file>