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  <p:sldMasterId id="2147483687" r:id="rId3"/>
    <p:sldMasterId id="2147483700" r:id="rId4"/>
  </p:sldMasterIdLst>
  <p:notesMasterIdLst>
    <p:notesMasterId r:id="rId32"/>
  </p:notesMasterIdLst>
  <p:handoutMasterIdLst>
    <p:handoutMasterId r:id="rId33"/>
  </p:handoutMasterIdLst>
  <p:sldIdLst>
    <p:sldId id="285" r:id="rId5"/>
    <p:sldId id="298" r:id="rId6"/>
    <p:sldId id="299" r:id="rId7"/>
    <p:sldId id="297" r:id="rId8"/>
    <p:sldId id="261" r:id="rId9"/>
    <p:sldId id="265" r:id="rId10"/>
    <p:sldId id="294" r:id="rId11"/>
    <p:sldId id="267" r:id="rId12"/>
    <p:sldId id="301" r:id="rId13"/>
    <p:sldId id="302" r:id="rId14"/>
    <p:sldId id="303" r:id="rId15"/>
    <p:sldId id="300" r:id="rId16"/>
    <p:sldId id="268" r:id="rId17"/>
    <p:sldId id="304" r:id="rId18"/>
    <p:sldId id="269" r:id="rId19"/>
    <p:sldId id="270" r:id="rId20"/>
    <p:sldId id="271" r:id="rId21"/>
    <p:sldId id="272" r:id="rId22"/>
    <p:sldId id="273" r:id="rId23"/>
    <p:sldId id="308" r:id="rId24"/>
    <p:sldId id="274" r:id="rId25"/>
    <p:sldId id="288" r:id="rId26"/>
    <p:sldId id="295" r:id="rId27"/>
    <p:sldId id="291" r:id="rId28"/>
    <p:sldId id="292" r:id="rId29"/>
    <p:sldId id="293" r:id="rId30"/>
    <p:sldId id="307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67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0113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0244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5826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6314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6520" y="1265040"/>
            <a:ext cx="7383240" cy="4316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08498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9841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6023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3348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1409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03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5" name="Obrázek 34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6" name="Obrázek 35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4666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291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764548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822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89547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641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1136520" y="1265040"/>
            <a:ext cx="7383240" cy="4316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17726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8296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20039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549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211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6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3" name="Obrázek 72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4" name="Obrázek 73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3885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/>
              <a:t>16/12/14</a:t>
            </a:r>
          </a:p>
        </p:txBody>
      </p:sp>
    </p:spTree>
    <p:extLst>
      <p:ext uri="{BB962C8B-B14F-4D97-AF65-F5344CB8AC3E}">
        <p14:creationId xmlns:p14="http://schemas.microsoft.com/office/powerpoint/2010/main" val="4258032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362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00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5539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1344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022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3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1280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>
                <a:solidFill>
                  <a:prstClr val="white"/>
                </a:solidFill>
              </a:rPr>
              <a:t>Centrum pro regionální rozvoj České republiky</a:t>
            </a: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3591250" y="5840002"/>
            <a:ext cx="246494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>
                <a:solidFill>
                  <a:prstClr val="white"/>
                </a:solidFill>
              </a:rPr>
              <a:t>Vinohradská 46, 120 00  Praha 2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614045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>
                <a:solidFill>
                  <a:prstClr val="white"/>
                </a:solidFill>
              </a:rPr>
              <a:t>tel.: +420 221 580 201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8048299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>
                <a:solidFill>
                  <a:prstClr val="white"/>
                </a:solidFill>
              </a:rPr>
              <a:t>www.crr.cz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503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85D83E-7469-4EA2-960A-70D5806DC5B5}" type="datetime1">
              <a:rPr lang="cs-CZ" smtClean="0">
                <a:solidFill>
                  <a:prstClr val="black"/>
                </a:solidFill>
              </a:rPr>
              <a:pPr/>
              <a:t>19.08.2020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E2-EBBE-4D23-A49E-D1AA126D0E8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82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err="1"/>
              <a:t>Drag</a:t>
            </a:r>
            <a:r>
              <a:rPr lang="cs-CZ" dirty="0"/>
              <a:t> </a:t>
            </a:r>
            <a:r>
              <a:rPr lang="cs-CZ" dirty="0" err="1"/>
              <a:t>picture</a:t>
            </a:r>
            <a:r>
              <a:rPr lang="cs-CZ" dirty="0"/>
              <a:t> to </a:t>
            </a:r>
            <a:r>
              <a:rPr lang="cs-CZ" dirty="0" err="1"/>
              <a:t>placeholder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click</a:t>
            </a:r>
            <a:r>
              <a:rPr lang="cs-CZ" dirty="0"/>
              <a:t> </a:t>
            </a:r>
            <a:r>
              <a:rPr lang="cs-CZ" dirty="0" err="1"/>
              <a:t>icon</a:t>
            </a:r>
            <a:r>
              <a:rPr lang="cs-CZ" dirty="0"/>
              <a:t> to </a:t>
            </a:r>
            <a:r>
              <a:rPr lang="cs-CZ" dirty="0" err="1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1280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3591250" y="5840002"/>
            <a:ext cx="246494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>
                <a:solidFill>
                  <a:schemeClr val="bg1"/>
                </a:solidFill>
              </a:rPr>
              <a:t>Vinohradská 46, 120 00  Praha 2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614045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>
                <a:solidFill>
                  <a:schemeClr val="bg1"/>
                </a:solidFill>
              </a:rPr>
              <a:t>tel.: +420 221 580 201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8048299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3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13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FFFF"/>
                </a:solidFill>
                <a:latin typeface="Calibri"/>
              </a:rPr>
              <a:t>Klikněte pro úpravu formátu textu nadpisuClick to edit Master title style</a:t>
            </a:r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85800" y="3309480"/>
            <a:ext cx="6632280" cy="14522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Šestá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Sedmá úroveň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56960" y="6356520"/>
            <a:ext cx="2006280" cy="3693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Šestá úroveň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CCCCCC"/>
                </a:solidFill>
                <a:latin typeface="Calibri"/>
              </a:rPr>
              <a:t>Sedmá úroveň16/12/14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2939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986400" y="1306800"/>
            <a:ext cx="7700040" cy="48189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>
                <a:solidFill>
                  <a:srgbClr val="000000"/>
                </a:solidFill>
                <a:latin typeface="Calibri"/>
              </a:rPr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>
                <a:solidFill>
                  <a:srgbClr val="000000"/>
                </a:solidFill>
                <a:latin typeface="Calibri"/>
              </a:rPr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Šestá úroveň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Sedmá úroveňClick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000" b="1">
                <a:solidFill>
                  <a:srgbClr val="00529C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ftr"/>
          </p:nvPr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title"/>
          </p:nvPr>
        </p:nvSpPr>
        <p:spPr>
          <a:xfrm>
            <a:off x="457200" y="262080"/>
            <a:ext cx="8229240" cy="82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>
                <a:solidFill>
                  <a:srgbClr val="00529C"/>
                </a:solidFill>
                <a:latin typeface="Calibri"/>
              </a:rPr>
              <a:t>Klikněte pro úpravu formátu textu nadpisuClick to edit Master title style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sldNum"/>
          </p:nvPr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E50416DE-003B-451E-BAA3-EFB3598CB657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8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56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p.mmr.cz/c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crr.cz/irop/projekt/" TargetMode="External"/><Relationship Id="rId5" Type="http://schemas.openxmlformats.org/officeDocument/2006/relationships/hyperlink" Target="https://www.crr.cz/irop/vyzvy/kontrolni-listy/" TargetMode="External"/><Relationship Id="rId4" Type="http://schemas.openxmlformats.org/officeDocument/2006/relationships/hyperlink" Target="https://www.crr.cz/irop/statistiky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op.mmr.cz/cs/Zadatele-a-prijemci/Dokumenty/Dokumenty/Jednotny-formular-pro-vyrizovani-zadosti-prezkum" TargetMode="External"/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p.mmr.cz/cs/Zadatele-a-prijemci/Dokumenty/Dokumenty/Zavazna-stanoviska-RO-IROP" TargetMode="External"/><Relationship Id="rId2" Type="http://schemas.openxmlformats.org/officeDocument/2006/relationships/hyperlink" Target="https://irop.mmr.cz/cs/vyzvy/seznam/vyzva-c-95-vybrane-useky-silnic-ii-a-iii-tridy-iv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irop.mmr.cz/cs/Ostatni/Doporucene/Caste-dotazy/Silnic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a.brozova@crr.cz" TargetMode="External"/><Relationship Id="rId2" Type="http://schemas.openxmlformats.org/officeDocument/2006/relationships/hyperlink" Target="mailto:jakub.reznicek@crr.cz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 algn="ctr" defTabSz="914400"/>
            <a:r>
              <a:rPr lang="cs-CZ" sz="4400" b="1" dirty="0">
                <a:solidFill>
                  <a:srgbClr val="FFFFFF"/>
                </a:solidFill>
                <a:latin typeface="Calibri"/>
              </a:rPr>
              <a:t>Příjem a hodnocení žádostí </a:t>
            </a:r>
            <a:br>
              <a:rPr lang="cs-CZ" sz="4400" b="1" dirty="0">
                <a:solidFill>
                  <a:srgbClr val="FFFFFF"/>
                </a:solidFill>
                <a:latin typeface="Calibri"/>
              </a:rPr>
            </a:br>
            <a:r>
              <a:rPr lang="cs-CZ" sz="4400" b="1" dirty="0">
                <a:solidFill>
                  <a:srgbClr val="FFFFFF"/>
                </a:solidFill>
                <a:latin typeface="Calibri"/>
              </a:rPr>
              <a:t>o podporu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685800" y="5387040"/>
            <a:ext cx="6400440" cy="569880"/>
          </a:xfrm>
          <a:prstGeom prst="rect">
            <a:avLst/>
          </a:prstGeom>
        </p:spPr>
        <p:txBody>
          <a:bodyPr/>
          <a:lstStyle/>
          <a:p>
            <a:pPr defTabSz="914400"/>
            <a:r>
              <a:rPr lang="cs-CZ" sz="2200" b="1" dirty="0">
                <a:solidFill>
                  <a:srgbClr val="CCCCCC"/>
                </a:solidFill>
                <a:latin typeface="Calibri"/>
              </a:rPr>
              <a:t>Ing. Michaela Brožová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24" name="TextShape 3"/>
          <p:cNvSpPr txBox="1"/>
          <p:nvPr/>
        </p:nvSpPr>
        <p:spPr>
          <a:xfrm>
            <a:off x="685800" y="2880855"/>
            <a:ext cx="7886520" cy="1859040"/>
          </a:xfrm>
          <a:prstGeom prst="rect">
            <a:avLst/>
          </a:prstGeom>
        </p:spPr>
        <p:txBody>
          <a:bodyPr/>
          <a:lstStyle/>
          <a:p>
            <a:pPr defTabSz="914400">
              <a:spcBef>
                <a:spcPts val="2400"/>
              </a:spcBef>
            </a:pPr>
            <a:r>
              <a:rPr lang="cs-CZ" sz="3200" b="1" dirty="0">
                <a:solidFill>
                  <a:srgbClr val="CCCCCC"/>
                </a:solidFill>
                <a:latin typeface="Calibri"/>
              </a:rPr>
              <a:t>Průběžná výzva</a:t>
            </a:r>
            <a:r>
              <a:rPr lang="en-US" sz="3200" b="1" dirty="0">
                <a:solidFill>
                  <a:srgbClr val="CCCCCC"/>
                </a:solidFill>
                <a:latin typeface="Calibri"/>
              </a:rPr>
              <a:t> č. </a:t>
            </a:r>
            <a:r>
              <a:rPr lang="cs-CZ" sz="3200" b="1" dirty="0">
                <a:solidFill>
                  <a:srgbClr val="CCCCCC"/>
                </a:solidFill>
                <a:latin typeface="Calibri"/>
              </a:rPr>
              <a:t>95</a:t>
            </a:r>
            <a:endParaRPr lang="cs-CZ" sz="1600" b="1" dirty="0">
              <a:solidFill>
                <a:srgbClr val="CCCCCC"/>
              </a:solidFill>
              <a:latin typeface="Calibri"/>
            </a:endParaRPr>
          </a:p>
          <a:p>
            <a:pPr defTabSz="914400">
              <a:spcBef>
                <a:spcPts val="2400"/>
              </a:spcBef>
              <a:spcAft>
                <a:spcPts val="600"/>
              </a:spcAft>
            </a:pPr>
            <a:r>
              <a:rPr lang="cs-CZ" sz="3200" b="1" dirty="0">
                <a:solidFill>
                  <a:srgbClr val="CCCCCC"/>
                </a:solidFill>
                <a:latin typeface="Calibri"/>
              </a:rPr>
              <a:t>Vybrané úseky silnic II. a III. třídy - IV</a:t>
            </a:r>
            <a:r>
              <a:rPr lang="en-US" sz="3200" b="1" dirty="0">
                <a:solidFill>
                  <a:srgbClr val="CCCCCC"/>
                </a:solidFill>
                <a:latin typeface="Calibri"/>
              </a:rPr>
              <a:t> </a:t>
            </a:r>
            <a:endParaRPr sz="3200" dirty="0">
              <a:solidFill>
                <a:prstClr val="black"/>
              </a:solidFill>
            </a:endParaRPr>
          </a:p>
        </p:txBody>
      </p:sp>
      <p:sp>
        <p:nvSpPr>
          <p:cNvPr id="125" name="TextShape 4"/>
          <p:cNvSpPr txBox="1"/>
          <p:nvPr/>
        </p:nvSpPr>
        <p:spPr>
          <a:xfrm>
            <a:off x="156960" y="6356520"/>
            <a:ext cx="3100590" cy="369360"/>
          </a:xfrm>
          <a:prstGeom prst="rect">
            <a:avLst/>
          </a:prstGeom>
        </p:spPr>
        <p:txBody>
          <a:bodyPr/>
          <a:lstStyle/>
          <a:p>
            <a:pPr defTabSz="914400"/>
            <a:r>
              <a:rPr lang="cs-CZ" sz="2000" dirty="0">
                <a:latin typeface="Calibri"/>
              </a:rPr>
              <a:t>Praha, 21. srpna 2020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137968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92500"/>
          </a:bodyPr>
          <a:lstStyle/>
          <a:p>
            <a:pPr marL="454025" lvl="1" indent="-187325"/>
            <a:r>
              <a:rPr lang="cs-CZ" dirty="0"/>
              <a:t>Kapitola Technické a technologické řešení projektu</a:t>
            </a:r>
          </a:p>
          <a:p>
            <a:pPr marL="898525" lvl="2" indent="-187325" algn="just"/>
            <a:r>
              <a:rPr lang="cs-CZ" sz="1800" dirty="0"/>
              <a:t>Informace o výchozích diagnostických posudcích, pokud jsou relevantní (diagnostický posudek i jeho případná aktualizace </a:t>
            </a:r>
            <a:r>
              <a:rPr lang="cs-CZ" sz="1800" b="1" dirty="0"/>
              <a:t>nesmí být starší </a:t>
            </a:r>
            <a:r>
              <a:rPr lang="cs-CZ" sz="1800" dirty="0"/>
              <a:t>než 36 měsíců před datem předložení žádosti o stavební povolení na SÚ; aktualizace DP může přidávat návrh technologie výstavby, který je obsahem předložené projektové dokumentace, nezvrátí ale to, že samotný DP je starší než 36 měsíců; </a:t>
            </a:r>
            <a:r>
              <a:rPr lang="cs-CZ" sz="1800" dirty="0">
                <a:solidFill>
                  <a:srgbClr val="00B050"/>
                </a:solidFill>
              </a:rPr>
              <a:t>diagnostický posudek musí být </a:t>
            </a:r>
            <a:r>
              <a:rPr lang="cs-CZ" sz="1800" b="1" dirty="0">
                <a:solidFill>
                  <a:srgbClr val="00B050"/>
                </a:solidFill>
              </a:rPr>
              <a:t>zpracován na základě diagnostického průzkumu v souladu s TP 87</a:t>
            </a:r>
            <a:r>
              <a:rPr lang="cs-CZ" sz="1800" dirty="0"/>
              <a:t>)</a:t>
            </a:r>
          </a:p>
          <a:p>
            <a:pPr marL="454025" lvl="1" indent="-187325" algn="just"/>
            <a:r>
              <a:rPr lang="cs-CZ" dirty="0"/>
              <a:t>Kapitola Vliv projektu na životní prostředí</a:t>
            </a:r>
          </a:p>
          <a:p>
            <a:pPr marL="898525" lvl="2" indent="-187325" algn="just"/>
            <a:r>
              <a:rPr lang="cs-CZ" sz="1800" dirty="0"/>
              <a:t>V případě </a:t>
            </a:r>
            <a:r>
              <a:rPr lang="cs-CZ" sz="1800" b="1" dirty="0"/>
              <a:t>novostaveb popis změny velikosti emisí </a:t>
            </a:r>
            <a:r>
              <a:rPr lang="cs-CZ" sz="1800" dirty="0"/>
              <a:t>primárních částic a prekurzorů sekundárních částic vyvolané tímto projektem</a:t>
            </a:r>
          </a:p>
          <a:p>
            <a:pPr marL="898525" lvl="2" indent="-187325" algn="just"/>
            <a:r>
              <a:rPr lang="cs-CZ" sz="1800" dirty="0"/>
              <a:t>Pokud jsou relevantní, pak popis </a:t>
            </a:r>
            <a:r>
              <a:rPr lang="cs-CZ" sz="1800" b="1" dirty="0"/>
              <a:t>zjišťovacího řízení a posuzování vlivů na životní prostředí </a:t>
            </a:r>
            <a:r>
              <a:rPr lang="cs-CZ" sz="1800" dirty="0"/>
              <a:t>podle zákona č. 100/2001 Sb. – v případě změn oproti výchozímu záměru, které nastaly v průběhu povolovacího řízení, kompletně vyplnit všechny body požadované osnovou Studie proveditelnosti (rizikové zejména projekty s ukončeným zjišťovacím řízením před 1. 4. 2015)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Příloha Studie proveditelnosti -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33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/>
              <a:t>Kapitola Výstupy projektu</a:t>
            </a:r>
          </a:p>
          <a:p>
            <a:pPr marL="898525" lvl="2" indent="-187325" algn="just"/>
            <a:r>
              <a:rPr lang="cs-CZ" sz="1800" dirty="0"/>
              <a:t>Správné nastavení </a:t>
            </a:r>
            <a:r>
              <a:rPr lang="cs-CZ" sz="1800" b="1" dirty="0"/>
              <a:t>hodnot indikátorů </a:t>
            </a:r>
            <a:r>
              <a:rPr lang="cs-CZ" sz="1800" dirty="0"/>
              <a:t>– soulad uvedených údajů s údaji v projektové dokumentaci; vhodný výběr indikátoru výstavba versus rekonstrukce/modernizace; určení hodnoty indikátoru v případě křižovatek, …</a:t>
            </a:r>
          </a:p>
          <a:p>
            <a:pPr marL="454025" lvl="1" indent="-187325" algn="just"/>
            <a:r>
              <a:rPr lang="cs-CZ" dirty="0"/>
              <a:t>Kapitola Připravenost projektu k realizaci</a:t>
            </a:r>
          </a:p>
          <a:p>
            <a:pPr marL="898525" lvl="2" indent="-187325" algn="just"/>
            <a:r>
              <a:rPr lang="cs-CZ" sz="1800" dirty="0"/>
              <a:t>Pokud jsou pro různé řešené úseky silnice </a:t>
            </a:r>
            <a:r>
              <a:rPr lang="cs-CZ" sz="1800" b="1" dirty="0"/>
              <a:t>projektové dokumentace </a:t>
            </a:r>
            <a:r>
              <a:rPr lang="cs-CZ" sz="1800" dirty="0"/>
              <a:t>v různém stavu, tak to zde jednoznačně popsat</a:t>
            </a:r>
          </a:p>
          <a:p>
            <a:pPr marL="898525" lvl="2" indent="-187325" algn="just"/>
            <a:r>
              <a:rPr lang="cs-CZ" sz="1800" dirty="0"/>
              <a:t>Obecně popsat </a:t>
            </a:r>
            <a:r>
              <a:rPr lang="cs-CZ" sz="1800" b="1" dirty="0"/>
              <a:t>proces stavebního řízení </a:t>
            </a:r>
            <a:r>
              <a:rPr lang="cs-CZ" sz="1800" dirty="0"/>
              <a:t>a relevantní dokumenty dle stavebního zákona pro všechny aktivity uplatňované ve způsobilých výdajích</a:t>
            </a:r>
          </a:p>
          <a:p>
            <a:pPr marL="898525" lvl="2" indent="-187325" algn="just"/>
            <a:r>
              <a:rPr lang="cs-CZ" sz="1800" dirty="0"/>
              <a:t>Počet a stav </a:t>
            </a:r>
            <a:r>
              <a:rPr lang="cs-CZ" sz="1800" b="1" dirty="0"/>
              <a:t>výběrových řízení</a:t>
            </a:r>
          </a:p>
          <a:p>
            <a:pPr marL="898525" lvl="2" indent="-187325" algn="just"/>
            <a:r>
              <a:rPr lang="cs-CZ" sz="1800" dirty="0"/>
              <a:t>Popis </a:t>
            </a:r>
            <a:r>
              <a:rPr lang="cs-CZ" sz="1800" b="1" dirty="0"/>
              <a:t>majetkoprávních vztahů</a:t>
            </a:r>
          </a:p>
          <a:p>
            <a:pPr marL="454025" lvl="1" indent="-187325" algn="just"/>
            <a:r>
              <a:rPr lang="cs-CZ" dirty="0"/>
              <a:t>Kapitola Finanční analýza</a:t>
            </a:r>
          </a:p>
          <a:p>
            <a:pPr marL="898525" lvl="2" indent="-187325" algn="just"/>
            <a:r>
              <a:rPr lang="cs-CZ" sz="1800" dirty="0"/>
              <a:t>Plán cash flow ve fázi realizace a udržitelnosti; způsob krytí provozní ztráty</a:t>
            </a:r>
          </a:p>
          <a:p>
            <a:pPr marL="898525" lvl="2" indent="-187325" algn="just"/>
            <a:r>
              <a:rPr lang="cs-CZ" sz="1800" dirty="0">
                <a:solidFill>
                  <a:srgbClr val="00B050"/>
                </a:solidFill>
              </a:rPr>
              <a:t>U projektů </a:t>
            </a:r>
            <a:r>
              <a:rPr lang="cs-CZ" sz="1800" b="1" dirty="0">
                <a:solidFill>
                  <a:srgbClr val="00B050"/>
                </a:solidFill>
              </a:rPr>
              <a:t>nad 100 mil. Kč CZV </a:t>
            </a:r>
            <a:r>
              <a:rPr lang="cs-CZ" sz="1800" dirty="0">
                <a:solidFill>
                  <a:srgbClr val="00B050"/>
                </a:solidFill>
              </a:rPr>
              <a:t>se </a:t>
            </a:r>
            <a:r>
              <a:rPr lang="cs-CZ" sz="1800" b="1" dirty="0">
                <a:solidFill>
                  <a:srgbClr val="00B050"/>
                </a:solidFill>
              </a:rPr>
              <a:t>opět zpracovává </a:t>
            </a:r>
            <a:r>
              <a:rPr lang="cs-CZ" sz="1800" dirty="0">
                <a:solidFill>
                  <a:srgbClr val="00B050"/>
                </a:solidFill>
              </a:rPr>
              <a:t>modul CBA (finanční a ekonomická analýza)</a:t>
            </a:r>
          </a:p>
          <a:p>
            <a:pPr marL="898525" lvl="2" indent="-187325" algn="just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Příloha Studie proveditelnosti -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1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454025" lvl="1" indent="-187325"/>
            <a:r>
              <a:rPr lang="cs-CZ" dirty="0"/>
              <a:t>Jsou doloženy všechny povinné přílohy a obsahově splňují požadované náležitosti - pokračování</a:t>
            </a:r>
          </a:p>
          <a:p>
            <a:pPr marL="898525" lvl="2" indent="-187325" algn="just"/>
            <a:r>
              <a:rPr lang="cs-CZ" sz="1800" b="1" dirty="0"/>
              <a:t>Územní rozhodnutí/Územní souhlas/Veřejnoprávní smlouva nahrazující územní řízení </a:t>
            </a:r>
          </a:p>
          <a:p>
            <a:pPr marL="996950" lvl="2" indent="-285750" algn="just">
              <a:buFontTx/>
              <a:buChar char="-"/>
            </a:pPr>
            <a:r>
              <a:rPr lang="cs-CZ" sz="1800" i="1" dirty="0"/>
              <a:t>s datem nabytí právní moci/vydání/účinností nejpozději ke dni předložení žádosti o podporu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/>
              <a:t>v případě společného územního a stavebního řízení, nebo pokud stavba nevyžaduje územní rozhodnutí ani územní souhlas, je tato příloha nerelevantní</a:t>
            </a:r>
          </a:p>
          <a:p>
            <a:pPr marL="898525" lvl="2" indent="-187325" algn="just"/>
            <a:r>
              <a:rPr lang="cs-CZ" sz="1800" b="1" dirty="0"/>
              <a:t>Žádost o stavební povolení/Ohlášení/Stavební povolení/Souhlas s provedením ohlášeného stavebního záměru/Veřejnoprávní smlouva/Společné rozhodnutí s nabytím právní moci/certifikát autorizovaného inspektora </a:t>
            </a:r>
          </a:p>
          <a:p>
            <a:pPr marL="996950" lvl="2" indent="-285750" algn="just">
              <a:buFontTx/>
              <a:buChar char="-"/>
            </a:pPr>
            <a:r>
              <a:rPr lang="cs-CZ" sz="1800" i="1" dirty="0"/>
              <a:t>v případě samostatného stavebního řízení postačí podaná žádost o stavební povolení (včetně všech příloh a s datem předložení na stavební úřad nejpozději ke dni předložení žádosti o podporu; SP může nabýt právní moci až před vydáním Rozhodnutí)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/>
              <a:t>V případě sloučeného řízení musí být k žádosti o podporu doložen již „konečný“ dokument (pravomocné společné rozhodnutí, vydaný společný souhlas, účinná veřejnoprávní smlouva)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/>
              <a:t>Pokud stavba vyžaduje více dokumentů podle zákona č. 183/2006 Sb., žadatel dokládá všechny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Kritéria formálních náležitostí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53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4819290"/>
          </a:xfrm>
        </p:spPr>
        <p:txBody>
          <a:bodyPr>
            <a:normAutofit fontScale="92500" lnSpcReduction="10000"/>
          </a:bodyPr>
          <a:lstStyle/>
          <a:p>
            <a:pPr marL="454025" lvl="1" indent="-187325"/>
            <a:r>
              <a:rPr lang="cs-CZ" dirty="0"/>
              <a:t>Jsou doloženy všechny povinné přílohy a obsahově splňují požadované náležitosti – pokračování </a:t>
            </a:r>
          </a:p>
          <a:p>
            <a:pPr marL="898525" lvl="2" indent="-187325"/>
            <a:r>
              <a:rPr lang="cs-CZ" b="1" dirty="0"/>
              <a:t>Projektová dokumentace </a:t>
            </a:r>
          </a:p>
          <a:p>
            <a:pPr marL="996950" lvl="2" indent="-285750" algn="just">
              <a:buFontTx/>
              <a:buChar char="-"/>
            </a:pPr>
            <a:r>
              <a:rPr lang="cs-CZ" i="1" dirty="0"/>
              <a:t>zpracovaná autorizovaným projektantem; ověřená stavebním úřadem, resp. PD, která je součástí žádosti o SP/ohlášení stavby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PD pro provádění stavby, je-li již zpracována 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diagnostický posudek, pokud je definice modernizace/rekonstrukce naplněna pouze zesílením krytu, ne starší než 36 měsíců před podáním žádosti o stavební povolení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je-li zpracováno k různým částem stavby více PD, pak doložit všechny</a:t>
            </a:r>
          </a:p>
          <a:p>
            <a:pPr marL="898525" lvl="2" indent="-187325" algn="just"/>
            <a:r>
              <a:rPr lang="cs-CZ" b="1" dirty="0"/>
              <a:t>Položkový rozpočet stavby </a:t>
            </a:r>
          </a:p>
          <a:p>
            <a:pPr marL="996950" lvl="2" indent="-285750" algn="just">
              <a:buFontTx/>
              <a:buChar char="-"/>
            </a:pPr>
            <a:r>
              <a:rPr lang="cs-CZ" i="1" dirty="0"/>
              <a:t>u nezahájených zakázek stavební rozpočet vztahující se k příslušnému stupni PD  (tzv. zjednodušený rozpočet v .pdf)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ve stupni připravenosti k realizaci stavby/k zahájení zadávacího nebo výběrového řízení položkový rozpočet stavby v rozsahu odpovídajícímu požadavkům vyhlášky č. 169/2016 Sb.; v .pdf a ve formátu .unixml, .rts, .xc4, .utf, Stav Data, nebo uzamčený excelovský soubor, který je výstupem SW pro rozpočtování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je-li již ukončena zakázka na stavební práce, pak i vysoutěžený položkový rozpočet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/>
              <a:t>jsou-li zpracovány k různým částem stavby samostatné rozpočty, pak doložit všechny</a:t>
            </a:r>
          </a:p>
          <a:p>
            <a:pPr marL="454025" lvl="1" indent="-187325"/>
            <a:endParaRPr lang="cs-CZ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Kritéria formálních náležitostí –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/>
              <a:t>Jsou doloženy všechny povinné přílohy a obsahově splňují požadované náležitosti – pokračování </a:t>
            </a:r>
          </a:p>
          <a:p>
            <a:pPr marL="266700" lvl="1" indent="0" algn="just">
              <a:buNone/>
            </a:pPr>
            <a:r>
              <a:rPr lang="cs-CZ" b="0" dirty="0">
                <a:solidFill>
                  <a:schemeClr val="tx1"/>
                </a:solidFill>
              </a:rPr>
              <a:t>Žadatel je povinen dokládat </a:t>
            </a:r>
            <a:r>
              <a:rPr lang="cs-CZ" dirty="0">
                <a:solidFill>
                  <a:schemeClr val="tx1"/>
                </a:solidFill>
              </a:rPr>
              <a:t>přílohy i k nezpůsobilým výdajům</a:t>
            </a:r>
            <a:r>
              <a:rPr lang="cs-CZ" b="0" dirty="0">
                <a:solidFill>
                  <a:schemeClr val="tx1"/>
                </a:solidFill>
              </a:rPr>
              <a:t>, pokud jsou tyto věcně způsobilé a pro realizaci projektu nezbytné a mezi NZV byly zařazeny pouze z důvodu limitu na výzvě.</a:t>
            </a:r>
          </a:p>
          <a:p>
            <a:pPr marL="454025" lvl="1" indent="-187325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Kritéria formálních náležitostí – IV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486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/>
              <a:t>Projekt je svým zaměřením v souladu s cíli a podporovanými aktivitami výzvy</a:t>
            </a:r>
          </a:p>
          <a:p>
            <a:pPr marL="898525" lvl="2" indent="-187325"/>
            <a:r>
              <a:rPr lang="cs-CZ" dirty="0"/>
              <a:t>popis, zda se jedná o rekonstrukci, modernizaci, výstavbu vybraných úseků silnic II. a III. třídy (které plní funkce silnic vyšší třídy)</a:t>
            </a:r>
          </a:p>
          <a:p>
            <a:pPr marL="898525" lvl="2" indent="-187325"/>
            <a:r>
              <a:rPr lang="cs-CZ" dirty="0"/>
              <a:t>naplnění znaků rekonstrukce/modernizace, je-li to relevantní</a:t>
            </a:r>
          </a:p>
          <a:p>
            <a:pPr marL="454025" lvl="1" indent="-187325"/>
            <a:r>
              <a:rPr lang="cs-CZ" dirty="0"/>
              <a:t>Projekt je v souladu s podmínkami výzvy</a:t>
            </a:r>
          </a:p>
          <a:p>
            <a:pPr marL="898525" lvl="2" indent="-187325"/>
            <a:r>
              <a:rPr lang="cs-CZ" dirty="0"/>
              <a:t>zahájení/ukončení realizace projektu (1. 1. 2014/</a:t>
            </a:r>
            <a:r>
              <a:rPr lang="cs-CZ" b="1" dirty="0"/>
              <a:t>30. 6. 2023</a:t>
            </a:r>
            <a:r>
              <a:rPr lang="cs-CZ" dirty="0"/>
              <a:t>)</a:t>
            </a:r>
          </a:p>
          <a:p>
            <a:pPr marL="898525" lvl="2" indent="-187325"/>
            <a:r>
              <a:rPr lang="cs-CZ" dirty="0"/>
              <a:t>popis cílových skupin a dopady projektu na ně</a:t>
            </a:r>
          </a:p>
          <a:p>
            <a:pPr marL="898525" lvl="2" indent="-187325"/>
            <a:r>
              <a:rPr lang="cs-CZ" dirty="0"/>
              <a:t>zvolené indikátory (hodnota, datum naplnění cílové hodnoty)</a:t>
            </a:r>
          </a:p>
          <a:p>
            <a:pPr marL="898525" lvl="2" indent="-187325"/>
            <a:r>
              <a:rPr lang="cs-CZ" dirty="0"/>
              <a:t>míra podpory žadatele v souladu s procenty uvedenými ve výzvě</a:t>
            </a:r>
          </a:p>
          <a:p>
            <a:pPr marL="898525" lvl="2" indent="-187325"/>
            <a:r>
              <a:rPr lang="cs-CZ" dirty="0"/>
              <a:t>projekt negenerující příjmy</a:t>
            </a:r>
          </a:p>
          <a:p>
            <a:pPr marL="898525" lvl="2" indent="-187325"/>
            <a:r>
              <a:rPr lang="cs-CZ" dirty="0"/>
              <a:t>ukončení realizace projektu až po podání žádosti o podporu v systému</a:t>
            </a:r>
          </a:p>
          <a:p>
            <a:pPr marL="898525" lvl="2" indent="-187325"/>
            <a:r>
              <a:rPr lang="cs-CZ" dirty="0"/>
              <a:t>území realizace – prioritní regionální silniční síť na území celé ČR mimo území Prahy </a:t>
            </a:r>
            <a:r>
              <a:rPr lang="cs-CZ" dirty="0">
                <a:solidFill>
                  <a:srgbClr val="00B050"/>
                </a:solidFill>
              </a:rPr>
              <a:t>(</a:t>
            </a:r>
            <a:r>
              <a:rPr lang="cs-CZ" i="1" dirty="0">
                <a:solidFill>
                  <a:srgbClr val="00B050"/>
                </a:solidFill>
              </a:rPr>
              <a:t>nelze podpořit projekt zaměřený na část úseku prioritní sítě, jež byla z IROP již podpořena)  </a:t>
            </a:r>
          </a:p>
          <a:p>
            <a:pPr marL="898525" lvl="2" indent="-187325"/>
            <a:r>
              <a:rPr lang="cs-CZ" dirty="0">
                <a:solidFill>
                  <a:srgbClr val="00B050"/>
                </a:solidFill>
              </a:rPr>
              <a:t>nepřekročení maximální částky podpory určené na jeden kraj (333 mil. Kč z EFRR)</a:t>
            </a:r>
          </a:p>
          <a:p>
            <a:pPr marL="454025" lvl="1" indent="-187325"/>
            <a:r>
              <a:rPr lang="cs-CZ" dirty="0">
                <a:solidFill>
                  <a:srgbClr val="FF0000"/>
                </a:solidFill>
              </a:rPr>
              <a:t>Žadatel splňuje definici oprávněného příjemce </a:t>
            </a:r>
          </a:p>
          <a:p>
            <a:pPr marL="898525" lvl="2" indent="-187325"/>
            <a:r>
              <a:rPr lang="cs-CZ" dirty="0"/>
              <a:t>výzva určena pro kraje a organizace zřizované kraji za účelem výkonu vlastnických práv a povinností k silnicím II. a III. třídy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Obecná kritéria přijatelnosti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114787"/>
            <a:ext cx="7700425" cy="4819290"/>
          </a:xfrm>
        </p:spPr>
        <p:txBody>
          <a:bodyPr>
            <a:normAutofit lnSpcReduction="10000"/>
          </a:bodyPr>
          <a:lstStyle/>
          <a:p>
            <a:pPr marL="454025" lvl="1" indent="-187325"/>
            <a:r>
              <a:rPr lang="cs-CZ" dirty="0"/>
              <a:t>Projekt respektuje minimální a maximální hranici celkových způsobilých výdajů</a:t>
            </a:r>
          </a:p>
          <a:p>
            <a:pPr marL="898525" lvl="2" indent="-187325"/>
            <a:r>
              <a:rPr lang="cs-CZ" dirty="0"/>
              <a:t>min. výše celkových způsobilých výdajů – </a:t>
            </a:r>
            <a:r>
              <a:rPr lang="cs-CZ" b="1" dirty="0"/>
              <a:t>5 mil. Kč</a:t>
            </a:r>
          </a:p>
          <a:p>
            <a:pPr marL="898525" lvl="2" indent="-187325"/>
            <a:r>
              <a:rPr lang="cs-CZ" dirty="0"/>
              <a:t>max. výše celkových způsobilých výdajů – </a:t>
            </a:r>
            <a:r>
              <a:rPr lang="cs-CZ" b="1" dirty="0">
                <a:solidFill>
                  <a:srgbClr val="00B050"/>
                </a:solidFill>
              </a:rPr>
              <a:t>391 764 705,88 Kč</a:t>
            </a:r>
          </a:p>
          <a:p>
            <a:pPr marL="454025" lvl="1" indent="-187325"/>
            <a:r>
              <a:rPr lang="cs-CZ" dirty="0"/>
              <a:t>Projekt respektuje limity způsobilých výdajů, pokud jsou stanoveny</a:t>
            </a:r>
          </a:p>
          <a:p>
            <a:pPr marL="898525" lvl="2" indent="-187325"/>
            <a:r>
              <a:rPr lang="cs-CZ" dirty="0"/>
              <a:t>max. 15 % na vedlejší způsobilé výdaje</a:t>
            </a:r>
          </a:p>
          <a:p>
            <a:pPr marL="898525" lvl="2" indent="-187325"/>
            <a:r>
              <a:rPr lang="cs-CZ" dirty="0"/>
              <a:t>max. 10 % celkových způsobilých výdajů na nákupy/vyvlastnění pozemků resp. staveb určených k demolici a pozemků, pokud nelze cenu stavby a pozemku oddělit</a:t>
            </a:r>
          </a:p>
          <a:p>
            <a:pPr marL="454025" lvl="1" indent="-187325"/>
            <a:r>
              <a:rPr lang="cs-CZ" dirty="0"/>
              <a:t>Výsledky projektu jsou udržitelné</a:t>
            </a:r>
            <a:endParaRPr lang="cs-CZ" sz="1400" dirty="0"/>
          </a:p>
          <a:p>
            <a:pPr marL="898525" lvl="2" indent="-187325"/>
            <a:r>
              <a:rPr lang="cs-CZ" dirty="0"/>
              <a:t>popsat, jakým způsobem je zajištěna řádná péče o silnici II. a III. třídy (kapitola 13 Studie proveditelnosti)</a:t>
            </a:r>
          </a:p>
          <a:p>
            <a:pPr marL="898525" lvl="2" indent="-187325"/>
            <a:r>
              <a:rPr lang="cs-CZ" dirty="0"/>
              <a:t>popsat zajištění vlastnických nebo jiných práv k pozemkům, na kterých je stavba realizována (kapitola 16 Studie proveditelnosti)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Obecná kritéria přijatelnosti –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14925" y="1114787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/>
              <a:t>Projekt nemá negativní vliv na žádnou z horizontálních priorit IROP (udržitelný rozvoj, rovné příležitosti a zákaz diskriminace, rovnost mužů a žen) </a:t>
            </a:r>
          </a:p>
          <a:p>
            <a:pPr marL="898525" lvl="2" indent="-187325"/>
            <a:r>
              <a:rPr lang="cs-CZ" dirty="0"/>
              <a:t>projekt musí mít pozitivní/neutrální vliv na horizontální principy (kapitola 15 Studie proveditelnosti)</a:t>
            </a:r>
            <a:endParaRPr lang="en-US" dirty="0"/>
          </a:p>
          <a:p>
            <a:pPr marL="454025" lvl="1" indent="-187325"/>
            <a:r>
              <a:rPr lang="pl-PL" dirty="0"/>
              <a:t>Potřebnost realizace projektu je odůvodněná</a:t>
            </a:r>
            <a:endParaRPr lang="cs-CZ" dirty="0"/>
          </a:p>
          <a:p>
            <a:pPr marL="898525" lvl="2" indent="-187325"/>
            <a:r>
              <a:rPr lang="cs-CZ" dirty="0"/>
              <a:t>popsat potřebnost projektu s vazbou na specifický cíl 1.1 (kapitola 5 Studie proveditelnosti)</a:t>
            </a:r>
          </a:p>
          <a:p>
            <a:pPr marL="454025" lvl="1" indent="-187325"/>
            <a:r>
              <a:rPr lang="pl-PL" dirty="0">
                <a:solidFill>
                  <a:srgbClr val="FF0000"/>
                </a:solidFill>
              </a:rPr>
              <a:t>Projekt je v souladu s pravidly veřejné podpory</a:t>
            </a:r>
            <a:endParaRPr lang="cs-CZ" sz="1400" dirty="0">
              <a:solidFill>
                <a:srgbClr val="FF0000"/>
              </a:solidFill>
            </a:endParaRPr>
          </a:p>
          <a:p>
            <a:pPr marL="898525" lvl="2" indent="-187325"/>
            <a:r>
              <a:rPr lang="cs-CZ" dirty="0"/>
              <a:t>projekt nesmí kumulativně naplňovat všechny znaky veřejné podpory</a:t>
            </a:r>
          </a:p>
          <a:p>
            <a:pPr marL="454025" lvl="1" indent="-187325"/>
            <a:r>
              <a:rPr lang="cs-CZ" dirty="0">
                <a:solidFill>
                  <a:srgbClr val="FF0000"/>
                </a:solidFill>
              </a:rPr>
              <a:t>Statutární zástupce žadatele je trestně bezúhonný </a:t>
            </a:r>
          </a:p>
          <a:p>
            <a:pPr marL="898525" lvl="2" indent="-187325"/>
            <a:r>
              <a:rPr lang="cs-CZ" dirty="0"/>
              <a:t>uvedeno v čestném prohlášení, které je integrální součástí žádosti o podporu vyplňované v MS2014+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Obecná kritéria přijatelnosti –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4450" y="1084263"/>
            <a:ext cx="7700425" cy="4819290"/>
          </a:xfrm>
        </p:spPr>
        <p:txBody>
          <a:bodyPr>
            <a:normAutofit lnSpcReduction="10000"/>
          </a:bodyPr>
          <a:lstStyle/>
          <a:p>
            <a:pPr marL="454025" lvl="1" indent="-187325"/>
            <a:r>
              <a:rPr lang="pl-PL" dirty="0"/>
              <a:t>Projekt je v souladu s Dopravní politikou ČR 2014-2020</a:t>
            </a:r>
          </a:p>
          <a:p>
            <a:pPr marL="898525" lvl="2" indent="-187325"/>
            <a:r>
              <a:rPr lang="pl-PL" dirty="0"/>
              <a:t>zaměření na kap. 4.4.2.2 </a:t>
            </a:r>
            <a:r>
              <a:rPr lang="cs-CZ" b="1" dirty="0"/>
              <a:t>Silniční infrastruktura</a:t>
            </a:r>
            <a:r>
              <a:rPr lang="cs-CZ" dirty="0"/>
              <a:t>, 4.6 </a:t>
            </a:r>
            <a:r>
              <a:rPr lang="cs-CZ" b="1" dirty="0"/>
              <a:t>Snižování dopadu na veřejné zdraví a životní prostředí </a:t>
            </a:r>
            <a:r>
              <a:rPr lang="cs-CZ" dirty="0"/>
              <a:t>(kapitola 4 Studie proveditelnosti)</a:t>
            </a:r>
          </a:p>
          <a:p>
            <a:pPr marL="454025" lvl="1" indent="-187325"/>
            <a:r>
              <a:rPr lang="cs-CZ" dirty="0">
                <a:solidFill>
                  <a:srgbClr val="FF0000"/>
                </a:solidFill>
              </a:rPr>
              <a:t>Projekt je realizován na Prioritní regionální silniční síti</a:t>
            </a:r>
          </a:p>
          <a:p>
            <a:pPr marL="898525" lvl="2" indent="-187325"/>
            <a:r>
              <a:rPr lang="cs-CZ" dirty="0"/>
              <a:t>řešený úsek komunikace leží na některém z vybraných úseků zahrnutých </a:t>
            </a:r>
            <a:br>
              <a:rPr lang="cs-CZ" dirty="0"/>
            </a:br>
            <a:r>
              <a:rPr lang="cs-CZ" dirty="0"/>
              <a:t>v seznamu úseků, který tvoří přílohu č. 5 Specifických pravidel (projektem dotčený úsek je specifikován v kapitole 3 Studie proveditelnosti)</a:t>
            </a:r>
          </a:p>
          <a:p>
            <a:pPr marL="454025" lvl="1" indent="-187325"/>
            <a:r>
              <a:rPr lang="cs-CZ" dirty="0">
                <a:solidFill>
                  <a:srgbClr val="FF0000"/>
                </a:solidFill>
              </a:rPr>
              <a:t>Projekt je zařazen do Regionálního akčního plánu</a:t>
            </a:r>
          </a:p>
          <a:p>
            <a:pPr marL="898525" lvl="2" indent="-187325"/>
            <a:r>
              <a:rPr lang="cs-CZ" dirty="0"/>
              <a:t>projekt je uveden v příloze č. 1 Regionálního akčního plánu, ve kterém jsou vyčleněny finanční prostředky na krajské projekty rekonstrukcí a výstavby silnic (kapitola 5 Studie proveditelnosti)</a:t>
            </a:r>
          </a:p>
          <a:p>
            <a:pPr marL="454025" lvl="1" indent="-187325"/>
            <a:r>
              <a:rPr lang="cs-CZ" dirty="0"/>
              <a:t>Žadatel má zajištěnou administrativní, finanční a provozní kapacitu k realizaci a udržitelnosti projektu.</a:t>
            </a:r>
          </a:p>
          <a:p>
            <a:pPr marL="898525" lvl="2" indent="-187325"/>
            <a:r>
              <a:rPr lang="cs-CZ" dirty="0"/>
              <a:t>popis zajištění kapacit je obsažen v kapitolách 6, 11, 13 a 16 Studie proveditelnosti</a:t>
            </a:r>
          </a:p>
          <a:p>
            <a:pPr marL="898525" lvl="2" indent="-187325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Specifická kritéria přijatelnosti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975" y="1076687"/>
            <a:ext cx="7700425" cy="4819290"/>
          </a:xfrm>
        </p:spPr>
        <p:txBody>
          <a:bodyPr>
            <a:normAutofit fontScale="92500"/>
          </a:bodyPr>
          <a:lstStyle/>
          <a:p>
            <a:pPr marL="454025" lvl="1" indent="-187325"/>
            <a:r>
              <a:rPr lang="cs-CZ" dirty="0"/>
              <a:t>Minimálně 85 % způsobilých výdajů projektu je zaměřeno na hlavní aktivitu projektu</a:t>
            </a:r>
          </a:p>
          <a:p>
            <a:pPr marL="898525" lvl="2" indent="-187325"/>
            <a:r>
              <a:rPr lang="cs-CZ" dirty="0"/>
              <a:t>vychází se z celkového rozpočtu projektu (žádost a kapitola 12 Studie proveditelnosti)</a:t>
            </a:r>
            <a:endParaRPr lang="pl-PL" dirty="0"/>
          </a:p>
          <a:p>
            <a:pPr marL="454025" lvl="1" indent="-187325"/>
            <a:r>
              <a:rPr lang="cs-CZ" dirty="0"/>
              <a:t>Výdaje na hlavní aktivity v rozpočtu projektu odpovídají tržním cenám</a:t>
            </a:r>
          </a:p>
          <a:p>
            <a:pPr marL="898525" lvl="2" indent="-187325"/>
            <a:r>
              <a:rPr lang="cs-CZ" dirty="0"/>
              <a:t>soulad údajů v rozpočtu (v žádosti o podporu) s doloženým rozpočtem stavby resp. </a:t>
            </a:r>
            <a:br>
              <a:rPr lang="cs-CZ" dirty="0"/>
            </a:br>
            <a:r>
              <a:rPr lang="cs-CZ" dirty="0"/>
              <a:t>s vysoutěženým položkovým stavebním rozpočtem (přílohy žádosti o podporu)</a:t>
            </a:r>
          </a:p>
          <a:p>
            <a:pPr marL="454025" lvl="1" indent="-187325"/>
            <a:r>
              <a:rPr lang="cs-CZ" dirty="0"/>
              <a:t>Žadatel má zajištěné národní zdroje financování</a:t>
            </a:r>
          </a:p>
          <a:p>
            <a:pPr marL="898525" lvl="2" indent="-187325"/>
            <a:r>
              <a:rPr lang="cs-CZ" dirty="0"/>
              <a:t>popis zajištění zdrojů na předfinancování/kofinancování/zajištění udržitelnosti (kapitola 11 Studie proveditelnosti)</a:t>
            </a:r>
          </a:p>
          <a:p>
            <a:pPr marL="454025" lvl="1" indent="-187325"/>
            <a:r>
              <a:rPr lang="cs-CZ" dirty="0"/>
              <a:t>Projekt přispěje k eliminaci negativních vlivů dopravy na životní prostředí</a:t>
            </a:r>
          </a:p>
          <a:p>
            <a:pPr marL="898525" lvl="2" indent="-187325"/>
            <a:r>
              <a:rPr lang="cs-CZ" dirty="0"/>
              <a:t>popis vlivu projektu na životní prostředí, návrh zmírňujících a kompenzačních opatření, výsledky procesu EIA (byl-li), u novostaveb popis změn velikosti emisí primárních částic a prekurzorů sekundárních částic (kapitola 8 Studie proveditelnosti)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Specifická kritéria přijatelnosti –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328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Webové stránky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www.crr.cz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(aktuality, k</a:t>
            </a:r>
            <a:r>
              <a:rPr lang="cs-CZ" dirty="0"/>
              <a:t>ontakty na centrálu a územní pracoviště IROP, kalendář akcí)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Dokumentace k výzvám IROP</a:t>
            </a:r>
            <a:r>
              <a:rPr lang="cs-CZ" dirty="0"/>
              <a:t>: </a:t>
            </a:r>
            <a:r>
              <a:rPr lang="cs-CZ" dirty="0">
                <a:hlinkClick r:id="rId3"/>
              </a:rPr>
              <a:t>https://www.irop.mmr.cz/cs/</a:t>
            </a:r>
            <a:r>
              <a:rPr lang="cs-CZ" dirty="0"/>
              <a:t> (přehledný rozcestník dle jednotlivých oblastí podpor IROP)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Statistiky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https://www.crr.cz/irop/statistiky/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/>
              <a:t>Tabulka s aktuálními stavy alokací výzev</a:t>
            </a:r>
            <a:r>
              <a:rPr lang="cs-CZ" dirty="0"/>
              <a:t> (aktualizace každých 14 dní)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/>
              <a:t>Informace o podpořených a doporučených projektech IROP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Kontrolní listy</a:t>
            </a:r>
            <a:r>
              <a:rPr lang="cs-CZ" dirty="0"/>
              <a:t>: </a:t>
            </a:r>
            <a:r>
              <a:rPr lang="cs-CZ" dirty="0">
                <a:hlinkClick r:id="rId5"/>
              </a:rPr>
              <a:t>https://www.crr.cz/irop/vyzvy/kontrolni-listy/</a:t>
            </a:r>
            <a:endParaRPr lang="cs-CZ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/>
              <a:t>Zveřejněny kontrolní listy </a:t>
            </a:r>
            <a:r>
              <a:rPr lang="cs-CZ" b="1" dirty="0"/>
              <a:t>pro hodnocení přijatelnosti a formálních náležitostí  </a:t>
            </a:r>
            <a:br>
              <a:rPr lang="cs-CZ" b="1" dirty="0"/>
            </a:br>
            <a:r>
              <a:rPr lang="cs-CZ" b="1" dirty="0"/>
              <a:t>i pro věcné hodnocení </a:t>
            </a:r>
            <a:r>
              <a:rPr lang="cs-CZ" dirty="0"/>
              <a:t>pro jednotlivé výzvy.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Doporučení centra</a:t>
            </a:r>
            <a:r>
              <a:rPr lang="cs-CZ" dirty="0"/>
              <a:t>: </a:t>
            </a:r>
            <a:r>
              <a:rPr lang="cs-CZ" dirty="0">
                <a:hlinkClick r:id="rId6"/>
              </a:rPr>
              <a:t>https://www.crr.cz/irop/projekt/</a:t>
            </a:r>
            <a:r>
              <a:rPr lang="cs-CZ" dirty="0"/>
              <a:t>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/>
              <a:t>Praktické </a:t>
            </a:r>
            <a:r>
              <a:rPr lang="cs-CZ" b="1" dirty="0"/>
              <a:t>informace k základním fázím/aspektům administrace projektů </a:t>
            </a:r>
            <a:r>
              <a:rPr lang="cs-CZ" dirty="0"/>
              <a:t>(žádost </a:t>
            </a:r>
            <a:br>
              <a:rPr lang="cs-CZ" dirty="0"/>
            </a:br>
            <a:r>
              <a:rPr lang="cs-CZ" dirty="0"/>
              <a:t>o změnu, podávání žádostí o platbu, udržitelnost, publicita, průběhu kontrol </a:t>
            </a:r>
            <a:br>
              <a:rPr lang="cs-CZ" dirty="0"/>
            </a:br>
            <a:r>
              <a:rPr lang="cs-CZ" dirty="0"/>
              <a:t>na místě, rozpočet projektu)</a:t>
            </a: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Centrum</a:t>
            </a:r>
            <a:r>
              <a:rPr lang="cs-CZ" sz="3200" b="1" dirty="0">
                <a:solidFill>
                  <a:srgbClr val="00529C"/>
                </a:solidFill>
                <a:latin typeface="Calibri"/>
              </a:rPr>
              <a:t> </a:t>
            </a: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 regionální rozvoj České republiky – informace pro žadatele a příjemce</a:t>
            </a: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9851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975" y="1076687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/>
              <a:t>V hodnocení eCBA  projekt dosáhne minimálně hodnoty ukazatelů, stanovené ve výzvě</a:t>
            </a:r>
          </a:p>
          <a:p>
            <a:pPr marL="898525" lvl="2" indent="-187325"/>
            <a:r>
              <a:rPr lang="cs-CZ" b="1" dirty="0">
                <a:solidFill>
                  <a:srgbClr val="00B050"/>
                </a:solidFill>
              </a:rPr>
              <a:t>U projektů do hodnoty 100 mil. Kč CZV včetně se vychází z finanční analýzy (kapitola 12 Studie proveditelnosti)</a:t>
            </a:r>
            <a:r>
              <a:rPr lang="cs-CZ" dirty="0">
                <a:solidFill>
                  <a:srgbClr val="00B050"/>
                </a:solidFill>
              </a:rPr>
              <a:t>, zda má projekt negativní či neutrální cash flow ve fázi realizace a udržitelnosti, a pokud je negativní, tak zda je popsán způsob krytí provozní ztráty</a:t>
            </a:r>
          </a:p>
          <a:p>
            <a:pPr marL="898525" lvl="2" indent="-187325"/>
            <a:r>
              <a:rPr lang="cs-CZ" b="1" dirty="0">
                <a:solidFill>
                  <a:srgbClr val="00B050"/>
                </a:solidFill>
              </a:rPr>
              <a:t>U projektů nad 100 mil. Kč CZV se zpracovává finanční a ekonomická analýza 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v modulu CBA</a:t>
            </a:r>
            <a:r>
              <a:rPr lang="cs-CZ" dirty="0">
                <a:solidFill>
                  <a:srgbClr val="00B050"/>
                </a:solidFill>
              </a:rPr>
              <a:t>; ukazatel čistá současná hodnota v datové oblasti Návratnost investic pro finanční analýzu (FNPV) v modulu CBA musí být nižší než nula, ukazatel čistá současná hodnota v datové oblasti Návratnost investic pro ekonomickou analýzu (ENPV) v modulu CBA musí být vyšší než nula</a:t>
            </a:r>
          </a:p>
          <a:p>
            <a:pPr marL="898525" lvl="2" indent="-187325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Specifická kritéria přijatelnosti –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818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provádí CRR</a:t>
            </a:r>
          </a:p>
          <a:p>
            <a:pPr marL="454025" lvl="1" indent="-187325"/>
            <a:r>
              <a:rPr lang="cs-CZ" dirty="0"/>
              <a:t>ověřují se zejména rizika</a:t>
            </a:r>
          </a:p>
          <a:p>
            <a:pPr marL="898525" lvl="2" indent="-187325"/>
            <a:r>
              <a:rPr lang="cs-CZ" dirty="0"/>
              <a:t>nastaveného harmonogramu</a:t>
            </a:r>
          </a:p>
          <a:p>
            <a:pPr marL="898525" lvl="2" indent="-187325"/>
            <a:r>
              <a:rPr lang="cs-CZ" dirty="0"/>
              <a:t>nesouladu realizace projektu s podmínkami Rozhodnutí</a:t>
            </a:r>
          </a:p>
          <a:p>
            <a:pPr marL="898525" lvl="2" indent="-187325"/>
            <a:r>
              <a:rPr lang="cs-CZ" dirty="0"/>
              <a:t>v realizaci veřejných zakázek</a:t>
            </a:r>
          </a:p>
          <a:p>
            <a:pPr marL="898525" lvl="2" indent="-187325"/>
            <a:r>
              <a:rPr lang="cs-CZ" b="1" dirty="0"/>
              <a:t>vzniku</a:t>
            </a:r>
            <a:r>
              <a:rPr lang="en-US" b="1" dirty="0"/>
              <a:t> </a:t>
            </a:r>
            <a:r>
              <a:rPr lang="cs-CZ" b="1" dirty="0"/>
              <a:t>nezpůsobilých výdajů</a:t>
            </a:r>
          </a:p>
          <a:p>
            <a:pPr marL="898525" lvl="2" indent="-187325"/>
            <a:r>
              <a:rPr lang="cs-CZ" b="1" dirty="0"/>
              <a:t>dvojího financování</a:t>
            </a:r>
          </a:p>
          <a:p>
            <a:pPr marL="898525" lvl="2" indent="-187325"/>
            <a:r>
              <a:rPr lang="cs-CZ" dirty="0"/>
              <a:t>nenaplnění</a:t>
            </a:r>
            <a:r>
              <a:rPr lang="en-US" dirty="0"/>
              <a:t> </a:t>
            </a:r>
            <a:r>
              <a:rPr lang="cs-CZ" dirty="0"/>
              <a:t>udržitelnosti projektu</a:t>
            </a:r>
          </a:p>
          <a:p>
            <a:pPr marL="898525" lvl="2" indent="-187325"/>
            <a:r>
              <a:rPr lang="cs-CZ" dirty="0"/>
              <a:t>nedosažení plánovaných hodnot indikátorů</a:t>
            </a:r>
          </a:p>
          <a:p>
            <a:pPr marL="898525" lvl="2" indent="-187325"/>
            <a:r>
              <a:rPr lang="cs-CZ" dirty="0"/>
              <a:t>podvodu a korupčního jednání</a:t>
            </a:r>
          </a:p>
          <a:p>
            <a:pPr marL="898525" lvl="2" indent="-187325"/>
            <a:r>
              <a:rPr lang="cs-CZ" dirty="0"/>
              <a:t>nehospodárnosti a neefektivnosti</a:t>
            </a:r>
          </a:p>
          <a:p>
            <a:pPr marL="898525" lvl="2" indent="-187325"/>
            <a:endParaRPr lang="cs-CZ" dirty="0"/>
          </a:p>
          <a:p>
            <a:pPr marL="898525" lvl="2" indent="-187325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Ex-ante analýza rizik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899592" y="1083960"/>
            <a:ext cx="7786848" cy="4818960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sz="2000" b="1" dirty="0">
                <a:solidFill>
                  <a:srgbClr val="00529C"/>
                </a:solidFill>
                <a:latin typeface="Calibri"/>
              </a:rPr>
              <a:t>Provádí se na základě výsledků ex-ante analýzy rizik.</a:t>
            </a:r>
            <a:endParaRPr lang="cs-CZ" dirty="0">
              <a:solidFill>
                <a:prstClr val="black"/>
              </a:solidFill>
            </a:endParaRPr>
          </a:p>
          <a:p>
            <a:pPr algn="just" defTabSz="914400"/>
            <a:r>
              <a:rPr lang="cs-CZ" dirty="0">
                <a:solidFill>
                  <a:srgbClr val="000000"/>
                </a:solidFill>
                <a:latin typeface="Calibri"/>
              </a:rPr>
              <a:t>Zahrnuje oblasti, které ex-ante analýza rizik vyhodnotila jako rizikové.</a:t>
            </a:r>
            <a:endParaRPr lang="cs-CZ" dirty="0">
              <a:solidFill>
                <a:prstClr val="black"/>
              </a:solidFill>
            </a:endParaRPr>
          </a:p>
          <a:p>
            <a:pPr algn="just" defTabSz="914400"/>
            <a:endParaRPr lang="cs-CZ" sz="2000" b="1" dirty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sz="2000" b="1" dirty="0">
                <a:solidFill>
                  <a:srgbClr val="00529C"/>
                </a:solidFill>
                <a:latin typeface="Calibri"/>
              </a:rPr>
              <a:t>Forma:</a:t>
            </a:r>
            <a:endParaRPr lang="cs-CZ" dirty="0">
              <a:solidFill>
                <a:prstClr val="black"/>
              </a:solidFill>
            </a:endParaRP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administrativního ověření – ověření na základě předložených dokladů </a:t>
            </a:r>
            <a:br>
              <a:rPr lang="cs-CZ" dirty="0">
                <a:solidFill>
                  <a:srgbClr val="000000"/>
                </a:solidFill>
                <a:latin typeface="Calibri"/>
              </a:rPr>
            </a:br>
            <a:r>
              <a:rPr lang="cs-CZ" dirty="0">
                <a:solidFill>
                  <a:srgbClr val="000000"/>
                </a:solidFill>
                <a:latin typeface="Calibri"/>
              </a:rPr>
              <a:t>(v režimu úkonů předcházející kontrole),</a:t>
            </a: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veřejnosprávní kontrola – administrativní kontrola, kontrola na místě.</a:t>
            </a:r>
            <a:endParaRPr lang="cs-CZ" dirty="0">
              <a:solidFill>
                <a:prstClr val="black"/>
              </a:solidFill>
            </a:endParaRPr>
          </a:p>
          <a:p>
            <a:pPr algn="just" defTabSz="914400"/>
            <a:endParaRPr lang="cs-CZ" sz="2000" b="1" dirty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sz="2000" b="1" dirty="0">
                <a:solidFill>
                  <a:srgbClr val="00529C"/>
                </a:solidFill>
                <a:latin typeface="Calibri"/>
              </a:rPr>
              <a:t>Možné krácení výdajů na základě výsledku kontroly:</a:t>
            </a:r>
            <a:endParaRPr lang="cs-CZ" dirty="0">
              <a:solidFill>
                <a:prstClr val="black"/>
              </a:solidFill>
            </a:endParaRP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žadatel zahrnul výdaje, které nejsou podle pravidel výzvy způsobilé nebo nejsou v souladu s obsahem a cíli projektu, </a:t>
            </a: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výdaje nebyly vynaloženy v souladu se zásadami hospodárnosti, efektivnosti a účelnosti. </a:t>
            </a:r>
          </a:p>
          <a:p>
            <a:pPr defTabSz="914400"/>
            <a:endParaRPr lang="cs-CZ" dirty="0">
              <a:solidFill>
                <a:prstClr val="black"/>
              </a:solidFill>
            </a:endParaRPr>
          </a:p>
          <a:p>
            <a:pPr defTabSz="914400"/>
            <a:r>
              <a:rPr lang="cs-CZ" sz="1600" b="1" i="1" dirty="0">
                <a:solidFill>
                  <a:srgbClr val="00529C"/>
                </a:solidFill>
                <a:latin typeface="Calibri"/>
              </a:rPr>
              <a:t>Upozornění!</a:t>
            </a:r>
            <a:endParaRPr lang="cs-CZ" dirty="0">
              <a:solidFill>
                <a:prstClr val="black"/>
              </a:solidFill>
            </a:endParaRPr>
          </a:p>
          <a:p>
            <a:pPr defTabSz="914400"/>
            <a:r>
              <a:rPr lang="cs-CZ" sz="1600" i="1" dirty="0">
                <a:solidFill>
                  <a:srgbClr val="00529C"/>
                </a:solidFill>
                <a:latin typeface="Calibri"/>
              </a:rPr>
              <a:t>Projekt může být vyřazen z procesu hodnocení, pokud ex-ante kontrola zjistí porušení podmínek stanovených výzvou.</a:t>
            </a:r>
            <a:endParaRPr lang="cs-CZ"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827584" y="262080"/>
            <a:ext cx="7858856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>
                <a:solidFill>
                  <a:srgbClr val="00529C"/>
                </a:solidFill>
                <a:latin typeface="Calibri"/>
              </a:rPr>
              <a:t>Ex-ante kontrola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32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BCE6B154-3A5D-4678-87A4-9D7048DE94C9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22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5838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084263"/>
            <a:ext cx="8003232" cy="4819290"/>
          </a:xfrm>
        </p:spPr>
        <p:txBody>
          <a:bodyPr>
            <a:normAutofit fontScale="85000" lnSpcReduction="20000"/>
          </a:bodyPr>
          <a:lstStyle/>
          <a:p>
            <a:pPr marL="2667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Provádí ŘO IROP na základě výsledků hodnocení provedeného Centrem</a:t>
            </a:r>
          </a:p>
          <a:p>
            <a:pPr marL="360000" lvl="1" indent="0">
              <a:spcBef>
                <a:spcPts val="0"/>
              </a:spcBef>
              <a:buNone/>
            </a:pP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Podkladem pro výběr je:</a:t>
            </a:r>
          </a:p>
          <a:p>
            <a:pPr marL="1187450" lvl="1" indent="-28575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zápis, podepsaný ředitelem/pověřenou osobou Centra, který deklaruje, že hodnocení a kontrola projektů proběhla podle stanovených postupů,</a:t>
            </a:r>
          </a:p>
          <a:p>
            <a:pPr marL="1187450" lvl="1" indent="-28575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seznam všech projektů, které prošly hodnocením, v rozdělení </a:t>
            </a:r>
            <a:b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projekty doporučené a nedoporučené k financování,</a:t>
            </a:r>
          </a:p>
          <a:p>
            <a:pPr marL="1187450" lvl="1" indent="-28575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seznam nehodnocených projektů.</a:t>
            </a:r>
          </a:p>
          <a:p>
            <a:pPr marL="360000" lvl="1" indent="0">
              <a:spcBef>
                <a:spcPts val="0"/>
              </a:spcBef>
              <a:buNone/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průběžných výzvách jsou žádosti o podporu 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seřazeny podle data a času podání žádosti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MS2014+. Počet podpořených projektů je 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limitován výší alokace na výzvu (</a:t>
            </a:r>
            <a:r>
              <a:rPr lang="cs-CZ" sz="19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výzvy č. 95 také výší podpory pro jeden kraj)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66700" lvl="1" indent="0">
              <a:buNone/>
            </a:pP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Právní akt (Registrace akce a Rozhodnutí o poskytnutí dotace/Stanovení výdajů) </a:t>
            </a:r>
            <a:b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upravuje minimálně tyto oblasti:</a:t>
            </a:r>
          </a:p>
          <a:p>
            <a:pPr marL="454025" lvl="1" indent="-187325">
              <a:spcBef>
                <a:spcPts val="6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informace o příjemci;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informace o projektu;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povinnosti a práva příjemce;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povinnosti a práva ŘO IROP;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sankce za neplnění povinností (viz též </a:t>
            </a:r>
            <a:r>
              <a:rPr lang="cs-CZ" sz="1900" b="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Závazné stanovisko č. 14 k aplikaci zásady proporcionality do rozhodování o výši finanční opravy za porušení podmínek poskytnutí dotace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cs-CZ" dirty="0"/>
          </a:p>
          <a:p>
            <a:pPr marL="898525" lvl="2" indent="-187325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Výběr projektů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93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727560" y="1196752"/>
            <a:ext cx="8020904" cy="5081648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b="1" dirty="0">
                <a:solidFill>
                  <a:srgbClr val="00529C"/>
                </a:solidFill>
                <a:latin typeface="Calibri"/>
              </a:rPr>
              <a:t>Žadatel může podat žádost o přezkum hodnocení v každé části hodnocení žádosti, ve které neuspěl:</a:t>
            </a:r>
            <a:endParaRPr lang="cs-CZ" dirty="0">
              <a:solidFill>
                <a:prstClr val="black"/>
              </a:solidFill>
            </a:endParaRPr>
          </a:p>
          <a:p>
            <a:pPr marL="800100" lvl="1" indent="-34290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po kontrole přijatelnosti a formálních náležitostí,</a:t>
            </a:r>
            <a:endParaRPr lang="cs-CZ" dirty="0">
              <a:solidFill>
                <a:prstClr val="black"/>
              </a:solidFill>
            </a:endParaRPr>
          </a:p>
          <a:p>
            <a:pPr marL="800100" lvl="1" indent="-342900" algn="just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po věcném hodnocení.</a:t>
            </a:r>
            <a:endParaRPr lang="cs-CZ" dirty="0">
              <a:solidFill>
                <a:prstClr val="black"/>
              </a:solidFill>
            </a:endParaRPr>
          </a:p>
          <a:p>
            <a:pPr algn="just" defTabSz="914400"/>
            <a:endParaRPr lang="cs-CZ" b="1" dirty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b="1" dirty="0">
                <a:solidFill>
                  <a:srgbClr val="00529C"/>
                </a:solidFill>
                <a:latin typeface="Calibri"/>
              </a:rPr>
              <a:t>Podává se do 15 kalendářních dnů ode dne doručení výsledku, a to:</a:t>
            </a:r>
            <a:endParaRPr lang="cs-CZ" dirty="0">
              <a:solidFill>
                <a:prstClr val="black"/>
              </a:solidFill>
            </a:endParaRPr>
          </a:p>
          <a:p>
            <a:pPr marL="800100" lvl="1" indent="-342900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elektronicky v MS2014+,</a:t>
            </a: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</a:rPr>
              <a:t> postup je uveden v příloze č. 19 Obecných pravidel</a:t>
            </a:r>
          </a:p>
          <a:p>
            <a:pPr marL="800100" lvl="1" indent="-342900" defTabSz="9144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písemně prostřednictvím formuláře uvedeného na webových stránkách </a:t>
            </a: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  <a:hlinkClick r:id="rId2"/>
              </a:rPr>
              <a:t>https://www.irop.mmr.cz/cs/Zadatele-a-prijemci/Dokumenty/Dokumenty/Jednotny-formular-pro-vyrizovani-zadosti-prezkum</a:t>
            </a: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, na adresu CRR.</a:t>
            </a:r>
          </a:p>
          <a:p>
            <a:pPr defTabSz="914400">
              <a:spcAft>
                <a:spcPts val="1200"/>
              </a:spcAft>
            </a:pPr>
            <a:r>
              <a:rPr lang="cs-CZ" b="1" dirty="0">
                <a:solidFill>
                  <a:srgbClr val="00529C"/>
                </a:solidFill>
                <a:latin typeface="Calibri"/>
              </a:rPr>
              <a:t>Přezkumné řízení provádí ŘO IROP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do 30 kalendářních dní od doručení žádosti o přezkum (ve složitějších případech do 60 pracovních dní).</a:t>
            </a:r>
            <a:endParaRPr lang="cs-CZ" dirty="0">
              <a:solidFill>
                <a:prstClr val="black"/>
              </a:solidFill>
            </a:endParaRPr>
          </a:p>
          <a:p>
            <a:pPr defTabSz="914400"/>
            <a:r>
              <a:rPr lang="cs-CZ" b="1" dirty="0">
                <a:solidFill>
                  <a:srgbClr val="00529C"/>
                </a:solidFill>
                <a:latin typeface="Calibri"/>
              </a:rPr>
              <a:t>Na základě výsledku přezkumného řízení:</a:t>
            </a:r>
            <a:endParaRPr lang="cs-CZ" dirty="0">
              <a:solidFill>
                <a:prstClr val="black"/>
              </a:solidFill>
            </a:endParaRP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žádost je vrácena k opravnému hodnocení,</a:t>
            </a:r>
            <a:endParaRPr lang="cs-CZ" dirty="0">
              <a:solidFill>
                <a:prstClr val="black"/>
              </a:solidFill>
            </a:endParaRP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/>
              </a:rPr>
              <a:t>žádost je vyřazena z dalšího procesu hodnocení.</a:t>
            </a:r>
            <a:endParaRPr lang="cs-CZ"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46" name="TextShape 3"/>
          <p:cNvSpPr txBox="1"/>
          <p:nvPr/>
        </p:nvSpPr>
        <p:spPr>
          <a:xfrm>
            <a:off x="727560" y="262080"/>
            <a:ext cx="7958880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>
                <a:solidFill>
                  <a:srgbClr val="00529C"/>
                </a:solidFill>
                <a:latin typeface="Calibri"/>
              </a:rPr>
              <a:t>Žádost o přezkum výsledku hodnocení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4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D7DF0DCC-2E2F-43BE-8D1B-F7A3444B1B01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24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31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894646" y="1134716"/>
            <a:ext cx="7632848" cy="4971960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Může iniciovat žadatel/příjemce, CRR, ŘO IROP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Oznámení provádí žadatel/příjemce prostřednictvím MS2014+ na záložce Žádost o změnu.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Pokud je iniciátorem změny ŘO IROP nebo CRR, informují příjemce depeší o zahájení změnového řízení. 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/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Ve změnovém řízení je možné upravovat pouze aktivity stávající.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Úspory nelze použít na zvýšení těchto výdajů: publicita a nové aktivity projektu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, které nebyly v žádosti o podporu plánovány v době prvního podání. </a:t>
            </a:r>
          </a:p>
          <a:p>
            <a:pPr algn="just" defTabSz="914400">
              <a:spcBef>
                <a:spcPts val="600"/>
              </a:spcBef>
              <a:spcAft>
                <a:spcPts val="600"/>
              </a:spcAft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Neplánované změny je příjemce povinen oznámit neprodleně, jakmile změna nastane. 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Druhy změn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před schválením prvního Rozhodnutí 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– o změně rozhoduje CRR.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po schválení prvního Rozhodnutí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, které nemění údaje na Rozhodnutí </a:t>
            </a:r>
            <a:b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–  o změně rozhoduje CRR.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po schválení prvního Rozhodnutí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, které mění údaje na Rozhodnutí  –  o změně rozhoduje ŘO IROP (změny, které mají vliv na aktivity projektu, splnění účelu a cílů projektu nebo na dobu realizace projektu). ŘO IROP musí tyto změny schválit před zahájením jejich realizace. </a:t>
            </a:r>
            <a:endParaRPr lang="cs-CZ" sz="1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0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1" name="TextShape 3"/>
          <p:cNvSpPr txBox="1"/>
          <p:nvPr/>
        </p:nvSpPr>
        <p:spPr>
          <a:xfrm>
            <a:off x="899592" y="262080"/>
            <a:ext cx="7786848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>
                <a:solidFill>
                  <a:srgbClr val="00529C"/>
                </a:solidFill>
                <a:latin typeface="Calibri"/>
              </a:rPr>
              <a:t>Změny v projektech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52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0AE9859C-18D3-4BE5-881A-E2EEB76EB550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25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868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727560" y="1196752"/>
            <a:ext cx="7958880" cy="5082008"/>
          </a:xfrm>
          <a:prstGeom prst="rect">
            <a:avLst/>
          </a:prstGeom>
        </p:spPr>
        <p:txBody>
          <a:bodyPr/>
          <a:lstStyle/>
          <a:p>
            <a:pPr defTabSz="914400"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Monitorování postupu projektů se uskutečňuje prostřednictvím: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Zpráv o realizaci („ZoR“):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Sledovaným obdobím je příslušná etapa.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Předkládá se po ukončení etapy spolu se žádostí o platbu (ex-post financování).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Průběžnou ani závěrečnou zprávu o realizaci nelze podat před datem schválení právního aktu.</a:t>
            </a: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</a:rPr>
              <a:t>Přílohou závěrečné ZoR je protokol o předání a převzetí díla, kolaudační souhlas/rozhodnutí (pokud není, pak rozhodnutí o povolení zkušebního provozu, nebo rozhodnutí o povolení k předčasnému užívání stavby).</a:t>
            </a:r>
          </a:p>
          <a:p>
            <a:pPr marL="285750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Zpráv o udržitelnosti („ZoU“):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Monitoring období udržitelnosti – funkčnost výstupů, řádná péče o ně.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Harmonogram podání ZoU se příjemci zobrazuje v MS2014+ po datu schválení právního aktu. 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Další zprávu je možné podat až po schválení předchozích zpráv a až po uzavření změnových řízení souvisejících s údaji ve zprávě.</a:t>
            </a:r>
            <a:endParaRPr lang="cs-CZ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6" name="TextShape 3"/>
          <p:cNvSpPr txBox="1"/>
          <p:nvPr/>
        </p:nvSpPr>
        <p:spPr>
          <a:xfrm>
            <a:off x="727560" y="262080"/>
            <a:ext cx="7958880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>
                <a:solidFill>
                  <a:srgbClr val="00529C"/>
                </a:solidFill>
                <a:latin typeface="Calibri"/>
              </a:rPr>
              <a:t>Monitorování realizace projektů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5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9772A1E4-469B-4367-A06C-C8595A3EFC53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26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80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4" name="TextShape 3"/>
          <p:cNvSpPr txBox="1"/>
          <p:nvPr/>
        </p:nvSpPr>
        <p:spPr>
          <a:xfrm>
            <a:off x="685800" y="2880855"/>
            <a:ext cx="7886520" cy="18590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5" name="TextShape 4"/>
          <p:cNvSpPr txBox="1"/>
          <p:nvPr/>
        </p:nvSpPr>
        <p:spPr>
          <a:xfrm>
            <a:off x="156960" y="6356520"/>
            <a:ext cx="3100590" cy="3693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503395" y="1046576"/>
            <a:ext cx="625132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cs-CZ" sz="3600" b="1" dirty="0">
                <a:solidFill>
                  <a:schemeClr val="bg1"/>
                </a:solidFill>
              </a:rPr>
              <a:t>Děkuji Vám za pozornost.</a:t>
            </a: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algn="ctr" defTabSz="914400"/>
            <a:r>
              <a:rPr lang="cs-CZ" sz="2400" b="1" dirty="0">
                <a:solidFill>
                  <a:schemeClr val="bg1"/>
                </a:solidFill>
              </a:rPr>
              <a:t>Ing. Michaela Brožová</a:t>
            </a:r>
          </a:p>
          <a:p>
            <a:pPr algn="ctr" defTabSz="914400"/>
            <a:endParaRPr lang="cs-CZ" sz="2400" b="1" dirty="0">
              <a:solidFill>
                <a:schemeClr val="bg1"/>
              </a:solidFill>
            </a:endParaRPr>
          </a:p>
          <a:p>
            <a:pPr algn="ctr" defTabSz="914400"/>
            <a:endParaRPr lang="cs-CZ" sz="2400" b="1" dirty="0">
              <a:solidFill>
                <a:schemeClr val="bg1"/>
              </a:solidFill>
            </a:endParaRPr>
          </a:p>
          <a:p>
            <a:pPr algn="ctr" defTabSz="914400"/>
            <a:r>
              <a:rPr lang="cs-CZ" b="1" dirty="0">
                <a:solidFill>
                  <a:schemeClr val="bg1"/>
                </a:solidFill>
              </a:rPr>
              <a:t>E-mail: michaela.brozova@crr.cz</a:t>
            </a:r>
          </a:p>
          <a:p>
            <a:pPr algn="ctr" defTabSz="914400"/>
            <a:r>
              <a:rPr lang="cs-CZ" b="1" dirty="0">
                <a:solidFill>
                  <a:schemeClr val="bg1"/>
                </a:solidFill>
              </a:rPr>
              <a:t>Tel.: 495 420 602, 735 157 809</a:t>
            </a:r>
          </a:p>
        </p:txBody>
      </p:sp>
    </p:spTree>
    <p:extLst>
      <p:ext uri="{BB962C8B-B14F-4D97-AF65-F5344CB8AC3E}">
        <p14:creationId xmlns:p14="http://schemas.microsoft.com/office/powerpoint/2010/main" val="40477534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72756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Dokumentace a informace pro přípravu projektů do výzvy č. 95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Obecná pravidla, Specifická pravidla včetně příloh:</a:t>
            </a:r>
          </a:p>
          <a:p>
            <a:pPr algn="just">
              <a:spcAft>
                <a:spcPts val="60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https://irop.mmr.cz/cs/vyzvy/seznam/vyzva-c-95-vybrane-useky-silnic-ii-a-iii-tridy-iv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- Závazná stanoviska ŘO IROP: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https://www.irop.mmr.cz/cs/Zadatele-a-prijemci/Dokumenty/Dokumenty/Zavazna-stanoviska-RO-IROP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Často kladené dotazy: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https://www.irop.mmr.cz/cs/Ostatni/Doporucene/Caste-dotazy/Silnice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Informace pro přípravu žádosti o podporu </a:t>
            </a:r>
            <a:b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</a:b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do výzvy č. 95</a:t>
            </a: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543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328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1600" dirty="0"/>
              <a:t>V rámci zefektivnění administrace projektů přistoupilo Centrum pro regionální rozvoj České republiky ke zřízení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specializovaného pracoviště pro konzultace žadatelů ve Specifickém cíli 1.1</a:t>
            </a:r>
            <a:r>
              <a:rPr lang="cs-CZ" sz="1600" dirty="0"/>
              <a:t>. Specializované pracoviště je zřízeno na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 Územním odboru IROP pro Královéhradecký kraj. </a:t>
            </a:r>
          </a:p>
          <a:p>
            <a:pPr algn="just"/>
            <a:endParaRPr lang="cs-CZ" b="1" dirty="0">
              <a:solidFill>
                <a:srgbClr val="00529C"/>
              </a:solidFill>
              <a:latin typeface="Calibri" panose="020F0502020204030204" pitchFamily="34" charset="0"/>
            </a:endParaRPr>
          </a:p>
          <a:p>
            <a:pPr algn="just"/>
            <a:r>
              <a:rPr lang="cs-CZ" sz="1600" dirty="0"/>
              <a:t>Ředitelem územního odboru je Ing. Jakub Řezníček, tel. 495 420 604, nebo 739 320 767, </a:t>
            </a:r>
            <a:br>
              <a:rPr lang="cs-CZ" sz="1600" dirty="0"/>
            </a:br>
            <a:r>
              <a:rPr lang="cs-CZ" sz="1600" dirty="0"/>
              <a:t>e-mail: </a:t>
            </a:r>
            <a:r>
              <a:rPr lang="cs-CZ" sz="1600" dirty="0">
                <a:hlinkClick r:id="rId2"/>
              </a:rPr>
              <a:t>jakub.reznicek@crr.cz</a:t>
            </a:r>
            <a:r>
              <a:rPr lang="cs-CZ" sz="1600" dirty="0"/>
              <a:t>, vedoucí oddělení hodnocení je Ing. Martina Rücker, tel. 499 420 610 nebo 734 166 384, e-mail: martina.rucker@crr.cz.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Kontaktní osobou </a:t>
            </a:r>
            <a:r>
              <a:rPr lang="cs-CZ" sz="1600" dirty="0"/>
              <a:t>je Ing. Michaela Brožová, tel. 499 420 602 nebo 735 157 809, e-mail: </a:t>
            </a:r>
            <a:r>
              <a:rPr lang="cs-CZ" sz="1600" dirty="0">
                <a:hlinkClick r:id="rId3"/>
              </a:rPr>
              <a:t>michaela.brozova@crr.cz</a:t>
            </a:r>
            <a:r>
              <a:rPr lang="cs-CZ" sz="1600" dirty="0"/>
              <a:t> , je možné domluvit si i konzultaci k připravovaným projektům. 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Konzultace jsou žadatelům poskytovány k věcné stránce projektové žádosti a technickým parametrům připravovaných projektů.</a:t>
            </a:r>
            <a:r>
              <a:rPr lang="cs-CZ" sz="1600" dirty="0"/>
              <a:t> Ostatní konzultace, týkající se zpracování projektové žádosti v ISKP a dotazům k monitorovacímu systému zůstávají na příslušných územních odborech Centra pro regionální rozvoj.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cs-CZ" sz="1600" dirty="0">
              <a:latin typeface="Calibri" panose="020F0502020204030204" pitchFamily="34" charset="0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Centrum</a:t>
            </a:r>
            <a:r>
              <a:rPr lang="cs-CZ" sz="3200" b="1" dirty="0">
                <a:solidFill>
                  <a:srgbClr val="00529C"/>
                </a:solidFill>
                <a:latin typeface="Calibri"/>
              </a:rPr>
              <a:t> </a:t>
            </a: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 regionální rozvoj České republiky – speciální pracoviště pro konzultace SC 1.1</a:t>
            </a: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94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/>
              <a:t>Podání žádostí pouze přes MS2014+</a:t>
            </a:r>
          </a:p>
          <a:p>
            <a:pPr marL="454025" lvl="1" indent="-187325"/>
            <a:r>
              <a:rPr lang="cs-CZ" dirty="0"/>
              <a:t>Zůstává možnost pouze RUČNÍHO podání </a:t>
            </a:r>
            <a:r>
              <a:rPr lang="cs-CZ" sz="1800" b="0" dirty="0">
                <a:solidFill>
                  <a:schemeClr val="tx1"/>
                </a:solidFill>
              </a:rPr>
              <a:t>(při ručním podání je žádost odeslána až po stisknutí tlačítka „Podat“ po podpisu žádosti o podporu signatářem)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Formulář žádosti o podporu v MS2014+ je zpřístupněn od</a:t>
            </a:r>
            <a:r>
              <a:rPr lang="cs-CZ" b="1" dirty="0"/>
              <a:t> 17.8.2020 </a:t>
            </a:r>
          </a:p>
          <a:p>
            <a:pPr marL="285750" indent="-285750" algn="just">
              <a:buFontTx/>
              <a:buChar char="-"/>
            </a:pPr>
            <a:r>
              <a:rPr lang="cs-CZ" dirty="0">
                <a:solidFill>
                  <a:srgbClr val="00B050"/>
                </a:solidFill>
              </a:rPr>
              <a:t>Vzhledem k pevně nastaveným částkám podpory pro jednotlivé kraje </a:t>
            </a:r>
            <a:r>
              <a:rPr lang="cs-CZ" b="1" dirty="0">
                <a:solidFill>
                  <a:srgbClr val="00B050"/>
                </a:solidFill>
              </a:rPr>
              <a:t>není potřeba řešit podání v prvních vteřinách </a:t>
            </a:r>
            <a:r>
              <a:rPr lang="cs-CZ" dirty="0">
                <a:solidFill>
                  <a:srgbClr val="00B050"/>
                </a:solidFill>
              </a:rPr>
              <a:t>po otevření systému pro vkládání žádostí do MS2014+</a:t>
            </a:r>
            <a:r>
              <a:rPr lang="cs-CZ" dirty="0"/>
              <a:t> (</a:t>
            </a:r>
            <a:r>
              <a:rPr lang="cs-CZ" b="1" dirty="0"/>
              <a:t>31.8.2020</a:t>
            </a:r>
            <a:r>
              <a:rPr lang="cs-CZ" dirty="0"/>
              <a:t>, od 12 hodin)</a:t>
            </a:r>
          </a:p>
          <a:p>
            <a:pPr marL="454025" lvl="1" indent="-187325"/>
            <a:r>
              <a:rPr lang="cs-CZ" dirty="0">
                <a:solidFill>
                  <a:srgbClr val="00B050"/>
                </a:solidFill>
              </a:rPr>
              <a:t>Jedná se o průběžnou výzvu, tedy bez věcného hodnocení</a:t>
            </a:r>
          </a:p>
          <a:p>
            <a:pPr marL="454025" lvl="1" indent="-187325"/>
            <a:endParaRPr lang="cs-CZ" dirty="0"/>
          </a:p>
          <a:p>
            <a:pPr marL="266700" lvl="1" indent="0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Příjem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Obrázek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304926"/>
            <a:ext cx="6498073" cy="4139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683280" y="1556792"/>
            <a:ext cx="8003160" cy="4568968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529C"/>
                </a:solidFill>
                <a:latin typeface="Calibri"/>
              </a:rPr>
              <a:t>Dle Obecných pravidel provedena v případě průběžné výzvy </a:t>
            </a:r>
            <a:r>
              <a:rPr lang="cs-CZ" sz="2000" b="1" u="sng" dirty="0">
                <a:solidFill>
                  <a:srgbClr val="00529C"/>
                </a:solidFill>
                <a:latin typeface="Calibri"/>
              </a:rPr>
              <a:t>do 35 </a:t>
            </a:r>
            <a:r>
              <a:rPr lang="cs-CZ" sz="2000" b="1" u="sng" dirty="0" err="1">
                <a:solidFill>
                  <a:srgbClr val="00529C"/>
                </a:solidFill>
                <a:latin typeface="Calibri"/>
              </a:rPr>
              <a:t>pd</a:t>
            </a:r>
            <a:r>
              <a:rPr lang="cs-CZ" sz="2000" b="1" u="sng" dirty="0">
                <a:solidFill>
                  <a:srgbClr val="00529C"/>
                </a:solidFill>
                <a:latin typeface="Calibri"/>
              </a:rPr>
              <a:t> </a:t>
            </a:r>
            <a:br>
              <a:rPr lang="cs-CZ" sz="2000" b="1" u="sng" dirty="0">
                <a:solidFill>
                  <a:srgbClr val="00529C"/>
                </a:solidFill>
                <a:latin typeface="Calibri"/>
              </a:rPr>
            </a:br>
            <a:r>
              <a:rPr lang="cs-CZ" sz="2000" b="1" dirty="0">
                <a:solidFill>
                  <a:srgbClr val="00529C"/>
                </a:solidFill>
                <a:latin typeface="Calibri"/>
              </a:rPr>
              <a:t>od registrace žádosti o podporu.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529C"/>
                </a:solidFill>
                <a:latin typeface="Calibri"/>
              </a:rPr>
              <a:t>Probíhá </a:t>
            </a:r>
            <a:r>
              <a:rPr lang="cs-CZ" sz="2000" b="1" u="sng" dirty="0">
                <a:solidFill>
                  <a:srgbClr val="00529C"/>
                </a:solidFill>
                <a:latin typeface="Calibri"/>
              </a:rPr>
              <a:t>elektronicky v MS2014+</a:t>
            </a:r>
            <a:r>
              <a:rPr lang="cs-CZ" sz="2000" b="1" dirty="0">
                <a:solidFill>
                  <a:srgbClr val="00529C"/>
                </a:solidFill>
                <a:latin typeface="Calibri"/>
              </a:rPr>
              <a:t>, kontrolu provádí CRR (Územní odbor IROP pro Královéhradecký kraj).</a:t>
            </a:r>
            <a:endParaRPr lang="cs-CZ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529C"/>
                </a:solidFill>
                <a:latin typeface="Calibri"/>
                <a:ea typeface="Calibri"/>
              </a:rPr>
              <a:t>Napravitelná a nenapravitelná kritéria</a:t>
            </a:r>
            <a:endParaRPr lang="cs-CZ" sz="2000" dirty="0">
              <a:latin typeface="Calibri" panose="020F0502020204030204" pitchFamily="34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Obecná a specifická kritéria přijatelnosti jsou rozdělena na kritéria napravitelná a nenapravitelná.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Kritéria formálních náležitostí jsou vždy napravitelná.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V případě nesplnění alespoň jednoho kritéria s příznakem „nenapravitelné“ je žádost o podporu vyloučena z dalšího procesu hodnocení.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V případě nesplnění napravitelného kritéria může být žadatel vyzván </a:t>
            </a:r>
            <a:br>
              <a:rPr lang="cs-CZ" dirty="0">
                <a:latin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</a:rPr>
              <a:t>(maximálně dvakrát) k doplnění.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529C"/>
                </a:solidFill>
                <a:latin typeface="Calibri"/>
              </a:rPr>
              <a:t>Výzvy k doplnění/upřesnění jsou žadateli zasílány formou depeší </a:t>
            </a:r>
            <a:br>
              <a:rPr lang="cs-CZ" sz="2000" b="1" dirty="0">
                <a:solidFill>
                  <a:srgbClr val="00529C"/>
                </a:solidFill>
                <a:latin typeface="Calibri"/>
              </a:rPr>
            </a:br>
            <a:r>
              <a:rPr lang="cs-CZ" sz="2000" b="1" dirty="0">
                <a:solidFill>
                  <a:srgbClr val="00529C"/>
                </a:solidFill>
                <a:latin typeface="Calibri"/>
              </a:rPr>
              <a:t>v MS2014+.</a:t>
            </a:r>
            <a:endParaRPr lang="cs-CZ" b="1" dirty="0"/>
          </a:p>
          <a:p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5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56" name="TextShape 3"/>
          <p:cNvSpPr txBox="1"/>
          <p:nvPr/>
        </p:nvSpPr>
        <p:spPr>
          <a:xfrm>
            <a:off x="727560" y="404664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600" b="1" dirty="0">
                <a:solidFill>
                  <a:srgbClr val="00529C"/>
                </a:solidFill>
                <a:latin typeface="Calibri"/>
              </a:rPr>
              <a:t>Kontrola přijatelnosti a formálních náležitostí</a:t>
            </a:r>
            <a:endParaRPr lang="cs-CZ" dirty="0"/>
          </a:p>
        </p:txBody>
      </p:sp>
      <p:sp>
        <p:nvSpPr>
          <p:cNvPr id="15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E9BBD09-2EBC-4357-98C8-4CF6D932196D}" type="slidenum">
              <a:rPr lang="cs-CZ" sz="1200">
                <a:solidFill>
                  <a:srgbClr val="00529C"/>
                </a:solidFill>
                <a:latin typeface="Calibri"/>
              </a:rPr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5414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/>
              <a:t>Žádost je podána v předepsané formě</a:t>
            </a:r>
          </a:p>
          <a:p>
            <a:pPr marL="898525" lvl="2" indent="-187325"/>
            <a:r>
              <a:rPr lang="cs-CZ" sz="1800" dirty="0"/>
              <a:t>přes MS2014+</a:t>
            </a:r>
          </a:p>
          <a:p>
            <a:pPr marL="898525" lvl="2" indent="-187325"/>
            <a:r>
              <a:rPr lang="cs-CZ" sz="1800" dirty="0"/>
              <a:t>informace v žádosti v souladu s informacemi v přílohách</a:t>
            </a:r>
          </a:p>
          <a:p>
            <a:pPr marL="898525" lvl="2" indent="-187325"/>
            <a:r>
              <a:rPr lang="cs-CZ" sz="1800" dirty="0"/>
              <a:t>pokud etapy, tak minimálně 3 měsíce</a:t>
            </a:r>
          </a:p>
          <a:p>
            <a:pPr marL="898525" lvl="2" indent="-187325"/>
            <a:r>
              <a:rPr lang="cs-CZ" sz="1800" dirty="0"/>
              <a:t>vyplnění záložky Klíčové aktivity</a:t>
            </a:r>
          </a:p>
          <a:p>
            <a:pPr marL="454025" lvl="1" indent="-187325"/>
            <a:r>
              <a:rPr lang="cs-CZ" dirty="0"/>
              <a:t>Žádost je podepsána oprávněným zástupcem žadatele</a:t>
            </a:r>
          </a:p>
          <a:p>
            <a:pPr marL="898525" lvl="2" indent="-187325"/>
            <a:r>
              <a:rPr lang="cs-CZ" sz="1800" dirty="0"/>
              <a:t>statutární zástupce, popř. jím pověřená osoba na základě plné moci</a:t>
            </a:r>
          </a:p>
          <a:p>
            <a:pPr marL="898525" lvl="2" indent="-187325"/>
            <a:r>
              <a:rPr lang="cs-CZ" sz="1800" dirty="0"/>
              <a:t>lze doložit usnesení z jednání krajského zastupitelstva/Rady s identifikací, na koho jsou pravomoci k podpisu převedeny</a:t>
            </a:r>
          </a:p>
          <a:p>
            <a:pPr marL="454025" lvl="1" indent="-187325"/>
            <a:r>
              <a:rPr lang="cs-CZ" dirty="0"/>
              <a:t>Jsou doloženy všechny povinné přílohy a obsahově splňují požadované náležitosti</a:t>
            </a:r>
          </a:p>
          <a:p>
            <a:pPr marL="898525" lvl="2" indent="-187325" algn="just"/>
            <a:r>
              <a:rPr lang="cs-CZ" sz="1800" b="1" dirty="0"/>
              <a:t>Plná moc/usnesení z jednání zastupitelstva </a:t>
            </a:r>
            <a:r>
              <a:rPr lang="cs-CZ" sz="1800" i="1" dirty="0"/>
              <a:t>(pokud podepisuje statutární zástupce, je příloha nerelevantní)</a:t>
            </a:r>
          </a:p>
          <a:p>
            <a:pPr marL="898525" lvl="2" indent="-187325" algn="just"/>
            <a:r>
              <a:rPr lang="cs-CZ" sz="1800" b="1" dirty="0"/>
              <a:t>Dokumentace k zahájeným a ukončeným výběrovým řízením </a:t>
            </a:r>
            <a:r>
              <a:rPr lang="cs-CZ" sz="1800" i="1" dirty="0"/>
              <a:t>(jen uzavřené smlouvy o dílo včetně případných dodatků, pokud již tyto dokumenty existují; pokud ne, je tato příloha nerelevantní</a:t>
            </a:r>
            <a:r>
              <a:rPr lang="cs-CZ" sz="1800" dirty="0"/>
              <a:t>)</a:t>
            </a:r>
          </a:p>
          <a:p>
            <a:pPr marL="898525" lvl="2" indent="-187325" algn="just"/>
            <a:r>
              <a:rPr lang="cs-CZ" sz="1800" b="1" dirty="0"/>
              <a:t>Studie proveditelnosti </a:t>
            </a:r>
            <a:r>
              <a:rPr lang="cs-CZ" sz="1800" i="1" dirty="0"/>
              <a:t>(dle osnovy uvedené v příloze č. 4 Specifických pravidel)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Kritéria formálních náležitostí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/>
              <a:t>Kapitola Charakteristika projektu a jeho soulad s programem</a:t>
            </a:r>
          </a:p>
          <a:p>
            <a:pPr marL="898525" lvl="2" indent="-187325" algn="just"/>
            <a:r>
              <a:rPr lang="cs-CZ" sz="1800" dirty="0"/>
              <a:t>Jednoznačná specifikace dotčeného </a:t>
            </a:r>
            <a:r>
              <a:rPr lang="cs-CZ" sz="1800" b="1" dirty="0"/>
              <a:t>úseku Prioritní regionální silniční sítě</a:t>
            </a:r>
            <a:endParaRPr lang="cs-CZ" sz="1800" b="1" dirty="0">
              <a:solidFill>
                <a:srgbClr val="00B050"/>
              </a:solidFill>
            </a:endParaRPr>
          </a:p>
          <a:p>
            <a:pPr marL="898525" lvl="2" indent="-187325" algn="just"/>
            <a:r>
              <a:rPr lang="cs-CZ" sz="1800" dirty="0"/>
              <a:t>Pro posouzení rizika dvojího financování jasný </a:t>
            </a:r>
            <a:r>
              <a:rPr lang="cs-CZ" sz="1800" b="1" dirty="0"/>
              <a:t>popis vazeb </a:t>
            </a:r>
            <a:r>
              <a:rPr lang="cs-CZ" sz="1800" dirty="0"/>
              <a:t>na realizované či plánované projekty</a:t>
            </a:r>
            <a:r>
              <a:rPr lang="cs-CZ" sz="1800" dirty="0">
                <a:solidFill>
                  <a:srgbClr val="00B050"/>
                </a:solidFill>
              </a:rPr>
              <a:t>, </a:t>
            </a:r>
            <a:r>
              <a:rPr lang="cs-CZ" sz="1800" b="1" dirty="0">
                <a:solidFill>
                  <a:srgbClr val="00B050"/>
                </a:solidFill>
              </a:rPr>
              <a:t>včetně projektů podpořených z IROP (projekt nesmí být zaměřen na část úseku Prioritní regionální silniční sítě, jejíž rekonstrukce, modernizace nebo výstavba již byla z IROP podpořena)</a:t>
            </a:r>
          </a:p>
          <a:p>
            <a:pPr marL="454025" lvl="1" indent="-187325" algn="just"/>
            <a:r>
              <a:rPr lang="cs-CZ" dirty="0"/>
              <a:t>Kapitola Podrobný popis projektu</a:t>
            </a:r>
          </a:p>
          <a:p>
            <a:pPr marL="898525" lvl="2" indent="-187325" algn="just"/>
            <a:r>
              <a:rPr lang="cs-CZ" sz="1800" dirty="0"/>
              <a:t>Konkrétní vazba na projekt uvedený v </a:t>
            </a:r>
            <a:r>
              <a:rPr lang="cs-CZ" sz="1800" b="1" dirty="0"/>
              <a:t>příloze č. 1 RAP</a:t>
            </a:r>
          </a:p>
          <a:p>
            <a:pPr marL="898525" lvl="2" indent="-187325" algn="just"/>
            <a:r>
              <a:rPr lang="cs-CZ" sz="1800" dirty="0"/>
              <a:t>Vymezení </a:t>
            </a:r>
            <a:r>
              <a:rPr lang="cs-CZ" sz="1800" b="1" dirty="0"/>
              <a:t>obsahu hlavních a vedlejších </a:t>
            </a:r>
            <a:r>
              <a:rPr lang="cs-CZ" sz="1800" dirty="0"/>
              <a:t>aktivit; je vhodné popsat i nezpůsobilé výdaje s rozčleněním, které výdaje jsou charakterem nezpůsobilé a které jsou nezpůsobilé „jen“ kvůli limitu</a:t>
            </a:r>
          </a:p>
          <a:p>
            <a:pPr marL="898525" lvl="2" indent="-187325" algn="just"/>
            <a:r>
              <a:rPr lang="cs-CZ" sz="1800" dirty="0"/>
              <a:t>Jde-li o rekonstrukci/modernizaci, popis </a:t>
            </a:r>
            <a:r>
              <a:rPr lang="cs-CZ" sz="1800" b="1" dirty="0"/>
              <a:t>naplnění znaků rek./modern</a:t>
            </a:r>
            <a:r>
              <a:rPr lang="cs-CZ" sz="1800" dirty="0"/>
              <a:t>., a to pro celý řešený úsek resp. pro všechny úseky, pokud je projekt složen z více nesouvislých částí (včetně uvedení délky návrhového období navržených souvrství vozovky)</a:t>
            </a:r>
          </a:p>
          <a:p>
            <a:pPr marL="898525" lvl="2" indent="-187325" algn="just"/>
            <a:r>
              <a:rPr lang="cs-CZ" sz="1800" dirty="0"/>
              <a:t>Je-li definice rek./modern. naplněna pouze zesílením krytu vozovky, pak je potřeba doložit </a:t>
            </a:r>
            <a:r>
              <a:rPr lang="cs-CZ" sz="1800" b="1" dirty="0"/>
              <a:t>soulad zamýšleného technologického řešení s návrhem uvedeným v diagnostickém posudku </a:t>
            </a:r>
            <a:r>
              <a:rPr lang="cs-CZ" sz="1800" dirty="0"/>
              <a:t>(úseky by si měly staničením odpovídat, podložit diagnostickým posudkem je třeba celý projektem řešený úsek/všechny úseky); </a:t>
            </a:r>
            <a:endParaRPr lang="cs-CZ" sz="1800" dirty="0">
              <a:solidFill>
                <a:srgbClr val="00B050"/>
              </a:solidFill>
            </a:endParaRPr>
          </a:p>
          <a:p>
            <a:pPr marL="898525" lvl="2" indent="-187325" algn="just"/>
            <a:r>
              <a:rPr lang="cs-CZ" sz="1800" b="1" dirty="0"/>
              <a:t>Zdůvodnění vyvolaných investic </a:t>
            </a:r>
            <a:r>
              <a:rPr lang="cs-CZ" sz="1800" dirty="0"/>
              <a:t>nárokovaných jako vedlejší způsobilé výdaje</a:t>
            </a:r>
          </a:p>
          <a:p>
            <a:pPr marL="898525" lvl="2" indent="-187325" algn="just"/>
            <a:r>
              <a:rPr lang="cs-CZ" sz="1800" dirty="0">
                <a:solidFill>
                  <a:srgbClr val="00B050"/>
                </a:solidFill>
              </a:rPr>
              <a:t>Uvedení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sz="1800" b="1" dirty="0">
                <a:solidFill>
                  <a:srgbClr val="00B050"/>
                </a:solidFill>
              </a:rPr>
              <a:t>návrhové kategorie </a:t>
            </a:r>
            <a:r>
              <a:rPr lang="cs-CZ" sz="1800" dirty="0">
                <a:solidFill>
                  <a:srgbClr val="00B050"/>
                </a:solidFill>
              </a:rPr>
              <a:t>silnice dle ČSN 73 6101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Příloha Studie proveditelnosti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64830"/>
      </p:ext>
    </p:extLst>
  </p:cSld>
  <p:clrMapOvr>
    <a:masterClrMapping/>
  </p:clrMapOvr>
</p:sld>
</file>

<file path=ppt/theme/theme1.xml><?xml version="1.0" encoding="utf-8"?>
<a:theme xmlns:a="http://schemas.openxmlformats.org/drawingml/2006/main" name="CR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R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</TotalTime>
  <Words>3417</Words>
  <Application>Microsoft Office PowerPoint</Application>
  <PresentationFormat>Předvádění na obrazovce (4:3)</PresentationFormat>
  <Paragraphs>287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27</vt:i4>
      </vt:variant>
    </vt:vector>
  </HeadingPairs>
  <TitlesOfParts>
    <vt:vector size="34" baseType="lpstr">
      <vt:lpstr>Arial</vt:lpstr>
      <vt:lpstr>Calibri</vt:lpstr>
      <vt:lpstr>StarSymbol</vt:lpstr>
      <vt:lpstr>CRR template</vt:lpstr>
      <vt:lpstr>Office Theme</vt:lpstr>
      <vt:lpstr>2_Office Theme</vt:lpstr>
      <vt:lpstr>1_CRR template</vt:lpstr>
      <vt:lpstr>Prezentace aplikace PowerPoint</vt:lpstr>
      <vt:lpstr>Prezentace aplikace PowerPoint</vt:lpstr>
      <vt:lpstr>Prezentace aplikace PowerPoint</vt:lpstr>
      <vt:lpstr>Prezentace aplikace PowerPoint</vt:lpstr>
      <vt:lpstr>Příjem žádostí</vt:lpstr>
      <vt:lpstr>Hodnocení žádostí</vt:lpstr>
      <vt:lpstr>Prezentace aplikace PowerPoint</vt:lpstr>
      <vt:lpstr>Kritéria formálních náležitostí</vt:lpstr>
      <vt:lpstr>Příloha Studie proveditelnosti</vt:lpstr>
      <vt:lpstr>Příloha Studie proveditelnosti - II</vt:lpstr>
      <vt:lpstr>Příloha Studie proveditelnosti - III</vt:lpstr>
      <vt:lpstr>Kritéria formálních náležitostí II</vt:lpstr>
      <vt:lpstr>Kritéria formálních náležitostí – III</vt:lpstr>
      <vt:lpstr>Kritéria formálních náležitostí – IV</vt:lpstr>
      <vt:lpstr>Obecná kritéria přijatelnosti</vt:lpstr>
      <vt:lpstr>Obecná kritéria přijatelnosti – II</vt:lpstr>
      <vt:lpstr>Obecná kritéria přijatelnosti – III</vt:lpstr>
      <vt:lpstr>Specifická kritéria přijatelnosti</vt:lpstr>
      <vt:lpstr>Specifická kritéria přijatelnosti – II</vt:lpstr>
      <vt:lpstr>Specifická kritéria přijatelnosti – III</vt:lpstr>
      <vt:lpstr>Ex-ante analýza rizik</vt:lpstr>
      <vt:lpstr>Prezentace aplikace PowerPoint</vt:lpstr>
      <vt:lpstr>Výběr projektů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CRR ČR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Centrum pro regionální rozvoj ČR</dc:creator>
  <cp:lastModifiedBy>Brožová Michaela</cp:lastModifiedBy>
  <cp:revision>151</cp:revision>
  <cp:lastPrinted>2019-11-20T07:55:05Z</cp:lastPrinted>
  <dcterms:created xsi:type="dcterms:W3CDTF">2014-09-16T20:50:40Z</dcterms:created>
  <dcterms:modified xsi:type="dcterms:W3CDTF">2020-08-19T08:34:41Z</dcterms:modified>
</cp:coreProperties>
</file>