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0" r:id="rId2"/>
    <p:sldId id="261" r:id="rId3"/>
    <p:sldId id="313" r:id="rId4"/>
    <p:sldId id="314" r:id="rId5"/>
    <p:sldId id="315" r:id="rId6"/>
    <p:sldId id="316" r:id="rId7"/>
    <p:sldId id="317" r:id="rId8"/>
    <p:sldId id="318" r:id="rId9"/>
    <p:sldId id="319" r:id="rId10"/>
    <p:sldId id="326" r:id="rId11"/>
    <p:sldId id="321" r:id="rId12"/>
    <p:sldId id="322" r:id="rId13"/>
    <p:sldId id="323" r:id="rId14"/>
    <p:sldId id="324" r:id="rId15"/>
    <p:sldId id="325" r:id="rId16"/>
    <p:sldId id="262"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2000" dirty="0"/>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2000" dirty="0"/>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100" dirty="0"/>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2000" dirty="0"/>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100" dirty="0"/>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2000" dirty="0"/>
            <a:t>Čl. 7.1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2000" dirty="0"/>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2000" dirty="0"/>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2000" dirty="0"/>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2000" dirty="0"/>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dgm:spPr/>
      <dgm:t>
        <a:bodyPr/>
        <a:lstStyle/>
        <a:p>
          <a:r>
            <a:rPr lang="cs-CZ" dirty="0"/>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100" dirty="0"/>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100" dirty="0"/>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100" dirty="0"/>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100" dirty="0"/>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100" dirty="0"/>
            <a:t>Lhůta pro podání nabídek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8">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8">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8">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8">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8">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8"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8">
        <dgm:presLayoutVars>
          <dgm:chMax val="1"/>
          <dgm:bulletEnabled val="1"/>
        </dgm:presLayoutVars>
      </dgm:prSet>
      <dgm:spPr/>
    </dgm:pt>
    <dgm:pt modelId="{E36E3178-B046-4DFC-8A63-3A61FE7BB81F}" type="pres">
      <dgm:prSet presAssocID="{B8E644E2-8B52-491E-AA7E-2B068E66E4D1}" presName="descendantText" presStyleLbl="alignAccFollowNode1" presStyleIdx="3" presStyleCnt="8">
        <dgm:presLayoutVars>
          <dgm:bulletEnabled val="1"/>
        </dgm:presLayoutVars>
      </dgm:prSet>
      <dgm:spPr/>
    </dgm:pt>
    <dgm:pt modelId="{12AC11F9-2DFB-4197-B94C-3A4A305E972A}" type="pres">
      <dgm:prSet presAssocID="{34C23067-2E8B-445D-A93D-E006966DFFEB}"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4" presStyleCnt="8">
        <dgm:presLayoutVars>
          <dgm:chMax val="1"/>
          <dgm:bulletEnabled val="1"/>
        </dgm:presLayoutVars>
      </dgm:prSet>
      <dgm:spPr/>
    </dgm:pt>
    <dgm:pt modelId="{924B6EF5-6594-489F-BAB7-F26664EC5896}" type="pres">
      <dgm:prSet presAssocID="{02ECEC02-9C4F-42EB-A275-9A98D3720194}" presName="descendantText" presStyleLbl="alignAccFollowNode1" presStyleIdx="4" presStyleCnt="8">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5" presStyleCnt="8">
        <dgm:presLayoutVars>
          <dgm:chMax val="1"/>
          <dgm:bulletEnabled val="1"/>
        </dgm:presLayoutVars>
      </dgm:prSet>
      <dgm:spPr/>
    </dgm:pt>
    <dgm:pt modelId="{A9256B48-39F2-456E-91C0-45226810444B}" type="pres">
      <dgm:prSet presAssocID="{42F43B51-EEF7-4093-A083-97D128A6807D}" presName="descendantText" presStyleLbl="alignAccFollowNode1" presStyleIdx="5" presStyleCnt="8">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6" presStyleCnt="8">
        <dgm:presLayoutVars>
          <dgm:chMax val="1"/>
          <dgm:bulletEnabled val="1"/>
        </dgm:presLayoutVars>
      </dgm:prSet>
      <dgm:spPr/>
    </dgm:pt>
    <dgm:pt modelId="{D850706A-7C15-4B95-B3F4-AA94145DFD07}" type="pres">
      <dgm:prSet presAssocID="{2A56DE55-7DA0-4E44-BA1F-E4B3CD14EA04}" presName="descendantText" presStyleLbl="alignAccFollowNode1" presStyleIdx="6" presStyleCnt="8">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7" presStyleCnt="8">
        <dgm:presLayoutVars>
          <dgm:chMax val="1"/>
          <dgm:bulletEnabled val="1"/>
        </dgm:presLayoutVars>
      </dgm:prSet>
      <dgm:spPr/>
    </dgm:pt>
    <dgm:pt modelId="{48502FF3-6E9E-4B72-9C27-1B51E1D97FA3}" type="pres">
      <dgm:prSet presAssocID="{EB16E2C2-84FB-4BC1-97BA-B4B534BBE53D}" presName="descendantText" presStyleLbl="alignAccFollowNode1" presStyleIdx="7" presStyleCnt="8">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B8E644E2-8B52-491E-AA7E-2B068E66E4D1}" destId="{A9603D01-5C7C-4126-9093-7CD909424F76}" srcOrd="0" destOrd="0" parTransId="{F8905148-4DE3-48A8-9B96-8F678C8D2557}" sibTransId="{C217A159-3F64-4165-B6A1-7B0096039BF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5"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7"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4"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6E79B7CD-B2F1-4AB0-AFB6-3F8F80D1EE10}" type="presOf" srcId="{A9603D01-5C7C-4126-9093-7CD909424F76}" destId="{E36E3178-B046-4DFC-8A63-3A61FE7BB81F}"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5EF64FE9-9D10-4054-952E-432834FFD889}" srcId="{C929BB59-DB11-471F-856B-509AAD085950}" destId="{2A56DE55-7DA0-4E44-BA1F-E4B3CD14EA04}" srcOrd="6"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2DFC414B-13FF-42B3-9CF6-12D8D33533AD}" type="presParOf" srcId="{7FDDFE49-71F9-4360-9E30-4CEEA12F0F5F}" destId="{E36E3178-B046-4DFC-8A63-3A61FE7BB81F}"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F531C86-0BA1-41D9-BE6D-7920A1516458}" type="presParOf" srcId="{813E03F4-CE0B-497E-B23E-B9710AA58675}" destId="{5F194AE1-7CEE-4C01-855C-4EFCB9FCC2D6}" srcOrd="8"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9" destOrd="0" presId="urn:microsoft.com/office/officeart/2005/8/layout/vList5"/>
    <dgm:cxn modelId="{9B5B356F-6049-4832-9113-AB4F5472E73A}" type="presParOf" srcId="{813E03F4-CE0B-497E-B23E-B9710AA58675}" destId="{55F82388-DC99-4E45-A9DF-E4344F08989F}" srcOrd="10"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1" destOrd="0" presId="urn:microsoft.com/office/officeart/2005/8/layout/vList5"/>
    <dgm:cxn modelId="{2D02FA49-07BD-4A16-A32F-DF0A55A8D1A8}" type="presParOf" srcId="{813E03F4-CE0B-497E-B23E-B9710AA58675}" destId="{BAC96BDA-4F91-440D-A1AD-4B921CE690BB}" srcOrd="12"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3" destOrd="0" presId="urn:microsoft.com/office/officeart/2005/8/layout/vList5"/>
    <dgm:cxn modelId="{0ADEA912-BBFD-4E0B-BD18-D5F501CB6687}" type="presParOf" srcId="{813E03F4-CE0B-497E-B23E-B9710AA58675}" destId="{5A67D06C-E429-4DEF-A93F-147943A5F213}" srcOrd="14"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t>Před podání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dgm:spPr/>
      <dgm:t>
        <a:bodyPr/>
        <a:lstStyle/>
        <a:p>
          <a:r>
            <a:rPr lang="cs-CZ" dirty="0"/>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dgm:spPr/>
      <dgm:t>
        <a:bodyPr/>
        <a:lstStyle/>
        <a:p>
          <a:r>
            <a:rPr lang="cs-CZ" dirty="0"/>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dgm:spPr/>
      <dgm:t>
        <a:bodyPr/>
        <a:lstStyle/>
        <a:p>
          <a:r>
            <a:rPr lang="cs-CZ" dirty="0"/>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dgm:spPr/>
      <dgm:t>
        <a:bodyPr/>
        <a:lstStyle/>
        <a:p>
          <a:r>
            <a:rPr lang="cs-CZ" dirty="0"/>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dgm:spPr/>
      <dgm:t>
        <a:bodyPr/>
        <a:lstStyle/>
        <a:p>
          <a:r>
            <a:rPr lang="cs-CZ" dirty="0"/>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dgm:spPr/>
      <dgm:t>
        <a:bodyPr/>
        <a:lstStyle/>
        <a:p>
          <a:r>
            <a:rPr lang="cs-CZ" dirty="0"/>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9A7D2-A3FB-468C-8383-A905969DA8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BC8F11A8-E554-4A7F-A2D1-B5DE8A29FBAA}">
      <dgm:prSet phldrT="[Text]" custT="1"/>
      <dgm:spPr>
        <a:xfrm>
          <a:off x="321579" y="18522"/>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pl-PL" sz="1300" dirty="0">
              <a:solidFill>
                <a:sysClr val="window" lastClr="FFFFFF"/>
              </a:solidFill>
              <a:latin typeface="Calibri"/>
              <a:ea typeface="+mn-ea"/>
              <a:cs typeface="+mn-cs"/>
            </a:rPr>
            <a:t>Odkazy na obchodní názvy – § 89 odst. 5 a 6 ZZVZ</a:t>
          </a:r>
          <a:endParaRPr lang="cs-CZ" sz="1300" dirty="0">
            <a:solidFill>
              <a:sysClr val="window" lastClr="FFFFFF"/>
            </a:solidFill>
            <a:latin typeface="Calibri"/>
            <a:ea typeface="+mn-ea"/>
            <a:cs typeface="+mn-cs"/>
          </a:endParaRPr>
        </a:p>
      </dgm:t>
    </dgm:pt>
    <dgm:pt modelId="{995596D0-191D-4266-A02B-53E5EAAED489}" type="parTrans" cxnId="{39298255-0098-497F-BD71-BB900758882E}">
      <dgm:prSet/>
      <dgm:spPr/>
      <dgm:t>
        <a:bodyPr/>
        <a:lstStyle/>
        <a:p>
          <a:endParaRPr lang="cs-CZ"/>
        </a:p>
      </dgm:t>
    </dgm:pt>
    <dgm:pt modelId="{3F6349AA-7F1D-415A-82B5-0A325C4A7CD4}" type="sibTrans" cxnId="{39298255-0098-497F-BD71-BB900758882E}">
      <dgm:prSet/>
      <dgm:spPr/>
      <dgm:t>
        <a:bodyPr/>
        <a:lstStyle/>
        <a:p>
          <a:endParaRPr lang="cs-CZ"/>
        </a:p>
      </dgm:t>
    </dgm:pt>
    <dgm:pt modelId="{427D080E-F2FA-40B3-87D8-3D1523E27A03}">
      <dgm:prSet custT="1"/>
      <dgm:spPr>
        <a:xfrm>
          <a:off x="304800" y="1975074"/>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sz="1300" dirty="0">
              <a:solidFill>
                <a:sysClr val="window" lastClr="FFFFFF"/>
              </a:solidFill>
              <a:latin typeface="Calibri"/>
              <a:ea typeface="+mn-ea"/>
              <a:cs typeface="+mn-cs"/>
            </a:rPr>
            <a:t>Termíny plnění</a:t>
          </a:r>
        </a:p>
      </dgm:t>
    </dgm:pt>
    <dgm:pt modelId="{C1249EE4-E842-46F2-840A-A8CA6FDDF42F}" type="parTrans" cxnId="{548164BA-4435-46B1-B8D7-D005C5E44A8E}">
      <dgm:prSet/>
      <dgm:spPr/>
      <dgm:t>
        <a:bodyPr/>
        <a:lstStyle/>
        <a:p>
          <a:endParaRPr lang="cs-CZ"/>
        </a:p>
      </dgm:t>
    </dgm:pt>
    <dgm:pt modelId="{A9D65F7D-1305-403F-A7D8-D3C19DC9FA1F}" type="sibTrans" cxnId="{548164BA-4435-46B1-B8D7-D005C5E44A8E}">
      <dgm:prSet/>
      <dgm:spPr/>
      <dgm:t>
        <a:bodyPr/>
        <a:lstStyle/>
        <a:p>
          <a:endParaRPr lang="cs-CZ"/>
        </a:p>
      </dgm:t>
    </dgm:pt>
    <dgm:pt modelId="{82D4ED0A-1E11-423B-86EA-59966EF91481}">
      <dgm:prSet custT="1"/>
      <dgm:spPr>
        <a:xfrm>
          <a:off x="0" y="2137435"/>
          <a:ext cx="6096000" cy="19057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dgm:t>
    </dgm:pt>
    <dgm:pt modelId="{B3C71B40-E0DE-4B25-8201-0D3F486D44B1}" type="parTrans" cxnId="{CB90D9FB-216B-4358-B400-383C7583FBED}">
      <dgm:prSet/>
      <dgm:spPr/>
      <dgm:t>
        <a:bodyPr/>
        <a:lstStyle/>
        <a:p>
          <a:endParaRPr lang="cs-CZ"/>
        </a:p>
      </dgm:t>
    </dgm:pt>
    <dgm:pt modelId="{CB000360-C798-418D-A6B1-DEB0B49422EE}" type="sibTrans" cxnId="{CB90D9FB-216B-4358-B400-383C7583FBED}">
      <dgm:prSet/>
      <dgm:spPr/>
      <dgm:t>
        <a:bodyPr/>
        <a:lstStyle/>
        <a:p>
          <a:endParaRPr lang="cs-CZ"/>
        </a:p>
      </dgm:t>
    </dgm:pt>
    <dgm:pt modelId="{E1A51A09-5EBF-4AB3-BA9E-39DC2AAB539E}">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latin typeface="Calibri" panose="020F0502020204030204" pitchFamily="34" charset="0"/>
              <a:cs typeface="Calibri" panose="020F0502020204030204" pitchFamily="34" charset="0"/>
            </a:rPr>
            <a:t>ÚOHS-S0069/2020/VZ</a:t>
          </a:r>
          <a:r>
            <a:rPr lang="cs-CZ" sz="1200" i="1" dirty="0">
              <a:latin typeface="Calibri" panose="020F0502020204030204" pitchFamily="34" charset="0"/>
              <a:cs typeface="Calibri" panose="020F0502020204030204" pitchFamily="34" charset="0"/>
            </a:rPr>
            <a:t> – </a:t>
          </a:r>
          <a:r>
            <a:rPr lang="cs-CZ" sz="1200" b="1" i="1"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dirty="0">
              <a:latin typeface="Calibri" panose="020F0502020204030204" pitchFamily="34" charset="0"/>
              <a:cs typeface="Calibri" panose="020F0502020204030204" pitchFamily="34" charset="0"/>
            </a:rPr>
            <a:t>…(Karl </a:t>
          </a:r>
          <a:r>
            <a:rPr lang="cs-CZ" sz="1200" b="1" i="1" dirty="0" err="1">
              <a:latin typeface="Calibri" panose="020F0502020204030204" pitchFamily="34" charset="0"/>
              <a:cs typeface="Calibri" panose="020F0502020204030204" pitchFamily="34" charset="0"/>
            </a:rPr>
            <a:t>Storz</a:t>
          </a:r>
          <a:r>
            <a:rPr lang="cs-CZ" sz="1200" b="1" i="1" dirty="0">
              <a:latin typeface="Calibri" panose="020F0502020204030204" pitchFamily="34" charset="0"/>
              <a:cs typeface="Calibri" panose="020F0502020204030204" pitchFamily="34" charset="0"/>
            </a:rPr>
            <a:t>, </a:t>
          </a:r>
          <a:r>
            <a:rPr lang="cs-CZ" sz="1200" b="1" i="1" dirty="0" err="1">
              <a:latin typeface="Calibri" panose="020F0502020204030204" pitchFamily="34" charset="0"/>
              <a:cs typeface="Calibri" panose="020F0502020204030204" pitchFamily="34" charset="0"/>
            </a:rPr>
            <a:t>Aesculab</a:t>
          </a:r>
          <a:r>
            <a:rPr lang="cs-CZ" sz="1200" b="1" i="1" dirty="0">
              <a:latin typeface="Calibri" panose="020F0502020204030204" pitchFamily="34" charset="0"/>
              <a:cs typeface="Calibri" panose="020F0502020204030204" pitchFamily="34" charset="0"/>
            </a:rPr>
            <a:t>)</a:t>
          </a:r>
          <a:r>
            <a:rPr lang="cs-CZ" sz="1200" i="1"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08A00239-D0F6-437C-92B4-B5A508C1567D}" type="parTrans" cxnId="{F8DC52F5-3474-4735-A9FF-CD77E0D53D71}">
      <dgm:prSet/>
      <dgm:spPr/>
      <dgm:t>
        <a:bodyPr/>
        <a:lstStyle/>
        <a:p>
          <a:endParaRPr lang="cs-CZ"/>
        </a:p>
      </dgm:t>
    </dgm:pt>
    <dgm:pt modelId="{2E60854F-AF58-4EA7-BE46-FA32F5681B39}" type="sibTrans" cxnId="{F8DC52F5-3474-4735-A9FF-CD77E0D53D71}">
      <dgm:prSet/>
      <dgm:spPr/>
      <dgm:t>
        <a:bodyPr/>
        <a:lstStyle/>
        <a:p>
          <a:endParaRPr lang="cs-CZ"/>
        </a:p>
      </dgm:t>
    </dgm:pt>
    <dgm:pt modelId="{C1DA5A4B-D7FA-4EED-948B-8F262D73EB81}">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a:t>
          </a:r>
        </a:p>
      </dgm:t>
    </dgm:pt>
    <dgm:pt modelId="{0CA418A0-7A70-4074-8DAA-1F3541A5591D}" type="parTrans" cxnId="{ECB5500D-BF46-4D67-95BB-10C8755297CD}">
      <dgm:prSet/>
      <dgm:spPr/>
      <dgm:t>
        <a:bodyPr/>
        <a:lstStyle/>
        <a:p>
          <a:endParaRPr lang="cs-CZ"/>
        </a:p>
      </dgm:t>
    </dgm:pt>
    <dgm:pt modelId="{8295E118-34A5-4723-AC58-16D9E985EA50}" type="sibTrans" cxnId="{ECB5500D-BF46-4D67-95BB-10C8755297CD}">
      <dgm:prSet/>
      <dgm:spPr/>
      <dgm:t>
        <a:bodyPr/>
        <a:lstStyle/>
        <a:p>
          <a:endParaRPr lang="cs-CZ"/>
        </a:p>
      </dgm:t>
    </dgm:pt>
    <dgm:pt modelId="{5514C541-B273-4879-ABB8-D5085B768960}">
      <dgm:prSet custT="1"/>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gm:t>
    </dgm:pt>
    <dgm:pt modelId="{1855D3FE-624D-4E49-A378-CB1B95AFC39A}" type="parTrans" cxnId="{2624ECCC-38F1-4A2D-ADEB-40595F8DA4D0}">
      <dgm:prSet/>
      <dgm:spPr/>
      <dgm:t>
        <a:bodyPr/>
        <a:lstStyle/>
        <a:p>
          <a:endParaRPr lang="cs-CZ"/>
        </a:p>
      </dgm:t>
    </dgm:pt>
    <dgm:pt modelId="{37E5E355-3321-4C34-ADCE-3D8294A9F0C9}" type="sibTrans" cxnId="{2624ECCC-38F1-4A2D-ADEB-40595F8DA4D0}">
      <dgm:prSet/>
      <dgm:spPr/>
      <dgm:t>
        <a:bodyPr/>
        <a:lstStyle/>
        <a:p>
          <a:endParaRPr lang="cs-CZ"/>
        </a:p>
      </dgm:t>
    </dgm:pt>
    <dgm:pt modelId="{B33102FB-C12D-4C6D-83AC-E00443103554}">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endParaRPr lang="cs-CZ" sz="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B267E7A8-C617-4D9A-98DF-C8594DD274EC}" type="parTrans" cxnId="{3392299B-5C89-4F7F-A521-2F65BC9D7FB8}">
      <dgm:prSet/>
      <dgm:spPr/>
    </dgm:pt>
    <dgm:pt modelId="{2BFD587F-938E-433F-ACCA-DC111CBFC45E}" type="sibTrans" cxnId="{3392299B-5C89-4F7F-A521-2F65BC9D7FB8}">
      <dgm:prSet/>
      <dgm:spPr/>
    </dgm:pt>
    <dgm:pt modelId="{A1E04904-C39B-42C7-8351-4105BCE13909}" type="pres">
      <dgm:prSet presAssocID="{9FC9A7D2-A3FB-468C-8383-A905969DA8BC}" presName="linear" presStyleCnt="0">
        <dgm:presLayoutVars>
          <dgm:dir/>
          <dgm:animLvl val="lvl"/>
          <dgm:resizeHandles val="exact"/>
        </dgm:presLayoutVars>
      </dgm:prSet>
      <dgm:spPr/>
    </dgm:pt>
    <dgm:pt modelId="{C785FD4A-65F8-4F33-8105-23E5DFA232B4}" type="pres">
      <dgm:prSet presAssocID="{BC8F11A8-E554-4A7F-A2D1-B5DE8A29FBAA}" presName="parentLin" presStyleCnt="0"/>
      <dgm:spPr/>
    </dgm:pt>
    <dgm:pt modelId="{A577EF05-A2F0-48A3-8FBC-7AD70DBF7ACC}" type="pres">
      <dgm:prSet presAssocID="{BC8F11A8-E554-4A7F-A2D1-B5DE8A29FBAA}" presName="parentLeftMargin" presStyleLbl="node1" presStyleIdx="0" presStyleCnt="2"/>
      <dgm:spPr/>
    </dgm:pt>
    <dgm:pt modelId="{34F893B3-864D-4125-9652-A37D824FCC49}" type="pres">
      <dgm:prSet presAssocID="{BC8F11A8-E554-4A7F-A2D1-B5DE8A29FBAA}" presName="parentText" presStyleLbl="node1" presStyleIdx="0" presStyleCnt="2" custLinFactNeighborX="3273" custLinFactNeighborY="-1675">
        <dgm:presLayoutVars>
          <dgm:chMax val="0"/>
          <dgm:bulletEnabled val="1"/>
        </dgm:presLayoutVars>
      </dgm:prSet>
      <dgm:spPr/>
    </dgm:pt>
    <dgm:pt modelId="{7BEEB519-0D97-4CB5-BF79-E3FB0B5955EA}" type="pres">
      <dgm:prSet presAssocID="{BC8F11A8-E554-4A7F-A2D1-B5DE8A29FBAA}" presName="negativeSpace" presStyleCnt="0"/>
      <dgm:spPr/>
    </dgm:pt>
    <dgm:pt modelId="{CDC7C6F4-BEBB-4B6D-82DD-69743DE9A7BA}" type="pres">
      <dgm:prSet presAssocID="{BC8F11A8-E554-4A7F-A2D1-B5DE8A29FBAA}" presName="childText" presStyleLbl="conFgAcc1" presStyleIdx="0" presStyleCnt="2" custScaleY="93592" custLinFactNeighborY="-33694">
        <dgm:presLayoutVars>
          <dgm:bulletEnabled val="1"/>
        </dgm:presLayoutVars>
      </dgm:prSet>
      <dgm:spPr>
        <a:prstGeom prst="rect">
          <a:avLst/>
        </a:prstGeom>
      </dgm:spPr>
    </dgm:pt>
    <dgm:pt modelId="{BAEE2A34-66C2-4E4C-AA2D-4458FF803824}" type="pres">
      <dgm:prSet presAssocID="{3F6349AA-7F1D-415A-82B5-0A325C4A7CD4}" presName="spaceBetweenRectangles" presStyleCnt="0"/>
      <dgm:spPr/>
    </dgm:pt>
    <dgm:pt modelId="{DAEC2976-80E5-4A2C-B1EB-F248F21CB080}" type="pres">
      <dgm:prSet presAssocID="{427D080E-F2FA-40B3-87D8-3D1523E27A03}" presName="parentLin" presStyleCnt="0"/>
      <dgm:spPr/>
    </dgm:pt>
    <dgm:pt modelId="{58A031D0-AA5C-4C24-8FFD-81ED7759F712}" type="pres">
      <dgm:prSet presAssocID="{427D080E-F2FA-40B3-87D8-3D1523E27A03}" presName="parentLeftMargin" presStyleLbl="node1" presStyleIdx="0" presStyleCnt="2"/>
      <dgm:spPr/>
    </dgm:pt>
    <dgm:pt modelId="{370B3320-0D5A-4CA9-BBAE-21288F6A2550}" type="pres">
      <dgm:prSet presAssocID="{427D080E-F2FA-40B3-87D8-3D1523E27A03}" presName="parentText" presStyleLbl="node1" presStyleIdx="1" presStyleCnt="2" custLinFactNeighborY="-7137">
        <dgm:presLayoutVars>
          <dgm:chMax val="0"/>
          <dgm:bulletEnabled val="1"/>
        </dgm:presLayoutVars>
      </dgm:prSet>
      <dgm:spPr/>
    </dgm:pt>
    <dgm:pt modelId="{4FC7C705-55B9-407F-BA6B-98E221EBEFA3}" type="pres">
      <dgm:prSet presAssocID="{427D080E-F2FA-40B3-87D8-3D1523E27A03}" presName="negativeSpace" presStyleCnt="0"/>
      <dgm:spPr/>
    </dgm:pt>
    <dgm:pt modelId="{2E6B6BD2-3843-4A3B-B8A9-B3ADD9BDE889}" type="pres">
      <dgm:prSet presAssocID="{427D080E-F2FA-40B3-87D8-3D1523E27A03}" presName="childText" presStyleLbl="conFgAcc1" presStyleIdx="1" presStyleCnt="2" custScaleY="95439">
        <dgm:presLayoutVars>
          <dgm:bulletEnabled val="1"/>
        </dgm:presLayoutVars>
      </dgm:prSet>
      <dgm:spPr>
        <a:prstGeom prst="rect">
          <a:avLst/>
        </a:prstGeom>
      </dgm:spPr>
    </dgm:pt>
  </dgm:ptLst>
  <dgm:cxnLst>
    <dgm:cxn modelId="{ECB5500D-BF46-4D67-95BB-10C8755297CD}" srcId="{427D080E-F2FA-40B3-87D8-3D1523E27A03}" destId="{C1DA5A4B-D7FA-4EED-948B-8F262D73EB81}" srcOrd="1" destOrd="0" parTransId="{0CA418A0-7A70-4074-8DAA-1F3541A5591D}" sibTransId="{8295E118-34A5-4723-AC58-16D9E985EA50}"/>
    <dgm:cxn modelId="{F9EF8624-C47A-48D2-BB81-E58028F96D31}" type="presOf" srcId="{B33102FB-C12D-4C6D-83AC-E00443103554}" destId="{CDC7C6F4-BEBB-4B6D-82DD-69743DE9A7BA}" srcOrd="0" destOrd="0" presId="urn:microsoft.com/office/officeart/2005/8/layout/list1"/>
    <dgm:cxn modelId="{30B86639-A475-497C-9E9C-71A00BAAC7CB}" type="presOf" srcId="{9FC9A7D2-A3FB-468C-8383-A905969DA8BC}" destId="{A1E04904-C39B-42C7-8351-4105BCE13909}" srcOrd="0" destOrd="0" presId="urn:microsoft.com/office/officeart/2005/8/layout/list1"/>
    <dgm:cxn modelId="{21C85C3F-A188-4AE8-B71D-190547A8E87D}" type="presOf" srcId="{BC8F11A8-E554-4A7F-A2D1-B5DE8A29FBAA}" destId="{A577EF05-A2F0-48A3-8FBC-7AD70DBF7ACC}" srcOrd="0" destOrd="0" presId="urn:microsoft.com/office/officeart/2005/8/layout/list1"/>
    <dgm:cxn modelId="{3875C26E-A0E0-4AE6-8D93-98BD07F6CD75}" type="presOf" srcId="{E1A51A09-5EBF-4AB3-BA9E-39DC2AAB539E}" destId="{CDC7C6F4-BEBB-4B6D-82DD-69743DE9A7BA}" srcOrd="0" destOrd="1" presId="urn:microsoft.com/office/officeart/2005/8/layout/list1"/>
    <dgm:cxn modelId="{39298255-0098-497F-BD71-BB900758882E}" srcId="{9FC9A7D2-A3FB-468C-8383-A905969DA8BC}" destId="{BC8F11A8-E554-4A7F-A2D1-B5DE8A29FBAA}" srcOrd="0" destOrd="0" parTransId="{995596D0-191D-4266-A02B-53E5EAAED489}" sibTransId="{3F6349AA-7F1D-415A-82B5-0A325C4A7CD4}"/>
    <dgm:cxn modelId="{BDF66191-2256-4544-8D4D-05C86F183D47}" type="presOf" srcId="{427D080E-F2FA-40B3-87D8-3D1523E27A03}" destId="{370B3320-0D5A-4CA9-BBAE-21288F6A2550}" srcOrd="1" destOrd="0" presId="urn:microsoft.com/office/officeart/2005/8/layout/list1"/>
    <dgm:cxn modelId="{3392299B-5C89-4F7F-A521-2F65BC9D7FB8}" srcId="{BC8F11A8-E554-4A7F-A2D1-B5DE8A29FBAA}" destId="{B33102FB-C12D-4C6D-83AC-E00443103554}" srcOrd="0" destOrd="0" parTransId="{B267E7A8-C617-4D9A-98DF-C8594DD274EC}" sibTransId="{2BFD587F-938E-433F-ACCA-DC111CBFC45E}"/>
    <dgm:cxn modelId="{478DA9A1-F6B8-4AB7-8DFC-376871E180E7}" type="presOf" srcId="{BC8F11A8-E554-4A7F-A2D1-B5DE8A29FBAA}" destId="{34F893B3-864D-4125-9652-A37D824FCC49}" srcOrd="1" destOrd="0" presId="urn:microsoft.com/office/officeart/2005/8/layout/list1"/>
    <dgm:cxn modelId="{548164BA-4435-46B1-B8D7-D005C5E44A8E}" srcId="{9FC9A7D2-A3FB-468C-8383-A905969DA8BC}" destId="{427D080E-F2FA-40B3-87D8-3D1523E27A03}" srcOrd="1" destOrd="0" parTransId="{C1249EE4-E842-46F2-840A-A8CA6FDDF42F}" sibTransId="{A9D65F7D-1305-403F-A7D8-D3C19DC9FA1F}"/>
    <dgm:cxn modelId="{5142E3C8-D832-4775-8EB8-837BA8917041}" type="presOf" srcId="{427D080E-F2FA-40B3-87D8-3D1523E27A03}" destId="{58A031D0-AA5C-4C24-8FFD-81ED7759F712}" srcOrd="0" destOrd="0" presId="urn:microsoft.com/office/officeart/2005/8/layout/list1"/>
    <dgm:cxn modelId="{2624ECCC-38F1-4A2D-ADEB-40595F8DA4D0}" srcId="{427D080E-F2FA-40B3-87D8-3D1523E27A03}" destId="{5514C541-B273-4879-ABB8-D5085B768960}" srcOrd="2" destOrd="0" parTransId="{1855D3FE-624D-4E49-A378-CB1B95AFC39A}" sibTransId="{37E5E355-3321-4C34-ADCE-3D8294A9F0C9}"/>
    <dgm:cxn modelId="{756F94D9-2A0F-40AB-87C1-6929A1993DF2}" type="presOf" srcId="{82D4ED0A-1E11-423B-86EA-59966EF91481}" destId="{2E6B6BD2-3843-4A3B-B8A9-B3ADD9BDE889}" srcOrd="0" destOrd="0" presId="urn:microsoft.com/office/officeart/2005/8/layout/list1"/>
    <dgm:cxn modelId="{69D3B1DD-8546-442B-895A-58A82895B7B4}" type="presOf" srcId="{5514C541-B273-4879-ABB8-D5085B768960}" destId="{2E6B6BD2-3843-4A3B-B8A9-B3ADD9BDE889}" srcOrd="0" destOrd="2" presId="urn:microsoft.com/office/officeart/2005/8/layout/list1"/>
    <dgm:cxn modelId="{4B1BABE7-E6CE-4601-8DC0-B644FF0BB6D3}" type="presOf" srcId="{C1DA5A4B-D7FA-4EED-948B-8F262D73EB81}" destId="{2E6B6BD2-3843-4A3B-B8A9-B3ADD9BDE889}" srcOrd="0" destOrd="1" presId="urn:microsoft.com/office/officeart/2005/8/layout/list1"/>
    <dgm:cxn modelId="{F8DC52F5-3474-4735-A9FF-CD77E0D53D71}" srcId="{BC8F11A8-E554-4A7F-A2D1-B5DE8A29FBAA}" destId="{E1A51A09-5EBF-4AB3-BA9E-39DC2AAB539E}" srcOrd="1" destOrd="0" parTransId="{08A00239-D0F6-437C-92B4-B5A508C1567D}" sibTransId="{2E60854F-AF58-4EA7-BE46-FA32F5681B39}"/>
    <dgm:cxn modelId="{CB90D9FB-216B-4358-B400-383C7583FBED}" srcId="{427D080E-F2FA-40B3-87D8-3D1523E27A03}" destId="{82D4ED0A-1E11-423B-86EA-59966EF91481}" srcOrd="0" destOrd="0" parTransId="{B3C71B40-E0DE-4B25-8201-0D3F486D44B1}" sibTransId="{CB000360-C798-418D-A6B1-DEB0B49422EE}"/>
    <dgm:cxn modelId="{E815D103-F72E-44FA-8C77-6C23BCC771C3}" type="presParOf" srcId="{A1E04904-C39B-42C7-8351-4105BCE13909}" destId="{C785FD4A-65F8-4F33-8105-23E5DFA232B4}" srcOrd="0" destOrd="0" presId="urn:microsoft.com/office/officeart/2005/8/layout/list1"/>
    <dgm:cxn modelId="{CE6C1529-227C-4E78-9059-092EA474957B}" type="presParOf" srcId="{C785FD4A-65F8-4F33-8105-23E5DFA232B4}" destId="{A577EF05-A2F0-48A3-8FBC-7AD70DBF7ACC}" srcOrd="0" destOrd="0" presId="urn:microsoft.com/office/officeart/2005/8/layout/list1"/>
    <dgm:cxn modelId="{44E61DFB-8B41-4804-96D6-CFC058442A1B}" type="presParOf" srcId="{C785FD4A-65F8-4F33-8105-23E5DFA232B4}" destId="{34F893B3-864D-4125-9652-A37D824FCC49}" srcOrd="1" destOrd="0" presId="urn:microsoft.com/office/officeart/2005/8/layout/list1"/>
    <dgm:cxn modelId="{56B80BF5-5092-4208-92C2-8FD6E8F8A8CB}" type="presParOf" srcId="{A1E04904-C39B-42C7-8351-4105BCE13909}" destId="{7BEEB519-0D97-4CB5-BF79-E3FB0B5955EA}" srcOrd="1" destOrd="0" presId="urn:microsoft.com/office/officeart/2005/8/layout/list1"/>
    <dgm:cxn modelId="{1EEB8D78-F30C-4C70-8AE8-623493E231C3}" type="presParOf" srcId="{A1E04904-C39B-42C7-8351-4105BCE13909}" destId="{CDC7C6F4-BEBB-4B6D-82DD-69743DE9A7BA}" srcOrd="2" destOrd="0" presId="urn:microsoft.com/office/officeart/2005/8/layout/list1"/>
    <dgm:cxn modelId="{8278DA14-4393-4725-BB0D-E0547A69105D}" type="presParOf" srcId="{A1E04904-C39B-42C7-8351-4105BCE13909}" destId="{BAEE2A34-66C2-4E4C-AA2D-4458FF803824}" srcOrd="3" destOrd="0" presId="urn:microsoft.com/office/officeart/2005/8/layout/list1"/>
    <dgm:cxn modelId="{400CD043-3B6E-464D-9069-B9857AC7CB00}" type="presParOf" srcId="{A1E04904-C39B-42C7-8351-4105BCE13909}" destId="{DAEC2976-80E5-4A2C-B1EB-F248F21CB080}" srcOrd="4" destOrd="0" presId="urn:microsoft.com/office/officeart/2005/8/layout/list1"/>
    <dgm:cxn modelId="{443BA954-5A5E-44D6-8C12-D31B436C6D88}" type="presParOf" srcId="{DAEC2976-80E5-4A2C-B1EB-F248F21CB080}" destId="{58A031D0-AA5C-4C24-8FFD-81ED7759F712}" srcOrd="0" destOrd="0" presId="urn:microsoft.com/office/officeart/2005/8/layout/list1"/>
    <dgm:cxn modelId="{C91A9695-C4C2-4398-BD5A-FE922ABA2C08}" type="presParOf" srcId="{DAEC2976-80E5-4A2C-B1EB-F248F21CB080}" destId="{370B3320-0D5A-4CA9-BBAE-21288F6A2550}" srcOrd="1" destOrd="0" presId="urn:microsoft.com/office/officeart/2005/8/layout/list1"/>
    <dgm:cxn modelId="{107E3F7E-4EC9-4872-B207-B3D098198A0E}" type="presParOf" srcId="{A1E04904-C39B-42C7-8351-4105BCE13909}" destId="{4FC7C705-55B9-407F-BA6B-98E221EBEFA3}" srcOrd="5" destOrd="0" presId="urn:microsoft.com/office/officeart/2005/8/layout/list1"/>
    <dgm:cxn modelId="{1D0AAA00-1E60-4E7C-963A-1C85EA5FB457}" type="presParOf" srcId="{A1E04904-C39B-42C7-8351-4105BCE13909}" destId="{2E6B6BD2-3843-4A3B-B8A9-B3ADD9BDE889}"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3950612" y="-170722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Základní zásady postupu zadavatele (transparentnost, přiměřenost, rovné zacházení, zákaz diskriminace)</a:t>
          </a:r>
        </a:p>
      </dsp:txBody>
      <dsp:txXfrm rot="-5400000">
        <a:off x="2194559" y="67835"/>
        <a:ext cx="3882434" cy="351322"/>
      </dsp:txXfrm>
    </dsp:sp>
    <dsp:sp modelId="{76227BB8-72D5-47FE-B3D6-FF1D2C097A50}">
      <dsp:nvSpPr>
        <dsp:cNvPr id="0" name=""/>
        <dsp:cNvSpPr/>
      </dsp:nvSpPr>
      <dsp:spPr>
        <a:xfrm>
          <a:off x="0" y="161"/>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6.1 MPZ</a:t>
          </a:r>
        </a:p>
      </dsp:txBody>
      <dsp:txXfrm>
        <a:off x="23757" y="23918"/>
        <a:ext cx="2147046" cy="439153"/>
      </dsp:txXfrm>
    </dsp:sp>
    <dsp:sp modelId="{E1A9335A-771D-4D9F-B4EB-CB3AEA3C3FE4}">
      <dsp:nvSpPr>
        <dsp:cNvPr id="0" name=""/>
        <dsp:cNvSpPr/>
      </dsp:nvSpPr>
      <dsp:spPr>
        <a:xfrm rot="5400000">
          <a:off x="3950612" y="-119622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Režim zakázky podle předpokládané hodnoty</a:t>
          </a:r>
        </a:p>
      </dsp:txBody>
      <dsp:txXfrm rot="-5400000">
        <a:off x="2194559" y="578836"/>
        <a:ext cx="3882434" cy="351322"/>
      </dsp:txXfrm>
    </dsp:sp>
    <dsp:sp modelId="{9248038F-5E48-45C8-8402-0FE2985B3A04}">
      <dsp:nvSpPr>
        <dsp:cNvPr id="0" name=""/>
        <dsp:cNvSpPr/>
      </dsp:nvSpPr>
      <dsp:spPr>
        <a:xfrm>
          <a:off x="0" y="511162"/>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6.3 MPZ</a:t>
          </a:r>
        </a:p>
      </dsp:txBody>
      <dsp:txXfrm>
        <a:off x="23757" y="534919"/>
        <a:ext cx="2147046" cy="439153"/>
      </dsp:txXfrm>
    </dsp:sp>
    <dsp:sp modelId="{1209519C-1EDF-4D3C-BBAF-262008570938}">
      <dsp:nvSpPr>
        <dsp:cNvPr id="0" name=""/>
        <dsp:cNvSpPr/>
      </dsp:nvSpPr>
      <dsp:spPr>
        <a:xfrm rot="5400000">
          <a:off x="3950612" y="-676345"/>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Stanovení předpokládané hodnoty zakázky</a:t>
          </a:r>
        </a:p>
      </dsp:txBody>
      <dsp:txXfrm rot="-5400000">
        <a:off x="2194559" y="1098714"/>
        <a:ext cx="3882434" cy="351322"/>
      </dsp:txXfrm>
    </dsp:sp>
    <dsp:sp modelId="{FE52AA1E-3D08-47A3-9635-F2618CAE961A}">
      <dsp:nvSpPr>
        <dsp:cNvPr id="0" name=""/>
        <dsp:cNvSpPr/>
      </dsp:nvSpPr>
      <dsp:spPr>
        <a:xfrm>
          <a:off x="0" y="1022163"/>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6.4 MPZ</a:t>
          </a:r>
        </a:p>
      </dsp:txBody>
      <dsp:txXfrm>
        <a:off x="23757" y="1045920"/>
        <a:ext cx="2147046" cy="439153"/>
      </dsp:txXfrm>
    </dsp:sp>
    <dsp:sp modelId="{E36E3178-B046-4DFC-8A63-3A61FE7BB81F}">
      <dsp:nvSpPr>
        <dsp:cNvPr id="0" name=""/>
        <dsp:cNvSpPr/>
      </dsp:nvSpPr>
      <dsp:spPr>
        <a:xfrm rot="5400000">
          <a:off x="3950612" y="-17422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Druh výběrového řízení (postup v otevřené a uzavřené výzvě)</a:t>
          </a:r>
        </a:p>
      </dsp:txBody>
      <dsp:txXfrm rot="-5400000">
        <a:off x="2194559" y="1600839"/>
        <a:ext cx="3882434" cy="351322"/>
      </dsp:txXfrm>
    </dsp:sp>
    <dsp:sp modelId="{D8C02338-B706-4AA1-AD01-DEFE40DF42D1}">
      <dsp:nvSpPr>
        <dsp:cNvPr id="0" name=""/>
        <dsp:cNvSpPr/>
      </dsp:nvSpPr>
      <dsp:spPr>
        <a:xfrm>
          <a:off x="0" y="1533165"/>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7.1 MPZ </a:t>
          </a:r>
        </a:p>
      </dsp:txBody>
      <dsp:txXfrm>
        <a:off x="23757" y="1556922"/>
        <a:ext cx="2147046" cy="439153"/>
      </dsp:txXfrm>
    </dsp:sp>
    <dsp:sp modelId="{924B6EF5-6594-489F-BAB7-F26664EC5896}">
      <dsp:nvSpPr>
        <dsp:cNvPr id="0" name=""/>
        <dsp:cNvSpPr/>
      </dsp:nvSpPr>
      <dsp:spPr>
        <a:xfrm rot="5400000">
          <a:off x="3950612" y="33678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Zadávací podmínky (povinný obsah)</a:t>
          </a:r>
        </a:p>
      </dsp:txBody>
      <dsp:txXfrm rot="-5400000">
        <a:off x="2194559" y="2111839"/>
        <a:ext cx="3882434" cy="351322"/>
      </dsp:txXfrm>
    </dsp:sp>
    <dsp:sp modelId="{EAF1ACBF-A12E-4E98-A8C7-D5EB3C9938AF}">
      <dsp:nvSpPr>
        <dsp:cNvPr id="0" name=""/>
        <dsp:cNvSpPr/>
      </dsp:nvSpPr>
      <dsp:spPr>
        <a:xfrm>
          <a:off x="0" y="2044166"/>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7.2 MPZ</a:t>
          </a:r>
        </a:p>
      </dsp:txBody>
      <dsp:txXfrm>
        <a:off x="23757" y="2067923"/>
        <a:ext cx="2147046" cy="439153"/>
      </dsp:txXfrm>
    </dsp:sp>
    <dsp:sp modelId="{A9256B48-39F2-456E-91C0-45226810444B}">
      <dsp:nvSpPr>
        <dsp:cNvPr id="0" name=""/>
        <dsp:cNvSpPr/>
      </dsp:nvSpPr>
      <dsp:spPr>
        <a:xfrm rot="5400000">
          <a:off x="3950612" y="847782"/>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Lhůta pro podání nabídek</a:t>
          </a:r>
        </a:p>
      </dsp:txBody>
      <dsp:txXfrm rot="-5400000">
        <a:off x="2194559" y="2622841"/>
        <a:ext cx="3882434" cy="351322"/>
      </dsp:txXfrm>
    </dsp:sp>
    <dsp:sp modelId="{88B8051B-260C-4800-8B42-7F0B32F32564}">
      <dsp:nvSpPr>
        <dsp:cNvPr id="0" name=""/>
        <dsp:cNvSpPr/>
      </dsp:nvSpPr>
      <dsp:spPr>
        <a:xfrm>
          <a:off x="0" y="2555168"/>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7.3 MPZ</a:t>
          </a:r>
        </a:p>
      </dsp:txBody>
      <dsp:txXfrm>
        <a:off x="23757" y="2578925"/>
        <a:ext cx="2147046" cy="439153"/>
      </dsp:txXfrm>
    </dsp:sp>
    <dsp:sp modelId="{D850706A-7C15-4B95-B3F4-AA94145DFD07}">
      <dsp:nvSpPr>
        <dsp:cNvPr id="0" name=""/>
        <dsp:cNvSpPr/>
      </dsp:nvSpPr>
      <dsp:spPr>
        <a:xfrm rot="5400000">
          <a:off x="3950612" y="135878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Otevírání, posouzení a hodnocení nabídek</a:t>
          </a:r>
        </a:p>
      </dsp:txBody>
      <dsp:txXfrm rot="-5400000">
        <a:off x="2194559" y="3133842"/>
        <a:ext cx="3882434" cy="351322"/>
      </dsp:txXfrm>
    </dsp:sp>
    <dsp:sp modelId="{31A53298-EBAF-4045-9EEF-F04AACC09D21}">
      <dsp:nvSpPr>
        <dsp:cNvPr id="0" name=""/>
        <dsp:cNvSpPr/>
      </dsp:nvSpPr>
      <dsp:spPr>
        <a:xfrm>
          <a:off x="0" y="3066169"/>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8 MPZ</a:t>
          </a:r>
        </a:p>
      </dsp:txBody>
      <dsp:txXfrm>
        <a:off x="23757" y="3089926"/>
        <a:ext cx="2147046" cy="439153"/>
      </dsp:txXfrm>
    </dsp:sp>
    <dsp:sp modelId="{48502FF3-6E9E-4B72-9C27-1B51E1D97FA3}">
      <dsp:nvSpPr>
        <dsp:cNvPr id="0" name=""/>
        <dsp:cNvSpPr/>
      </dsp:nvSpPr>
      <dsp:spPr>
        <a:xfrm rot="5400000">
          <a:off x="3950612" y="186978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Uzavření smlouvy, změna smlouvy (změna závazku ze smlouvy analogicky k § 222 ZZVZ)</a:t>
          </a:r>
        </a:p>
      </dsp:txBody>
      <dsp:txXfrm rot="-5400000">
        <a:off x="2194559" y="3644843"/>
        <a:ext cx="3882434" cy="351322"/>
      </dsp:txXfrm>
    </dsp:sp>
    <dsp:sp modelId="{67D24A1B-AE90-4A93-9258-1FDF58C7BAD6}">
      <dsp:nvSpPr>
        <dsp:cNvPr id="0" name=""/>
        <dsp:cNvSpPr/>
      </dsp:nvSpPr>
      <dsp:spPr>
        <a:xfrm>
          <a:off x="0" y="3577170"/>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9 MPZ</a:t>
          </a:r>
        </a:p>
      </dsp:txBody>
      <dsp:txXfrm>
        <a:off x="23757" y="3600927"/>
        <a:ext cx="2147046" cy="4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908732" y="58"/>
          <a:ext cx="304177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 podání projektové žádosti</a:t>
          </a:r>
        </a:p>
      </dsp:txBody>
      <dsp:txXfrm>
        <a:off x="1431860" y="58"/>
        <a:ext cx="1995523" cy="1046255"/>
      </dsp:txXfrm>
    </dsp:sp>
    <dsp:sp modelId="{9730006B-06FB-449F-9FCC-483A01C614F4}">
      <dsp:nvSpPr>
        <dsp:cNvPr id="0" name=""/>
        <dsp:cNvSpPr/>
      </dsp:nvSpPr>
      <dsp:spPr>
        <a:xfrm>
          <a:off x="3610478"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4044674" y="88990"/>
        <a:ext cx="1302588" cy="868392"/>
      </dsp:txXfrm>
    </dsp:sp>
    <dsp:sp modelId="{7EF1ED78-C86B-4E1A-8984-46F76D670988}">
      <dsp:nvSpPr>
        <dsp:cNvPr id="0" name=""/>
        <dsp:cNvSpPr/>
      </dsp:nvSpPr>
      <dsp:spPr>
        <a:xfrm>
          <a:off x="5477521"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Dotazy jsou podávány prostřednictvím konzultačního servisu Centra - https://ks.crr.cz/</a:t>
          </a:r>
        </a:p>
      </dsp:txBody>
      <dsp:txXfrm>
        <a:off x="5911717" y="88990"/>
        <a:ext cx="1302588" cy="868392"/>
      </dsp:txXfrm>
    </dsp:sp>
    <dsp:sp modelId="{88DEEED9-8DEA-4EC7-899E-DBFFE700EAC9}">
      <dsp:nvSpPr>
        <dsp:cNvPr id="0" name=""/>
        <dsp:cNvSpPr/>
      </dsp:nvSpPr>
      <dsp:spPr>
        <a:xfrm>
          <a:off x="908732" y="1192790"/>
          <a:ext cx="2995769"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před vznikem povinnosti předkládat dokumentaci k VZ</a:t>
          </a:r>
        </a:p>
      </dsp:txBody>
      <dsp:txXfrm>
        <a:off x="1431860" y="1192790"/>
        <a:ext cx="1949514" cy="1046255"/>
      </dsp:txXfrm>
    </dsp:sp>
    <dsp:sp modelId="{E13B5AD4-E6A8-4AE6-9B54-F2AA3962C6F5}">
      <dsp:nvSpPr>
        <dsp:cNvPr id="0" name=""/>
        <dsp:cNvSpPr/>
      </dsp:nvSpPr>
      <dsp:spPr>
        <a:xfrm>
          <a:off x="3564469"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3998665" y="1281721"/>
        <a:ext cx="1302588" cy="868392"/>
      </dsp:txXfrm>
    </dsp:sp>
    <dsp:sp modelId="{D3CC879D-E76F-45FC-BD03-59A5CB4593D8}">
      <dsp:nvSpPr>
        <dsp:cNvPr id="0" name=""/>
        <dsp:cNvSpPr/>
      </dsp:nvSpPr>
      <dsp:spPr>
        <a:xfrm>
          <a:off x="5431512"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 se s dotazem obrací na svého manažera projektu prostřednictvím MS2014+</a:t>
          </a:r>
        </a:p>
      </dsp:txBody>
      <dsp:txXfrm>
        <a:off x="5865708" y="1281721"/>
        <a:ext cx="1302588" cy="868392"/>
      </dsp:txXfrm>
    </dsp:sp>
    <dsp:sp modelId="{FCB15C55-ABCE-44D6-B687-8F11270C5BD8}">
      <dsp:nvSpPr>
        <dsp:cNvPr id="0" name=""/>
        <dsp:cNvSpPr/>
      </dsp:nvSpPr>
      <dsp:spPr>
        <a:xfrm>
          <a:off x="908732" y="2385521"/>
          <a:ext cx="292472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po vzniku povinnosti předkládat dokumentaci k VZ</a:t>
          </a:r>
        </a:p>
      </dsp:txBody>
      <dsp:txXfrm>
        <a:off x="1431860" y="2385521"/>
        <a:ext cx="1878473" cy="1046255"/>
      </dsp:txXfrm>
    </dsp:sp>
    <dsp:sp modelId="{BAB3D67B-10E9-4D93-B973-A08A225EAC94}">
      <dsp:nvSpPr>
        <dsp:cNvPr id="0" name=""/>
        <dsp:cNvSpPr/>
      </dsp:nvSpPr>
      <dsp:spPr>
        <a:xfrm>
          <a:off x="3493428"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Probíhá kontrola veřejné zakázky na základě dokumentace předložené žadatelem/příjemcem</a:t>
          </a:r>
        </a:p>
      </dsp:txBody>
      <dsp:txXfrm>
        <a:off x="3927624" y="2474453"/>
        <a:ext cx="1302588" cy="868392"/>
      </dsp:txXfrm>
    </dsp:sp>
    <dsp:sp modelId="{F7E9775C-EA76-402A-B0E9-FB302DB57E2D}">
      <dsp:nvSpPr>
        <dsp:cNvPr id="0" name=""/>
        <dsp:cNvSpPr/>
      </dsp:nvSpPr>
      <dsp:spPr>
        <a:xfrm>
          <a:off x="5360471"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Žadatel/příjemce předkládá dokumentaci ke kontrole prostřednictvím MS2014+</a:t>
          </a:r>
        </a:p>
      </dsp:txBody>
      <dsp:txXfrm>
        <a:off x="5794667" y="2474453"/>
        <a:ext cx="1302588" cy="86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C6F4-BEBB-4B6D-82DD-69743DE9A7BA}">
      <dsp:nvSpPr>
        <dsp:cNvPr id="0" name=""/>
        <dsp:cNvSpPr/>
      </dsp:nvSpPr>
      <dsp:spPr>
        <a:xfrm>
          <a:off x="0" y="188091"/>
          <a:ext cx="6608516" cy="193988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87452" rIns="512894" bIns="56896" numCol="1" spcCol="1270" anchor="t" anchorCtr="0">
          <a:noAutofit/>
        </a:bodyPr>
        <a:lstStyle/>
        <a:p>
          <a:pPr marL="57150" lvl="1" indent="-57150" algn="just" defTabSz="355600">
            <a:lnSpc>
              <a:spcPct val="90000"/>
            </a:lnSpc>
            <a:spcBef>
              <a:spcPct val="0"/>
            </a:spcBef>
            <a:spcAft>
              <a:spcPts val="600"/>
            </a:spcAft>
            <a:buChar char="•"/>
          </a:pPr>
          <a:endParaRPr lang="cs-CZ" sz="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ÚOHS-S0069/2020/VZ</a:t>
          </a:r>
          <a:r>
            <a:rPr lang="cs-CZ" sz="1200" i="1" kern="1200" dirty="0">
              <a:latin typeface="Calibri" panose="020F0502020204030204" pitchFamily="34" charset="0"/>
              <a:cs typeface="Calibri" panose="020F0502020204030204" pitchFamily="34" charset="0"/>
            </a:rPr>
            <a:t> – </a:t>
          </a:r>
          <a:r>
            <a:rPr lang="cs-CZ" sz="1200" b="1" i="1" kern="1200"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kern="1200"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kern="1200" dirty="0">
              <a:latin typeface="Calibri" panose="020F0502020204030204" pitchFamily="34" charset="0"/>
              <a:cs typeface="Calibri" panose="020F0502020204030204" pitchFamily="34" charset="0"/>
            </a:rPr>
            <a:t>…(Karl </a:t>
          </a:r>
          <a:r>
            <a:rPr lang="cs-CZ" sz="1200" b="1" i="1" kern="1200" dirty="0" err="1">
              <a:latin typeface="Calibri" panose="020F0502020204030204" pitchFamily="34" charset="0"/>
              <a:cs typeface="Calibri" panose="020F0502020204030204" pitchFamily="34" charset="0"/>
            </a:rPr>
            <a:t>Storz</a:t>
          </a:r>
          <a:r>
            <a:rPr lang="cs-CZ" sz="1200" b="1" i="1" kern="1200" dirty="0">
              <a:latin typeface="Calibri" panose="020F0502020204030204" pitchFamily="34" charset="0"/>
              <a:cs typeface="Calibri" panose="020F0502020204030204" pitchFamily="34" charset="0"/>
            </a:rPr>
            <a:t>, </a:t>
          </a:r>
          <a:r>
            <a:rPr lang="cs-CZ" sz="1200" b="1" i="1" kern="1200" dirty="0" err="1">
              <a:latin typeface="Calibri" panose="020F0502020204030204" pitchFamily="34" charset="0"/>
              <a:cs typeface="Calibri" panose="020F0502020204030204" pitchFamily="34" charset="0"/>
            </a:rPr>
            <a:t>Aesculab</a:t>
          </a:r>
          <a:r>
            <a:rPr lang="cs-CZ" sz="1200" b="1" i="1" kern="1200" dirty="0">
              <a:latin typeface="Calibri" panose="020F0502020204030204" pitchFamily="34" charset="0"/>
              <a:cs typeface="Calibri" panose="020F0502020204030204" pitchFamily="34" charset="0"/>
            </a:rPr>
            <a:t>)</a:t>
          </a:r>
          <a:r>
            <a:rPr lang="cs-CZ" sz="1200" i="1" kern="1200"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0" y="188091"/>
        <a:ext cx="6608516" cy="1939881"/>
      </dsp:txXfrm>
    </dsp:sp>
    <dsp:sp modelId="{34F893B3-864D-4125-9652-A37D824FCC49}">
      <dsp:nvSpPr>
        <dsp:cNvPr id="0" name=""/>
        <dsp:cNvSpPr/>
      </dsp:nvSpPr>
      <dsp:spPr>
        <a:xfrm>
          <a:off x="341240" y="1"/>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pl-PL" sz="1300" kern="1200" dirty="0">
              <a:solidFill>
                <a:sysClr val="window" lastClr="FFFFFF"/>
              </a:solidFill>
              <a:latin typeface="Calibri"/>
              <a:ea typeface="+mn-ea"/>
              <a:cs typeface="+mn-cs"/>
            </a:rPr>
            <a:t>Odkazy na obchodní názvy – § 89 odst. 5 a 6 ZZVZ</a:t>
          </a:r>
          <a:endParaRPr lang="cs-CZ" sz="1300" kern="1200" dirty="0">
            <a:solidFill>
              <a:sysClr val="window" lastClr="FFFFFF"/>
            </a:solidFill>
            <a:latin typeface="Calibri"/>
            <a:ea typeface="+mn-ea"/>
            <a:cs typeface="+mn-cs"/>
          </a:endParaRPr>
        </a:p>
      </dsp:txBody>
      <dsp:txXfrm>
        <a:off x="361415" y="20176"/>
        <a:ext cx="4585611" cy="372930"/>
      </dsp:txXfrm>
    </dsp:sp>
    <dsp:sp modelId="{2E6B6BD2-3843-4A3B-B8A9-B3ADD9BDE889}">
      <dsp:nvSpPr>
        <dsp:cNvPr id="0" name=""/>
        <dsp:cNvSpPr/>
      </dsp:nvSpPr>
      <dsp:spPr>
        <a:xfrm>
          <a:off x="0" y="2435685"/>
          <a:ext cx="6608516" cy="210442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8745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sp:txBody>
      <dsp:txXfrm>
        <a:off x="0" y="2435685"/>
        <a:ext cx="6608516" cy="2104429"/>
      </dsp:txXfrm>
    </dsp:sp>
    <dsp:sp modelId="{370B3320-0D5A-4CA9-BBAE-21288F6A2550}">
      <dsp:nvSpPr>
        <dsp:cNvPr id="0" name=""/>
        <dsp:cNvSpPr/>
      </dsp:nvSpPr>
      <dsp:spPr>
        <a:xfrm>
          <a:off x="330425" y="2199549"/>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Termíny plnění</a:t>
          </a:r>
        </a:p>
      </dsp:txBody>
      <dsp:txXfrm>
        <a:off x="350600" y="2219724"/>
        <a:ext cx="4585611"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5/28/2021</a:t>
            </a:fld>
            <a:endParaRPr lang="en-US"/>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5/28/2021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3851961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mailto:helena.mertova@cr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902" y="637326"/>
            <a:ext cx="8152170" cy="1892022"/>
          </a:xfrm>
          <a:prstGeom prst="rect">
            <a:avLst/>
          </a:prstGeom>
        </p:spPr>
        <p:txBody>
          <a:bodyPr>
            <a:noAutofit/>
          </a:bodyPr>
          <a:lstStyle/>
          <a:p>
            <a:r>
              <a:rPr lang="pl-PL" sz="4800" cap="all" dirty="0">
                <a:solidFill>
                  <a:schemeClr val="bg1"/>
                </a:solidFill>
              </a:rPr>
              <a:t>Seminář pro žadatele REACT–EU</a:t>
            </a:r>
            <a:br>
              <a:rPr lang="pl-PL" sz="4800" cap="all" dirty="0">
                <a:solidFill>
                  <a:schemeClr val="bg1"/>
                </a:solidFill>
              </a:rPr>
            </a:br>
            <a:br>
              <a:rPr lang="pl-PL" sz="4800" cap="all" dirty="0">
                <a:solidFill>
                  <a:schemeClr val="bg1"/>
                </a:solidFill>
              </a:rPr>
            </a:br>
            <a:r>
              <a:rPr lang="pl-PL" sz="4800" cap="all" dirty="0">
                <a:solidFill>
                  <a:schemeClr val="bg1"/>
                </a:solidFill>
              </a:rPr>
              <a:t>Veřejné zakázky – zadávání a kontrola</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Praha, 4. 6. 2021</a:t>
            </a: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422600" y="1888269"/>
            <a:ext cx="6608516" cy="1406475"/>
            <a:chOff x="0" y="312677"/>
            <a:chExt cx="6608516" cy="1645875"/>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0" y="312677"/>
              <a:ext cx="6608516"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latin typeface="Calibri"/>
                </a:rPr>
                <a:t>Definovat požadavky na prokázání kvalifikace jednoznačně, aby byl postup zadavatele přezkoumatelný a bylo najisto postaveno, že byla požadovaná kvalifikace splněna.</a:t>
              </a:r>
            </a:p>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latin typeface="Calibri"/>
                </a:rPr>
                <a:t>Obecně formulovaný požadavek na „předložení dokladu o oprávnění k podnikání odpovídajícímu předmětu veřejné zakázky“ není dostačující – vazba na § 73 odst. 5 ZZVZ</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71215" y="1603870"/>
            <a:ext cx="4625961" cy="53350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9"/>
              <a:ext cx="4571201" cy="533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300" dirty="0">
                  <a:solidFill>
                    <a:sysClr val="window" lastClr="FFFFFF"/>
                  </a:solidFill>
                  <a:latin typeface="Calibri"/>
                </a:rPr>
                <a:t>Požadavky na profesní způsobilost dle § 77 odst. 2 ZZVZ</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3917185"/>
            <a:ext cx="6608516" cy="1645377"/>
            <a:chOff x="0" y="2341592"/>
            <a:chExt cx="6608516" cy="1406475"/>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341592"/>
              <a:ext cx="6608516" cy="1406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latin typeface="Calibri"/>
                </a:rPr>
                <a:t>Požadavek na předložení referencí k dodávce identického plnění (přístroje), jakým je předmět VZ = jeví se diskriminačně, vhodné požadavek referenčních zakázek více rozvolnit – např. „dodávka diagnostických ultrazvukových přístrojů“.</a:t>
              </a:r>
            </a:p>
            <a:p>
              <a:pPr marL="114300" lvl="1" indent="-114300" algn="just" defTabSz="533400">
                <a:lnSpc>
                  <a:spcPct val="90000"/>
                </a:lnSpc>
                <a:spcBef>
                  <a:spcPct val="0"/>
                </a:spcBef>
                <a:spcAft>
                  <a:spcPts val="600"/>
                </a:spcAft>
                <a:buChar char="•"/>
              </a:pPr>
              <a:r>
                <a:rPr lang="cs-CZ" sz="1200" dirty="0">
                  <a:solidFill>
                    <a:sysClr val="windowText" lastClr="000000">
                      <a:hueOff val="0"/>
                      <a:satOff val="0"/>
                      <a:lumOff val="0"/>
                      <a:alphaOff val="0"/>
                    </a:sysClr>
                  </a:solidFill>
                  <a:latin typeface="Calibri"/>
                </a:rPr>
                <a:t>Zadavatel je povinen jednoznačně definovat obsah požadavků na předložení referenčních zakázek, aby bylo od počátku zřejmé, jakou konkrétní referencí (s jakým obsahem a hodnotou) má dodavatel disponovat, aby splnil podmínky účasti v ZŘ.</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5" y="3636745"/>
            <a:ext cx="4625961"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300" dirty="0">
                  <a:solidFill>
                    <a:sysClr val="window" lastClr="FFFFFF"/>
                  </a:solidFill>
                  <a:latin typeface="Calibri"/>
                </a:rPr>
                <a:t>Požadavky na kvalifikaci – technická kvalifikace dle § 79 odst. 2, písm. b) ZZVZ</a:t>
              </a:r>
            </a:p>
          </p:txBody>
        </p:sp>
      </p:grpSp>
    </p:spTree>
    <p:extLst>
      <p:ext uri="{BB962C8B-B14F-4D97-AF65-F5344CB8AC3E}">
        <p14:creationId xmlns:p14="http://schemas.microsoft.com/office/powerpoint/2010/main" val="259666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3A335618-D38C-48AF-8F1A-E164C974CBAB}"/>
              </a:ext>
            </a:extLst>
          </p:cNvPr>
          <p:cNvGraphicFramePr/>
          <p:nvPr>
            <p:extLst>
              <p:ext uri="{D42A27DB-BD31-4B8C-83A1-F6EECF244321}">
                <p14:modId xmlns:p14="http://schemas.microsoft.com/office/powerpoint/2010/main" val="1395387816"/>
              </p:ext>
            </p:extLst>
          </p:nvPr>
        </p:nvGraphicFramePr>
        <p:xfrm>
          <a:off x="1367544" y="1322818"/>
          <a:ext cx="6608516" cy="4547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6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1CEE315-4759-4844-A5DE-D34D04960121}"/>
              </a:ext>
            </a:extLst>
          </p:cNvPr>
          <p:cNvGrpSpPr/>
          <p:nvPr/>
        </p:nvGrpSpPr>
        <p:grpSpPr>
          <a:xfrm>
            <a:off x="1267742" y="1565394"/>
            <a:ext cx="6608516" cy="1957224"/>
            <a:chOff x="0" y="278352"/>
            <a:chExt cx="6608516" cy="2016000"/>
          </a:xfrm>
        </p:grpSpPr>
        <p:sp>
          <p:nvSpPr>
            <p:cNvPr id="19" name="Obdélník 18">
              <a:extLst>
                <a:ext uri="{FF2B5EF4-FFF2-40B4-BE49-F238E27FC236}">
                  <a16:creationId xmlns:a16="http://schemas.microsoft.com/office/drawing/2014/main" id="{72DC181C-10D2-4AB8-A204-0C50A1E2D924}"/>
                </a:ext>
              </a:extLst>
            </p:cNvPr>
            <p:cNvSpPr/>
            <p:nvPr/>
          </p:nvSpPr>
          <p:spPr>
            <a:xfrm>
              <a:off x="0" y="278352"/>
              <a:ext cx="6608516" cy="201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43B85CC0-91A6-4664-AADC-0AFAD5EDA20F}"/>
                </a:ext>
              </a:extLst>
            </p:cNvPr>
            <p:cNvSpPr txBox="1"/>
            <p:nvPr/>
          </p:nvSpPr>
          <p:spPr>
            <a:xfrm>
              <a:off x="0" y="278352"/>
              <a:ext cx="6608516" cy="201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vždy posoudit veškeré požadované parametry – i minimální odchylka je porušením zadávacích podmínek.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1616357" y="1325900"/>
            <a:ext cx="4625961" cy="458550"/>
            <a:chOff x="348615" y="38858"/>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48615" y="38858"/>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1672" y="61915"/>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účastníka pro nesplnění zadávacích podmínek – technická specifikace </a:t>
              </a:r>
            </a:p>
          </p:txBody>
        </p:sp>
      </p:grpSp>
      <p:grpSp>
        <p:nvGrpSpPr>
          <p:cNvPr id="11" name="Skupina 10">
            <a:extLst>
              <a:ext uri="{FF2B5EF4-FFF2-40B4-BE49-F238E27FC236}">
                <a16:creationId xmlns:a16="http://schemas.microsoft.com/office/drawing/2014/main" id="{9AC994CB-5E61-4E92-9098-EE3DCC18548F}"/>
              </a:ext>
            </a:extLst>
          </p:cNvPr>
          <p:cNvGrpSpPr/>
          <p:nvPr/>
        </p:nvGrpSpPr>
        <p:grpSpPr>
          <a:xfrm>
            <a:off x="1267742" y="3903955"/>
            <a:ext cx="6608516" cy="2201877"/>
            <a:chOff x="0" y="2616913"/>
            <a:chExt cx="6608516" cy="2268000"/>
          </a:xfrm>
        </p:grpSpPr>
        <p:sp>
          <p:nvSpPr>
            <p:cNvPr id="15" name="Obdélník 14">
              <a:extLst>
                <a:ext uri="{FF2B5EF4-FFF2-40B4-BE49-F238E27FC236}">
                  <a16:creationId xmlns:a16="http://schemas.microsoft.com/office/drawing/2014/main" id="{099264EB-0AC1-4B69-A4C9-52E72979BEBF}"/>
                </a:ext>
              </a:extLst>
            </p:cNvPr>
            <p:cNvSpPr/>
            <p:nvPr/>
          </p:nvSpPr>
          <p:spPr>
            <a:xfrm>
              <a:off x="0" y="2616913"/>
              <a:ext cx="6608516" cy="2268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0" y="2616913"/>
              <a:ext cx="6608516"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postupuje v rozporu se zásadami 3E, když vyloučí dodavatele z další účasti v zadávacím řízení z důvodu nesplnění zadávacích podmínek (nedoložení splnění technických kvalifikačních předpokladů), aniž by dodavatele vyzval k doplnění nabídky dle § 46 odst. 1 ZZVZ, a měl tedy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Vhodné vždy vyzvat k objasnění nebo doplnění nabídky dodavatele s nejnižší nabídkovou cenou, pokud ZZVZ zadavateli takové vyzvání umožňuje a současně pokud neexistují jiné okolnosti v konkrétním případě odůvodňující nevyzvání dodavatele k objasnění nebo doplnění nabídky.	</a:t>
              </a: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1598167" y="3667795"/>
            <a:ext cx="4625961" cy="458550"/>
            <a:chOff x="330425" y="2380753"/>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330425" y="2380753"/>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353482" y="2403810"/>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Neuplatnění výzvy dle § 46 ZZVZ – porušení pravidel 3E</a:t>
              </a:r>
            </a:p>
          </p:txBody>
        </p:sp>
      </p:grpSp>
    </p:spTree>
    <p:extLst>
      <p:ext uri="{BB962C8B-B14F-4D97-AF65-F5344CB8AC3E}">
        <p14:creationId xmlns:p14="http://schemas.microsoft.com/office/powerpoint/2010/main" val="22687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1267742" y="1573067"/>
            <a:ext cx="6608516" cy="1713600"/>
            <a:chOff x="0" y="241969"/>
            <a:chExt cx="6608516" cy="1713600"/>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0" y="241969"/>
              <a:ext cx="6608516"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poruší § 48 odst. 8 ZZVZ ve spojení s § 48 odst. 2 písm. a) ZZVZ, když nevyloučí vybraného dodavatele z účasti v ZŘ, ačkoliv nabízený předmět plnění nesplňuje požadovanou technickou specifikaci a naopak mu umožní postupem dle § 46 ZZVZ nahrazení neodpovídající položky za jinou vyhovující technickým podmínkám, čímž připustí materiální změnu nabídky po uplynutí lhůty pro podání nabídek.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posuzování je nutno rozlišovat mezi formální změnou nabídky a materiální (věcnou) změnou nabídky.</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1616357" y="1333572"/>
            <a:ext cx="4625961" cy="472320"/>
            <a:chOff x="348615" y="2474"/>
            <a:chExt cx="4625961"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7167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1267742" y="3609227"/>
            <a:ext cx="6608516" cy="1915200"/>
            <a:chOff x="0" y="2278129"/>
            <a:chExt cx="6608516" cy="191520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0" y="2278129"/>
              <a:ext cx="6608516"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nesmí umožnit podstatnou změnu závazku ze smlouvy (§ 222 odst. 1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(jejich nedůvodné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bankovních záruk (pojištění), které nejsou vyžadovány ze strany zadavatele, ačkoliv ve smlouvě požadovány jsou (často s navázanou smluvní pokutou).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neuplatňovaní stanovených smluvních pokut v okamžiku naplnění důvodů pro jejich uplatnění předvídaných ve smlouvě. </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1598167" y="3373067"/>
            <a:ext cx="4625961" cy="472320"/>
            <a:chOff x="330425" y="2041969"/>
            <a:chExt cx="4625961"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53482" y="206502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Nedovolená změna závazku ze smlouvy - § 222 ZZVZ (čl. 9.1 MPZ)</a:t>
              </a:r>
            </a:p>
          </p:txBody>
        </p:sp>
      </p:grpSp>
    </p:spTree>
    <p:extLst>
      <p:ext uri="{BB962C8B-B14F-4D97-AF65-F5344CB8AC3E}">
        <p14:creationId xmlns:p14="http://schemas.microsoft.com/office/powerpoint/2010/main" val="77308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16845717-F77E-45C7-9CF8-09143468AEBB}"/>
              </a:ext>
            </a:extLst>
          </p:cNvPr>
          <p:cNvGrpSpPr/>
          <p:nvPr/>
        </p:nvGrpSpPr>
        <p:grpSpPr>
          <a:xfrm>
            <a:off x="1267742" y="1560870"/>
            <a:ext cx="6608516" cy="2945250"/>
            <a:chOff x="0" y="281086"/>
            <a:chExt cx="6608516" cy="2945250"/>
          </a:xfrm>
        </p:grpSpPr>
        <p:sp>
          <p:nvSpPr>
            <p:cNvPr id="40" name="Obdélník 39">
              <a:extLst>
                <a:ext uri="{FF2B5EF4-FFF2-40B4-BE49-F238E27FC236}">
                  <a16:creationId xmlns:a16="http://schemas.microsoft.com/office/drawing/2014/main" id="{1E5E2A2E-B572-4E82-97CB-35D55395FCEA}"/>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DB4D5D67-6000-4638-B157-CA5177DBBE39}"/>
                </a:ext>
              </a:extLst>
            </p:cNvPr>
            <p:cNvSpPr txBox="1"/>
            <p:nvPr/>
          </p:nvSpPr>
          <p:spPr>
            <a:xfrm>
              <a:off x="0" y="281086"/>
              <a:ext cx="6608516" cy="2945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Zadavatelé často požadují, aby obsahem písemného závazku jiné osoby, prokazující pro dodavatele kvalifikaci, byla společná a nerozdílná odpovědnost této osoby za plnění závazku s dodavatelem. Nicméně tento požadavek v případě, že není požadována ekonomická kvalifikace, je nutné považovat za stanovený v rozporu s § 83 odst. 2, 3 a § 84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Ustanovení § 83 odst. 2 ZZVZ věta první upravuje vyvratitelnou právní domněnku, že závazek jiné osoby, jejímž prostřednictvím dodavatel prokazuje kvalifikaci, podílet se na realizaci veřejné zakázky v rozsahu prokazované kvalifikace, je splněn tím, že se jiná osoba společně s dodavatelem písemně zaváže ke společné a nerozdílné odpovědnosti za plnění veřejné zakázky.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p:txBody>
        </p:sp>
      </p:grpSp>
      <p:grpSp>
        <p:nvGrpSpPr>
          <p:cNvPr id="19" name="Skupina 18">
            <a:extLst>
              <a:ext uri="{FF2B5EF4-FFF2-40B4-BE49-F238E27FC236}">
                <a16:creationId xmlns:a16="http://schemas.microsoft.com/office/drawing/2014/main" id="{5F777C19-22FA-4EB5-B51E-A9F68382EC63}"/>
              </a:ext>
            </a:extLst>
          </p:cNvPr>
          <p:cNvGrpSpPr/>
          <p:nvPr/>
        </p:nvGrpSpPr>
        <p:grpSpPr>
          <a:xfrm>
            <a:off x="1616357" y="1306407"/>
            <a:ext cx="4625961" cy="501840"/>
            <a:chOff x="348615" y="26623"/>
            <a:chExt cx="4625961" cy="501840"/>
          </a:xfrm>
        </p:grpSpPr>
        <p:sp>
          <p:nvSpPr>
            <p:cNvPr id="38" name="Obdélník: se zakulacenými rohy 37">
              <a:extLst>
                <a:ext uri="{FF2B5EF4-FFF2-40B4-BE49-F238E27FC236}">
                  <a16:creationId xmlns:a16="http://schemas.microsoft.com/office/drawing/2014/main" id="{A9762946-148D-415B-BC88-6A3E8A493CFE}"/>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8FB38B63-659B-4239-A51C-0B95288E15F0}"/>
                </a:ext>
              </a:extLst>
            </p:cNvPr>
            <p:cNvSpPr txBox="1"/>
            <p:nvPr/>
          </p:nvSpPr>
          <p:spPr>
            <a:xfrm>
              <a:off x="373113" y="51121"/>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Společná a nerozdílná odpovědnost - § 83 odst. 2 ZZVZ</a:t>
              </a:r>
            </a:p>
          </p:txBody>
        </p:sp>
      </p:grpSp>
      <p:grpSp>
        <p:nvGrpSpPr>
          <p:cNvPr id="20" name="Skupina 19">
            <a:extLst>
              <a:ext uri="{FF2B5EF4-FFF2-40B4-BE49-F238E27FC236}">
                <a16:creationId xmlns:a16="http://schemas.microsoft.com/office/drawing/2014/main" id="{C249496F-2F95-4F46-9950-9253B8361818}"/>
              </a:ext>
            </a:extLst>
          </p:cNvPr>
          <p:cNvGrpSpPr/>
          <p:nvPr/>
        </p:nvGrpSpPr>
        <p:grpSpPr>
          <a:xfrm>
            <a:off x="1267742" y="4848840"/>
            <a:ext cx="6608516" cy="963900"/>
            <a:chOff x="0" y="3569056"/>
            <a:chExt cx="6608516" cy="963900"/>
          </a:xfrm>
        </p:grpSpPr>
        <p:sp>
          <p:nvSpPr>
            <p:cNvPr id="36" name="Obdélník 35">
              <a:extLst>
                <a:ext uri="{FF2B5EF4-FFF2-40B4-BE49-F238E27FC236}">
                  <a16:creationId xmlns:a16="http://schemas.microsoft.com/office/drawing/2014/main" id="{51CDD015-2188-43ED-9FE3-23D030833201}"/>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7" name="TextovéPole 36">
              <a:extLst>
                <a:ext uri="{FF2B5EF4-FFF2-40B4-BE49-F238E27FC236}">
                  <a16:creationId xmlns:a16="http://schemas.microsoft.com/office/drawing/2014/main" id="{54200755-AA14-40C5-B6AF-5E19EB22C38E}"/>
                </a:ext>
              </a:extLst>
            </p:cNvPr>
            <p:cNvSpPr txBox="1"/>
            <p:nvPr/>
          </p:nvSpPr>
          <p:spPr>
            <a:xfrm>
              <a:off x="0" y="3569056"/>
              <a:ext cx="6608516" cy="96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vyloučit vybraného dodavatele, který je akciovou společností nebo má právní formu obdobnou akciové společnosti a nemá vydány výlučně zaknihované akcie – viz § 48 odst. 7 a 8 ZZVZ.</a:t>
              </a:r>
            </a:p>
          </p:txBody>
        </p:sp>
      </p:grpSp>
      <p:grpSp>
        <p:nvGrpSpPr>
          <p:cNvPr id="33" name="Skupina 32">
            <a:extLst>
              <a:ext uri="{FF2B5EF4-FFF2-40B4-BE49-F238E27FC236}">
                <a16:creationId xmlns:a16="http://schemas.microsoft.com/office/drawing/2014/main" id="{E16184C6-979E-4944-8501-30C4C4B7D437}"/>
              </a:ext>
            </a:extLst>
          </p:cNvPr>
          <p:cNvGrpSpPr/>
          <p:nvPr/>
        </p:nvGrpSpPr>
        <p:grpSpPr>
          <a:xfrm>
            <a:off x="1598167" y="4597920"/>
            <a:ext cx="4625961" cy="501840"/>
            <a:chOff x="330425" y="3318136"/>
            <a:chExt cx="4625961" cy="501840"/>
          </a:xfrm>
        </p:grpSpPr>
        <p:sp>
          <p:nvSpPr>
            <p:cNvPr id="34" name="Obdélník: se zakulacenými rohy 33">
              <a:extLst>
                <a:ext uri="{FF2B5EF4-FFF2-40B4-BE49-F238E27FC236}">
                  <a16:creationId xmlns:a16="http://schemas.microsoft.com/office/drawing/2014/main" id="{55C731C4-D603-4B9F-AF75-58A892C00F8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10">
              <a:extLst>
                <a:ext uri="{FF2B5EF4-FFF2-40B4-BE49-F238E27FC236}">
                  <a16:creationId xmlns:a16="http://schemas.microsoft.com/office/drawing/2014/main" id="{8DBB3CA5-9816-4544-8CE0-8856FDE3959D}"/>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dodavatele, který nemá výlučně zaknihované akcie – § 48 odst. 9 ZZVZ</a:t>
              </a:r>
            </a:p>
          </p:txBody>
        </p:sp>
      </p:grpSp>
    </p:spTree>
    <p:extLst>
      <p:ext uri="{BB962C8B-B14F-4D97-AF65-F5344CB8AC3E}">
        <p14:creationId xmlns:p14="http://schemas.microsoft.com/office/powerpoint/2010/main" val="261549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1267742" y="1506190"/>
            <a:ext cx="6608516" cy="1786050"/>
            <a:chOff x="0" y="289561"/>
            <a:chExt cx="6608516"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0" y="289561"/>
              <a:ext cx="6608516"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200" i="1" kern="1200" dirty="0">
                  <a:solidFill>
                    <a:sysClr val="windowText" lastClr="000000">
                      <a:hueOff val="0"/>
                      <a:satOff val="0"/>
                      <a:lumOff val="0"/>
                      <a:alphaOff val="0"/>
                    </a:sysClr>
                  </a:solidFill>
                  <a:latin typeface="Calibri"/>
                  <a:ea typeface="+mn-ea"/>
                  <a:cs typeface="+mn-cs"/>
                </a:rPr>
                <a:t>de iure</a:t>
              </a:r>
              <a:r>
                <a:rPr lang="cs-CZ" sz="1200" kern="1200" dirty="0">
                  <a:solidFill>
                    <a:sysClr val="windowText" lastClr="000000">
                      <a:hueOff val="0"/>
                      <a:satOff val="0"/>
                      <a:lumOff val="0"/>
                      <a:alphaOff val="0"/>
                    </a:sysClr>
                  </a:solidFill>
                  <a:latin typeface="Calibri"/>
                  <a:ea typeface="+mn-ea"/>
                  <a:cs typeface="+mn-cs"/>
                </a:rPr>
                <a:t>.</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1616357" y="1236759"/>
            <a:ext cx="4625961" cy="531360"/>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Neuveřejnění profilu zadavatele ve VVZ – § 214 odst. 1 ZZVZ</a:t>
              </a:r>
            </a:p>
          </p:txBody>
        </p:sp>
      </p:grpSp>
      <p:grpSp>
        <p:nvGrpSpPr>
          <p:cNvPr id="23" name="Skupina 22">
            <a:extLst>
              <a:ext uri="{FF2B5EF4-FFF2-40B4-BE49-F238E27FC236}">
                <a16:creationId xmlns:a16="http://schemas.microsoft.com/office/drawing/2014/main" id="{09D69F5D-171C-4993-80D9-34CF786819D9}"/>
              </a:ext>
            </a:extLst>
          </p:cNvPr>
          <p:cNvGrpSpPr/>
          <p:nvPr/>
        </p:nvGrpSpPr>
        <p:grpSpPr>
          <a:xfrm>
            <a:off x="1267742" y="3655120"/>
            <a:ext cx="6608516" cy="2226109"/>
            <a:chOff x="0" y="2438491"/>
            <a:chExt cx="6608516" cy="2438100"/>
          </a:xfrm>
        </p:grpSpPr>
        <p:sp>
          <p:nvSpPr>
            <p:cNvPr id="27" name="Obdélník 26">
              <a:extLst>
                <a:ext uri="{FF2B5EF4-FFF2-40B4-BE49-F238E27FC236}">
                  <a16:creationId xmlns:a16="http://schemas.microsoft.com/office/drawing/2014/main" id="{A877CFE0-48E6-4811-AA85-C2FB013CD499}"/>
                </a:ext>
              </a:extLst>
            </p:cNvPr>
            <p:cNvSpPr/>
            <p:nvPr/>
          </p:nvSpPr>
          <p:spPr>
            <a:xfrm>
              <a:off x="0" y="2438491"/>
              <a:ext cx="6608516" cy="24381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FA381ADA-01FB-4C1A-83E4-6FF069FD605C}"/>
                </a:ext>
              </a:extLst>
            </p:cNvPr>
            <p:cNvSpPr txBox="1"/>
            <p:nvPr/>
          </p:nvSpPr>
          <p:spPr>
            <a:xfrm>
              <a:off x="0" y="2438491"/>
              <a:ext cx="6608516" cy="243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Požadavek na doložení (k prokázání splnění technické kvalifikace dle § 79 odst. 2 písm. a) nebo b) ZZVZ) referenční zakázky obdobného charakteru, jež byla realizována pro typově zcela totožný či blízký subjekt, jakým je zadavatel, ačkoliv takový požadavek není s ohledem na charakter předmětu veřejné zakázky důvodný.</a:t>
              </a:r>
            </a:p>
            <a:p>
              <a:pPr marL="114300" lvl="1" indent="-114300" algn="just" defTabSz="533400">
                <a:lnSpc>
                  <a:spcPct val="90000"/>
                </a:lnSpc>
                <a:spcBef>
                  <a:spcPct val="0"/>
                </a:spcBef>
                <a:spcAft>
                  <a:spcPct val="15000"/>
                </a:spcAft>
                <a:buChar char="•"/>
              </a:pPr>
              <a:r>
                <a:rPr lang="cs-CZ" sz="1200" kern="1200" dirty="0">
                  <a:latin typeface="Calibri" panose="020F0502020204030204" pitchFamily="34" charset="0"/>
                  <a:cs typeface="Calibri" panose="020F0502020204030204" pitchFamily="34" charset="0"/>
                </a:rPr>
                <a:t>Typicky, nikoliv však výhradně, se jedná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a:t>
              </a:r>
            </a:p>
          </p:txBody>
        </p:sp>
      </p:grpSp>
      <p:grpSp>
        <p:nvGrpSpPr>
          <p:cNvPr id="24" name="Skupina 23">
            <a:extLst>
              <a:ext uri="{FF2B5EF4-FFF2-40B4-BE49-F238E27FC236}">
                <a16:creationId xmlns:a16="http://schemas.microsoft.com/office/drawing/2014/main" id="{8862362E-0B65-4A95-BC2E-0711653B8E96}"/>
              </a:ext>
            </a:extLst>
          </p:cNvPr>
          <p:cNvGrpSpPr/>
          <p:nvPr/>
        </p:nvGrpSpPr>
        <p:grpSpPr>
          <a:xfrm>
            <a:off x="1598167" y="3389440"/>
            <a:ext cx="4625961" cy="531360"/>
            <a:chOff x="330425" y="2172811"/>
            <a:chExt cx="4625961" cy="531360"/>
          </a:xfrm>
        </p:grpSpPr>
        <p:sp>
          <p:nvSpPr>
            <p:cNvPr id="25" name="Obdélník: se zakulacenými rohy 24">
              <a:extLst>
                <a:ext uri="{FF2B5EF4-FFF2-40B4-BE49-F238E27FC236}">
                  <a16:creationId xmlns:a16="http://schemas.microsoft.com/office/drawing/2014/main" id="{2C228C58-4C97-42BC-B727-408EDC5B5AB2}"/>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se zakulacenými rohy 10">
              <a:extLst>
                <a:ext uri="{FF2B5EF4-FFF2-40B4-BE49-F238E27FC236}">
                  <a16:creationId xmlns:a16="http://schemas.microsoft.com/office/drawing/2014/main" id="{84AE3792-19C3-4FE8-8059-C3AA83D03DC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425244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Vám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16</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778100"/>
            <a:ext cx="6931743" cy="2029017"/>
          </a:xfrm>
          <a:prstGeom prst="rect">
            <a:avLst/>
          </a:prstGeom>
        </p:spPr>
        <p:txBody>
          <a:bodyPr wrap="square">
            <a:spAutoFit/>
          </a:bodyPr>
          <a:lstStyle/>
          <a:p>
            <a:pPr>
              <a:lnSpc>
                <a:spcPct val="150000"/>
              </a:lnSpc>
            </a:pPr>
            <a:r>
              <a:rPr lang="cs-CZ" b="1" dirty="0">
                <a:solidFill>
                  <a:schemeClr val="bg1"/>
                </a:solidFill>
                <a:effectLst>
                  <a:outerShdw blurRad="38100" dist="38100" dir="2700000" algn="tl">
                    <a:srgbClr val="000000">
                      <a:alpha val="43137"/>
                    </a:srgbClr>
                  </a:outerShdw>
                </a:effectLst>
                <a:cs typeface="Myriad Pro"/>
              </a:rPr>
              <a:t>Ing. Helena Mertová</a:t>
            </a:r>
          </a:p>
          <a:p>
            <a:pPr>
              <a:lnSpc>
                <a:spcPct val="150000"/>
              </a:lnSpc>
            </a:pPr>
            <a:r>
              <a:rPr lang="cs-CZ" sz="1700" b="1" dirty="0">
                <a:solidFill>
                  <a:schemeClr val="bg1"/>
                </a:solidFill>
                <a:cs typeface="Myriad Pro"/>
              </a:rPr>
              <a:t>Centrum pro regionální rozvoj České republiky</a:t>
            </a:r>
          </a:p>
          <a:p>
            <a:pPr>
              <a:lnSpc>
                <a:spcPct val="150000"/>
              </a:lnSpc>
            </a:pPr>
            <a:r>
              <a:rPr lang="cs-CZ" sz="1700" b="1" dirty="0">
                <a:solidFill>
                  <a:schemeClr val="bg1"/>
                </a:solidFill>
                <a:cs typeface="Myriad Pro"/>
              </a:rPr>
              <a:t>Územní odbor pro Královéhradecký kraj</a:t>
            </a:r>
          </a:p>
          <a:p>
            <a:pPr>
              <a:lnSpc>
                <a:spcPct val="150000"/>
              </a:lnSpc>
            </a:pPr>
            <a:r>
              <a:rPr lang="cs-CZ" sz="1700" b="1" dirty="0">
                <a:solidFill>
                  <a:schemeClr val="bg1"/>
                </a:solidFill>
                <a:cs typeface="Myriad Pro"/>
              </a:rPr>
              <a:t>E-mail: </a:t>
            </a:r>
            <a:r>
              <a:rPr lang="cs-CZ" sz="1700" b="1" dirty="0">
                <a:solidFill>
                  <a:srgbClr val="5FA4E5"/>
                </a:solidFill>
                <a:cs typeface="Myriad Pro"/>
                <a:hlinkClick r:id="rId4">
                  <a:extLst>
                    <a:ext uri="{A12FA001-AC4F-418D-AE19-62706E023703}">
                      <ahyp:hlinkClr xmlns:ahyp="http://schemas.microsoft.com/office/drawing/2018/hyperlinkcolor" val="tx"/>
                    </a:ext>
                  </a:extLst>
                </a:hlinkClick>
              </a:rPr>
              <a:t>helena.mertova@crr.cz</a:t>
            </a:r>
            <a:endParaRPr lang="cs-CZ" sz="1700" b="1" dirty="0">
              <a:solidFill>
                <a:srgbClr val="5FA4E5"/>
              </a:solidFill>
              <a:cs typeface="Myriad Pro"/>
            </a:endParaRPr>
          </a:p>
          <a:p>
            <a:pPr>
              <a:lnSpc>
                <a:spcPct val="150000"/>
              </a:lnSpc>
            </a:pPr>
            <a:r>
              <a:rPr lang="cs-CZ" sz="1700" b="1" dirty="0">
                <a:solidFill>
                  <a:schemeClr val="bg1"/>
                </a:solidFill>
                <a:cs typeface="Myriad Pro"/>
              </a:rPr>
              <a:t>Telefon: +420 739 320 768</a:t>
            </a:r>
            <a:endParaRPr lang="cs-CZ" sz="1700" b="1" dirty="0">
              <a:solidFill>
                <a:schemeClr val="bg1"/>
              </a:solidFill>
            </a:endParaRP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675488"/>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865387"/>
            <a:ext cx="6454066" cy="756000"/>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1" y="1659149"/>
            <a:ext cx="4517846" cy="472320"/>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63148"/>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943947"/>
            <a:ext cx="6454066" cy="756000"/>
            <a:chOff x="0" y="1658146"/>
            <a:chExt cx="6454066" cy="756000"/>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5814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99963" y="2707787"/>
            <a:ext cx="4517846" cy="472320"/>
            <a:chOff x="354996" y="1421986"/>
            <a:chExt cx="4517846"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4504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022507"/>
            <a:ext cx="6454066" cy="1286912"/>
            <a:chOff x="0" y="2736706"/>
            <a:chExt cx="6454066" cy="120960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6706"/>
              <a:ext cx="6454066"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spcAft>
                  <a:spcPts val="600"/>
                </a:spcAft>
                <a:buChar char="•"/>
              </a:pPr>
              <a:r>
                <a:rPr lang="cs-CZ" sz="1100" kern="1200" dirty="0">
                  <a:solidFill>
                    <a:sysClr val="windowText" lastClr="000000">
                      <a:hueOff val="0"/>
                      <a:satOff val="0"/>
                      <a:lumOff val="0"/>
                      <a:alphaOff val="0"/>
                    </a:sysClr>
                  </a:solidFill>
                  <a:latin typeface="Calibri"/>
                  <a:ea typeface="+mn-ea"/>
                  <a:cs typeface="+mn-cs"/>
                </a:rPr>
                <a:t> </a:t>
              </a:r>
              <a:r>
                <a:rPr lang="cs-CZ" sz="1200" kern="1200" dirty="0">
                  <a:solidFill>
                    <a:sysClr val="windowText" lastClr="000000">
                      <a:hueOff val="0"/>
                      <a:satOff val="0"/>
                      <a:lumOff val="0"/>
                      <a:alphaOff val="0"/>
                    </a:sysClr>
                  </a:solidFill>
                  <a:latin typeface="Calibri"/>
                  <a:ea typeface="+mn-ea"/>
                  <a:cs typeface="+mn-cs"/>
                </a:rPr>
                <a:t>Obecná pravidla pro žadatele a příjemce (OPŽP) – kap. 5 Investiční plánování a zadávání zakázek (obsahuje zejména pravidla pro překládání dokumentace ke kontrole)</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786347"/>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Skupina 26">
            <a:extLst>
              <a:ext uri="{FF2B5EF4-FFF2-40B4-BE49-F238E27FC236}">
                <a16:creationId xmlns:a16="http://schemas.microsoft.com/office/drawing/2014/main" id="{B60CBDFD-5A9B-4021-8D0E-2FF6F49BBF79}"/>
              </a:ext>
            </a:extLst>
          </p:cNvPr>
          <p:cNvGrpSpPr/>
          <p:nvPr/>
        </p:nvGrpSpPr>
        <p:grpSpPr>
          <a:xfrm>
            <a:off x="1267742" y="1243250"/>
            <a:ext cx="6608516" cy="1814400"/>
            <a:chOff x="0" y="226827"/>
            <a:chExt cx="6608516" cy="1814400"/>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Výjimky z povinnosti postupovat dle MPZ (čl. 5.3):</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PH VZ je nižší než 500 tis. Kč bez DPH</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6357" y="1063629"/>
            <a:ext cx="462596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Působnost MPZ (čl.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299570"/>
            <a:ext cx="6608516" cy="2494800"/>
            <a:chOff x="0" y="2283147"/>
            <a:chExt cx="6608516" cy="249480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49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98167" y="3122450"/>
            <a:ext cx="4625961"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D7DE5F00-E50A-4C79-B8DD-4D31CE5D3AD5}"/>
              </a:ext>
            </a:extLst>
          </p:cNvPr>
          <p:cNvGrpSpPr/>
          <p:nvPr/>
        </p:nvGrpSpPr>
        <p:grpSpPr>
          <a:xfrm>
            <a:off x="1135006" y="1464076"/>
            <a:ext cx="6608516" cy="2028600"/>
            <a:chOff x="0" y="236922"/>
            <a:chExt cx="6608516" cy="2028600"/>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236922"/>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rozlišuje dle výše předpokládané hodnoty</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zakázky malého rozsahu </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zakázky vyšší hodnoty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6357" y="1220651"/>
            <a:ext cx="4625961" cy="413280"/>
            <a:chOff x="348615" y="27364"/>
            <a:chExt cx="4625961"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68790" y="47539"/>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141761" y="3765919"/>
            <a:ext cx="6608516" cy="1896300"/>
            <a:chOff x="0" y="2547762"/>
            <a:chExt cx="6608516" cy="1896300"/>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2"/>
              <a:ext cx="6608516" cy="1896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může zadat zakázku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v otevřené výzvě (oslovení neomezeného počtu dodavatelů prostřednictvím profilu zadavatele), nebo</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v uzavřené výzvě (oslovení omezeného počtu dodavatelů)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Výjimka pro „</a:t>
              </a:r>
              <a:r>
                <a:rPr lang="cs-CZ" sz="1200" kern="1200" dirty="0" err="1">
                  <a:solidFill>
                    <a:sysClr val="windowText" lastClr="000000">
                      <a:hueOff val="0"/>
                      <a:satOff val="0"/>
                      <a:lumOff val="0"/>
                      <a:alphaOff val="0"/>
                    </a:sysClr>
                  </a:solidFill>
                  <a:latin typeface="Calibri"/>
                  <a:ea typeface="+mn-ea"/>
                  <a:cs typeface="+mn-cs"/>
                </a:rPr>
                <a:t>nezadavatele</a:t>
              </a:r>
              <a:r>
                <a:rPr lang="cs-CZ" sz="1200" kern="1200" dirty="0">
                  <a:solidFill>
                    <a:sysClr val="windowText" lastClr="000000">
                      <a:hueOff val="0"/>
                      <a:satOff val="0"/>
                      <a:lumOff val="0"/>
                      <a:alphaOff val="0"/>
                    </a:sysClr>
                  </a:solidFill>
                  <a:latin typeface="Calibri"/>
                  <a:ea typeface="+mn-ea"/>
                  <a:cs typeface="+mn-cs"/>
                </a:rPr>
                <a:t>“ (§ 4 odst. 1 až 3 ZZVZ) s dotací na zakázku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4109259476"/>
              </p:ext>
            </p:extLst>
          </p:nvPr>
        </p:nvGraphicFramePr>
        <p:xfrm>
          <a:off x="1096297" y="104957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Kontrola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542284"/>
            <a:ext cx="6118479" cy="2625161"/>
            <a:chOff x="0" y="1298768"/>
            <a:chExt cx="6118479" cy="2625161"/>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0" y="1298768"/>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ct val="0"/>
                </a:spcBef>
                <a:spcAft>
                  <a:spcPts val="600"/>
                </a:spcAft>
                <a:buChar char="•"/>
              </a:pPr>
              <a:r>
                <a:rPr lang="cs-CZ" sz="1400" b="1" kern="1200" dirty="0">
                  <a:latin typeface="Calibri" panose="020F0502020204030204" pitchFamily="34" charset="0"/>
                  <a:cs typeface="Calibri" panose="020F0502020204030204" pitchFamily="34" charset="0"/>
                </a:rPr>
                <a:t>Povinnosti stanovují Obecná pravidla pro žadatele a příjemce </a:t>
              </a:r>
              <a:r>
                <a:rPr lang="cs-CZ" sz="1400" kern="1200" dirty="0">
                  <a:latin typeface="Calibri" panose="020F0502020204030204" pitchFamily="34" charset="0"/>
                  <a:cs typeface="Calibri" panose="020F0502020204030204" pitchFamily="34" charset="0"/>
                </a:rPr>
                <a:t>(zejm. kapitola 5 Investiční plánování a zadávání zakázek) </a:t>
              </a:r>
              <a:r>
                <a:rPr lang="cs-CZ" sz="1400" b="1" kern="1200" dirty="0">
                  <a:latin typeface="Calibri" panose="020F0502020204030204" pitchFamily="34" charset="0"/>
                  <a:cs typeface="Calibri" panose="020F0502020204030204" pitchFamily="34" charset="0"/>
                </a:rPr>
                <a:t>+ Podmínky Rozhodnutí o poskytnutí dotace </a:t>
              </a:r>
              <a:r>
                <a:rPr lang="cs-CZ" sz="1400" kern="1200" dirty="0">
                  <a:latin typeface="Calibri" panose="020F0502020204030204" pitchFamily="34" charset="0"/>
                  <a:cs typeface="Calibri" panose="020F0502020204030204" pitchFamily="34" charset="0"/>
                </a:rPr>
                <a:t>(lhůty, finanční opravy…)</a:t>
              </a:r>
              <a:endParaRPr lang="cs-CZ"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Kontrola VZ probíhá průběžně v 6. fázích (v ideálním případě)</a:t>
              </a: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472126" y="1256511"/>
            <a:ext cx="3543015" cy="634779"/>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sz="1800" kern="1200" dirty="0">
                  <a:solidFill>
                    <a:sysClr val="window" lastClr="FFFFFF"/>
                  </a:solidFill>
                  <a:latin typeface="Calibri"/>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Fáze Kontrol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760015"/>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563989" cy="494010"/>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spTree>
    <p:extLst>
      <p:ext uri="{BB962C8B-B14F-4D97-AF65-F5344CB8AC3E}">
        <p14:creationId xmlns:p14="http://schemas.microsoft.com/office/powerpoint/2010/main" val="2379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a:t>
            </a:r>
            <a:r>
              <a:rPr lang="cs-CZ" sz="2600" cap="all" dirty="0" err="1">
                <a:latin typeface="Calibri"/>
              </a:rPr>
              <a:t>koNzultací</a:t>
            </a:r>
            <a:r>
              <a:rPr lang="cs-CZ" sz="2600" cap="all" dirty="0">
                <a:latin typeface="Calibri"/>
              </a:rPr>
              <a:t>/</a:t>
            </a:r>
            <a:r>
              <a:rPr lang="cs-CZ" sz="2600" cap="all" dirty="0" err="1">
                <a:latin typeface="Calibri"/>
              </a:rPr>
              <a:t>KontrolY</a:t>
            </a:r>
            <a:r>
              <a:rPr lang="cs-CZ" sz="2600" cap="all" dirty="0">
                <a:latin typeface="Calibri"/>
              </a:rPr>
              <a:t> veřejných zakázek</a:t>
            </a:r>
            <a:endParaRPr lang="en-US" sz="26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93903516"/>
              </p:ext>
            </p:extLst>
          </p:nvPr>
        </p:nvGraphicFramePr>
        <p:xfrm>
          <a:off x="293383" y="1779356"/>
          <a:ext cx="8557234"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422600" y="1888269"/>
            <a:ext cx="6608516" cy="1645875"/>
            <a:chOff x="0" y="312677"/>
            <a:chExt cx="6608516" cy="1645875"/>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0" y="312677"/>
              <a:ext cx="6608516"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zadavatel rozdělí jednu VZ tak, že dojde ke snížení PH pod limity stanovené ZZVZ (např. přístroje tvořící pracoviště magnetické rezonance)</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diskriminační sloučení předmětu </a:t>
              </a:r>
              <a:r>
                <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200" kern="1200" dirty="0">
                  <a:latin typeface="Calibri" panose="020F0502020204030204" pitchFamily="34" charset="0"/>
                  <a:cs typeface="Calibri" panose="020F0502020204030204" pitchFamily="34" charset="0"/>
                </a:rPr>
                <a:t>např. sloučení přístrojů a vybavení pro rehabilitaci tak, že omezí okruh dodavatelů).</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71215" y="1603870"/>
            <a:ext cx="4625961"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3917184"/>
            <a:ext cx="6608516" cy="1406475"/>
            <a:chOff x="0" y="2341592"/>
            <a:chExt cx="6608516" cy="1406475"/>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341592"/>
              <a:ext cx="6608516" cy="1406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např. požadavek u nabíječky akumulátorů pro operační vrtačku na „jednoduché ovládání bez tlačítek, spínačů“ = takový požadavek na nabíječku bez tlačítek je však zcela neopodstatněný a z medicínského pohledu nedůležitý</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5" y="3636745"/>
            <a:ext cx="4625961"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360</TotalTime>
  <Words>2156</Words>
  <Application>Microsoft Office PowerPoint</Application>
  <PresentationFormat>Předvádění na obrazovce (4:3)</PresentationFormat>
  <Paragraphs>183</Paragraphs>
  <Slides>16</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vt:i4>
      </vt:variant>
    </vt:vector>
  </HeadingPairs>
  <TitlesOfParts>
    <vt:vector size="19" baseType="lpstr">
      <vt:lpstr>Arial</vt:lpstr>
      <vt:lpstr>Calibri</vt:lpstr>
      <vt:lpstr>CRR template</vt:lpstr>
      <vt:lpstr>Seminář pro žadatele REACT–EU  Veřejné zakázky – zadávání a kontrola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Mertová Helena</cp:lastModifiedBy>
  <cp:revision>48</cp:revision>
  <cp:lastPrinted>2021-05-28T07:41:16Z</cp:lastPrinted>
  <dcterms:created xsi:type="dcterms:W3CDTF">2021-01-13T14:58:16Z</dcterms:created>
  <dcterms:modified xsi:type="dcterms:W3CDTF">2021-05-28T08:04:44Z</dcterms:modified>
  <cp:category/>
</cp:coreProperties>
</file>