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8" r:id="rId2"/>
    <p:sldId id="309" r:id="rId3"/>
    <p:sldId id="310" r:id="rId4"/>
    <p:sldId id="311" r:id="rId5"/>
    <p:sldId id="312" r:id="rId6"/>
    <p:sldId id="313" r:id="rId7"/>
    <p:sldId id="307" r:id="rId8"/>
    <p:sldId id="299" r:id="rId9"/>
    <p:sldId id="300" r:id="rId10"/>
    <p:sldId id="306" r:id="rId11"/>
    <p:sldId id="301" r:id="rId12"/>
    <p:sldId id="302" r:id="rId13"/>
    <p:sldId id="290" r:id="rId14"/>
    <p:sldId id="288" r:id="rId15"/>
    <p:sldId id="276" r:id="rId16"/>
    <p:sldId id="291" r:id="rId17"/>
    <p:sldId id="292" r:id="rId18"/>
    <p:sldId id="295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lková Martina" initials="B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CCCCCC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884" y="102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FD38E-A79F-4FB4-A106-C630928B8F8F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ECC4787D-9448-42F8-88D1-C0913C08C178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1700" b="1" dirty="0" smtClean="0"/>
            <a:t>Odbor centrální administrace programů</a:t>
          </a:r>
        </a:p>
        <a:p>
          <a:pPr algn="ctr">
            <a:spcAft>
              <a:spcPct val="35000"/>
            </a:spcAft>
          </a:pPr>
          <a:endParaRPr lang="cs-CZ" sz="400" dirty="0" smtClean="0"/>
        </a:p>
        <a:p>
          <a:pPr algn="ctr">
            <a:spcAft>
              <a:spcPct val="35000"/>
            </a:spcAft>
          </a:pPr>
          <a:r>
            <a:rPr lang="cs-CZ" sz="1400" dirty="0" smtClean="0"/>
            <a:t>Ředitel</a:t>
          </a:r>
        </a:p>
        <a:p>
          <a:pPr algn="ctr">
            <a:spcAft>
              <a:spcPct val="35000"/>
            </a:spcAft>
          </a:pPr>
          <a:r>
            <a:rPr lang="cs-CZ" sz="1700" dirty="0" smtClean="0"/>
            <a:t>Ing. Karel Manoch</a:t>
          </a:r>
          <a:endParaRPr lang="cs-CZ" sz="1700" dirty="0"/>
        </a:p>
      </dgm:t>
    </dgm:pt>
    <dgm:pt modelId="{6A1B4AF9-9996-408E-9BDF-FD29B45FC37F}" type="parTrans" cxnId="{2B7DB36B-46F8-4890-B626-E8A3FE68475B}">
      <dgm:prSet/>
      <dgm:spPr/>
      <dgm:t>
        <a:bodyPr/>
        <a:lstStyle/>
        <a:p>
          <a:endParaRPr lang="cs-CZ"/>
        </a:p>
      </dgm:t>
    </dgm:pt>
    <dgm:pt modelId="{0A71B2B3-A1D7-4FD0-9F74-243F9916B397}" type="sibTrans" cxnId="{2B7DB36B-46F8-4890-B626-E8A3FE68475B}">
      <dgm:prSet/>
      <dgm:spPr/>
      <dgm:t>
        <a:bodyPr/>
        <a:lstStyle/>
        <a:p>
          <a:endParaRPr lang="cs-CZ"/>
        </a:p>
      </dgm:t>
    </dgm:pt>
    <dgm:pt modelId="{3B2FE704-C3D0-4CA1-8BDC-35399D9665C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1600" b="1" dirty="0" smtClean="0"/>
            <a:t>Oddělení hodnocení projektů OSS</a:t>
          </a:r>
        </a:p>
        <a:p>
          <a:pPr>
            <a:spcAft>
              <a:spcPct val="35000"/>
            </a:spcAft>
          </a:pPr>
          <a:endParaRPr lang="cs-CZ" sz="400" dirty="0" smtClean="0"/>
        </a:p>
        <a:p>
          <a:pPr>
            <a:spcAft>
              <a:spcPct val="35000"/>
            </a:spcAft>
          </a:pPr>
          <a:r>
            <a:rPr lang="cs-CZ" sz="1600" dirty="0" smtClean="0"/>
            <a:t>VO – Ing. Petr Franěk</a:t>
          </a:r>
        </a:p>
      </dgm:t>
    </dgm:pt>
    <dgm:pt modelId="{3B4111B0-90DB-4952-8BE9-84DF3A6B9617}" type="parTrans" cxnId="{3FA7606A-663A-442A-8560-482799271755}">
      <dgm:prSet/>
      <dgm:spPr/>
      <dgm:t>
        <a:bodyPr/>
        <a:lstStyle/>
        <a:p>
          <a:endParaRPr lang="cs-CZ" dirty="0"/>
        </a:p>
      </dgm:t>
    </dgm:pt>
    <dgm:pt modelId="{743257F1-A553-40F2-98DD-D21EEC8AF141}" type="sibTrans" cxnId="{3FA7606A-663A-442A-8560-482799271755}">
      <dgm:prSet/>
      <dgm:spPr/>
      <dgm:t>
        <a:bodyPr/>
        <a:lstStyle/>
        <a:p>
          <a:endParaRPr lang="cs-CZ"/>
        </a:p>
      </dgm:t>
    </dgm:pt>
    <dgm:pt modelId="{2255A3E4-0405-4142-940C-7BAA27863EC0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endParaRPr lang="cs-CZ" sz="1600" dirty="0" smtClean="0"/>
        </a:p>
        <a:p>
          <a:pPr algn="ctr">
            <a:spcAft>
              <a:spcPts val="0"/>
            </a:spcAft>
          </a:pPr>
          <a:r>
            <a:rPr lang="cs-CZ" sz="1600" b="1" dirty="0" smtClean="0"/>
            <a:t>Oddělení administrace udržitelnosti</a:t>
          </a:r>
        </a:p>
        <a:p>
          <a:pPr algn="ctr">
            <a:spcAft>
              <a:spcPts val="0"/>
            </a:spcAft>
          </a:pPr>
          <a:endParaRPr lang="cs-CZ" sz="400" b="1" dirty="0" smtClean="0"/>
        </a:p>
        <a:p>
          <a:pPr algn="ctr">
            <a:spcAft>
              <a:spcPct val="35000"/>
            </a:spcAft>
          </a:pPr>
          <a:r>
            <a:rPr lang="cs-CZ" sz="1600" dirty="0" smtClean="0"/>
            <a:t>VO – Ing. Pavel Mohaupt</a:t>
          </a:r>
        </a:p>
        <a:p>
          <a:pPr algn="ctr">
            <a:spcAft>
              <a:spcPct val="35000"/>
            </a:spcAft>
          </a:pPr>
          <a:endParaRPr lang="cs-CZ" sz="1200" dirty="0"/>
        </a:p>
      </dgm:t>
    </dgm:pt>
    <dgm:pt modelId="{C0C8B004-E8EB-4A1F-B5F8-612FF4860A19}" type="parTrans" cxnId="{1F0B593A-8239-4DC6-A0E8-9FED561FF06F}">
      <dgm:prSet/>
      <dgm:spPr/>
      <dgm:t>
        <a:bodyPr/>
        <a:lstStyle/>
        <a:p>
          <a:endParaRPr lang="cs-CZ" dirty="0"/>
        </a:p>
      </dgm:t>
    </dgm:pt>
    <dgm:pt modelId="{6D8A66ED-CC69-4991-9AC2-647C8C48A2D9}" type="sibTrans" cxnId="{1F0B593A-8239-4DC6-A0E8-9FED561FF06F}">
      <dgm:prSet/>
      <dgm:spPr/>
      <dgm:t>
        <a:bodyPr/>
        <a:lstStyle/>
        <a:p>
          <a:endParaRPr lang="cs-CZ"/>
        </a:p>
      </dgm:t>
    </dgm:pt>
    <dgm:pt modelId="{1D5959A1-183E-4BB5-922D-534BC8E678B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b="1" dirty="0" smtClean="0"/>
            <a:t>Oddělení realizace projektů OSS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dirty="0" smtClean="0"/>
            <a:t>VO – Ing. Anna Kreutziger</a:t>
          </a:r>
          <a:endParaRPr lang="cs-CZ" sz="1600" dirty="0"/>
        </a:p>
      </dgm:t>
    </dgm:pt>
    <dgm:pt modelId="{4E6EAADB-A9AE-4E7A-9BC9-CC34D0909617}" type="parTrans" cxnId="{165F2BB2-FE1C-4522-8019-1948A4FEE696}">
      <dgm:prSet/>
      <dgm:spPr/>
      <dgm:t>
        <a:bodyPr/>
        <a:lstStyle/>
        <a:p>
          <a:endParaRPr lang="cs-CZ" dirty="0"/>
        </a:p>
      </dgm:t>
    </dgm:pt>
    <dgm:pt modelId="{8B65F8F1-ED26-4F0B-99F2-2ADBB5BD8545}" type="sibTrans" cxnId="{165F2BB2-FE1C-4522-8019-1948A4FEE696}">
      <dgm:prSet/>
      <dgm:spPr/>
      <dgm:t>
        <a:bodyPr/>
        <a:lstStyle/>
        <a:p>
          <a:endParaRPr lang="cs-CZ"/>
        </a:p>
      </dgm:t>
    </dgm:pt>
    <dgm:pt modelId="{B438C520-95D2-4B80-8A68-579CD2D7CD98}" type="pres">
      <dgm:prSet presAssocID="{ED0FD38E-A79F-4FB4-A106-C630928B8F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B9430A-FC2F-42FE-9C3A-9C6D153E873A}" type="pres">
      <dgm:prSet presAssocID="{ECC4787D-9448-42F8-88D1-C0913C08C178}" presName="root1" presStyleCnt="0"/>
      <dgm:spPr/>
    </dgm:pt>
    <dgm:pt modelId="{3D7CCBBD-1E1A-41B0-8189-ACA0A2E82469}" type="pres">
      <dgm:prSet presAssocID="{ECC4787D-9448-42F8-88D1-C0913C08C178}" presName="LevelOneTextNode" presStyleLbl="node0" presStyleIdx="0" presStyleCnt="1" custScaleX="82630" custScaleY="243853" custLinFactNeighborX="-2065" custLinFactNeighborY="213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98ACF1-5412-456C-BF96-5CA770024127}" type="pres">
      <dgm:prSet presAssocID="{ECC4787D-9448-42F8-88D1-C0913C08C178}" presName="level2hierChild" presStyleCnt="0"/>
      <dgm:spPr/>
    </dgm:pt>
    <dgm:pt modelId="{36E3FC8D-675F-4CE5-80E5-F4D50BD47EA3}" type="pres">
      <dgm:prSet presAssocID="{3B4111B0-90DB-4952-8BE9-84DF3A6B9617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7F596C6-DA72-496A-87B9-B0B60FBC9BE0}" type="pres">
      <dgm:prSet presAssocID="{3B4111B0-90DB-4952-8BE9-84DF3A6B9617}" presName="connTx" presStyleLbl="parChTrans1D2" presStyleIdx="0" presStyleCnt="3"/>
      <dgm:spPr/>
      <dgm:t>
        <a:bodyPr/>
        <a:lstStyle/>
        <a:p>
          <a:endParaRPr lang="cs-CZ"/>
        </a:p>
      </dgm:t>
    </dgm:pt>
    <dgm:pt modelId="{AA56C1E4-1AA4-4FEA-9E12-F46748472B5D}" type="pres">
      <dgm:prSet presAssocID="{3B2FE704-C3D0-4CA1-8BDC-35399D9665CC}" presName="root2" presStyleCnt="0"/>
      <dgm:spPr/>
    </dgm:pt>
    <dgm:pt modelId="{1AD2F15F-DE81-4B40-91D7-4EEBC3101F11}" type="pres">
      <dgm:prSet presAssocID="{3B2FE704-C3D0-4CA1-8BDC-35399D9665CC}" presName="LevelTwoTextNode" presStyleLbl="node2" presStyleIdx="0" presStyleCnt="3" custScaleY="192352" custLinFactNeighborX="3" custLinFactNeighborY="-1226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C2CCD4-BFC8-4D47-AB6E-86EB7B3EACBC}" type="pres">
      <dgm:prSet presAssocID="{3B2FE704-C3D0-4CA1-8BDC-35399D9665CC}" presName="level3hierChild" presStyleCnt="0"/>
      <dgm:spPr/>
    </dgm:pt>
    <dgm:pt modelId="{450058F8-D2C7-4CA3-B0E5-1047526243F7}" type="pres">
      <dgm:prSet presAssocID="{4E6EAADB-A9AE-4E7A-9BC9-CC34D0909617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AFEADF20-FA36-4B7A-B83F-4CB83FFBB212}" type="pres">
      <dgm:prSet presAssocID="{4E6EAADB-A9AE-4E7A-9BC9-CC34D0909617}" presName="connTx" presStyleLbl="parChTrans1D2" presStyleIdx="1" presStyleCnt="3"/>
      <dgm:spPr/>
      <dgm:t>
        <a:bodyPr/>
        <a:lstStyle/>
        <a:p>
          <a:endParaRPr lang="cs-CZ"/>
        </a:p>
      </dgm:t>
    </dgm:pt>
    <dgm:pt modelId="{5D9C4DA3-F966-473A-A576-DC594D7CF635}" type="pres">
      <dgm:prSet presAssocID="{1D5959A1-183E-4BB5-922D-534BC8E678BE}" presName="root2" presStyleCnt="0"/>
      <dgm:spPr/>
    </dgm:pt>
    <dgm:pt modelId="{D7B60F3E-464B-4C9E-ACB2-A527751DB5A8}" type="pres">
      <dgm:prSet presAssocID="{1D5959A1-183E-4BB5-922D-534BC8E678BE}" presName="LevelTwoTextNode" presStyleLbl="node2" presStyleIdx="1" presStyleCnt="3" custScaleY="187042" custLinFactNeighborX="2065" custLinFactNeighborY="-45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CAF93F4-376F-44C7-AE1B-E4DD499CEC4D}" type="pres">
      <dgm:prSet presAssocID="{1D5959A1-183E-4BB5-922D-534BC8E678BE}" presName="level3hierChild" presStyleCnt="0"/>
      <dgm:spPr/>
    </dgm:pt>
    <dgm:pt modelId="{E5C9E09C-13E6-467C-B45E-3800B0EF45B9}" type="pres">
      <dgm:prSet presAssocID="{C0C8B004-E8EB-4A1F-B5F8-612FF4860A19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12DC0954-6D8E-4E59-ACB2-772078484C52}" type="pres">
      <dgm:prSet presAssocID="{C0C8B004-E8EB-4A1F-B5F8-612FF4860A19}" presName="connTx" presStyleLbl="parChTrans1D2" presStyleIdx="2" presStyleCnt="3"/>
      <dgm:spPr/>
      <dgm:t>
        <a:bodyPr/>
        <a:lstStyle/>
        <a:p>
          <a:endParaRPr lang="cs-CZ"/>
        </a:p>
      </dgm:t>
    </dgm:pt>
    <dgm:pt modelId="{33EDC630-2546-4ACC-975C-44F913B29FF8}" type="pres">
      <dgm:prSet presAssocID="{2255A3E4-0405-4142-940C-7BAA27863EC0}" presName="root2" presStyleCnt="0"/>
      <dgm:spPr/>
    </dgm:pt>
    <dgm:pt modelId="{691540E5-980A-4768-BCDC-D955302B2098}" type="pres">
      <dgm:prSet presAssocID="{2255A3E4-0405-4142-940C-7BAA27863EC0}" presName="LevelTwoTextNode" presStyleLbl="node2" presStyleIdx="2" presStyleCnt="3" custScaleY="187765" custLinFactNeighborX="6292" custLinFactNeighborY="69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3E5265-9B73-4501-9B32-E05E6FFD955C}" type="pres">
      <dgm:prSet presAssocID="{2255A3E4-0405-4142-940C-7BAA27863EC0}" presName="level3hierChild" presStyleCnt="0"/>
      <dgm:spPr/>
    </dgm:pt>
  </dgm:ptLst>
  <dgm:cxnLst>
    <dgm:cxn modelId="{9DA7BBBD-4019-4545-809F-7E8465DA879A}" type="presOf" srcId="{3B2FE704-C3D0-4CA1-8BDC-35399D9665CC}" destId="{1AD2F15F-DE81-4B40-91D7-4EEBC3101F11}" srcOrd="0" destOrd="0" presId="urn:microsoft.com/office/officeart/2005/8/layout/hierarchy2"/>
    <dgm:cxn modelId="{F6D929F1-7530-4CBB-A025-6D1A4512EF5E}" type="presOf" srcId="{4E6EAADB-A9AE-4E7A-9BC9-CC34D0909617}" destId="{450058F8-D2C7-4CA3-B0E5-1047526243F7}" srcOrd="0" destOrd="0" presId="urn:microsoft.com/office/officeart/2005/8/layout/hierarchy2"/>
    <dgm:cxn modelId="{3C90BB9D-39F9-4078-9821-8E907D173A99}" type="presOf" srcId="{3B4111B0-90DB-4952-8BE9-84DF3A6B9617}" destId="{27F596C6-DA72-496A-87B9-B0B60FBC9BE0}" srcOrd="1" destOrd="0" presId="urn:microsoft.com/office/officeart/2005/8/layout/hierarchy2"/>
    <dgm:cxn modelId="{1FDC41C3-FD67-435F-9647-B6EF41BCF848}" type="presOf" srcId="{1D5959A1-183E-4BB5-922D-534BC8E678BE}" destId="{D7B60F3E-464B-4C9E-ACB2-A527751DB5A8}" srcOrd="0" destOrd="0" presId="urn:microsoft.com/office/officeart/2005/8/layout/hierarchy2"/>
    <dgm:cxn modelId="{1F0B593A-8239-4DC6-A0E8-9FED561FF06F}" srcId="{ECC4787D-9448-42F8-88D1-C0913C08C178}" destId="{2255A3E4-0405-4142-940C-7BAA27863EC0}" srcOrd="2" destOrd="0" parTransId="{C0C8B004-E8EB-4A1F-B5F8-612FF4860A19}" sibTransId="{6D8A66ED-CC69-4991-9AC2-647C8C48A2D9}"/>
    <dgm:cxn modelId="{D23F0C8B-6CFE-4048-AC24-3018E8C5FE63}" type="presOf" srcId="{ECC4787D-9448-42F8-88D1-C0913C08C178}" destId="{3D7CCBBD-1E1A-41B0-8189-ACA0A2E82469}" srcOrd="0" destOrd="0" presId="urn:microsoft.com/office/officeart/2005/8/layout/hierarchy2"/>
    <dgm:cxn modelId="{D81493F5-7C23-4CEB-9A44-081685D3DBF5}" type="presOf" srcId="{3B4111B0-90DB-4952-8BE9-84DF3A6B9617}" destId="{36E3FC8D-675F-4CE5-80E5-F4D50BD47EA3}" srcOrd="0" destOrd="0" presId="urn:microsoft.com/office/officeart/2005/8/layout/hierarchy2"/>
    <dgm:cxn modelId="{5ECE1F64-0EAF-4A99-B1A9-E1ED76B57E59}" type="presOf" srcId="{C0C8B004-E8EB-4A1F-B5F8-612FF4860A19}" destId="{12DC0954-6D8E-4E59-ACB2-772078484C52}" srcOrd="1" destOrd="0" presId="urn:microsoft.com/office/officeart/2005/8/layout/hierarchy2"/>
    <dgm:cxn modelId="{287208FA-4855-4EC0-AB95-DFD7B6C29C85}" type="presOf" srcId="{4E6EAADB-A9AE-4E7A-9BC9-CC34D0909617}" destId="{AFEADF20-FA36-4B7A-B83F-4CB83FFBB212}" srcOrd="1" destOrd="0" presId="urn:microsoft.com/office/officeart/2005/8/layout/hierarchy2"/>
    <dgm:cxn modelId="{2B7DB36B-46F8-4890-B626-E8A3FE68475B}" srcId="{ED0FD38E-A79F-4FB4-A106-C630928B8F8F}" destId="{ECC4787D-9448-42F8-88D1-C0913C08C178}" srcOrd="0" destOrd="0" parTransId="{6A1B4AF9-9996-408E-9BDF-FD29B45FC37F}" sibTransId="{0A71B2B3-A1D7-4FD0-9F74-243F9916B397}"/>
    <dgm:cxn modelId="{88415B38-0846-46CD-BCDB-05D6B741AA26}" type="presOf" srcId="{ED0FD38E-A79F-4FB4-A106-C630928B8F8F}" destId="{B438C520-95D2-4B80-8A68-579CD2D7CD98}" srcOrd="0" destOrd="0" presId="urn:microsoft.com/office/officeart/2005/8/layout/hierarchy2"/>
    <dgm:cxn modelId="{3FA7606A-663A-442A-8560-482799271755}" srcId="{ECC4787D-9448-42F8-88D1-C0913C08C178}" destId="{3B2FE704-C3D0-4CA1-8BDC-35399D9665CC}" srcOrd="0" destOrd="0" parTransId="{3B4111B0-90DB-4952-8BE9-84DF3A6B9617}" sibTransId="{743257F1-A553-40F2-98DD-D21EEC8AF141}"/>
    <dgm:cxn modelId="{CA900F75-3339-4697-9D38-4B50628ED69B}" type="presOf" srcId="{2255A3E4-0405-4142-940C-7BAA27863EC0}" destId="{691540E5-980A-4768-BCDC-D955302B2098}" srcOrd="0" destOrd="0" presId="urn:microsoft.com/office/officeart/2005/8/layout/hierarchy2"/>
    <dgm:cxn modelId="{0E984E80-475D-4329-9DAA-B54C88119FB0}" type="presOf" srcId="{C0C8B004-E8EB-4A1F-B5F8-612FF4860A19}" destId="{E5C9E09C-13E6-467C-B45E-3800B0EF45B9}" srcOrd="0" destOrd="0" presId="urn:microsoft.com/office/officeart/2005/8/layout/hierarchy2"/>
    <dgm:cxn modelId="{165F2BB2-FE1C-4522-8019-1948A4FEE696}" srcId="{ECC4787D-9448-42F8-88D1-C0913C08C178}" destId="{1D5959A1-183E-4BB5-922D-534BC8E678BE}" srcOrd="1" destOrd="0" parTransId="{4E6EAADB-A9AE-4E7A-9BC9-CC34D0909617}" sibTransId="{8B65F8F1-ED26-4F0B-99F2-2ADBB5BD8545}"/>
    <dgm:cxn modelId="{D36D5BEA-2807-4B94-B308-850131EC037C}" type="presParOf" srcId="{B438C520-95D2-4B80-8A68-579CD2D7CD98}" destId="{AFB9430A-FC2F-42FE-9C3A-9C6D153E873A}" srcOrd="0" destOrd="0" presId="urn:microsoft.com/office/officeart/2005/8/layout/hierarchy2"/>
    <dgm:cxn modelId="{F5E4A03C-A977-48A3-BF74-081DAA2012E4}" type="presParOf" srcId="{AFB9430A-FC2F-42FE-9C3A-9C6D153E873A}" destId="{3D7CCBBD-1E1A-41B0-8189-ACA0A2E82469}" srcOrd="0" destOrd="0" presId="urn:microsoft.com/office/officeart/2005/8/layout/hierarchy2"/>
    <dgm:cxn modelId="{92E9330C-583A-4519-914C-44354246410A}" type="presParOf" srcId="{AFB9430A-FC2F-42FE-9C3A-9C6D153E873A}" destId="{3598ACF1-5412-456C-BF96-5CA770024127}" srcOrd="1" destOrd="0" presId="urn:microsoft.com/office/officeart/2005/8/layout/hierarchy2"/>
    <dgm:cxn modelId="{79BA8205-DD94-4A72-864B-C0BB8BBBE185}" type="presParOf" srcId="{3598ACF1-5412-456C-BF96-5CA770024127}" destId="{36E3FC8D-675F-4CE5-80E5-F4D50BD47EA3}" srcOrd="0" destOrd="0" presId="urn:microsoft.com/office/officeart/2005/8/layout/hierarchy2"/>
    <dgm:cxn modelId="{131EB95B-50CB-4B80-AB97-1C1FDDC6B9F2}" type="presParOf" srcId="{36E3FC8D-675F-4CE5-80E5-F4D50BD47EA3}" destId="{27F596C6-DA72-496A-87B9-B0B60FBC9BE0}" srcOrd="0" destOrd="0" presId="urn:microsoft.com/office/officeart/2005/8/layout/hierarchy2"/>
    <dgm:cxn modelId="{CEBF3E47-420D-4009-B851-AC96854A5126}" type="presParOf" srcId="{3598ACF1-5412-456C-BF96-5CA770024127}" destId="{AA56C1E4-1AA4-4FEA-9E12-F46748472B5D}" srcOrd="1" destOrd="0" presId="urn:microsoft.com/office/officeart/2005/8/layout/hierarchy2"/>
    <dgm:cxn modelId="{C07A181B-EF0E-44D4-BC1A-9F7D3A6D525E}" type="presParOf" srcId="{AA56C1E4-1AA4-4FEA-9E12-F46748472B5D}" destId="{1AD2F15F-DE81-4B40-91D7-4EEBC3101F11}" srcOrd="0" destOrd="0" presId="urn:microsoft.com/office/officeart/2005/8/layout/hierarchy2"/>
    <dgm:cxn modelId="{DA562AD2-0F2C-444F-8C54-FC93AE6D86DB}" type="presParOf" srcId="{AA56C1E4-1AA4-4FEA-9E12-F46748472B5D}" destId="{6BC2CCD4-BFC8-4D47-AB6E-86EB7B3EACBC}" srcOrd="1" destOrd="0" presId="urn:microsoft.com/office/officeart/2005/8/layout/hierarchy2"/>
    <dgm:cxn modelId="{843B5662-38A2-4DB3-A222-1201F6594366}" type="presParOf" srcId="{3598ACF1-5412-456C-BF96-5CA770024127}" destId="{450058F8-D2C7-4CA3-B0E5-1047526243F7}" srcOrd="2" destOrd="0" presId="urn:microsoft.com/office/officeart/2005/8/layout/hierarchy2"/>
    <dgm:cxn modelId="{1D299380-5A0A-41DD-8207-E4A2E8AAF70D}" type="presParOf" srcId="{450058F8-D2C7-4CA3-B0E5-1047526243F7}" destId="{AFEADF20-FA36-4B7A-B83F-4CB83FFBB212}" srcOrd="0" destOrd="0" presId="urn:microsoft.com/office/officeart/2005/8/layout/hierarchy2"/>
    <dgm:cxn modelId="{2DC2E974-7152-49AA-AFC9-0898C690F50E}" type="presParOf" srcId="{3598ACF1-5412-456C-BF96-5CA770024127}" destId="{5D9C4DA3-F966-473A-A576-DC594D7CF635}" srcOrd="3" destOrd="0" presId="urn:microsoft.com/office/officeart/2005/8/layout/hierarchy2"/>
    <dgm:cxn modelId="{E283532B-24FD-4E0F-B67B-05BCD5CADBD6}" type="presParOf" srcId="{5D9C4DA3-F966-473A-A576-DC594D7CF635}" destId="{D7B60F3E-464B-4C9E-ACB2-A527751DB5A8}" srcOrd="0" destOrd="0" presId="urn:microsoft.com/office/officeart/2005/8/layout/hierarchy2"/>
    <dgm:cxn modelId="{8A42F54A-1D83-4D39-B17A-73646BD7A85E}" type="presParOf" srcId="{5D9C4DA3-F966-473A-A576-DC594D7CF635}" destId="{FCAF93F4-376F-44C7-AE1B-E4DD499CEC4D}" srcOrd="1" destOrd="0" presId="urn:microsoft.com/office/officeart/2005/8/layout/hierarchy2"/>
    <dgm:cxn modelId="{3B55D0F4-0720-49D1-8717-0D1128D958FB}" type="presParOf" srcId="{3598ACF1-5412-456C-BF96-5CA770024127}" destId="{E5C9E09C-13E6-467C-B45E-3800B0EF45B9}" srcOrd="4" destOrd="0" presId="urn:microsoft.com/office/officeart/2005/8/layout/hierarchy2"/>
    <dgm:cxn modelId="{129F9BCC-0EBE-4C18-9E32-5BD25AF148DF}" type="presParOf" srcId="{E5C9E09C-13E6-467C-B45E-3800B0EF45B9}" destId="{12DC0954-6D8E-4E59-ACB2-772078484C52}" srcOrd="0" destOrd="0" presId="urn:microsoft.com/office/officeart/2005/8/layout/hierarchy2"/>
    <dgm:cxn modelId="{2201C791-9E94-4F9F-8CA3-B0F822D7A87A}" type="presParOf" srcId="{3598ACF1-5412-456C-BF96-5CA770024127}" destId="{33EDC630-2546-4ACC-975C-44F913B29FF8}" srcOrd="5" destOrd="0" presId="urn:microsoft.com/office/officeart/2005/8/layout/hierarchy2"/>
    <dgm:cxn modelId="{7DA20816-689E-46B7-861A-92592E9EFE5E}" type="presParOf" srcId="{33EDC630-2546-4ACC-975C-44F913B29FF8}" destId="{691540E5-980A-4768-BCDC-D955302B2098}" srcOrd="0" destOrd="0" presId="urn:microsoft.com/office/officeart/2005/8/layout/hierarchy2"/>
    <dgm:cxn modelId="{42F78DF3-99E5-4AF4-A24A-CB09C86828B5}" type="presParOf" srcId="{33EDC630-2546-4ACC-975C-44F913B29FF8}" destId="{303E5265-9B73-4501-9B32-E05E6FFD955C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CCBBD-1E1A-41B0-8189-ACA0A2E82469}">
      <dsp:nvSpPr>
        <dsp:cNvPr id="0" name=""/>
        <dsp:cNvSpPr/>
      </dsp:nvSpPr>
      <dsp:spPr>
        <a:xfrm>
          <a:off x="1" y="1517472"/>
          <a:ext cx="1397254" cy="2061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700" b="1" kern="1200" dirty="0" smtClean="0"/>
            <a:t>Odbor centrální administrace programů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Ředitel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Ing. Karel Manoch</a:t>
          </a:r>
          <a:endParaRPr lang="cs-CZ" sz="1700" kern="1200" dirty="0"/>
        </a:p>
      </dsp:txBody>
      <dsp:txXfrm>
        <a:off x="40925" y="1558396"/>
        <a:ext cx="1315406" cy="1979900"/>
      </dsp:txXfrm>
    </dsp:sp>
    <dsp:sp modelId="{36E3FC8D-675F-4CE5-80E5-F4D50BD47EA3}">
      <dsp:nvSpPr>
        <dsp:cNvPr id="0" name=""/>
        <dsp:cNvSpPr/>
      </dsp:nvSpPr>
      <dsp:spPr>
        <a:xfrm rot="17537502">
          <a:off x="815262" y="1665715"/>
          <a:ext cx="1875344" cy="30073"/>
        </a:xfrm>
        <a:custGeom>
          <a:avLst/>
          <a:gdLst/>
          <a:ahLst/>
          <a:cxnLst/>
          <a:rect l="0" t="0" r="0" b="0"/>
          <a:pathLst>
            <a:path>
              <a:moveTo>
                <a:pt x="0" y="15036"/>
              </a:moveTo>
              <a:lnTo>
                <a:pt x="1875344" y="150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 dirty="0"/>
        </a:p>
      </dsp:txBody>
      <dsp:txXfrm>
        <a:off x="1706051" y="1633868"/>
        <a:ext cx="93767" cy="93767"/>
      </dsp:txXfrm>
    </dsp:sp>
    <dsp:sp modelId="{1AD2F15F-DE81-4B40-91D7-4EEBC3101F11}">
      <dsp:nvSpPr>
        <dsp:cNvPr id="0" name=""/>
        <dsp:cNvSpPr/>
      </dsp:nvSpPr>
      <dsp:spPr>
        <a:xfrm>
          <a:off x="2108615" y="0"/>
          <a:ext cx="1690976" cy="16263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600" b="1" kern="1200" dirty="0" smtClean="0"/>
            <a:t>Oddělení hodnocení projektů OSS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VO – Ing. Petr Franěk</a:t>
          </a:r>
        </a:p>
      </dsp:txBody>
      <dsp:txXfrm>
        <a:off x="2156248" y="47633"/>
        <a:ext cx="1595710" cy="1531047"/>
      </dsp:txXfrm>
    </dsp:sp>
    <dsp:sp modelId="{450058F8-D2C7-4CA3-B0E5-1047526243F7}">
      <dsp:nvSpPr>
        <dsp:cNvPr id="0" name=""/>
        <dsp:cNvSpPr/>
      </dsp:nvSpPr>
      <dsp:spPr>
        <a:xfrm rot="21429324">
          <a:off x="1396794" y="2514771"/>
          <a:ext cx="747148" cy="30073"/>
        </a:xfrm>
        <a:custGeom>
          <a:avLst/>
          <a:gdLst/>
          <a:ahLst/>
          <a:cxnLst/>
          <a:rect l="0" t="0" r="0" b="0"/>
          <a:pathLst>
            <a:path>
              <a:moveTo>
                <a:pt x="0" y="15036"/>
              </a:moveTo>
              <a:lnTo>
                <a:pt x="747148" y="150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1751690" y="2511129"/>
        <a:ext cx="37357" cy="37357"/>
      </dsp:txXfrm>
    </dsp:sp>
    <dsp:sp modelId="{D7B60F3E-464B-4C9E-ACB2-A527751DB5A8}">
      <dsp:nvSpPr>
        <dsp:cNvPr id="0" name=""/>
        <dsp:cNvSpPr/>
      </dsp:nvSpPr>
      <dsp:spPr>
        <a:xfrm>
          <a:off x="2143483" y="1720559"/>
          <a:ext cx="1690976" cy="15814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b="1" kern="1200" dirty="0" smtClean="0"/>
            <a:t>Oddělení realizace projektů OSS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kern="1200" dirty="0" smtClean="0"/>
            <a:t>VO – Ing. Anna Kreutziger</a:t>
          </a:r>
          <a:endParaRPr lang="cs-CZ" sz="1600" kern="1200" dirty="0"/>
        </a:p>
      </dsp:txBody>
      <dsp:txXfrm>
        <a:off x="2189801" y="1766877"/>
        <a:ext cx="1598340" cy="1488782"/>
      </dsp:txXfrm>
    </dsp:sp>
    <dsp:sp modelId="{E5C9E09C-13E6-467C-B45E-3800B0EF45B9}">
      <dsp:nvSpPr>
        <dsp:cNvPr id="0" name=""/>
        <dsp:cNvSpPr/>
      </dsp:nvSpPr>
      <dsp:spPr>
        <a:xfrm rot="3991661">
          <a:off x="833616" y="3392550"/>
          <a:ext cx="1873507" cy="30073"/>
        </a:xfrm>
        <a:custGeom>
          <a:avLst/>
          <a:gdLst/>
          <a:ahLst/>
          <a:cxnLst/>
          <a:rect l="0" t="0" r="0" b="0"/>
          <a:pathLst>
            <a:path>
              <a:moveTo>
                <a:pt x="0" y="15036"/>
              </a:moveTo>
              <a:lnTo>
                <a:pt x="1873507" y="150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 dirty="0"/>
        </a:p>
      </dsp:txBody>
      <dsp:txXfrm>
        <a:off x="1723532" y="3360749"/>
        <a:ext cx="93675" cy="93675"/>
      </dsp:txXfrm>
    </dsp:sp>
    <dsp:sp modelId="{691540E5-980A-4768-BCDC-D955302B2098}">
      <dsp:nvSpPr>
        <dsp:cNvPr id="0" name=""/>
        <dsp:cNvSpPr/>
      </dsp:nvSpPr>
      <dsp:spPr>
        <a:xfrm>
          <a:off x="2143484" y="3473060"/>
          <a:ext cx="1690976" cy="15875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600" b="1" kern="1200" dirty="0" smtClean="0"/>
            <a:t>Oddělení administrace udržitelnosti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cs-CZ" sz="4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VO – Ing. Pavel Mohaupt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 dirty="0"/>
        </a:p>
      </dsp:txBody>
      <dsp:txXfrm>
        <a:off x="2189981" y="3519557"/>
        <a:ext cx="1597982" cy="1494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39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06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9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3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1197" dirty="0" smtClean="0"/>
              <a:t>Zákon - §14a – zřizuje se Centrum jako státní </a:t>
            </a:r>
            <a:r>
              <a:rPr lang="cs-CZ" sz="1197" dirty="0" err="1" smtClean="0"/>
              <a:t>příspěvkovka</a:t>
            </a:r>
            <a:r>
              <a:rPr lang="cs-CZ" sz="1197" dirty="0" smtClean="0"/>
              <a:t> se sídlem v Praze. – Centrum je podřízeno MMR – bližší podmínky činnosti upravuje statut</a:t>
            </a:r>
          </a:p>
          <a:p>
            <a:pPr eaLnBrk="1" hangingPunct="1">
              <a:defRPr/>
            </a:pPr>
            <a:r>
              <a:rPr lang="cs-CZ" sz="1197" dirty="0" smtClean="0"/>
              <a:t>Statut – zákl. ustanovení – závazné předpisy – vymezení předmětu – GŘ – hospodaření s majetkem – závěrečná ustanovení</a:t>
            </a:r>
          </a:p>
          <a:p>
            <a:pPr eaLnBrk="1" hangingPunct="1">
              <a:defRPr/>
            </a:pPr>
            <a:r>
              <a:rPr lang="cs-CZ" sz="1197" dirty="0" smtClean="0"/>
              <a:t>RM – 115/2015 – delegování úkolů ŘO IROP – 142/2015 delegování úkolů EUS</a:t>
            </a: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1197" dirty="0" smtClean="0"/>
              <a:t>Zákon - §14a – zřizuje se Centrum jako státní </a:t>
            </a:r>
            <a:r>
              <a:rPr lang="cs-CZ" sz="1197" dirty="0" err="1" smtClean="0"/>
              <a:t>příspěvkovka</a:t>
            </a:r>
            <a:r>
              <a:rPr lang="cs-CZ" sz="1197" dirty="0" smtClean="0"/>
              <a:t> se sídlem v Praze. – Centrum je podřízeno MMR – bližší podmínky činnosti upravuje statut</a:t>
            </a:r>
          </a:p>
          <a:p>
            <a:pPr eaLnBrk="1" hangingPunct="1">
              <a:defRPr/>
            </a:pPr>
            <a:r>
              <a:rPr lang="cs-CZ" sz="1197" dirty="0" smtClean="0"/>
              <a:t>Statut – zákl. ustanovení – závazné předpisy – vymezení předmětu – GŘ – hospodaření s majetkem – závěrečná ustanovení</a:t>
            </a:r>
          </a:p>
          <a:p>
            <a:pPr eaLnBrk="1" hangingPunct="1">
              <a:defRPr/>
            </a:pPr>
            <a:r>
              <a:rPr lang="cs-CZ" sz="1197" dirty="0" smtClean="0"/>
              <a:t>RM – 115/2015 – delegování úkolů ŘO IROP – 142/2015 delegování úkolů EUS</a:t>
            </a: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8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1197" dirty="0" smtClean="0"/>
              <a:t>Zákon - §14a – zřizuje se Centrum jako státní </a:t>
            </a:r>
            <a:r>
              <a:rPr lang="cs-CZ" sz="1197" dirty="0" err="1" smtClean="0"/>
              <a:t>příspěvkovka</a:t>
            </a:r>
            <a:r>
              <a:rPr lang="cs-CZ" sz="1197" dirty="0" smtClean="0"/>
              <a:t> se sídlem v Praze. – Centrum je podřízeno MMR – bližší podmínky činnosti upravuje statut</a:t>
            </a:r>
          </a:p>
          <a:p>
            <a:pPr eaLnBrk="1" hangingPunct="1">
              <a:defRPr/>
            </a:pPr>
            <a:r>
              <a:rPr lang="cs-CZ" sz="1197" dirty="0" smtClean="0"/>
              <a:t>Statut – zákl. ustanovení – závazné předpisy – vymezení předmětu – GŘ – hospodaření s majetkem – závěrečná ustanovení</a:t>
            </a:r>
          </a:p>
          <a:p>
            <a:pPr eaLnBrk="1" hangingPunct="1">
              <a:defRPr/>
            </a:pPr>
            <a:r>
              <a:rPr lang="cs-CZ" sz="1197" dirty="0" smtClean="0"/>
              <a:t>RM – 115/2015 – delegování úkolů ŘO IROP – 142/2015 delegování úkolů EUS</a:t>
            </a: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7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1197" dirty="0" smtClean="0"/>
              <a:t>Aktuální stav, kterého se podařilo dosáhnout, jednalo se o výrazné změny</a:t>
            </a:r>
          </a:p>
          <a:p>
            <a:pPr eaLnBrk="1" hangingPunct="1">
              <a:defRPr/>
            </a:pPr>
            <a:r>
              <a:rPr lang="cs-CZ" sz="1197" dirty="0" smtClean="0"/>
              <a:t>Zásadní změny na úrovni centra:</a:t>
            </a:r>
          </a:p>
          <a:p>
            <a:pPr eaLnBrk="1" hangingPunct="1">
              <a:defRPr/>
            </a:pPr>
            <a:r>
              <a:rPr lang="cs-CZ" sz="1197" dirty="0" smtClean="0"/>
              <a:t>Navýšení počtu zaměstnanců – 120 (2015) – 505 dnes</a:t>
            </a:r>
          </a:p>
          <a:p>
            <a:pPr eaLnBrk="1" hangingPunct="1">
              <a:defRPr/>
            </a:pPr>
            <a:r>
              <a:rPr lang="cs-CZ" sz="1197" dirty="0" smtClean="0"/>
              <a:t>Pobočky 6 + HQ poboček (2015) – 18 poboček + HQ dnes</a:t>
            </a:r>
          </a:p>
          <a:p>
            <a:pPr eaLnBrk="1" hangingPunct="1">
              <a:defRPr/>
            </a:pPr>
            <a:r>
              <a:rPr lang="cs-CZ" sz="1197" dirty="0" smtClean="0"/>
              <a:t>Všechny pobočky vč. HQ v nových prostorách plnohodnotně vybavené pro práci – vytvořeno optimální pracovní prostředí</a:t>
            </a:r>
          </a:p>
          <a:p>
            <a:pPr eaLnBrk="1" hangingPunct="1">
              <a:defRPr/>
            </a:pPr>
            <a:r>
              <a:rPr lang="cs-CZ" sz="1197" dirty="0" smtClean="0"/>
              <a:t>Podřízení Centra pod služební zákon</a:t>
            </a:r>
          </a:p>
          <a:p>
            <a:pPr eaLnBrk="1" hangingPunct="1">
              <a:defRPr/>
            </a:pPr>
            <a:endParaRPr lang="cs-CZ" sz="1197" dirty="0" smtClean="0"/>
          </a:p>
          <a:p>
            <a:pPr eaLnBrk="1" hangingPunct="1">
              <a:defRPr/>
            </a:pPr>
            <a:r>
              <a:rPr lang="cs-CZ" sz="1197" dirty="0" smtClean="0"/>
              <a:t>TOTO SE PODAŘILO DÍKY ZAVEDENÉMU SYSTÉMU QMS</a:t>
            </a:r>
            <a:endParaRPr lang="cs-CZ" sz="1197" dirty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2B564C-3DB2-45C5-AD9B-F04726C09F8F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0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1E74-53D9-44C9-8577-BD28F3E66B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23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1E74-53D9-44C9-8577-BD28F3E66B47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2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t>3/25/2019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/>
              <a:t>U </a:t>
            </a:r>
            <a:r>
              <a:rPr lang="en-US" sz="1200" b="1" dirty="0" err="1" smtClean="0"/>
              <a:t>Nákladového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nádraží</a:t>
            </a:r>
            <a:r>
              <a:rPr lang="en-US" sz="1200" b="1" dirty="0" smtClean="0"/>
              <a:t> 3144/4, 130 00 Praha 3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 smtClean="0">
                <a:solidFill>
                  <a:schemeClr val="bg1"/>
                </a:solidFill>
              </a:rPr>
              <a:t>tel.: +420 </a:t>
            </a:r>
            <a:r>
              <a:rPr lang="is-IS" sz="1200" b="1" dirty="0" smtClean="0"/>
              <a:t>225 855 321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Myriad Pro"/>
              </a:rPr>
              <a:t>14/10/2019</a:t>
            </a:r>
            <a:endParaRPr lang="en-US" dirty="0">
              <a:latin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8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jpg"/><Relationship Id="rId4" Type="http://schemas.openxmlformats.org/officeDocument/2006/relationships/diagramData" Target="../diagrams/data1.xml"/><Relationship Id="rId9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Vyzv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1669"/>
            <a:ext cx="7772400" cy="27146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regionální rozvoj 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republiky</a:t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chemeClr val="tx2">
                      <a:lumMod val="60000"/>
                      <a:lumOff val="40000"/>
                      <a:alpha val="36000"/>
                    </a:schemeClr>
                  </a:outerShdw>
                </a:effectLst>
              </a:rPr>
              <a:t>Představení konzultačního servisu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7077" y="4188184"/>
            <a:ext cx="3481939" cy="101489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Ing. Zdeněk Vašák</a:t>
            </a:r>
          </a:p>
          <a:p>
            <a:r>
              <a:rPr lang="cs-CZ" sz="2000" dirty="0" smtClean="0"/>
              <a:t>Generální ředitel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5FA4E5"/>
                </a:solidFill>
              </a:rPr>
              <a:t>14/10/2019</a:t>
            </a:r>
            <a:endParaRPr lang="en-US" sz="1200" dirty="0">
              <a:solidFill>
                <a:srgbClr val="5FA4E5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5246571" y="4212735"/>
            <a:ext cx="3481939" cy="1014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Ing. Helena Miškovičová</a:t>
            </a:r>
          </a:p>
          <a:p>
            <a:r>
              <a:rPr lang="cs-CZ" sz="2000" dirty="0" smtClean="0"/>
              <a:t>Ředitelka </a:t>
            </a:r>
            <a:r>
              <a:rPr lang="cs-CZ" sz="2000" dirty="0" smtClean="0"/>
              <a:t>Sekce </a:t>
            </a:r>
            <a:r>
              <a:rPr lang="cs-CZ" sz="2000" dirty="0" smtClean="0"/>
              <a:t>administrace programů</a:t>
            </a:r>
          </a:p>
        </p:txBody>
      </p:sp>
    </p:spTree>
    <p:extLst>
      <p:ext uri="{BB962C8B-B14F-4D97-AF65-F5344CB8AC3E}">
        <p14:creationId xmlns:p14="http://schemas.microsoft.com/office/powerpoint/2010/main" val="3189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Silnice II. a III. třídy 			ÚO IROP pro Královéhradecký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Zdravotnictví				ÚO IROP pro Liberecký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Kulturní památky a muzea		ÚO IROP pro Královéhradecký kraj</a:t>
            </a:r>
          </a:p>
          <a:p>
            <a:r>
              <a:rPr lang="cs-CZ" dirty="0">
                <a:solidFill>
                  <a:srgbClr val="00529C"/>
                </a:solidFill>
              </a:rPr>
              <a:t>							Odbor centrální administrace programů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Knihovny					ÚO IROP pro Moravskoslezský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Územní rozvoj				ÚO IROP pro Jihočeský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Doprava 					ÚO IROP pro Královéhradecký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Infrastruktura pro MŠ			ÚO IROP pro Jihomoravský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Sociální podnikání			ÚO IROP pro Jihomoravský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Sociální bydlení				ÚO IROP pro Plzeňský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IZS						Odbor centrální administrace programů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Technická pomoc MAS		Odbor centrální administrace </a:t>
            </a:r>
            <a:r>
              <a:rPr lang="cs-CZ" dirty="0" smtClean="0">
                <a:solidFill>
                  <a:srgbClr val="00529C"/>
                </a:solidFill>
              </a:rPr>
              <a:t>programů</a:t>
            </a:r>
            <a:endParaRPr lang="cs-CZ" dirty="0">
              <a:solidFill>
                <a:srgbClr val="00529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529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Konzultační </a:t>
            </a:r>
            <a:r>
              <a:rPr lang="cs-CZ" dirty="0" smtClean="0"/>
              <a:t>servis - specializace pracovišť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</a:p>
        </p:txBody>
      </p:sp>
    </p:spTree>
    <p:extLst>
      <p:ext uri="{BB962C8B-B14F-4D97-AF65-F5344CB8AC3E}">
        <p14:creationId xmlns:p14="http://schemas.microsoft.com/office/powerpoint/2010/main" val="5106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059" y="430140"/>
            <a:ext cx="8122023" cy="68904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Konzultační servis pro IROP 2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1012055"/>
            <a:ext cx="7831782" cy="5251977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endParaRPr lang="cs-CZ" sz="1400" b="0" dirty="0" smtClean="0">
              <a:solidFill>
                <a:schemeClr val="tx1"/>
              </a:solidFill>
            </a:endParaRPr>
          </a:p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b="0" dirty="0"/>
              <a:t>Pro nové programovací období bude vytvořena nová </a:t>
            </a:r>
            <a:r>
              <a:rPr lang="cs-CZ" dirty="0"/>
              <a:t>SW aplikace </a:t>
            </a:r>
            <a:endParaRPr lang="cs-CZ" dirty="0" smtClean="0"/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cs-CZ" b="0" dirty="0" smtClean="0"/>
              <a:t>      pro  zadávání </a:t>
            </a:r>
            <a:r>
              <a:rPr lang="cs-CZ" b="0" dirty="0"/>
              <a:t>a zodpovídání dotazů žadatelů a příjemců</a:t>
            </a:r>
          </a:p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b="0" dirty="0"/>
              <a:t>Aplikace bude umístěna na </a:t>
            </a:r>
            <a:r>
              <a:rPr lang="cs-CZ" dirty="0"/>
              <a:t>webových stránkách Centra </a:t>
            </a:r>
            <a:r>
              <a:rPr lang="cs-CZ" b="0" dirty="0"/>
              <a:t>a </a:t>
            </a:r>
            <a:r>
              <a:rPr lang="cs-CZ" b="0" dirty="0" smtClean="0"/>
              <a:t>bude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cs-CZ" b="0" dirty="0"/>
              <a:t> </a:t>
            </a:r>
            <a:r>
              <a:rPr lang="cs-CZ" b="0" dirty="0" smtClean="0"/>
              <a:t>     </a:t>
            </a:r>
            <a:r>
              <a:rPr lang="cs-CZ" dirty="0" smtClean="0"/>
              <a:t>preferovaným </a:t>
            </a:r>
            <a:r>
              <a:rPr lang="cs-CZ" dirty="0"/>
              <a:t>způsobem komunikace </a:t>
            </a:r>
            <a:r>
              <a:rPr lang="cs-CZ" b="0" dirty="0"/>
              <a:t>žadatele s Centrem</a:t>
            </a:r>
          </a:p>
          <a:p>
            <a:pPr marL="615950" lvl="2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b="0" dirty="0" smtClean="0">
                <a:solidFill>
                  <a:srgbClr val="00529C"/>
                </a:solidFill>
              </a:rPr>
              <a:t>Zadávání dotazů tazatelem bude </a:t>
            </a:r>
            <a:r>
              <a:rPr lang="cs-CZ" b="0" dirty="0" smtClean="0">
                <a:solidFill>
                  <a:srgbClr val="00529C"/>
                </a:solidFill>
              </a:rPr>
              <a:t>prostřednictvím </a:t>
            </a:r>
            <a:r>
              <a:rPr lang="cs-CZ" b="0" dirty="0">
                <a:solidFill>
                  <a:srgbClr val="00529C"/>
                </a:solidFill>
              </a:rPr>
              <a:t>webu s prvotním rozdělením (vyplnění SC, aktivity, výzvy nebo obecného tématu)</a:t>
            </a:r>
          </a:p>
          <a:p>
            <a:pPr marL="615950" lvl="2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Členění dotazů – obecné (metodické), dotazy ke specifickým cílům, aktivitám a výzvám</a:t>
            </a:r>
          </a:p>
          <a:p>
            <a:pPr marL="615950" lvl="2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b="0" dirty="0" smtClean="0">
                <a:solidFill>
                  <a:srgbClr val="00529C"/>
                </a:solidFill>
              </a:rPr>
              <a:t>Zveřejnění </a:t>
            </a:r>
            <a:r>
              <a:rPr lang="cs-CZ" b="0" dirty="0">
                <a:solidFill>
                  <a:srgbClr val="00529C"/>
                </a:solidFill>
              </a:rPr>
              <a:t>nejčastějších dotazů a odpovědí zadaných na webových stránkách formou FAQ </a:t>
            </a:r>
          </a:p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b="0" dirty="0" smtClean="0"/>
              <a:t>Zajištění </a:t>
            </a:r>
            <a:r>
              <a:rPr lang="cs-CZ" dirty="0"/>
              <a:t>jednotnosti odpovědí </a:t>
            </a:r>
            <a:r>
              <a:rPr lang="cs-CZ" b="0" dirty="0" smtClean="0"/>
              <a:t>u opakujících se dotazů</a:t>
            </a:r>
            <a:endParaRPr lang="cs-CZ" b="0" dirty="0"/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CA6B5227-2C6F-B94D-9D8F-826F917070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</a:p>
        </p:txBody>
      </p:sp>
    </p:spTree>
    <p:extLst>
      <p:ext uri="{BB962C8B-B14F-4D97-AF65-F5344CB8AC3E}">
        <p14:creationId xmlns:p14="http://schemas.microsoft.com/office/powerpoint/2010/main" val="24722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473783"/>
              </p:ext>
            </p:extLst>
          </p:nvPr>
        </p:nvGraphicFramePr>
        <p:xfrm>
          <a:off x="786332" y="1921654"/>
          <a:ext cx="7077508" cy="297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950">
                  <a:extLst>
                    <a:ext uri="{9D8B030D-6E8A-4147-A177-3AD203B41FA5}">
                      <a16:colId xmlns:a16="http://schemas.microsoft.com/office/drawing/2014/main" val="640186209"/>
                    </a:ext>
                  </a:extLst>
                </a:gridCol>
                <a:gridCol w="2246926">
                  <a:extLst>
                    <a:ext uri="{9D8B030D-6E8A-4147-A177-3AD203B41FA5}">
                      <a16:colId xmlns:a16="http://schemas.microsoft.com/office/drawing/2014/main" val="3879609941"/>
                    </a:ext>
                  </a:extLst>
                </a:gridCol>
                <a:gridCol w="2157632">
                  <a:extLst>
                    <a:ext uri="{9D8B030D-6E8A-4147-A177-3AD203B41FA5}">
                      <a16:colId xmlns:a16="http://schemas.microsoft.com/office/drawing/2014/main" val="207565502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IROP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Hotovo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Zbývá do alokace</a:t>
                      </a:r>
                      <a:r>
                        <a:rPr lang="cs-CZ" baseline="0" dirty="0" smtClean="0"/>
                        <a:t> 123 mld. Kč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491858"/>
                  </a:ext>
                </a:extLst>
              </a:tr>
              <a:tr h="455276">
                <a:tc>
                  <a:txBody>
                    <a:bodyPr/>
                    <a:lstStyle/>
                    <a:p>
                      <a:r>
                        <a:rPr lang="cs-CZ" dirty="0" smtClean="0"/>
                        <a:t>Schválené</a:t>
                      </a:r>
                      <a:r>
                        <a:rPr lang="cs-CZ" baseline="0" dirty="0" smtClean="0"/>
                        <a:t> projekty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mld. Kč</a:t>
                      </a:r>
                      <a:r>
                        <a:rPr lang="cs-CZ" sz="1600" dirty="0" smtClean="0"/>
                        <a:t>*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23 mld. Kč</a:t>
                      </a:r>
                      <a:r>
                        <a:rPr lang="cs-CZ" sz="1600" dirty="0" smtClean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565954"/>
                  </a:ext>
                </a:extLst>
              </a:tr>
              <a:tr h="455276">
                <a:tc>
                  <a:txBody>
                    <a:bodyPr/>
                    <a:lstStyle/>
                    <a:p>
                      <a:r>
                        <a:rPr lang="cs-CZ" dirty="0" smtClean="0"/>
                        <a:t>Vyhodnocené projekty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11 035 ks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3 677 ks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210698"/>
                  </a:ext>
                </a:extLst>
              </a:tr>
              <a:tr h="455276">
                <a:tc>
                  <a:txBody>
                    <a:bodyPr/>
                    <a:lstStyle/>
                    <a:p>
                      <a:r>
                        <a:rPr lang="cs-CZ" dirty="0" smtClean="0"/>
                        <a:t>Schválené</a:t>
                      </a:r>
                      <a:r>
                        <a:rPr lang="cs-CZ" baseline="0" dirty="0" smtClean="0"/>
                        <a:t> Žádosti o platbu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6 120 ks </a:t>
                      </a:r>
                    </a:p>
                    <a:p>
                      <a:pPr algn="ctr"/>
                      <a:r>
                        <a:rPr lang="cs-CZ" dirty="0" smtClean="0"/>
                        <a:t>(38,1 mld. Kč</a:t>
                      </a:r>
                      <a:r>
                        <a:rPr lang="cs-CZ" sz="1600" b="0" dirty="0" smtClean="0"/>
                        <a:t>*</a:t>
                      </a:r>
                      <a:r>
                        <a:rPr lang="cs-CZ" dirty="0" smtClean="0"/>
                        <a:t>)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9 199 ks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(84,9 mld. Kč</a:t>
                      </a:r>
                      <a:r>
                        <a:rPr lang="cs-CZ" sz="1600" b="0" dirty="0" smtClean="0"/>
                        <a:t>*</a:t>
                      </a:r>
                      <a:r>
                        <a:rPr lang="cs-CZ" dirty="0" smtClean="0"/>
                        <a:t>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13338"/>
                  </a:ext>
                </a:extLst>
              </a:tr>
              <a:tr h="455276">
                <a:tc>
                  <a:txBody>
                    <a:bodyPr/>
                    <a:lstStyle/>
                    <a:p>
                      <a:r>
                        <a:rPr lang="cs-CZ" dirty="0" smtClean="0"/>
                        <a:t>Zkontrolované</a:t>
                      </a:r>
                      <a:r>
                        <a:rPr lang="cs-CZ" baseline="0" dirty="0" smtClean="0"/>
                        <a:t> Veřejné zakázky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9 407 ks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13 097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8289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Stav administrace IROP k 31.8.2019 na Centru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471139" y="4598377"/>
            <a:ext cx="1392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* Podíl EU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362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pPr marL="342900" lvl="2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Projekty </a:t>
            </a:r>
            <a:r>
              <a:rPr lang="cs-CZ" sz="2000" dirty="0">
                <a:solidFill>
                  <a:srgbClr val="00529C"/>
                </a:solidFill>
              </a:rPr>
              <a:t>příjemců typu PO/OSS/státní </a:t>
            </a:r>
            <a:r>
              <a:rPr lang="cs-CZ" sz="2000" dirty="0" smtClean="0">
                <a:solidFill>
                  <a:srgbClr val="00529C"/>
                </a:solidFill>
              </a:rPr>
              <a:t>podniky + projekty centrálně administrovaných výzev + </a:t>
            </a:r>
            <a:r>
              <a:rPr lang="cs-CZ" sz="2000" dirty="0">
                <a:solidFill>
                  <a:srgbClr val="00529C"/>
                </a:solidFill>
              </a:rPr>
              <a:t>udržitelnost projektů </a:t>
            </a:r>
            <a:r>
              <a:rPr lang="cs-CZ" sz="2000" dirty="0" smtClean="0">
                <a:solidFill>
                  <a:srgbClr val="00529C"/>
                </a:solidFill>
              </a:rPr>
              <a:t>IOP (2007-2013)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Adresa: </a:t>
            </a:r>
            <a:r>
              <a:rPr lang="cs-CZ" sz="2000" b="1" dirty="0" smtClean="0">
                <a:solidFill>
                  <a:srgbClr val="00529C"/>
                </a:solidFill>
              </a:rPr>
              <a:t>U </a:t>
            </a:r>
            <a:r>
              <a:rPr lang="cs-CZ" sz="2000" b="1" dirty="0">
                <a:solidFill>
                  <a:srgbClr val="00529C"/>
                </a:solidFill>
              </a:rPr>
              <a:t>Nákladového nádraží 3144/4</a:t>
            </a:r>
            <a:r>
              <a:rPr lang="cs-CZ" sz="2000" b="1" dirty="0" smtClean="0">
                <a:solidFill>
                  <a:srgbClr val="00529C"/>
                </a:solidFill>
              </a:rPr>
              <a:t>, Praha </a:t>
            </a:r>
            <a:r>
              <a:rPr lang="cs-CZ" sz="2000" b="1" dirty="0">
                <a:solidFill>
                  <a:srgbClr val="00529C"/>
                </a:solidFill>
              </a:rPr>
              <a:t>3 – </a:t>
            </a:r>
            <a:r>
              <a:rPr lang="cs-CZ" sz="2000" b="1" dirty="0" smtClean="0">
                <a:solidFill>
                  <a:srgbClr val="00529C"/>
                </a:solidFill>
              </a:rPr>
              <a:t>Strašnice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Kontakt na ředitele odboru:</a:t>
            </a:r>
          </a:p>
          <a:p>
            <a:endParaRPr lang="cs-CZ" sz="2000" dirty="0" smtClean="0"/>
          </a:p>
          <a:p>
            <a:r>
              <a:rPr lang="cs-CZ" sz="2000" b="1" dirty="0">
                <a:solidFill>
                  <a:srgbClr val="00529C"/>
                </a:solidFill>
              </a:rPr>
              <a:t>Ing. Karel </a:t>
            </a:r>
            <a:r>
              <a:rPr lang="cs-CZ" sz="2000" b="1" dirty="0" err="1" smtClean="0">
                <a:solidFill>
                  <a:srgbClr val="00529C"/>
                </a:solidFill>
              </a:rPr>
              <a:t>Manoch</a:t>
            </a:r>
            <a:endParaRPr lang="cs-CZ" sz="2000" b="1" dirty="0">
              <a:solidFill>
                <a:srgbClr val="00529C"/>
              </a:solidFill>
            </a:endParaRPr>
          </a:p>
          <a:p>
            <a:r>
              <a:rPr lang="cs-CZ" sz="2000" dirty="0">
                <a:solidFill>
                  <a:srgbClr val="00529C"/>
                </a:solidFill>
              </a:rPr>
              <a:t>Odbor centrální administrace programů</a:t>
            </a:r>
          </a:p>
          <a:p>
            <a:r>
              <a:rPr lang="cs-CZ" sz="2000" dirty="0">
                <a:solidFill>
                  <a:srgbClr val="00529C"/>
                </a:solidFill>
              </a:rPr>
              <a:t>E-mail: </a:t>
            </a:r>
            <a:r>
              <a:rPr lang="cs-CZ" sz="2000" b="1" dirty="0">
                <a:solidFill>
                  <a:srgbClr val="00529C"/>
                </a:solidFill>
              </a:rPr>
              <a:t>karel.manoch@crr.cz</a:t>
            </a:r>
          </a:p>
          <a:p>
            <a:r>
              <a:rPr lang="cs-CZ" sz="2000" dirty="0" smtClean="0">
                <a:solidFill>
                  <a:srgbClr val="00529C"/>
                </a:solidFill>
              </a:rPr>
              <a:t>Telefon: </a:t>
            </a:r>
            <a:r>
              <a:rPr lang="cs-CZ" sz="2000" b="1" dirty="0" smtClean="0">
                <a:solidFill>
                  <a:srgbClr val="00529C"/>
                </a:solidFill>
              </a:rPr>
              <a:t>225 855 205</a:t>
            </a:r>
          </a:p>
          <a:p>
            <a:r>
              <a:rPr lang="cs-CZ" sz="2000" dirty="0" smtClean="0">
                <a:solidFill>
                  <a:srgbClr val="00529C"/>
                </a:solidFill>
              </a:rPr>
              <a:t>Mobil</a:t>
            </a:r>
            <a:r>
              <a:rPr lang="cs-CZ" sz="2000" dirty="0">
                <a:solidFill>
                  <a:srgbClr val="00529C"/>
                </a:solidFill>
              </a:rPr>
              <a:t>:  </a:t>
            </a:r>
            <a:r>
              <a:rPr lang="cs-CZ" sz="2000" b="1" dirty="0" smtClean="0">
                <a:solidFill>
                  <a:srgbClr val="00529C"/>
                </a:solidFill>
              </a:rPr>
              <a:t>739 </a:t>
            </a:r>
            <a:r>
              <a:rPr lang="cs-CZ" sz="2000" b="1" dirty="0">
                <a:solidFill>
                  <a:srgbClr val="00529C"/>
                </a:solidFill>
              </a:rPr>
              <a:t>547 378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 smtClean="0"/>
              <a:t>Odbor centrální administrace programů (OCAP)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09" y="2927762"/>
            <a:ext cx="3431136" cy="2571716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</a:p>
        </p:txBody>
      </p:sp>
    </p:spTree>
    <p:extLst>
      <p:ext uri="{BB962C8B-B14F-4D97-AF65-F5344CB8AC3E}">
        <p14:creationId xmlns:p14="http://schemas.microsoft.com/office/powerpoint/2010/main" val="29543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352" y="857155"/>
            <a:ext cx="4699780" cy="5041901"/>
          </a:xfrm>
        </p:spPr>
        <p:txBody>
          <a:bodyPr>
            <a:noAutofit/>
          </a:bodyPr>
          <a:lstStyle/>
          <a:p>
            <a:r>
              <a:rPr lang="cs-CZ" sz="2000" b="1" u="sng" dirty="0" smtClean="0">
                <a:solidFill>
                  <a:srgbClr val="00529C"/>
                </a:solidFill>
              </a:rPr>
              <a:t>Specializace pracoviště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I</a:t>
            </a:r>
            <a:r>
              <a:rPr lang="cs-CZ" sz="2000" dirty="0" smtClean="0">
                <a:solidFill>
                  <a:srgbClr val="00529C"/>
                </a:solidFill>
              </a:rPr>
              <a:t>ntegrovaný </a:t>
            </a:r>
            <a:r>
              <a:rPr lang="cs-CZ" sz="2000" dirty="0">
                <a:solidFill>
                  <a:srgbClr val="00529C"/>
                </a:solidFill>
              </a:rPr>
              <a:t>záchranný systém </a:t>
            </a:r>
            <a:endParaRPr lang="cs-CZ" sz="2000" dirty="0" smtClean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Z</a:t>
            </a:r>
            <a:r>
              <a:rPr lang="cs-CZ" sz="2000" dirty="0" smtClean="0">
                <a:solidFill>
                  <a:srgbClr val="00529C"/>
                </a:solidFill>
              </a:rPr>
              <a:t>dravotnictví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K</a:t>
            </a:r>
            <a:r>
              <a:rPr lang="cs-CZ" sz="2000" dirty="0" smtClean="0">
                <a:solidFill>
                  <a:srgbClr val="00529C"/>
                </a:solidFill>
              </a:rPr>
              <a:t>ulturní dědictví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ICT a </a:t>
            </a:r>
            <a:r>
              <a:rPr lang="cs-CZ" sz="2000" dirty="0" err="1" smtClean="0">
                <a:solidFill>
                  <a:srgbClr val="00529C"/>
                </a:solidFill>
              </a:rPr>
              <a:t>eGovernment</a:t>
            </a: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529C"/>
                </a:solidFill>
              </a:rPr>
              <a:t>T</a:t>
            </a:r>
            <a:r>
              <a:rPr lang="pl-PL" sz="2000" dirty="0" smtClean="0">
                <a:solidFill>
                  <a:srgbClr val="00529C"/>
                </a:solidFill>
              </a:rPr>
              <a:t>echnická pomoc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52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 smtClean="0"/>
              <a:t>OCAP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54359686"/>
              </p:ext>
            </p:extLst>
          </p:nvPr>
        </p:nvGraphicFramePr>
        <p:xfrm>
          <a:off x="4917733" y="166301"/>
          <a:ext cx="3834461" cy="506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1" y="3311679"/>
            <a:ext cx="2171078" cy="14446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19" y="4114422"/>
            <a:ext cx="2017322" cy="1512992"/>
          </a:xfrm>
          <a:prstGeom prst="rect">
            <a:avLst/>
          </a:prstGeom>
        </p:spPr>
      </p:pic>
      <p:pic>
        <p:nvPicPr>
          <p:cNvPr id="12" name="Obrázek 11" descr="https://lh3.googleusercontent.com/ZtJt7ipWjcOse9jjrDcgEnMXEJInpUcPcikgRkEgPSsIqIizHM6kPPOrTgYVUd6b0d9mdWv7BL_9rkvP4v-MIe051RmnytTb-KHd-MfL7vtCz9szEzReo0Zr9ecEPfCNOzLIhgRnsz8=w657-h369-no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7647" r="14533" b="8823"/>
          <a:stretch/>
        </p:blipFill>
        <p:spPr bwMode="auto">
          <a:xfrm>
            <a:off x="839231" y="4897691"/>
            <a:ext cx="2158639" cy="1344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</a:p>
        </p:txBody>
      </p:sp>
    </p:spTree>
    <p:extLst>
      <p:ext uri="{BB962C8B-B14F-4D97-AF65-F5344CB8AC3E}">
        <p14:creationId xmlns:p14="http://schemas.microsoft.com/office/powerpoint/2010/main" val="34928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529C"/>
                </a:solidFill>
              </a:rPr>
              <a:t>Příprava projektu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Pravidelně sledovat webové stránky IROP </a:t>
            </a:r>
            <a:r>
              <a:rPr lang="cs-CZ" sz="2000" dirty="0" smtClean="0">
                <a:solidFill>
                  <a:srgbClr val="00529C"/>
                </a:solidFill>
              </a:rPr>
              <a:t>(MMR, Centrum)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Využívat </a:t>
            </a:r>
            <a:r>
              <a:rPr lang="cs-CZ" sz="2000" dirty="0">
                <a:solidFill>
                  <a:srgbClr val="00529C"/>
                </a:solidFill>
              </a:rPr>
              <a:t>komunikační kanály konzultačního servisu IROP </a:t>
            </a:r>
            <a:r>
              <a:rPr lang="cs-CZ" sz="2000" dirty="0" smtClean="0">
                <a:solidFill>
                  <a:srgbClr val="00529C"/>
                </a:solidFill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Věnovat pozornost přípravě projektu ve vazbě na plánované aktivity a harmonogram </a:t>
            </a:r>
            <a:r>
              <a:rPr lang="cs-CZ" sz="2000" dirty="0" smtClean="0">
                <a:solidFill>
                  <a:srgbClr val="00529C"/>
                </a:solidFill>
              </a:rPr>
              <a:t>projektu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Inspirovat se dokumentací </a:t>
            </a:r>
            <a:r>
              <a:rPr lang="cs-CZ" sz="2000" dirty="0">
                <a:solidFill>
                  <a:srgbClr val="00529C"/>
                </a:solidFill>
              </a:rPr>
              <a:t>z již </a:t>
            </a:r>
            <a:r>
              <a:rPr lang="cs-CZ" sz="2000" dirty="0" smtClean="0">
                <a:solidFill>
                  <a:srgbClr val="00529C"/>
                </a:solidFill>
              </a:rPr>
              <a:t>zrealizovaných výzev </a:t>
            </a:r>
            <a:r>
              <a:rPr lang="cs-CZ" sz="2000" dirty="0">
                <a:solidFill>
                  <a:srgbClr val="00529C"/>
                </a:solidFill>
              </a:rPr>
              <a:t>a </a:t>
            </a:r>
            <a:r>
              <a:rPr lang="cs-CZ" sz="2000" dirty="0" smtClean="0">
                <a:solidFill>
                  <a:srgbClr val="00529C"/>
                </a:solidFill>
              </a:rPr>
              <a:t>projektů </a:t>
            </a:r>
            <a:r>
              <a:rPr lang="cs-CZ" sz="2000" dirty="0">
                <a:solidFill>
                  <a:srgbClr val="00529C"/>
                </a:solidFill>
              </a:rPr>
              <a:t>IROP </a:t>
            </a:r>
            <a:r>
              <a:rPr lang="cs-CZ" sz="2000" dirty="0" smtClean="0">
                <a:solidFill>
                  <a:srgbClr val="00529C"/>
                </a:solidFill>
              </a:rPr>
              <a:t>(</a:t>
            </a:r>
            <a:r>
              <a:rPr lang="cs-CZ" sz="2000" dirty="0" smtClean="0">
                <a:solidFill>
                  <a:srgbClr val="00529C"/>
                </a:solidFill>
                <a:hlinkClick r:id="rId3"/>
              </a:rPr>
              <a:t>https</a:t>
            </a:r>
            <a:r>
              <a:rPr lang="cs-CZ" sz="2000" dirty="0">
                <a:solidFill>
                  <a:srgbClr val="00529C"/>
                </a:solidFill>
                <a:hlinkClick r:id="rId3"/>
              </a:rPr>
              <a:t>://</a:t>
            </a:r>
            <a:r>
              <a:rPr lang="cs-CZ" sz="2000" dirty="0" smtClean="0">
                <a:solidFill>
                  <a:srgbClr val="00529C"/>
                </a:solidFill>
                <a:hlinkClick r:id="rId3"/>
              </a:rPr>
              <a:t>irop.mmr.cz/</a:t>
            </a:r>
            <a:r>
              <a:rPr lang="cs-CZ" sz="2000" dirty="0" err="1" smtClean="0">
                <a:solidFill>
                  <a:srgbClr val="00529C"/>
                </a:solidFill>
                <a:hlinkClick r:id="rId3"/>
              </a:rPr>
              <a:t>cs</a:t>
            </a:r>
            <a:r>
              <a:rPr lang="cs-CZ" sz="2000" dirty="0" smtClean="0">
                <a:solidFill>
                  <a:srgbClr val="00529C"/>
                </a:solidFill>
                <a:hlinkClick r:id="rId3"/>
              </a:rPr>
              <a:t>/</a:t>
            </a:r>
            <a:r>
              <a:rPr lang="cs-CZ" sz="2000" dirty="0" err="1" smtClean="0">
                <a:solidFill>
                  <a:srgbClr val="00529C"/>
                </a:solidFill>
                <a:hlinkClick r:id="rId3"/>
              </a:rPr>
              <a:t>Vyzvy</a:t>
            </a:r>
            <a:r>
              <a:rPr lang="cs-CZ" sz="2000" dirty="0" smtClean="0">
                <a:solidFill>
                  <a:srgbClr val="00529C"/>
                </a:solidFill>
              </a:rPr>
              <a:t>)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Soustředit se na výběr zpracovatelské </a:t>
            </a:r>
            <a:r>
              <a:rPr lang="cs-CZ" sz="2000" dirty="0" smtClean="0">
                <a:solidFill>
                  <a:srgbClr val="00529C"/>
                </a:solidFill>
              </a:rPr>
              <a:t>agentury </a:t>
            </a:r>
            <a:r>
              <a:rPr lang="cs-CZ" sz="2000" dirty="0">
                <a:solidFill>
                  <a:srgbClr val="00529C"/>
                </a:solidFill>
              </a:rPr>
              <a:t>a vymezení smluvních podmínek</a:t>
            </a:r>
            <a:r>
              <a:rPr lang="cs-CZ" sz="2000" dirty="0" smtClean="0">
                <a:solidFill>
                  <a:srgbClr val="00529C"/>
                </a:solidFill>
              </a:rPr>
              <a:t>, </a:t>
            </a:r>
            <a:r>
              <a:rPr lang="cs-CZ" sz="2000" dirty="0">
                <a:solidFill>
                  <a:srgbClr val="00529C"/>
                </a:solidFill>
              </a:rPr>
              <a:t>ověřit si </a:t>
            </a:r>
            <a:r>
              <a:rPr lang="cs-CZ" sz="2000" dirty="0" smtClean="0">
                <a:solidFill>
                  <a:srgbClr val="00529C"/>
                </a:solidFill>
              </a:rPr>
              <a:t>reference na agentury a její spolehlivost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Zvážit </a:t>
            </a:r>
            <a:r>
              <a:rPr lang="cs-CZ" sz="2000" dirty="0">
                <a:solidFill>
                  <a:srgbClr val="00529C"/>
                </a:solidFill>
              </a:rPr>
              <a:t>případné využití externích zdrojů pro realizaci výběrového </a:t>
            </a:r>
            <a:r>
              <a:rPr lang="cs-CZ" sz="2000" dirty="0" smtClean="0">
                <a:solidFill>
                  <a:srgbClr val="00529C"/>
                </a:solidFill>
              </a:rPr>
              <a:t>řízení (dle </a:t>
            </a:r>
            <a:r>
              <a:rPr lang="cs-CZ" sz="2000" dirty="0">
                <a:solidFill>
                  <a:srgbClr val="00529C"/>
                </a:solidFill>
              </a:rPr>
              <a:t>výše předpokládané hodnoty veřejné zakázky </a:t>
            </a:r>
            <a:r>
              <a:rPr lang="cs-CZ" sz="2000" dirty="0" smtClean="0">
                <a:solidFill>
                  <a:srgbClr val="00529C"/>
                </a:solidFill>
              </a:rPr>
              <a:t>)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Znát </a:t>
            </a:r>
            <a:r>
              <a:rPr lang="cs-CZ" sz="2000" dirty="0">
                <a:solidFill>
                  <a:srgbClr val="00529C"/>
                </a:solidFill>
              </a:rPr>
              <a:t>Zákon o zadávání veřejných zakázek a vydané metodiky IROP k zadávání </a:t>
            </a:r>
            <a:r>
              <a:rPr lang="cs-CZ" sz="2000" dirty="0" smtClean="0">
                <a:solidFill>
                  <a:srgbClr val="00529C"/>
                </a:solidFill>
              </a:rPr>
              <a:t>veřejných zakázek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200" dirty="0">
              <a:solidFill>
                <a:srgbClr val="5FA4E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 smtClean="0"/>
              <a:t>Doporučení pro žadatele ze zkušeností Centra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73055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</a:p>
        </p:txBody>
      </p:sp>
    </p:spTree>
    <p:extLst>
      <p:ext uri="{BB962C8B-B14F-4D97-AF65-F5344CB8AC3E}">
        <p14:creationId xmlns:p14="http://schemas.microsoft.com/office/powerpoint/2010/main" val="15204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529C"/>
                </a:solidFill>
              </a:rPr>
              <a:t>Příprava projektu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Zvážit způsob financování vlastních zdrojů žadatele </a:t>
            </a:r>
            <a:r>
              <a:rPr lang="cs-CZ" sz="2000" dirty="0" smtClean="0">
                <a:solidFill>
                  <a:srgbClr val="00529C"/>
                </a:solidFill>
              </a:rPr>
              <a:t>(nižší míra podpory </a:t>
            </a:r>
            <a:r>
              <a:rPr lang="cs-CZ" sz="2000" dirty="0">
                <a:solidFill>
                  <a:srgbClr val="00529C"/>
                </a:solidFill>
              </a:rPr>
              <a:t>a </a:t>
            </a:r>
            <a:r>
              <a:rPr lang="cs-CZ" sz="2000" dirty="0" smtClean="0">
                <a:solidFill>
                  <a:srgbClr val="00529C"/>
                </a:solidFill>
              </a:rPr>
              <a:t> </a:t>
            </a:r>
            <a:r>
              <a:rPr lang="cs-CZ" sz="2000" dirty="0">
                <a:solidFill>
                  <a:srgbClr val="00529C"/>
                </a:solidFill>
              </a:rPr>
              <a:t>nutnost </a:t>
            </a:r>
            <a:r>
              <a:rPr lang="cs-CZ" sz="2000" dirty="0" smtClean="0">
                <a:solidFill>
                  <a:srgbClr val="00529C"/>
                </a:solidFill>
              </a:rPr>
              <a:t>financování </a:t>
            </a:r>
            <a:r>
              <a:rPr lang="cs-CZ" sz="2000" dirty="0">
                <a:solidFill>
                  <a:srgbClr val="00529C"/>
                </a:solidFill>
              </a:rPr>
              <a:t>projektu v době </a:t>
            </a:r>
            <a:r>
              <a:rPr lang="cs-CZ" sz="2000" dirty="0" smtClean="0">
                <a:solidFill>
                  <a:srgbClr val="00529C"/>
                </a:solidFill>
              </a:rPr>
              <a:t>udržitelnosti)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Připravit </a:t>
            </a:r>
            <a:r>
              <a:rPr lang="cs-CZ" sz="2000" dirty="0">
                <a:solidFill>
                  <a:srgbClr val="00529C"/>
                </a:solidFill>
              </a:rPr>
              <a:t>rozpočet </a:t>
            </a:r>
            <a:r>
              <a:rPr lang="cs-CZ" sz="2000" dirty="0" smtClean="0">
                <a:solidFill>
                  <a:srgbClr val="00529C"/>
                </a:solidFill>
              </a:rPr>
              <a:t>na nutnost zajištění </a:t>
            </a:r>
            <a:r>
              <a:rPr lang="cs-CZ" sz="2000" dirty="0">
                <a:solidFill>
                  <a:srgbClr val="00529C"/>
                </a:solidFill>
              </a:rPr>
              <a:t>předfinancování </a:t>
            </a:r>
            <a:r>
              <a:rPr lang="cs-CZ" sz="2000" dirty="0" smtClean="0">
                <a:solidFill>
                  <a:srgbClr val="00529C"/>
                </a:solidFill>
              </a:rPr>
              <a:t>projektu (zejména u </a:t>
            </a:r>
            <a:r>
              <a:rPr lang="cs-CZ" sz="2000" dirty="0">
                <a:solidFill>
                  <a:srgbClr val="00529C"/>
                </a:solidFill>
              </a:rPr>
              <a:t>větších investičních </a:t>
            </a:r>
            <a:r>
              <a:rPr lang="cs-CZ" sz="2000" dirty="0" smtClean="0">
                <a:solidFill>
                  <a:srgbClr val="00529C"/>
                </a:solidFill>
              </a:rPr>
              <a:t>projektů)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Mít interně projednané projektové záměry a zajistit si jejich </a:t>
            </a:r>
            <a:r>
              <a:rPr lang="cs-CZ" sz="2000" dirty="0">
                <a:solidFill>
                  <a:srgbClr val="00529C"/>
                </a:solidFill>
              </a:rPr>
              <a:t>případné </a:t>
            </a:r>
            <a:r>
              <a:rPr lang="cs-CZ" sz="2000" dirty="0" smtClean="0">
                <a:solidFill>
                  <a:srgbClr val="00529C"/>
                </a:solidFill>
              </a:rPr>
              <a:t>zařazení do </a:t>
            </a:r>
            <a:r>
              <a:rPr lang="cs-CZ" sz="2000" dirty="0">
                <a:solidFill>
                  <a:srgbClr val="00529C"/>
                </a:solidFill>
              </a:rPr>
              <a:t>strategických dokumentů </a:t>
            </a:r>
            <a:r>
              <a:rPr lang="cs-CZ" sz="2000" dirty="0" smtClean="0">
                <a:solidFill>
                  <a:srgbClr val="00529C"/>
                </a:solidFill>
              </a:rPr>
              <a:t>(např. KAP</a:t>
            </a:r>
            <a:r>
              <a:rPr lang="cs-CZ" sz="2000" dirty="0">
                <a:solidFill>
                  <a:srgbClr val="00529C"/>
                </a:solidFill>
              </a:rPr>
              <a:t>, MAP, </a:t>
            </a:r>
            <a:r>
              <a:rPr lang="cs-CZ" sz="2000" dirty="0" smtClean="0">
                <a:solidFill>
                  <a:srgbClr val="00529C"/>
                </a:solidFill>
              </a:rPr>
              <a:t>RAP)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Soustředit </a:t>
            </a:r>
            <a:r>
              <a:rPr lang="cs-CZ" sz="2000" dirty="0">
                <a:solidFill>
                  <a:srgbClr val="00529C"/>
                </a:solidFill>
              </a:rPr>
              <a:t>se </a:t>
            </a:r>
            <a:r>
              <a:rPr lang="cs-CZ" sz="2000" dirty="0" smtClean="0">
                <a:solidFill>
                  <a:srgbClr val="00529C"/>
                </a:solidFill>
              </a:rPr>
              <a:t>na včasné </a:t>
            </a:r>
            <a:r>
              <a:rPr lang="cs-CZ" sz="2000" dirty="0">
                <a:solidFill>
                  <a:srgbClr val="00529C"/>
                </a:solidFill>
              </a:rPr>
              <a:t>zpracování projektové dokumentace a získávání stavebních povolení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Seznámit se s prostředím a příručkami pro </a:t>
            </a:r>
            <a:r>
              <a:rPr lang="cs-CZ" sz="2000" dirty="0" smtClean="0">
                <a:solidFill>
                  <a:srgbClr val="00529C"/>
                </a:solidFill>
              </a:rPr>
              <a:t>monitorovací </a:t>
            </a:r>
            <a:r>
              <a:rPr lang="cs-CZ" sz="2000" dirty="0">
                <a:solidFill>
                  <a:srgbClr val="00529C"/>
                </a:solidFill>
              </a:rPr>
              <a:t>systém </a:t>
            </a:r>
            <a:endParaRPr lang="cs-CZ" sz="2000" dirty="0" smtClean="0">
              <a:solidFill>
                <a:srgbClr val="00529C"/>
              </a:solidFill>
            </a:endParaRPr>
          </a:p>
          <a:p>
            <a:r>
              <a:rPr lang="cs-CZ" sz="2000" dirty="0">
                <a:solidFill>
                  <a:srgbClr val="00529C"/>
                </a:solidFill>
              </a:rPr>
              <a:t> </a:t>
            </a:r>
            <a:r>
              <a:rPr lang="cs-CZ" sz="2000" dirty="0" smtClean="0">
                <a:solidFill>
                  <a:srgbClr val="00529C"/>
                </a:solidFill>
              </a:rPr>
              <a:t>     (</a:t>
            </a:r>
            <a:r>
              <a:rPr lang="cs-CZ" sz="2000" dirty="0">
                <a:solidFill>
                  <a:srgbClr val="00529C"/>
                </a:solidFill>
              </a:rPr>
              <a:t>MS 2021</a:t>
            </a:r>
            <a:r>
              <a:rPr lang="cs-CZ" sz="2000" dirty="0" smtClean="0">
                <a:solidFill>
                  <a:srgbClr val="00529C"/>
                </a:solidFill>
              </a:rPr>
              <a:t>+)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Účastnit </a:t>
            </a:r>
            <a:r>
              <a:rPr lang="cs-CZ" sz="2000" dirty="0">
                <a:solidFill>
                  <a:srgbClr val="00529C"/>
                </a:solidFill>
              </a:rPr>
              <a:t>se </a:t>
            </a:r>
            <a:r>
              <a:rPr lang="cs-CZ" sz="2000" dirty="0" smtClean="0">
                <a:solidFill>
                  <a:srgbClr val="00529C"/>
                </a:solidFill>
              </a:rPr>
              <a:t>seminářů MMR/Centra </a:t>
            </a:r>
            <a:r>
              <a:rPr lang="cs-CZ" sz="2000" dirty="0">
                <a:solidFill>
                  <a:srgbClr val="00529C"/>
                </a:solidFill>
              </a:rPr>
              <a:t>k plánovaným </a:t>
            </a:r>
            <a:r>
              <a:rPr lang="cs-CZ" sz="2000" dirty="0" smtClean="0">
                <a:solidFill>
                  <a:srgbClr val="00529C"/>
                </a:solidFill>
              </a:rPr>
              <a:t>výzvám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>
              <a:solidFill>
                <a:srgbClr val="CCCC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 smtClean="0"/>
              <a:t>Doporučení pro žadatele ze zkušeností Centra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</a:p>
        </p:txBody>
      </p:sp>
    </p:spTree>
    <p:extLst>
      <p:ext uri="{BB962C8B-B14F-4D97-AF65-F5344CB8AC3E}">
        <p14:creationId xmlns:p14="http://schemas.microsoft.com/office/powerpoint/2010/main" val="20543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529C"/>
                </a:solidFill>
              </a:rPr>
              <a:t>Realizace a řízení projektů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 Zavést </a:t>
            </a:r>
            <a:r>
              <a:rPr lang="cs-CZ" sz="2000" dirty="0">
                <a:solidFill>
                  <a:srgbClr val="00529C"/>
                </a:solidFill>
              </a:rPr>
              <a:t>a dodržovat metodiku řízení projektů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Soustředit se na výběr a vybudování stabilních realizačních týmů s přesným vymezením kompetencí a </a:t>
            </a:r>
            <a:r>
              <a:rPr lang="cs-CZ" sz="2000" dirty="0" smtClean="0">
                <a:solidFill>
                  <a:srgbClr val="00529C"/>
                </a:solidFill>
              </a:rPr>
              <a:t>odpovědností, </a:t>
            </a:r>
            <a:r>
              <a:rPr lang="cs-CZ" sz="2000" dirty="0">
                <a:solidFill>
                  <a:srgbClr val="00529C"/>
                </a:solidFill>
              </a:rPr>
              <a:t>omezit počty změn v týmu, především na vedoucích pozicích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K</a:t>
            </a:r>
            <a:r>
              <a:rPr lang="cs-CZ" sz="2000" dirty="0" smtClean="0">
                <a:solidFill>
                  <a:srgbClr val="00529C"/>
                </a:solidFill>
              </a:rPr>
              <a:t>lást </a:t>
            </a:r>
            <a:r>
              <a:rPr lang="cs-CZ" sz="2000" dirty="0">
                <a:solidFill>
                  <a:srgbClr val="00529C"/>
                </a:solidFill>
              </a:rPr>
              <a:t>velký důraz na vymezení smluvních </a:t>
            </a:r>
            <a:r>
              <a:rPr lang="cs-CZ" sz="2000" dirty="0" smtClean="0">
                <a:solidFill>
                  <a:srgbClr val="00529C"/>
                </a:solidFill>
              </a:rPr>
              <a:t>podmínek u </a:t>
            </a:r>
            <a:r>
              <a:rPr lang="cs-CZ" sz="2000" dirty="0">
                <a:solidFill>
                  <a:srgbClr val="00529C"/>
                </a:solidFill>
              </a:rPr>
              <a:t>veřejných zakázek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Ponechat si </a:t>
            </a:r>
            <a:r>
              <a:rPr lang="cs-CZ" sz="2000" dirty="0">
                <a:solidFill>
                  <a:srgbClr val="00529C"/>
                </a:solidFill>
              </a:rPr>
              <a:t>přístup do monitorovacího systému a pravidelně se informovat o stavu administrace </a:t>
            </a:r>
            <a:r>
              <a:rPr lang="cs-CZ" sz="2000" dirty="0" smtClean="0">
                <a:solidFill>
                  <a:srgbClr val="00529C"/>
                </a:solidFill>
              </a:rPr>
              <a:t>projektu v </a:t>
            </a:r>
            <a:r>
              <a:rPr lang="cs-CZ" sz="2000" dirty="0">
                <a:solidFill>
                  <a:srgbClr val="00529C"/>
                </a:solidFill>
              </a:rPr>
              <a:t>případě využití služeb zpracovatelské </a:t>
            </a:r>
            <a:r>
              <a:rPr lang="cs-CZ" sz="2000" dirty="0" smtClean="0">
                <a:solidFill>
                  <a:srgbClr val="00529C"/>
                </a:solidFill>
              </a:rPr>
              <a:t>agentury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Znát pravidla programu a v případě </a:t>
            </a:r>
            <a:r>
              <a:rPr lang="cs-CZ" sz="2000" dirty="0" smtClean="0">
                <a:solidFill>
                  <a:srgbClr val="00529C"/>
                </a:solidFill>
              </a:rPr>
              <a:t>nejasností, </a:t>
            </a:r>
            <a:r>
              <a:rPr lang="cs-CZ" sz="2000" dirty="0">
                <a:solidFill>
                  <a:srgbClr val="00529C"/>
                </a:solidFill>
              </a:rPr>
              <a:t>např. ohledně způsobilosti </a:t>
            </a:r>
            <a:r>
              <a:rPr lang="cs-CZ" sz="2000" dirty="0" smtClean="0">
                <a:solidFill>
                  <a:srgbClr val="00529C"/>
                </a:solidFill>
              </a:rPr>
              <a:t>výdaje, </a:t>
            </a:r>
            <a:r>
              <a:rPr lang="cs-CZ" sz="2000" dirty="0">
                <a:solidFill>
                  <a:srgbClr val="00529C"/>
                </a:solidFill>
              </a:rPr>
              <a:t>v předstihu konzultovat s příslušnou osobou z </a:t>
            </a:r>
            <a:r>
              <a:rPr lang="cs-CZ" sz="2000" dirty="0" smtClean="0">
                <a:solidFill>
                  <a:srgbClr val="00529C"/>
                </a:solidFill>
              </a:rPr>
              <a:t>Centra 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>
              <a:solidFill>
                <a:srgbClr val="CCCCCC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 smtClean="0"/>
              <a:t>Doporučení pro příjemce ze zkušeností Centra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</a:p>
        </p:txBody>
      </p:sp>
    </p:spTree>
    <p:extLst>
      <p:ext uri="{BB962C8B-B14F-4D97-AF65-F5344CB8AC3E}">
        <p14:creationId xmlns:p14="http://schemas.microsoft.com/office/powerpoint/2010/main" val="9461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1433582"/>
            <a:ext cx="7772400" cy="19972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pozornost.</a:t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cs-CZ" sz="1200" dirty="0">
                <a:solidFill>
                  <a:srgbClr val="5FA4E5"/>
                </a:solidFill>
              </a:rPr>
              <a:t>14/10/2019</a:t>
            </a:r>
            <a:endParaRPr lang="en-US" sz="1200" dirty="0">
              <a:solidFill>
                <a:srgbClr val="5FA4E5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5046" y="2432230"/>
            <a:ext cx="79531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sz="2000" dirty="0" smtClean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>
            <a:extLst/>
          </p:cNvPr>
          <p:cNvSpPr txBox="1">
            <a:spLocks/>
          </p:cNvSpPr>
          <p:nvPr/>
        </p:nvSpPr>
        <p:spPr>
          <a:xfrm>
            <a:off x="360457" y="1204010"/>
            <a:ext cx="1861010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 smtClean="0">
                <a:solidFill>
                  <a:srgbClr val="00529C"/>
                </a:solidFill>
              </a:rPr>
              <a:t>Kdo jsme</a:t>
            </a:r>
            <a:endParaRPr lang="cs-CZ" altLang="cs-CZ" sz="2000" b="1" u="sng" dirty="0">
              <a:solidFill>
                <a:srgbClr val="00529C"/>
              </a:solidFill>
            </a:endParaRPr>
          </a:p>
        </p:txBody>
      </p:sp>
      <p:sp>
        <p:nvSpPr>
          <p:cNvPr id="10" name="Zástupný symbol pro obsah 13">
            <a:extLst/>
          </p:cNvPr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4" name="Zástupný symbol pro obsah 13">
            <a:extLst/>
          </p:cNvPr>
          <p:cNvSpPr txBox="1">
            <a:spLocks/>
          </p:cNvSpPr>
          <p:nvPr/>
        </p:nvSpPr>
        <p:spPr>
          <a:xfrm>
            <a:off x="348289" y="1657664"/>
            <a:ext cx="7052635" cy="962714"/>
          </a:xfrm>
          <a:prstGeom prst="rect">
            <a:avLst/>
          </a:prstGeom>
        </p:spPr>
        <p:txBody>
          <a:bodyPr>
            <a:no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/>
              <a:t>Státní příspěvková organizace </a:t>
            </a:r>
            <a:r>
              <a:rPr lang="cs-CZ" altLang="cs-CZ" sz="1800" dirty="0"/>
              <a:t>(zákon </a:t>
            </a:r>
            <a:r>
              <a:rPr lang="cs-CZ" altLang="cs-CZ" sz="1800" cap="none" dirty="0" smtClean="0"/>
              <a:t>č</a:t>
            </a:r>
            <a:r>
              <a:rPr lang="cs-CZ" altLang="cs-CZ" sz="1800" dirty="0" smtClean="0"/>
              <a:t>. </a:t>
            </a:r>
            <a:r>
              <a:rPr lang="cs-CZ" altLang="cs-CZ" sz="1800" dirty="0"/>
              <a:t>248/2000 </a:t>
            </a:r>
            <a:r>
              <a:rPr lang="cs-CZ" altLang="cs-CZ" sz="1800" dirty="0" smtClean="0"/>
              <a:t>s</a:t>
            </a:r>
            <a:r>
              <a:rPr lang="cs-CZ" altLang="cs-CZ" sz="1800" cap="none" dirty="0" smtClean="0"/>
              <a:t>b</a:t>
            </a:r>
            <a:r>
              <a:rPr lang="cs-CZ" altLang="cs-CZ" sz="1800" dirty="0" smtClean="0"/>
              <a:t>.)</a:t>
            </a:r>
            <a:endParaRPr lang="cs-CZ" altLang="cs-CZ" sz="1800" dirty="0"/>
          </a:p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/>
              <a:t>podřízená Ministerstvu pro místní rozvoj </a:t>
            </a:r>
            <a:r>
              <a:rPr lang="cs-CZ" altLang="cs-CZ" sz="1800" dirty="0"/>
              <a:t>(statut Centra)</a:t>
            </a:r>
          </a:p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/>
              <a:t>SLUŽEBNÍ ÚŘAD </a:t>
            </a:r>
            <a:r>
              <a:rPr lang="cs-CZ" altLang="cs-CZ" sz="1800" dirty="0"/>
              <a:t>( zákon </a:t>
            </a:r>
            <a:r>
              <a:rPr lang="cs-CZ" altLang="cs-CZ" sz="1800" cap="none" dirty="0" smtClean="0"/>
              <a:t>č</a:t>
            </a:r>
            <a:r>
              <a:rPr lang="cs-CZ" altLang="cs-CZ" sz="1800" dirty="0" smtClean="0"/>
              <a:t>. 248/2000 </a:t>
            </a:r>
            <a:r>
              <a:rPr lang="cs-CZ" altLang="cs-CZ" sz="1800" dirty="0"/>
              <a:t>S</a:t>
            </a:r>
            <a:r>
              <a:rPr lang="cs-CZ" altLang="cs-CZ" sz="1800" cap="none" dirty="0"/>
              <a:t>b</a:t>
            </a:r>
            <a:r>
              <a:rPr lang="cs-CZ" altLang="cs-CZ" sz="1800" dirty="0" smtClean="0"/>
              <a:t>. </a:t>
            </a:r>
            <a:r>
              <a:rPr lang="cs-CZ" altLang="cs-CZ" sz="1800" cap="none" dirty="0" smtClean="0"/>
              <a:t>a</a:t>
            </a:r>
            <a:r>
              <a:rPr lang="cs-CZ" altLang="cs-CZ" sz="1800" dirty="0" smtClean="0"/>
              <a:t> </a:t>
            </a:r>
            <a:r>
              <a:rPr lang="cs-CZ" altLang="cs-CZ" sz="1800" cap="none" dirty="0" smtClean="0"/>
              <a:t>č</a:t>
            </a:r>
            <a:r>
              <a:rPr lang="cs-CZ" altLang="cs-CZ" sz="1800" dirty="0" smtClean="0"/>
              <a:t>. 234/2014 S</a:t>
            </a:r>
            <a:r>
              <a:rPr lang="cs-CZ" altLang="cs-CZ" sz="1800" cap="none" dirty="0" smtClean="0"/>
              <a:t>b</a:t>
            </a:r>
            <a:r>
              <a:rPr lang="cs-CZ" altLang="cs-CZ" sz="1800" dirty="0" smtClean="0"/>
              <a:t>.)</a:t>
            </a:r>
            <a:endParaRPr lang="cs-CZ" altLang="cs-CZ" sz="1800" dirty="0" smtClean="0"/>
          </a:p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 smtClean="0"/>
              <a:t>Jsme nositeli ČSN EN ISO 9001 : 2015</a:t>
            </a:r>
            <a:endParaRPr lang="cs-CZ" altLang="cs-CZ" sz="1800" b="1" dirty="0"/>
          </a:p>
        </p:txBody>
      </p:sp>
      <p:sp>
        <p:nvSpPr>
          <p:cNvPr id="17" name="Zástupný symbol pro obsah 13">
            <a:extLst/>
          </p:cNvPr>
          <p:cNvSpPr txBox="1">
            <a:spLocks/>
          </p:cNvSpPr>
          <p:nvPr/>
        </p:nvSpPr>
        <p:spPr>
          <a:xfrm>
            <a:off x="360458" y="3536962"/>
            <a:ext cx="8441276" cy="17822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>
              <a:spcBef>
                <a:spcPts val="2400"/>
              </a:spcBef>
            </a:pPr>
            <a:r>
              <a:rPr lang="cs-CZ" sz="2000" dirty="0" smtClean="0">
                <a:solidFill>
                  <a:srgbClr val="00529C"/>
                </a:solidFill>
              </a:rPr>
              <a:t>Vznik v roce 1996</a:t>
            </a:r>
          </a:p>
          <a:p>
            <a:pPr marL="542925" lvl="1" indent="-361950">
              <a:buFont typeface="Wingdings" panose="05000000000000000000" pitchFamily="2" charset="2"/>
              <a:buChar char="Ø"/>
              <a:tabLst>
                <a:tab pos="1612900" algn="l"/>
                <a:tab pos="4216400" algn="l"/>
              </a:tabLst>
            </a:pPr>
            <a:r>
              <a:rPr lang="cs-CZ" sz="1800" b="1" dirty="0"/>
              <a:t>Regionální rozvojová agentura </a:t>
            </a:r>
            <a:r>
              <a:rPr lang="cs-CZ" sz="1800" b="1" dirty="0" smtClean="0"/>
              <a:t>ČR </a:t>
            </a:r>
            <a:r>
              <a:rPr lang="cs-CZ" sz="1800" b="1" dirty="0"/>
              <a:t>(</a:t>
            </a:r>
            <a:r>
              <a:rPr lang="cs-CZ" sz="1800" b="1" dirty="0" smtClean="0"/>
              <a:t>1996)  </a:t>
            </a:r>
            <a:r>
              <a:rPr lang="cs-CZ" sz="1800" b="1" dirty="0"/>
              <a:t>	</a:t>
            </a:r>
          </a:p>
          <a:p>
            <a:pPr marL="542925" lvl="1" indent="-361950">
              <a:buFont typeface="Wingdings" panose="05000000000000000000" pitchFamily="2" charset="2"/>
              <a:buChar char="Ø"/>
              <a:tabLst>
                <a:tab pos="1612900" algn="l"/>
                <a:tab pos="4216400" algn="l"/>
              </a:tabLst>
            </a:pPr>
            <a:r>
              <a:rPr lang="cs-CZ" sz="1800" b="1" dirty="0"/>
              <a:t>Centrum pro regionální rozvoj </a:t>
            </a:r>
            <a:r>
              <a:rPr lang="cs-CZ" sz="1800" b="1" dirty="0" smtClean="0"/>
              <a:t>ČR (1997 </a:t>
            </a:r>
            <a:r>
              <a:rPr lang="cs-CZ" sz="1800" b="1" dirty="0"/>
              <a:t>– </a:t>
            </a:r>
            <a:r>
              <a:rPr lang="cs-CZ" sz="1800" b="1" dirty="0" smtClean="0"/>
              <a:t>2015)</a:t>
            </a:r>
            <a:endParaRPr lang="cs-CZ" sz="1800" b="1" dirty="0"/>
          </a:p>
          <a:p>
            <a:pPr marL="542925" lvl="1" indent="-361950">
              <a:buFont typeface="Wingdings" panose="05000000000000000000" pitchFamily="2" charset="2"/>
              <a:buChar char="Ø"/>
              <a:tabLst>
                <a:tab pos="1612900" algn="l"/>
                <a:tab pos="5562600" algn="l"/>
              </a:tabLst>
            </a:pPr>
            <a:r>
              <a:rPr lang="cs-CZ" sz="1800" b="1" dirty="0"/>
              <a:t>Centrum pro regionální rozvoj České </a:t>
            </a:r>
            <a:r>
              <a:rPr lang="cs-CZ" sz="1800" b="1" dirty="0" smtClean="0"/>
              <a:t>republiky (2015 </a:t>
            </a:r>
            <a:r>
              <a:rPr lang="cs-CZ" sz="1800" b="1" dirty="0" smtClean="0"/>
              <a:t>- … </a:t>
            </a:r>
            <a:r>
              <a:rPr lang="cs-CZ" sz="1800" b="1" dirty="0"/>
              <a:t>)</a:t>
            </a:r>
            <a:r>
              <a:rPr lang="cs-CZ" sz="1800" b="1" dirty="0" smtClean="0"/>
              <a:t> </a:t>
            </a:r>
            <a:endParaRPr lang="cs-CZ" sz="1800" b="1" u="sng" dirty="0"/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cs-CZ" sz="1200" dirty="0" smtClean="0">
              <a:solidFill>
                <a:srgbClr val="00529C"/>
              </a:solidFill>
            </a:endParaRPr>
          </a:p>
          <a:p>
            <a:pPr>
              <a:defRPr/>
            </a:pPr>
            <a:endParaRPr lang="cs-CZ" sz="1200" dirty="0"/>
          </a:p>
        </p:txBody>
      </p:sp>
      <p:pic>
        <p:nvPicPr>
          <p:cNvPr id="2" name="Obrázek 1">
            <a:extLst/>
          </p:cNvPr>
          <p:cNvPicPr>
            <a:picLocks noChangeAspect="1"/>
          </p:cNvPicPr>
          <p:nvPr/>
        </p:nvPicPr>
        <p:blipFill rotWithShape="1">
          <a:blip r:embed="rId3"/>
          <a:srcRect l="1371"/>
          <a:stretch/>
        </p:blipFill>
        <p:spPr>
          <a:xfrm>
            <a:off x="7400924" y="1204010"/>
            <a:ext cx="1548456" cy="209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23875" y="5686425"/>
            <a:ext cx="7581900" cy="430887"/>
          </a:xfrm>
          <a:prstGeom prst="rect">
            <a:avLst/>
          </a:prstGeom>
          <a:noFill/>
          <a:ln>
            <a:solidFill>
              <a:srgbClr val="0052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>
                <a:solidFill>
                  <a:srgbClr val="00529C"/>
                </a:solidFill>
              </a:rPr>
              <a:t>23 let - historická zkušenost s administrací a kontrolou projektů</a:t>
            </a:r>
            <a:endParaRPr lang="cs-CZ" sz="2200" b="1" dirty="0">
              <a:solidFill>
                <a:srgbClr val="00529C"/>
              </a:solidFill>
            </a:endParaRPr>
          </a:p>
        </p:txBody>
      </p:sp>
      <p:pic>
        <p:nvPicPr>
          <p:cNvPr id="19" name="Obrázek 18">
            <a:extLst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25679" y="2727911"/>
            <a:ext cx="1467341" cy="195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764" y="2484470"/>
            <a:ext cx="1392586" cy="142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  <a:endParaRPr lang="en-US" dirty="0">
              <a:solidFill>
                <a:srgbClr val="5FA4E5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>
            <a:extLst/>
          </p:cNvPr>
          <p:cNvSpPr txBox="1">
            <a:spLocks/>
          </p:cNvSpPr>
          <p:nvPr/>
        </p:nvSpPr>
        <p:spPr>
          <a:xfrm>
            <a:off x="360456" y="1204010"/>
            <a:ext cx="2639919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 smtClean="0">
                <a:solidFill>
                  <a:srgbClr val="00529C"/>
                </a:solidFill>
              </a:rPr>
              <a:t>zajímavá data o nás</a:t>
            </a:r>
            <a:endParaRPr lang="cs-CZ" altLang="cs-CZ" sz="2000" b="1" u="sng" dirty="0">
              <a:solidFill>
                <a:srgbClr val="00529C"/>
              </a:solidFill>
            </a:endParaRPr>
          </a:p>
        </p:txBody>
      </p:sp>
      <p:sp>
        <p:nvSpPr>
          <p:cNvPr id="10" name="Zástupný symbol pro obsah 13">
            <a:extLst/>
          </p:cNvPr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7" name="Zástupný symbol pro obsah 13">
            <a:extLst/>
          </p:cNvPr>
          <p:cNvSpPr txBox="1">
            <a:spLocks/>
          </p:cNvSpPr>
          <p:nvPr/>
        </p:nvSpPr>
        <p:spPr>
          <a:xfrm>
            <a:off x="466725" y="1888298"/>
            <a:ext cx="8286749" cy="361423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Od vzniku jsme administrovali programy </a:t>
            </a:r>
            <a:r>
              <a:rPr lang="cs-CZ" sz="2000" dirty="0">
                <a:solidFill>
                  <a:srgbClr val="00529C"/>
                </a:solidFill>
              </a:rPr>
              <a:t>za více než </a:t>
            </a:r>
            <a:r>
              <a:rPr lang="cs-CZ" sz="2000" dirty="0" smtClean="0">
                <a:solidFill>
                  <a:srgbClr val="FF0000"/>
                </a:solidFill>
              </a:rPr>
              <a:t>200 </a:t>
            </a:r>
            <a:r>
              <a:rPr lang="cs-CZ" sz="2000" dirty="0">
                <a:solidFill>
                  <a:srgbClr val="FF0000"/>
                </a:solidFill>
              </a:rPr>
              <a:t>mld. Kč </a:t>
            </a:r>
            <a:r>
              <a:rPr lang="cs-CZ" sz="2000" dirty="0">
                <a:solidFill>
                  <a:srgbClr val="00529C"/>
                </a:solidFill>
              </a:rPr>
              <a:t>(7,35 mld. EUR</a:t>
            </a:r>
            <a:r>
              <a:rPr lang="cs-CZ" sz="2000" dirty="0" smtClean="0">
                <a:solidFill>
                  <a:srgbClr val="00529C"/>
                </a:solidFill>
              </a:rPr>
              <a:t>)</a:t>
            </a:r>
            <a:endParaRPr lang="cs-CZ" sz="2000" dirty="0">
              <a:solidFill>
                <a:srgbClr val="00529C"/>
              </a:solidFill>
            </a:endParaRPr>
          </a:p>
          <a:p>
            <a:pPr marL="969836" lvl="1" indent="-285750">
              <a:buFont typeface="Wingdings" panose="05000000000000000000" pitchFamily="2" charset="2"/>
              <a:buChar char="Ø"/>
            </a:pPr>
            <a:r>
              <a:rPr lang="cs-CZ" sz="1900" dirty="0" smtClean="0"/>
              <a:t>V současném programovém období – 140 mld. Kč (5,1 mld. EUR)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sz="1400" dirty="0" smtClean="0">
              <a:solidFill>
                <a:srgbClr val="00529C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Od vzniku jsme administrovali </a:t>
            </a:r>
            <a:r>
              <a:rPr lang="cs-CZ" sz="2000" dirty="0">
                <a:solidFill>
                  <a:srgbClr val="00529C"/>
                </a:solidFill>
              </a:rPr>
              <a:t>více než </a:t>
            </a:r>
            <a:r>
              <a:rPr lang="cs-CZ" sz="2000" dirty="0">
                <a:solidFill>
                  <a:srgbClr val="FF0000"/>
                </a:solidFill>
              </a:rPr>
              <a:t>25 </a:t>
            </a:r>
            <a:r>
              <a:rPr lang="cs-CZ" sz="2000" dirty="0" smtClean="0">
                <a:solidFill>
                  <a:srgbClr val="FF0000"/>
                </a:solidFill>
              </a:rPr>
              <a:t>000 </a:t>
            </a:r>
            <a:r>
              <a:rPr lang="cs-CZ" sz="2000" dirty="0" smtClean="0">
                <a:solidFill>
                  <a:srgbClr val="FF0000"/>
                </a:solidFill>
              </a:rPr>
              <a:t>projektů</a:t>
            </a:r>
            <a:endParaRPr lang="cs-CZ" sz="2000" dirty="0">
              <a:solidFill>
                <a:srgbClr val="00529C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Centrum administruje v tomto programovém období 2014 – 2020 více než 1/5 </a:t>
            </a:r>
            <a:r>
              <a:rPr lang="cs-CZ" sz="2000" dirty="0">
                <a:solidFill>
                  <a:srgbClr val="FF0000"/>
                </a:solidFill>
              </a:rPr>
              <a:t>(cca 21%) </a:t>
            </a:r>
            <a:r>
              <a:rPr lang="cs-CZ" sz="2000" dirty="0">
                <a:solidFill>
                  <a:srgbClr val="00529C"/>
                </a:solidFill>
              </a:rPr>
              <a:t>finanční alokace všech programů EU v </a:t>
            </a:r>
            <a:r>
              <a:rPr lang="cs-CZ" sz="2000" dirty="0" smtClean="0">
                <a:solidFill>
                  <a:srgbClr val="00529C"/>
                </a:solidFill>
              </a:rPr>
              <a:t>ČR</a:t>
            </a:r>
            <a:endParaRPr lang="cs-CZ" sz="2000" dirty="0">
              <a:solidFill>
                <a:srgbClr val="00529C"/>
              </a:solidFill>
            </a:endParaRPr>
          </a:p>
          <a:p>
            <a:pPr>
              <a:defRPr/>
            </a:pPr>
            <a:endParaRPr lang="cs-CZ" sz="1499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  <a:endParaRPr lang="en-US" dirty="0">
              <a:solidFill>
                <a:srgbClr val="5FA4E5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>
            <a:extLst/>
          </p:cNvPr>
          <p:cNvSpPr txBox="1">
            <a:spLocks/>
          </p:cNvSpPr>
          <p:nvPr/>
        </p:nvSpPr>
        <p:spPr>
          <a:xfrm>
            <a:off x="360456" y="1204010"/>
            <a:ext cx="2982819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 smtClean="0">
                <a:solidFill>
                  <a:srgbClr val="00529C"/>
                </a:solidFill>
              </a:rPr>
              <a:t>zajímavá data o nás</a:t>
            </a:r>
            <a:endParaRPr lang="cs-CZ" altLang="cs-CZ" sz="2000" b="1" u="sng" dirty="0">
              <a:solidFill>
                <a:srgbClr val="00529C"/>
              </a:solidFill>
            </a:endParaRPr>
          </a:p>
        </p:txBody>
      </p:sp>
      <p:sp>
        <p:nvSpPr>
          <p:cNvPr id="10" name="Zástupný symbol pro obsah 13">
            <a:extLst/>
          </p:cNvPr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7" name="Zástupný symbol pro obsah 13">
            <a:extLst/>
          </p:cNvPr>
          <p:cNvSpPr txBox="1">
            <a:spLocks/>
          </p:cNvSpPr>
          <p:nvPr/>
        </p:nvSpPr>
        <p:spPr>
          <a:xfrm>
            <a:off x="466725" y="1888298"/>
            <a:ext cx="8286749" cy="361423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Největší projekt IROP </a:t>
            </a:r>
            <a:endParaRPr lang="cs-CZ" sz="2000" dirty="0" smtClean="0">
              <a:solidFill>
                <a:srgbClr val="00529C"/>
              </a:solidFill>
            </a:endParaRPr>
          </a:p>
          <a:p>
            <a:pPr marL="628650" lvl="1" indent="-307975">
              <a:buFont typeface="Wingdings" panose="05000000000000000000" pitchFamily="2" charset="2"/>
              <a:buChar char="§"/>
            </a:pPr>
            <a:r>
              <a:rPr lang="cs-CZ" sz="1800" dirty="0" smtClean="0"/>
              <a:t>projekt </a:t>
            </a:r>
            <a:r>
              <a:rPr lang="cs-CZ" sz="1800" dirty="0"/>
              <a:t>žadatele Správa a údržba silnic Plzeňského </a:t>
            </a:r>
            <a:r>
              <a:rPr lang="cs-CZ" sz="1800" dirty="0" smtClean="0"/>
              <a:t>kraje (příspěvková organizace) </a:t>
            </a:r>
            <a:r>
              <a:rPr lang="cs-CZ" sz="1800" dirty="0"/>
              <a:t>s názvem Městský okruh úsek Křimická – Karlovarská s Příspěvkem EU</a:t>
            </a:r>
            <a:r>
              <a:rPr lang="cs-CZ" sz="1800" u="sng" dirty="0">
                <a:solidFill>
                  <a:srgbClr val="FF0000"/>
                </a:solidFill>
              </a:rPr>
              <a:t> 1 454 862 308,28 Kč</a:t>
            </a:r>
            <a:r>
              <a:rPr lang="cs-CZ" sz="1800" dirty="0"/>
              <a:t>, podán v rámci 70. výzvy IROP – Silnice II</a:t>
            </a:r>
            <a:r>
              <a:rPr lang="cs-CZ" sz="1800" dirty="0" smtClean="0"/>
              <a:t>.</a:t>
            </a:r>
            <a:endParaRPr lang="cs-CZ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Nejmenší </a:t>
            </a:r>
            <a:r>
              <a:rPr lang="cs-CZ" sz="2000" dirty="0">
                <a:solidFill>
                  <a:srgbClr val="00529C"/>
                </a:solidFill>
              </a:rPr>
              <a:t>projekt </a:t>
            </a:r>
            <a:r>
              <a:rPr lang="cs-CZ" sz="2000" dirty="0" smtClean="0">
                <a:solidFill>
                  <a:srgbClr val="00529C"/>
                </a:solidFill>
              </a:rPr>
              <a:t>IROP </a:t>
            </a:r>
          </a:p>
          <a:p>
            <a:pPr marL="628650" lvl="1" indent="-307975">
              <a:buFont typeface="Wingdings" panose="05000000000000000000" pitchFamily="2" charset="2"/>
              <a:buChar char="§"/>
            </a:pPr>
            <a:r>
              <a:rPr lang="cs-CZ" sz="1800" dirty="0"/>
              <a:t>projekt žadatele Město Lanškroun s názvem Zkvalitnění spojení při mimořádných událostech – v rámci projektu se </a:t>
            </a:r>
            <a:r>
              <a:rPr lang="cs-CZ" sz="1800" dirty="0" err="1" smtClean="0"/>
              <a:t>pořizovalY</a:t>
            </a:r>
            <a:r>
              <a:rPr lang="cs-CZ" sz="1800" dirty="0" smtClean="0"/>
              <a:t> </a:t>
            </a:r>
            <a:r>
              <a:rPr lang="cs-CZ" sz="1800" dirty="0"/>
              <a:t>radiostanice pro hasiče s Příspěvkem EU </a:t>
            </a:r>
            <a:r>
              <a:rPr lang="cs-CZ" sz="1800" u="sng" dirty="0">
                <a:solidFill>
                  <a:srgbClr val="FF0000"/>
                </a:solidFill>
              </a:rPr>
              <a:t>67 727,40 </a:t>
            </a:r>
            <a:r>
              <a:rPr lang="cs-CZ" sz="1800" u="sng" dirty="0" smtClean="0">
                <a:solidFill>
                  <a:srgbClr val="FF0000"/>
                </a:solidFill>
              </a:rPr>
              <a:t>Kč</a:t>
            </a:r>
            <a:endParaRPr lang="cs-CZ" sz="1800" u="sng" dirty="0">
              <a:solidFill>
                <a:srgbClr val="FF0000"/>
              </a:solidFill>
            </a:endParaRPr>
          </a:p>
          <a:p>
            <a:pPr>
              <a:defRPr/>
            </a:pPr>
            <a:endParaRPr lang="cs-CZ" sz="1499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  <a:endParaRPr lang="en-US" dirty="0">
              <a:solidFill>
                <a:srgbClr val="5FA4E5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4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/>
          </p:cNvPr>
          <p:cNvSpPr/>
          <p:nvPr/>
        </p:nvSpPr>
        <p:spPr>
          <a:xfrm>
            <a:off x="-38175" y="4339821"/>
            <a:ext cx="9182175" cy="1818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3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13" name="Nadpis 12">
            <a:extLst/>
          </p:cNvPr>
          <p:cNvSpPr txBox="1">
            <a:spLocks/>
          </p:cNvSpPr>
          <p:nvPr/>
        </p:nvSpPr>
        <p:spPr>
          <a:xfrm>
            <a:off x="360456" y="1204010"/>
            <a:ext cx="2982819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 smtClean="0">
                <a:solidFill>
                  <a:srgbClr val="00529C"/>
                </a:solidFill>
              </a:rPr>
              <a:t>Co máme k dispozici</a:t>
            </a:r>
            <a:endParaRPr lang="cs-CZ" altLang="cs-CZ" sz="2000" b="1" u="sng" dirty="0">
              <a:solidFill>
                <a:srgbClr val="00529C"/>
              </a:solidFill>
            </a:endParaRPr>
          </a:p>
        </p:txBody>
      </p:sp>
      <p:sp>
        <p:nvSpPr>
          <p:cNvPr id="14" name="Zástupný symbol pro obsah 13">
            <a:extLst/>
          </p:cNvPr>
          <p:cNvSpPr txBox="1">
            <a:spLocks/>
          </p:cNvSpPr>
          <p:nvPr/>
        </p:nvSpPr>
        <p:spPr>
          <a:xfrm>
            <a:off x="348290" y="1657663"/>
            <a:ext cx="5185735" cy="1799911"/>
          </a:xfrm>
          <a:prstGeom prst="rect">
            <a:avLst/>
          </a:prstGeom>
        </p:spPr>
        <p:txBody>
          <a:bodyPr>
            <a:no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 smtClean="0"/>
              <a:t>Tým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555 odborníků</a:t>
            </a:r>
            <a:r>
              <a:rPr lang="cs-CZ" altLang="cs-CZ" sz="2000" b="1" dirty="0" smtClean="0"/>
              <a:t>, kteří na profesionální úrovni zajišťují výkon delegovaných činností a chod úřadu</a:t>
            </a:r>
            <a:endParaRPr lang="cs-CZ" altLang="cs-CZ" sz="2000" b="1" dirty="0"/>
          </a:p>
        </p:txBody>
      </p:sp>
      <p:pic>
        <p:nvPicPr>
          <p:cNvPr id="16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2982325"/>
            <a:ext cx="4829175" cy="3240925"/>
          </a:xfrm>
          <a:prstGeom prst="rect">
            <a:avLst/>
          </a:prstGeom>
        </p:spPr>
      </p:pic>
      <p:sp>
        <p:nvSpPr>
          <p:cNvPr id="17" name="Zástupný symbol pro obsah 13">
            <a:extLst/>
          </p:cNvPr>
          <p:cNvSpPr txBox="1">
            <a:spLocks/>
          </p:cNvSpPr>
          <p:nvPr/>
        </p:nvSpPr>
        <p:spPr>
          <a:xfrm>
            <a:off x="360456" y="3870524"/>
            <a:ext cx="4048125" cy="2552897"/>
          </a:xfrm>
          <a:prstGeom prst="rect">
            <a:avLst/>
          </a:prstGeom>
        </p:spPr>
        <p:txBody>
          <a:bodyPr>
            <a:no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 smtClean="0"/>
              <a:t>Moderně vybavený úřad </a:t>
            </a:r>
          </a:p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 smtClean="0"/>
              <a:t>Sídlo v </a:t>
            </a:r>
            <a:r>
              <a:rPr lang="cs-CZ" altLang="cs-CZ" sz="2000" b="1" dirty="0" smtClean="0"/>
              <a:t>Praze</a:t>
            </a:r>
            <a:endParaRPr lang="cs-CZ" altLang="cs-CZ" sz="2000" b="1" dirty="0" smtClean="0"/>
          </a:p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 smtClean="0">
                <a:solidFill>
                  <a:srgbClr val="FF0000"/>
                </a:solidFill>
              </a:rPr>
              <a:t>12 regionálních poboček </a:t>
            </a:r>
            <a:r>
              <a:rPr lang="cs-CZ" altLang="cs-CZ" sz="2000" b="1" dirty="0" smtClean="0"/>
              <a:t>IROP v každém krajském městě</a:t>
            </a:r>
            <a:endParaRPr lang="cs-CZ" altLang="cs-CZ" sz="2000" b="1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36" y="1254925"/>
            <a:ext cx="2628900" cy="13144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  <a:endParaRPr lang="en-US" dirty="0">
              <a:solidFill>
                <a:srgbClr val="5FA4E5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Nadpis 12">
            <a:extLst/>
          </p:cNvPr>
          <p:cNvSpPr txBox="1">
            <a:spLocks/>
          </p:cNvSpPr>
          <p:nvPr/>
        </p:nvSpPr>
        <p:spPr>
          <a:xfrm>
            <a:off x="318378" y="2836046"/>
            <a:ext cx="3533775" cy="723900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n-US"/>
            </a:defPPr>
            <a:lvl1pPr defTabSz="912114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192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altLang="cs-CZ" sz="2400" b="1" u="sng" dirty="0" smtClean="0">
                <a:solidFill>
                  <a:srgbClr val="00529C"/>
                </a:solidFill>
              </a:rPr>
              <a:t>VIZE </a:t>
            </a:r>
            <a:endParaRPr lang="cs-CZ" altLang="cs-CZ" sz="2400" b="1" u="sng" dirty="0">
              <a:solidFill>
                <a:srgbClr val="00529C"/>
              </a:solidFill>
            </a:endParaRPr>
          </a:p>
        </p:txBody>
      </p:sp>
      <p:sp>
        <p:nvSpPr>
          <p:cNvPr id="14" name="Zástupný symbol pro obsah 13">
            <a:extLst/>
          </p:cNvPr>
          <p:cNvSpPr txBox="1">
            <a:spLocks/>
          </p:cNvSpPr>
          <p:nvPr/>
        </p:nvSpPr>
        <p:spPr>
          <a:xfrm>
            <a:off x="318377" y="3559946"/>
            <a:ext cx="5101346" cy="76237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100" i="1" dirty="0"/>
              <a:t>Chceme být nejvýznamnějším, stabilním a respektovaným partnerem ve vašem regionu</a:t>
            </a:r>
            <a:r>
              <a:rPr lang="cs-CZ" dirty="0"/>
              <a:t>.</a:t>
            </a:r>
          </a:p>
        </p:txBody>
      </p:sp>
      <p:sp>
        <p:nvSpPr>
          <p:cNvPr id="15" name="Nadpis 12">
            <a:extLst/>
          </p:cNvPr>
          <p:cNvSpPr txBox="1">
            <a:spLocks/>
          </p:cNvSpPr>
          <p:nvPr/>
        </p:nvSpPr>
        <p:spPr>
          <a:xfrm>
            <a:off x="318377" y="4294572"/>
            <a:ext cx="2665412" cy="66357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n-US"/>
            </a:defPPr>
            <a:lvl1pPr defTabSz="912114">
              <a:lnSpc>
                <a:spcPct val="90000"/>
              </a:lnSpc>
              <a:spcBef>
                <a:spcPct val="0"/>
              </a:spcBef>
              <a:buNone/>
              <a:defRPr sz="2800" b="1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u="sng" dirty="0">
                <a:solidFill>
                  <a:srgbClr val="00529C"/>
                </a:solidFill>
              </a:rPr>
              <a:t>Naše HODNOTY</a:t>
            </a:r>
          </a:p>
        </p:txBody>
      </p:sp>
      <p:sp>
        <p:nvSpPr>
          <p:cNvPr id="16" name="Zástupný symbol pro obsah 13">
            <a:extLst/>
          </p:cNvPr>
          <p:cNvSpPr txBox="1">
            <a:spLocks/>
          </p:cNvSpPr>
          <p:nvPr/>
        </p:nvSpPr>
        <p:spPr>
          <a:xfrm>
            <a:off x="318379" y="5024440"/>
            <a:ext cx="7073021" cy="1425700"/>
          </a:xfrm>
          <a:prstGeom prst="rect">
            <a:avLst/>
          </a:prstGeom>
        </p:spPr>
        <p:txBody>
          <a:bodyPr/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800" i="1" dirty="0"/>
              <a:t>Schopnost hledat řešení na nesnadné </a:t>
            </a:r>
            <a:r>
              <a:rPr lang="cs-CZ" sz="1800" i="1" dirty="0" smtClean="0"/>
              <a:t>výzvy</a:t>
            </a:r>
          </a:p>
          <a:p>
            <a:pPr>
              <a:defRPr/>
            </a:pPr>
            <a:r>
              <a:rPr lang="cs-CZ" sz="1800" i="1" dirty="0" smtClean="0"/>
              <a:t>Otevřenost, důvěryhodnost, odpovědnost, poctivost</a:t>
            </a:r>
          </a:p>
          <a:p>
            <a:pPr marL="0" indent="0">
              <a:buNone/>
              <a:defRPr/>
            </a:pPr>
            <a:r>
              <a:rPr lang="cs-CZ" sz="1600" b="1" u="sng" dirty="0"/>
              <a:t/>
            </a:r>
            <a:br>
              <a:rPr lang="cs-CZ" sz="1600" b="1" u="sng" dirty="0"/>
            </a:b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99" y="2924115"/>
            <a:ext cx="3641101" cy="2431279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18" name="Nadpis 12">
            <a:extLst/>
          </p:cNvPr>
          <p:cNvSpPr txBox="1">
            <a:spLocks/>
          </p:cNvSpPr>
          <p:nvPr/>
        </p:nvSpPr>
        <p:spPr>
          <a:xfrm>
            <a:off x="318379" y="870489"/>
            <a:ext cx="3533775" cy="723900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n-US"/>
            </a:defPPr>
            <a:lvl1pPr defTabSz="912114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192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altLang="cs-CZ" sz="2400" b="1" u="sng" dirty="0" smtClean="0">
                <a:solidFill>
                  <a:srgbClr val="00529C"/>
                </a:solidFill>
              </a:rPr>
              <a:t>Poslání</a:t>
            </a:r>
            <a:endParaRPr lang="cs-CZ" altLang="cs-CZ" sz="2400" b="1" u="sng" dirty="0">
              <a:solidFill>
                <a:srgbClr val="00529C"/>
              </a:solidFill>
            </a:endParaRPr>
          </a:p>
        </p:txBody>
      </p:sp>
      <p:sp>
        <p:nvSpPr>
          <p:cNvPr id="19" name="Zástupný symbol pro obsah 13">
            <a:extLst/>
          </p:cNvPr>
          <p:cNvSpPr txBox="1">
            <a:spLocks/>
          </p:cNvSpPr>
          <p:nvPr/>
        </p:nvSpPr>
        <p:spPr>
          <a:xfrm>
            <a:off x="318379" y="1636842"/>
            <a:ext cx="8568446" cy="1220980"/>
          </a:xfrm>
          <a:prstGeom prst="rect">
            <a:avLst/>
          </a:prstGeom>
        </p:spPr>
        <p:txBody>
          <a:bodyPr>
            <a:no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i="1" dirty="0"/>
              <a:t>Centrum pro regionální rozvoj České republiky na profesionální úrovni zprostředkovává vztah mezi poskytovateli dotace a žadateli / příjemci dotace a tím napomáhá k hladkému průběhu realizace projektů, které zkvalitňují život občanů v regionech.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  <a:endParaRPr lang="en-US" dirty="0">
              <a:solidFill>
                <a:srgbClr val="5FA4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Jsme konzultační místo pro vaše dotazy při přípravě projektů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Pořádáme semináře jak pro </a:t>
            </a:r>
            <a:r>
              <a:rPr lang="cs-CZ" dirty="0" smtClean="0">
                <a:solidFill>
                  <a:srgbClr val="00529C"/>
                </a:solidFill>
              </a:rPr>
              <a:t>žadatele, </a:t>
            </a:r>
            <a:r>
              <a:rPr lang="cs-CZ" dirty="0">
                <a:solidFill>
                  <a:srgbClr val="00529C"/>
                </a:solidFill>
              </a:rPr>
              <a:t>tak pro příjemce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Po podání projektu hodnotíme a připravujeme pro ŘO IROP doporučení / nedoporučení k financování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Po vydání právního aktu s vámi řešíme veškeré změny v projektu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Administrujeme žádosti o platbu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Kontrolujeme veřejné zakázky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Provádíme kontrolu projektů v udržitelnosti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529C"/>
                </a:solidFill>
              </a:rPr>
              <a:t>Snažíme </a:t>
            </a:r>
            <a:r>
              <a:rPr lang="cs-CZ" dirty="0">
                <a:solidFill>
                  <a:srgbClr val="00529C"/>
                </a:solidFill>
              </a:rPr>
              <a:t>se být nápomocni a stále hledáme </a:t>
            </a:r>
            <a:r>
              <a:rPr lang="cs-CZ" dirty="0" smtClean="0">
                <a:solidFill>
                  <a:srgbClr val="00529C"/>
                </a:solidFill>
              </a:rPr>
              <a:t>cesty,  </a:t>
            </a:r>
            <a:r>
              <a:rPr lang="cs-CZ" dirty="0">
                <a:solidFill>
                  <a:srgbClr val="00529C"/>
                </a:solidFill>
              </a:rPr>
              <a:t>jak co nejlépe pomoci žadatelům a příjemcům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Jsme součástí komunikace o možnostech zjednodušení v implementaci IROP, aktivně předkládáme ŘO IROP návrhy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529C"/>
                </a:solidFill>
              </a:rPr>
              <a:t>Podílíme se na nastavení nového IROP2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Zprostředkující subjekt IROP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</a:p>
        </p:txBody>
      </p:sp>
    </p:spTree>
    <p:extLst>
      <p:ext uri="{BB962C8B-B14F-4D97-AF65-F5344CB8AC3E}">
        <p14:creationId xmlns:p14="http://schemas.microsoft.com/office/powerpoint/2010/main" val="87804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90616"/>
            <a:ext cx="8229600" cy="617839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Územní odbory IROP</a:t>
            </a:r>
            <a:endParaRPr lang="cs-CZ" sz="3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1" y="774357"/>
            <a:ext cx="7708095" cy="528869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</a:p>
        </p:txBody>
      </p:sp>
    </p:spTree>
    <p:extLst>
      <p:ext uri="{BB962C8B-B14F-4D97-AF65-F5344CB8AC3E}">
        <p14:creationId xmlns:p14="http://schemas.microsoft.com/office/powerpoint/2010/main" val="28850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059" y="430140"/>
            <a:ext cx="8122023" cy="68904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Konzultační servis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012055"/>
            <a:ext cx="7886700" cy="5665472"/>
          </a:xfrm>
        </p:spPr>
        <p:txBody>
          <a:bodyPr>
            <a:noAutofit/>
          </a:bodyPr>
          <a:lstStyle/>
          <a:p>
            <a:pPr marL="17145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000" b="0" dirty="0" smtClean="0">
              <a:solidFill>
                <a:srgbClr val="00529C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Konzultační místa jsou žadatelům a příjemcům k dispozici na každém             územním pracovišti</a:t>
            </a:r>
          </a:p>
          <a:p>
            <a:pPr marL="17145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 smtClean="0">
              <a:solidFill>
                <a:srgbClr val="00529C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Na všech územních pracovištích jsou konzultovány oblasti, o které je mezi žadateli největší zájem (např. vzdělávání, bezpečnost dopravy a cyklostezky)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 smtClean="0">
              <a:solidFill>
                <a:srgbClr val="00529C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Některé z oblastí </a:t>
            </a:r>
            <a:r>
              <a:rPr lang="cs-CZ" sz="2000" dirty="0">
                <a:solidFill>
                  <a:srgbClr val="00529C"/>
                </a:solidFill>
              </a:rPr>
              <a:t>jsou konzultovány pouze na vybraných pracovištích z důvodu jejich specializace (např. zdravotnictví, </a:t>
            </a:r>
            <a:r>
              <a:rPr lang="cs-CZ" sz="2000" dirty="0" smtClean="0">
                <a:solidFill>
                  <a:srgbClr val="00529C"/>
                </a:solidFill>
              </a:rPr>
              <a:t>silnice, </a:t>
            </a:r>
            <a:r>
              <a:rPr lang="cs-CZ" sz="2000" dirty="0" err="1" smtClean="0">
                <a:solidFill>
                  <a:srgbClr val="00529C"/>
                </a:solidFill>
              </a:rPr>
              <a:t>nízkoemisní</a:t>
            </a:r>
            <a:r>
              <a:rPr lang="cs-CZ" sz="2000" dirty="0" smtClean="0">
                <a:solidFill>
                  <a:srgbClr val="00529C"/>
                </a:solidFill>
              </a:rPr>
              <a:t> vozidla)</a:t>
            </a:r>
            <a:endParaRPr lang="cs-CZ" sz="2000" dirty="0">
              <a:solidFill>
                <a:srgbClr val="00529C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CA6B5227-2C6F-B94D-9D8F-826F917070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A4E5"/>
                </a:solidFill>
              </a:rPr>
              <a:t>14/10/2019</a:t>
            </a:r>
          </a:p>
        </p:txBody>
      </p:sp>
    </p:spTree>
    <p:extLst>
      <p:ext uri="{BB962C8B-B14F-4D97-AF65-F5344CB8AC3E}">
        <p14:creationId xmlns:p14="http://schemas.microsoft.com/office/powerpoint/2010/main" val="386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5695</TotalTime>
  <Words>1296</Words>
  <Application>Microsoft Office PowerPoint</Application>
  <PresentationFormat>Předvádění na obrazovce (4:3)</PresentationFormat>
  <Paragraphs>245</Paragraphs>
  <Slides>18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Myriad Pro</vt:lpstr>
      <vt:lpstr>Wingdings</vt:lpstr>
      <vt:lpstr>sablona_centrum_2016</vt:lpstr>
      <vt:lpstr> Centrum pro regionální rozvoj  České republiky  Představení konzultačního servisu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Zprostředkující subjekt IROP</vt:lpstr>
      <vt:lpstr>Územní odbory IROP</vt:lpstr>
      <vt:lpstr>Konzultační servis</vt:lpstr>
      <vt:lpstr>Konzultační servis - specializace pracovišť</vt:lpstr>
      <vt:lpstr>Konzultační servis pro IROP 2</vt:lpstr>
      <vt:lpstr>Stav administrace IROP k 31.8.2019 na Centru</vt:lpstr>
      <vt:lpstr>Odbor centrální administrace programů (OCAP) </vt:lpstr>
      <vt:lpstr>OCAP </vt:lpstr>
      <vt:lpstr>Doporučení pro žadatele ze zkušeností Centra</vt:lpstr>
      <vt:lpstr>Doporučení pro žadatele ze zkušeností Centra</vt:lpstr>
      <vt:lpstr>Doporučení pro příjemce ze zkušeností Centra</vt:lpstr>
      <vt:lpstr>  Děkujeme za pozornost.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du Toit Petra</cp:lastModifiedBy>
  <cp:revision>299</cp:revision>
  <cp:lastPrinted>2019-10-10T12:03:37Z</cp:lastPrinted>
  <dcterms:created xsi:type="dcterms:W3CDTF">2016-05-13T07:19:23Z</dcterms:created>
  <dcterms:modified xsi:type="dcterms:W3CDTF">2019-10-11T11:45:26Z</dcterms:modified>
</cp:coreProperties>
</file>