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65"/>
  </p:notesMasterIdLst>
  <p:handoutMasterIdLst>
    <p:handoutMasterId r:id="rId66"/>
  </p:handoutMasterIdLst>
  <p:sldIdLst>
    <p:sldId id="1606" r:id="rId2"/>
    <p:sldId id="1584" r:id="rId3"/>
    <p:sldId id="1585" r:id="rId4"/>
    <p:sldId id="1586" r:id="rId5"/>
    <p:sldId id="1587" r:id="rId6"/>
    <p:sldId id="1589" r:id="rId7"/>
    <p:sldId id="1588" r:id="rId8"/>
    <p:sldId id="1614" r:id="rId9"/>
    <p:sldId id="1615" r:id="rId10"/>
    <p:sldId id="1608" r:id="rId11"/>
    <p:sldId id="1609" r:id="rId12"/>
    <p:sldId id="1648" r:id="rId13"/>
    <p:sldId id="1590" r:id="rId14"/>
    <p:sldId id="1607" r:id="rId15"/>
    <p:sldId id="1610" r:id="rId16"/>
    <p:sldId id="1612" r:id="rId17"/>
    <p:sldId id="1592" r:id="rId18"/>
    <p:sldId id="1593" r:id="rId19"/>
    <p:sldId id="1594" r:id="rId20"/>
    <p:sldId id="1595" r:id="rId21"/>
    <p:sldId id="1596" r:id="rId22"/>
    <p:sldId id="1597" r:id="rId23"/>
    <p:sldId id="1598" r:id="rId24"/>
    <p:sldId id="1599" r:id="rId25"/>
    <p:sldId id="1616" r:id="rId26"/>
    <p:sldId id="1613" r:id="rId27"/>
    <p:sldId id="1600" r:id="rId28"/>
    <p:sldId id="1601" r:id="rId29"/>
    <p:sldId id="1602" r:id="rId30"/>
    <p:sldId id="1603" r:id="rId31"/>
    <p:sldId id="1604" r:id="rId32"/>
    <p:sldId id="1605" r:id="rId33"/>
    <p:sldId id="1617" r:id="rId34"/>
    <p:sldId id="1618" r:id="rId35"/>
    <p:sldId id="1619" r:id="rId36"/>
    <p:sldId id="1620" r:id="rId37"/>
    <p:sldId id="1621" r:id="rId38"/>
    <p:sldId id="1622" r:id="rId39"/>
    <p:sldId id="1623" r:id="rId40"/>
    <p:sldId id="1624" r:id="rId41"/>
    <p:sldId id="1625" r:id="rId42"/>
    <p:sldId id="1626" r:id="rId43"/>
    <p:sldId id="1627" r:id="rId44"/>
    <p:sldId id="1628" r:id="rId45"/>
    <p:sldId id="1629" r:id="rId46"/>
    <p:sldId id="1630" r:id="rId47"/>
    <p:sldId id="1631" r:id="rId48"/>
    <p:sldId id="1632" r:id="rId49"/>
    <p:sldId id="1633" r:id="rId50"/>
    <p:sldId id="1634" r:id="rId51"/>
    <p:sldId id="1635" r:id="rId52"/>
    <p:sldId id="1636" r:id="rId53"/>
    <p:sldId id="1637" r:id="rId54"/>
    <p:sldId id="1638" r:id="rId55"/>
    <p:sldId id="1639" r:id="rId56"/>
    <p:sldId id="1640" r:id="rId57"/>
    <p:sldId id="1641" r:id="rId58"/>
    <p:sldId id="1642" r:id="rId59"/>
    <p:sldId id="1643" r:id="rId60"/>
    <p:sldId id="1644" r:id="rId61"/>
    <p:sldId id="1645" r:id="rId62"/>
    <p:sldId id="1646" r:id="rId63"/>
    <p:sldId id="1647" r:id="rId64"/>
  </p:sldIdLst>
  <p:sldSz cx="9144000" cy="6858000" type="screen4x3"/>
  <p:notesSz cx="9940925" cy="680878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ffman Filip" initials="HF" lastIdx="12" clrIdx="0"/>
  <p:cmAuthor id="1" name="Janovský Miroslav" initials="JM" lastIdx="32" clrIdx="1">
    <p:extLst>
      <p:ext uri="{19B8F6BF-5375-455C-9EA6-DF929625EA0E}">
        <p15:presenceInfo xmlns:p15="http://schemas.microsoft.com/office/powerpoint/2012/main" userId="S-1-5-21-1543650803-2214998733-2511492826-6924" providerId="AD"/>
      </p:ext>
    </p:extLst>
  </p:cmAuthor>
  <p:cmAuthor id="2" name="Michaela Kudynová" initials="MK" lastIdx="4" clrIdx="2">
    <p:extLst>
      <p:ext uri="{19B8F6BF-5375-455C-9EA6-DF929625EA0E}">
        <p15:presenceInfo xmlns:p15="http://schemas.microsoft.com/office/powerpoint/2012/main" userId="S::kudynovam@mmp.cz::f0adba06-4862-4bb2-9373-2e50bf8c0a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2B02"/>
    <a:srgbClr val="FDC4BB"/>
    <a:srgbClr val="C22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Styl s motivem 1 – zvýraznění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72" autoAdjust="0"/>
    <p:restoredTop sz="93720" autoAdjust="0"/>
  </p:normalViewPr>
  <p:slideViewPr>
    <p:cSldViewPr>
      <p:cViewPr varScale="1">
        <p:scale>
          <a:sx n="56" d="100"/>
          <a:sy n="56" d="100"/>
        </p:scale>
        <p:origin x="174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8" y="2"/>
            <a:ext cx="4307734" cy="340439"/>
          </a:xfrm>
          <a:prstGeom prst="rect">
            <a:avLst/>
          </a:prstGeom>
        </p:spPr>
        <p:txBody>
          <a:bodyPr vert="horz" lIns="91388" tIns="45692" rIns="91388" bIns="45692" rtlCol="0"/>
          <a:lstStyle>
            <a:lvl1pPr algn="l">
              <a:defRPr sz="1200"/>
            </a:lvl1pPr>
          </a:lstStyle>
          <a:p>
            <a:endParaRPr lang="cs-CZ"/>
          </a:p>
        </p:txBody>
      </p:sp>
      <p:sp>
        <p:nvSpPr>
          <p:cNvPr id="3" name="Zástupný symbol pro datum 2"/>
          <p:cNvSpPr>
            <a:spLocks noGrp="1"/>
          </p:cNvSpPr>
          <p:nvPr>
            <p:ph type="dt" sz="quarter" idx="1"/>
          </p:nvPr>
        </p:nvSpPr>
        <p:spPr>
          <a:xfrm>
            <a:off x="5630896" y="2"/>
            <a:ext cx="4307734" cy="340439"/>
          </a:xfrm>
          <a:prstGeom prst="rect">
            <a:avLst/>
          </a:prstGeom>
        </p:spPr>
        <p:txBody>
          <a:bodyPr vert="horz" lIns="91388" tIns="45692" rIns="91388" bIns="45692" rtlCol="0"/>
          <a:lstStyle>
            <a:lvl1pPr algn="r">
              <a:defRPr sz="1200"/>
            </a:lvl1pPr>
          </a:lstStyle>
          <a:p>
            <a:fld id="{C01FDBA5-ACF7-4B28-A5A0-4BC3431DF2AB}" type="datetimeFigureOut">
              <a:rPr lang="cs-CZ" smtClean="0"/>
              <a:t>04.03.2020</a:t>
            </a:fld>
            <a:endParaRPr lang="cs-CZ"/>
          </a:p>
        </p:txBody>
      </p:sp>
      <p:sp>
        <p:nvSpPr>
          <p:cNvPr id="4" name="Zástupný symbol pro zápatí 3"/>
          <p:cNvSpPr>
            <a:spLocks noGrp="1"/>
          </p:cNvSpPr>
          <p:nvPr>
            <p:ph type="ftr" sz="quarter" idx="2"/>
          </p:nvPr>
        </p:nvSpPr>
        <p:spPr>
          <a:xfrm>
            <a:off x="8" y="6467170"/>
            <a:ext cx="4307734" cy="340439"/>
          </a:xfrm>
          <a:prstGeom prst="rect">
            <a:avLst/>
          </a:prstGeom>
        </p:spPr>
        <p:txBody>
          <a:bodyPr vert="horz" lIns="91388" tIns="45692" rIns="91388" bIns="45692"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5630896" y="6467170"/>
            <a:ext cx="4307734" cy="340439"/>
          </a:xfrm>
          <a:prstGeom prst="rect">
            <a:avLst/>
          </a:prstGeom>
        </p:spPr>
        <p:txBody>
          <a:bodyPr vert="horz" lIns="91388" tIns="45692" rIns="91388" bIns="45692" rtlCol="0" anchor="b"/>
          <a:lstStyle>
            <a:lvl1pPr algn="r">
              <a:defRPr sz="1200"/>
            </a:lvl1pPr>
          </a:lstStyle>
          <a:p>
            <a:fld id="{3DE8ACCD-EDA4-44F3-B848-7E7E8008A40C}" type="slidenum">
              <a:rPr lang="cs-CZ" smtClean="0"/>
              <a:t>‹#›</a:t>
            </a:fld>
            <a:endParaRPr lang="cs-CZ"/>
          </a:p>
        </p:txBody>
      </p:sp>
    </p:spTree>
    <p:extLst>
      <p:ext uri="{BB962C8B-B14F-4D97-AF65-F5344CB8AC3E}">
        <p14:creationId xmlns:p14="http://schemas.microsoft.com/office/powerpoint/2010/main" val="79620259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8" y="2"/>
            <a:ext cx="4307734" cy="340439"/>
          </a:xfrm>
          <a:prstGeom prst="rect">
            <a:avLst/>
          </a:prstGeom>
        </p:spPr>
        <p:txBody>
          <a:bodyPr vert="horz" lIns="91388" tIns="45692" rIns="91388" bIns="45692" rtlCol="0"/>
          <a:lstStyle>
            <a:lvl1pPr algn="l">
              <a:defRPr sz="1200"/>
            </a:lvl1pPr>
          </a:lstStyle>
          <a:p>
            <a:endParaRPr lang="cs-CZ"/>
          </a:p>
        </p:txBody>
      </p:sp>
      <p:sp>
        <p:nvSpPr>
          <p:cNvPr id="3" name="Zástupný symbol pro datum 2"/>
          <p:cNvSpPr>
            <a:spLocks noGrp="1"/>
          </p:cNvSpPr>
          <p:nvPr>
            <p:ph type="dt" idx="1"/>
          </p:nvPr>
        </p:nvSpPr>
        <p:spPr>
          <a:xfrm>
            <a:off x="5630896" y="2"/>
            <a:ext cx="4307734" cy="340439"/>
          </a:xfrm>
          <a:prstGeom prst="rect">
            <a:avLst/>
          </a:prstGeom>
        </p:spPr>
        <p:txBody>
          <a:bodyPr vert="horz" lIns="91388" tIns="45692" rIns="91388" bIns="45692" rtlCol="0"/>
          <a:lstStyle>
            <a:lvl1pPr algn="r">
              <a:defRPr sz="1200"/>
            </a:lvl1pPr>
          </a:lstStyle>
          <a:p>
            <a:fld id="{2422EF5C-5376-489E-8A0E-01AB1CCB1A11}" type="datetimeFigureOut">
              <a:rPr lang="cs-CZ" smtClean="0"/>
              <a:t>04.03.2020</a:t>
            </a:fld>
            <a:endParaRPr lang="cs-CZ"/>
          </a:p>
        </p:txBody>
      </p:sp>
      <p:sp>
        <p:nvSpPr>
          <p:cNvPr id="4" name="Zástupný symbol pro obrázek snímku 3"/>
          <p:cNvSpPr>
            <a:spLocks noGrp="1" noRot="1" noChangeAspect="1"/>
          </p:cNvSpPr>
          <p:nvPr>
            <p:ph type="sldImg" idx="2"/>
          </p:nvPr>
        </p:nvSpPr>
        <p:spPr>
          <a:xfrm>
            <a:off x="3270250" y="511175"/>
            <a:ext cx="3400425" cy="2551113"/>
          </a:xfrm>
          <a:prstGeom prst="rect">
            <a:avLst/>
          </a:prstGeom>
          <a:noFill/>
          <a:ln w="12700">
            <a:solidFill>
              <a:prstClr val="black"/>
            </a:solidFill>
          </a:ln>
        </p:spPr>
        <p:txBody>
          <a:bodyPr vert="horz" lIns="91388" tIns="45692" rIns="91388" bIns="45692" rtlCol="0" anchor="ctr"/>
          <a:lstStyle/>
          <a:p>
            <a:endParaRPr lang="cs-CZ"/>
          </a:p>
        </p:txBody>
      </p:sp>
      <p:sp>
        <p:nvSpPr>
          <p:cNvPr id="5" name="Zástupný symbol pro poznámky 4"/>
          <p:cNvSpPr>
            <a:spLocks noGrp="1"/>
          </p:cNvSpPr>
          <p:nvPr>
            <p:ph type="body" sz="quarter" idx="3"/>
          </p:nvPr>
        </p:nvSpPr>
        <p:spPr>
          <a:xfrm>
            <a:off x="994094" y="3234177"/>
            <a:ext cx="7952740" cy="3063955"/>
          </a:xfrm>
          <a:prstGeom prst="rect">
            <a:avLst/>
          </a:prstGeom>
        </p:spPr>
        <p:txBody>
          <a:bodyPr vert="horz" lIns="91388" tIns="45692" rIns="91388" bIns="45692"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8" y="6467170"/>
            <a:ext cx="4307734" cy="340439"/>
          </a:xfrm>
          <a:prstGeom prst="rect">
            <a:avLst/>
          </a:prstGeom>
        </p:spPr>
        <p:txBody>
          <a:bodyPr vert="horz" lIns="91388" tIns="45692" rIns="91388" bIns="45692"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5630896" y="6467170"/>
            <a:ext cx="4307734" cy="340439"/>
          </a:xfrm>
          <a:prstGeom prst="rect">
            <a:avLst/>
          </a:prstGeom>
        </p:spPr>
        <p:txBody>
          <a:bodyPr vert="horz" lIns="91388" tIns="45692" rIns="91388" bIns="45692" rtlCol="0" anchor="b"/>
          <a:lstStyle>
            <a:lvl1pPr algn="r">
              <a:defRPr sz="1200"/>
            </a:lvl1pPr>
          </a:lstStyle>
          <a:p>
            <a:fld id="{19E04AD6-E4D9-4208-841C-1C65626D1DEB}" type="slidenum">
              <a:rPr lang="cs-CZ" smtClean="0"/>
              <a:t>‹#›</a:t>
            </a:fld>
            <a:endParaRPr lang="cs-CZ"/>
          </a:p>
        </p:txBody>
      </p:sp>
    </p:spTree>
    <p:extLst>
      <p:ext uri="{BB962C8B-B14F-4D97-AF65-F5344CB8AC3E}">
        <p14:creationId xmlns:p14="http://schemas.microsoft.com/office/powerpoint/2010/main" val="372593724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1</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290513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14</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580193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15</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993836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17</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164067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18</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1454156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19</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1474974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20</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1313843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21</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523940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22</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623295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23</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1141317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24</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1992572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2</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1429796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26</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4161720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27</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653116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28</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732837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29</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602495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30</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882977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31</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164259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32</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1462446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33</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328335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34</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1571162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35</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631443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3</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970556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36</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180244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37</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037764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38</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138689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39</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14668482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40</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8606400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41</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566145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42</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621465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43</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851352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44</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5023438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45</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989930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4</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765311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46</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16413046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47</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3166234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48</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0499393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49</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19857717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50</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3329372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51</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4581137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52</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19259633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53</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2915005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54</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17780393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55</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1251327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5</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7753093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56</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814881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57</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796132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58</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0752195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59</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41568850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60</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3465618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61</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8492830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62</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24238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6</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16134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7</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679968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10</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2732520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9E04AD6-E4D9-4208-841C-1C65626D1DEB}" type="slidenum">
              <a:rPr lang="cs-CZ" smtClean="0"/>
              <a:t>13</a:t>
            </a:fld>
            <a:endParaRPr lang="cs-CZ" dirty="0"/>
          </a:p>
        </p:txBody>
      </p:sp>
      <p:sp>
        <p:nvSpPr>
          <p:cNvPr id="5" name="Zástupný symbol pro zápatí 4"/>
          <p:cNvSpPr>
            <a:spLocks noGrp="1"/>
          </p:cNvSpPr>
          <p:nvPr>
            <p:ph type="ftr" sz="quarter" idx="11"/>
          </p:nvPr>
        </p:nvSpPr>
        <p:spPr/>
        <p:txBody>
          <a:bodyPr/>
          <a:lstStyle/>
          <a:p>
            <a:endParaRPr lang="cs-CZ" dirty="0"/>
          </a:p>
        </p:txBody>
      </p:sp>
    </p:spTree>
    <p:extLst>
      <p:ext uri="{BB962C8B-B14F-4D97-AF65-F5344CB8AC3E}">
        <p14:creationId xmlns:p14="http://schemas.microsoft.com/office/powerpoint/2010/main" val="3443666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8C9B554C-C876-406D-870A-D552C3B82D62}" type="datetime1">
              <a:rPr lang="cs-CZ" smtClean="0"/>
              <a:t>04.03.2020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D9A84C1-5ABF-4E93-957A-F33EC67BD426}" type="slidenum">
              <a:rPr lang="cs-CZ" smtClean="0"/>
              <a:t>‹#›</a:t>
            </a:fld>
            <a:endParaRPr lang="cs-CZ"/>
          </a:p>
        </p:txBody>
      </p:sp>
    </p:spTree>
    <p:extLst>
      <p:ext uri="{BB962C8B-B14F-4D97-AF65-F5344CB8AC3E}">
        <p14:creationId xmlns:p14="http://schemas.microsoft.com/office/powerpoint/2010/main" val="489047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EF4AA47-F759-4B7C-BE44-3FB4E8392979}" type="datetime1">
              <a:rPr lang="cs-CZ" smtClean="0"/>
              <a:t>04.03.2020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D9A84C1-5ABF-4E93-957A-F33EC67BD426}" type="slidenum">
              <a:rPr lang="cs-CZ" smtClean="0"/>
              <a:t>‹#›</a:t>
            </a:fld>
            <a:endParaRPr lang="cs-CZ"/>
          </a:p>
        </p:txBody>
      </p:sp>
    </p:spTree>
    <p:extLst>
      <p:ext uri="{BB962C8B-B14F-4D97-AF65-F5344CB8AC3E}">
        <p14:creationId xmlns:p14="http://schemas.microsoft.com/office/powerpoint/2010/main" val="2245241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E177691-999F-4A02-89A6-9E4191C7803A}" type="datetime1">
              <a:rPr lang="cs-CZ" smtClean="0"/>
              <a:t>04.03.2020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D9A84C1-5ABF-4E93-957A-F33EC67BD426}" type="slidenum">
              <a:rPr lang="cs-CZ" smtClean="0"/>
              <a:t>‹#›</a:t>
            </a:fld>
            <a:endParaRPr lang="cs-CZ"/>
          </a:p>
        </p:txBody>
      </p:sp>
    </p:spTree>
    <p:extLst>
      <p:ext uri="{BB962C8B-B14F-4D97-AF65-F5344CB8AC3E}">
        <p14:creationId xmlns:p14="http://schemas.microsoft.com/office/powerpoint/2010/main" val="85064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A178EC5F-8C6F-4A5A-9320-1936B61FC2B0}" type="datetime1">
              <a:rPr lang="cs-CZ" smtClean="0"/>
              <a:t>04.03.2020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D9A84C1-5ABF-4E93-957A-F33EC67BD426}" type="slidenum">
              <a:rPr lang="cs-CZ" smtClean="0"/>
              <a:t>‹#›</a:t>
            </a:fld>
            <a:endParaRPr lang="cs-CZ"/>
          </a:p>
        </p:txBody>
      </p:sp>
    </p:spTree>
    <p:extLst>
      <p:ext uri="{BB962C8B-B14F-4D97-AF65-F5344CB8AC3E}">
        <p14:creationId xmlns:p14="http://schemas.microsoft.com/office/powerpoint/2010/main" val="168287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754BAA1E-0105-4935-965E-D0E945A4E3D5}" type="datetime1">
              <a:rPr lang="cs-CZ" smtClean="0"/>
              <a:t>04.03.2020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0D9A84C1-5ABF-4E93-957A-F33EC67BD426}" type="slidenum">
              <a:rPr lang="cs-CZ" smtClean="0"/>
              <a:t>‹#›</a:t>
            </a:fld>
            <a:endParaRPr lang="cs-CZ"/>
          </a:p>
        </p:txBody>
      </p:sp>
    </p:spTree>
    <p:extLst>
      <p:ext uri="{BB962C8B-B14F-4D97-AF65-F5344CB8AC3E}">
        <p14:creationId xmlns:p14="http://schemas.microsoft.com/office/powerpoint/2010/main" val="3354859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86B3AEF5-6C1F-4F8E-8163-40E1B0072192}" type="datetime1">
              <a:rPr lang="cs-CZ" smtClean="0"/>
              <a:t>04.03.2020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D9A84C1-5ABF-4E93-957A-F33EC67BD426}" type="slidenum">
              <a:rPr lang="cs-CZ" smtClean="0"/>
              <a:t>‹#›</a:t>
            </a:fld>
            <a:endParaRPr lang="cs-CZ"/>
          </a:p>
        </p:txBody>
      </p:sp>
    </p:spTree>
    <p:extLst>
      <p:ext uri="{BB962C8B-B14F-4D97-AF65-F5344CB8AC3E}">
        <p14:creationId xmlns:p14="http://schemas.microsoft.com/office/powerpoint/2010/main" val="365507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761A12FC-BB69-439C-B29F-E35DAED5F6CF}" type="datetime1">
              <a:rPr lang="cs-CZ" smtClean="0"/>
              <a:t>04.03.2020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0D9A84C1-5ABF-4E93-957A-F33EC67BD426}" type="slidenum">
              <a:rPr lang="cs-CZ" smtClean="0"/>
              <a:t>‹#›</a:t>
            </a:fld>
            <a:endParaRPr lang="cs-CZ"/>
          </a:p>
        </p:txBody>
      </p:sp>
    </p:spTree>
    <p:extLst>
      <p:ext uri="{BB962C8B-B14F-4D97-AF65-F5344CB8AC3E}">
        <p14:creationId xmlns:p14="http://schemas.microsoft.com/office/powerpoint/2010/main" val="3101966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E7A2C66-0F50-4C51-90BD-E0F4054D36F7}" type="datetime1">
              <a:rPr lang="cs-CZ" smtClean="0"/>
              <a:t>04.03.2020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0D9A84C1-5ABF-4E93-957A-F33EC67BD426}" type="slidenum">
              <a:rPr lang="cs-CZ" smtClean="0"/>
              <a:t>‹#›</a:t>
            </a:fld>
            <a:endParaRPr lang="cs-CZ"/>
          </a:p>
        </p:txBody>
      </p:sp>
    </p:spTree>
    <p:extLst>
      <p:ext uri="{BB962C8B-B14F-4D97-AF65-F5344CB8AC3E}">
        <p14:creationId xmlns:p14="http://schemas.microsoft.com/office/powerpoint/2010/main" val="2335086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D7CBF90-07C2-459F-BBE3-CD28BA1A9D61}" type="datetime1">
              <a:rPr lang="cs-CZ" smtClean="0"/>
              <a:t>04.03.2020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0D9A84C1-5ABF-4E93-957A-F33EC67BD426}" type="slidenum">
              <a:rPr lang="cs-CZ" smtClean="0"/>
              <a:t>‹#›</a:t>
            </a:fld>
            <a:endParaRPr lang="cs-CZ"/>
          </a:p>
        </p:txBody>
      </p:sp>
    </p:spTree>
    <p:extLst>
      <p:ext uri="{BB962C8B-B14F-4D97-AF65-F5344CB8AC3E}">
        <p14:creationId xmlns:p14="http://schemas.microsoft.com/office/powerpoint/2010/main" val="2577727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E1A7448F-41FA-42EF-A041-48FE9E7BBF24}" type="datetime1">
              <a:rPr lang="cs-CZ" smtClean="0"/>
              <a:t>04.03.2020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D9A84C1-5ABF-4E93-957A-F33EC67BD426}" type="slidenum">
              <a:rPr lang="cs-CZ" smtClean="0"/>
              <a:t>‹#›</a:t>
            </a:fld>
            <a:endParaRPr lang="cs-CZ"/>
          </a:p>
        </p:txBody>
      </p:sp>
    </p:spTree>
    <p:extLst>
      <p:ext uri="{BB962C8B-B14F-4D97-AF65-F5344CB8AC3E}">
        <p14:creationId xmlns:p14="http://schemas.microsoft.com/office/powerpoint/2010/main" val="322278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BC57F5E3-8C1C-4161-9A47-F852C2708B2C}" type="datetime1">
              <a:rPr lang="cs-CZ" smtClean="0"/>
              <a:t>04.03.2020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0D9A84C1-5ABF-4E93-957A-F33EC67BD426}" type="slidenum">
              <a:rPr lang="cs-CZ" smtClean="0"/>
              <a:t>‹#›</a:t>
            </a:fld>
            <a:endParaRPr lang="cs-CZ"/>
          </a:p>
        </p:txBody>
      </p:sp>
    </p:spTree>
    <p:extLst>
      <p:ext uri="{BB962C8B-B14F-4D97-AF65-F5344CB8AC3E}">
        <p14:creationId xmlns:p14="http://schemas.microsoft.com/office/powerpoint/2010/main" val="2300694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DB8365-C128-4C66-9560-4D985448EE8E}" type="datetime1">
              <a:rPr lang="cs-CZ" smtClean="0"/>
              <a:t>04.03.2020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9A84C1-5ABF-4E93-957A-F33EC67BD426}" type="slidenum">
              <a:rPr lang="cs-CZ" smtClean="0"/>
              <a:t>‹#›</a:t>
            </a:fld>
            <a:endParaRPr lang="cs-CZ"/>
          </a:p>
        </p:txBody>
      </p:sp>
    </p:spTree>
    <p:extLst>
      <p:ext uri="{BB962C8B-B14F-4D97-AF65-F5344CB8AC3E}">
        <p14:creationId xmlns:p14="http://schemas.microsoft.com/office/powerpoint/2010/main" val="1162927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jpeg"/><Relationship Id="rId11" Type="http://schemas.openxmlformats.org/officeDocument/2006/relationships/image" Target="../media/image2.png"/><Relationship Id="rId5" Type="http://schemas.openxmlformats.org/officeDocument/2006/relationships/image" Target="../media/image21.jpeg"/><Relationship Id="rId10" Type="http://schemas.openxmlformats.org/officeDocument/2006/relationships/image" Target="../media/image3.jpeg"/><Relationship Id="rId4" Type="http://schemas.openxmlformats.org/officeDocument/2006/relationships/image" Target="../media/image20.jpeg"/><Relationship Id="rId9"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3.jpeg"/><Relationship Id="rId4" Type="http://schemas.openxmlformats.org/officeDocument/2006/relationships/image" Target="../media/image5.jpe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2.png"/><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2.png"/><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2.png"/><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hyperlink" Target="http://www.iti.hradec.pardubice.e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l="60237" t="60018"/>
          <a:stretch/>
        </p:blipFill>
        <p:spPr>
          <a:xfrm>
            <a:off x="5508104" y="4271633"/>
            <a:ext cx="3635896" cy="2586367"/>
          </a:xfrm>
          <a:prstGeom prst="rect">
            <a:avLst/>
          </a:prstGeom>
        </p:spPr>
      </p:pic>
      <p:pic>
        <p:nvPicPr>
          <p:cNvPr id="6" name="Obrázek 5"/>
          <p:cNvPicPr/>
          <p:nvPr/>
        </p:nvPicPr>
        <p:blipFill>
          <a:blip r:embed="rId4">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sp>
        <p:nvSpPr>
          <p:cNvPr id="7" name="TextovéPole 6"/>
          <p:cNvSpPr txBox="1"/>
          <p:nvPr/>
        </p:nvSpPr>
        <p:spPr>
          <a:xfrm>
            <a:off x="755576" y="1340768"/>
            <a:ext cx="7560840" cy="3724096"/>
          </a:xfrm>
          <a:prstGeom prst="rect">
            <a:avLst/>
          </a:prstGeom>
          <a:noFill/>
        </p:spPr>
        <p:txBody>
          <a:bodyPr wrap="square" rtlCol="0">
            <a:spAutoFit/>
          </a:bodyPr>
          <a:lstStyle/>
          <a:p>
            <a:pPr algn="ctr"/>
            <a:endParaRPr lang="cs-CZ" sz="2400" b="1" cap="all" dirty="0"/>
          </a:p>
          <a:p>
            <a:pPr algn="ctr"/>
            <a:r>
              <a:rPr lang="cs-CZ" sz="3600" b="1" cap="all" dirty="0" smtClean="0"/>
              <a:t>ITI</a:t>
            </a:r>
            <a:endParaRPr lang="cs-CZ" sz="3600" b="1" cap="all" dirty="0"/>
          </a:p>
          <a:p>
            <a:pPr algn="ctr"/>
            <a:r>
              <a:rPr lang="cs-CZ" sz="3600" b="1" cap="all" dirty="0"/>
              <a:t>hradecko-pardubické aglomerace</a:t>
            </a:r>
            <a:endParaRPr lang="cs-CZ" sz="2400" cap="all" dirty="0"/>
          </a:p>
          <a:p>
            <a:pPr algn="ctr"/>
            <a:endParaRPr lang="cs-CZ" sz="2400" cap="all" dirty="0"/>
          </a:p>
          <a:p>
            <a:pPr algn="ctr"/>
            <a:r>
              <a:rPr lang="cs-CZ" sz="2400" b="1" cap="all" dirty="0" smtClean="0"/>
              <a:t>pardubice</a:t>
            </a:r>
            <a:endParaRPr lang="cs-CZ" sz="2400" b="1" cap="all" dirty="0"/>
          </a:p>
          <a:p>
            <a:pPr algn="ctr"/>
            <a:r>
              <a:rPr lang="cs-CZ" sz="2400" b="1" cap="all" dirty="0" smtClean="0"/>
              <a:t>5. března </a:t>
            </a:r>
            <a:r>
              <a:rPr lang="cs-CZ" sz="2400" b="1" cap="all" dirty="0"/>
              <a:t>2020</a:t>
            </a:r>
          </a:p>
          <a:p>
            <a:endParaRPr lang="cs-CZ" b="1" cap="all" dirty="0"/>
          </a:p>
          <a:p>
            <a:endParaRPr lang="cs-CZ" sz="1400" dirty="0"/>
          </a:p>
        </p:txBody>
      </p:sp>
      <p:pic>
        <p:nvPicPr>
          <p:cNvPr id="8" name="Obrázek 7"/>
          <p:cNvPicPr/>
          <p:nvPr/>
        </p:nvPicPr>
        <p:blipFill rotWithShape="1">
          <a:blip r:embed="rId5" cstate="print">
            <a:extLst>
              <a:ext uri="{28A0092B-C50C-407E-A947-70E740481C1C}">
                <a14:useLocalDpi xmlns:a14="http://schemas.microsoft.com/office/drawing/2010/main" val="0"/>
              </a:ext>
            </a:extLst>
          </a:blip>
          <a:srcRect l="2403" t="16641" r="2475" b="17370"/>
          <a:stretch/>
        </p:blipFill>
        <p:spPr bwMode="auto">
          <a:xfrm>
            <a:off x="2090057" y="5973288"/>
            <a:ext cx="4963886" cy="593767"/>
          </a:xfrm>
          <a:prstGeom prst="rect">
            <a:avLst/>
          </a:prstGeom>
          <a:noFill/>
          <a:ln>
            <a:noFill/>
          </a:ln>
        </p:spPr>
      </p:pic>
    </p:spTree>
    <p:extLst>
      <p:ext uri="{BB962C8B-B14F-4D97-AF65-F5344CB8AC3E}">
        <p14:creationId xmlns:p14="http://schemas.microsoft.com/office/powerpoint/2010/main" val="1572131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60237" t="60018"/>
          <a:stretch/>
        </p:blipFill>
        <p:spPr>
          <a:xfrm>
            <a:off x="5508104" y="4271633"/>
            <a:ext cx="3635896" cy="2586367"/>
          </a:xfrm>
          <a:prstGeom prst="rect">
            <a:avLst/>
          </a:prstGeom>
        </p:spPr>
      </p:pic>
      <p:sp>
        <p:nvSpPr>
          <p:cNvPr id="4" name="TextovéPole 3"/>
          <p:cNvSpPr txBox="1"/>
          <p:nvPr/>
        </p:nvSpPr>
        <p:spPr>
          <a:xfrm>
            <a:off x="467544" y="1197683"/>
            <a:ext cx="8208912" cy="3231654"/>
          </a:xfrm>
          <a:prstGeom prst="rect">
            <a:avLst/>
          </a:prstGeom>
          <a:noFill/>
        </p:spPr>
        <p:txBody>
          <a:bodyPr wrap="square" rtlCol="0">
            <a:spAutoFit/>
          </a:bodyPr>
          <a:lstStyle/>
          <a:p>
            <a:pPr algn="ctr"/>
            <a:r>
              <a:rPr lang="cs-CZ" sz="2400" b="1" cap="all" dirty="0"/>
              <a:t>hradecko-pardubické aglomerace 2021+ „budoucnost“</a:t>
            </a:r>
          </a:p>
          <a:p>
            <a:pPr lvl="0"/>
            <a:endParaRPr lang="cs-CZ" b="1" dirty="0" smtClean="0"/>
          </a:p>
          <a:p>
            <a:pPr lvl="0"/>
            <a:r>
              <a:rPr lang="cs-CZ" b="1" dirty="0" smtClean="0"/>
              <a:t>Vymezení </a:t>
            </a:r>
            <a:r>
              <a:rPr lang="cs-CZ" b="1" dirty="0"/>
              <a:t>aglomerací ITI</a:t>
            </a:r>
            <a:endParaRPr lang="cs-CZ" dirty="0"/>
          </a:p>
          <a:p>
            <a:pPr marL="742950" lvl="1" indent="-285750" algn="just">
              <a:buFont typeface="Arial" panose="020B0604020202020204" pitchFamily="34" charset="0"/>
              <a:buChar char="•"/>
            </a:pPr>
            <a:r>
              <a:rPr lang="cs-CZ" dirty="0"/>
              <a:t>MMR </a:t>
            </a:r>
            <a:r>
              <a:rPr lang="cs-CZ" dirty="0" smtClean="0"/>
              <a:t>zpracovalo jednotnou metodiku </a:t>
            </a:r>
            <a:r>
              <a:rPr lang="cs-CZ" dirty="0"/>
              <a:t>nového vymezení </a:t>
            </a:r>
            <a:r>
              <a:rPr lang="cs-CZ" dirty="0" smtClean="0"/>
              <a:t>aglomerací</a:t>
            </a:r>
          </a:p>
          <a:p>
            <a:pPr marL="742950" lvl="1" indent="-285750" algn="just">
              <a:buFont typeface="Arial" panose="020B0604020202020204" pitchFamily="34" charset="0"/>
              <a:buChar char="•"/>
            </a:pPr>
            <a:r>
              <a:rPr lang="cs-CZ" dirty="0" smtClean="0"/>
              <a:t>metodika </a:t>
            </a:r>
            <a:r>
              <a:rPr lang="cs-CZ" dirty="0"/>
              <a:t>založená na geografických analýzách signalizačních dat mobilního operátora a dalších statistických a geografických metodách </a:t>
            </a:r>
            <a:endParaRPr lang="cs-CZ" dirty="0" smtClean="0"/>
          </a:p>
          <a:p>
            <a:pPr marL="742950" lvl="1" indent="-285750" algn="just">
              <a:buFont typeface="Arial" panose="020B0604020202020204" pitchFamily="34" charset="0"/>
              <a:buChar char="•"/>
            </a:pPr>
            <a:r>
              <a:rPr lang="cs-CZ" dirty="0" smtClean="0"/>
              <a:t>do území </a:t>
            </a:r>
            <a:r>
              <a:rPr lang="cs-CZ" b="1" dirty="0" smtClean="0"/>
              <a:t>Hradecko-pardubické aglomerace </a:t>
            </a:r>
            <a:r>
              <a:rPr lang="cs-CZ" dirty="0" smtClean="0"/>
              <a:t>zařazeno 151 obcí (KHK 72, PK 79)</a:t>
            </a:r>
          </a:p>
          <a:p>
            <a:pPr marL="1200150" lvl="2" indent="-285750" algn="just">
              <a:buFont typeface="Arial" panose="020B0604020202020204" pitchFamily="34" charset="0"/>
              <a:buChar char="•"/>
            </a:pPr>
            <a:r>
              <a:rPr lang="cs-CZ" dirty="0" smtClean="0"/>
              <a:t>nově </a:t>
            </a:r>
            <a:r>
              <a:rPr lang="cs-CZ" dirty="0"/>
              <a:t>v území 26 obcí (mj. např. Heřmanův Městec či Slatiňany)</a:t>
            </a:r>
          </a:p>
          <a:p>
            <a:pPr marL="1200150" lvl="2" indent="-285750" algn="just">
              <a:buFont typeface="Arial" panose="020B0604020202020204" pitchFamily="34" charset="0"/>
              <a:buChar char="•"/>
            </a:pPr>
            <a:r>
              <a:rPr lang="cs-CZ" dirty="0"/>
              <a:t>do aglomerace ze stávajících obcí nespadá 20 obcí (mj. např. Chlumec nad Cidlinou či Holice) </a:t>
            </a:r>
          </a:p>
          <a:p>
            <a:pPr marL="742950" lvl="1" indent="-285750" algn="just">
              <a:buFont typeface="Arial" panose="020B0604020202020204" pitchFamily="34" charset="0"/>
              <a:buChar char="•"/>
            </a:pPr>
            <a:r>
              <a:rPr lang="cs-CZ" dirty="0" smtClean="0"/>
              <a:t>vymezení je závazné a finální</a:t>
            </a:r>
          </a:p>
        </p:txBody>
      </p:sp>
      <p:pic>
        <p:nvPicPr>
          <p:cNvPr id="3" name="Obrázek 2"/>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2051720" y="5949280"/>
            <a:ext cx="4963886" cy="593767"/>
          </a:xfrm>
          <a:prstGeom prst="rect">
            <a:avLst/>
          </a:prstGeom>
          <a:noFill/>
          <a:ln>
            <a:noFill/>
          </a:ln>
        </p:spPr>
      </p:pic>
      <p:pic>
        <p:nvPicPr>
          <p:cNvPr id="5" name="Obrázek 4"/>
          <p:cNvPicPr/>
          <p:nvPr/>
        </p:nvPicPr>
        <p:blipFill>
          <a:blip r:embed="rId5">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spTree>
    <p:extLst>
      <p:ext uri="{BB962C8B-B14F-4D97-AF65-F5344CB8AC3E}">
        <p14:creationId xmlns:p14="http://schemas.microsoft.com/office/powerpoint/2010/main" val="3181092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a:extLst>
              <a:ext uri="{FF2B5EF4-FFF2-40B4-BE49-F238E27FC236}">
                <a16:creationId xmlns:a16="http://schemas.microsoft.com/office/drawing/2014/main" id="{775F355F-E3E2-430E-BD35-1E4F48C89A34}"/>
              </a:ext>
            </a:extLst>
          </p:cNvPr>
          <p:cNvSpPr>
            <a:spLocks noGrp="1"/>
          </p:cNvSpPr>
          <p:nvPr>
            <p:ph type="sldNum" sz="quarter" idx="12"/>
          </p:nvPr>
        </p:nvSpPr>
        <p:spPr/>
        <p:txBody>
          <a:bodyPr/>
          <a:lstStyle/>
          <a:p>
            <a:fld id="{0D9A84C1-5ABF-4E93-957A-F33EC67BD426}" type="slidenum">
              <a:rPr lang="cs-CZ" smtClean="0"/>
              <a:t>11</a:t>
            </a:fld>
            <a:endParaRPr lang="cs-CZ" dirty="0"/>
          </a:p>
        </p:txBody>
      </p:sp>
      <p:pic>
        <p:nvPicPr>
          <p:cNvPr id="3" name="Obrázek 2" descr="Obsah obrázku text, mapa&#10;&#10;Popis byl vytvořen automaticky">
            <a:extLst>
              <a:ext uri="{FF2B5EF4-FFF2-40B4-BE49-F238E27FC236}">
                <a16:creationId xmlns:a16="http://schemas.microsoft.com/office/drawing/2014/main" id="{3ABEB5E7-C42D-48EC-8043-0EBF2C470CA2}"/>
              </a:ext>
            </a:extLst>
          </p:cNvPr>
          <p:cNvPicPr>
            <a:picLocks noChangeAspect="1"/>
          </p:cNvPicPr>
          <p:nvPr/>
        </p:nvPicPr>
        <p:blipFill rotWithShape="1">
          <a:blip r:embed="rId2">
            <a:extLst>
              <a:ext uri="{28A0092B-C50C-407E-A947-70E740481C1C}">
                <a14:useLocalDpi xmlns:a14="http://schemas.microsoft.com/office/drawing/2010/main" val="0"/>
              </a:ext>
            </a:extLst>
          </a:blip>
          <a:srcRect r="1336"/>
          <a:stretch/>
        </p:blipFill>
        <p:spPr>
          <a:xfrm>
            <a:off x="1464594" y="0"/>
            <a:ext cx="6131742" cy="6858000"/>
          </a:xfrm>
          <a:prstGeom prst="rect">
            <a:avLst/>
          </a:prstGeom>
        </p:spPr>
      </p:pic>
    </p:spTree>
    <p:extLst>
      <p:ext uri="{BB962C8B-B14F-4D97-AF65-F5344CB8AC3E}">
        <p14:creationId xmlns:p14="http://schemas.microsoft.com/office/powerpoint/2010/main" val="32412919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a:extLst>
              <a:ext uri="{FF2B5EF4-FFF2-40B4-BE49-F238E27FC236}">
                <a16:creationId xmlns:a16="http://schemas.microsoft.com/office/drawing/2014/main" id="{775F355F-E3E2-430E-BD35-1E4F48C89A34}"/>
              </a:ext>
            </a:extLst>
          </p:cNvPr>
          <p:cNvSpPr>
            <a:spLocks noGrp="1"/>
          </p:cNvSpPr>
          <p:nvPr>
            <p:ph type="sldNum" sz="quarter" idx="12"/>
          </p:nvPr>
        </p:nvSpPr>
        <p:spPr/>
        <p:txBody>
          <a:bodyPr/>
          <a:lstStyle/>
          <a:p>
            <a:fld id="{0D9A84C1-5ABF-4E93-957A-F33EC67BD426}" type="slidenum">
              <a:rPr lang="cs-CZ" smtClean="0"/>
              <a:t>12</a:t>
            </a:fld>
            <a:endParaRPr lang="cs-CZ" dirty="0"/>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3778"/>
            <a:ext cx="9144000" cy="4950443"/>
          </a:xfrm>
          <a:prstGeom prst="rect">
            <a:avLst/>
          </a:prstGeom>
        </p:spPr>
      </p:pic>
      <p:pic>
        <p:nvPicPr>
          <p:cNvPr id="6" name="Obrázek 5"/>
          <p:cNvPicPr/>
          <p:nvPr/>
        </p:nvPicPr>
        <p:blipFill rotWithShape="1">
          <a:blip r:embed="rId3" cstate="print">
            <a:extLst>
              <a:ext uri="{28A0092B-C50C-407E-A947-70E740481C1C}">
                <a14:useLocalDpi xmlns:a14="http://schemas.microsoft.com/office/drawing/2010/main" val="0"/>
              </a:ext>
            </a:extLst>
          </a:blip>
          <a:srcRect l="2403" t="16641" r="2475" b="17370"/>
          <a:stretch/>
        </p:blipFill>
        <p:spPr bwMode="auto">
          <a:xfrm>
            <a:off x="2051720" y="5949280"/>
            <a:ext cx="4963886" cy="593767"/>
          </a:xfrm>
          <a:prstGeom prst="rect">
            <a:avLst/>
          </a:prstGeom>
          <a:noFill/>
          <a:ln>
            <a:noFill/>
          </a:ln>
        </p:spPr>
      </p:pic>
      <p:pic>
        <p:nvPicPr>
          <p:cNvPr id="7" name="Obrázek 6"/>
          <p:cNvPicPr/>
          <p:nvPr/>
        </p:nvPicPr>
        <p:blipFill>
          <a:blip r:embed="rId4">
            <a:extLst>
              <a:ext uri="{28A0092B-C50C-407E-A947-70E740481C1C}">
                <a14:useLocalDpi xmlns:a14="http://schemas.microsoft.com/office/drawing/2010/main" val="0"/>
              </a:ext>
            </a:extLst>
          </a:blip>
          <a:stretch>
            <a:fillRect/>
          </a:stretch>
        </p:blipFill>
        <p:spPr>
          <a:xfrm>
            <a:off x="3390900" y="411594"/>
            <a:ext cx="2362200" cy="571500"/>
          </a:xfrm>
          <a:prstGeom prst="rect">
            <a:avLst/>
          </a:prstGeom>
        </p:spPr>
      </p:pic>
    </p:spTree>
    <p:extLst>
      <p:ext uri="{BB962C8B-B14F-4D97-AF65-F5344CB8AC3E}">
        <p14:creationId xmlns:p14="http://schemas.microsoft.com/office/powerpoint/2010/main" val="32397252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60237" t="60018"/>
          <a:stretch/>
        </p:blipFill>
        <p:spPr>
          <a:xfrm>
            <a:off x="5508104" y="4271633"/>
            <a:ext cx="3635896" cy="2586367"/>
          </a:xfrm>
          <a:prstGeom prst="rect">
            <a:avLst/>
          </a:prstGeom>
        </p:spPr>
      </p:pic>
      <p:sp>
        <p:nvSpPr>
          <p:cNvPr id="4" name="TextovéPole 3"/>
          <p:cNvSpPr txBox="1"/>
          <p:nvPr/>
        </p:nvSpPr>
        <p:spPr>
          <a:xfrm>
            <a:off x="467544" y="1197683"/>
            <a:ext cx="8208912" cy="4308872"/>
          </a:xfrm>
          <a:prstGeom prst="rect">
            <a:avLst/>
          </a:prstGeom>
          <a:noFill/>
        </p:spPr>
        <p:txBody>
          <a:bodyPr wrap="square" rtlCol="0">
            <a:spAutoFit/>
          </a:bodyPr>
          <a:lstStyle/>
          <a:p>
            <a:pPr algn="ctr"/>
            <a:r>
              <a:rPr lang="cs-CZ" sz="2400" b="1" cap="all" dirty="0"/>
              <a:t>hradecko-pardubické aglomerace 2021+ „budoucnost“</a:t>
            </a:r>
          </a:p>
          <a:p>
            <a:pPr marL="285750" indent="-285750" algn="just">
              <a:buFont typeface="Arial" panose="020B0604020202020204" pitchFamily="34" charset="0"/>
              <a:buChar char="•"/>
            </a:pPr>
            <a:endParaRPr lang="cs-CZ" sz="1400" dirty="0"/>
          </a:p>
          <a:p>
            <a:r>
              <a:rPr lang="cs-CZ" b="1" dirty="0"/>
              <a:t>Revize Strategie ITI Hradecko-pardubické aglomerace</a:t>
            </a:r>
            <a:endParaRPr lang="cs-CZ" dirty="0"/>
          </a:p>
          <a:p>
            <a:pPr marL="742950" lvl="1" indent="-285750" algn="just">
              <a:spcAft>
                <a:spcPts val="600"/>
              </a:spcAft>
              <a:buFont typeface="Arial" panose="020B0604020202020204" pitchFamily="34" charset="0"/>
              <a:buChar char="•"/>
            </a:pPr>
            <a:r>
              <a:rPr lang="cs-CZ" dirty="0"/>
              <a:t>v souvislosti s přípravou programového období 2021+ již proběhla revize analytické části Strategie ITI </a:t>
            </a:r>
            <a:r>
              <a:rPr lang="cs-CZ" dirty="0" smtClean="0"/>
              <a:t>(7/2019) → </a:t>
            </a:r>
            <a:r>
              <a:rPr lang="cs-CZ" dirty="0"/>
              <a:t>naše aglomerace jako </a:t>
            </a:r>
            <a:r>
              <a:rPr lang="cs-CZ" dirty="0" smtClean="0"/>
              <a:t>první ITI</a:t>
            </a:r>
            <a:endParaRPr lang="cs-CZ" b="1" dirty="0"/>
          </a:p>
          <a:p>
            <a:pPr marL="742950" lvl="1" indent="-285750" algn="just">
              <a:spcAft>
                <a:spcPts val="600"/>
              </a:spcAft>
              <a:buFont typeface="Arial" panose="020B0604020202020204" pitchFamily="34" charset="0"/>
              <a:buChar char="•"/>
            </a:pPr>
            <a:r>
              <a:rPr lang="cs-CZ" dirty="0" smtClean="0"/>
              <a:t>v </a:t>
            </a:r>
            <a:r>
              <a:rPr lang="cs-CZ" dirty="0"/>
              <a:t>současné </a:t>
            </a:r>
            <a:r>
              <a:rPr lang="cs-CZ" dirty="0" smtClean="0"/>
              <a:t>době probíhá </a:t>
            </a:r>
            <a:r>
              <a:rPr lang="cs-CZ" dirty="0"/>
              <a:t>veřejná zakázka pro další úpravu Strategie, a to ve vazbě na finální vymezení </a:t>
            </a:r>
            <a:r>
              <a:rPr lang="cs-CZ" dirty="0" smtClean="0"/>
              <a:t>aglomerace</a:t>
            </a:r>
            <a:endParaRPr lang="cs-CZ" dirty="0" smtClean="0"/>
          </a:p>
          <a:p>
            <a:pPr marL="742950" lvl="1" indent="-285750" algn="just">
              <a:spcAft>
                <a:spcPts val="600"/>
              </a:spcAft>
              <a:buFont typeface="Arial" panose="020B0604020202020204" pitchFamily="34" charset="0"/>
              <a:buChar char="•"/>
            </a:pPr>
            <a:r>
              <a:rPr lang="cs-CZ" dirty="0"/>
              <a:t>S</a:t>
            </a:r>
            <a:r>
              <a:rPr lang="cs-CZ" dirty="0" smtClean="0"/>
              <a:t>trategie </a:t>
            </a:r>
            <a:r>
              <a:rPr lang="cs-CZ" dirty="0"/>
              <a:t>bude následně dopracována do konce roku 2020, a to zejména na základě schválení příslušných operačních programů, Územní dimenze v operačních programech a schválených dotčených evropských </a:t>
            </a:r>
            <a:r>
              <a:rPr lang="cs-CZ" dirty="0" smtClean="0"/>
              <a:t>dokumentů</a:t>
            </a:r>
          </a:p>
          <a:p>
            <a:pPr marL="742950" lvl="1" indent="-285750" algn="just">
              <a:spcAft>
                <a:spcPts val="600"/>
              </a:spcAft>
              <a:buFont typeface="Arial" panose="020B0604020202020204" pitchFamily="34" charset="0"/>
              <a:buChar char="•"/>
            </a:pPr>
            <a:r>
              <a:rPr lang="cs-CZ" dirty="0"/>
              <a:t>d</a:t>
            </a:r>
            <a:r>
              <a:rPr lang="cs-CZ" dirty="0" smtClean="0"/>
              <a:t>okončení </a:t>
            </a:r>
            <a:r>
              <a:rPr lang="cs-CZ" dirty="0" smtClean="0"/>
              <a:t>Strategie </a:t>
            </a:r>
            <a:r>
              <a:rPr lang="cs-CZ" dirty="0"/>
              <a:t>Hradecko-pardubické aglomerace nebude na straně </a:t>
            </a:r>
            <a:r>
              <a:rPr lang="cs-CZ" dirty="0" smtClean="0"/>
              <a:t>nositele </a:t>
            </a:r>
            <a:r>
              <a:rPr lang="cs-CZ" dirty="0"/>
              <a:t>ITI zdržováno, dokončení bude pouze závislé na externích vstupech, jako </a:t>
            </a:r>
            <a:r>
              <a:rPr lang="cs-CZ" dirty="0" smtClean="0"/>
              <a:t>jsou </a:t>
            </a:r>
            <a:r>
              <a:rPr lang="cs-CZ" dirty="0"/>
              <a:t>MPIN II, ÚDOP, schvalování OP apod. </a:t>
            </a:r>
          </a:p>
          <a:p>
            <a:pPr lvl="0"/>
            <a:endParaRPr lang="cs-CZ" b="1" dirty="0" smtClean="0"/>
          </a:p>
        </p:txBody>
      </p:sp>
      <p:pic>
        <p:nvPicPr>
          <p:cNvPr id="3" name="Obrázek 2"/>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2051720" y="5949280"/>
            <a:ext cx="4963886" cy="593767"/>
          </a:xfrm>
          <a:prstGeom prst="rect">
            <a:avLst/>
          </a:prstGeom>
          <a:noFill/>
          <a:ln>
            <a:noFill/>
          </a:ln>
        </p:spPr>
      </p:pic>
      <p:pic>
        <p:nvPicPr>
          <p:cNvPr id="5" name="Obrázek 4"/>
          <p:cNvPicPr/>
          <p:nvPr/>
        </p:nvPicPr>
        <p:blipFill>
          <a:blip r:embed="rId5">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spTree>
    <p:extLst>
      <p:ext uri="{BB962C8B-B14F-4D97-AF65-F5344CB8AC3E}">
        <p14:creationId xmlns:p14="http://schemas.microsoft.com/office/powerpoint/2010/main" val="21987100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60237" t="60018"/>
          <a:stretch/>
        </p:blipFill>
        <p:spPr>
          <a:xfrm>
            <a:off x="5508104" y="4271633"/>
            <a:ext cx="3635896" cy="2586367"/>
          </a:xfrm>
          <a:prstGeom prst="rect">
            <a:avLst/>
          </a:prstGeom>
        </p:spPr>
      </p:pic>
      <p:sp>
        <p:nvSpPr>
          <p:cNvPr id="4" name="TextovéPole 3"/>
          <p:cNvSpPr txBox="1"/>
          <p:nvPr/>
        </p:nvSpPr>
        <p:spPr>
          <a:xfrm>
            <a:off x="467544" y="1197683"/>
            <a:ext cx="8208912" cy="4616648"/>
          </a:xfrm>
          <a:prstGeom prst="rect">
            <a:avLst/>
          </a:prstGeom>
          <a:noFill/>
        </p:spPr>
        <p:txBody>
          <a:bodyPr wrap="square" rtlCol="0">
            <a:spAutoFit/>
          </a:bodyPr>
          <a:lstStyle/>
          <a:p>
            <a:pPr algn="ctr"/>
            <a:r>
              <a:rPr lang="cs-CZ" sz="2400" b="1" cap="all" dirty="0"/>
              <a:t>hradecko-pardubické aglomerace 2021+ „budoucnost“</a:t>
            </a:r>
          </a:p>
          <a:p>
            <a:pPr marL="285750" indent="-285750" algn="just">
              <a:buFont typeface="Arial" panose="020B0604020202020204" pitchFamily="34" charset="0"/>
              <a:buChar char="•"/>
            </a:pPr>
            <a:endParaRPr lang="cs-CZ" sz="1400" dirty="0"/>
          </a:p>
          <a:p>
            <a:r>
              <a:rPr lang="cs-CZ" b="1" dirty="0" smtClean="0"/>
              <a:t>Alokace </a:t>
            </a:r>
            <a:r>
              <a:rPr lang="cs-CZ" b="1" dirty="0"/>
              <a:t>pro ITI</a:t>
            </a:r>
            <a:endParaRPr lang="cs-CZ" dirty="0"/>
          </a:p>
          <a:p>
            <a:pPr marL="742950" lvl="1" indent="-285750">
              <a:buFont typeface="Arial" panose="020B0604020202020204" pitchFamily="34" charset="0"/>
              <a:buChar char="•"/>
            </a:pPr>
            <a:r>
              <a:rPr lang="cs-CZ" sz="1700" dirty="0"/>
              <a:t>není schválen víceletý finanční rámec (VFR)</a:t>
            </a:r>
          </a:p>
          <a:p>
            <a:pPr marL="742950" lvl="1" indent="-285750">
              <a:buFont typeface="Arial" panose="020B0604020202020204" pitchFamily="34" charset="0"/>
              <a:buChar char="•"/>
            </a:pPr>
            <a:r>
              <a:rPr lang="cs-CZ" sz="1700" dirty="0"/>
              <a:t>aktuálně není známé přesné rozdělení na jednotlivé OP (rozděleno 75 % alokace)</a:t>
            </a:r>
          </a:p>
          <a:p>
            <a:pPr marL="742950" lvl="1" indent="-285750">
              <a:buFont typeface="Arial" panose="020B0604020202020204" pitchFamily="34" charset="0"/>
              <a:buChar char="•"/>
            </a:pPr>
            <a:r>
              <a:rPr lang="cs-CZ" sz="1700" dirty="0"/>
              <a:t>není známé vyčlenění alokace pro </a:t>
            </a:r>
            <a:r>
              <a:rPr lang="cs-CZ" sz="1700" dirty="0" smtClean="0"/>
              <a:t>13 </a:t>
            </a:r>
            <a:r>
              <a:rPr lang="cs-CZ" sz="1700" dirty="0"/>
              <a:t>ITI </a:t>
            </a:r>
            <a:endParaRPr lang="cs-CZ" sz="1700" dirty="0" smtClean="0"/>
          </a:p>
          <a:p>
            <a:pPr lvl="1"/>
            <a:r>
              <a:rPr lang="cs-CZ" sz="1700" dirty="0" smtClean="0"/>
              <a:t>→ </a:t>
            </a:r>
            <a:r>
              <a:rPr lang="cs-CZ" sz="1700" dirty="0"/>
              <a:t>teprve pak je možné debatovat o alokaci pro naši </a:t>
            </a:r>
            <a:r>
              <a:rPr lang="cs-CZ" sz="1700" dirty="0" smtClean="0"/>
              <a:t>aglomeraci </a:t>
            </a:r>
          </a:p>
          <a:p>
            <a:pPr lvl="1"/>
            <a:r>
              <a:rPr lang="cs-CZ" sz="1700" dirty="0"/>
              <a:t>	</a:t>
            </a:r>
            <a:r>
              <a:rPr lang="cs-CZ" sz="1700" dirty="0" smtClean="0"/>
              <a:t>		</a:t>
            </a:r>
            <a:r>
              <a:rPr lang="cs-CZ" sz="1700" dirty="0"/>
              <a:t> </a:t>
            </a:r>
            <a:r>
              <a:rPr lang="cs-CZ" sz="1700" b="1" dirty="0" smtClean="0"/>
              <a:t>→ přesto</a:t>
            </a:r>
          </a:p>
          <a:p>
            <a:pPr marL="285750" lvl="0" indent="-285750" algn="just">
              <a:buFont typeface="Arial" panose="020B0604020202020204" pitchFamily="34" charset="0"/>
              <a:buChar char="•"/>
            </a:pPr>
            <a:r>
              <a:rPr lang="cs-CZ" sz="1700" dirty="0" smtClean="0"/>
              <a:t>probíhají </a:t>
            </a:r>
            <a:r>
              <a:rPr lang="cs-CZ" sz="1700" dirty="0"/>
              <a:t>intenzivní </a:t>
            </a:r>
            <a:r>
              <a:rPr lang="cs-CZ" sz="1700" dirty="0" smtClean="0"/>
              <a:t>jednání </a:t>
            </a:r>
            <a:r>
              <a:rPr lang="cs-CZ" sz="1700" dirty="0"/>
              <a:t>se všemi dotčenými ŘO o vyčlenění alokace pro nástroj </a:t>
            </a:r>
            <a:r>
              <a:rPr lang="cs-CZ" sz="1700" dirty="0" smtClean="0"/>
              <a:t>ITI</a:t>
            </a:r>
          </a:p>
          <a:p>
            <a:pPr marL="285750" lvl="0" indent="-285750" algn="just">
              <a:buFont typeface="Arial" panose="020B0604020202020204" pitchFamily="34" charset="0"/>
              <a:buChar char="•"/>
            </a:pPr>
            <a:r>
              <a:rPr lang="cs-CZ" sz="1700" dirty="0" smtClean="0"/>
              <a:t>nejvíce </a:t>
            </a:r>
            <a:r>
              <a:rPr lang="cs-CZ" sz="1700" dirty="0"/>
              <a:t>informací o </a:t>
            </a:r>
            <a:r>
              <a:rPr lang="cs-CZ" sz="1700" dirty="0" smtClean="0"/>
              <a:t>IROP2 </a:t>
            </a:r>
            <a:r>
              <a:rPr lang="cs-CZ" sz="1700" dirty="0"/>
              <a:t>→ pro integrované nástroje (ITI, komunitně vedený místní rozvoj – CLLD) vyhrazeno maximálně 30 % z celkové alokace (22 % pro ITI, 8 % pro CLLD)</a:t>
            </a:r>
          </a:p>
          <a:p>
            <a:pPr marL="285750" indent="-285750" algn="just">
              <a:buFont typeface="Arial" panose="020B0604020202020204" pitchFamily="34" charset="0"/>
              <a:buChar char="•"/>
            </a:pPr>
            <a:r>
              <a:rPr lang="cs-CZ" sz="1700" dirty="0"/>
              <a:t>dne 23. 4. 2019 byla primátory statutárních měst podepsána </a:t>
            </a:r>
            <a:r>
              <a:rPr lang="cs-CZ" sz="1700" dirty="0" smtClean="0"/>
              <a:t>deklarace, </a:t>
            </a:r>
            <a:r>
              <a:rPr lang="cs-CZ" sz="1700" dirty="0"/>
              <a:t>minimální požadavek na alokaci pro nástroj ITI je ve výši 75 mld. Kč </a:t>
            </a:r>
            <a:r>
              <a:rPr lang="cs-CZ" sz="1700" dirty="0" smtClean="0"/>
              <a:t>→ po </a:t>
            </a:r>
            <a:r>
              <a:rPr lang="cs-CZ" sz="1700" dirty="0"/>
              <a:t>negativní zkušenosti ze současného programového období požadují fixaci této částky v Dohodě o partnerství připravované k uzavření mezi Evropskou komisí a Českou </a:t>
            </a:r>
            <a:r>
              <a:rPr lang="cs-CZ" sz="1700" dirty="0" smtClean="0"/>
              <a:t>republikou</a:t>
            </a:r>
            <a:endParaRPr lang="cs-CZ" sz="1700" dirty="0" smtClean="0"/>
          </a:p>
          <a:p>
            <a:pPr marL="285750" indent="-285750" algn="just">
              <a:buFont typeface="Arial" panose="020B0604020202020204" pitchFamily="34" charset="0"/>
              <a:buChar char="•"/>
            </a:pPr>
            <a:r>
              <a:rPr lang="cs-CZ" sz="1700" dirty="0" smtClean="0"/>
              <a:t>cílem </a:t>
            </a:r>
            <a:r>
              <a:rPr lang="cs-CZ" sz="1700" dirty="0"/>
              <a:t>Hradecko-pardubické aglomerace je vyjednat alokaci ve výši cca 4 mld. Kč v šesti operačních programech (nově také v OPZ+) </a:t>
            </a:r>
            <a:endParaRPr lang="cs-CZ" dirty="0"/>
          </a:p>
        </p:txBody>
      </p:sp>
      <p:pic>
        <p:nvPicPr>
          <p:cNvPr id="3" name="Obrázek 2"/>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2051720" y="5949280"/>
            <a:ext cx="4963886" cy="593767"/>
          </a:xfrm>
          <a:prstGeom prst="rect">
            <a:avLst/>
          </a:prstGeom>
          <a:noFill/>
          <a:ln>
            <a:noFill/>
          </a:ln>
        </p:spPr>
      </p:pic>
      <p:pic>
        <p:nvPicPr>
          <p:cNvPr id="5" name="Obrázek 4"/>
          <p:cNvPicPr/>
          <p:nvPr/>
        </p:nvPicPr>
        <p:blipFill>
          <a:blip r:embed="rId5">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spTree>
    <p:extLst>
      <p:ext uri="{BB962C8B-B14F-4D97-AF65-F5344CB8AC3E}">
        <p14:creationId xmlns:p14="http://schemas.microsoft.com/office/powerpoint/2010/main" val="42873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Effect transition="in" filter="fade">
                                      <p:cBhvr>
                                        <p:cTn id="7" dur="500"/>
                                        <p:tgtEl>
                                          <p:spTgt spid="4">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8" end="8"/>
                                            </p:txEl>
                                          </p:spTgt>
                                        </p:tgtEl>
                                        <p:attrNameLst>
                                          <p:attrName>style.visibility</p:attrName>
                                        </p:attrNameLst>
                                      </p:cBhvr>
                                      <p:to>
                                        <p:strVal val="visible"/>
                                      </p:to>
                                    </p:set>
                                    <p:animEffect transition="in" filter="fade">
                                      <p:cBhvr>
                                        <p:cTn id="12" dur="500"/>
                                        <p:tgtEl>
                                          <p:spTgt spid="4">
                                            <p:txEl>
                                              <p:pRg st="8" end="8"/>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animEffect transition="in" filter="fade">
                                      <p:cBhvr>
                                        <p:cTn id="15" dur="500"/>
                                        <p:tgtEl>
                                          <p:spTgt spid="4">
                                            <p:txEl>
                                              <p:pRg st="9" end="9"/>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10" end="10"/>
                                            </p:txEl>
                                          </p:spTgt>
                                        </p:tgtEl>
                                        <p:attrNameLst>
                                          <p:attrName>style.visibility</p:attrName>
                                        </p:attrNameLst>
                                      </p:cBhvr>
                                      <p:to>
                                        <p:strVal val="visible"/>
                                      </p:to>
                                    </p:set>
                                    <p:animEffect transition="in" filter="fade">
                                      <p:cBhvr>
                                        <p:cTn id="18" dur="500"/>
                                        <p:tgtEl>
                                          <p:spTgt spid="4">
                                            <p:txEl>
                                              <p:pRg st="10" end="1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11" end="11"/>
                                            </p:txEl>
                                          </p:spTgt>
                                        </p:tgtEl>
                                        <p:attrNameLst>
                                          <p:attrName>style.visibility</p:attrName>
                                        </p:attrNameLst>
                                      </p:cBhvr>
                                      <p:to>
                                        <p:strVal val="visible"/>
                                      </p:to>
                                    </p:set>
                                    <p:animEffect transition="in" filter="fade">
                                      <p:cBhvr>
                                        <p:cTn id="21"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60237" t="60018"/>
          <a:stretch/>
        </p:blipFill>
        <p:spPr>
          <a:xfrm>
            <a:off x="5508104" y="4271633"/>
            <a:ext cx="3635896" cy="2586367"/>
          </a:xfrm>
          <a:prstGeom prst="rect">
            <a:avLst/>
          </a:prstGeom>
        </p:spPr>
      </p:pic>
      <p:sp>
        <p:nvSpPr>
          <p:cNvPr id="4" name="TextovéPole 3"/>
          <p:cNvSpPr txBox="1"/>
          <p:nvPr/>
        </p:nvSpPr>
        <p:spPr>
          <a:xfrm>
            <a:off x="467544" y="1124744"/>
            <a:ext cx="8208912" cy="5647700"/>
          </a:xfrm>
          <a:prstGeom prst="rect">
            <a:avLst/>
          </a:prstGeom>
          <a:noFill/>
        </p:spPr>
        <p:txBody>
          <a:bodyPr wrap="square" rtlCol="0">
            <a:spAutoFit/>
          </a:bodyPr>
          <a:lstStyle/>
          <a:p>
            <a:pPr algn="ctr"/>
            <a:r>
              <a:rPr lang="cs-CZ" sz="2400" b="1" cap="all" dirty="0"/>
              <a:t>hradecko-pardubické aglomerace 2021+ „budoucnost“</a:t>
            </a:r>
          </a:p>
          <a:p>
            <a:endParaRPr lang="cs-CZ" dirty="0"/>
          </a:p>
          <a:p>
            <a:pPr marL="285750" indent="-285750">
              <a:buFont typeface="Arial" panose="020B0604020202020204" pitchFamily="34" charset="0"/>
              <a:buChar char="•"/>
            </a:pPr>
            <a:r>
              <a:rPr lang="cs-CZ" dirty="0"/>
              <a:t>kontinuálně probíhají intenzivní jednání s nejdůležitějšími stakeholdery v území na politicko-úřednické úrovni</a:t>
            </a:r>
          </a:p>
          <a:p>
            <a:pPr marL="742950" lvl="1" indent="-285750">
              <a:buFont typeface="Arial" panose="020B0604020202020204" pitchFamily="34" charset="0"/>
              <a:buChar char="•"/>
            </a:pPr>
            <a:r>
              <a:rPr lang="cs-CZ" dirty="0"/>
              <a:t>statutární města (Hradec Králové, Pardubice)</a:t>
            </a:r>
          </a:p>
          <a:p>
            <a:pPr marL="742950" lvl="1" indent="-285750">
              <a:buFont typeface="Arial" panose="020B0604020202020204" pitchFamily="34" charset="0"/>
              <a:buChar char="•"/>
            </a:pPr>
            <a:r>
              <a:rPr lang="cs-CZ" dirty="0"/>
              <a:t>kraje (Pardubický kraj, Královéhradecký kraj)</a:t>
            </a:r>
          </a:p>
          <a:p>
            <a:pPr marL="742950" lvl="1" indent="-285750">
              <a:buFont typeface="Arial" panose="020B0604020202020204" pitchFamily="34" charset="0"/>
              <a:buChar char="•"/>
            </a:pPr>
            <a:r>
              <a:rPr lang="cs-CZ" dirty="0"/>
              <a:t>největší města v území (Chrudim, Jaroměř, Přelouč</a:t>
            </a:r>
            <a:r>
              <a:rPr lang="cs-CZ" dirty="0" smtClean="0"/>
              <a:t>, </a:t>
            </a:r>
            <a:r>
              <a:rPr lang="cs-CZ" dirty="0"/>
              <a:t>Lázně Bohdaneč</a:t>
            </a:r>
            <a:r>
              <a:rPr lang="cs-CZ" dirty="0" smtClean="0"/>
              <a:t>,...)</a:t>
            </a:r>
            <a:endParaRPr lang="cs-CZ" dirty="0"/>
          </a:p>
          <a:p>
            <a:pPr marL="742950" lvl="1" indent="-285750">
              <a:buFont typeface="Arial" panose="020B0604020202020204" pitchFamily="34" charset="0"/>
              <a:buChar char="•"/>
            </a:pPr>
            <a:r>
              <a:rPr lang="cs-CZ" dirty="0"/>
              <a:t>univerzity a výzkumné organizace</a:t>
            </a:r>
          </a:p>
          <a:p>
            <a:pPr marL="742950" lvl="1" indent="-285750">
              <a:buFont typeface="Arial" panose="020B0604020202020204" pitchFamily="34" charset="0"/>
              <a:buChar char="•"/>
            </a:pPr>
            <a:r>
              <a:rPr lang="cs-CZ" dirty="0"/>
              <a:t>MAS</a:t>
            </a:r>
          </a:p>
          <a:p>
            <a:pPr lvl="1"/>
            <a:r>
              <a:rPr lang="cs-CZ" dirty="0"/>
              <a:t>→ cílem je vydefinování klíčových priorit pro </a:t>
            </a:r>
            <a:r>
              <a:rPr lang="cs-CZ" dirty="0" smtClean="0"/>
              <a:t>ITI</a:t>
            </a:r>
          </a:p>
          <a:p>
            <a:pPr lvl="1"/>
            <a:endParaRPr lang="cs-CZ" dirty="0"/>
          </a:p>
          <a:p>
            <a:pPr lvl="1"/>
            <a:r>
              <a:rPr lang="cs-CZ" b="1" cap="all" dirty="0" smtClean="0"/>
              <a:t>6. 11. 2019 Konference </a:t>
            </a:r>
            <a:r>
              <a:rPr lang="cs-CZ" b="1" cap="all" dirty="0"/>
              <a:t>o BUDOUCNOSTI A PŘÍNOSECH </a:t>
            </a:r>
            <a:r>
              <a:rPr lang="cs-CZ" b="1" cap="all" dirty="0" err="1"/>
              <a:t>iti</a:t>
            </a:r>
            <a:r>
              <a:rPr lang="cs-CZ" b="1" cap="all" dirty="0"/>
              <a:t> hradecko-pardubické aglomerace </a:t>
            </a:r>
          </a:p>
          <a:p>
            <a:pPr lvl="1"/>
            <a:endParaRPr lang="cs-CZ" sz="400" b="1" dirty="0"/>
          </a:p>
          <a:p>
            <a:pPr marL="742950" lvl="1" indent="-285750">
              <a:buFont typeface="Arial" panose="020B0604020202020204" pitchFamily="34" charset="0"/>
              <a:buChar char="•"/>
            </a:pPr>
            <a:r>
              <a:rPr lang="cs-CZ" sz="1700" dirty="0"/>
              <a:t>představeny dosavadní výsledky a zkušenosti s nástrojem ITI na území naší aglomerace v tomto programovém období</a:t>
            </a:r>
          </a:p>
          <a:p>
            <a:pPr marL="742950" lvl="1" indent="-285750">
              <a:buFont typeface="Arial" panose="020B0604020202020204" pitchFamily="34" charset="0"/>
              <a:buChar char="•"/>
            </a:pPr>
            <a:r>
              <a:rPr lang="cs-CZ" sz="1700" dirty="0"/>
              <a:t>představena budoucnost ITI po roce 2021</a:t>
            </a:r>
          </a:p>
          <a:p>
            <a:pPr marL="742950" lvl="1" indent="-285750">
              <a:buFont typeface="Arial" panose="020B0604020202020204" pitchFamily="34" charset="0"/>
              <a:buChar char="•"/>
            </a:pPr>
            <a:r>
              <a:rPr lang="cs-CZ" sz="1700" dirty="0"/>
              <a:t>podpis prohlášení klíčových partnerů</a:t>
            </a:r>
          </a:p>
          <a:p>
            <a:pPr lvl="1"/>
            <a:endParaRPr lang="cs-CZ" sz="1700" dirty="0"/>
          </a:p>
          <a:p>
            <a:pPr lvl="1"/>
            <a:endParaRPr lang="cs-CZ" dirty="0"/>
          </a:p>
        </p:txBody>
      </p:sp>
      <p:pic>
        <p:nvPicPr>
          <p:cNvPr id="3" name="Obrázek 2"/>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2051720" y="6003585"/>
            <a:ext cx="4963886" cy="593767"/>
          </a:xfrm>
          <a:prstGeom prst="rect">
            <a:avLst/>
          </a:prstGeom>
          <a:noFill/>
          <a:ln>
            <a:noFill/>
          </a:ln>
        </p:spPr>
      </p:pic>
      <p:pic>
        <p:nvPicPr>
          <p:cNvPr id="5" name="Obrázek 4"/>
          <p:cNvPicPr/>
          <p:nvPr/>
        </p:nvPicPr>
        <p:blipFill>
          <a:blip r:embed="rId5">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spTree>
    <p:extLst>
      <p:ext uri="{BB962C8B-B14F-4D97-AF65-F5344CB8AC3E}">
        <p14:creationId xmlns:p14="http://schemas.microsoft.com/office/powerpoint/2010/main" val="186194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0" end="10"/>
                                            </p:txEl>
                                          </p:spTgt>
                                        </p:tgtEl>
                                        <p:attrNameLst>
                                          <p:attrName>style.visibility</p:attrName>
                                        </p:attrNameLst>
                                      </p:cBhvr>
                                      <p:to>
                                        <p:strVal val="visible"/>
                                      </p:to>
                                    </p:set>
                                    <p:animEffect transition="in" filter="fade">
                                      <p:cBhvr>
                                        <p:cTn id="7" dur="500"/>
                                        <p:tgtEl>
                                          <p:spTgt spid="4">
                                            <p:txEl>
                                              <p:pRg st="10" end="1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2" end="12"/>
                                            </p:txEl>
                                          </p:spTgt>
                                        </p:tgtEl>
                                        <p:attrNameLst>
                                          <p:attrName>style.visibility</p:attrName>
                                        </p:attrNameLst>
                                      </p:cBhvr>
                                      <p:to>
                                        <p:strVal val="visible"/>
                                      </p:to>
                                    </p:set>
                                    <p:animEffect transition="in" filter="fade">
                                      <p:cBhvr>
                                        <p:cTn id="10" dur="500"/>
                                        <p:tgtEl>
                                          <p:spTgt spid="4">
                                            <p:txEl>
                                              <p:pRg st="12" end="1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3" end="13"/>
                                            </p:txEl>
                                          </p:spTgt>
                                        </p:tgtEl>
                                        <p:attrNameLst>
                                          <p:attrName>style.visibility</p:attrName>
                                        </p:attrNameLst>
                                      </p:cBhvr>
                                      <p:to>
                                        <p:strVal val="visible"/>
                                      </p:to>
                                    </p:set>
                                    <p:animEffect transition="in" filter="fade">
                                      <p:cBhvr>
                                        <p:cTn id="13" dur="500"/>
                                        <p:tgtEl>
                                          <p:spTgt spid="4">
                                            <p:txEl>
                                              <p:pRg st="13" end="1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14" end="14"/>
                                            </p:txEl>
                                          </p:spTgt>
                                        </p:tgtEl>
                                        <p:attrNameLst>
                                          <p:attrName>style.visibility</p:attrName>
                                        </p:attrNameLst>
                                      </p:cBhvr>
                                      <p:to>
                                        <p:strVal val="visible"/>
                                      </p:to>
                                    </p:set>
                                    <p:animEffect transition="in" filter="fade">
                                      <p:cBhvr>
                                        <p:cTn id="16" dur="50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ázek 13"/>
          <p:cNvPicPr>
            <a:picLocks noChangeAspect="1"/>
          </p:cNvPicPr>
          <p:nvPr/>
        </p:nvPicPr>
        <p:blipFill rotWithShape="1">
          <a:blip r:embed="rId2" cstate="print">
            <a:extLst>
              <a:ext uri="{28A0092B-C50C-407E-A947-70E740481C1C}">
                <a14:useLocalDpi xmlns:a14="http://schemas.microsoft.com/office/drawing/2010/main" val="0"/>
              </a:ext>
            </a:extLst>
          </a:blip>
          <a:srcRect l="60237" t="60018"/>
          <a:stretch/>
        </p:blipFill>
        <p:spPr>
          <a:xfrm>
            <a:off x="5508104" y="4271633"/>
            <a:ext cx="3635896" cy="2586367"/>
          </a:xfrm>
          <a:prstGeom prst="rect">
            <a:avLst/>
          </a:prstGeom>
        </p:spPr>
      </p:pic>
      <p:pic>
        <p:nvPicPr>
          <p:cNvPr id="6" name="Obrázek 5"/>
          <p:cNvPicPr/>
          <p:nvPr/>
        </p:nvPicPr>
        <p:blipFill>
          <a:blip r:embed="rId3" cstate="print">
            <a:extLst>
              <a:ext uri="{28A0092B-C50C-407E-A947-70E740481C1C}">
                <a14:useLocalDpi xmlns:a14="http://schemas.microsoft.com/office/drawing/2010/main" val="0"/>
              </a:ext>
            </a:extLst>
          </a:blip>
          <a:stretch>
            <a:fillRect/>
          </a:stretch>
        </p:blipFill>
        <p:spPr>
          <a:xfrm>
            <a:off x="3390899" y="279444"/>
            <a:ext cx="2362200" cy="571500"/>
          </a:xfrm>
          <a:prstGeom prst="rect">
            <a:avLst/>
          </a:prstGeom>
        </p:spPr>
      </p:pic>
      <p:sp>
        <p:nvSpPr>
          <p:cNvPr id="3" name="Obdélník 2"/>
          <p:cNvSpPr/>
          <p:nvPr/>
        </p:nvSpPr>
        <p:spPr>
          <a:xfrm>
            <a:off x="727867" y="2240683"/>
            <a:ext cx="7804573" cy="646331"/>
          </a:xfrm>
          <a:custGeom>
            <a:avLst/>
            <a:gdLst>
              <a:gd name="connsiteX0" fmla="*/ 0 w 7560840"/>
              <a:gd name="connsiteY0" fmla="*/ 0 h 3247043"/>
              <a:gd name="connsiteX1" fmla="*/ 7560840 w 7560840"/>
              <a:gd name="connsiteY1" fmla="*/ 0 h 3247043"/>
              <a:gd name="connsiteX2" fmla="*/ 7560840 w 7560840"/>
              <a:gd name="connsiteY2" fmla="*/ 3247043 h 3247043"/>
              <a:gd name="connsiteX3" fmla="*/ 0 w 7560840"/>
              <a:gd name="connsiteY3" fmla="*/ 3247043 h 3247043"/>
              <a:gd name="connsiteX4" fmla="*/ 0 w 7560840"/>
              <a:gd name="connsiteY4" fmla="*/ 0 h 3247043"/>
              <a:gd name="connsiteX0" fmla="*/ 0 w 7588549"/>
              <a:gd name="connsiteY0" fmla="*/ 0 h 3662680"/>
              <a:gd name="connsiteX1" fmla="*/ 7588549 w 7588549"/>
              <a:gd name="connsiteY1" fmla="*/ 415637 h 3662680"/>
              <a:gd name="connsiteX2" fmla="*/ 7588549 w 7588549"/>
              <a:gd name="connsiteY2" fmla="*/ 3662680 h 3662680"/>
              <a:gd name="connsiteX3" fmla="*/ 27709 w 7588549"/>
              <a:gd name="connsiteY3" fmla="*/ 3662680 h 3662680"/>
              <a:gd name="connsiteX4" fmla="*/ 0 w 7588549"/>
              <a:gd name="connsiteY4" fmla="*/ 0 h 3662680"/>
              <a:gd name="connsiteX0" fmla="*/ 0 w 7588549"/>
              <a:gd name="connsiteY0" fmla="*/ 69272 h 3731952"/>
              <a:gd name="connsiteX1" fmla="*/ 7477713 w 7588549"/>
              <a:gd name="connsiteY1" fmla="*/ 0 h 3731952"/>
              <a:gd name="connsiteX2" fmla="*/ 7588549 w 7588549"/>
              <a:gd name="connsiteY2" fmla="*/ 3731952 h 3731952"/>
              <a:gd name="connsiteX3" fmla="*/ 27709 w 7588549"/>
              <a:gd name="connsiteY3" fmla="*/ 3731952 h 3731952"/>
              <a:gd name="connsiteX4" fmla="*/ 0 w 7588549"/>
              <a:gd name="connsiteY4" fmla="*/ 69272 h 3731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549" h="3731952">
                <a:moveTo>
                  <a:pt x="0" y="69272"/>
                </a:moveTo>
                <a:lnTo>
                  <a:pt x="7477713" y="0"/>
                </a:lnTo>
                <a:lnTo>
                  <a:pt x="7588549" y="3731952"/>
                </a:lnTo>
                <a:lnTo>
                  <a:pt x="27709" y="3731952"/>
                </a:lnTo>
                <a:lnTo>
                  <a:pt x="0" y="69272"/>
                </a:lnTo>
                <a:close/>
              </a:path>
            </a:pathLst>
          </a:custGeom>
        </p:spPr>
        <p:txBody>
          <a:bodyPr wrap="square">
            <a:spAutoFit/>
          </a:bodyPr>
          <a:lstStyle/>
          <a:p>
            <a:pPr lvl="1" algn="just"/>
            <a:endParaRPr lang="cs-CZ" dirty="0"/>
          </a:p>
          <a:p>
            <a:pPr algn="just"/>
            <a:endParaRPr lang="cs-CZ" dirty="0"/>
          </a:p>
        </p:txBody>
      </p:sp>
      <p:pic>
        <p:nvPicPr>
          <p:cNvPr id="8" name="Obrázek 7"/>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2148209" y="6218288"/>
            <a:ext cx="4963886" cy="593767"/>
          </a:xfrm>
          <a:prstGeom prst="rect">
            <a:avLst/>
          </a:prstGeom>
          <a:noFill/>
          <a:ln>
            <a:noFill/>
          </a:ln>
        </p:spPr>
      </p:pic>
      <p:sp>
        <p:nvSpPr>
          <p:cNvPr id="9" name="TextovéPole 8"/>
          <p:cNvSpPr txBox="1"/>
          <p:nvPr/>
        </p:nvSpPr>
        <p:spPr>
          <a:xfrm>
            <a:off x="2267744" y="1076637"/>
            <a:ext cx="6540896" cy="707886"/>
          </a:xfrm>
          <a:prstGeom prst="rect">
            <a:avLst/>
          </a:prstGeom>
          <a:noFill/>
        </p:spPr>
        <p:txBody>
          <a:bodyPr wrap="square" rtlCol="0">
            <a:spAutoFit/>
          </a:bodyPr>
          <a:lstStyle/>
          <a:p>
            <a:pPr algn="ctr"/>
            <a:r>
              <a:rPr lang="cs-CZ" sz="2000" b="1" cap="all" dirty="0"/>
              <a:t>Prohlášení klíčových partnerů v území ITI Hradecko-pardubické aglomerace</a:t>
            </a:r>
            <a:endParaRPr lang="cs-CZ" sz="2000" cap="all" dirty="0"/>
          </a:p>
        </p:txBody>
      </p:sp>
      <p:sp>
        <p:nvSpPr>
          <p:cNvPr id="10" name="TextovéPole 9"/>
          <p:cNvSpPr txBox="1"/>
          <p:nvPr/>
        </p:nvSpPr>
        <p:spPr>
          <a:xfrm>
            <a:off x="2183396" y="1556792"/>
            <a:ext cx="6709084" cy="4524315"/>
          </a:xfrm>
          <a:prstGeom prst="rect">
            <a:avLst/>
          </a:prstGeom>
          <a:noFill/>
        </p:spPr>
        <p:txBody>
          <a:bodyPr wrap="square" rtlCol="0">
            <a:spAutoFit/>
          </a:bodyPr>
          <a:lstStyle/>
          <a:p>
            <a:endParaRPr lang="cs-CZ" sz="1600" dirty="0">
              <a:solidFill>
                <a:srgbClr val="FF0000"/>
              </a:solidFill>
            </a:endParaRPr>
          </a:p>
          <a:p>
            <a:pPr algn="just"/>
            <a:r>
              <a:rPr lang="cs-CZ" sz="1600" i="1" dirty="0"/>
              <a:t>My, zástupci klíčových partnerů Hradecko-pardubické aglomerace, prohlašujeme, že jsme připraveni spolupracovat při tvorbě Strategie Hradecko-pardubické aglomerace 2021+, která je předpokladem pro úspěšnou implementaci nástroje integrované územní investice (ITI) v programovém období 2021-2027.</a:t>
            </a:r>
          </a:p>
          <a:p>
            <a:endParaRPr lang="cs-CZ" sz="1600" dirty="0">
              <a:solidFill>
                <a:srgbClr val="FF0000"/>
              </a:solidFill>
            </a:endParaRPr>
          </a:p>
          <a:p>
            <a:pPr marL="285750" indent="-285750">
              <a:buFont typeface="Arial" panose="020B0604020202020204" pitchFamily="34" charset="0"/>
              <a:buChar char="•"/>
            </a:pPr>
            <a:r>
              <a:rPr lang="cs-CZ" sz="1600" dirty="0"/>
              <a:t>signatáři (19) – zástupci: </a:t>
            </a:r>
          </a:p>
          <a:p>
            <a:pPr marL="742950" lvl="1" indent="-285750" algn="just">
              <a:buFont typeface="Arial" panose="020B0604020202020204" pitchFamily="34" charset="0"/>
              <a:buChar char="•"/>
            </a:pPr>
            <a:r>
              <a:rPr lang="cs-CZ" sz="1600" dirty="0"/>
              <a:t>statutárního města Pardubice, statutárního města Hradec Králové, Pardubického kraje, Královéhradeckého kraje, města Holice, města Chrudim, města Přelouč, města Jaroměř, města Chlumec nad Cidlinou, města Lázně Bohdaneč, Národního památkového ústavu, Univerzity Pardubice, Univerzity Hradec Králové, Farmaceutické fakulty Univerzity Karlovy v Hradci Králové, Lékařské fakulty Univerzity Karlovy v Hradci Králové, Krajské hospodářské komory Pardubického kraje, Krajské hospodářské komory Královéhradeckého kraje, Krajského sdružení NS MAS ČR Pardubického kraje, Krajského sdružení NS MAS ČR Královéhradeckého </a:t>
            </a:r>
            <a:r>
              <a:rPr lang="cs-CZ" sz="1600" dirty="0" smtClean="0"/>
              <a:t>kraje</a:t>
            </a:r>
            <a:endParaRPr lang="cs-CZ" dirty="0"/>
          </a:p>
        </p:txBody>
      </p:sp>
      <p:pic>
        <p:nvPicPr>
          <p:cNvPr id="11" name="Obráze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36" y="1556792"/>
            <a:ext cx="1988820" cy="1325880"/>
          </a:xfrm>
          <a:prstGeom prst="rect">
            <a:avLst/>
          </a:prstGeom>
        </p:spPr>
      </p:pic>
      <p:pic>
        <p:nvPicPr>
          <p:cNvPr id="12" name="Obráze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36" y="3204664"/>
            <a:ext cx="1988820" cy="1325880"/>
          </a:xfrm>
          <a:prstGeom prst="rect">
            <a:avLst/>
          </a:prstGeom>
        </p:spPr>
      </p:pic>
      <p:pic>
        <p:nvPicPr>
          <p:cNvPr id="13" name="Obrázek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40" y="4830785"/>
            <a:ext cx="2001012" cy="1334008"/>
          </a:xfrm>
          <a:prstGeom prst="rect">
            <a:avLst/>
          </a:prstGeom>
        </p:spPr>
      </p:pic>
    </p:spTree>
    <p:extLst>
      <p:ext uri="{BB962C8B-B14F-4D97-AF65-F5344CB8AC3E}">
        <p14:creationId xmlns:p14="http://schemas.microsoft.com/office/powerpoint/2010/main" val="17256484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063080" y="816314"/>
            <a:ext cx="7344816" cy="1200329"/>
          </a:xfrm>
          <a:prstGeom prst="rect">
            <a:avLst/>
          </a:prstGeom>
          <a:noFill/>
        </p:spPr>
        <p:txBody>
          <a:bodyPr wrap="square" rtlCol="0">
            <a:spAutoFit/>
          </a:bodyPr>
          <a:lstStyle/>
          <a:p>
            <a:pPr algn="ctr"/>
            <a:r>
              <a:rPr lang="cs-CZ" sz="2400" b="1" cap="all" dirty="0"/>
              <a:t>hradecko-pardubické aglomerace 2021+</a:t>
            </a:r>
            <a:endParaRPr lang="cs-CZ" sz="2400" dirty="0"/>
          </a:p>
          <a:p>
            <a:pPr algn="just"/>
            <a:endParaRPr lang="cs-CZ" sz="2400" dirty="0"/>
          </a:p>
          <a:p>
            <a:pPr marL="285750" indent="-285750" algn="just">
              <a:buFont typeface="Arial" panose="020B0604020202020204" pitchFamily="34" charset="0"/>
              <a:buChar char="•"/>
            </a:pPr>
            <a:endParaRPr lang="cs-CZ" sz="2400" dirty="0"/>
          </a:p>
        </p:txBody>
      </p:sp>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3202" t="9091" r="67751" b="9091"/>
          <a:stretch/>
        </p:blipFill>
        <p:spPr>
          <a:xfrm>
            <a:off x="378384" y="1739644"/>
            <a:ext cx="1800000" cy="1800000"/>
          </a:xfrm>
          <a:prstGeom prst="rect">
            <a:avLst/>
          </a:prstGeom>
        </p:spPr>
      </p:pic>
      <p:pic>
        <p:nvPicPr>
          <p:cNvPr id="7" name="Obrázek 6"/>
          <p:cNvPicPr>
            <a:picLocks noChangeAspect="1"/>
          </p:cNvPicPr>
          <p:nvPr/>
        </p:nvPicPr>
        <p:blipFill rotWithShape="1">
          <a:blip r:embed="rId4" cstate="print">
            <a:extLst>
              <a:ext uri="{28A0092B-C50C-407E-A947-70E740481C1C}">
                <a14:useLocalDpi xmlns:a14="http://schemas.microsoft.com/office/drawing/2010/main" val="0"/>
              </a:ext>
            </a:extLst>
          </a:blip>
          <a:srcRect l="2508" t="9302" r="66454" b="6976"/>
          <a:stretch/>
        </p:blipFill>
        <p:spPr>
          <a:xfrm>
            <a:off x="2523521" y="1739644"/>
            <a:ext cx="1850000" cy="1800000"/>
          </a:xfrm>
          <a:prstGeom prst="rect">
            <a:avLst/>
          </a:prstGeom>
        </p:spPr>
      </p:pic>
      <p:pic>
        <p:nvPicPr>
          <p:cNvPr id="8" name="Obrázek 7"/>
          <p:cNvPicPr>
            <a:picLocks noChangeAspect="1"/>
          </p:cNvPicPr>
          <p:nvPr/>
        </p:nvPicPr>
        <p:blipFill rotWithShape="1">
          <a:blip r:embed="rId5" cstate="print">
            <a:extLst>
              <a:ext uri="{28A0092B-C50C-407E-A947-70E740481C1C}">
                <a14:useLocalDpi xmlns:a14="http://schemas.microsoft.com/office/drawing/2010/main" val="0"/>
              </a:ext>
            </a:extLst>
          </a:blip>
          <a:srcRect l="3159" t="8696" r="66672" b="6522"/>
          <a:stretch/>
        </p:blipFill>
        <p:spPr>
          <a:xfrm>
            <a:off x="4697557" y="1739644"/>
            <a:ext cx="1753846" cy="1800000"/>
          </a:xfrm>
          <a:prstGeom prst="rect">
            <a:avLst/>
          </a:prstGeom>
        </p:spPr>
      </p:pic>
      <p:pic>
        <p:nvPicPr>
          <p:cNvPr id="9" name="Obrázek 8"/>
          <p:cNvPicPr>
            <a:picLocks noChangeAspect="1"/>
          </p:cNvPicPr>
          <p:nvPr/>
        </p:nvPicPr>
        <p:blipFill rotWithShape="1">
          <a:blip r:embed="rId6" cstate="print">
            <a:extLst>
              <a:ext uri="{28A0092B-C50C-407E-A947-70E740481C1C}">
                <a14:useLocalDpi xmlns:a14="http://schemas.microsoft.com/office/drawing/2010/main" val="0"/>
              </a:ext>
            </a:extLst>
          </a:blip>
          <a:srcRect l="2995" t="8510" r="64959" b="8510"/>
          <a:stretch/>
        </p:blipFill>
        <p:spPr>
          <a:xfrm>
            <a:off x="1501710" y="3742856"/>
            <a:ext cx="1846154" cy="1800000"/>
          </a:xfrm>
          <a:prstGeom prst="rect">
            <a:avLst/>
          </a:prstGeom>
        </p:spPr>
      </p:pic>
      <p:pic>
        <p:nvPicPr>
          <p:cNvPr id="10" name="Obrázek 9"/>
          <p:cNvPicPr>
            <a:picLocks noChangeAspect="1"/>
          </p:cNvPicPr>
          <p:nvPr/>
        </p:nvPicPr>
        <p:blipFill rotWithShape="1">
          <a:blip r:embed="rId7" cstate="print">
            <a:extLst>
              <a:ext uri="{28A0092B-C50C-407E-A947-70E740481C1C}">
                <a14:useLocalDpi xmlns:a14="http://schemas.microsoft.com/office/drawing/2010/main" val="0"/>
              </a:ext>
            </a:extLst>
          </a:blip>
          <a:srcRect l="3327" t="8845" r="66865" b="7129"/>
          <a:stretch/>
        </p:blipFill>
        <p:spPr>
          <a:xfrm>
            <a:off x="6851990" y="1739644"/>
            <a:ext cx="1752631" cy="1800000"/>
          </a:xfrm>
          <a:prstGeom prst="rect">
            <a:avLst/>
          </a:prstGeom>
        </p:spPr>
      </p:pic>
      <p:pic>
        <p:nvPicPr>
          <p:cNvPr id="11" name="Obrázek 10"/>
          <p:cNvPicPr>
            <a:picLocks noChangeAspect="1"/>
          </p:cNvPicPr>
          <p:nvPr/>
        </p:nvPicPr>
        <p:blipFill rotWithShape="1">
          <a:blip r:embed="rId8" cstate="print">
            <a:extLst>
              <a:ext uri="{28A0092B-C50C-407E-A947-70E740481C1C}">
                <a14:useLocalDpi xmlns:a14="http://schemas.microsoft.com/office/drawing/2010/main" val="0"/>
              </a:ext>
            </a:extLst>
          </a:blip>
          <a:srcRect l="3317" t="7734" r="64722" b="8201"/>
          <a:stretch/>
        </p:blipFill>
        <p:spPr>
          <a:xfrm>
            <a:off x="3679999" y="3742856"/>
            <a:ext cx="1756097" cy="1800000"/>
          </a:xfrm>
          <a:prstGeom prst="rect">
            <a:avLst/>
          </a:prstGeom>
        </p:spPr>
      </p:pic>
      <p:pic>
        <p:nvPicPr>
          <p:cNvPr id="12" name="Obrázek 11"/>
          <p:cNvPicPr>
            <a:picLocks noChangeAspect="1"/>
          </p:cNvPicPr>
          <p:nvPr/>
        </p:nvPicPr>
        <p:blipFill rotWithShape="1">
          <a:blip r:embed="rId9" cstate="print">
            <a:extLst>
              <a:ext uri="{28A0092B-C50C-407E-A947-70E740481C1C}">
                <a14:useLocalDpi xmlns:a14="http://schemas.microsoft.com/office/drawing/2010/main" val="0"/>
              </a:ext>
            </a:extLst>
          </a:blip>
          <a:srcRect l="2459" t="7156" r="66393" b="6984"/>
          <a:stretch/>
        </p:blipFill>
        <p:spPr>
          <a:xfrm>
            <a:off x="5796336" y="3742856"/>
            <a:ext cx="1800000" cy="1800000"/>
          </a:xfrm>
          <a:prstGeom prst="rect">
            <a:avLst/>
          </a:prstGeom>
        </p:spPr>
      </p:pic>
      <p:pic>
        <p:nvPicPr>
          <p:cNvPr id="13" name="Obrázek 12"/>
          <p:cNvPicPr/>
          <p:nvPr/>
        </p:nvPicPr>
        <p:blipFill rotWithShape="1">
          <a:blip r:embed="rId10" cstate="print">
            <a:extLst>
              <a:ext uri="{28A0092B-C50C-407E-A947-70E740481C1C}">
                <a14:useLocalDpi xmlns:a14="http://schemas.microsoft.com/office/drawing/2010/main" val="0"/>
              </a:ext>
            </a:extLst>
          </a:blip>
          <a:srcRect l="2403" t="16641" r="2475" b="17370"/>
          <a:stretch/>
        </p:blipFill>
        <p:spPr bwMode="auto">
          <a:xfrm>
            <a:off x="467544" y="6008440"/>
            <a:ext cx="4963886" cy="593767"/>
          </a:xfrm>
          <a:prstGeom prst="rect">
            <a:avLst/>
          </a:prstGeom>
          <a:noFill/>
          <a:ln>
            <a:noFill/>
          </a:ln>
        </p:spPr>
      </p:pic>
      <p:pic>
        <p:nvPicPr>
          <p:cNvPr id="14" name="Obrázek 13"/>
          <p:cNvPicPr/>
          <p:nvPr/>
        </p:nvPicPr>
        <p:blipFill>
          <a:blip r:embed="rId11">
            <a:extLst>
              <a:ext uri="{28A0092B-C50C-407E-A947-70E740481C1C}">
                <a14:useLocalDpi xmlns:a14="http://schemas.microsoft.com/office/drawing/2010/main" val="0"/>
              </a:ext>
            </a:extLst>
          </a:blip>
          <a:stretch>
            <a:fillRect/>
          </a:stretch>
        </p:blipFill>
        <p:spPr>
          <a:xfrm>
            <a:off x="6012160" y="6030707"/>
            <a:ext cx="2362200" cy="571500"/>
          </a:xfrm>
          <a:prstGeom prst="rect">
            <a:avLst/>
          </a:prstGeom>
        </p:spPr>
      </p:pic>
    </p:spTree>
    <p:extLst>
      <p:ext uri="{BB962C8B-B14F-4D97-AF65-F5344CB8AC3E}">
        <p14:creationId xmlns:p14="http://schemas.microsoft.com/office/powerpoint/2010/main" val="3934613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pic>
        <p:nvPicPr>
          <p:cNvPr id="5" name="Obrázek 4"/>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2051720" y="5949280"/>
            <a:ext cx="4963886" cy="593767"/>
          </a:xfrm>
          <a:prstGeom prst="rect">
            <a:avLst/>
          </a:prstGeom>
          <a:noFill/>
          <a:ln>
            <a:noFill/>
          </a:ln>
        </p:spPr>
      </p:pic>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66" y="1844824"/>
            <a:ext cx="8566690" cy="3168352"/>
          </a:xfrm>
          <a:prstGeom prst="rect">
            <a:avLst/>
          </a:prstGeom>
        </p:spPr>
      </p:pic>
    </p:spTree>
    <p:extLst>
      <p:ext uri="{BB962C8B-B14F-4D97-AF65-F5344CB8AC3E}">
        <p14:creationId xmlns:p14="http://schemas.microsoft.com/office/powerpoint/2010/main" val="24769084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pic>
        <p:nvPicPr>
          <p:cNvPr id="5" name="Obrázek 4"/>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2051720" y="5949280"/>
            <a:ext cx="4963886" cy="593767"/>
          </a:xfrm>
          <a:prstGeom prst="rect">
            <a:avLst/>
          </a:prstGeom>
          <a:noFill/>
          <a:ln>
            <a:noFill/>
          </a:ln>
        </p:spPr>
      </p:pic>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266" y="1844824"/>
            <a:ext cx="8583844" cy="3096344"/>
          </a:xfrm>
          <a:prstGeom prst="rect">
            <a:avLst/>
          </a:prstGeom>
        </p:spPr>
      </p:pic>
    </p:spTree>
    <p:extLst>
      <p:ext uri="{BB962C8B-B14F-4D97-AF65-F5344CB8AC3E}">
        <p14:creationId xmlns:p14="http://schemas.microsoft.com/office/powerpoint/2010/main" val="10728206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60237" t="60018"/>
          <a:stretch/>
        </p:blipFill>
        <p:spPr>
          <a:xfrm>
            <a:off x="5508104" y="4271633"/>
            <a:ext cx="3635896" cy="2586367"/>
          </a:xfrm>
          <a:prstGeom prst="rect">
            <a:avLst/>
          </a:prstGeom>
        </p:spPr>
      </p:pic>
      <p:sp>
        <p:nvSpPr>
          <p:cNvPr id="4" name="TextovéPole 3"/>
          <p:cNvSpPr txBox="1"/>
          <p:nvPr/>
        </p:nvSpPr>
        <p:spPr>
          <a:xfrm>
            <a:off x="827584" y="1219974"/>
            <a:ext cx="7920880" cy="4832092"/>
          </a:xfrm>
          <a:prstGeom prst="rect">
            <a:avLst/>
          </a:prstGeom>
          <a:noFill/>
        </p:spPr>
        <p:txBody>
          <a:bodyPr wrap="square" rtlCol="0">
            <a:spAutoFit/>
          </a:bodyPr>
          <a:lstStyle/>
          <a:p>
            <a:pPr algn="ctr"/>
            <a:r>
              <a:rPr lang="cs-CZ" sz="2400" b="1" cap="all" dirty="0"/>
              <a:t>hradecko-pardubická aglomerace 2014+ „minulost“</a:t>
            </a:r>
          </a:p>
          <a:p>
            <a:pPr marL="285750" indent="-285750" algn="just">
              <a:buFont typeface="Arial" panose="020B0604020202020204" pitchFamily="34" charset="0"/>
              <a:buChar char="•"/>
            </a:pPr>
            <a:endParaRPr lang="cs-CZ" sz="1400" dirty="0"/>
          </a:p>
          <a:p>
            <a:pPr marL="285750" indent="-285750" algn="just">
              <a:buFont typeface="Arial" panose="020B0604020202020204" pitchFamily="34" charset="0"/>
              <a:buChar char="•"/>
            </a:pPr>
            <a:r>
              <a:rPr lang="cs-CZ" dirty="0"/>
              <a:t>2002: Pardubice a Hradec Králové si nechávají zpracovat Územní prognózu jádrového území Hradecko-pardubické aglomerace</a:t>
            </a:r>
          </a:p>
          <a:p>
            <a:pPr marL="285750" indent="-285750" algn="just">
              <a:buFont typeface="Arial" panose="020B0604020202020204" pitchFamily="34" charset="0"/>
              <a:buChar char="•"/>
            </a:pPr>
            <a:endParaRPr lang="cs-CZ" dirty="0"/>
          </a:p>
          <a:p>
            <a:pPr marL="342900" indent="-342900">
              <a:buFont typeface="Arial" panose="020B0604020202020204" pitchFamily="34" charset="0"/>
              <a:buChar char="•"/>
            </a:pPr>
            <a:r>
              <a:rPr lang="cs-CZ" dirty="0"/>
              <a:t>2013: Pardubice a Hradec Králové schvalují Memorandum o spolupráci na přípravě Integrované územní investice </a:t>
            </a:r>
          </a:p>
          <a:p>
            <a:pPr marL="342900" indent="-342900">
              <a:buFont typeface="Arial" panose="020B0604020202020204" pitchFamily="34" charset="0"/>
              <a:buChar char="•"/>
            </a:pPr>
            <a:endParaRPr lang="cs-CZ" dirty="0"/>
          </a:p>
          <a:p>
            <a:pPr marL="342900" indent="-342900">
              <a:buFont typeface="Arial" panose="020B0604020202020204" pitchFamily="34" charset="0"/>
              <a:buChar char="•"/>
            </a:pPr>
            <a:r>
              <a:rPr lang="cs-CZ" dirty="0"/>
              <a:t>30. 6. 2015 slavnostní podpis Memoranda o spolupráci s územními partnery na Kunětické hoře</a:t>
            </a:r>
          </a:p>
          <a:p>
            <a:endParaRPr lang="cs-CZ" dirty="0"/>
          </a:p>
          <a:p>
            <a:pPr marL="342900" indent="-342900">
              <a:buFont typeface="Arial" panose="020B0604020202020204" pitchFamily="34" charset="0"/>
              <a:buChar char="•"/>
            </a:pPr>
            <a:r>
              <a:rPr lang="cs-CZ" dirty="0"/>
              <a:t>17. 11. 2015 schválení Strategie ITI zastupitelstvy měst Pardubic a Hradce Králové</a:t>
            </a:r>
          </a:p>
          <a:p>
            <a:pPr marL="342900" indent="-342900">
              <a:buFont typeface="Arial" panose="020B0604020202020204" pitchFamily="34" charset="0"/>
              <a:buChar char="•"/>
            </a:pPr>
            <a:endParaRPr lang="cs-CZ" dirty="0"/>
          </a:p>
          <a:p>
            <a:pPr marL="342900" indent="-342900">
              <a:buFont typeface="Arial" panose="020B0604020202020204" pitchFamily="34" charset="0"/>
              <a:buChar char="•"/>
            </a:pPr>
            <a:r>
              <a:rPr lang="cs-CZ" dirty="0"/>
              <a:t>26. 9. 2016 Strategie ITI finálně schválena</a:t>
            </a:r>
          </a:p>
          <a:p>
            <a:pPr marL="285750" indent="-285750" algn="just">
              <a:buFont typeface="Arial" panose="020B0604020202020204" pitchFamily="34" charset="0"/>
              <a:buChar char="•"/>
            </a:pPr>
            <a:endParaRPr lang="cs-CZ" dirty="0"/>
          </a:p>
          <a:p>
            <a:pPr marL="285750" indent="-285750" algn="just">
              <a:buFont typeface="Arial" panose="020B0604020202020204" pitchFamily="34" charset="0"/>
              <a:buChar char="•"/>
            </a:pPr>
            <a:endParaRPr lang="cs-CZ" dirty="0"/>
          </a:p>
        </p:txBody>
      </p:sp>
      <p:pic>
        <p:nvPicPr>
          <p:cNvPr id="3" name="Obrázek 2"/>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2051720" y="5949280"/>
            <a:ext cx="4963886" cy="593767"/>
          </a:xfrm>
          <a:prstGeom prst="rect">
            <a:avLst/>
          </a:prstGeom>
          <a:noFill/>
          <a:ln>
            <a:noFill/>
          </a:ln>
        </p:spPr>
      </p:pic>
      <p:pic>
        <p:nvPicPr>
          <p:cNvPr id="5" name="Obrázek 4"/>
          <p:cNvPicPr/>
          <p:nvPr/>
        </p:nvPicPr>
        <p:blipFill>
          <a:blip r:embed="rId5">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spTree>
    <p:extLst>
      <p:ext uri="{BB962C8B-B14F-4D97-AF65-F5344CB8AC3E}">
        <p14:creationId xmlns:p14="http://schemas.microsoft.com/office/powerpoint/2010/main" val="6145740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pic>
        <p:nvPicPr>
          <p:cNvPr id="5" name="Obrázek 4"/>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2051720" y="5949280"/>
            <a:ext cx="4963886" cy="593767"/>
          </a:xfrm>
          <a:prstGeom prst="rect">
            <a:avLst/>
          </a:prstGeom>
          <a:noFill/>
          <a:ln>
            <a:noFill/>
          </a:ln>
        </p:spPr>
      </p:pic>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04" y="1772816"/>
            <a:ext cx="8495436" cy="3312368"/>
          </a:xfrm>
          <a:prstGeom prst="rect">
            <a:avLst/>
          </a:prstGeom>
        </p:spPr>
      </p:pic>
    </p:spTree>
    <p:extLst>
      <p:ext uri="{BB962C8B-B14F-4D97-AF65-F5344CB8AC3E}">
        <p14:creationId xmlns:p14="http://schemas.microsoft.com/office/powerpoint/2010/main" val="13380867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pic>
        <p:nvPicPr>
          <p:cNvPr id="5" name="Obrázek 4"/>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2051720" y="5949280"/>
            <a:ext cx="4963886" cy="593767"/>
          </a:xfrm>
          <a:prstGeom prst="rect">
            <a:avLst/>
          </a:prstGeom>
          <a:noFill/>
          <a:ln>
            <a:noFill/>
          </a:ln>
        </p:spPr>
      </p:pic>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604" y="1736812"/>
            <a:ext cx="8694118" cy="3384376"/>
          </a:xfrm>
          <a:prstGeom prst="rect">
            <a:avLst/>
          </a:prstGeom>
        </p:spPr>
      </p:pic>
    </p:spTree>
    <p:extLst>
      <p:ext uri="{BB962C8B-B14F-4D97-AF65-F5344CB8AC3E}">
        <p14:creationId xmlns:p14="http://schemas.microsoft.com/office/powerpoint/2010/main" val="21344701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pic>
        <p:nvPicPr>
          <p:cNvPr id="5" name="Obrázek 4"/>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2051720" y="5949280"/>
            <a:ext cx="4963886" cy="593767"/>
          </a:xfrm>
          <a:prstGeom prst="rect">
            <a:avLst/>
          </a:prstGeom>
          <a:noFill/>
          <a:ln>
            <a:noFill/>
          </a:ln>
        </p:spPr>
      </p:pic>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517" y="1800750"/>
            <a:ext cx="8650291" cy="3256499"/>
          </a:xfrm>
          <a:prstGeom prst="rect">
            <a:avLst/>
          </a:prstGeom>
        </p:spPr>
      </p:pic>
    </p:spTree>
    <p:extLst>
      <p:ext uri="{BB962C8B-B14F-4D97-AF65-F5344CB8AC3E}">
        <p14:creationId xmlns:p14="http://schemas.microsoft.com/office/powerpoint/2010/main" val="9444268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pic>
        <p:nvPicPr>
          <p:cNvPr id="5" name="Obrázek 4"/>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2051720" y="5949280"/>
            <a:ext cx="4963886" cy="593767"/>
          </a:xfrm>
          <a:prstGeom prst="rect">
            <a:avLst/>
          </a:prstGeom>
          <a:noFill/>
          <a:ln>
            <a:noFill/>
          </a:ln>
        </p:spPr>
      </p:pic>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106" y="1778732"/>
            <a:ext cx="8651787" cy="3511996"/>
          </a:xfrm>
          <a:prstGeom prst="rect">
            <a:avLst/>
          </a:prstGeom>
        </p:spPr>
      </p:pic>
    </p:spTree>
    <p:extLst>
      <p:ext uri="{BB962C8B-B14F-4D97-AF65-F5344CB8AC3E}">
        <p14:creationId xmlns:p14="http://schemas.microsoft.com/office/powerpoint/2010/main" val="41591861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pic>
        <p:nvPicPr>
          <p:cNvPr id="5" name="Obrázek 4"/>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2051720" y="5949280"/>
            <a:ext cx="4963886" cy="593767"/>
          </a:xfrm>
          <a:prstGeom prst="rect">
            <a:avLst/>
          </a:prstGeom>
          <a:noFill/>
          <a:ln>
            <a:noFill/>
          </a:ln>
        </p:spPr>
      </p:pic>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183" y="1835523"/>
            <a:ext cx="8640960" cy="3186953"/>
          </a:xfrm>
          <a:prstGeom prst="rect">
            <a:avLst/>
          </a:prstGeom>
        </p:spPr>
      </p:pic>
    </p:spTree>
    <p:extLst>
      <p:ext uri="{BB962C8B-B14F-4D97-AF65-F5344CB8AC3E}">
        <p14:creationId xmlns:p14="http://schemas.microsoft.com/office/powerpoint/2010/main" val="28774121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2" cstate="print">
            <a:extLst>
              <a:ext uri="{28A0092B-C50C-407E-A947-70E740481C1C}">
                <a14:useLocalDpi xmlns:a14="http://schemas.microsoft.com/office/drawing/2010/main" val="0"/>
              </a:ext>
            </a:extLst>
          </a:blip>
          <a:srcRect l="60237" t="60018"/>
          <a:stretch/>
        </p:blipFill>
        <p:spPr>
          <a:xfrm>
            <a:off x="5508104" y="4271633"/>
            <a:ext cx="3635896" cy="2586367"/>
          </a:xfrm>
          <a:prstGeom prst="rect">
            <a:avLst/>
          </a:prstGeom>
        </p:spPr>
      </p:pic>
      <p:pic>
        <p:nvPicPr>
          <p:cNvPr id="6" name="Obrázek 5"/>
          <p:cNvPicPr/>
          <p:nvPr/>
        </p:nvPicPr>
        <p:blipFill>
          <a:blip r:embed="rId3" cstate="print">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sp>
        <p:nvSpPr>
          <p:cNvPr id="7" name="TextovéPole 6"/>
          <p:cNvSpPr txBox="1"/>
          <p:nvPr/>
        </p:nvSpPr>
        <p:spPr>
          <a:xfrm>
            <a:off x="-180528" y="1218766"/>
            <a:ext cx="9649072" cy="461665"/>
          </a:xfrm>
          <a:prstGeom prst="rect">
            <a:avLst/>
          </a:prstGeom>
          <a:noFill/>
        </p:spPr>
        <p:txBody>
          <a:bodyPr wrap="square" rtlCol="0">
            <a:spAutoFit/>
          </a:bodyPr>
          <a:lstStyle/>
          <a:p>
            <a:pPr lvl="0" algn="ctr"/>
            <a:r>
              <a:rPr lang="cs-CZ" sz="2400" b="1" cap="all" dirty="0"/>
              <a:t>hradecko-pardubické aglomerace 2021+ „budoucnost“</a:t>
            </a:r>
          </a:p>
        </p:txBody>
      </p:sp>
      <p:sp>
        <p:nvSpPr>
          <p:cNvPr id="3" name="Obdélník 2"/>
          <p:cNvSpPr/>
          <p:nvPr/>
        </p:nvSpPr>
        <p:spPr>
          <a:xfrm>
            <a:off x="727867" y="2240683"/>
            <a:ext cx="7804573" cy="646331"/>
          </a:xfrm>
          <a:custGeom>
            <a:avLst/>
            <a:gdLst>
              <a:gd name="connsiteX0" fmla="*/ 0 w 7560840"/>
              <a:gd name="connsiteY0" fmla="*/ 0 h 3247043"/>
              <a:gd name="connsiteX1" fmla="*/ 7560840 w 7560840"/>
              <a:gd name="connsiteY1" fmla="*/ 0 h 3247043"/>
              <a:gd name="connsiteX2" fmla="*/ 7560840 w 7560840"/>
              <a:gd name="connsiteY2" fmla="*/ 3247043 h 3247043"/>
              <a:gd name="connsiteX3" fmla="*/ 0 w 7560840"/>
              <a:gd name="connsiteY3" fmla="*/ 3247043 h 3247043"/>
              <a:gd name="connsiteX4" fmla="*/ 0 w 7560840"/>
              <a:gd name="connsiteY4" fmla="*/ 0 h 3247043"/>
              <a:gd name="connsiteX0" fmla="*/ 0 w 7588549"/>
              <a:gd name="connsiteY0" fmla="*/ 0 h 3662680"/>
              <a:gd name="connsiteX1" fmla="*/ 7588549 w 7588549"/>
              <a:gd name="connsiteY1" fmla="*/ 415637 h 3662680"/>
              <a:gd name="connsiteX2" fmla="*/ 7588549 w 7588549"/>
              <a:gd name="connsiteY2" fmla="*/ 3662680 h 3662680"/>
              <a:gd name="connsiteX3" fmla="*/ 27709 w 7588549"/>
              <a:gd name="connsiteY3" fmla="*/ 3662680 h 3662680"/>
              <a:gd name="connsiteX4" fmla="*/ 0 w 7588549"/>
              <a:gd name="connsiteY4" fmla="*/ 0 h 3662680"/>
              <a:gd name="connsiteX0" fmla="*/ 0 w 7588549"/>
              <a:gd name="connsiteY0" fmla="*/ 69272 h 3731952"/>
              <a:gd name="connsiteX1" fmla="*/ 7477713 w 7588549"/>
              <a:gd name="connsiteY1" fmla="*/ 0 h 3731952"/>
              <a:gd name="connsiteX2" fmla="*/ 7588549 w 7588549"/>
              <a:gd name="connsiteY2" fmla="*/ 3731952 h 3731952"/>
              <a:gd name="connsiteX3" fmla="*/ 27709 w 7588549"/>
              <a:gd name="connsiteY3" fmla="*/ 3731952 h 3731952"/>
              <a:gd name="connsiteX4" fmla="*/ 0 w 7588549"/>
              <a:gd name="connsiteY4" fmla="*/ 69272 h 3731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549" h="3731952">
                <a:moveTo>
                  <a:pt x="0" y="69272"/>
                </a:moveTo>
                <a:lnTo>
                  <a:pt x="7477713" y="0"/>
                </a:lnTo>
                <a:lnTo>
                  <a:pt x="7588549" y="3731952"/>
                </a:lnTo>
                <a:lnTo>
                  <a:pt x="27709" y="3731952"/>
                </a:lnTo>
                <a:lnTo>
                  <a:pt x="0" y="69272"/>
                </a:lnTo>
                <a:close/>
              </a:path>
            </a:pathLst>
          </a:custGeom>
        </p:spPr>
        <p:txBody>
          <a:bodyPr wrap="square">
            <a:spAutoFit/>
          </a:bodyPr>
          <a:lstStyle/>
          <a:p>
            <a:pPr lvl="1" algn="just"/>
            <a:endParaRPr lang="cs-CZ" dirty="0"/>
          </a:p>
          <a:p>
            <a:pPr algn="just"/>
            <a:endParaRPr lang="cs-CZ" dirty="0"/>
          </a:p>
        </p:txBody>
      </p:sp>
      <p:pic>
        <p:nvPicPr>
          <p:cNvPr id="9" name="Obrázek 8"/>
          <p:cNvPicPr/>
          <p:nvPr/>
        </p:nvPicPr>
        <p:blipFill>
          <a:blip r:embed="rId4" cstate="print">
            <a:extLst>
              <a:ext uri="{28A0092B-C50C-407E-A947-70E740481C1C}">
                <a14:useLocalDpi xmlns:a14="http://schemas.microsoft.com/office/drawing/2010/main" val="0"/>
              </a:ext>
            </a:extLst>
          </a:blip>
          <a:stretch>
            <a:fillRect/>
          </a:stretch>
        </p:blipFill>
        <p:spPr bwMode="auto">
          <a:xfrm>
            <a:off x="1962785" y="5841573"/>
            <a:ext cx="5218430" cy="899795"/>
          </a:xfrm>
          <a:prstGeom prst="rect">
            <a:avLst/>
          </a:prstGeom>
          <a:noFill/>
          <a:ln>
            <a:noFill/>
          </a:ln>
        </p:spPr>
      </p:pic>
      <p:sp>
        <p:nvSpPr>
          <p:cNvPr id="2" name="Obdélník 1"/>
          <p:cNvSpPr/>
          <p:nvPr/>
        </p:nvSpPr>
        <p:spPr>
          <a:xfrm>
            <a:off x="665508" y="1778613"/>
            <a:ext cx="7929290" cy="3831818"/>
          </a:xfrm>
          <a:prstGeom prst="rect">
            <a:avLst/>
          </a:prstGeom>
        </p:spPr>
        <p:txBody>
          <a:bodyPr wrap="square">
            <a:spAutoFit/>
          </a:bodyPr>
          <a:lstStyle/>
          <a:p>
            <a:pPr>
              <a:spcAft>
                <a:spcPts val="600"/>
              </a:spcAft>
            </a:pPr>
            <a:r>
              <a:rPr lang="cs-CZ" b="1" dirty="0"/>
              <a:t>Strategický projekt – definice: </a:t>
            </a:r>
          </a:p>
          <a:p>
            <a:pPr marL="800100" lvl="1" indent="-342900">
              <a:buFont typeface="Arial" panose="020B0604020202020204" pitchFamily="34" charset="0"/>
              <a:buChar char="•"/>
            </a:pPr>
            <a:r>
              <a:rPr lang="cs-CZ" b="1" dirty="0"/>
              <a:t>samostatný projekt </a:t>
            </a:r>
            <a:r>
              <a:rPr lang="cs-CZ" dirty="0"/>
              <a:t>– jedinečný/nezastupitelný projekt v území</a:t>
            </a:r>
          </a:p>
          <a:p>
            <a:pPr marL="800100" lvl="1" indent="-342900">
              <a:buFont typeface="Arial" panose="020B0604020202020204" pitchFamily="34" charset="0"/>
              <a:buChar char="•"/>
            </a:pPr>
            <a:r>
              <a:rPr lang="cs-CZ" b="1" dirty="0"/>
              <a:t>projekt složený z navazujících projektů v příslušném území </a:t>
            </a:r>
            <a:r>
              <a:rPr lang="cs-CZ" dirty="0"/>
              <a:t>– komplex projektů složený z dílčích projektů z jednotlivých OP, případně cílů jednoho OP nebo i mimo EU fondy</a:t>
            </a:r>
          </a:p>
          <a:p>
            <a:pPr marL="1257300" lvl="2" indent="-342900">
              <a:buFont typeface="Arial" panose="020B0604020202020204" pitchFamily="34" charset="0"/>
              <a:buChar char="•"/>
            </a:pPr>
            <a:r>
              <a:rPr lang="cs-CZ" sz="1600" dirty="0"/>
              <a:t>ve studiích proveditelnosti dílčích projektů uvedená provázanost</a:t>
            </a:r>
          </a:p>
          <a:p>
            <a:pPr marL="1257300" lvl="2" indent="-342900">
              <a:buFont typeface="Arial" panose="020B0604020202020204" pitchFamily="34" charset="0"/>
              <a:buChar char="•"/>
            </a:pPr>
            <a:r>
              <a:rPr lang="cs-CZ" sz="1600" dirty="0"/>
              <a:t>nezrealizování jednoho z dílčích projektů – ostatní projekty posuzovány v udržitelnosti dle podmínek programu </a:t>
            </a:r>
          </a:p>
          <a:p>
            <a:pPr marL="800100" lvl="1" indent="-342900">
              <a:buFont typeface="Arial" panose="020B0604020202020204" pitchFamily="34" charset="0"/>
              <a:buChar char="•"/>
            </a:pPr>
            <a:r>
              <a:rPr lang="cs-CZ" b="1" dirty="0"/>
              <a:t>síťový projekt </a:t>
            </a:r>
            <a:r>
              <a:rPr lang="cs-CZ" dirty="0"/>
              <a:t>– řešení daného tématu v území realizací prostřednictvím samostatných projektů</a:t>
            </a:r>
          </a:p>
          <a:p>
            <a:pPr marL="1257300" lvl="2" indent="-342900">
              <a:buFont typeface="Arial" panose="020B0604020202020204" pitchFamily="34" charset="0"/>
              <a:buChar char="•"/>
            </a:pPr>
            <a:r>
              <a:rPr lang="cs-CZ" sz="1600" dirty="0"/>
              <a:t>výběr dané aktivity mezi síťové projekty </a:t>
            </a:r>
            <a:r>
              <a:rPr lang="cs-CZ" sz="1600" u="sng" dirty="0"/>
              <a:t>eliminuje možnost realizovat danou aktivitu/opatření v individuální výzvě </a:t>
            </a:r>
            <a:r>
              <a:rPr lang="cs-CZ" sz="1600" dirty="0"/>
              <a:t>(toto pravidlo bude platné pro IROP2)</a:t>
            </a:r>
            <a:endParaRPr lang="cs-CZ" sz="1600" u="sng" dirty="0"/>
          </a:p>
          <a:p>
            <a:pPr marL="1257300" lvl="2" indent="-342900">
              <a:buFont typeface="Arial" panose="020B0604020202020204" pitchFamily="34" charset="0"/>
              <a:buChar char="•"/>
            </a:pPr>
            <a:r>
              <a:rPr lang="cs-CZ" sz="1600" dirty="0" smtClean="0"/>
              <a:t>aglomerace </a:t>
            </a:r>
            <a:r>
              <a:rPr lang="cs-CZ" sz="1600" dirty="0"/>
              <a:t>může danou aktivitu/opatření ve výzvě dále zpřesnit na základě Strategie</a:t>
            </a:r>
          </a:p>
        </p:txBody>
      </p:sp>
    </p:spTree>
    <p:extLst>
      <p:ext uri="{BB962C8B-B14F-4D97-AF65-F5344CB8AC3E}">
        <p14:creationId xmlns:p14="http://schemas.microsoft.com/office/powerpoint/2010/main" val="259645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500"/>
                                        <p:tgtEl>
                                          <p:spTgt spid="2">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7" end="7"/>
                                            </p:txEl>
                                          </p:spTgt>
                                        </p:tgtEl>
                                        <p:attrNameLst>
                                          <p:attrName>style.visibility</p:attrName>
                                        </p:attrNameLst>
                                      </p:cBhvr>
                                      <p:to>
                                        <p:strVal val="visible"/>
                                      </p:to>
                                    </p:set>
                                    <p:animEffect transition="in" filter="fade">
                                      <p:cBhvr>
                                        <p:cTn id="2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60237" t="60018"/>
          <a:stretch/>
        </p:blipFill>
        <p:spPr>
          <a:xfrm>
            <a:off x="5508104" y="4271633"/>
            <a:ext cx="3635896" cy="2586367"/>
          </a:xfrm>
          <a:prstGeom prst="rect">
            <a:avLst/>
          </a:prstGeom>
        </p:spPr>
      </p:pic>
      <p:sp>
        <p:nvSpPr>
          <p:cNvPr id="4" name="TextovéPole 3"/>
          <p:cNvSpPr txBox="1"/>
          <p:nvPr/>
        </p:nvSpPr>
        <p:spPr>
          <a:xfrm>
            <a:off x="467544" y="1124744"/>
            <a:ext cx="8208912" cy="4278094"/>
          </a:xfrm>
          <a:prstGeom prst="rect">
            <a:avLst/>
          </a:prstGeom>
          <a:noFill/>
        </p:spPr>
        <p:txBody>
          <a:bodyPr wrap="square" rtlCol="0">
            <a:spAutoFit/>
          </a:bodyPr>
          <a:lstStyle/>
          <a:p>
            <a:pPr algn="ctr"/>
            <a:r>
              <a:rPr lang="cs-CZ" sz="2400" b="1" cap="all" dirty="0"/>
              <a:t>hradecko-pardubické aglomerace 2021+ „budoucnost“</a:t>
            </a:r>
          </a:p>
          <a:p>
            <a:pPr marL="285750" indent="-285750" algn="just">
              <a:buFont typeface="Arial" panose="020B0604020202020204" pitchFamily="34" charset="0"/>
              <a:buChar char="•"/>
            </a:pPr>
            <a:endParaRPr lang="cs-CZ" sz="1400" dirty="0"/>
          </a:p>
          <a:p>
            <a:pPr marL="285750" lvl="0" indent="-285750" algn="just">
              <a:buFont typeface="Arial" panose="020B0604020202020204" pitchFamily="34" charset="0"/>
              <a:buChar char="•"/>
            </a:pPr>
            <a:r>
              <a:rPr lang="cs-CZ" dirty="0"/>
              <a:t>30. 7. 2019 byl zaslán návrh strategických aktivit/projektů ŘO → za naši aglomeraci návrh 72 strategických projektů v částce 28 mld. Kč → další úprava po vstupech ŘO a žadatelů → všechny aglomerace zaslaly návrhy v sumě cca 220 mld. Kč</a:t>
            </a:r>
          </a:p>
          <a:p>
            <a:pPr marL="285750" lvl="0" indent="-285750" algn="just">
              <a:buFont typeface="Arial" panose="020B0604020202020204" pitchFamily="34" charset="0"/>
              <a:buChar char="•"/>
            </a:pPr>
            <a:r>
              <a:rPr lang="cs-CZ" dirty="0"/>
              <a:t>nositel ITI již má/získává zpětnou vazbu od ŘO ke konkrétním projektům → informace jsou předávány kontinuálně zpět žadatelům </a:t>
            </a:r>
          </a:p>
          <a:p>
            <a:pPr marL="285750" lvl="0" indent="-285750" algn="just">
              <a:buFont typeface="Arial" panose="020B0604020202020204" pitchFamily="34" charset="0"/>
              <a:buChar char="•"/>
            </a:pPr>
            <a:r>
              <a:rPr lang="cs-CZ" b="1" dirty="0"/>
              <a:t>během února/března 2020 je/bude aktualizovaný návrh strategických projektů zaslán dotčeným ŘO </a:t>
            </a:r>
            <a:r>
              <a:rPr lang="cs-CZ" dirty="0"/>
              <a:t>→ po zpětné vazbě od ŘO bude možné s projekty dále pracovat – finální verze Strategie bude ve druhé polovině roku 2020 (čas bude upřesňován – vzhledem ke zpožďování procesu na evropské straně je možný další časový posun)</a:t>
            </a:r>
          </a:p>
          <a:p>
            <a:pPr marL="285750" lvl="0" indent="-285750" algn="just">
              <a:buFont typeface="Arial" panose="020B0604020202020204" pitchFamily="34" charset="0"/>
              <a:buChar char="•"/>
            </a:pPr>
            <a:r>
              <a:rPr lang="cs-CZ" dirty="0"/>
              <a:t>start nového programového období je předpokládán na konec roku 2021 (začátek roku 2022) → vzhledem k velkému tlaku na čerpání v úvodu období je nutné intenzivně pracovat na přípravě nových </a:t>
            </a:r>
            <a:r>
              <a:rPr lang="cs-CZ" dirty="0" smtClean="0"/>
              <a:t>projektů</a:t>
            </a:r>
            <a:endParaRPr lang="cs-CZ" dirty="0"/>
          </a:p>
        </p:txBody>
      </p:sp>
      <p:pic>
        <p:nvPicPr>
          <p:cNvPr id="3" name="Obrázek 2"/>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2051720" y="6003585"/>
            <a:ext cx="4963886" cy="593767"/>
          </a:xfrm>
          <a:prstGeom prst="rect">
            <a:avLst/>
          </a:prstGeom>
          <a:noFill/>
          <a:ln>
            <a:noFill/>
          </a:ln>
        </p:spPr>
      </p:pic>
      <p:pic>
        <p:nvPicPr>
          <p:cNvPr id="5" name="Obrázek 4"/>
          <p:cNvPicPr/>
          <p:nvPr/>
        </p:nvPicPr>
        <p:blipFill>
          <a:blip r:embed="rId5">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spTree>
    <p:extLst>
      <p:ext uri="{BB962C8B-B14F-4D97-AF65-F5344CB8AC3E}">
        <p14:creationId xmlns:p14="http://schemas.microsoft.com/office/powerpoint/2010/main" val="15991865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60237" t="60018"/>
          <a:stretch/>
        </p:blipFill>
        <p:spPr>
          <a:xfrm>
            <a:off x="5508104" y="4271633"/>
            <a:ext cx="3635896" cy="2586367"/>
          </a:xfrm>
          <a:prstGeom prst="rect">
            <a:avLst/>
          </a:prstGeom>
        </p:spPr>
      </p:pic>
      <p:sp>
        <p:nvSpPr>
          <p:cNvPr id="4" name="TextovéPole 3"/>
          <p:cNvSpPr txBox="1"/>
          <p:nvPr/>
        </p:nvSpPr>
        <p:spPr>
          <a:xfrm>
            <a:off x="789247" y="1738753"/>
            <a:ext cx="7488832" cy="4339650"/>
          </a:xfrm>
          <a:prstGeom prst="rect">
            <a:avLst/>
          </a:prstGeom>
          <a:noFill/>
        </p:spPr>
        <p:txBody>
          <a:bodyPr wrap="square" rtlCol="0">
            <a:spAutoFit/>
          </a:bodyPr>
          <a:lstStyle/>
          <a:p>
            <a:pPr algn="ctr"/>
            <a:endParaRPr lang="cs-CZ" sz="2400" dirty="0"/>
          </a:p>
          <a:p>
            <a:pPr algn="ctr"/>
            <a:r>
              <a:rPr lang="pt-BR" sz="3200" b="1" dirty="0"/>
              <a:t>INTEGROVANÝ PŘÍSTUP K REALIZACI PROJEKTŮ </a:t>
            </a:r>
            <a:endParaRPr lang="cs-CZ" sz="2400" dirty="0"/>
          </a:p>
          <a:p>
            <a:pPr algn="ctr"/>
            <a:endParaRPr lang="cs-CZ" sz="2400" dirty="0"/>
          </a:p>
          <a:p>
            <a:pPr lvl="0" algn="ctr"/>
            <a:endParaRPr lang="cs-CZ" sz="2000" dirty="0"/>
          </a:p>
          <a:p>
            <a:pPr lvl="0" algn="ctr"/>
            <a:endParaRPr lang="cs-CZ" sz="2000" dirty="0"/>
          </a:p>
          <a:p>
            <a:pPr lvl="0" algn="ctr"/>
            <a:r>
              <a:rPr lang="cs-CZ" sz="2800" b="1" dirty="0"/>
              <a:t>ITI Varšava</a:t>
            </a:r>
          </a:p>
          <a:p>
            <a:pPr lvl="0" algn="ctr"/>
            <a:r>
              <a:rPr lang="cs-CZ" sz="2800" b="1" dirty="0"/>
              <a:t>Polsko</a:t>
            </a:r>
          </a:p>
          <a:p>
            <a:pPr lvl="0" algn="ctr"/>
            <a:endParaRPr lang="cs-CZ" sz="2000" dirty="0"/>
          </a:p>
          <a:p>
            <a:pPr lvl="0" algn="ctr"/>
            <a:endParaRPr lang="cs-CZ" sz="2400" dirty="0"/>
          </a:p>
          <a:p>
            <a:pPr algn="ctr"/>
            <a:endParaRPr lang="cs-CZ" sz="2400" dirty="0"/>
          </a:p>
        </p:txBody>
      </p:sp>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pic>
        <p:nvPicPr>
          <p:cNvPr id="5" name="Obrázek 4"/>
          <p:cNvPicPr/>
          <p:nvPr/>
        </p:nvPicPr>
        <p:blipFill rotWithShape="1">
          <a:blip r:embed="rId5" cstate="print">
            <a:extLst>
              <a:ext uri="{28A0092B-C50C-407E-A947-70E740481C1C}">
                <a14:useLocalDpi xmlns:a14="http://schemas.microsoft.com/office/drawing/2010/main" val="0"/>
              </a:ext>
            </a:extLst>
          </a:blip>
          <a:srcRect l="2403" t="16641" r="2475" b="17370"/>
          <a:stretch/>
        </p:blipFill>
        <p:spPr bwMode="auto">
          <a:xfrm>
            <a:off x="2051720" y="5949280"/>
            <a:ext cx="4963886" cy="593767"/>
          </a:xfrm>
          <a:prstGeom prst="rect">
            <a:avLst/>
          </a:prstGeom>
          <a:noFill/>
          <a:ln>
            <a:noFill/>
          </a:ln>
        </p:spPr>
      </p:pic>
    </p:spTree>
    <p:extLst>
      <p:ext uri="{BB962C8B-B14F-4D97-AF65-F5344CB8AC3E}">
        <p14:creationId xmlns:p14="http://schemas.microsoft.com/office/powerpoint/2010/main" val="38307811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 y="0"/>
            <a:ext cx="9141217" cy="6858000"/>
          </a:xfrm>
          <a:prstGeom prst="rect">
            <a:avLst/>
          </a:prstGeom>
        </p:spPr>
      </p:pic>
    </p:spTree>
    <p:extLst>
      <p:ext uri="{BB962C8B-B14F-4D97-AF65-F5344CB8AC3E}">
        <p14:creationId xmlns:p14="http://schemas.microsoft.com/office/powerpoint/2010/main" val="4985468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 y="0"/>
            <a:ext cx="9141217" cy="6858000"/>
          </a:xfrm>
          <a:prstGeom prst="rect">
            <a:avLst/>
          </a:prstGeom>
        </p:spPr>
      </p:pic>
    </p:spTree>
    <p:extLst>
      <p:ext uri="{BB962C8B-B14F-4D97-AF65-F5344CB8AC3E}">
        <p14:creationId xmlns:p14="http://schemas.microsoft.com/office/powerpoint/2010/main" val="28634040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cstate="print">
            <a:extLst>
              <a:ext uri="{28A0092B-C50C-407E-A947-70E740481C1C}">
                <a14:useLocalDpi xmlns:a14="http://schemas.microsoft.com/office/drawing/2010/main" val="0"/>
              </a:ext>
            </a:extLst>
          </a:blip>
          <a:srcRect t="2897" b="2586"/>
          <a:stretch/>
        </p:blipFill>
        <p:spPr>
          <a:xfrm>
            <a:off x="6363101" y="3444085"/>
            <a:ext cx="2665618" cy="2604395"/>
          </a:xfrm>
          <a:prstGeom prst="rect">
            <a:avLst/>
          </a:prstGeom>
        </p:spPr>
      </p:pic>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9952" y="3439064"/>
            <a:ext cx="2608198" cy="2535168"/>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3101" y="1027108"/>
            <a:ext cx="2231750" cy="2212246"/>
          </a:xfrm>
          <a:prstGeom prst="rect">
            <a:avLst/>
          </a:prstGeom>
        </p:spPr>
      </p:pic>
      <p:pic>
        <p:nvPicPr>
          <p:cNvPr id="6" name="Obrázek 5"/>
          <p:cNvPicPr>
            <a:picLocks noChangeAspect="1"/>
          </p:cNvPicPr>
          <p:nvPr/>
        </p:nvPicPr>
        <p:blipFill rotWithShape="1">
          <a:blip r:embed="rId6" cstate="print">
            <a:extLst>
              <a:ext uri="{28A0092B-C50C-407E-A947-70E740481C1C}">
                <a14:useLocalDpi xmlns:a14="http://schemas.microsoft.com/office/drawing/2010/main" val="0"/>
              </a:ext>
            </a:extLst>
          </a:blip>
          <a:srcRect t="3911"/>
          <a:stretch/>
        </p:blipFill>
        <p:spPr>
          <a:xfrm>
            <a:off x="3655719" y="1012086"/>
            <a:ext cx="2462431" cy="2396912"/>
          </a:xfrm>
          <a:prstGeom prst="rect">
            <a:avLst/>
          </a:prstGeom>
        </p:spPr>
      </p:pic>
      <p:pic>
        <p:nvPicPr>
          <p:cNvPr id="7" name="Obrázek 6"/>
          <p:cNvPicPr>
            <a:picLocks noChangeAspect="1"/>
          </p:cNvPicPr>
          <p:nvPr/>
        </p:nvPicPr>
        <p:blipFill rotWithShape="1">
          <a:blip r:embed="rId7" cstate="print">
            <a:extLst>
              <a:ext uri="{28A0092B-C50C-407E-A947-70E740481C1C}">
                <a14:useLocalDpi xmlns:a14="http://schemas.microsoft.com/office/drawing/2010/main" val="0"/>
              </a:ext>
            </a:extLst>
          </a:blip>
          <a:srcRect t="13967"/>
          <a:stretch/>
        </p:blipFill>
        <p:spPr>
          <a:xfrm>
            <a:off x="938955" y="3575440"/>
            <a:ext cx="2359756" cy="2262416"/>
          </a:xfrm>
          <a:prstGeom prst="rect">
            <a:avLst/>
          </a:prstGeom>
        </p:spPr>
      </p:pic>
      <p:pic>
        <p:nvPicPr>
          <p:cNvPr id="8" name="Obrázek 7"/>
          <p:cNvPicPr>
            <a:picLocks noChangeAspect="1"/>
          </p:cNvPicPr>
          <p:nvPr/>
        </p:nvPicPr>
        <p:blipFill rotWithShape="1">
          <a:blip r:embed="rId8" cstate="print">
            <a:extLst>
              <a:ext uri="{28A0092B-C50C-407E-A947-70E740481C1C}">
                <a14:useLocalDpi xmlns:a14="http://schemas.microsoft.com/office/drawing/2010/main" val="0"/>
              </a:ext>
            </a:extLst>
          </a:blip>
          <a:srcRect l="2237" t="10961" b="2940"/>
          <a:stretch/>
        </p:blipFill>
        <p:spPr>
          <a:xfrm>
            <a:off x="830200" y="980728"/>
            <a:ext cx="2469126" cy="2316846"/>
          </a:xfrm>
          <a:prstGeom prst="rect">
            <a:avLst/>
          </a:prstGeom>
        </p:spPr>
      </p:pic>
      <p:pic>
        <p:nvPicPr>
          <p:cNvPr id="11" name="Obrázek 10"/>
          <p:cNvPicPr/>
          <p:nvPr/>
        </p:nvPicPr>
        <p:blipFill>
          <a:blip r:embed="rId9">
            <a:extLst>
              <a:ext uri="{28A0092B-C50C-407E-A947-70E740481C1C}">
                <a14:useLocalDpi xmlns:a14="http://schemas.microsoft.com/office/drawing/2010/main" val="0"/>
              </a:ext>
            </a:extLst>
          </a:blip>
          <a:stretch>
            <a:fillRect/>
          </a:stretch>
        </p:blipFill>
        <p:spPr>
          <a:xfrm>
            <a:off x="6012160" y="6030707"/>
            <a:ext cx="2362200" cy="571500"/>
          </a:xfrm>
          <a:prstGeom prst="rect">
            <a:avLst/>
          </a:prstGeom>
        </p:spPr>
      </p:pic>
      <p:pic>
        <p:nvPicPr>
          <p:cNvPr id="12" name="Obrázek 11"/>
          <p:cNvPicPr/>
          <p:nvPr/>
        </p:nvPicPr>
        <p:blipFill rotWithShape="1">
          <a:blip r:embed="rId10" cstate="print">
            <a:extLst>
              <a:ext uri="{28A0092B-C50C-407E-A947-70E740481C1C}">
                <a14:useLocalDpi xmlns:a14="http://schemas.microsoft.com/office/drawing/2010/main" val="0"/>
              </a:ext>
            </a:extLst>
          </a:blip>
          <a:srcRect l="2403" t="16641" r="2475" b="17370"/>
          <a:stretch/>
        </p:blipFill>
        <p:spPr bwMode="auto">
          <a:xfrm>
            <a:off x="467544" y="6008440"/>
            <a:ext cx="4963886" cy="593767"/>
          </a:xfrm>
          <a:prstGeom prst="rect">
            <a:avLst/>
          </a:prstGeom>
          <a:noFill/>
          <a:ln>
            <a:noFill/>
          </a:ln>
        </p:spPr>
      </p:pic>
      <p:sp>
        <p:nvSpPr>
          <p:cNvPr id="13" name="Obdélník 12"/>
          <p:cNvSpPr/>
          <p:nvPr/>
        </p:nvSpPr>
        <p:spPr>
          <a:xfrm>
            <a:off x="1610570" y="519063"/>
            <a:ext cx="6552728" cy="461665"/>
          </a:xfrm>
          <a:prstGeom prst="rect">
            <a:avLst/>
          </a:prstGeom>
        </p:spPr>
        <p:txBody>
          <a:bodyPr wrap="square">
            <a:spAutoFit/>
          </a:bodyPr>
          <a:lstStyle/>
          <a:p>
            <a:pPr algn="ctr"/>
            <a:r>
              <a:rPr lang="pt-BR" sz="2400" b="1" dirty="0"/>
              <a:t>HRADECKO-PARDUBICKÁ AGLOMERACE</a:t>
            </a:r>
            <a:r>
              <a:rPr lang="cs-CZ" sz="2400" b="1" dirty="0"/>
              <a:t> </a:t>
            </a:r>
            <a:r>
              <a:rPr lang="pt-BR" sz="2400" b="1" dirty="0"/>
              <a:t>2014+</a:t>
            </a:r>
          </a:p>
        </p:txBody>
      </p:sp>
    </p:spTree>
    <p:extLst>
      <p:ext uri="{BB962C8B-B14F-4D97-AF65-F5344CB8AC3E}">
        <p14:creationId xmlns:p14="http://schemas.microsoft.com/office/powerpoint/2010/main" val="34728780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 y="0"/>
            <a:ext cx="9141217" cy="6858000"/>
          </a:xfrm>
          <a:prstGeom prst="rect">
            <a:avLst/>
          </a:prstGeom>
        </p:spPr>
      </p:pic>
    </p:spTree>
    <p:extLst>
      <p:ext uri="{BB962C8B-B14F-4D97-AF65-F5344CB8AC3E}">
        <p14:creationId xmlns:p14="http://schemas.microsoft.com/office/powerpoint/2010/main" val="38262738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73120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56495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60237" t="60018"/>
          <a:stretch/>
        </p:blipFill>
        <p:spPr>
          <a:xfrm>
            <a:off x="5508104" y="4271633"/>
            <a:ext cx="3635896" cy="2586367"/>
          </a:xfrm>
          <a:prstGeom prst="rect">
            <a:avLst/>
          </a:prstGeom>
        </p:spPr>
      </p:pic>
      <p:sp>
        <p:nvSpPr>
          <p:cNvPr id="4" name="TextovéPole 3"/>
          <p:cNvSpPr txBox="1"/>
          <p:nvPr/>
        </p:nvSpPr>
        <p:spPr>
          <a:xfrm>
            <a:off x="789247" y="1738753"/>
            <a:ext cx="7488832" cy="4708981"/>
          </a:xfrm>
          <a:prstGeom prst="rect">
            <a:avLst/>
          </a:prstGeom>
          <a:noFill/>
        </p:spPr>
        <p:txBody>
          <a:bodyPr wrap="square" rtlCol="0">
            <a:spAutoFit/>
          </a:bodyPr>
          <a:lstStyle/>
          <a:p>
            <a:pPr algn="ctr"/>
            <a:endParaRPr lang="cs-CZ" sz="2400" dirty="0"/>
          </a:p>
          <a:p>
            <a:pPr algn="ctr"/>
            <a:r>
              <a:rPr lang="pt-BR" sz="3200" b="1" dirty="0"/>
              <a:t>INTEGROVANÝ PŘÍSTUP K REALIZACI PROJEKTŮ </a:t>
            </a:r>
            <a:endParaRPr lang="cs-CZ" sz="3200" b="1" dirty="0" smtClean="0"/>
          </a:p>
          <a:p>
            <a:pPr algn="ctr"/>
            <a:endParaRPr lang="cs-CZ" sz="3200" b="1" dirty="0"/>
          </a:p>
          <a:p>
            <a:pPr algn="ctr"/>
            <a:r>
              <a:rPr lang="pt-BR" sz="3200" b="1" dirty="0" smtClean="0"/>
              <a:t>ITI HRADECKO-PARDUBICKÉ AGLOMERACE</a:t>
            </a:r>
            <a:endParaRPr lang="cs-CZ" sz="3200" b="1" dirty="0" smtClean="0"/>
          </a:p>
          <a:p>
            <a:pPr algn="ctr"/>
            <a:r>
              <a:rPr lang="cs-CZ" sz="3200" b="1" dirty="0" smtClean="0"/>
              <a:t>2014-2023</a:t>
            </a:r>
            <a:endParaRPr lang="pt-BR" sz="3200" b="1" dirty="0" smtClean="0"/>
          </a:p>
          <a:p>
            <a:pPr algn="ctr"/>
            <a:endParaRPr lang="cs-CZ" sz="2400" dirty="0" smtClean="0"/>
          </a:p>
          <a:p>
            <a:pPr algn="ctr"/>
            <a:endParaRPr lang="cs-CZ" sz="2400" dirty="0"/>
          </a:p>
          <a:p>
            <a:pPr lvl="0" algn="ctr"/>
            <a:endParaRPr lang="cs-CZ" sz="2000" dirty="0"/>
          </a:p>
          <a:p>
            <a:pPr lvl="0" algn="ctr"/>
            <a:endParaRPr lang="cs-CZ" sz="2400" dirty="0"/>
          </a:p>
          <a:p>
            <a:pPr algn="ctr"/>
            <a:endParaRPr lang="cs-CZ" sz="2400" dirty="0"/>
          </a:p>
        </p:txBody>
      </p:sp>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pic>
        <p:nvPicPr>
          <p:cNvPr id="5" name="Obrázek 4"/>
          <p:cNvPicPr/>
          <p:nvPr/>
        </p:nvPicPr>
        <p:blipFill rotWithShape="1">
          <a:blip r:embed="rId5" cstate="print">
            <a:extLst>
              <a:ext uri="{28A0092B-C50C-407E-A947-70E740481C1C}">
                <a14:useLocalDpi xmlns:a14="http://schemas.microsoft.com/office/drawing/2010/main" val="0"/>
              </a:ext>
            </a:extLst>
          </a:blip>
          <a:srcRect l="2403" t="16641" r="2475" b="17370"/>
          <a:stretch/>
        </p:blipFill>
        <p:spPr bwMode="auto">
          <a:xfrm>
            <a:off x="2051720" y="5949280"/>
            <a:ext cx="4963886" cy="593767"/>
          </a:xfrm>
          <a:prstGeom prst="rect">
            <a:avLst/>
          </a:prstGeom>
          <a:noFill/>
          <a:ln>
            <a:noFill/>
          </a:ln>
        </p:spPr>
      </p:pic>
    </p:spTree>
    <p:extLst>
      <p:ext uri="{BB962C8B-B14F-4D97-AF65-F5344CB8AC3E}">
        <p14:creationId xmlns:p14="http://schemas.microsoft.com/office/powerpoint/2010/main" val="1046900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2322677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5631"/>
            <a:ext cx="9144000" cy="6466738"/>
          </a:xfrm>
          <a:prstGeom prst="rect">
            <a:avLst/>
          </a:prstGeom>
        </p:spPr>
      </p:pic>
    </p:spTree>
    <p:extLst>
      <p:ext uri="{BB962C8B-B14F-4D97-AF65-F5344CB8AC3E}">
        <p14:creationId xmlns:p14="http://schemas.microsoft.com/office/powerpoint/2010/main" val="13749793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6216718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31148074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36748909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3074"/>
            <a:ext cx="9144000" cy="6471851"/>
          </a:xfrm>
          <a:prstGeom prst="rect">
            <a:avLst/>
          </a:prstGeom>
        </p:spPr>
      </p:pic>
    </p:spTree>
    <p:extLst>
      <p:ext uri="{BB962C8B-B14F-4D97-AF65-F5344CB8AC3E}">
        <p14:creationId xmlns:p14="http://schemas.microsoft.com/office/powerpoint/2010/main" val="25459484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6012160" y="6030707"/>
            <a:ext cx="2362200" cy="571500"/>
          </a:xfrm>
          <a:prstGeom prst="rect">
            <a:avLst/>
          </a:prstGeom>
        </p:spPr>
      </p:pic>
      <p:pic>
        <p:nvPicPr>
          <p:cNvPr id="5" name="Obrázek 4"/>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467544" y="6008440"/>
            <a:ext cx="4963886" cy="593767"/>
          </a:xfrm>
          <a:prstGeom prst="rect">
            <a:avLst/>
          </a:prstGeom>
          <a:noFill/>
          <a:ln>
            <a:noFill/>
          </a:ln>
        </p:spPr>
      </p:pic>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620688"/>
            <a:ext cx="8547768" cy="4968552"/>
          </a:xfrm>
          <a:prstGeom prst="rect">
            <a:avLst/>
          </a:prstGeom>
        </p:spPr>
      </p:pic>
    </p:spTree>
    <p:extLst>
      <p:ext uri="{BB962C8B-B14F-4D97-AF65-F5344CB8AC3E}">
        <p14:creationId xmlns:p14="http://schemas.microsoft.com/office/powerpoint/2010/main" val="26453791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31807250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1953082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20010887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619"/>
            <a:ext cx="9144000" cy="6466761"/>
          </a:xfrm>
          <a:prstGeom prst="rect">
            <a:avLst/>
          </a:prstGeom>
        </p:spPr>
      </p:pic>
    </p:spTree>
    <p:extLst>
      <p:ext uri="{BB962C8B-B14F-4D97-AF65-F5344CB8AC3E}">
        <p14:creationId xmlns:p14="http://schemas.microsoft.com/office/powerpoint/2010/main" val="26866999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34190083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1529"/>
            <a:ext cx="9144000" cy="6474941"/>
          </a:xfrm>
          <a:prstGeom prst="rect">
            <a:avLst/>
          </a:prstGeom>
        </p:spPr>
      </p:pic>
    </p:spTree>
    <p:extLst>
      <p:ext uri="{BB962C8B-B14F-4D97-AF65-F5344CB8AC3E}">
        <p14:creationId xmlns:p14="http://schemas.microsoft.com/office/powerpoint/2010/main" val="14243866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29729496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16190137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39375374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3791706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6012160" y="6030707"/>
            <a:ext cx="2362200" cy="571500"/>
          </a:xfrm>
          <a:prstGeom prst="rect">
            <a:avLst/>
          </a:prstGeom>
        </p:spPr>
      </p:pic>
      <p:pic>
        <p:nvPicPr>
          <p:cNvPr id="5" name="Obrázek 4"/>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467544" y="6008440"/>
            <a:ext cx="4963886" cy="593767"/>
          </a:xfrm>
          <a:prstGeom prst="rect">
            <a:avLst/>
          </a:prstGeom>
          <a:noFill/>
          <a:ln>
            <a:noFill/>
          </a:ln>
        </p:spPr>
      </p:pic>
      <p:pic>
        <p:nvPicPr>
          <p:cNvPr id="2" name="Obráze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497" y="404664"/>
            <a:ext cx="7475421" cy="5318763"/>
          </a:xfrm>
          <a:prstGeom prst="rect">
            <a:avLst/>
          </a:prstGeom>
        </p:spPr>
      </p:pic>
    </p:spTree>
    <p:extLst>
      <p:ext uri="{BB962C8B-B14F-4D97-AF65-F5344CB8AC3E}">
        <p14:creationId xmlns:p14="http://schemas.microsoft.com/office/powerpoint/2010/main" val="19379069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15096829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20801901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21196203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27483068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6769988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7457039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123"/>
            <a:ext cx="9144000" cy="6469753"/>
          </a:xfrm>
          <a:prstGeom prst="rect">
            <a:avLst/>
          </a:prstGeom>
        </p:spPr>
      </p:pic>
    </p:spTree>
    <p:extLst>
      <p:ext uri="{BB962C8B-B14F-4D97-AF65-F5344CB8AC3E}">
        <p14:creationId xmlns:p14="http://schemas.microsoft.com/office/powerpoint/2010/main" val="5127227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4033"/>
            <a:ext cx="9144000" cy="6469934"/>
          </a:xfrm>
          <a:prstGeom prst="rect">
            <a:avLst/>
          </a:prstGeom>
        </p:spPr>
      </p:pic>
    </p:spTree>
    <p:extLst>
      <p:ext uri="{BB962C8B-B14F-4D97-AF65-F5344CB8AC3E}">
        <p14:creationId xmlns:p14="http://schemas.microsoft.com/office/powerpoint/2010/main" val="33824930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60237" t="60018"/>
          <a:stretch/>
        </p:blipFill>
        <p:spPr>
          <a:xfrm>
            <a:off x="5508104" y="4271633"/>
            <a:ext cx="3635896" cy="2586367"/>
          </a:xfrm>
          <a:prstGeom prst="rect">
            <a:avLst/>
          </a:prstGeom>
        </p:spPr>
      </p:pic>
      <p:sp>
        <p:nvSpPr>
          <p:cNvPr id="4" name="TextovéPole 3"/>
          <p:cNvSpPr txBox="1"/>
          <p:nvPr/>
        </p:nvSpPr>
        <p:spPr>
          <a:xfrm>
            <a:off x="789247" y="1738753"/>
            <a:ext cx="7488832" cy="4708981"/>
          </a:xfrm>
          <a:prstGeom prst="rect">
            <a:avLst/>
          </a:prstGeom>
          <a:noFill/>
        </p:spPr>
        <p:txBody>
          <a:bodyPr wrap="square" rtlCol="0">
            <a:spAutoFit/>
          </a:bodyPr>
          <a:lstStyle/>
          <a:p>
            <a:pPr algn="ctr"/>
            <a:endParaRPr lang="cs-CZ" sz="2400" dirty="0"/>
          </a:p>
          <a:p>
            <a:pPr algn="ctr"/>
            <a:r>
              <a:rPr lang="pt-BR" sz="3200" b="1" dirty="0"/>
              <a:t>INTEGROVANÝ PŘÍSTUP K REALIZACI PROJEKTŮ </a:t>
            </a:r>
            <a:endParaRPr lang="cs-CZ" sz="3200" b="1" dirty="0" smtClean="0"/>
          </a:p>
          <a:p>
            <a:pPr algn="ctr"/>
            <a:endParaRPr lang="cs-CZ" sz="3200" b="1" dirty="0"/>
          </a:p>
          <a:p>
            <a:pPr algn="ctr"/>
            <a:r>
              <a:rPr lang="pt-BR" sz="2800" b="1" dirty="0" smtClean="0"/>
              <a:t>ITI HRADECKO-PARDUBICKÉ AGLOMERACE</a:t>
            </a:r>
            <a:endParaRPr lang="cs-CZ" sz="2800" b="1" dirty="0" smtClean="0"/>
          </a:p>
          <a:p>
            <a:pPr algn="ctr"/>
            <a:r>
              <a:rPr lang="cs-CZ" sz="2800" b="1" dirty="0" smtClean="0"/>
              <a:t>2021+</a:t>
            </a:r>
            <a:endParaRPr lang="pt-BR" sz="2800" b="1" dirty="0" smtClean="0"/>
          </a:p>
          <a:p>
            <a:pPr algn="ctr"/>
            <a:endParaRPr lang="cs-CZ" sz="2400" dirty="0" smtClean="0"/>
          </a:p>
          <a:p>
            <a:pPr algn="ctr"/>
            <a:endParaRPr lang="cs-CZ" sz="2400" dirty="0"/>
          </a:p>
          <a:p>
            <a:pPr lvl="0" algn="ctr"/>
            <a:endParaRPr lang="cs-CZ" sz="2000" dirty="0"/>
          </a:p>
          <a:p>
            <a:pPr lvl="0" algn="ctr"/>
            <a:endParaRPr lang="cs-CZ" sz="2400" dirty="0"/>
          </a:p>
          <a:p>
            <a:pPr algn="ctr"/>
            <a:endParaRPr lang="cs-CZ" sz="2400" dirty="0"/>
          </a:p>
        </p:txBody>
      </p:sp>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pic>
        <p:nvPicPr>
          <p:cNvPr id="5" name="Obrázek 4"/>
          <p:cNvPicPr/>
          <p:nvPr/>
        </p:nvPicPr>
        <p:blipFill rotWithShape="1">
          <a:blip r:embed="rId5" cstate="print">
            <a:extLst>
              <a:ext uri="{28A0092B-C50C-407E-A947-70E740481C1C}">
                <a14:useLocalDpi xmlns:a14="http://schemas.microsoft.com/office/drawing/2010/main" val="0"/>
              </a:ext>
            </a:extLst>
          </a:blip>
          <a:srcRect l="2403" t="16641" r="2475" b="17370"/>
          <a:stretch/>
        </p:blipFill>
        <p:spPr bwMode="auto">
          <a:xfrm>
            <a:off x="2051720" y="5949280"/>
            <a:ext cx="4963886" cy="593767"/>
          </a:xfrm>
          <a:prstGeom prst="rect">
            <a:avLst/>
          </a:prstGeom>
          <a:noFill/>
          <a:ln>
            <a:noFill/>
          </a:ln>
        </p:spPr>
      </p:pic>
    </p:spTree>
    <p:extLst>
      <p:ext uri="{BB962C8B-B14F-4D97-AF65-F5344CB8AC3E}">
        <p14:creationId xmlns:p14="http://schemas.microsoft.com/office/powerpoint/2010/main" val="41351785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60237" t="60018"/>
          <a:stretch/>
        </p:blipFill>
        <p:spPr>
          <a:xfrm>
            <a:off x="5508104" y="4271633"/>
            <a:ext cx="3635896" cy="2586367"/>
          </a:xfrm>
          <a:prstGeom prst="rect">
            <a:avLst/>
          </a:prstGeom>
        </p:spPr>
      </p:pic>
      <p:sp>
        <p:nvSpPr>
          <p:cNvPr id="4" name="TextovéPole 3"/>
          <p:cNvSpPr txBox="1"/>
          <p:nvPr/>
        </p:nvSpPr>
        <p:spPr>
          <a:xfrm>
            <a:off x="467544" y="1124744"/>
            <a:ext cx="8208912" cy="5093702"/>
          </a:xfrm>
          <a:prstGeom prst="rect">
            <a:avLst/>
          </a:prstGeom>
          <a:noFill/>
        </p:spPr>
        <p:txBody>
          <a:bodyPr wrap="square" rtlCol="0">
            <a:spAutoFit/>
          </a:bodyPr>
          <a:lstStyle/>
          <a:p>
            <a:pPr algn="ctr"/>
            <a:r>
              <a:rPr lang="cs-CZ" sz="2400" b="1" cap="all" dirty="0"/>
              <a:t>Intervenční logika Strategie ITI Hradecko-pardubické aglomerace pro období 2021</a:t>
            </a:r>
            <a:r>
              <a:rPr lang="cs-CZ" sz="2400" b="1" cap="all" dirty="0" smtClean="0"/>
              <a:t>+</a:t>
            </a:r>
          </a:p>
          <a:p>
            <a:pPr algn="ctr"/>
            <a:endParaRPr lang="cs-CZ" sz="1400" dirty="0"/>
          </a:p>
          <a:p>
            <a:pPr algn="just"/>
            <a:r>
              <a:rPr lang="cs-CZ" b="1" dirty="0" smtClean="0"/>
              <a:t>PROVÁZANOST TEMATICKÁ</a:t>
            </a:r>
          </a:p>
          <a:p>
            <a:pPr algn="just"/>
            <a:r>
              <a:rPr lang="cs-CZ" sz="1700" dirty="0" smtClean="0"/>
              <a:t>→ návaznost strategických dokumentů</a:t>
            </a:r>
          </a:p>
          <a:p>
            <a:pPr algn="just"/>
            <a:r>
              <a:rPr lang="cs-CZ" sz="1700" dirty="0"/>
              <a:t>→ </a:t>
            </a:r>
            <a:r>
              <a:rPr lang="cs-CZ" sz="1700" dirty="0" smtClean="0"/>
              <a:t>pokračování </a:t>
            </a:r>
            <a:r>
              <a:rPr lang="cs-CZ" sz="1700" dirty="0" smtClean="0"/>
              <a:t>v řešení témat z období 2014-2023</a:t>
            </a:r>
          </a:p>
          <a:p>
            <a:pPr algn="just"/>
            <a:endParaRPr lang="cs-CZ" b="1" dirty="0" smtClean="0"/>
          </a:p>
          <a:p>
            <a:pPr algn="just"/>
            <a:r>
              <a:rPr lang="cs-CZ" b="1" dirty="0" smtClean="0"/>
              <a:t>PROVÁZANOST PROJEKTOVÁ </a:t>
            </a:r>
          </a:p>
          <a:p>
            <a:pPr algn="just"/>
            <a:r>
              <a:rPr lang="cs-CZ" sz="1700" dirty="0"/>
              <a:t>→ pokračování v realizaci strategických projektů typů 2 a 3</a:t>
            </a:r>
          </a:p>
          <a:p>
            <a:pPr algn="just"/>
            <a:endParaRPr lang="cs-CZ" b="1" dirty="0" smtClean="0"/>
          </a:p>
          <a:p>
            <a:pPr algn="just"/>
            <a:r>
              <a:rPr lang="cs-CZ" b="1" dirty="0" smtClean="0"/>
              <a:t>STRATEGICKÉ PROJEKTY</a:t>
            </a:r>
          </a:p>
          <a:p>
            <a:pPr algn="just"/>
            <a:r>
              <a:rPr lang="cs-CZ" sz="1700" dirty="0"/>
              <a:t>→ chceme mít všechny projekty </a:t>
            </a:r>
            <a:r>
              <a:rPr lang="cs-CZ" sz="1700" dirty="0"/>
              <a:t>explicitně vyjmenovány </a:t>
            </a:r>
            <a:r>
              <a:rPr lang="cs-CZ" sz="1700" dirty="0" smtClean="0"/>
              <a:t>ve Strategii</a:t>
            </a:r>
            <a:endParaRPr lang="cs-CZ" sz="1700" dirty="0"/>
          </a:p>
          <a:p>
            <a:pPr algn="just"/>
            <a:r>
              <a:rPr lang="cs-CZ" sz="1700" dirty="0"/>
              <a:t>→ velký důraz na jednání s partnery a přípravu Strategie</a:t>
            </a:r>
          </a:p>
          <a:p>
            <a:pPr algn="just"/>
            <a:endParaRPr lang="cs-CZ" b="1" dirty="0" smtClean="0"/>
          </a:p>
          <a:p>
            <a:pPr algn="just"/>
            <a:r>
              <a:rPr lang="cs-CZ" b="1" dirty="0" smtClean="0"/>
              <a:t>ČASOVÁ OSA</a:t>
            </a:r>
          </a:p>
          <a:p>
            <a:pPr lvl="0" algn="just"/>
            <a:r>
              <a:rPr lang="cs-CZ" b="1" dirty="0" smtClean="0"/>
              <a:t> </a:t>
            </a:r>
            <a:r>
              <a:rPr lang="cs-CZ" sz="1700" dirty="0"/>
              <a:t>→ není možné mít finální znění Strategie (včetně projektů) před finálním znění klíčových dokumentů a údajů (VFR, </a:t>
            </a:r>
            <a:r>
              <a:rPr lang="cs-CZ" sz="1700" dirty="0" err="1"/>
              <a:t>DoP</a:t>
            </a:r>
            <a:r>
              <a:rPr lang="cs-CZ" sz="1700" dirty="0"/>
              <a:t>, OP, alokace pro aglomerace, míra financování ze strany EU a SR </a:t>
            </a:r>
            <a:r>
              <a:rPr lang="cs-CZ" sz="1700" dirty="0" smtClean="0"/>
              <a:t>atd</a:t>
            </a:r>
            <a:r>
              <a:rPr lang="cs-CZ" sz="1700" dirty="0"/>
              <a:t>.)</a:t>
            </a:r>
          </a:p>
        </p:txBody>
      </p:sp>
      <p:pic>
        <p:nvPicPr>
          <p:cNvPr id="3" name="Obrázek 2"/>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2051720" y="6003585"/>
            <a:ext cx="4963886" cy="593767"/>
          </a:xfrm>
          <a:prstGeom prst="rect">
            <a:avLst/>
          </a:prstGeom>
          <a:noFill/>
          <a:ln>
            <a:noFill/>
          </a:ln>
        </p:spPr>
      </p:pic>
      <p:pic>
        <p:nvPicPr>
          <p:cNvPr id="5" name="Obrázek 4"/>
          <p:cNvPicPr/>
          <p:nvPr/>
        </p:nvPicPr>
        <p:blipFill>
          <a:blip r:embed="rId5">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spTree>
    <p:extLst>
      <p:ext uri="{BB962C8B-B14F-4D97-AF65-F5344CB8AC3E}">
        <p14:creationId xmlns:p14="http://schemas.microsoft.com/office/powerpoint/2010/main" val="7648564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40" y="-171400"/>
            <a:ext cx="9362761" cy="636714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6012160" y="6030707"/>
            <a:ext cx="2362200" cy="571500"/>
          </a:xfrm>
          <a:prstGeom prst="rect">
            <a:avLst/>
          </a:prstGeom>
        </p:spPr>
      </p:pic>
      <p:pic>
        <p:nvPicPr>
          <p:cNvPr id="5" name="Obrázek 4"/>
          <p:cNvPicPr/>
          <p:nvPr/>
        </p:nvPicPr>
        <p:blipFill rotWithShape="1">
          <a:blip r:embed="rId5" cstate="print">
            <a:extLst>
              <a:ext uri="{28A0092B-C50C-407E-A947-70E740481C1C}">
                <a14:useLocalDpi xmlns:a14="http://schemas.microsoft.com/office/drawing/2010/main" val="0"/>
              </a:ext>
            </a:extLst>
          </a:blip>
          <a:srcRect l="2403" t="16641" r="2475" b="17370"/>
          <a:stretch/>
        </p:blipFill>
        <p:spPr bwMode="auto">
          <a:xfrm>
            <a:off x="467544" y="6008440"/>
            <a:ext cx="4963886" cy="593767"/>
          </a:xfrm>
          <a:prstGeom prst="rect">
            <a:avLst/>
          </a:prstGeom>
          <a:noFill/>
          <a:ln>
            <a:noFill/>
          </a:ln>
        </p:spPr>
      </p:pic>
    </p:spTree>
    <p:extLst>
      <p:ext uri="{BB962C8B-B14F-4D97-AF65-F5344CB8AC3E}">
        <p14:creationId xmlns:p14="http://schemas.microsoft.com/office/powerpoint/2010/main" val="36215866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60237" t="60018"/>
          <a:stretch/>
        </p:blipFill>
        <p:spPr>
          <a:xfrm>
            <a:off x="5508104" y="4271633"/>
            <a:ext cx="3635896" cy="2586367"/>
          </a:xfrm>
          <a:prstGeom prst="rect">
            <a:avLst/>
          </a:prstGeom>
        </p:spPr>
      </p:pic>
      <p:pic>
        <p:nvPicPr>
          <p:cNvPr id="3" name="Obrázek 2"/>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2051720" y="6003585"/>
            <a:ext cx="4963886" cy="593767"/>
          </a:xfrm>
          <a:prstGeom prst="rect">
            <a:avLst/>
          </a:prstGeom>
          <a:noFill/>
          <a:ln>
            <a:noFill/>
          </a:ln>
        </p:spPr>
      </p:pic>
      <p:pic>
        <p:nvPicPr>
          <p:cNvPr id="5" name="Obrázek 4"/>
          <p:cNvPicPr/>
          <p:nvPr/>
        </p:nvPicPr>
        <p:blipFill>
          <a:blip r:embed="rId5">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pic>
        <p:nvPicPr>
          <p:cNvPr id="2" name="Obráze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88640"/>
            <a:ext cx="9144000" cy="6465515"/>
          </a:xfrm>
          <a:prstGeom prst="rect">
            <a:avLst/>
          </a:prstGeom>
        </p:spPr>
      </p:pic>
    </p:spTree>
    <p:extLst>
      <p:ext uri="{BB962C8B-B14F-4D97-AF65-F5344CB8AC3E}">
        <p14:creationId xmlns:p14="http://schemas.microsoft.com/office/powerpoint/2010/main" val="42374071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60237" t="60018"/>
          <a:stretch/>
        </p:blipFill>
        <p:spPr>
          <a:xfrm>
            <a:off x="5508104" y="4271633"/>
            <a:ext cx="3635896" cy="2586367"/>
          </a:xfrm>
          <a:prstGeom prst="rect">
            <a:avLst/>
          </a:prstGeom>
        </p:spPr>
      </p:pic>
      <p:pic>
        <p:nvPicPr>
          <p:cNvPr id="3" name="Obrázek 2"/>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2051720" y="6003585"/>
            <a:ext cx="4963886" cy="593767"/>
          </a:xfrm>
          <a:prstGeom prst="rect">
            <a:avLst/>
          </a:prstGeom>
          <a:noFill/>
          <a:ln>
            <a:noFill/>
          </a:ln>
        </p:spPr>
      </p:pic>
      <p:pic>
        <p:nvPicPr>
          <p:cNvPr id="5" name="Obrázek 4"/>
          <p:cNvPicPr/>
          <p:nvPr/>
        </p:nvPicPr>
        <p:blipFill>
          <a:blip r:embed="rId5">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pic>
        <p:nvPicPr>
          <p:cNvPr id="4" name="Obráze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96242"/>
            <a:ext cx="9144000" cy="6465515"/>
          </a:xfrm>
          <a:prstGeom prst="rect">
            <a:avLst/>
          </a:prstGeom>
        </p:spPr>
      </p:pic>
    </p:spTree>
    <p:extLst>
      <p:ext uri="{BB962C8B-B14F-4D97-AF65-F5344CB8AC3E}">
        <p14:creationId xmlns:p14="http://schemas.microsoft.com/office/powerpoint/2010/main" val="29351011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60237" t="60018"/>
          <a:stretch/>
        </p:blipFill>
        <p:spPr>
          <a:xfrm>
            <a:off x="5508104" y="4271633"/>
            <a:ext cx="3635896" cy="2586367"/>
          </a:xfrm>
          <a:prstGeom prst="rect">
            <a:avLst/>
          </a:prstGeom>
        </p:spPr>
      </p:pic>
      <p:pic>
        <p:nvPicPr>
          <p:cNvPr id="3" name="Obrázek 2"/>
          <p:cNvPicPr/>
          <p:nvPr/>
        </p:nvPicPr>
        <p:blipFill rotWithShape="1">
          <a:blip r:embed="rId4" cstate="print">
            <a:extLst>
              <a:ext uri="{28A0092B-C50C-407E-A947-70E740481C1C}">
                <a14:useLocalDpi xmlns:a14="http://schemas.microsoft.com/office/drawing/2010/main" val="0"/>
              </a:ext>
            </a:extLst>
          </a:blip>
          <a:srcRect l="2403" t="16641" r="2475" b="17370"/>
          <a:stretch/>
        </p:blipFill>
        <p:spPr bwMode="auto">
          <a:xfrm>
            <a:off x="2051720" y="6003585"/>
            <a:ext cx="4963886" cy="593767"/>
          </a:xfrm>
          <a:prstGeom prst="rect">
            <a:avLst/>
          </a:prstGeom>
          <a:noFill/>
          <a:ln>
            <a:noFill/>
          </a:ln>
        </p:spPr>
      </p:pic>
      <p:pic>
        <p:nvPicPr>
          <p:cNvPr id="5" name="Obrázek 4"/>
          <p:cNvPicPr/>
          <p:nvPr/>
        </p:nvPicPr>
        <p:blipFill>
          <a:blip r:embed="rId5">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pic>
        <p:nvPicPr>
          <p:cNvPr id="2" name="Obráze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96242"/>
            <a:ext cx="9144000" cy="6465515"/>
          </a:xfrm>
          <a:prstGeom prst="rect">
            <a:avLst/>
          </a:prstGeom>
        </p:spPr>
      </p:pic>
    </p:spTree>
    <p:extLst>
      <p:ext uri="{BB962C8B-B14F-4D97-AF65-F5344CB8AC3E}">
        <p14:creationId xmlns:p14="http://schemas.microsoft.com/office/powerpoint/2010/main" val="13252109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p:nvPr/>
        </p:nvPicPr>
        <p:blipFill>
          <a:blip r:embed="rId2">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pic>
        <p:nvPicPr>
          <p:cNvPr id="8" name="Obrázek 7"/>
          <p:cNvPicPr/>
          <p:nvPr/>
        </p:nvPicPr>
        <p:blipFill rotWithShape="1">
          <a:blip r:embed="rId3" cstate="print">
            <a:extLst>
              <a:ext uri="{28A0092B-C50C-407E-A947-70E740481C1C}">
                <a14:useLocalDpi xmlns:a14="http://schemas.microsoft.com/office/drawing/2010/main" val="0"/>
              </a:ext>
            </a:extLst>
          </a:blip>
          <a:srcRect l="2403" t="16641" r="2475" b="17370"/>
          <a:stretch/>
        </p:blipFill>
        <p:spPr bwMode="auto">
          <a:xfrm>
            <a:off x="2090057" y="5973288"/>
            <a:ext cx="4963886" cy="593767"/>
          </a:xfrm>
          <a:prstGeom prst="rect">
            <a:avLst/>
          </a:prstGeom>
          <a:noFill/>
          <a:ln>
            <a:noFill/>
          </a:ln>
        </p:spPr>
      </p:pic>
      <p:sp>
        <p:nvSpPr>
          <p:cNvPr id="3" name="Obdélník 2"/>
          <p:cNvSpPr/>
          <p:nvPr/>
        </p:nvSpPr>
        <p:spPr>
          <a:xfrm>
            <a:off x="683568" y="3980520"/>
            <a:ext cx="8064896" cy="1908215"/>
          </a:xfrm>
          <a:prstGeom prst="rect">
            <a:avLst/>
          </a:prstGeom>
        </p:spPr>
        <p:txBody>
          <a:bodyPr wrap="square">
            <a:spAutoFit/>
          </a:bodyPr>
          <a:lstStyle/>
          <a:p>
            <a:pPr algn="ctr"/>
            <a:endParaRPr lang="cs-CZ" sz="2800" b="1" cap="all" dirty="0"/>
          </a:p>
          <a:p>
            <a:pPr algn="ctr"/>
            <a:endParaRPr lang="cs-CZ" dirty="0" smtClean="0">
              <a:hlinkClick r:id="rId4"/>
            </a:endParaRPr>
          </a:p>
          <a:p>
            <a:pPr algn="ctr"/>
            <a:r>
              <a:rPr lang="cs-CZ" dirty="0" smtClean="0">
                <a:hlinkClick r:id="rId4"/>
              </a:rPr>
              <a:t>iti.hradec.pardubice.eu</a:t>
            </a:r>
            <a:r>
              <a:rPr lang="cs-CZ" dirty="0" smtClean="0"/>
              <a:t>  </a:t>
            </a:r>
            <a:endParaRPr lang="cs-CZ" dirty="0"/>
          </a:p>
          <a:p>
            <a:pPr algn="ctr"/>
            <a:r>
              <a:rPr lang="cs-CZ" b="1" dirty="0" smtClean="0"/>
              <a:t>  ITI </a:t>
            </a:r>
            <a:r>
              <a:rPr lang="cs-CZ" b="1" dirty="0"/>
              <a:t>Hradecko-pardubické aglomerace</a:t>
            </a:r>
          </a:p>
          <a:p>
            <a:pPr algn="ctr"/>
            <a:r>
              <a:rPr lang="cs-CZ" b="1" dirty="0" err="1"/>
              <a:t>iti_hk_pce</a:t>
            </a:r>
            <a:endParaRPr lang="cs-CZ" b="1" dirty="0"/>
          </a:p>
          <a:p>
            <a:pPr algn="ctr"/>
            <a:endParaRPr lang="cs-CZ" b="1" cap="all" dirty="0">
              <a:solidFill>
                <a:srgbClr val="FF0000"/>
              </a:solidFill>
            </a:endParaRPr>
          </a:p>
        </p:txBody>
      </p:sp>
      <p:pic>
        <p:nvPicPr>
          <p:cNvPr id="4" name="Obrázek 3"/>
          <p:cNvPicPr>
            <a:picLocks noChangeAspect="1"/>
          </p:cNvPicPr>
          <p:nvPr/>
        </p:nvPicPr>
        <p:blipFill rotWithShape="1">
          <a:blip r:embed="rId5" cstate="print">
            <a:extLst>
              <a:ext uri="{28A0092B-C50C-407E-A947-70E740481C1C}">
                <a14:useLocalDpi xmlns:a14="http://schemas.microsoft.com/office/drawing/2010/main" val="0"/>
              </a:ext>
            </a:extLst>
          </a:blip>
          <a:srcRect l="12988" t="19401" r="51575" b="55569"/>
          <a:stretch/>
        </p:blipFill>
        <p:spPr>
          <a:xfrm>
            <a:off x="1835696" y="1222782"/>
            <a:ext cx="5364596" cy="2678932"/>
          </a:xfrm>
          <a:prstGeom prst="rect">
            <a:avLst/>
          </a:prstGeom>
        </p:spPr>
      </p:pic>
      <p:pic>
        <p:nvPicPr>
          <p:cNvPr id="7" name="Obráze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1800" y="5013176"/>
            <a:ext cx="216000" cy="216000"/>
          </a:xfrm>
          <a:prstGeom prst="rect">
            <a:avLst/>
          </a:prstGeom>
        </p:spPr>
      </p:pic>
      <p:pic>
        <p:nvPicPr>
          <p:cNvPr id="9" name="Obráze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3928" y="5301208"/>
            <a:ext cx="216000" cy="216000"/>
          </a:xfrm>
          <a:prstGeom prst="rect">
            <a:avLst/>
          </a:prstGeom>
        </p:spPr>
      </p:pic>
    </p:spTree>
    <p:extLst>
      <p:ext uri="{BB962C8B-B14F-4D97-AF65-F5344CB8AC3E}">
        <p14:creationId xmlns:p14="http://schemas.microsoft.com/office/powerpoint/2010/main" val="39067538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6" y="-202419"/>
            <a:ext cx="9617395" cy="6536267"/>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6012160" y="6030707"/>
            <a:ext cx="2362200" cy="571500"/>
          </a:xfrm>
          <a:prstGeom prst="rect">
            <a:avLst/>
          </a:prstGeom>
        </p:spPr>
      </p:pic>
      <p:pic>
        <p:nvPicPr>
          <p:cNvPr id="5" name="Obrázek 4"/>
          <p:cNvPicPr/>
          <p:nvPr/>
        </p:nvPicPr>
        <p:blipFill rotWithShape="1">
          <a:blip r:embed="rId5" cstate="print">
            <a:extLst>
              <a:ext uri="{28A0092B-C50C-407E-A947-70E740481C1C}">
                <a14:useLocalDpi xmlns:a14="http://schemas.microsoft.com/office/drawing/2010/main" val="0"/>
              </a:ext>
            </a:extLst>
          </a:blip>
          <a:srcRect l="2403" t="16641" r="2475" b="17370"/>
          <a:stretch/>
        </p:blipFill>
        <p:spPr bwMode="auto">
          <a:xfrm>
            <a:off x="467544" y="6008440"/>
            <a:ext cx="4963886" cy="593767"/>
          </a:xfrm>
          <a:prstGeom prst="rect">
            <a:avLst/>
          </a:prstGeom>
          <a:noFill/>
          <a:ln>
            <a:noFill/>
          </a:ln>
        </p:spPr>
      </p:pic>
    </p:spTree>
    <p:extLst>
      <p:ext uri="{BB962C8B-B14F-4D97-AF65-F5344CB8AC3E}">
        <p14:creationId xmlns:p14="http://schemas.microsoft.com/office/powerpoint/2010/main" val="42609899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rotWithShape="1">
          <a:blip r:embed="rId2" cstate="print">
            <a:extLst>
              <a:ext uri="{28A0092B-C50C-407E-A947-70E740481C1C}">
                <a14:useLocalDpi xmlns:a14="http://schemas.microsoft.com/office/drawing/2010/main" val="0"/>
              </a:ext>
            </a:extLst>
          </a:blip>
          <a:srcRect l="60237" t="60018"/>
          <a:stretch/>
        </p:blipFill>
        <p:spPr>
          <a:xfrm>
            <a:off x="5508104" y="4271633"/>
            <a:ext cx="3635896" cy="2586367"/>
          </a:xfrm>
          <a:prstGeom prst="rect">
            <a:avLst/>
          </a:prstGeom>
        </p:spPr>
      </p:pic>
      <p:sp>
        <p:nvSpPr>
          <p:cNvPr id="7" name="TextovéPole 6"/>
          <p:cNvSpPr txBox="1"/>
          <p:nvPr/>
        </p:nvSpPr>
        <p:spPr>
          <a:xfrm>
            <a:off x="-194383" y="1156682"/>
            <a:ext cx="9649072" cy="400110"/>
          </a:xfrm>
          <a:prstGeom prst="rect">
            <a:avLst/>
          </a:prstGeom>
          <a:noFill/>
        </p:spPr>
        <p:txBody>
          <a:bodyPr wrap="square" rtlCol="0">
            <a:spAutoFit/>
          </a:bodyPr>
          <a:lstStyle/>
          <a:p>
            <a:pPr lvl="0" algn="ctr"/>
            <a:r>
              <a:rPr lang="cs-CZ" sz="2000" b="1" cap="all" dirty="0"/>
              <a:t>ITI po roce </a:t>
            </a:r>
            <a:r>
              <a:rPr lang="cs-CZ" sz="2000" b="1" cap="all" dirty="0" smtClean="0"/>
              <a:t>2021 – Základní východiska</a:t>
            </a:r>
            <a:endParaRPr lang="cs-CZ" sz="2000" b="1" cap="all" dirty="0"/>
          </a:p>
        </p:txBody>
      </p:sp>
      <p:sp>
        <p:nvSpPr>
          <p:cNvPr id="3" name="Obdélník 2"/>
          <p:cNvSpPr/>
          <p:nvPr/>
        </p:nvSpPr>
        <p:spPr>
          <a:xfrm>
            <a:off x="727867" y="2240683"/>
            <a:ext cx="7804573" cy="646331"/>
          </a:xfrm>
          <a:custGeom>
            <a:avLst/>
            <a:gdLst>
              <a:gd name="connsiteX0" fmla="*/ 0 w 7560840"/>
              <a:gd name="connsiteY0" fmla="*/ 0 h 3247043"/>
              <a:gd name="connsiteX1" fmla="*/ 7560840 w 7560840"/>
              <a:gd name="connsiteY1" fmla="*/ 0 h 3247043"/>
              <a:gd name="connsiteX2" fmla="*/ 7560840 w 7560840"/>
              <a:gd name="connsiteY2" fmla="*/ 3247043 h 3247043"/>
              <a:gd name="connsiteX3" fmla="*/ 0 w 7560840"/>
              <a:gd name="connsiteY3" fmla="*/ 3247043 h 3247043"/>
              <a:gd name="connsiteX4" fmla="*/ 0 w 7560840"/>
              <a:gd name="connsiteY4" fmla="*/ 0 h 3247043"/>
              <a:gd name="connsiteX0" fmla="*/ 0 w 7588549"/>
              <a:gd name="connsiteY0" fmla="*/ 0 h 3662680"/>
              <a:gd name="connsiteX1" fmla="*/ 7588549 w 7588549"/>
              <a:gd name="connsiteY1" fmla="*/ 415637 h 3662680"/>
              <a:gd name="connsiteX2" fmla="*/ 7588549 w 7588549"/>
              <a:gd name="connsiteY2" fmla="*/ 3662680 h 3662680"/>
              <a:gd name="connsiteX3" fmla="*/ 27709 w 7588549"/>
              <a:gd name="connsiteY3" fmla="*/ 3662680 h 3662680"/>
              <a:gd name="connsiteX4" fmla="*/ 0 w 7588549"/>
              <a:gd name="connsiteY4" fmla="*/ 0 h 3662680"/>
              <a:gd name="connsiteX0" fmla="*/ 0 w 7588549"/>
              <a:gd name="connsiteY0" fmla="*/ 69272 h 3731952"/>
              <a:gd name="connsiteX1" fmla="*/ 7477713 w 7588549"/>
              <a:gd name="connsiteY1" fmla="*/ 0 h 3731952"/>
              <a:gd name="connsiteX2" fmla="*/ 7588549 w 7588549"/>
              <a:gd name="connsiteY2" fmla="*/ 3731952 h 3731952"/>
              <a:gd name="connsiteX3" fmla="*/ 27709 w 7588549"/>
              <a:gd name="connsiteY3" fmla="*/ 3731952 h 3731952"/>
              <a:gd name="connsiteX4" fmla="*/ 0 w 7588549"/>
              <a:gd name="connsiteY4" fmla="*/ 69272 h 3731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549" h="3731952">
                <a:moveTo>
                  <a:pt x="0" y="69272"/>
                </a:moveTo>
                <a:lnTo>
                  <a:pt x="7477713" y="0"/>
                </a:lnTo>
                <a:lnTo>
                  <a:pt x="7588549" y="3731952"/>
                </a:lnTo>
                <a:lnTo>
                  <a:pt x="27709" y="3731952"/>
                </a:lnTo>
                <a:lnTo>
                  <a:pt x="0" y="69272"/>
                </a:lnTo>
                <a:close/>
              </a:path>
            </a:pathLst>
          </a:custGeom>
        </p:spPr>
        <p:txBody>
          <a:bodyPr wrap="square">
            <a:spAutoFit/>
          </a:bodyPr>
          <a:lstStyle/>
          <a:p>
            <a:pPr lvl="1" algn="just"/>
            <a:endParaRPr lang="cs-CZ" dirty="0"/>
          </a:p>
          <a:p>
            <a:pPr algn="just"/>
            <a:endParaRPr lang="cs-CZ" dirty="0"/>
          </a:p>
        </p:txBody>
      </p:sp>
      <p:sp>
        <p:nvSpPr>
          <p:cNvPr id="2" name="Obdélník 1"/>
          <p:cNvSpPr/>
          <p:nvPr/>
        </p:nvSpPr>
        <p:spPr>
          <a:xfrm>
            <a:off x="727867" y="1546914"/>
            <a:ext cx="8068197" cy="4524315"/>
          </a:xfrm>
          <a:prstGeom prst="rect">
            <a:avLst/>
          </a:prstGeom>
        </p:spPr>
        <p:txBody>
          <a:bodyPr wrap="square">
            <a:spAutoFit/>
          </a:bodyPr>
          <a:lstStyle/>
          <a:p>
            <a:pPr marL="285750" lvl="0" indent="-285750">
              <a:buFont typeface="Arial" panose="020B0604020202020204" pitchFamily="34" charset="0"/>
              <a:buChar char="•"/>
            </a:pPr>
            <a:r>
              <a:rPr lang="cs-CZ" dirty="0"/>
              <a:t>ITI pozitivně hodnotí, že se do návrhů Obecného nařízení Evropského parlamentu (EP) a návrhů nařízení jednotlivých fondů (především Evropského fondu pro regionální rozvoj (ERDF) a Fondu soudržnosti (FS) zřetelně vepsala silná role měst, a to v podobě jejich udržitelného rozvoje prostřednictvím územních </a:t>
            </a:r>
            <a:r>
              <a:rPr lang="cs-CZ" dirty="0" smtClean="0"/>
              <a:t>nástrojů </a:t>
            </a:r>
            <a:endParaRPr lang="cs-CZ" dirty="0"/>
          </a:p>
          <a:p>
            <a:pPr marL="285750" lvl="0" indent="-285750">
              <a:buFont typeface="Arial" panose="020B0604020202020204" pitchFamily="34" charset="0"/>
              <a:buChar char="•"/>
            </a:pPr>
            <a:endParaRPr lang="cs-CZ" dirty="0"/>
          </a:p>
          <a:p>
            <a:pPr marL="285750" lvl="0" indent="-285750">
              <a:buFont typeface="Arial" panose="020B0604020202020204" pitchFamily="34" charset="0"/>
              <a:buChar char="•"/>
            </a:pPr>
            <a:r>
              <a:rPr lang="cs-CZ" dirty="0" smtClean="0"/>
              <a:t>pozitivně </a:t>
            </a:r>
            <a:r>
              <a:rPr lang="cs-CZ" dirty="0"/>
              <a:t>hodnotíme, že na české straně pro udržitelný rozvoj měst opět bude opět použit nástroj ITI</a:t>
            </a:r>
          </a:p>
          <a:p>
            <a:pPr marL="285750" lvl="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smtClean="0"/>
              <a:t>aglomerace </a:t>
            </a:r>
            <a:r>
              <a:rPr lang="cs-CZ" dirty="0"/>
              <a:t>ITI budou nově vymezené na základě jednotné metodiky zpracované </a:t>
            </a:r>
            <a:r>
              <a:rPr lang="cs-CZ" dirty="0" smtClean="0"/>
              <a:t>MMR (viz dále)</a:t>
            </a:r>
            <a:endParaRPr lang="cs-CZ" dirty="0"/>
          </a:p>
          <a:p>
            <a:pPr marL="285750" lvl="0" indent="-285750">
              <a:buFont typeface="Arial" panose="020B0604020202020204" pitchFamily="34" charset="0"/>
              <a:buChar char="•"/>
            </a:pPr>
            <a:endParaRPr lang="cs-CZ" dirty="0"/>
          </a:p>
          <a:p>
            <a:pPr marL="285750" lvl="0" indent="-285750">
              <a:buFont typeface="Arial" panose="020B0604020202020204" pitchFamily="34" charset="0"/>
              <a:buChar char="•"/>
            </a:pPr>
            <a:r>
              <a:rPr lang="cs-CZ" dirty="0"/>
              <a:t>n</a:t>
            </a:r>
            <a:r>
              <a:rPr lang="cs-CZ" dirty="0" smtClean="0"/>
              <a:t>ově </a:t>
            </a:r>
            <a:r>
              <a:rPr lang="cs-CZ" dirty="0"/>
              <a:t>bude ITI použito na 13 aglomerací (bude zrušen národní nástroj IPRÚ)</a:t>
            </a:r>
            <a:endParaRPr lang="cs-CZ" b="1" dirty="0"/>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a:t>ITI pozitivně hodnotí, že strategie ITI mohou obsahovat konkrétní projekty (viz dále)</a:t>
            </a:r>
          </a:p>
          <a:p>
            <a:pPr marL="285750" indent="-285750">
              <a:buFont typeface="Arial" panose="020B0604020202020204" pitchFamily="34" charset="0"/>
              <a:buChar char="•"/>
            </a:pPr>
            <a:endParaRPr lang="cs-CZ" dirty="0"/>
          </a:p>
        </p:txBody>
      </p:sp>
      <p:pic>
        <p:nvPicPr>
          <p:cNvPr id="8" name="Obrázek 7"/>
          <p:cNvPicPr/>
          <p:nvPr/>
        </p:nvPicPr>
        <p:blipFill rotWithShape="1">
          <a:blip r:embed="rId3" cstate="print">
            <a:extLst>
              <a:ext uri="{28A0092B-C50C-407E-A947-70E740481C1C}">
                <a14:useLocalDpi xmlns:a14="http://schemas.microsoft.com/office/drawing/2010/main" val="0"/>
              </a:ext>
            </a:extLst>
          </a:blip>
          <a:srcRect l="2403" t="16641" r="2475" b="17370"/>
          <a:stretch/>
        </p:blipFill>
        <p:spPr bwMode="auto">
          <a:xfrm>
            <a:off x="2090057" y="5951577"/>
            <a:ext cx="4963886" cy="593767"/>
          </a:xfrm>
          <a:prstGeom prst="rect">
            <a:avLst/>
          </a:prstGeom>
          <a:noFill/>
          <a:ln>
            <a:noFill/>
          </a:ln>
        </p:spPr>
      </p:pic>
      <p:pic>
        <p:nvPicPr>
          <p:cNvPr id="10" name="Obrázek 9"/>
          <p:cNvPicPr/>
          <p:nvPr/>
        </p:nvPicPr>
        <p:blipFill>
          <a:blip r:embed="rId4">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spTree>
    <p:extLst>
      <p:ext uri="{BB962C8B-B14F-4D97-AF65-F5344CB8AC3E}">
        <p14:creationId xmlns:p14="http://schemas.microsoft.com/office/powerpoint/2010/main" val="41666467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rotWithShape="1">
          <a:blip r:embed="rId2" cstate="print">
            <a:extLst>
              <a:ext uri="{28A0092B-C50C-407E-A947-70E740481C1C}">
                <a14:useLocalDpi xmlns:a14="http://schemas.microsoft.com/office/drawing/2010/main" val="0"/>
              </a:ext>
            </a:extLst>
          </a:blip>
          <a:srcRect l="60237" t="60018"/>
          <a:stretch/>
        </p:blipFill>
        <p:spPr>
          <a:xfrm>
            <a:off x="5508104" y="4271633"/>
            <a:ext cx="3635896" cy="2586367"/>
          </a:xfrm>
          <a:prstGeom prst="rect">
            <a:avLst/>
          </a:prstGeom>
        </p:spPr>
      </p:pic>
      <p:sp>
        <p:nvSpPr>
          <p:cNvPr id="7" name="TextovéPole 6"/>
          <p:cNvSpPr txBox="1"/>
          <p:nvPr/>
        </p:nvSpPr>
        <p:spPr>
          <a:xfrm>
            <a:off x="-194383" y="1228690"/>
            <a:ext cx="9649072" cy="400110"/>
          </a:xfrm>
          <a:prstGeom prst="rect">
            <a:avLst/>
          </a:prstGeom>
          <a:noFill/>
        </p:spPr>
        <p:txBody>
          <a:bodyPr wrap="square" rtlCol="0">
            <a:spAutoFit/>
          </a:bodyPr>
          <a:lstStyle/>
          <a:p>
            <a:pPr algn="ctr"/>
            <a:r>
              <a:rPr lang="cs-CZ" sz="2000" b="1" cap="all" dirty="0"/>
              <a:t>ITI po roce 2021 – Základní </a:t>
            </a:r>
            <a:r>
              <a:rPr lang="cs-CZ" sz="2000" b="1" cap="all" dirty="0" smtClean="0"/>
              <a:t>východiska</a:t>
            </a:r>
            <a:endParaRPr lang="cs-CZ" sz="2000" b="1" cap="all" dirty="0"/>
          </a:p>
        </p:txBody>
      </p:sp>
      <p:sp>
        <p:nvSpPr>
          <p:cNvPr id="3" name="Obdélník 2"/>
          <p:cNvSpPr/>
          <p:nvPr/>
        </p:nvSpPr>
        <p:spPr>
          <a:xfrm>
            <a:off x="727867" y="2240683"/>
            <a:ext cx="7804573" cy="646331"/>
          </a:xfrm>
          <a:custGeom>
            <a:avLst/>
            <a:gdLst>
              <a:gd name="connsiteX0" fmla="*/ 0 w 7560840"/>
              <a:gd name="connsiteY0" fmla="*/ 0 h 3247043"/>
              <a:gd name="connsiteX1" fmla="*/ 7560840 w 7560840"/>
              <a:gd name="connsiteY1" fmla="*/ 0 h 3247043"/>
              <a:gd name="connsiteX2" fmla="*/ 7560840 w 7560840"/>
              <a:gd name="connsiteY2" fmla="*/ 3247043 h 3247043"/>
              <a:gd name="connsiteX3" fmla="*/ 0 w 7560840"/>
              <a:gd name="connsiteY3" fmla="*/ 3247043 h 3247043"/>
              <a:gd name="connsiteX4" fmla="*/ 0 w 7560840"/>
              <a:gd name="connsiteY4" fmla="*/ 0 h 3247043"/>
              <a:gd name="connsiteX0" fmla="*/ 0 w 7588549"/>
              <a:gd name="connsiteY0" fmla="*/ 0 h 3662680"/>
              <a:gd name="connsiteX1" fmla="*/ 7588549 w 7588549"/>
              <a:gd name="connsiteY1" fmla="*/ 415637 h 3662680"/>
              <a:gd name="connsiteX2" fmla="*/ 7588549 w 7588549"/>
              <a:gd name="connsiteY2" fmla="*/ 3662680 h 3662680"/>
              <a:gd name="connsiteX3" fmla="*/ 27709 w 7588549"/>
              <a:gd name="connsiteY3" fmla="*/ 3662680 h 3662680"/>
              <a:gd name="connsiteX4" fmla="*/ 0 w 7588549"/>
              <a:gd name="connsiteY4" fmla="*/ 0 h 3662680"/>
              <a:gd name="connsiteX0" fmla="*/ 0 w 7588549"/>
              <a:gd name="connsiteY0" fmla="*/ 69272 h 3731952"/>
              <a:gd name="connsiteX1" fmla="*/ 7477713 w 7588549"/>
              <a:gd name="connsiteY1" fmla="*/ 0 h 3731952"/>
              <a:gd name="connsiteX2" fmla="*/ 7588549 w 7588549"/>
              <a:gd name="connsiteY2" fmla="*/ 3731952 h 3731952"/>
              <a:gd name="connsiteX3" fmla="*/ 27709 w 7588549"/>
              <a:gd name="connsiteY3" fmla="*/ 3731952 h 3731952"/>
              <a:gd name="connsiteX4" fmla="*/ 0 w 7588549"/>
              <a:gd name="connsiteY4" fmla="*/ 69272 h 3731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549" h="3731952">
                <a:moveTo>
                  <a:pt x="0" y="69272"/>
                </a:moveTo>
                <a:lnTo>
                  <a:pt x="7477713" y="0"/>
                </a:lnTo>
                <a:lnTo>
                  <a:pt x="7588549" y="3731952"/>
                </a:lnTo>
                <a:lnTo>
                  <a:pt x="27709" y="3731952"/>
                </a:lnTo>
                <a:lnTo>
                  <a:pt x="0" y="69272"/>
                </a:lnTo>
                <a:close/>
              </a:path>
            </a:pathLst>
          </a:custGeom>
        </p:spPr>
        <p:txBody>
          <a:bodyPr wrap="square">
            <a:spAutoFit/>
          </a:bodyPr>
          <a:lstStyle/>
          <a:p>
            <a:pPr lvl="1" algn="just"/>
            <a:endParaRPr lang="cs-CZ" dirty="0"/>
          </a:p>
          <a:p>
            <a:pPr algn="just"/>
            <a:endParaRPr lang="cs-CZ" dirty="0"/>
          </a:p>
        </p:txBody>
      </p:sp>
      <p:sp>
        <p:nvSpPr>
          <p:cNvPr id="2" name="Obdélník 1"/>
          <p:cNvSpPr/>
          <p:nvPr/>
        </p:nvSpPr>
        <p:spPr>
          <a:xfrm>
            <a:off x="727867" y="1629955"/>
            <a:ext cx="8068197" cy="4524315"/>
          </a:xfrm>
          <a:prstGeom prst="rect">
            <a:avLst/>
          </a:prstGeom>
        </p:spPr>
        <p:txBody>
          <a:bodyPr wrap="square">
            <a:spAutoFit/>
          </a:bodyPr>
          <a:lstStyle/>
          <a:p>
            <a:pPr marL="285750" lvl="0" indent="-285750" algn="just">
              <a:buFont typeface="Arial" panose="020B0604020202020204" pitchFamily="34" charset="0"/>
              <a:buChar char="•"/>
            </a:pPr>
            <a:r>
              <a:rPr lang="cs-CZ" dirty="0" smtClean="0"/>
              <a:t>Pozitivně </a:t>
            </a:r>
            <a:r>
              <a:rPr lang="cs-CZ" dirty="0"/>
              <a:t>hodnotíme vstřícnější postoj </a:t>
            </a:r>
            <a:r>
              <a:rPr lang="cs-CZ" dirty="0" smtClean="0"/>
              <a:t>českých </a:t>
            </a:r>
            <a:r>
              <a:rPr lang="cs-CZ" dirty="0"/>
              <a:t>ministerstev k nástroji ITI, ale nedůvěra některých dál trvá (například Ministerstvo práce a sociálních věcí) – města proto </a:t>
            </a:r>
            <a:r>
              <a:rPr lang="cs-CZ" dirty="0" smtClean="0"/>
              <a:t>požádala </a:t>
            </a:r>
            <a:r>
              <a:rPr lang="cs-CZ" dirty="0"/>
              <a:t>všechny řídicí orgány, aby roli měst a nástroje ITI, tak jak ji do svých dokumentů vepsala Evropská komise (EK), promítly do svých připravovaných operačních programů. </a:t>
            </a:r>
            <a:endParaRPr lang="cs-CZ" dirty="0" smtClean="0"/>
          </a:p>
          <a:p>
            <a:pPr marL="285750" lvl="0" indent="-285750">
              <a:buFont typeface="Arial" panose="020B0604020202020204" pitchFamily="34" charset="0"/>
              <a:buChar char="•"/>
            </a:pPr>
            <a:endParaRPr lang="cs-CZ" dirty="0"/>
          </a:p>
          <a:p>
            <a:pPr lvl="0"/>
            <a:r>
              <a:rPr lang="cs-CZ" b="1" dirty="0"/>
              <a:t>→ </a:t>
            </a:r>
            <a:r>
              <a:rPr lang="cs-CZ" dirty="0" smtClean="0"/>
              <a:t> </a:t>
            </a:r>
            <a:r>
              <a:rPr lang="cs-CZ" b="1" dirty="0" smtClean="0"/>
              <a:t>Proto mj. probíhají přímá jednání mezi ITI a EK </a:t>
            </a:r>
          </a:p>
          <a:p>
            <a:pPr marL="742950" lvl="1" indent="-285750" algn="just">
              <a:buFont typeface="Arial" panose="020B0604020202020204" pitchFamily="34" charset="0"/>
              <a:buChar char="•"/>
            </a:pPr>
            <a:r>
              <a:rPr lang="cs-CZ" dirty="0" smtClean="0"/>
              <a:t>EK podporuje realizaci nástroje ITI v České republice</a:t>
            </a:r>
          </a:p>
          <a:p>
            <a:pPr marL="742950" lvl="1" indent="-285750" algn="just">
              <a:buFont typeface="Arial" panose="020B0604020202020204" pitchFamily="34" charset="0"/>
              <a:buChar char="•"/>
            </a:pPr>
            <a:r>
              <a:rPr lang="cs-CZ" dirty="0" smtClean="0"/>
              <a:t>EK avizovala, že bude „hlídat“ použití nástroje ITI ve všech relevantních OP</a:t>
            </a:r>
          </a:p>
          <a:p>
            <a:pPr marL="742950" lvl="1" indent="-285750" algn="just">
              <a:buFont typeface="Arial" panose="020B0604020202020204" pitchFamily="34" charset="0"/>
              <a:buChar char="•"/>
            </a:pPr>
            <a:r>
              <a:rPr lang="cs-CZ" dirty="0" smtClean="0"/>
              <a:t>EK pozitivně hodnotí, že se ITI zaměřují na realizaci „složitějších“ integrovaných projektů, které mají vyšší přidanou hodnotu</a:t>
            </a:r>
          </a:p>
          <a:p>
            <a:pPr marL="742950" lvl="1" indent="-285750" algn="just">
              <a:buFont typeface="Arial" panose="020B0604020202020204" pitchFamily="34" charset="0"/>
              <a:buChar char="•"/>
            </a:pPr>
            <a:r>
              <a:rPr lang="cs-CZ" dirty="0" smtClean="0"/>
              <a:t>EK vnímá, že příprava integrovaných projektů vyžaduje delší čas na jejich přípravu a nelze je porovnávat proto porovnávat s „rychloobrátkovými“ projekty</a:t>
            </a:r>
          </a:p>
          <a:p>
            <a:pPr marL="742950" lvl="1" indent="-285750">
              <a:buFont typeface="Arial" panose="020B0604020202020204" pitchFamily="34" charset="0"/>
              <a:buChar char="•"/>
            </a:pPr>
            <a:endParaRPr lang="cs-CZ" dirty="0"/>
          </a:p>
          <a:p>
            <a:endParaRPr lang="cs-CZ" b="1" dirty="0"/>
          </a:p>
        </p:txBody>
      </p:sp>
      <p:pic>
        <p:nvPicPr>
          <p:cNvPr id="8" name="Obrázek 7"/>
          <p:cNvPicPr/>
          <p:nvPr/>
        </p:nvPicPr>
        <p:blipFill rotWithShape="1">
          <a:blip r:embed="rId3" cstate="print">
            <a:extLst>
              <a:ext uri="{28A0092B-C50C-407E-A947-70E740481C1C}">
                <a14:useLocalDpi xmlns:a14="http://schemas.microsoft.com/office/drawing/2010/main" val="0"/>
              </a:ext>
            </a:extLst>
          </a:blip>
          <a:srcRect l="2403" t="16641" r="2475" b="17370"/>
          <a:stretch/>
        </p:blipFill>
        <p:spPr bwMode="auto">
          <a:xfrm>
            <a:off x="2090057" y="5951577"/>
            <a:ext cx="4963886" cy="593767"/>
          </a:xfrm>
          <a:prstGeom prst="rect">
            <a:avLst/>
          </a:prstGeom>
          <a:noFill/>
          <a:ln>
            <a:noFill/>
          </a:ln>
        </p:spPr>
      </p:pic>
      <p:pic>
        <p:nvPicPr>
          <p:cNvPr id="6" name="Obrázek 5"/>
          <p:cNvPicPr/>
          <p:nvPr/>
        </p:nvPicPr>
        <p:blipFill>
          <a:blip r:embed="rId4">
            <a:extLst>
              <a:ext uri="{28A0092B-C50C-407E-A947-70E740481C1C}">
                <a14:useLocalDpi xmlns:a14="http://schemas.microsoft.com/office/drawing/2010/main" val="0"/>
              </a:ext>
            </a:extLst>
          </a:blip>
          <a:stretch>
            <a:fillRect/>
          </a:stretch>
        </p:blipFill>
        <p:spPr>
          <a:xfrm>
            <a:off x="3390900" y="548680"/>
            <a:ext cx="2362200" cy="571500"/>
          </a:xfrm>
          <a:prstGeom prst="rect">
            <a:avLst/>
          </a:prstGeom>
        </p:spPr>
      </p:pic>
    </p:spTree>
    <p:extLst>
      <p:ext uri="{BB962C8B-B14F-4D97-AF65-F5344CB8AC3E}">
        <p14:creationId xmlns:p14="http://schemas.microsoft.com/office/powerpoint/2010/main" val="254617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fade">
                                      <p:cBhvr>
                                        <p:cTn id="16" dur="500"/>
                                        <p:tgtEl>
                                          <p:spTgt spid="2">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26927</TotalTime>
  <Words>1448</Words>
  <Application>Microsoft Office PowerPoint</Application>
  <PresentationFormat>Předvádění na obrazovce (4:3)</PresentationFormat>
  <Paragraphs>203</Paragraphs>
  <Slides>63</Slides>
  <Notes>56</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63</vt:i4>
      </vt:variant>
    </vt:vector>
  </HeadingPairs>
  <TitlesOfParts>
    <vt:vector size="66" baseType="lpstr">
      <vt:lpstr>Arial</vt:lpstr>
      <vt:lpstr>Calibri</vt:lpstr>
      <vt:lpstr>Motiv systému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Janovský Miroslav</dc:creator>
  <cp:lastModifiedBy>Janovský Miroslav</cp:lastModifiedBy>
  <cp:revision>1829</cp:revision>
  <cp:lastPrinted>2019-10-23T07:27:37Z</cp:lastPrinted>
  <dcterms:created xsi:type="dcterms:W3CDTF">2016-06-14T08:18:55Z</dcterms:created>
  <dcterms:modified xsi:type="dcterms:W3CDTF">2020-03-04T19:25:13Z</dcterms:modified>
</cp:coreProperties>
</file>