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76" r:id="rId4"/>
    <p:sldId id="277" r:id="rId5"/>
    <p:sldId id="283" r:id="rId6"/>
    <p:sldId id="284" r:id="rId7"/>
    <p:sldId id="285" r:id="rId8"/>
    <p:sldId id="309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79" r:id="rId18"/>
    <p:sldId id="296" r:id="rId19"/>
    <p:sldId id="278" r:id="rId20"/>
    <p:sldId id="294" r:id="rId21"/>
    <p:sldId id="295" r:id="rId22"/>
    <p:sldId id="280" r:id="rId23"/>
    <p:sldId id="311" r:id="rId24"/>
    <p:sldId id="310" r:id="rId25"/>
    <p:sldId id="312" r:id="rId26"/>
    <p:sldId id="313" r:id="rId27"/>
    <p:sldId id="314" r:id="rId28"/>
    <p:sldId id="315" r:id="rId29"/>
    <p:sldId id="316" r:id="rId30"/>
    <p:sldId id="317" r:id="rId31"/>
    <p:sldId id="318" r:id="rId32"/>
    <p:sldId id="319" r:id="rId33"/>
    <p:sldId id="320" r:id="rId34"/>
    <p:sldId id="322" r:id="rId35"/>
    <p:sldId id="323" r:id="rId36"/>
    <p:sldId id="324" r:id="rId37"/>
    <p:sldId id="258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02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8AB0A-7BED-45CC-8968-54C5D48470FD}" type="doc">
      <dgm:prSet loTypeId="urn:microsoft.com/office/officeart/2005/8/layout/vList4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8804BD3-7704-44DB-93A2-A6FB8DF386BF}">
      <dgm:prSet phldrT="[Text]" custT="1"/>
      <dgm:spPr/>
      <dgm:t>
        <a:bodyPr/>
        <a:lstStyle/>
        <a:p>
          <a:r>
            <a:rPr lang="cs-CZ" sz="1600" b="1" dirty="0" smtClean="0"/>
            <a:t>Prioritní osa 1 - Infrastruktura</a:t>
          </a:r>
          <a:endParaRPr lang="cs-CZ" sz="1600" b="1" dirty="0"/>
        </a:p>
      </dgm:t>
    </dgm:pt>
    <dgm:pt modelId="{5AECA738-EC58-4AD8-B30B-720E0E369E9D}" type="parTrans" cxnId="{B64F7126-809B-46FA-8512-AB45C1CB52DD}">
      <dgm:prSet/>
      <dgm:spPr/>
      <dgm:t>
        <a:bodyPr/>
        <a:lstStyle/>
        <a:p>
          <a:endParaRPr lang="cs-CZ"/>
        </a:p>
      </dgm:t>
    </dgm:pt>
    <dgm:pt modelId="{97E853D5-3B2B-4DCE-BF44-F459F80E6EE5}" type="sibTrans" cxnId="{B64F7126-809B-46FA-8512-AB45C1CB52DD}">
      <dgm:prSet/>
      <dgm:spPr/>
      <dgm:t>
        <a:bodyPr/>
        <a:lstStyle/>
        <a:p>
          <a:endParaRPr lang="cs-CZ"/>
        </a:p>
      </dgm:t>
    </dgm:pt>
    <dgm:pt modelId="{C5C86733-1C4E-4ABE-BC8B-70E73BF8076C}">
      <dgm:prSet phldrT="[Text]" custT="1"/>
      <dgm:spPr/>
      <dgm:t>
        <a:bodyPr/>
        <a:lstStyle/>
        <a:p>
          <a:r>
            <a:rPr lang="cs-CZ" sz="1200" dirty="0" smtClean="0"/>
            <a:t>Konkurenceschopné, dostupné a bezpečné regiony</a:t>
          </a:r>
          <a:endParaRPr lang="cs-CZ" sz="1200" dirty="0"/>
        </a:p>
      </dgm:t>
    </dgm:pt>
    <dgm:pt modelId="{AEF1FBBF-C95F-45ED-A8E1-CE69CDF9D44F}" type="parTrans" cxnId="{15A7B2A0-6A73-413A-BB86-87F351908914}">
      <dgm:prSet/>
      <dgm:spPr/>
      <dgm:t>
        <a:bodyPr/>
        <a:lstStyle/>
        <a:p>
          <a:endParaRPr lang="cs-CZ"/>
        </a:p>
      </dgm:t>
    </dgm:pt>
    <dgm:pt modelId="{286C2363-6DA5-4FB5-8346-569610400F7C}" type="sibTrans" cxnId="{15A7B2A0-6A73-413A-BB86-87F351908914}">
      <dgm:prSet/>
      <dgm:spPr/>
      <dgm:t>
        <a:bodyPr/>
        <a:lstStyle/>
        <a:p>
          <a:endParaRPr lang="cs-CZ"/>
        </a:p>
      </dgm:t>
    </dgm:pt>
    <dgm:pt modelId="{A8C219C7-9F00-4E75-8B16-481975849224}">
      <dgm:prSet phldrT="[Text]" custT="1"/>
      <dgm:spPr/>
      <dgm:t>
        <a:bodyPr/>
        <a:lstStyle/>
        <a:p>
          <a:r>
            <a:rPr lang="cs-CZ" sz="1200" dirty="0" smtClean="0"/>
            <a:t>Alokace 1,6 mld. EUR</a:t>
          </a:r>
          <a:endParaRPr lang="cs-CZ" sz="1200" dirty="0"/>
        </a:p>
      </dgm:t>
    </dgm:pt>
    <dgm:pt modelId="{3D529C3B-331C-4A53-8447-64F92C02A4C9}" type="parTrans" cxnId="{DC478773-C6CC-4E8E-9071-ECCDF2C2EF2E}">
      <dgm:prSet/>
      <dgm:spPr/>
      <dgm:t>
        <a:bodyPr/>
        <a:lstStyle/>
        <a:p>
          <a:endParaRPr lang="cs-CZ"/>
        </a:p>
      </dgm:t>
    </dgm:pt>
    <dgm:pt modelId="{7EDC45D9-79A5-434A-AB8A-41008476D2F4}" type="sibTrans" cxnId="{DC478773-C6CC-4E8E-9071-ECCDF2C2EF2E}">
      <dgm:prSet/>
      <dgm:spPr/>
      <dgm:t>
        <a:bodyPr/>
        <a:lstStyle/>
        <a:p>
          <a:endParaRPr lang="cs-CZ"/>
        </a:p>
      </dgm:t>
    </dgm:pt>
    <dgm:pt modelId="{855CB492-B9C1-4831-9453-D02DC01556CB}">
      <dgm:prSet phldrT="[Text]" custT="1"/>
      <dgm:spPr/>
      <dgm:t>
        <a:bodyPr/>
        <a:lstStyle/>
        <a:p>
          <a:r>
            <a:rPr lang="cs-CZ" sz="1600" b="1" dirty="0" smtClean="0"/>
            <a:t>Prioritní osa 2 - Lidé</a:t>
          </a:r>
          <a:endParaRPr lang="cs-CZ" sz="1600" b="1" dirty="0"/>
        </a:p>
      </dgm:t>
    </dgm:pt>
    <dgm:pt modelId="{46A500E4-F521-4FED-80BC-55EF97D6434D}" type="parTrans" cxnId="{E1E70704-B184-417B-9262-1209773EB354}">
      <dgm:prSet/>
      <dgm:spPr/>
      <dgm:t>
        <a:bodyPr/>
        <a:lstStyle/>
        <a:p>
          <a:endParaRPr lang="cs-CZ"/>
        </a:p>
      </dgm:t>
    </dgm:pt>
    <dgm:pt modelId="{89B1A5F6-0C83-44AA-BDC4-F0486C8FEB1C}" type="sibTrans" cxnId="{E1E70704-B184-417B-9262-1209773EB354}">
      <dgm:prSet/>
      <dgm:spPr/>
      <dgm:t>
        <a:bodyPr/>
        <a:lstStyle/>
        <a:p>
          <a:endParaRPr lang="cs-CZ"/>
        </a:p>
      </dgm:t>
    </dgm:pt>
    <dgm:pt modelId="{098ADAF1-68DC-4019-95EC-CF9DEA0595F5}">
      <dgm:prSet phldrT="[Text]" custT="1"/>
      <dgm:spPr/>
      <dgm:t>
        <a:bodyPr/>
        <a:lstStyle/>
        <a:p>
          <a:r>
            <a:rPr lang="cs-CZ" sz="1200" dirty="0" smtClean="0"/>
            <a:t>Zkvalitnění veřejných služeb a podmínek života pro obyvatele regionů</a:t>
          </a:r>
          <a:endParaRPr lang="cs-CZ" sz="1200" dirty="0"/>
        </a:p>
      </dgm:t>
    </dgm:pt>
    <dgm:pt modelId="{BBC28CAB-1411-42FD-AE69-490F5FA47BCC}" type="parTrans" cxnId="{0D1EA085-623E-4D57-808B-B23AF2C24995}">
      <dgm:prSet/>
      <dgm:spPr/>
      <dgm:t>
        <a:bodyPr/>
        <a:lstStyle/>
        <a:p>
          <a:endParaRPr lang="cs-CZ"/>
        </a:p>
      </dgm:t>
    </dgm:pt>
    <dgm:pt modelId="{3601A7EA-3FDB-4E9C-A299-B4AF145636B4}" type="sibTrans" cxnId="{0D1EA085-623E-4D57-808B-B23AF2C24995}">
      <dgm:prSet/>
      <dgm:spPr/>
      <dgm:t>
        <a:bodyPr/>
        <a:lstStyle/>
        <a:p>
          <a:endParaRPr lang="cs-CZ"/>
        </a:p>
      </dgm:t>
    </dgm:pt>
    <dgm:pt modelId="{75152ED6-09D4-4CB2-B330-0EBA2A1F6BEE}">
      <dgm:prSet phldrT="[Text]" custT="1"/>
      <dgm:spPr/>
      <dgm:t>
        <a:bodyPr/>
        <a:lstStyle/>
        <a:p>
          <a:r>
            <a:rPr lang="cs-CZ" sz="1200" dirty="0" smtClean="0"/>
            <a:t>Alokace 1,7 mld. EUR</a:t>
          </a:r>
          <a:endParaRPr lang="cs-CZ" sz="1200" dirty="0"/>
        </a:p>
      </dgm:t>
    </dgm:pt>
    <dgm:pt modelId="{CC109D3F-9445-4552-9CA0-A9E9B002361B}" type="parTrans" cxnId="{7442FBE8-417F-4111-B6ED-AEAE7C9C435B}">
      <dgm:prSet/>
      <dgm:spPr/>
      <dgm:t>
        <a:bodyPr/>
        <a:lstStyle/>
        <a:p>
          <a:endParaRPr lang="cs-CZ"/>
        </a:p>
      </dgm:t>
    </dgm:pt>
    <dgm:pt modelId="{C930B535-36DD-47E2-9858-8F6E44F2C9EA}" type="sibTrans" cxnId="{7442FBE8-417F-4111-B6ED-AEAE7C9C435B}">
      <dgm:prSet/>
      <dgm:spPr/>
      <dgm:t>
        <a:bodyPr/>
        <a:lstStyle/>
        <a:p>
          <a:endParaRPr lang="cs-CZ"/>
        </a:p>
      </dgm:t>
    </dgm:pt>
    <dgm:pt modelId="{D74C87B0-8199-4D82-97CA-8716D0810C88}">
      <dgm:prSet phldrT="[Text]" custT="1"/>
      <dgm:spPr/>
      <dgm:t>
        <a:bodyPr/>
        <a:lstStyle/>
        <a:p>
          <a:r>
            <a:rPr lang="cs-CZ" sz="1600" b="1" dirty="0" smtClean="0"/>
            <a:t>Prioritní osa 3 - Instituce</a:t>
          </a:r>
          <a:endParaRPr lang="cs-CZ" sz="1600" b="1" dirty="0"/>
        </a:p>
      </dgm:t>
    </dgm:pt>
    <dgm:pt modelId="{BA6FD47A-7786-47D8-9381-A1E3D218F4E4}" type="parTrans" cxnId="{CC11735D-CD9A-491C-AEF0-7073EE76FB85}">
      <dgm:prSet/>
      <dgm:spPr/>
      <dgm:t>
        <a:bodyPr/>
        <a:lstStyle/>
        <a:p>
          <a:endParaRPr lang="cs-CZ"/>
        </a:p>
      </dgm:t>
    </dgm:pt>
    <dgm:pt modelId="{63D68963-997E-49B1-9594-476FD97AA95B}" type="sibTrans" cxnId="{CC11735D-CD9A-491C-AEF0-7073EE76FB85}">
      <dgm:prSet/>
      <dgm:spPr/>
      <dgm:t>
        <a:bodyPr/>
        <a:lstStyle/>
        <a:p>
          <a:endParaRPr lang="cs-CZ"/>
        </a:p>
      </dgm:t>
    </dgm:pt>
    <dgm:pt modelId="{34C60AC1-3BAF-4349-9B04-1EBEAA6874AE}">
      <dgm:prSet phldrT="[Text]" custT="1"/>
      <dgm:spPr/>
      <dgm:t>
        <a:bodyPr/>
        <a:lstStyle/>
        <a:p>
          <a:r>
            <a:rPr lang="cs-CZ" sz="1200" dirty="0" smtClean="0"/>
            <a:t>Dobrá správa území a zefektivnění veřejných institucí</a:t>
          </a:r>
          <a:endParaRPr lang="cs-CZ" sz="1200" dirty="0"/>
        </a:p>
      </dgm:t>
    </dgm:pt>
    <dgm:pt modelId="{B31C10BD-BE4E-4EEF-981F-25C40EBC00D4}" type="parTrans" cxnId="{3D52D5DF-88CF-4499-8222-584F5AB467B0}">
      <dgm:prSet/>
      <dgm:spPr/>
      <dgm:t>
        <a:bodyPr/>
        <a:lstStyle/>
        <a:p>
          <a:endParaRPr lang="cs-CZ"/>
        </a:p>
      </dgm:t>
    </dgm:pt>
    <dgm:pt modelId="{23EAEF30-F210-45C2-A3C7-7E5016B64A98}" type="sibTrans" cxnId="{3D52D5DF-88CF-4499-8222-584F5AB467B0}">
      <dgm:prSet/>
      <dgm:spPr/>
      <dgm:t>
        <a:bodyPr/>
        <a:lstStyle/>
        <a:p>
          <a:endParaRPr lang="cs-CZ"/>
        </a:p>
      </dgm:t>
    </dgm:pt>
    <dgm:pt modelId="{273BDC39-9757-4293-83AA-A9E9CC915DA0}">
      <dgm:prSet phldrT="[Text]" custT="1"/>
      <dgm:spPr/>
      <dgm:t>
        <a:bodyPr/>
        <a:lstStyle/>
        <a:p>
          <a:r>
            <a:rPr lang="cs-CZ" sz="1200" dirty="0" smtClean="0"/>
            <a:t>Alokace 0,8 mld. EUR</a:t>
          </a:r>
          <a:endParaRPr lang="cs-CZ" sz="1200" dirty="0"/>
        </a:p>
      </dgm:t>
    </dgm:pt>
    <dgm:pt modelId="{982DFF29-8236-4E99-97CE-FD76D273CBEC}" type="parTrans" cxnId="{CF6D3D8A-7289-43F1-82F2-5F5C4672169C}">
      <dgm:prSet/>
      <dgm:spPr/>
      <dgm:t>
        <a:bodyPr/>
        <a:lstStyle/>
        <a:p>
          <a:endParaRPr lang="cs-CZ"/>
        </a:p>
      </dgm:t>
    </dgm:pt>
    <dgm:pt modelId="{13EEE600-D28C-4CBF-9128-6CDA52976D52}" type="sibTrans" cxnId="{CF6D3D8A-7289-43F1-82F2-5F5C4672169C}">
      <dgm:prSet/>
      <dgm:spPr/>
      <dgm:t>
        <a:bodyPr/>
        <a:lstStyle/>
        <a:p>
          <a:endParaRPr lang="cs-CZ"/>
        </a:p>
      </dgm:t>
    </dgm:pt>
    <dgm:pt modelId="{D3784C62-6E03-4E88-AA8E-EC0DCEAD96BC}">
      <dgm:prSet custT="1"/>
      <dgm:spPr/>
      <dgm:t>
        <a:bodyPr/>
        <a:lstStyle/>
        <a:p>
          <a:endParaRPr lang="cs-CZ" sz="1900" b="1" dirty="0" smtClean="0"/>
        </a:p>
        <a:p>
          <a:r>
            <a:rPr lang="cs-CZ" sz="1600" b="1" dirty="0" smtClean="0"/>
            <a:t>Prioritní osa 4 - Komunitně vedený místní rozvoj</a:t>
          </a:r>
        </a:p>
        <a:p>
          <a:r>
            <a:rPr lang="cs-CZ" sz="1400" dirty="0" smtClean="0"/>
            <a:t> - </a:t>
          </a:r>
          <a:r>
            <a:rPr lang="cs-CZ" sz="1200" dirty="0" smtClean="0"/>
            <a:t>Alokace 390 mil. EUR</a:t>
          </a:r>
        </a:p>
        <a:p>
          <a:r>
            <a:rPr lang="cs-CZ" sz="1200" dirty="0" smtClean="0"/>
            <a:t>  - Posílení CLLD, provozní a animační náklady</a:t>
          </a:r>
        </a:p>
        <a:p>
          <a:endParaRPr lang="cs-CZ" sz="1500" dirty="0" smtClean="0"/>
        </a:p>
        <a:p>
          <a:r>
            <a:rPr lang="cs-CZ" sz="1800" dirty="0" smtClean="0"/>
            <a:t> </a:t>
          </a:r>
          <a:endParaRPr lang="cs-CZ" sz="1800" dirty="0"/>
        </a:p>
      </dgm:t>
    </dgm:pt>
    <dgm:pt modelId="{7AF4961A-ED0F-4EDC-8D12-D24EE5DE0A42}" type="sibTrans" cxnId="{B38F51DE-8E25-4857-B3F8-75840DF3F177}">
      <dgm:prSet/>
      <dgm:spPr/>
      <dgm:t>
        <a:bodyPr/>
        <a:lstStyle/>
        <a:p>
          <a:endParaRPr lang="cs-CZ"/>
        </a:p>
      </dgm:t>
    </dgm:pt>
    <dgm:pt modelId="{9D3428C1-5D9B-4B48-89F0-11E980CE6367}" type="parTrans" cxnId="{B38F51DE-8E25-4857-B3F8-75840DF3F177}">
      <dgm:prSet/>
      <dgm:spPr/>
      <dgm:t>
        <a:bodyPr/>
        <a:lstStyle/>
        <a:p>
          <a:endParaRPr lang="cs-CZ"/>
        </a:p>
      </dgm:t>
    </dgm:pt>
    <dgm:pt modelId="{9BEAB610-B179-412C-A911-0AE990A76040}">
      <dgm:prSet phldrT="[Text]" custT="1"/>
      <dgm:spPr/>
      <dgm:t>
        <a:bodyPr/>
        <a:lstStyle/>
        <a:p>
          <a:r>
            <a:rPr lang="cs-CZ" sz="1200" dirty="0" smtClean="0"/>
            <a:t>Doprava, integrované dopravní systémy, IZS</a:t>
          </a:r>
          <a:endParaRPr lang="cs-CZ" sz="1200" dirty="0"/>
        </a:p>
      </dgm:t>
    </dgm:pt>
    <dgm:pt modelId="{B058C57C-1932-4F82-B960-E9ABCE39DA10}" type="parTrans" cxnId="{4B201E5A-B514-43A8-9FF2-13EE75C6267D}">
      <dgm:prSet/>
      <dgm:spPr/>
      <dgm:t>
        <a:bodyPr/>
        <a:lstStyle/>
        <a:p>
          <a:endParaRPr lang="cs-CZ"/>
        </a:p>
      </dgm:t>
    </dgm:pt>
    <dgm:pt modelId="{3EB8B75A-1CCF-4180-9542-77B7289E93F6}" type="sibTrans" cxnId="{4B201E5A-B514-43A8-9FF2-13EE75C6267D}">
      <dgm:prSet/>
      <dgm:spPr/>
      <dgm:t>
        <a:bodyPr/>
        <a:lstStyle/>
        <a:p>
          <a:endParaRPr lang="cs-CZ"/>
        </a:p>
      </dgm:t>
    </dgm:pt>
    <dgm:pt modelId="{CE8BA2DC-6A07-4136-AE2C-02E787173318}">
      <dgm:prSet phldrT="[Text]" custT="1"/>
      <dgm:spPr/>
      <dgm:t>
        <a:bodyPr/>
        <a:lstStyle/>
        <a:p>
          <a:r>
            <a:rPr lang="cs-CZ" sz="1200" dirty="0" smtClean="0"/>
            <a:t>Sociální služby/bydlení, sociální podnikání, zdravotní péče, vzdělávání, zateplování</a:t>
          </a:r>
          <a:endParaRPr lang="cs-CZ" sz="1200" dirty="0"/>
        </a:p>
      </dgm:t>
    </dgm:pt>
    <dgm:pt modelId="{2364E369-AC98-4AC6-8070-77B5CDF58140}" type="parTrans" cxnId="{2BE8E23A-86C2-47E7-AB01-A3AC2D35367C}">
      <dgm:prSet/>
      <dgm:spPr/>
      <dgm:t>
        <a:bodyPr/>
        <a:lstStyle/>
        <a:p>
          <a:endParaRPr lang="cs-CZ"/>
        </a:p>
      </dgm:t>
    </dgm:pt>
    <dgm:pt modelId="{1EF5AC0F-9C89-46BA-931D-093812BF1C36}" type="sibTrans" cxnId="{2BE8E23A-86C2-47E7-AB01-A3AC2D35367C}">
      <dgm:prSet/>
      <dgm:spPr/>
      <dgm:t>
        <a:bodyPr/>
        <a:lstStyle/>
        <a:p>
          <a:endParaRPr lang="cs-CZ"/>
        </a:p>
      </dgm:t>
    </dgm:pt>
    <dgm:pt modelId="{011776CB-E079-448D-8CBF-0D6A1B0031D4}">
      <dgm:prSet phldrT="[Text]"/>
      <dgm:spPr/>
      <dgm:t>
        <a:bodyPr/>
        <a:lstStyle/>
        <a:p>
          <a:endParaRPr lang="cs-CZ" sz="1100" dirty="0"/>
        </a:p>
      </dgm:t>
    </dgm:pt>
    <dgm:pt modelId="{96EFE842-57A1-4857-AB91-F6EC5AF4C58A}" type="parTrans" cxnId="{A37C4BF5-B775-4ED6-85F3-E253392DFE69}">
      <dgm:prSet/>
      <dgm:spPr/>
      <dgm:t>
        <a:bodyPr/>
        <a:lstStyle/>
        <a:p>
          <a:endParaRPr lang="cs-CZ"/>
        </a:p>
      </dgm:t>
    </dgm:pt>
    <dgm:pt modelId="{6E105E89-4A89-4F46-9629-6926A46E3211}" type="sibTrans" cxnId="{A37C4BF5-B775-4ED6-85F3-E253392DFE69}">
      <dgm:prSet/>
      <dgm:spPr/>
      <dgm:t>
        <a:bodyPr/>
        <a:lstStyle/>
        <a:p>
          <a:endParaRPr lang="cs-CZ"/>
        </a:p>
      </dgm:t>
    </dgm:pt>
    <dgm:pt modelId="{F883D463-9FC1-405D-86B6-DFDB1BF4DFD4}">
      <dgm:prSet phldrT="[Text]" custT="1"/>
      <dgm:spPr/>
      <dgm:t>
        <a:bodyPr/>
        <a:lstStyle/>
        <a:p>
          <a:r>
            <a:rPr lang="cs-CZ" sz="1200" dirty="0" smtClean="0"/>
            <a:t>Kulturní dědictví, e-Government, dokumenty územního rozvoje</a:t>
          </a:r>
          <a:endParaRPr lang="cs-CZ" sz="1200" dirty="0"/>
        </a:p>
      </dgm:t>
    </dgm:pt>
    <dgm:pt modelId="{4089294D-1236-4D90-A4CA-5ABFB48B4A69}" type="parTrans" cxnId="{C682256E-1973-4AC7-954E-3675913CCEA0}">
      <dgm:prSet/>
      <dgm:spPr/>
      <dgm:t>
        <a:bodyPr/>
        <a:lstStyle/>
        <a:p>
          <a:endParaRPr lang="cs-CZ"/>
        </a:p>
      </dgm:t>
    </dgm:pt>
    <dgm:pt modelId="{C7B43A55-CB70-4631-995C-E69EA77BC0FA}" type="sibTrans" cxnId="{C682256E-1973-4AC7-954E-3675913CCEA0}">
      <dgm:prSet/>
      <dgm:spPr/>
      <dgm:t>
        <a:bodyPr/>
        <a:lstStyle/>
        <a:p>
          <a:endParaRPr lang="cs-CZ"/>
        </a:p>
      </dgm:t>
    </dgm:pt>
    <dgm:pt modelId="{8A587B36-857B-41ED-B7A7-D47113F79935}" type="pres">
      <dgm:prSet presAssocID="{A518AB0A-7BED-45CC-8968-54C5D48470F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4EB5DFD-492E-47C2-A4DD-BBD451AF4F4E}" type="pres">
      <dgm:prSet presAssocID="{38804BD3-7704-44DB-93A2-A6FB8DF386BF}" presName="comp" presStyleCnt="0"/>
      <dgm:spPr/>
    </dgm:pt>
    <dgm:pt modelId="{50CD8E78-60B6-449B-AD20-121950675E4A}" type="pres">
      <dgm:prSet presAssocID="{38804BD3-7704-44DB-93A2-A6FB8DF386BF}" presName="box" presStyleLbl="node1" presStyleIdx="0" presStyleCnt="4" custLinFactNeighborY="-6845"/>
      <dgm:spPr/>
      <dgm:t>
        <a:bodyPr/>
        <a:lstStyle/>
        <a:p>
          <a:endParaRPr lang="cs-CZ"/>
        </a:p>
      </dgm:t>
    </dgm:pt>
    <dgm:pt modelId="{C72FE72D-A4DA-4420-9D63-39C025359A7F}" type="pres">
      <dgm:prSet presAssocID="{38804BD3-7704-44DB-93A2-A6FB8DF386BF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cs-CZ"/>
        </a:p>
      </dgm:t>
    </dgm:pt>
    <dgm:pt modelId="{66C8A01D-04C6-4396-8787-43DC36C8480A}" type="pres">
      <dgm:prSet presAssocID="{38804BD3-7704-44DB-93A2-A6FB8DF386BF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3AC31F7-E6D2-45E8-BD17-C2F01F80D57E}" type="pres">
      <dgm:prSet presAssocID="{97E853D5-3B2B-4DCE-BF44-F459F80E6EE5}" presName="spacer" presStyleCnt="0"/>
      <dgm:spPr/>
    </dgm:pt>
    <dgm:pt modelId="{B249F259-2691-44EA-A647-C688963D4FA1}" type="pres">
      <dgm:prSet presAssocID="{855CB492-B9C1-4831-9453-D02DC01556CB}" presName="comp" presStyleCnt="0"/>
      <dgm:spPr/>
    </dgm:pt>
    <dgm:pt modelId="{D220A56B-34B4-4DD0-B125-97D865139D92}" type="pres">
      <dgm:prSet presAssocID="{855CB492-B9C1-4831-9453-D02DC01556CB}" presName="box" presStyleLbl="node1" presStyleIdx="1" presStyleCnt="4"/>
      <dgm:spPr/>
      <dgm:t>
        <a:bodyPr/>
        <a:lstStyle/>
        <a:p>
          <a:endParaRPr lang="cs-CZ"/>
        </a:p>
      </dgm:t>
    </dgm:pt>
    <dgm:pt modelId="{AC85F51E-059B-4E4B-88C8-BEEAF6E6C8CB}" type="pres">
      <dgm:prSet presAssocID="{855CB492-B9C1-4831-9453-D02DC01556CB}" presName="img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E62D4D7-9191-4501-B151-D627F722878F}" type="pres">
      <dgm:prSet presAssocID="{855CB492-B9C1-4831-9453-D02DC01556C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21F83A2-5DE7-4DB3-AC2F-3437098DDD8C}" type="pres">
      <dgm:prSet presAssocID="{89B1A5F6-0C83-44AA-BDC4-F0486C8FEB1C}" presName="spacer" presStyleCnt="0"/>
      <dgm:spPr/>
    </dgm:pt>
    <dgm:pt modelId="{42D704DB-7DF6-440E-B7C9-644A864B0BFF}" type="pres">
      <dgm:prSet presAssocID="{D74C87B0-8199-4D82-97CA-8716D0810C88}" presName="comp" presStyleCnt="0"/>
      <dgm:spPr/>
    </dgm:pt>
    <dgm:pt modelId="{9A27448D-784B-4861-9334-121A223779B3}" type="pres">
      <dgm:prSet presAssocID="{D74C87B0-8199-4D82-97CA-8716D0810C88}" presName="box" presStyleLbl="node1" presStyleIdx="2" presStyleCnt="4"/>
      <dgm:spPr/>
      <dgm:t>
        <a:bodyPr/>
        <a:lstStyle/>
        <a:p>
          <a:endParaRPr lang="cs-CZ"/>
        </a:p>
      </dgm:t>
    </dgm:pt>
    <dgm:pt modelId="{CB3108F3-6AC6-46B9-815A-42013ADAA734}" type="pres">
      <dgm:prSet presAssocID="{D74C87B0-8199-4D82-97CA-8716D0810C88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14AE268-84D0-4EF9-B74B-195569128116}" type="pres">
      <dgm:prSet presAssocID="{D74C87B0-8199-4D82-97CA-8716D0810C88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0D9C1A-F7EF-4C42-8E40-E43DCD410462}" type="pres">
      <dgm:prSet presAssocID="{63D68963-997E-49B1-9594-476FD97AA95B}" presName="spacer" presStyleCnt="0"/>
      <dgm:spPr/>
    </dgm:pt>
    <dgm:pt modelId="{8E18C6B9-65AB-4143-ACFB-F77B95B74E4A}" type="pres">
      <dgm:prSet presAssocID="{D3784C62-6E03-4E88-AA8E-EC0DCEAD96BC}" presName="comp" presStyleCnt="0"/>
      <dgm:spPr/>
    </dgm:pt>
    <dgm:pt modelId="{9E808720-DA3C-4D88-83BC-C88B0AC710F3}" type="pres">
      <dgm:prSet presAssocID="{D3784C62-6E03-4E88-AA8E-EC0DCEAD96BC}" presName="box" presStyleLbl="node1" presStyleIdx="3" presStyleCnt="4" custLinFactNeighborX="-6703" custLinFactNeighborY="252"/>
      <dgm:spPr/>
      <dgm:t>
        <a:bodyPr/>
        <a:lstStyle/>
        <a:p>
          <a:endParaRPr lang="cs-CZ"/>
        </a:p>
      </dgm:t>
    </dgm:pt>
    <dgm:pt modelId="{5C5B56BD-76A1-46D2-95E9-D7A31171320F}" type="pres">
      <dgm:prSet presAssocID="{D3784C62-6E03-4E88-AA8E-EC0DCEAD96BC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cs-CZ"/>
        </a:p>
      </dgm:t>
    </dgm:pt>
    <dgm:pt modelId="{C47FD7BB-128E-4643-98CA-3F319452AC98}" type="pres">
      <dgm:prSet presAssocID="{D3784C62-6E03-4E88-AA8E-EC0DCEAD96BC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D922E6E-33AE-4825-8ED5-83FC67F9DA09}" type="presOf" srcId="{855CB492-B9C1-4831-9453-D02DC01556CB}" destId="{D220A56B-34B4-4DD0-B125-97D865139D92}" srcOrd="0" destOrd="0" presId="urn:microsoft.com/office/officeart/2005/8/layout/vList4#1"/>
    <dgm:cxn modelId="{4B201E5A-B514-43A8-9FF2-13EE75C6267D}" srcId="{38804BD3-7704-44DB-93A2-A6FB8DF386BF}" destId="{9BEAB610-B179-412C-A911-0AE990A76040}" srcOrd="2" destOrd="0" parTransId="{B058C57C-1932-4F82-B960-E9ABCE39DA10}" sibTransId="{3EB8B75A-1CCF-4180-9542-77B7289E93F6}"/>
    <dgm:cxn modelId="{8E5AE21D-B67D-48AB-B023-B199F912350D}" type="presOf" srcId="{A518AB0A-7BED-45CC-8968-54C5D48470FD}" destId="{8A587B36-857B-41ED-B7A7-D47113F79935}" srcOrd="0" destOrd="0" presId="urn:microsoft.com/office/officeart/2005/8/layout/vList4#1"/>
    <dgm:cxn modelId="{9E824CF8-0BFB-4AAC-8C2A-C1D249874B98}" type="presOf" srcId="{011776CB-E079-448D-8CBF-0D6A1B0031D4}" destId="{9A27448D-784B-4861-9334-121A223779B3}" srcOrd="0" destOrd="4" presId="urn:microsoft.com/office/officeart/2005/8/layout/vList4#1"/>
    <dgm:cxn modelId="{DC478773-C6CC-4E8E-9071-ECCDF2C2EF2E}" srcId="{38804BD3-7704-44DB-93A2-A6FB8DF386BF}" destId="{A8C219C7-9F00-4E75-8B16-481975849224}" srcOrd="1" destOrd="0" parTransId="{3D529C3B-331C-4A53-8447-64F92C02A4C9}" sibTransId="{7EDC45D9-79A5-434A-AB8A-41008476D2F4}"/>
    <dgm:cxn modelId="{E88CF74D-9A3E-4EA9-B698-B864787ED0FC}" type="presOf" srcId="{D74C87B0-8199-4D82-97CA-8716D0810C88}" destId="{614AE268-84D0-4EF9-B74B-195569128116}" srcOrd="1" destOrd="0" presId="urn:microsoft.com/office/officeart/2005/8/layout/vList4#1"/>
    <dgm:cxn modelId="{A1E6BE82-95E5-4959-99EF-DC6160918811}" type="presOf" srcId="{A8C219C7-9F00-4E75-8B16-481975849224}" destId="{50CD8E78-60B6-449B-AD20-121950675E4A}" srcOrd="0" destOrd="2" presId="urn:microsoft.com/office/officeart/2005/8/layout/vList4#1"/>
    <dgm:cxn modelId="{C682256E-1973-4AC7-954E-3675913CCEA0}" srcId="{D74C87B0-8199-4D82-97CA-8716D0810C88}" destId="{F883D463-9FC1-405D-86B6-DFDB1BF4DFD4}" srcOrd="2" destOrd="0" parTransId="{4089294D-1236-4D90-A4CA-5ABFB48B4A69}" sibTransId="{C7B43A55-CB70-4631-995C-E69EA77BC0FA}"/>
    <dgm:cxn modelId="{E264C006-7160-4094-A09A-0442ABF97076}" type="presOf" srcId="{CE8BA2DC-6A07-4136-AE2C-02E787173318}" destId="{6E62D4D7-9191-4501-B151-D627F722878F}" srcOrd="1" destOrd="3" presId="urn:microsoft.com/office/officeart/2005/8/layout/vList4#1"/>
    <dgm:cxn modelId="{51B71AFE-782A-4097-ABB9-7D7C45812699}" type="presOf" srcId="{C5C86733-1C4E-4ABE-BC8B-70E73BF8076C}" destId="{50CD8E78-60B6-449B-AD20-121950675E4A}" srcOrd="0" destOrd="1" presId="urn:microsoft.com/office/officeart/2005/8/layout/vList4#1"/>
    <dgm:cxn modelId="{5B010AC7-16FA-4622-A94D-1A590C1D38A3}" type="presOf" srcId="{098ADAF1-68DC-4019-95EC-CF9DEA0595F5}" destId="{6E62D4D7-9191-4501-B151-D627F722878F}" srcOrd="1" destOrd="1" presId="urn:microsoft.com/office/officeart/2005/8/layout/vList4#1"/>
    <dgm:cxn modelId="{B75832C4-E81E-4BA6-9B3F-92DB3B934722}" type="presOf" srcId="{34C60AC1-3BAF-4349-9B04-1EBEAA6874AE}" destId="{614AE268-84D0-4EF9-B74B-195569128116}" srcOrd="1" destOrd="1" presId="urn:microsoft.com/office/officeart/2005/8/layout/vList4#1"/>
    <dgm:cxn modelId="{15A7B2A0-6A73-413A-BB86-87F351908914}" srcId="{38804BD3-7704-44DB-93A2-A6FB8DF386BF}" destId="{C5C86733-1C4E-4ABE-BC8B-70E73BF8076C}" srcOrd="0" destOrd="0" parTransId="{AEF1FBBF-C95F-45ED-A8E1-CE69CDF9D44F}" sibTransId="{286C2363-6DA5-4FB5-8346-569610400F7C}"/>
    <dgm:cxn modelId="{E182E984-35A8-4B74-9B67-427CC297C82E}" type="presOf" srcId="{855CB492-B9C1-4831-9453-D02DC01556CB}" destId="{6E62D4D7-9191-4501-B151-D627F722878F}" srcOrd="1" destOrd="0" presId="urn:microsoft.com/office/officeart/2005/8/layout/vList4#1"/>
    <dgm:cxn modelId="{A37C4BF5-B775-4ED6-85F3-E253392DFE69}" srcId="{D74C87B0-8199-4D82-97CA-8716D0810C88}" destId="{011776CB-E079-448D-8CBF-0D6A1B0031D4}" srcOrd="3" destOrd="0" parTransId="{96EFE842-57A1-4857-AB91-F6EC5AF4C58A}" sibTransId="{6E105E89-4A89-4F46-9629-6926A46E3211}"/>
    <dgm:cxn modelId="{CC11735D-CD9A-491C-AEF0-7073EE76FB85}" srcId="{A518AB0A-7BED-45CC-8968-54C5D48470FD}" destId="{D74C87B0-8199-4D82-97CA-8716D0810C88}" srcOrd="2" destOrd="0" parTransId="{BA6FD47A-7786-47D8-9381-A1E3D218F4E4}" sibTransId="{63D68963-997E-49B1-9594-476FD97AA95B}"/>
    <dgm:cxn modelId="{7131CCAD-15A4-4A12-BEC0-DF0C32632830}" type="presOf" srcId="{F883D463-9FC1-405D-86B6-DFDB1BF4DFD4}" destId="{9A27448D-784B-4861-9334-121A223779B3}" srcOrd="0" destOrd="3" presId="urn:microsoft.com/office/officeart/2005/8/layout/vList4#1"/>
    <dgm:cxn modelId="{409C9A9F-6B6C-4049-80F0-EB9F32B1709C}" type="presOf" srcId="{A8C219C7-9F00-4E75-8B16-481975849224}" destId="{66C8A01D-04C6-4396-8787-43DC36C8480A}" srcOrd="1" destOrd="2" presId="urn:microsoft.com/office/officeart/2005/8/layout/vList4#1"/>
    <dgm:cxn modelId="{30F511B3-295D-4F59-9460-1DE454DC5E90}" type="presOf" srcId="{D3784C62-6E03-4E88-AA8E-EC0DCEAD96BC}" destId="{9E808720-DA3C-4D88-83BC-C88B0AC710F3}" srcOrd="0" destOrd="0" presId="urn:microsoft.com/office/officeart/2005/8/layout/vList4#1"/>
    <dgm:cxn modelId="{852A2951-0558-4BB1-A056-E6752E291E34}" type="presOf" srcId="{9BEAB610-B179-412C-A911-0AE990A76040}" destId="{66C8A01D-04C6-4396-8787-43DC36C8480A}" srcOrd="1" destOrd="3" presId="urn:microsoft.com/office/officeart/2005/8/layout/vList4#1"/>
    <dgm:cxn modelId="{0AD6D173-7A9B-4DB9-8779-59971CE5DD55}" type="presOf" srcId="{F883D463-9FC1-405D-86B6-DFDB1BF4DFD4}" destId="{614AE268-84D0-4EF9-B74B-195569128116}" srcOrd="1" destOrd="3" presId="urn:microsoft.com/office/officeart/2005/8/layout/vList4#1"/>
    <dgm:cxn modelId="{EB5D370E-28AF-407C-8B5D-F93DCA270422}" type="presOf" srcId="{D3784C62-6E03-4E88-AA8E-EC0DCEAD96BC}" destId="{C47FD7BB-128E-4643-98CA-3F319452AC98}" srcOrd="1" destOrd="0" presId="urn:microsoft.com/office/officeart/2005/8/layout/vList4#1"/>
    <dgm:cxn modelId="{3D52D5DF-88CF-4499-8222-584F5AB467B0}" srcId="{D74C87B0-8199-4D82-97CA-8716D0810C88}" destId="{34C60AC1-3BAF-4349-9B04-1EBEAA6874AE}" srcOrd="0" destOrd="0" parTransId="{B31C10BD-BE4E-4EEF-981F-25C40EBC00D4}" sibTransId="{23EAEF30-F210-45C2-A3C7-7E5016B64A98}"/>
    <dgm:cxn modelId="{9C24D494-E49A-4C86-BA4B-72BF3F4FFAE8}" type="presOf" srcId="{75152ED6-09D4-4CB2-B330-0EBA2A1F6BEE}" destId="{6E62D4D7-9191-4501-B151-D627F722878F}" srcOrd="1" destOrd="2" presId="urn:microsoft.com/office/officeart/2005/8/layout/vList4#1"/>
    <dgm:cxn modelId="{B38F51DE-8E25-4857-B3F8-75840DF3F177}" srcId="{A518AB0A-7BED-45CC-8968-54C5D48470FD}" destId="{D3784C62-6E03-4E88-AA8E-EC0DCEAD96BC}" srcOrd="3" destOrd="0" parTransId="{9D3428C1-5D9B-4B48-89F0-11E980CE6367}" sibTransId="{7AF4961A-ED0F-4EDC-8D12-D24EE5DE0A42}"/>
    <dgm:cxn modelId="{EC0ABEE2-4EC3-487E-A5BE-BFAF71E54375}" type="presOf" srcId="{273BDC39-9757-4293-83AA-A9E9CC915DA0}" destId="{614AE268-84D0-4EF9-B74B-195569128116}" srcOrd="1" destOrd="2" presId="urn:microsoft.com/office/officeart/2005/8/layout/vList4#1"/>
    <dgm:cxn modelId="{1F968820-041A-400D-8CE8-D481BC8DA548}" type="presOf" srcId="{75152ED6-09D4-4CB2-B330-0EBA2A1F6BEE}" destId="{D220A56B-34B4-4DD0-B125-97D865139D92}" srcOrd="0" destOrd="2" presId="urn:microsoft.com/office/officeart/2005/8/layout/vList4#1"/>
    <dgm:cxn modelId="{24D32E5C-4613-451B-98BA-6D76D0CA20D7}" type="presOf" srcId="{D74C87B0-8199-4D82-97CA-8716D0810C88}" destId="{9A27448D-784B-4861-9334-121A223779B3}" srcOrd="0" destOrd="0" presId="urn:microsoft.com/office/officeart/2005/8/layout/vList4#1"/>
    <dgm:cxn modelId="{02BE3609-0C14-4575-9D26-03234A82C80B}" type="presOf" srcId="{34C60AC1-3BAF-4349-9B04-1EBEAA6874AE}" destId="{9A27448D-784B-4861-9334-121A223779B3}" srcOrd="0" destOrd="1" presId="urn:microsoft.com/office/officeart/2005/8/layout/vList4#1"/>
    <dgm:cxn modelId="{5105A43C-A47E-4B30-9F59-F49FE3F6B03E}" type="presOf" srcId="{CE8BA2DC-6A07-4136-AE2C-02E787173318}" destId="{D220A56B-34B4-4DD0-B125-97D865139D92}" srcOrd="0" destOrd="3" presId="urn:microsoft.com/office/officeart/2005/8/layout/vList4#1"/>
    <dgm:cxn modelId="{7FA4E201-20CC-4231-BD4B-87EAE8CC3942}" type="presOf" srcId="{011776CB-E079-448D-8CBF-0D6A1B0031D4}" destId="{614AE268-84D0-4EF9-B74B-195569128116}" srcOrd="1" destOrd="4" presId="urn:microsoft.com/office/officeart/2005/8/layout/vList4#1"/>
    <dgm:cxn modelId="{76512A5D-6F05-4341-97B0-2878496FD495}" type="presOf" srcId="{273BDC39-9757-4293-83AA-A9E9CC915DA0}" destId="{9A27448D-784B-4861-9334-121A223779B3}" srcOrd="0" destOrd="2" presId="urn:microsoft.com/office/officeart/2005/8/layout/vList4#1"/>
    <dgm:cxn modelId="{CF6D3D8A-7289-43F1-82F2-5F5C4672169C}" srcId="{D74C87B0-8199-4D82-97CA-8716D0810C88}" destId="{273BDC39-9757-4293-83AA-A9E9CC915DA0}" srcOrd="1" destOrd="0" parTransId="{982DFF29-8236-4E99-97CE-FD76D273CBEC}" sibTransId="{13EEE600-D28C-4CBF-9128-6CDA52976D52}"/>
    <dgm:cxn modelId="{6E33682B-45BA-49CB-95AB-A11D0321E6E6}" type="presOf" srcId="{38804BD3-7704-44DB-93A2-A6FB8DF386BF}" destId="{50CD8E78-60B6-449B-AD20-121950675E4A}" srcOrd="0" destOrd="0" presId="urn:microsoft.com/office/officeart/2005/8/layout/vList4#1"/>
    <dgm:cxn modelId="{2BE8E23A-86C2-47E7-AB01-A3AC2D35367C}" srcId="{855CB492-B9C1-4831-9453-D02DC01556CB}" destId="{CE8BA2DC-6A07-4136-AE2C-02E787173318}" srcOrd="2" destOrd="0" parTransId="{2364E369-AC98-4AC6-8070-77B5CDF58140}" sibTransId="{1EF5AC0F-9C89-46BA-931D-093812BF1C36}"/>
    <dgm:cxn modelId="{EF83275A-0F79-4F99-9DE2-0BE2E61F22F1}" type="presOf" srcId="{38804BD3-7704-44DB-93A2-A6FB8DF386BF}" destId="{66C8A01D-04C6-4396-8787-43DC36C8480A}" srcOrd="1" destOrd="0" presId="urn:microsoft.com/office/officeart/2005/8/layout/vList4#1"/>
    <dgm:cxn modelId="{CA319C4E-7EE4-4EDB-934A-BC31801F6FD0}" type="presOf" srcId="{9BEAB610-B179-412C-A911-0AE990A76040}" destId="{50CD8E78-60B6-449B-AD20-121950675E4A}" srcOrd="0" destOrd="3" presId="urn:microsoft.com/office/officeart/2005/8/layout/vList4#1"/>
    <dgm:cxn modelId="{0D1EA085-623E-4D57-808B-B23AF2C24995}" srcId="{855CB492-B9C1-4831-9453-D02DC01556CB}" destId="{098ADAF1-68DC-4019-95EC-CF9DEA0595F5}" srcOrd="0" destOrd="0" parTransId="{BBC28CAB-1411-42FD-AE69-490F5FA47BCC}" sibTransId="{3601A7EA-3FDB-4E9C-A299-B4AF145636B4}"/>
    <dgm:cxn modelId="{7C5B9444-1500-49EF-AC04-7FC194C560F4}" type="presOf" srcId="{C5C86733-1C4E-4ABE-BC8B-70E73BF8076C}" destId="{66C8A01D-04C6-4396-8787-43DC36C8480A}" srcOrd="1" destOrd="1" presId="urn:microsoft.com/office/officeart/2005/8/layout/vList4#1"/>
    <dgm:cxn modelId="{7442FBE8-417F-4111-B6ED-AEAE7C9C435B}" srcId="{855CB492-B9C1-4831-9453-D02DC01556CB}" destId="{75152ED6-09D4-4CB2-B330-0EBA2A1F6BEE}" srcOrd="1" destOrd="0" parTransId="{CC109D3F-9445-4552-9CA0-A9E9B002361B}" sibTransId="{C930B535-36DD-47E2-9858-8F6E44F2C9EA}"/>
    <dgm:cxn modelId="{FE0F74AF-41AC-4F5D-A065-157622609BDE}" type="presOf" srcId="{098ADAF1-68DC-4019-95EC-CF9DEA0595F5}" destId="{D220A56B-34B4-4DD0-B125-97D865139D92}" srcOrd="0" destOrd="1" presId="urn:microsoft.com/office/officeart/2005/8/layout/vList4#1"/>
    <dgm:cxn modelId="{E1E70704-B184-417B-9262-1209773EB354}" srcId="{A518AB0A-7BED-45CC-8968-54C5D48470FD}" destId="{855CB492-B9C1-4831-9453-D02DC01556CB}" srcOrd="1" destOrd="0" parTransId="{46A500E4-F521-4FED-80BC-55EF97D6434D}" sibTransId="{89B1A5F6-0C83-44AA-BDC4-F0486C8FEB1C}"/>
    <dgm:cxn modelId="{B64F7126-809B-46FA-8512-AB45C1CB52DD}" srcId="{A518AB0A-7BED-45CC-8968-54C5D48470FD}" destId="{38804BD3-7704-44DB-93A2-A6FB8DF386BF}" srcOrd="0" destOrd="0" parTransId="{5AECA738-EC58-4AD8-B30B-720E0E369E9D}" sibTransId="{97E853D5-3B2B-4DCE-BF44-F459F80E6EE5}"/>
    <dgm:cxn modelId="{50272715-9923-49FC-9AB5-E129AB49F525}" type="presParOf" srcId="{8A587B36-857B-41ED-B7A7-D47113F79935}" destId="{64EB5DFD-492E-47C2-A4DD-BBD451AF4F4E}" srcOrd="0" destOrd="0" presId="urn:microsoft.com/office/officeart/2005/8/layout/vList4#1"/>
    <dgm:cxn modelId="{25AAC901-FF98-4F32-B616-F1B52FA87A8B}" type="presParOf" srcId="{64EB5DFD-492E-47C2-A4DD-BBD451AF4F4E}" destId="{50CD8E78-60B6-449B-AD20-121950675E4A}" srcOrd="0" destOrd="0" presId="urn:microsoft.com/office/officeart/2005/8/layout/vList4#1"/>
    <dgm:cxn modelId="{4EB765AA-87E9-4232-9D85-984EF00B8BA0}" type="presParOf" srcId="{64EB5DFD-492E-47C2-A4DD-BBD451AF4F4E}" destId="{C72FE72D-A4DA-4420-9D63-39C025359A7F}" srcOrd="1" destOrd="0" presId="urn:microsoft.com/office/officeart/2005/8/layout/vList4#1"/>
    <dgm:cxn modelId="{EDE40650-16E2-41B0-9FDE-A795CE201F7C}" type="presParOf" srcId="{64EB5DFD-492E-47C2-A4DD-BBD451AF4F4E}" destId="{66C8A01D-04C6-4396-8787-43DC36C8480A}" srcOrd="2" destOrd="0" presId="urn:microsoft.com/office/officeart/2005/8/layout/vList4#1"/>
    <dgm:cxn modelId="{0AD23137-34BC-4B0E-9FBF-8D741AFACF4B}" type="presParOf" srcId="{8A587B36-857B-41ED-B7A7-D47113F79935}" destId="{93AC31F7-E6D2-45E8-BD17-C2F01F80D57E}" srcOrd="1" destOrd="0" presId="urn:microsoft.com/office/officeart/2005/8/layout/vList4#1"/>
    <dgm:cxn modelId="{A90148A4-5889-49F7-9CDA-253191FABE38}" type="presParOf" srcId="{8A587B36-857B-41ED-B7A7-D47113F79935}" destId="{B249F259-2691-44EA-A647-C688963D4FA1}" srcOrd="2" destOrd="0" presId="urn:microsoft.com/office/officeart/2005/8/layout/vList4#1"/>
    <dgm:cxn modelId="{CD65D34F-0A74-4B0D-864F-90E6B84FAEED}" type="presParOf" srcId="{B249F259-2691-44EA-A647-C688963D4FA1}" destId="{D220A56B-34B4-4DD0-B125-97D865139D92}" srcOrd="0" destOrd="0" presId="urn:microsoft.com/office/officeart/2005/8/layout/vList4#1"/>
    <dgm:cxn modelId="{6EA93839-F346-4D39-8FE2-3FA7D9904406}" type="presParOf" srcId="{B249F259-2691-44EA-A647-C688963D4FA1}" destId="{AC85F51E-059B-4E4B-88C8-BEEAF6E6C8CB}" srcOrd="1" destOrd="0" presId="urn:microsoft.com/office/officeart/2005/8/layout/vList4#1"/>
    <dgm:cxn modelId="{ED2C3DAB-DADD-407B-9952-86CEB1DED798}" type="presParOf" srcId="{B249F259-2691-44EA-A647-C688963D4FA1}" destId="{6E62D4D7-9191-4501-B151-D627F722878F}" srcOrd="2" destOrd="0" presId="urn:microsoft.com/office/officeart/2005/8/layout/vList4#1"/>
    <dgm:cxn modelId="{65038EF9-6FFB-473D-A044-7BE0141837E6}" type="presParOf" srcId="{8A587B36-857B-41ED-B7A7-D47113F79935}" destId="{821F83A2-5DE7-4DB3-AC2F-3437098DDD8C}" srcOrd="3" destOrd="0" presId="urn:microsoft.com/office/officeart/2005/8/layout/vList4#1"/>
    <dgm:cxn modelId="{A47AFEED-3B75-4A76-A273-579AC3F36C10}" type="presParOf" srcId="{8A587B36-857B-41ED-B7A7-D47113F79935}" destId="{42D704DB-7DF6-440E-B7C9-644A864B0BFF}" srcOrd="4" destOrd="0" presId="urn:microsoft.com/office/officeart/2005/8/layout/vList4#1"/>
    <dgm:cxn modelId="{CFFD48EB-95A8-4E0A-9C6F-008D27470922}" type="presParOf" srcId="{42D704DB-7DF6-440E-B7C9-644A864B0BFF}" destId="{9A27448D-784B-4861-9334-121A223779B3}" srcOrd="0" destOrd="0" presId="urn:microsoft.com/office/officeart/2005/8/layout/vList4#1"/>
    <dgm:cxn modelId="{964184B4-B2D9-492A-BF83-981929583018}" type="presParOf" srcId="{42D704DB-7DF6-440E-B7C9-644A864B0BFF}" destId="{CB3108F3-6AC6-46B9-815A-42013ADAA734}" srcOrd="1" destOrd="0" presId="urn:microsoft.com/office/officeart/2005/8/layout/vList4#1"/>
    <dgm:cxn modelId="{40B30964-F178-4B3E-9FCF-54B723FBFB03}" type="presParOf" srcId="{42D704DB-7DF6-440E-B7C9-644A864B0BFF}" destId="{614AE268-84D0-4EF9-B74B-195569128116}" srcOrd="2" destOrd="0" presId="urn:microsoft.com/office/officeart/2005/8/layout/vList4#1"/>
    <dgm:cxn modelId="{8EE12296-1EC5-46C9-BB3F-C38984EB0578}" type="presParOf" srcId="{8A587B36-857B-41ED-B7A7-D47113F79935}" destId="{540D9C1A-F7EF-4C42-8E40-E43DCD410462}" srcOrd="5" destOrd="0" presId="urn:microsoft.com/office/officeart/2005/8/layout/vList4#1"/>
    <dgm:cxn modelId="{FDE1AED5-B354-4C17-9850-B994DE77F61F}" type="presParOf" srcId="{8A587B36-857B-41ED-B7A7-D47113F79935}" destId="{8E18C6B9-65AB-4143-ACFB-F77B95B74E4A}" srcOrd="6" destOrd="0" presId="urn:microsoft.com/office/officeart/2005/8/layout/vList4#1"/>
    <dgm:cxn modelId="{1C0C3BAC-B896-43C8-9ED9-4F9EC2E81682}" type="presParOf" srcId="{8E18C6B9-65AB-4143-ACFB-F77B95B74E4A}" destId="{9E808720-DA3C-4D88-83BC-C88B0AC710F3}" srcOrd="0" destOrd="0" presId="urn:microsoft.com/office/officeart/2005/8/layout/vList4#1"/>
    <dgm:cxn modelId="{7955F4F4-DA8F-46A0-AADE-2A3AAF72F613}" type="presParOf" srcId="{8E18C6B9-65AB-4143-ACFB-F77B95B74E4A}" destId="{5C5B56BD-76A1-46D2-95E9-D7A31171320F}" srcOrd="1" destOrd="0" presId="urn:microsoft.com/office/officeart/2005/8/layout/vList4#1"/>
    <dgm:cxn modelId="{3C5D40CF-ABEC-4ACC-B6A1-6F24B92BC5CB}" type="presParOf" srcId="{8E18C6B9-65AB-4143-ACFB-F77B95B74E4A}" destId="{C47FD7BB-128E-4643-98CA-3F319452AC9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D8E78-60B6-449B-AD20-121950675E4A}">
      <dsp:nvSpPr>
        <dsp:cNvPr id="0" name=""/>
        <dsp:cNvSpPr/>
      </dsp:nvSpPr>
      <dsp:spPr>
        <a:xfrm>
          <a:off x="0" y="0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1 - Infrastruktura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Konkurenceschopné, dostupné a bezpečné regiony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1,6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Doprava, integrované dopravní systémy, IZS</a:t>
          </a:r>
          <a:endParaRPr lang="cs-CZ" sz="1200" kern="1200" dirty="0"/>
        </a:p>
      </dsp:txBody>
      <dsp:txXfrm>
        <a:off x="1751113" y="0"/>
        <a:ext cx="6478486" cy="1051932"/>
      </dsp:txXfrm>
    </dsp:sp>
    <dsp:sp modelId="{C72FE72D-A4DA-4420-9D63-39C025359A7F}">
      <dsp:nvSpPr>
        <dsp:cNvPr id="0" name=""/>
        <dsp:cNvSpPr/>
      </dsp:nvSpPr>
      <dsp:spPr>
        <a:xfrm>
          <a:off x="105193" y="105193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220A56B-34B4-4DD0-B125-97D865139D92}">
      <dsp:nvSpPr>
        <dsp:cNvPr id="0" name=""/>
        <dsp:cNvSpPr/>
      </dsp:nvSpPr>
      <dsp:spPr>
        <a:xfrm>
          <a:off x="0" y="1157126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2 - Lidé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Zkvalitnění veřejných služeb a podmínek života pro obyvatele regionů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1,7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Sociální služby/bydlení, sociální podnikání, zdravotní péče, vzdělávání, zateplování</a:t>
          </a:r>
          <a:endParaRPr lang="cs-CZ" sz="1200" kern="1200" dirty="0"/>
        </a:p>
      </dsp:txBody>
      <dsp:txXfrm>
        <a:off x="1751113" y="1157126"/>
        <a:ext cx="6478486" cy="1051932"/>
      </dsp:txXfrm>
    </dsp:sp>
    <dsp:sp modelId="{AC85F51E-059B-4E4B-88C8-BEEAF6E6C8CB}">
      <dsp:nvSpPr>
        <dsp:cNvPr id="0" name=""/>
        <dsp:cNvSpPr/>
      </dsp:nvSpPr>
      <dsp:spPr>
        <a:xfrm>
          <a:off x="105193" y="1262319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27448D-784B-4861-9334-121A223779B3}">
      <dsp:nvSpPr>
        <dsp:cNvPr id="0" name=""/>
        <dsp:cNvSpPr/>
      </dsp:nvSpPr>
      <dsp:spPr>
        <a:xfrm>
          <a:off x="0" y="2314252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3 - Instituce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Dobrá správa území a zefektivnění veřejných institucí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0,8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Kulturní dědictví, e-Government, dokumenty územního rozvoje</a:t>
          </a:r>
          <a:endParaRPr lang="cs-CZ" sz="12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100" kern="1200" dirty="0"/>
        </a:p>
      </dsp:txBody>
      <dsp:txXfrm>
        <a:off x="1751113" y="2314252"/>
        <a:ext cx="6478486" cy="1051932"/>
      </dsp:txXfrm>
    </dsp:sp>
    <dsp:sp modelId="{CB3108F3-6AC6-46B9-815A-42013ADAA734}">
      <dsp:nvSpPr>
        <dsp:cNvPr id="0" name=""/>
        <dsp:cNvSpPr/>
      </dsp:nvSpPr>
      <dsp:spPr>
        <a:xfrm>
          <a:off x="105193" y="2419445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808720-DA3C-4D88-83BC-C88B0AC710F3}">
      <dsp:nvSpPr>
        <dsp:cNvPr id="0" name=""/>
        <dsp:cNvSpPr/>
      </dsp:nvSpPr>
      <dsp:spPr>
        <a:xfrm>
          <a:off x="0" y="3474029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b="1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4 - Komunitně vedený místní rozvoj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- </a:t>
          </a:r>
          <a:r>
            <a:rPr lang="cs-CZ" sz="1200" kern="1200" dirty="0" smtClean="0"/>
            <a:t>Alokace 390 mil. EUR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  - Posílení CLLD, provozní a animační náklady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 </a:t>
          </a:r>
          <a:endParaRPr lang="cs-CZ" sz="1800" kern="1200" dirty="0"/>
        </a:p>
      </dsp:txBody>
      <dsp:txXfrm>
        <a:off x="1751113" y="3474029"/>
        <a:ext cx="6478486" cy="1051932"/>
      </dsp:txXfrm>
    </dsp:sp>
    <dsp:sp modelId="{5C5B56BD-76A1-46D2-95E9-D7A31171320F}">
      <dsp:nvSpPr>
        <dsp:cNvPr id="0" name=""/>
        <dsp:cNvSpPr/>
      </dsp:nvSpPr>
      <dsp:spPr>
        <a:xfrm>
          <a:off x="105193" y="3576571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03.07.2018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03.07.2018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03.07.2018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03.07.2018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03.07.2018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03.07.2018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03.07.2018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03.07.2018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03.07.2018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03.07.2018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03.07.2018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03.07.2018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03.07.2018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irop.mmr.cz/cs/Zadatele-a-prijemci/Dokumenty/Dokumenty/Harmonogram-vyzev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sv.cz/cs/13916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dotaceeu.cz/IRO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EEB3DD6F-1990-4F9C-AFEC-09F142246C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73" y="953006"/>
            <a:ext cx="1899745" cy="181427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pro žadatele výzvy č. 81 a 82 IROP</a:t>
            </a:r>
          </a:p>
          <a:p>
            <a:pPr algn="ctr"/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„Rozvoj sociálních služeb II.“</a:t>
            </a:r>
            <a:endParaRPr lang="cs-CZ" sz="3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4707451"/>
            <a:ext cx="2691468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</a:t>
            </a:r>
            <a:r>
              <a:rPr lang="cs-CZ" sz="15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15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27. 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06. </a:t>
            </a: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  <a:p>
            <a:pPr algn="ctr"/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Místo: </a:t>
            </a:r>
            <a:r>
              <a:rPr lang="cs-CZ" sz="1600" dirty="0"/>
              <a:t>Václavské nám. 833/31, Praha </a:t>
            </a:r>
            <a:r>
              <a:rPr lang="cs-CZ" sz="1600" dirty="0" smtClean="0"/>
              <a:t>1</a:t>
            </a:r>
            <a:endParaRPr lang="cs-CZ" sz="15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778" y="304138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SPECIFICKÝ</a:t>
            </a:r>
            <a:r>
              <a:rPr lang="cs-CZ" sz="1800" b="1" cap="all" dirty="0">
                <a:solidFill>
                  <a:srgbClr val="4F81BD"/>
                </a:solidFill>
                <a:latin typeface="Myriad Pro"/>
              </a:rPr>
              <a:t> 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CÍL 2.1: Zvýšení kvality a dostupnosti služeb vedoucí k sociální inkluzi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3600" b="1" dirty="0"/>
              <a:t>Cíl: </a:t>
            </a:r>
            <a:r>
              <a:rPr lang="cs-CZ" dirty="0"/>
              <a:t>dobudovat infrastrukturu pro poskytování sociálních služeb a doprovodných programů. Podpora bude směřovat ke službám terénního a ambulantního charakteru, k deinstitucionalizaci a ke službám pobytového charakteru, které odpovídají současným principům sociálního začleňování. Podpořeny budou i služby primární prevence, které mají komunitní charakter.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3600" b="1" dirty="0"/>
              <a:t>Alokace: </a:t>
            </a:r>
            <a:r>
              <a:rPr lang="cs-CZ" sz="3600" dirty="0"/>
              <a:t>338 mil. EUR (EFRR) - cca 9, 925 mld. Kč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6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3200" b="1" dirty="0"/>
              <a:t> Podporované aktivity</a:t>
            </a:r>
            <a:r>
              <a:rPr lang="cs-CZ" sz="3200" b="1" dirty="0" smtClean="0"/>
              <a:t>:</a:t>
            </a:r>
            <a:endParaRPr lang="cs-CZ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Deinstitucionalizace sociálních služeb za účelem sociálního začleňování a zvýšení uplatnitelnosti na trhu práce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Infrastruktura pro dostupnost a rozvoj sociální služby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Sociální bydlení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Podpora rozvoje infrastruktury komunitních center za účelem sociálního začleňování a zvýšení uplatnitelnosti na trhu práce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09728" y="365126"/>
            <a:ext cx="8405622" cy="1325563"/>
          </a:xfrm>
        </p:spPr>
        <p:txBody>
          <a:bodyPr>
            <a:normAutofit/>
          </a:bodyPr>
          <a:lstStyle/>
          <a:p>
            <a:r>
              <a:rPr lang="cs-CZ" sz="27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SPECIFICKÝ CÍL 2.1: Zvýšení kvality a dostupnosti služeb vedoucí k sociální inkluzi</a:t>
            </a:r>
          </a:p>
        </p:txBody>
      </p:sp>
    </p:spTree>
    <p:extLst>
      <p:ext uri="{BB962C8B-B14F-4D97-AF65-F5344CB8AC3E}">
        <p14:creationId xmlns:p14="http://schemas.microsoft.com/office/powerpoint/2010/main" val="91767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cs-CZ" sz="27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</a:t>
            </a:r>
            <a:r>
              <a:rPr lang="cs-CZ" sz="27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ýzvy </a:t>
            </a:r>
            <a:r>
              <a:rPr lang="cs-CZ" sz="27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IROP v SC 2.1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0439310"/>
              </p:ext>
            </p:extLst>
          </p:nvPr>
        </p:nvGraphicFramePr>
        <p:xfrm>
          <a:off x="149047" y="1155292"/>
          <a:ext cx="8845905" cy="5323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9925">
                  <a:extLst>
                    <a:ext uri="{9D8B030D-6E8A-4147-A177-3AD203B41FA5}">
                      <a16:colId xmlns:a16="http://schemas.microsoft.com/office/drawing/2014/main" val="152782093"/>
                    </a:ext>
                  </a:extLst>
                </a:gridCol>
                <a:gridCol w="6501650">
                  <a:extLst>
                    <a:ext uri="{9D8B030D-6E8A-4147-A177-3AD203B41FA5}">
                      <a16:colId xmlns:a16="http://schemas.microsoft.com/office/drawing/2014/main" val="4017163680"/>
                    </a:ext>
                  </a:extLst>
                </a:gridCol>
                <a:gridCol w="1404330">
                  <a:extLst>
                    <a:ext uri="{9D8B030D-6E8A-4147-A177-3AD203B41FA5}">
                      <a16:colId xmlns:a16="http://schemas.microsoft.com/office/drawing/2014/main" val="1339602133"/>
                    </a:ext>
                  </a:extLst>
                </a:gridCol>
              </a:tblGrid>
              <a:tr h="306770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Číslo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Název výzvy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Vyhlášení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797666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7.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DEINSTITUCIONALIZACE SOCIÁLNÍCH SLUŽEB ZA ÚČELEM SOCIÁLNÍHO ZAČLEŇOVÁNÍ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09/2015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307349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29.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ROZVOJ SOCIÁLNÍCH SLUŽEB 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04/2016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0080578"/>
                  </a:ext>
                </a:extLst>
              </a:tr>
              <a:tr h="418323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30.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ROZVOJ SOCIÁLNÍCH SLUŽEB V SOCIÁLNĚ VYLOUČENÝCH LOKALITÁCH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/>
                        <a:t>04/2016</a:t>
                      </a:r>
                    </a:p>
                    <a:p>
                      <a:pPr algn="ctr"/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590622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34.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SOCIÁLNÍ BYDLENÍ 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06/2016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860363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35.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SOCIÁLNÍ BYDLENÍ PRO SOCIÁLNĚ VYLOUČENÉ LOKALITY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06/2016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478183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38.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Rozvoj infrastruktury komunitních center 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07/2016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2282692"/>
                  </a:ext>
                </a:extLst>
              </a:tr>
              <a:tr h="410905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39. 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Rozvoj infrastruktury komunitních center v sociálně vyloučených lokalitách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07/2016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728988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49.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DEINSTITUCIONALIZACE SOCIÁLNÍCH SLUŽEB ZA ÚČELEM SOCIÁLNÍHO ZAČLEŇOVÁNÍ II.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08/2016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597669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60.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SOCIÁLNÍ INFRASTRUKTURA - INTEGROVANÉ PROJEKTY ITI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11/2016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063582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61.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SOCIÁLNÍ INFRASTRUKTURA - INTEGROVANÉ PROJEKTY IPRÚ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11/2016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897944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tx1"/>
                          </a:solidFill>
                        </a:rPr>
                        <a:t>74.</a:t>
                      </a:r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chemeClr val="tx1"/>
                          </a:solidFill>
                        </a:rPr>
                        <a:t>ROZVOJ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</a:rPr>
                        <a:t> INFRASTRUKTURY POLYFUNKČNÍCH KOMUNITNÍCH CENTER</a:t>
                      </a:r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tx1"/>
                          </a:solidFill>
                        </a:rPr>
                        <a:t>04/2017</a:t>
                      </a:r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490103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tx1"/>
                          </a:solidFill>
                        </a:rPr>
                        <a:t>77.</a:t>
                      </a:r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cap="all" baseline="0" dirty="0" smtClean="0">
                          <a:solidFill>
                            <a:schemeClr val="tx1"/>
                          </a:solidFill>
                        </a:rPr>
                        <a:t>DEINSTITUCIONALIZACE SOCIÁLNÍCH SLUŽEB ZA ÚČELEM SOCIÁLNÍHO ZAČLEŇOVÁNÍ III.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tx1"/>
                          </a:solidFill>
                        </a:rPr>
                        <a:t>9/2017</a:t>
                      </a:r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829681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FF0000"/>
                          </a:solidFill>
                        </a:rPr>
                        <a:t>79.</a:t>
                      </a:r>
                      <a:endParaRPr lang="cs-CZ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cap="all" baseline="0" dirty="0" smtClean="0">
                          <a:solidFill>
                            <a:srgbClr val="FF0000"/>
                          </a:solidFill>
                        </a:rPr>
                        <a:t>SOCIÁLNÍ BYDLENÍ </a:t>
                      </a:r>
                      <a:r>
                        <a:rPr lang="cs-CZ" sz="1200" cap="all" baseline="0" dirty="0" err="1" smtClean="0">
                          <a:solidFill>
                            <a:srgbClr val="FF0000"/>
                          </a:solidFill>
                        </a:rPr>
                        <a:t>ii</a:t>
                      </a:r>
                      <a:r>
                        <a:rPr lang="cs-CZ" sz="1200" cap="all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FF0000"/>
                          </a:solidFill>
                        </a:rPr>
                        <a:t>3/2018</a:t>
                      </a:r>
                      <a:endParaRPr lang="cs-CZ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3996100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FF0000"/>
                          </a:solidFill>
                        </a:rPr>
                        <a:t>80. </a:t>
                      </a:r>
                      <a:endParaRPr lang="cs-CZ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cap="all" baseline="0" dirty="0" smtClean="0">
                          <a:solidFill>
                            <a:srgbClr val="FF0000"/>
                          </a:solidFill>
                        </a:rPr>
                        <a:t>SOCIÁLNÍ BYDLENÍ PRO SOCIÁLNĚ VYLOUČENÉ LOKALITY </a:t>
                      </a:r>
                      <a:r>
                        <a:rPr lang="cs-CZ" sz="1200" cap="all" baseline="0" dirty="0" err="1" smtClean="0">
                          <a:solidFill>
                            <a:srgbClr val="FF0000"/>
                          </a:solidFill>
                        </a:rPr>
                        <a:t>ii</a:t>
                      </a:r>
                      <a:r>
                        <a:rPr lang="cs-CZ" sz="1200" cap="all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FF0000"/>
                          </a:solidFill>
                        </a:rPr>
                        <a:t>3/2018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097597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FF0000"/>
                          </a:solidFill>
                        </a:rPr>
                        <a:t>81.</a:t>
                      </a:r>
                      <a:endParaRPr lang="cs-CZ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cap="all" baseline="0" dirty="0" smtClean="0">
                          <a:solidFill>
                            <a:srgbClr val="FF0000"/>
                          </a:solidFill>
                        </a:rPr>
                        <a:t>ROZVOJ SOCIÁLNÍCH SLUŽEB II.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FF0000"/>
                          </a:solidFill>
                        </a:rPr>
                        <a:t>5/2018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490991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FF0000"/>
                          </a:solidFill>
                        </a:rPr>
                        <a:t>82.</a:t>
                      </a:r>
                      <a:endParaRPr lang="cs-CZ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cap="all" baseline="0" dirty="0" smtClean="0">
                          <a:solidFill>
                            <a:srgbClr val="FF0000"/>
                          </a:solidFill>
                        </a:rPr>
                        <a:t>ROZVOJ SOCIÁLNÍCH SLUŽEB V SOCIÁLNĚ VYLOUČENÝCH LOKALITÁCH II.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FF0000"/>
                          </a:solidFill>
                        </a:rPr>
                        <a:t>5/2018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140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10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cap="all" dirty="0">
                <a:solidFill>
                  <a:srgbClr val="0070C0"/>
                </a:solidFill>
                <a:latin typeface="Myriad Pro"/>
              </a:rPr>
              <a:t>Výzvy IROP SC 2.1</a:t>
            </a:r>
            <a:br>
              <a:rPr lang="cs-CZ" sz="2400" b="1" cap="all" dirty="0">
                <a:solidFill>
                  <a:srgbClr val="0070C0"/>
                </a:solidFill>
                <a:latin typeface="Myriad Pro"/>
              </a:rPr>
            </a:br>
            <a:r>
              <a:rPr lang="cs-CZ" sz="2400" b="1" cap="all" dirty="0">
                <a:solidFill>
                  <a:srgbClr val="0070C0"/>
                </a:solidFill>
                <a:latin typeface="Myriad Pro"/>
              </a:rPr>
              <a:t>Individuální projekty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33778"/>
            <a:ext cx="7886700" cy="474318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600" b="1" dirty="0"/>
              <a:t>Ukončené výzvy SC 2.1 - individuální projekty: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7 – Deinstitucionalizace ústavních zařízení 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29 – Rozvoj sociálních služeb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30 – Rozvoj sociálních služeb v SVL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34 – Sociální bydlení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35 – Sociální bydlení pro SVL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38 – Rozvoj infrastruktury komunitních center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39 – Rozvoj infrastruktury komunitních center v SVL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49 – Deinstitucionalizace sociálních služeb za účelem sociálního začleňování II.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pl-PL" sz="1600" dirty="0" smtClean="0"/>
              <a:t>Výzva č. 74</a:t>
            </a:r>
            <a:r>
              <a:rPr lang="pl-PL" sz="1600" dirty="0"/>
              <a:t>. </a:t>
            </a:r>
            <a:r>
              <a:rPr lang="pl-PL" sz="1600" dirty="0" smtClean="0"/>
              <a:t>– Rozvoj infrastruktury </a:t>
            </a:r>
            <a:r>
              <a:rPr lang="pl-PL" sz="1600" dirty="0"/>
              <a:t>polyfunkčních komunitních center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pl-PL" sz="1600" dirty="0" smtClean="0"/>
              <a:t>Výzva č. 77</a:t>
            </a:r>
            <a:r>
              <a:rPr lang="pl-PL" sz="1600" dirty="0"/>
              <a:t>. </a:t>
            </a:r>
            <a:r>
              <a:rPr lang="pl-PL" sz="1600" dirty="0" smtClean="0"/>
              <a:t>– Deistitucionalizace sociálních </a:t>
            </a:r>
            <a:r>
              <a:rPr lang="pl-PL" sz="1600" dirty="0"/>
              <a:t>služeb za účelem sociálního začleňování III.</a:t>
            </a:r>
          </a:p>
          <a:p>
            <a:pPr marL="0" indent="0" algn="just">
              <a:buNone/>
            </a:pPr>
            <a:endParaRPr lang="cs-CZ" sz="1600" b="1" dirty="0" smtClean="0"/>
          </a:p>
          <a:p>
            <a:pPr marL="0" indent="0" algn="just">
              <a:buNone/>
            </a:pPr>
            <a:r>
              <a:rPr lang="cs-CZ" sz="1600" b="1" dirty="0" smtClean="0"/>
              <a:t>Probíhající výzvy SC 2.1 – individuální projekty: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79. – Sociální bydlení II.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80. – Sociální bydlení pro sociálně vyloučené lokality II</a:t>
            </a:r>
            <a:r>
              <a:rPr lang="cs-CZ" sz="1600" dirty="0" smtClean="0"/>
              <a:t>.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 smtClean="0"/>
              <a:t>Výzva č. 81 – Rozvoj sociálních služeb II.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 smtClean="0"/>
              <a:t>Výzva č. 82 – Rozvoj sociálních služeb v sociálně vyloučených lokalitách II.</a:t>
            </a:r>
            <a:endParaRPr lang="cs-CZ" sz="1600" dirty="0"/>
          </a:p>
          <a:p>
            <a:pPr marL="0" lvl="1" indent="0" algn="just">
              <a:buNone/>
            </a:pPr>
            <a:endParaRPr lang="cs-CZ" sz="1600" b="1" dirty="0" smtClean="0">
              <a:solidFill>
                <a:prstClr val="black"/>
              </a:solidFill>
            </a:endParaRPr>
          </a:p>
          <a:p>
            <a:pPr marL="0" lvl="1" indent="0">
              <a:buNone/>
            </a:pPr>
            <a:r>
              <a:rPr lang="cs-CZ" sz="1600" b="1" dirty="0" smtClean="0">
                <a:solidFill>
                  <a:prstClr val="black"/>
                </a:solidFill>
              </a:rPr>
              <a:t>Harmonogram</a:t>
            </a:r>
            <a:r>
              <a:rPr lang="cs-CZ" sz="1600" dirty="0">
                <a:solidFill>
                  <a:prstClr val="black"/>
                </a:solidFill>
              </a:rPr>
              <a:t> </a:t>
            </a:r>
            <a:r>
              <a:rPr lang="cs-CZ" sz="1600" b="1" dirty="0" smtClean="0">
                <a:solidFill>
                  <a:prstClr val="black"/>
                </a:solidFill>
              </a:rPr>
              <a:t>výzev</a:t>
            </a:r>
            <a:r>
              <a:rPr lang="cs-CZ" sz="1600" dirty="0">
                <a:solidFill>
                  <a:prstClr val="black"/>
                </a:solidFill>
              </a:rPr>
              <a:t>: </a:t>
            </a:r>
            <a:endParaRPr lang="cs-CZ" sz="1600" dirty="0" smtClean="0">
              <a:solidFill>
                <a:prstClr val="black"/>
              </a:solidFill>
            </a:endParaRPr>
          </a:p>
          <a:p>
            <a:pPr marL="0" lvl="1" indent="0">
              <a:buNone/>
            </a:pPr>
            <a:r>
              <a:rPr lang="cs-CZ" sz="1600" dirty="0" smtClean="0">
                <a:solidFill>
                  <a:prstClr val="black"/>
                </a:solidFill>
                <a:hlinkClick r:id="rId2"/>
              </a:rPr>
              <a:t>http</a:t>
            </a:r>
            <a:r>
              <a:rPr lang="cs-CZ" sz="1600" dirty="0">
                <a:solidFill>
                  <a:prstClr val="black"/>
                </a:solidFill>
                <a:hlinkClick r:id="rId2"/>
              </a:rPr>
              <a:t>://</a:t>
            </a:r>
            <a:r>
              <a:rPr lang="cs-CZ" sz="1600" dirty="0" smtClean="0">
                <a:solidFill>
                  <a:prstClr val="black"/>
                </a:solidFill>
                <a:hlinkClick r:id="rId2"/>
              </a:rPr>
              <a:t>www.irop.mmr.cz/cs/Zadatele-a-prijemci/Dokumenty/Dokumenty/Harmonogram-vyzev</a:t>
            </a:r>
            <a:endParaRPr lang="cs-CZ" sz="1600" dirty="0" smtClean="0">
              <a:solidFill>
                <a:prstClr val="black"/>
              </a:solidFill>
            </a:endParaRPr>
          </a:p>
          <a:p>
            <a:pPr marL="0" lvl="1" indent="0" algn="just">
              <a:buNone/>
            </a:pPr>
            <a:endParaRPr lang="cs-CZ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6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cap="all" dirty="0">
                <a:solidFill>
                  <a:srgbClr val="4F81BD"/>
                </a:solidFill>
                <a:latin typeface="Myriad Pro"/>
              </a:rPr>
              <a:t>Výzvy IROP SC </a:t>
            </a:r>
            <a:r>
              <a:rPr lang="cs-CZ" sz="2400" b="1" cap="all" dirty="0" smtClean="0">
                <a:solidFill>
                  <a:srgbClr val="4F81BD"/>
                </a:solidFill>
                <a:latin typeface="Myriad Pro"/>
              </a:rPr>
              <a:t>2.1 (4.1)</a:t>
            </a:r>
            <a:r>
              <a:rPr lang="cs-CZ" sz="2400" b="1" cap="all" dirty="0">
                <a:solidFill>
                  <a:srgbClr val="4F81BD"/>
                </a:solidFill>
                <a:latin typeface="Myriad Pro"/>
              </a:rPr>
              <a:t/>
            </a:r>
            <a:br>
              <a:rPr lang="cs-CZ" sz="2400" b="1" cap="all" dirty="0">
                <a:solidFill>
                  <a:srgbClr val="4F81BD"/>
                </a:solidFill>
                <a:latin typeface="Myriad Pro"/>
              </a:rPr>
            </a:br>
            <a:r>
              <a:rPr lang="cs-CZ" sz="2400" b="1" cap="all" dirty="0">
                <a:solidFill>
                  <a:srgbClr val="4F81BD"/>
                </a:solidFill>
                <a:latin typeface="Myriad Pro"/>
              </a:rPr>
              <a:t>Integrované nástroje</a:t>
            </a:r>
            <a:endParaRPr lang="cs-CZ" dirty="0"/>
          </a:p>
        </p:txBody>
      </p:sp>
      <p:graphicFrame>
        <p:nvGraphicFramePr>
          <p:cNvPr id="4" name="Zástupný symbol pro obsah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1418922"/>
              </p:ext>
            </p:extLst>
          </p:nvPr>
        </p:nvGraphicFramePr>
        <p:xfrm>
          <a:off x="457200" y="1979454"/>
          <a:ext cx="8229600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464">
                  <a:extLst>
                    <a:ext uri="{9D8B030D-6E8A-4147-A177-3AD203B41FA5}">
                      <a16:colId xmlns:a16="http://schemas.microsoft.com/office/drawing/2014/main" val="3915369890"/>
                    </a:ext>
                  </a:extLst>
                </a:gridCol>
                <a:gridCol w="5616624">
                  <a:extLst>
                    <a:ext uri="{9D8B030D-6E8A-4147-A177-3AD203B41FA5}">
                      <a16:colId xmlns:a16="http://schemas.microsoft.com/office/drawing/2014/main" val="3926297370"/>
                    </a:ext>
                  </a:extLst>
                </a:gridCol>
                <a:gridCol w="1522512">
                  <a:extLst>
                    <a:ext uri="{9D8B030D-6E8A-4147-A177-3AD203B41FA5}">
                      <a16:colId xmlns:a16="http://schemas.microsoft.com/office/drawing/2014/main" val="22536841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Číslo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Název výzvy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Vyhlášení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878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60.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SOCIÁLNÍ INFRASTRUKTURA - INTEGROVANÉ PROJEKTY ITI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11/2016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22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61.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SOCIÁLNÍ INFRASTRUKTURA - INTEGROVANÉ PROJEKTY IPRÚ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11/2016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841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62.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SOCIÁLNÍ INFRASTRUKTURA - INTEGROVANÉ PROJEKTY CLLD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11/2016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4753560"/>
                  </a:ext>
                </a:extLst>
              </a:tr>
            </a:tbl>
          </a:graphicData>
        </a:graphic>
      </p:graphicFrame>
      <p:pic>
        <p:nvPicPr>
          <p:cNvPr id="6" name="Obrázek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graphicFrame>
        <p:nvGraphicFramePr>
          <p:cNvPr id="5" name="Zástupný symbol pro obsah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1930453"/>
              </p:ext>
            </p:extLst>
          </p:nvPr>
        </p:nvGraphicFramePr>
        <p:xfrm>
          <a:off x="457200" y="4546970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464">
                  <a:extLst>
                    <a:ext uri="{9D8B030D-6E8A-4147-A177-3AD203B41FA5}">
                      <a16:colId xmlns:a16="http://schemas.microsoft.com/office/drawing/2014/main" val="3915369890"/>
                    </a:ext>
                  </a:extLst>
                </a:gridCol>
                <a:gridCol w="5616624">
                  <a:extLst>
                    <a:ext uri="{9D8B030D-6E8A-4147-A177-3AD203B41FA5}">
                      <a16:colId xmlns:a16="http://schemas.microsoft.com/office/drawing/2014/main" val="3926297370"/>
                    </a:ext>
                  </a:extLst>
                </a:gridCol>
                <a:gridCol w="1522512">
                  <a:extLst>
                    <a:ext uri="{9D8B030D-6E8A-4147-A177-3AD203B41FA5}">
                      <a16:colId xmlns:a16="http://schemas.microsoft.com/office/drawing/2014/main" val="22536841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Číslo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Název výzvy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Vyhlášení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878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83.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SOCIÁLNÍ BYDLENÍ – ITI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6/2018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22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84.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SOCIÁLNÍ BYDLENÍ – IPRÚ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6/2018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841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85.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SOCIÁLNÍ BYDLENÍ – CLLD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6/2018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4753560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457200" y="4177638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Plánované výzvy – integrované nástroje (SC 2.1 a 4.1)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57200" y="1548737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Vyhlášené výzvy – integrované nástroje (SC 2.1 a 4.1)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756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43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3200" dirty="0">
                <a:solidFill>
                  <a:srgbClr val="0070C0"/>
                </a:solidFill>
                <a:latin typeface="Arial"/>
                <a:ea typeface="+mn-ea"/>
                <a:cs typeface="+mn-cs"/>
              </a:rPr>
              <a:t>Integrované </a:t>
            </a:r>
            <a:r>
              <a:rPr lang="cs-CZ" sz="3200" dirty="0" smtClean="0">
                <a:solidFill>
                  <a:srgbClr val="0070C0"/>
                </a:solidFill>
                <a:latin typeface="Arial"/>
                <a:ea typeface="+mn-ea"/>
                <a:cs typeface="+mn-cs"/>
              </a:rPr>
              <a:t>nástroje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690689"/>
            <a:ext cx="8210550" cy="4486274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cs-CZ" dirty="0"/>
              <a:t>Platí </a:t>
            </a:r>
            <a:r>
              <a:rPr lang="cs-CZ" b="1" dirty="0"/>
              <a:t>stejné podmínky jako pro individuální projekty </a:t>
            </a:r>
            <a:r>
              <a:rPr lang="cs-CZ" dirty="0"/>
              <a:t>v daném  specifickém cíli (způsobilost výdajů, územní zaměření, typů příjemců, veřejné podpory, veřejných zakázek apod.).</a:t>
            </a:r>
          </a:p>
          <a:p>
            <a:pPr lvl="1">
              <a:defRPr/>
            </a:pPr>
            <a:r>
              <a:rPr lang="cs-CZ" b="1" dirty="0"/>
              <a:t>Zároveň</a:t>
            </a:r>
            <a:r>
              <a:rPr lang="cs-CZ" dirty="0"/>
              <a:t> je nezbytný </a:t>
            </a:r>
            <a:r>
              <a:rPr lang="cs-CZ" b="1" dirty="0"/>
              <a:t>soulad</a:t>
            </a:r>
            <a:r>
              <a:rPr lang="cs-CZ" dirty="0"/>
              <a:t> s danou </a:t>
            </a:r>
            <a:r>
              <a:rPr lang="cs-CZ" b="1" dirty="0"/>
              <a:t>integrovanou</a:t>
            </a:r>
            <a:r>
              <a:rPr lang="cs-CZ" dirty="0"/>
              <a:t> </a:t>
            </a:r>
            <a:r>
              <a:rPr lang="cs-CZ" b="1" dirty="0"/>
              <a:t>strategií.</a:t>
            </a:r>
          </a:p>
          <a:p>
            <a:pPr lvl="1">
              <a:defRPr/>
            </a:pPr>
            <a:r>
              <a:rPr lang="cs-CZ" dirty="0"/>
              <a:t>Žadatel, který chce realizovat projekt v rámci integrované strategie, musí </a:t>
            </a:r>
            <a:r>
              <a:rPr lang="cs-CZ" b="1" dirty="0"/>
              <a:t>konzultovat</a:t>
            </a:r>
            <a:r>
              <a:rPr lang="cs-CZ" dirty="0"/>
              <a:t> projektový záměr před jeho podáním </a:t>
            </a:r>
            <a:r>
              <a:rPr lang="cs-CZ" b="1" dirty="0"/>
              <a:t>s nositelem</a:t>
            </a:r>
            <a:r>
              <a:rPr lang="cs-CZ" dirty="0"/>
              <a:t> příslušné integrované strategie – získat vyjádření Řídicího výboru v případě ITI/IPRÚ.</a:t>
            </a:r>
          </a:p>
          <a:p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2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Rozvoj sociálních služeb II</a:t>
            </a:r>
            <a:r>
              <a:rPr lang="cs-CZ" sz="5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</a:t>
            </a:r>
            <a:endParaRPr lang="cs-CZ" sz="3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0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09343"/>
            <a:ext cx="7886700" cy="456761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000" u="sng" dirty="0" smtClean="0"/>
              <a:t>Rozdíl – území realizace</a:t>
            </a:r>
            <a:r>
              <a:rPr lang="cs-CZ" sz="3000" dirty="0" smtClean="0"/>
              <a:t>:</a:t>
            </a:r>
          </a:p>
          <a:p>
            <a:r>
              <a:rPr lang="cs-CZ" dirty="0" smtClean="0"/>
              <a:t>81. výzva – </a:t>
            </a:r>
            <a:r>
              <a:rPr lang="cs-CZ" b="1" i="1" dirty="0" smtClean="0"/>
              <a:t>ROZVOJ SOCIÁLNÍCH SLUŽEB II.</a:t>
            </a:r>
          </a:p>
          <a:p>
            <a:pPr lvl="1"/>
            <a:r>
              <a:rPr lang="cs-CZ" dirty="0"/>
              <a:t>Území správního obvodu obcí s rozšířenou působností, kde </a:t>
            </a:r>
            <a:r>
              <a:rPr lang="cs-CZ" dirty="0" smtClean="0"/>
              <a:t>se </a:t>
            </a:r>
            <a:r>
              <a:rPr lang="cs-CZ" dirty="0"/>
              <a:t>nenachází sociálně vyloučené lokality, mimo území hl. m. Prahy (viz příloha č. </a:t>
            </a:r>
            <a:r>
              <a:rPr lang="cs-CZ" dirty="0" smtClean="0"/>
              <a:t>9 </a:t>
            </a:r>
            <a:r>
              <a:rPr lang="cs-CZ" dirty="0"/>
              <a:t>Specifických pravidel).</a:t>
            </a:r>
          </a:p>
          <a:p>
            <a:pPr lvl="1"/>
            <a:endParaRPr lang="cs-CZ" b="1" i="1" dirty="0" smtClean="0"/>
          </a:p>
          <a:p>
            <a:r>
              <a:rPr lang="cs-CZ" dirty="0" smtClean="0"/>
              <a:t>82. </a:t>
            </a:r>
            <a:r>
              <a:rPr lang="cs-CZ" dirty="0"/>
              <a:t>výzva -</a:t>
            </a:r>
            <a:r>
              <a:rPr lang="cs-CZ" b="1" i="1" dirty="0" smtClean="0"/>
              <a:t> </a:t>
            </a:r>
            <a:r>
              <a:rPr lang="cs-CZ" b="1" i="1" dirty="0"/>
              <a:t>ROZVOJ SOCIÁLNÍCH SLUŽEB </a:t>
            </a:r>
            <a:r>
              <a:rPr lang="cs-CZ" b="1" i="1" dirty="0" smtClean="0"/>
              <a:t>V SOCIÁLNĚ VYLOUČENÝCH LOKALITÁCH II.</a:t>
            </a:r>
          </a:p>
          <a:p>
            <a:pPr lvl="1"/>
            <a:r>
              <a:rPr lang="cs-CZ" dirty="0"/>
              <a:t>Území správního obvodu obcí s rozšířenou působností, kde </a:t>
            </a:r>
            <a:r>
              <a:rPr lang="cs-CZ" dirty="0" smtClean="0"/>
              <a:t>se </a:t>
            </a:r>
            <a:r>
              <a:rPr lang="cs-CZ" dirty="0"/>
              <a:t>nachází sociálně vyloučené lokality, mimo území hl. m. Prahy (viz příloha č. </a:t>
            </a:r>
            <a:r>
              <a:rPr lang="cs-CZ" dirty="0" smtClean="0"/>
              <a:t>9 </a:t>
            </a:r>
            <a:r>
              <a:rPr lang="cs-CZ" dirty="0"/>
              <a:t>Specifických pravidel).</a:t>
            </a:r>
          </a:p>
          <a:p>
            <a:pPr lvl="1"/>
            <a:r>
              <a:rPr lang="cs-CZ" dirty="0" smtClean="0"/>
              <a:t>Území </a:t>
            </a:r>
            <a:r>
              <a:rPr lang="cs-CZ" dirty="0"/>
              <a:t>se schválenou strategií pro Koordinovaný přístup k sociálně vyloučeným lokalitám (viz příloha č. </a:t>
            </a:r>
            <a:r>
              <a:rPr lang="cs-CZ" dirty="0" smtClean="0"/>
              <a:t>9 </a:t>
            </a:r>
            <a:r>
              <a:rPr lang="cs-CZ" dirty="0"/>
              <a:t>Specifických pravidel).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18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774100"/>
            <a:ext cx="770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Vyhlášení výzev: </a:t>
            </a:r>
            <a:r>
              <a:rPr lang="cs-CZ" sz="2000" dirty="0"/>
              <a:t>	</a:t>
            </a:r>
            <a:r>
              <a:rPr lang="cs-CZ" sz="2000" dirty="0" smtClean="0"/>
              <a:t>	</a:t>
            </a:r>
            <a:r>
              <a:rPr lang="cs-CZ" sz="2000" b="1" dirty="0" smtClean="0"/>
              <a:t>23. </a:t>
            </a:r>
            <a:r>
              <a:rPr lang="cs-CZ" sz="2000" b="1" dirty="0"/>
              <a:t>5</a:t>
            </a:r>
            <a:r>
              <a:rPr lang="cs-CZ" sz="2000" b="1" dirty="0" smtClean="0"/>
              <a:t>. 2018</a:t>
            </a:r>
            <a:endParaRPr lang="cs-CZ" sz="2000" b="1" dirty="0"/>
          </a:p>
          <a:p>
            <a:pPr eaLnBrk="0" fontAlgn="base" hangingPunct="0">
              <a:lnSpc>
                <a:spcPct val="170000"/>
              </a:lnSpc>
              <a:spcAft>
                <a:spcPct val="0"/>
              </a:spcAft>
            </a:pPr>
            <a:r>
              <a:rPr lang="cs-CZ" sz="2000" dirty="0"/>
              <a:t>Příjem žádostí: 	</a:t>
            </a:r>
            <a:r>
              <a:rPr lang="cs-CZ" sz="2000" dirty="0" smtClean="0"/>
              <a:t>	</a:t>
            </a:r>
            <a:r>
              <a:rPr lang="cs-CZ" sz="2000" b="1" dirty="0" smtClean="0"/>
              <a:t>od 28. </a:t>
            </a:r>
            <a:r>
              <a:rPr lang="cs-CZ" sz="2000" b="1" dirty="0"/>
              <a:t>6</a:t>
            </a:r>
            <a:r>
              <a:rPr lang="cs-CZ" sz="2000" b="1" dirty="0" smtClean="0"/>
              <a:t>. 2018 </a:t>
            </a:r>
            <a:r>
              <a:rPr lang="cs-CZ" sz="2000" b="1" dirty="0"/>
              <a:t>do  </a:t>
            </a:r>
            <a:r>
              <a:rPr lang="cs-CZ" sz="2000" b="1" dirty="0" smtClean="0"/>
              <a:t>29. 11. 2018, 13:00</a:t>
            </a:r>
            <a:endParaRPr lang="cs-CZ" sz="2000" b="1" dirty="0"/>
          </a:p>
          <a:p>
            <a:pPr eaLnBrk="0" fontAlgn="base" hangingPunct="0">
              <a:lnSpc>
                <a:spcPct val="170000"/>
              </a:lnSpc>
              <a:spcAft>
                <a:spcPct val="0"/>
              </a:spcAft>
            </a:pPr>
            <a:r>
              <a:rPr lang="cs-CZ" sz="2000" u="sng" dirty="0"/>
              <a:t>Kolová výzva</a:t>
            </a:r>
            <a:r>
              <a:rPr lang="cs-CZ" sz="2000" dirty="0"/>
              <a:t> – hodnocení projektů probíhá po uzavření příjmů 				  žádostí</a:t>
            </a:r>
          </a:p>
          <a:p>
            <a:pPr eaLnBrk="0" fontAlgn="base" hangingPunct="0">
              <a:lnSpc>
                <a:spcPct val="170000"/>
              </a:lnSpc>
              <a:spcAft>
                <a:spcPct val="0"/>
              </a:spcAft>
            </a:pPr>
            <a:r>
              <a:rPr lang="cs-CZ" sz="2000" dirty="0"/>
              <a:t>Datum zahájení realizace projektu: 	</a:t>
            </a:r>
            <a:r>
              <a:rPr lang="cs-CZ" sz="2000" dirty="0" smtClean="0"/>
              <a:t>	od</a:t>
            </a:r>
            <a:r>
              <a:rPr lang="cs-CZ" sz="2000" b="1" dirty="0" smtClean="0"/>
              <a:t> </a:t>
            </a:r>
            <a:r>
              <a:rPr lang="cs-CZ" sz="2000" b="1" dirty="0"/>
              <a:t>1. 1. 2014</a:t>
            </a:r>
          </a:p>
          <a:p>
            <a:pPr eaLnBrk="0" fontAlgn="base" hangingPunct="0">
              <a:lnSpc>
                <a:spcPct val="170000"/>
              </a:lnSpc>
              <a:spcAft>
                <a:spcPct val="0"/>
              </a:spcAft>
            </a:pPr>
            <a:r>
              <a:rPr lang="cs-CZ" sz="2000" dirty="0"/>
              <a:t>Datum ukončení realizace projektu: 	do</a:t>
            </a:r>
            <a:r>
              <a:rPr lang="cs-CZ" sz="2000" b="1" dirty="0"/>
              <a:t> 31. 12. </a:t>
            </a:r>
            <a:r>
              <a:rPr lang="cs-CZ" sz="2000" b="1" dirty="0" smtClean="0"/>
              <a:t>2022</a:t>
            </a:r>
            <a:endParaRPr lang="cs-CZ" sz="2000" b="1" dirty="0"/>
          </a:p>
          <a:p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54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semináře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87680" y="1433778"/>
            <a:ext cx="79363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9:00 – 9:30</a:t>
            </a:r>
            <a:r>
              <a:rPr lang="cs-CZ" b="1" dirty="0"/>
              <a:t>	Prezence účastníků	</a:t>
            </a:r>
            <a:endParaRPr lang="cs-CZ" sz="2400" dirty="0"/>
          </a:p>
          <a:p>
            <a:r>
              <a:rPr lang="cs-CZ" dirty="0" smtClean="0"/>
              <a:t>9:30 </a:t>
            </a:r>
            <a:r>
              <a:rPr lang="cs-CZ" dirty="0"/>
              <a:t>– 10:00	</a:t>
            </a:r>
            <a:r>
              <a:rPr lang="cs-CZ" b="1" dirty="0"/>
              <a:t>Zahájení, představení Integrovaného regionálního operačního </a:t>
            </a:r>
            <a:r>
              <a:rPr lang="cs-CZ" b="1" dirty="0" smtClean="0"/>
              <a:t>				programu</a:t>
            </a:r>
            <a:r>
              <a:rPr lang="cs-CZ" b="1" dirty="0"/>
              <a:t>, Řídicího orgánu IROP a Centra pro regionální rozvoj </a:t>
            </a:r>
            <a:r>
              <a:rPr lang="cs-CZ" b="1" dirty="0" smtClean="0"/>
              <a:t>				České republiky</a:t>
            </a:r>
            <a:r>
              <a:rPr lang="cs-CZ" b="1" dirty="0"/>
              <a:t>, informace k dalším výzvám ve Specifickém cíli 2.1 </a:t>
            </a:r>
            <a:r>
              <a:rPr lang="cs-CZ" b="1" dirty="0" smtClean="0"/>
              <a:t>			IROP</a:t>
            </a:r>
            <a:endParaRPr lang="cs-CZ" sz="2400" dirty="0"/>
          </a:p>
          <a:p>
            <a:r>
              <a:rPr lang="cs-CZ" dirty="0" smtClean="0"/>
              <a:t>10:00 </a:t>
            </a:r>
            <a:r>
              <a:rPr lang="cs-CZ" dirty="0"/>
              <a:t>– 10:45</a:t>
            </a:r>
            <a:r>
              <a:rPr lang="cs-CZ" b="1" dirty="0"/>
              <a:t>  81. a 82. výzva IROP „Rozvoj sociálních služeb II.“ - parametry výzvy </a:t>
            </a:r>
            <a:r>
              <a:rPr lang="cs-CZ" b="1" dirty="0" smtClean="0"/>
              <a:t>			pro </a:t>
            </a:r>
            <a:r>
              <a:rPr lang="cs-CZ" b="1" dirty="0"/>
              <a:t>sociálně vyloučené lokality a pro lokality bez sociálně </a:t>
            </a:r>
            <a:r>
              <a:rPr lang="cs-CZ" b="1" dirty="0" smtClean="0"/>
              <a:t>					vyloučené </a:t>
            </a:r>
            <a:r>
              <a:rPr lang="cs-CZ" b="1" dirty="0"/>
              <a:t>lokality, podporované aktivity, způsobilé výdaje, povinné </a:t>
            </a:r>
            <a:r>
              <a:rPr lang="cs-CZ" b="1" dirty="0" smtClean="0"/>
              <a:t>			přílohy </a:t>
            </a:r>
            <a:r>
              <a:rPr lang="cs-CZ" b="1" dirty="0"/>
              <a:t>žádosti, </a:t>
            </a:r>
            <a:r>
              <a:rPr lang="cs-CZ" b="1" dirty="0" smtClean="0"/>
              <a:t>dotazy</a:t>
            </a:r>
          </a:p>
          <a:p>
            <a:r>
              <a:rPr lang="cs-CZ" dirty="0" smtClean="0"/>
              <a:t>10:45 – 11:30</a:t>
            </a:r>
            <a:r>
              <a:rPr lang="cs-CZ" b="1" dirty="0" smtClean="0"/>
              <a:t>	</a:t>
            </a:r>
            <a:r>
              <a:rPr lang="cs-CZ" b="1" dirty="0"/>
              <a:t>Materiálně-technický standard pro služby sociální péče </a:t>
            </a:r>
            <a:r>
              <a:rPr lang="cs-CZ" b="1" dirty="0" smtClean="0"/>
              <a:t>					poskytované </a:t>
            </a:r>
            <a:r>
              <a:rPr lang="cs-CZ" b="1" dirty="0"/>
              <a:t>pobytovou formou (pro účely výzev IROP č. 81 a 82) a </a:t>
            </a:r>
            <a:r>
              <a:rPr lang="cs-CZ" b="1" dirty="0" smtClean="0"/>
              <a:t>			příprava </a:t>
            </a:r>
            <a:r>
              <a:rPr lang="cs-CZ" b="1" dirty="0"/>
              <a:t>novely zákona č. 108/2006 Sb. (MPSV</a:t>
            </a:r>
            <a:r>
              <a:rPr lang="cs-CZ" b="1" dirty="0" smtClean="0"/>
              <a:t>)</a:t>
            </a:r>
          </a:p>
          <a:p>
            <a:r>
              <a:rPr lang="cs-CZ" dirty="0" smtClean="0"/>
              <a:t>11:30 </a:t>
            </a:r>
            <a:r>
              <a:rPr lang="cs-CZ" dirty="0"/>
              <a:t>– </a:t>
            </a:r>
            <a:r>
              <a:rPr lang="cs-CZ" dirty="0" smtClean="0"/>
              <a:t>11:45</a:t>
            </a:r>
            <a:r>
              <a:rPr lang="cs-CZ" dirty="0"/>
              <a:t>	</a:t>
            </a:r>
            <a:r>
              <a:rPr lang="cs-CZ" b="1" dirty="0" smtClean="0"/>
              <a:t>Přestávka</a:t>
            </a:r>
            <a:r>
              <a:rPr lang="cs-CZ" dirty="0"/>
              <a:t> </a:t>
            </a:r>
          </a:p>
          <a:p>
            <a:r>
              <a:rPr lang="cs-CZ" dirty="0"/>
              <a:t>11:45 – 13:30	</a:t>
            </a:r>
            <a:r>
              <a:rPr lang="cs-CZ" b="1" dirty="0"/>
              <a:t>Základní informace o aplikaci MS2014+, systém hodnocení </a:t>
            </a:r>
            <a:r>
              <a:rPr lang="cs-CZ" b="1" dirty="0" smtClean="0"/>
              <a:t>				projektů </a:t>
            </a:r>
            <a:r>
              <a:rPr lang="cs-CZ" b="1" dirty="0"/>
              <a:t>a další administrace projektu, kontrola výběrových a </a:t>
            </a:r>
            <a:r>
              <a:rPr lang="cs-CZ" b="1" dirty="0" smtClean="0"/>
              <a:t>				zadávacích řízení</a:t>
            </a:r>
          </a:p>
          <a:p>
            <a:r>
              <a:rPr lang="cs-CZ" dirty="0"/>
              <a:t>13:30 	</a:t>
            </a:r>
            <a:r>
              <a:rPr lang="cs-CZ" dirty="0" smtClean="0"/>
              <a:t>	</a:t>
            </a:r>
            <a:r>
              <a:rPr lang="cs-CZ" b="1" dirty="0" smtClean="0"/>
              <a:t>Závěr</a:t>
            </a:r>
          </a:p>
          <a:p>
            <a:endParaRPr lang="cs-CZ" sz="5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33777"/>
            <a:ext cx="7886700" cy="474318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Podpora - 81. výzva</a:t>
            </a:r>
            <a:r>
              <a:rPr lang="cs-CZ" dirty="0" smtClean="0"/>
              <a:t>: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Evropský fond pro regionální rozvoj </a:t>
            </a:r>
            <a:r>
              <a:rPr lang="cs-CZ" dirty="0" smtClean="0"/>
              <a:t>–150 000 </a:t>
            </a:r>
            <a:r>
              <a:rPr lang="cs-CZ" dirty="0"/>
              <a:t>000 Kč</a:t>
            </a:r>
          </a:p>
          <a:p>
            <a:pPr marL="0" indent="0">
              <a:buNone/>
            </a:pPr>
            <a:r>
              <a:rPr lang="cs-CZ" dirty="0"/>
              <a:t>Státní rozpočet – 26 470 </a:t>
            </a:r>
            <a:r>
              <a:rPr lang="cs-CZ" dirty="0" smtClean="0"/>
              <a:t>588 Kč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Podpora - 82. </a:t>
            </a:r>
            <a:r>
              <a:rPr lang="cs-CZ" b="1" dirty="0"/>
              <a:t>výzva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/>
              <a:t>Evropský fond pro regionální rozvoj – </a:t>
            </a:r>
            <a:r>
              <a:rPr lang="cs-CZ" dirty="0" smtClean="0"/>
              <a:t>350 000 </a:t>
            </a:r>
            <a:r>
              <a:rPr lang="cs-CZ" dirty="0"/>
              <a:t>000 Kč </a:t>
            </a:r>
            <a:endParaRPr lang="cs-CZ" dirty="0" smtClean="0"/>
          </a:p>
          <a:p>
            <a:r>
              <a:rPr lang="cs-CZ" dirty="0" smtClean="0"/>
              <a:t>Z toho alokace </a:t>
            </a:r>
            <a:r>
              <a:rPr lang="cs-CZ" dirty="0"/>
              <a:t>pro projekty realizované v rámci </a:t>
            </a:r>
            <a:r>
              <a:rPr lang="cs-CZ" u="sng" dirty="0" smtClean="0"/>
              <a:t>Koordinovaného </a:t>
            </a:r>
            <a:r>
              <a:rPr lang="cs-CZ" u="sng" dirty="0"/>
              <a:t>přístupu k sociálně vyloučeným lokalitám</a:t>
            </a:r>
            <a:r>
              <a:rPr lang="cs-CZ" dirty="0"/>
              <a:t>: </a:t>
            </a:r>
            <a:r>
              <a:rPr lang="cs-CZ" dirty="0" smtClean="0"/>
              <a:t>145 </a:t>
            </a:r>
            <a:r>
              <a:rPr lang="cs-CZ" dirty="0"/>
              <a:t>000 000 Kč (EFRR).</a:t>
            </a:r>
          </a:p>
          <a:p>
            <a:pPr marL="0" indent="0">
              <a:buNone/>
            </a:pPr>
            <a:r>
              <a:rPr lang="cs-CZ" dirty="0"/>
              <a:t>Státní rozpočet – 61 764 </a:t>
            </a:r>
            <a:r>
              <a:rPr lang="cs-CZ" dirty="0" smtClean="0"/>
              <a:t>706 Kč</a:t>
            </a:r>
            <a:endParaRPr lang="cs-CZ" dirty="0"/>
          </a:p>
          <a:p>
            <a:pPr marL="0" indent="0">
              <a:buNone/>
            </a:pPr>
            <a:endParaRPr lang="cs-CZ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prstClr val="black"/>
                </a:solidFill>
              </a:rPr>
              <a:t>Výše celkových způsobilých výdajů v </a:t>
            </a:r>
            <a:r>
              <a:rPr lang="cs-CZ" b="1" dirty="0" smtClean="0">
                <a:solidFill>
                  <a:prstClr val="black"/>
                </a:solidFill>
              </a:rPr>
              <a:t>projektu</a:t>
            </a:r>
          </a:p>
          <a:p>
            <a:pPr marL="0" indent="0">
              <a:buNone/>
            </a:pPr>
            <a:r>
              <a:rPr lang="cs-CZ" dirty="0" smtClean="0">
                <a:solidFill>
                  <a:prstClr val="black"/>
                </a:solidFill>
              </a:rPr>
              <a:t>Minimální </a:t>
            </a:r>
            <a:r>
              <a:rPr lang="cs-CZ" dirty="0">
                <a:solidFill>
                  <a:prstClr val="black"/>
                </a:solidFill>
              </a:rPr>
              <a:t>způsobilé výdaje </a:t>
            </a:r>
            <a:r>
              <a:rPr lang="cs-CZ" dirty="0" smtClean="0">
                <a:solidFill>
                  <a:prstClr val="black"/>
                </a:solidFill>
              </a:rPr>
              <a:t>– 500 000 </a:t>
            </a:r>
            <a:r>
              <a:rPr lang="cs-CZ" dirty="0">
                <a:solidFill>
                  <a:prstClr val="black"/>
                </a:solidFill>
              </a:rPr>
              <a:t>Kč.</a:t>
            </a:r>
            <a:br>
              <a:rPr lang="cs-CZ" dirty="0">
                <a:solidFill>
                  <a:prstClr val="black"/>
                </a:solidFill>
              </a:rPr>
            </a:br>
            <a:r>
              <a:rPr lang="cs-CZ" dirty="0" smtClean="0">
                <a:solidFill>
                  <a:prstClr val="black"/>
                </a:solidFill>
              </a:rPr>
              <a:t>Maximální </a:t>
            </a:r>
            <a:r>
              <a:rPr lang="cs-CZ" dirty="0">
                <a:solidFill>
                  <a:prstClr val="black"/>
                </a:solidFill>
              </a:rPr>
              <a:t>způsobilé </a:t>
            </a:r>
            <a:r>
              <a:rPr lang="cs-CZ" dirty="0" smtClean="0">
                <a:solidFill>
                  <a:prstClr val="black"/>
                </a:solidFill>
              </a:rPr>
              <a:t>výdaje</a:t>
            </a:r>
            <a:r>
              <a:rPr lang="cs-CZ" dirty="0">
                <a:solidFill>
                  <a:prstClr val="black"/>
                </a:solidFill>
              </a:rPr>
              <a:t> </a:t>
            </a:r>
            <a:r>
              <a:rPr lang="cs-CZ" dirty="0" smtClean="0">
                <a:solidFill>
                  <a:prstClr val="black"/>
                </a:solidFill>
              </a:rPr>
              <a:t>– 60 000 000 Kč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84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433777"/>
            <a:ext cx="8157823" cy="474318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cs-CZ" sz="3200" b="1" dirty="0"/>
              <a:t>Oprávnění žadatelé: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kraje,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organizace </a:t>
            </a:r>
            <a:r>
              <a:rPr lang="cs-CZ" dirty="0"/>
              <a:t>zřizované kraji,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organizace </a:t>
            </a:r>
            <a:r>
              <a:rPr lang="cs-CZ" dirty="0"/>
              <a:t>zakládané kraji,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obce</a:t>
            </a:r>
            <a:r>
              <a:rPr lang="cs-CZ" dirty="0"/>
              <a:t>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organizace </a:t>
            </a:r>
            <a:r>
              <a:rPr lang="cs-CZ" dirty="0"/>
              <a:t>zřizované obcemi,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organizace </a:t>
            </a:r>
            <a:r>
              <a:rPr lang="cs-CZ" dirty="0"/>
              <a:t>zakládané obcemi,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dobrovolné </a:t>
            </a:r>
            <a:r>
              <a:rPr lang="cs-CZ" dirty="0"/>
              <a:t>svazky obcí,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organizace </a:t>
            </a:r>
            <a:r>
              <a:rPr lang="cs-CZ" dirty="0"/>
              <a:t>zřizované dobrovolnými svazky obcí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organizace </a:t>
            </a:r>
            <a:r>
              <a:rPr lang="cs-CZ" dirty="0"/>
              <a:t>zakládané dobrovolnými svazky obcí,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organizační </a:t>
            </a:r>
            <a:r>
              <a:rPr lang="cs-CZ" dirty="0"/>
              <a:t>složky státu a jejich příspěvkové organizace,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nestátní </a:t>
            </a:r>
            <a:r>
              <a:rPr lang="cs-CZ" dirty="0"/>
              <a:t>neziskové organizace,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církve</a:t>
            </a:r>
            <a:r>
              <a:rPr lang="cs-CZ" dirty="0"/>
              <a:t>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církevní </a:t>
            </a:r>
            <a:r>
              <a:rPr lang="cs-CZ" dirty="0"/>
              <a:t>organizace</a:t>
            </a:r>
            <a:r>
              <a:rPr lang="cs-CZ" dirty="0" smtClean="0"/>
              <a:t>.</a:t>
            </a: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92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ea typeface="Times New Roman"/>
                <a:cs typeface="Times New Roman"/>
              </a:rPr>
              <a:t>Podporován bude nákup, rekonstrukce, či výstavba objektů, zařízení a vybavení a stavební úpravy, které vytvoří podmínky pro kvalitní poskytování sociálních služeb, obnovu a zkvalitnění materiálně technické základny stávajících služeb sociální práce s cílovými skupinami. </a:t>
            </a:r>
            <a:endParaRPr lang="cs-CZ" sz="1800" dirty="0" smtClean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0" smtClean="0">
                <a:ea typeface="Times New Roman"/>
                <a:cs typeface="Times New Roman"/>
              </a:rPr>
              <a:t>Sociální </a:t>
            </a:r>
            <a:r>
              <a:rPr lang="cs-CZ" sz="1800" dirty="0">
                <a:ea typeface="Times New Roman"/>
                <a:cs typeface="Times New Roman"/>
              </a:rPr>
              <a:t>služby jsou definovány </a:t>
            </a:r>
            <a:r>
              <a:rPr lang="cs-CZ" sz="1800" b="1" dirty="0">
                <a:ea typeface="Times New Roman"/>
                <a:cs typeface="Times New Roman"/>
              </a:rPr>
              <a:t>zákonem č. 108/2006 Sb</a:t>
            </a:r>
            <a:r>
              <a:rPr lang="cs-CZ" sz="1800" dirty="0">
                <a:ea typeface="Times New Roman"/>
                <a:cs typeface="Times New Roman"/>
              </a:rPr>
              <a:t>., </a:t>
            </a:r>
            <a:r>
              <a:rPr lang="cs-CZ" sz="1800" b="1" dirty="0">
                <a:ea typeface="Times New Roman"/>
                <a:cs typeface="Times New Roman"/>
              </a:rPr>
              <a:t>o sociálních službách </a:t>
            </a:r>
            <a:r>
              <a:rPr lang="cs-CZ" sz="1800" dirty="0">
                <a:ea typeface="Times New Roman"/>
                <a:cs typeface="Times New Roman"/>
              </a:rPr>
              <a:t>ve znění pozdějších předpisů.</a:t>
            </a:r>
            <a:r>
              <a:rPr lang="cs-CZ" sz="1800" dirty="0">
                <a:ea typeface="MS Mincho"/>
                <a:cs typeface="Times New Roman"/>
              </a:rPr>
              <a:t> </a:t>
            </a:r>
            <a:endParaRPr lang="cs-CZ" sz="1800" dirty="0" smtClean="0">
              <a:ea typeface="MS Mincho"/>
              <a:cs typeface="Times New Roman"/>
            </a:endParaRP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dirty="0" smtClean="0">
                <a:ea typeface="Times New Roman"/>
                <a:cs typeface="Times New Roman"/>
              </a:rPr>
              <a:t>Podporované </a:t>
            </a:r>
            <a:r>
              <a:rPr lang="cs-CZ" sz="1800" dirty="0">
                <a:ea typeface="Times New Roman"/>
                <a:cs typeface="Times New Roman"/>
              </a:rPr>
              <a:t>aktivity musí vést k inkluzi sociálně vyloučených osob, či sociálním vyloučením ohrožených osob, nebo zdravotně postižených osob.</a:t>
            </a:r>
            <a:endParaRPr lang="cs-CZ" sz="1800" dirty="0">
              <a:ea typeface="MS Mincho"/>
              <a:cs typeface="Times New Roman"/>
            </a:endParaRP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cs-CZ" sz="1800" b="1" dirty="0" smtClean="0"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785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81131" y="1687354"/>
            <a:ext cx="4133719" cy="4489609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cs-CZ" sz="33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Projekty</a:t>
            </a:r>
            <a:r>
              <a:rPr lang="cs-CZ" sz="3300" dirty="0">
                <a:ea typeface="Times New Roman" panose="02020603050405020304" pitchFamily="18" charset="0"/>
                <a:cs typeface="Times New Roman" panose="02020603050405020304" pitchFamily="18" charset="0"/>
              </a:rPr>
              <a:t> se zaměří na podporu infrastruktury pouze níže uvedených služeb dle zákona č. 108/2006 Sb., o sociálních službách:</a:t>
            </a:r>
            <a:r>
              <a:rPr lang="cs-CZ" sz="29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900" dirty="0">
              <a:ea typeface="MS Mincho"/>
              <a:cs typeface="Times New Roman" panose="02020603050405020304" pitchFamily="18" charset="0"/>
            </a:endParaRPr>
          </a:p>
          <a:p>
            <a:pPr marL="285750" indent="-285750"/>
            <a:r>
              <a:rPr lang="cs-CZ" sz="33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domovy </a:t>
            </a:r>
            <a:r>
              <a:rPr lang="cs-CZ" sz="33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se zvláštním režimem,</a:t>
            </a:r>
            <a:endParaRPr lang="cs-CZ" sz="33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/>
            <a:r>
              <a:rPr lang="cs-CZ" sz="33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domovy pro osoby se zdravotním postižením </a:t>
            </a:r>
            <a:endParaRPr lang="cs-CZ" sz="33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/>
            <a:r>
              <a:rPr lang="cs-CZ" sz="33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chráněné bydlení,</a:t>
            </a:r>
            <a:endParaRPr lang="cs-CZ" sz="33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/>
            <a:r>
              <a:rPr lang="cs-CZ" sz="33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osobní asistence,</a:t>
            </a:r>
            <a:endParaRPr lang="cs-CZ" sz="33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/>
            <a:r>
              <a:rPr lang="cs-CZ" sz="33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denní stacionáře,</a:t>
            </a:r>
            <a:endParaRPr lang="cs-CZ" sz="33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/>
            <a:r>
              <a:rPr lang="cs-CZ" sz="33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týdenní stacionáře,</a:t>
            </a:r>
          </a:p>
          <a:p>
            <a:pPr marL="285750" lvl="0" indent="-285750"/>
            <a:r>
              <a:rPr lang="cs-CZ" sz="33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azylové domy.</a:t>
            </a:r>
          </a:p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4693319" y="1687354"/>
            <a:ext cx="3886200" cy="4351338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3300" b="1" dirty="0">
                <a:cs typeface="Times New Roman" panose="02020603050405020304" pitchFamily="18" charset="0"/>
              </a:rPr>
              <a:t>Projekty </a:t>
            </a:r>
            <a:r>
              <a:rPr lang="cs-CZ" sz="3300" dirty="0"/>
              <a:t>v rámci </a:t>
            </a:r>
            <a:r>
              <a:rPr lang="cs-CZ" sz="3300" b="1" dirty="0"/>
              <a:t>KPSVL </a:t>
            </a:r>
            <a:r>
              <a:rPr lang="cs-CZ" sz="3300" dirty="0"/>
              <a:t>se zaměří na tyto sociální služby:</a:t>
            </a:r>
          </a:p>
          <a:p>
            <a:pPr marL="285750" lvl="0" indent="-285750"/>
            <a:r>
              <a:rPr lang="cs-CZ" sz="3300" b="1" dirty="0"/>
              <a:t>azylové domy,</a:t>
            </a:r>
            <a:endParaRPr lang="cs-CZ" sz="3300" dirty="0"/>
          </a:p>
          <a:p>
            <a:pPr marL="285750" lvl="0" indent="-285750"/>
            <a:r>
              <a:rPr lang="cs-CZ" sz="3300" b="1" dirty="0"/>
              <a:t>zařízení pro krizovou pomoc,</a:t>
            </a:r>
            <a:endParaRPr lang="cs-CZ" sz="3300" dirty="0"/>
          </a:p>
          <a:p>
            <a:pPr marL="285750" lvl="0" indent="-285750"/>
            <a:r>
              <a:rPr lang="cs-CZ" sz="3300" b="1" dirty="0"/>
              <a:t>nízkoprahová denní centra,</a:t>
            </a:r>
            <a:endParaRPr lang="cs-CZ" sz="3300" dirty="0"/>
          </a:p>
          <a:p>
            <a:pPr marL="285750" lvl="0" indent="-285750"/>
            <a:r>
              <a:rPr lang="cs-CZ" sz="3300" b="1" dirty="0"/>
              <a:t>nízkoprahová zařízení pro děti a mládež,</a:t>
            </a:r>
            <a:endParaRPr lang="cs-CZ" sz="3300" dirty="0"/>
          </a:p>
          <a:p>
            <a:pPr marL="285750" lvl="0" indent="-285750"/>
            <a:r>
              <a:rPr lang="cs-CZ" sz="3300" b="1" dirty="0"/>
              <a:t>noclehárny,</a:t>
            </a:r>
            <a:endParaRPr lang="cs-CZ" sz="3300" dirty="0"/>
          </a:p>
          <a:p>
            <a:pPr marL="285750" lvl="0" indent="-285750"/>
            <a:r>
              <a:rPr lang="cs-CZ" sz="3300" b="1" dirty="0"/>
              <a:t>odborné sociální poradenství,</a:t>
            </a:r>
            <a:endParaRPr lang="cs-CZ" sz="3300" dirty="0"/>
          </a:p>
          <a:p>
            <a:pPr marL="285750" lvl="0" indent="-285750"/>
            <a:r>
              <a:rPr lang="cs-CZ" sz="3300" b="1" dirty="0"/>
              <a:t>sociální rehabilitace v ambulantní a terénní formě,</a:t>
            </a:r>
            <a:endParaRPr lang="cs-CZ" sz="3300" dirty="0"/>
          </a:p>
          <a:p>
            <a:pPr marL="285750" lvl="0" indent="-285750"/>
            <a:r>
              <a:rPr lang="cs-CZ" sz="3300" b="1" dirty="0"/>
              <a:t>intervenční centra,</a:t>
            </a:r>
            <a:endParaRPr lang="cs-CZ" sz="3300" dirty="0"/>
          </a:p>
          <a:p>
            <a:pPr marL="285750" lvl="0" indent="-285750"/>
            <a:r>
              <a:rPr lang="cs-CZ" sz="3300" b="1" dirty="0"/>
              <a:t>zařízení následné péče,</a:t>
            </a:r>
            <a:endParaRPr lang="cs-CZ" sz="3300" dirty="0"/>
          </a:p>
          <a:p>
            <a:pPr marL="285750" lvl="0" indent="-285750"/>
            <a:r>
              <a:rPr lang="cs-CZ" sz="3300" b="1" dirty="0"/>
              <a:t>terénní programy,</a:t>
            </a:r>
            <a:endParaRPr lang="cs-CZ" sz="3300" dirty="0"/>
          </a:p>
          <a:p>
            <a:pPr marL="285750" indent="-285750"/>
            <a:r>
              <a:rPr lang="cs-CZ" sz="3300" b="1" dirty="0"/>
              <a:t>sociálně aktivizační služby pro rodiny s dětmi.</a:t>
            </a:r>
            <a:endParaRPr lang="cs-CZ" sz="33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908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289991" y="1305440"/>
            <a:ext cx="861646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Cílová skupina 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Osoby 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sociálně vyloučené či ohrožené sociálním vyloučením, osoby se zdravotním postižením. 	</a:t>
            </a:r>
            <a:endParaRPr lang="cs-CZ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cs-CZ" dirty="0" smtClean="0"/>
          </a:p>
          <a:p>
            <a:r>
              <a:rPr lang="cs-CZ" b="1" dirty="0" smtClean="0"/>
              <a:t>Dle </a:t>
            </a:r>
            <a:r>
              <a:rPr lang="cs-CZ" b="1" dirty="0"/>
              <a:t>typu sociální služby </a:t>
            </a:r>
            <a:r>
              <a:rPr lang="cs-CZ" dirty="0"/>
              <a:t>se projekty zaměří na </a:t>
            </a:r>
            <a:r>
              <a:rPr lang="cs-CZ" b="1" dirty="0"/>
              <a:t>cílové skupiny dle </a:t>
            </a:r>
            <a:r>
              <a:rPr lang="cs-CZ" b="1" dirty="0" smtClean="0"/>
              <a:t>tabulky ve Specifických pravidlech dané výzvy v kap. 2.2 </a:t>
            </a:r>
            <a:r>
              <a:rPr lang="cs-CZ" dirty="0" smtClean="0"/>
              <a:t>(</a:t>
            </a:r>
            <a:r>
              <a:rPr lang="cs-CZ" u="sng" dirty="0" smtClean="0"/>
              <a:t>je </a:t>
            </a:r>
            <a:r>
              <a:rPr lang="cs-CZ" u="sng" dirty="0"/>
              <a:t>možná kombinace </a:t>
            </a:r>
            <a:r>
              <a:rPr lang="cs-CZ" dirty="0"/>
              <a:t>pro danou službu relevantních cílových skupin, kdy musí tyto cílové skupiny v součtu kapacit převažovat</a:t>
            </a:r>
            <a:r>
              <a:rPr lang="cs-CZ" dirty="0" smtClean="0"/>
              <a:t>) - </a:t>
            </a:r>
            <a:r>
              <a:rPr lang="cs-CZ" i="1" dirty="0"/>
              <a:t>osoby, které mají sníženou soběstačnost z důvodu vzácného </a:t>
            </a:r>
            <a:r>
              <a:rPr lang="cs-CZ" i="1" dirty="0" smtClean="0"/>
              <a:t>onemocnění, </a:t>
            </a:r>
            <a:r>
              <a:rPr lang="cs-CZ" i="1" dirty="0"/>
              <a:t>osoby ve vegetativním stavu potřebující sociální péči</a:t>
            </a:r>
            <a:r>
              <a:rPr lang="cs-CZ" i="1" dirty="0" smtClean="0"/>
              <a:t>,</a:t>
            </a:r>
            <a:r>
              <a:rPr lang="cs-CZ" i="1" dirty="0"/>
              <a:t> osoby s poruchou autistického spektra</a:t>
            </a:r>
            <a:r>
              <a:rPr lang="cs-CZ" i="1" dirty="0" smtClean="0"/>
              <a:t>,</a:t>
            </a:r>
            <a:r>
              <a:rPr lang="cs-CZ" i="1" dirty="0"/>
              <a:t> osoby postižené roztroušenou sklerózou či jinými </a:t>
            </a:r>
            <a:r>
              <a:rPr lang="cs-CZ" i="1" dirty="0" err="1"/>
              <a:t>neurodegenerativními</a:t>
            </a:r>
            <a:r>
              <a:rPr lang="cs-CZ" i="1" dirty="0"/>
              <a:t> onemocněními</a:t>
            </a:r>
            <a:r>
              <a:rPr lang="cs-CZ" i="1" dirty="0" smtClean="0"/>
              <a:t>,</a:t>
            </a:r>
            <a:r>
              <a:rPr lang="cs-CZ" i="1" dirty="0"/>
              <a:t> osoby, které mají sníženou soběstačnost z důvodu chronického duševního onemocnění</a:t>
            </a:r>
            <a:r>
              <a:rPr lang="cs-CZ" i="1" dirty="0" smtClean="0"/>
              <a:t>,</a:t>
            </a:r>
            <a:r>
              <a:rPr lang="cs-CZ" i="1" dirty="0"/>
              <a:t> osoby, které mají sníženou soběstačnost z důvodu závislosti na návykových látkách</a:t>
            </a:r>
            <a:r>
              <a:rPr lang="cs-CZ" i="1" dirty="0" smtClean="0"/>
              <a:t>,</a:t>
            </a:r>
            <a:r>
              <a:rPr lang="cs-CZ" i="1" dirty="0"/>
              <a:t> osoby bez přístřeší potřebující ošetřovatelskou péči</a:t>
            </a:r>
            <a:r>
              <a:rPr lang="cs-CZ" i="1" dirty="0" smtClean="0"/>
              <a:t>,</a:t>
            </a:r>
            <a:r>
              <a:rPr lang="cs-CZ" i="1" dirty="0"/>
              <a:t> rodiny s dětmi</a:t>
            </a:r>
            <a:r>
              <a:rPr lang="cs-CZ" i="1" dirty="0" smtClean="0"/>
              <a:t>,</a:t>
            </a:r>
            <a:r>
              <a:rPr lang="cs-CZ" i="1" dirty="0"/>
              <a:t> osoby, které jsou propuštěny z výkonu trestu odnětí svobody nebo ochranné léčby</a:t>
            </a:r>
            <a:r>
              <a:rPr lang="cs-CZ" i="1" dirty="0" smtClean="0"/>
              <a:t>,</a:t>
            </a:r>
            <a:r>
              <a:rPr lang="cs-CZ" i="1" dirty="0"/>
              <a:t> osoby se sníženou soběstačností v souvislosti s onemocněním CMP (cévní mozková příhoda) a kardiovaskulárními chorobami</a:t>
            </a:r>
            <a:r>
              <a:rPr lang="cs-CZ" i="1" dirty="0" smtClean="0"/>
              <a:t>,</a:t>
            </a:r>
            <a:r>
              <a:rPr lang="cs-CZ" i="1" dirty="0"/>
              <a:t> osoby se sníženou soběstačností po úrazech a operacích pohybového a nervového systému</a:t>
            </a:r>
            <a:r>
              <a:rPr lang="cs-CZ" i="1" dirty="0" smtClean="0"/>
              <a:t>,</a:t>
            </a:r>
            <a:r>
              <a:rPr lang="cs-CZ" i="1" dirty="0"/>
              <a:t> osoby s kombinovaným </a:t>
            </a:r>
            <a:r>
              <a:rPr lang="cs-CZ" i="1" dirty="0" smtClean="0"/>
              <a:t>postižením, </a:t>
            </a:r>
            <a:r>
              <a:rPr lang="cs-CZ" b="1" i="1" dirty="0" smtClean="0"/>
              <a:t>osoby </a:t>
            </a:r>
            <a:r>
              <a:rPr lang="cs-CZ" b="1" i="1" dirty="0"/>
              <a:t>s mentálním </a:t>
            </a:r>
            <a:r>
              <a:rPr lang="cs-CZ" b="1" i="1" dirty="0" smtClean="0"/>
              <a:t>postižením</a:t>
            </a:r>
            <a:r>
              <a:rPr lang="cs-CZ" b="1" dirty="0" smtClean="0"/>
              <a:t>.</a:t>
            </a:r>
          </a:p>
          <a:p>
            <a:endParaRPr lang="cs-CZ" dirty="0" smtClean="0"/>
          </a:p>
          <a:p>
            <a:r>
              <a:rPr lang="cs-CZ" dirty="0" smtClean="0"/>
              <a:t>U </a:t>
            </a:r>
            <a:r>
              <a:rPr lang="cs-CZ" dirty="0"/>
              <a:t>služby </a:t>
            </a:r>
            <a:r>
              <a:rPr lang="cs-CZ" b="1" dirty="0"/>
              <a:t>osobní asistence</a:t>
            </a:r>
            <a:r>
              <a:rPr lang="cs-CZ" dirty="0"/>
              <a:t> toto omezení cílových skupin </a:t>
            </a:r>
            <a:r>
              <a:rPr lang="cs-CZ" dirty="0" smtClean="0"/>
              <a:t>neplatí, </a:t>
            </a:r>
            <a:r>
              <a:rPr lang="cs-CZ" dirty="0"/>
              <a:t>dále neplatí pro projekty v rámci </a:t>
            </a:r>
            <a:r>
              <a:rPr lang="cs-CZ" dirty="0" smtClean="0"/>
              <a:t>KPSVL.</a:t>
            </a:r>
            <a:endParaRPr lang="cs-CZ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cs-CZ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cs-CZ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60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36883" y="1433777"/>
            <a:ext cx="8085221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ea typeface="MS Mincho"/>
                <a:cs typeface="Times New Roman" panose="02020603050405020304" pitchFamily="18" charset="0"/>
              </a:rPr>
              <a:t>Podpořené aktivity z IROP nesmí vést k diskriminaci a segregaci žádné ze sociálně znevýhodněných skupin.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ea typeface="MS Mincho"/>
                <a:cs typeface="Times New Roman" panose="02020603050405020304" pitchFamily="18" charset="0"/>
              </a:rPr>
              <a:t>Z této výzvy </a:t>
            </a:r>
            <a:r>
              <a:rPr lang="cs-CZ" b="1" dirty="0">
                <a:ea typeface="MS Mincho"/>
                <a:cs typeface="Times New Roman" panose="02020603050405020304" pitchFamily="18" charset="0"/>
              </a:rPr>
              <a:t>nelze podpořit sociální službu domovy pro seniory </a:t>
            </a:r>
            <a:r>
              <a:rPr lang="cs-CZ" dirty="0">
                <a:ea typeface="MS Mincho"/>
                <a:cs typeface="Times New Roman" panose="02020603050405020304" pitchFamily="18" charset="0"/>
              </a:rPr>
              <a:t>dle § 49 zákona č. 108/2006 Sb., o sociálních službách, ve znění pozdějších předpisů </a:t>
            </a:r>
            <a:r>
              <a:rPr lang="cs-CZ" dirty="0" smtClean="0">
                <a:ea typeface="MS Mincho"/>
                <a:cs typeface="Times New Roman" panose="02020603050405020304" pitchFamily="18" charset="0"/>
              </a:rPr>
              <a:t/>
            </a:r>
            <a:br>
              <a:rPr lang="cs-CZ" dirty="0" smtClean="0">
                <a:ea typeface="MS Mincho"/>
                <a:cs typeface="Times New Roman" panose="02020603050405020304" pitchFamily="18" charset="0"/>
              </a:rPr>
            </a:br>
            <a:r>
              <a:rPr lang="cs-CZ" b="1" dirty="0" smtClean="0">
                <a:ea typeface="MS Mincho"/>
                <a:cs typeface="Times New Roman" panose="02020603050405020304" pitchFamily="18" charset="0"/>
              </a:rPr>
              <a:t>a </a:t>
            </a:r>
            <a:r>
              <a:rPr lang="cs-CZ" b="1" dirty="0">
                <a:ea typeface="MS Mincho"/>
                <a:cs typeface="Times New Roman" panose="02020603050405020304" pitchFamily="18" charset="0"/>
              </a:rPr>
              <a:t>sociální služby určené pouze pro cílovou skupinu senioři </a:t>
            </a:r>
            <a:r>
              <a:rPr lang="cs-CZ" dirty="0">
                <a:ea typeface="MS Mincho"/>
                <a:cs typeface="Times New Roman" panose="02020603050405020304" pitchFamily="18" charset="0"/>
              </a:rPr>
              <a:t>- osoby starší 65 let bez přiznaného některého ze stupňů míry závislosti podle zákona o sociálních službách.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ea typeface="MS Mincho"/>
                <a:cs typeface="Times New Roman" panose="02020603050405020304" pitchFamily="18" charset="0"/>
              </a:rPr>
              <a:t>V případě pobytových služeb </a:t>
            </a:r>
            <a:r>
              <a:rPr lang="cs-CZ" b="1" dirty="0">
                <a:ea typeface="MS Mincho"/>
                <a:cs typeface="Times New Roman" panose="02020603050405020304" pitchFamily="18" charset="0"/>
              </a:rPr>
              <a:t>domovy se zvláštním režimem, chráněné bydlení, domovy pro osoby se zdravotním postižením a týdenní stacionáře je nutné dodržovat Materiálně-technický standard pro služby sociální péče poskytované pobytovou formou</a:t>
            </a:r>
            <a:r>
              <a:rPr lang="cs-CZ" dirty="0">
                <a:ea typeface="MS Mincho"/>
                <a:cs typeface="Times New Roman" panose="02020603050405020304" pitchFamily="18" charset="0"/>
              </a:rPr>
              <a:t> (</a:t>
            </a:r>
            <a:r>
              <a:rPr lang="cs-CZ" u="sng" dirty="0">
                <a:solidFill>
                  <a:srgbClr val="0000FF"/>
                </a:solidFill>
                <a:ea typeface="MS Mincho"/>
                <a:cs typeface="Times New Roman" panose="02020603050405020304" pitchFamily="18" charset="0"/>
                <a:hlinkClick r:id="rId3"/>
              </a:rPr>
              <a:t>http://www.mpsv.cz/</a:t>
            </a:r>
            <a:r>
              <a:rPr lang="cs-CZ" u="sng" dirty="0" err="1">
                <a:solidFill>
                  <a:srgbClr val="0000FF"/>
                </a:solidFill>
                <a:ea typeface="MS Mincho"/>
                <a:cs typeface="Times New Roman" panose="02020603050405020304" pitchFamily="18" charset="0"/>
                <a:hlinkClick r:id="rId3"/>
              </a:rPr>
              <a:t>cs</a:t>
            </a:r>
            <a:r>
              <a:rPr lang="cs-CZ" u="sng" dirty="0">
                <a:solidFill>
                  <a:srgbClr val="0000FF"/>
                </a:solidFill>
                <a:ea typeface="MS Mincho"/>
                <a:cs typeface="Times New Roman" panose="02020603050405020304" pitchFamily="18" charset="0"/>
                <a:hlinkClick r:id="rId3"/>
              </a:rPr>
              <a:t>/13916</a:t>
            </a:r>
            <a:r>
              <a:rPr lang="cs-CZ" dirty="0">
                <a:ea typeface="MS Mincho"/>
                <a:cs typeface="Times New Roman" panose="02020603050405020304" pitchFamily="18" charset="0"/>
              </a:rPr>
              <a:t>) </a:t>
            </a:r>
            <a:r>
              <a:rPr lang="cs-CZ" u="sng" dirty="0">
                <a:solidFill>
                  <a:srgbClr val="FF0000"/>
                </a:solidFill>
                <a:ea typeface="MS Mincho"/>
                <a:cs typeface="Times New Roman" panose="02020603050405020304" pitchFamily="18" charset="0"/>
              </a:rPr>
              <a:t>určený pro výzvy č. 81 a č. 82 IROP</a:t>
            </a:r>
            <a:r>
              <a:rPr lang="cs-CZ" dirty="0">
                <a:ea typeface="MS Mincho"/>
                <a:cs typeface="Times New Roman" panose="02020603050405020304" pitchFamily="18" charset="0"/>
              </a:rPr>
              <a:t>. Plnění standardu bude součástí hodnocení projektu a žadatel způsob splnění popíše ve Studii proveditelnosti.</a:t>
            </a:r>
          </a:p>
        </p:txBody>
      </p:sp>
    </p:spTree>
    <p:extLst>
      <p:ext uri="{BB962C8B-B14F-4D97-AF65-F5344CB8AC3E}">
        <p14:creationId xmlns:p14="http://schemas.microsoft.com/office/powerpoint/2010/main" val="2764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/>
              <a:t>Hlavní podporované aktivity projektu:</a:t>
            </a:r>
            <a:endParaRPr lang="cs-CZ" sz="2400" dirty="0"/>
          </a:p>
          <a:p>
            <a:pPr lvl="0"/>
            <a:r>
              <a:rPr lang="cs-CZ" sz="2400" dirty="0"/>
              <a:t>nákup nemovitostí,</a:t>
            </a:r>
          </a:p>
          <a:p>
            <a:pPr lvl="0"/>
            <a:r>
              <a:rPr lang="cs-CZ" sz="2400" dirty="0"/>
              <a:t>výstavba, rekonstrukce a úpravy objektu, či zázemí pro poskytování sociální služby,</a:t>
            </a:r>
          </a:p>
          <a:p>
            <a:pPr lvl="0"/>
            <a:r>
              <a:rPr lang="cs-CZ" sz="2400" dirty="0"/>
              <a:t>pořízení vybavení,</a:t>
            </a:r>
          </a:p>
          <a:p>
            <a:pPr lvl="0"/>
            <a:r>
              <a:rPr lang="cs-CZ" sz="2400" dirty="0"/>
              <a:t>pořízení automobilu pro účely poskytování terénní sociální služby.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322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Zázemím</a:t>
            </a:r>
            <a:r>
              <a:rPr lang="cs-CZ" dirty="0"/>
              <a:t> je myšleno zázemí pro uživatele a pracovníky, kteří zajišťují tyto služby. </a:t>
            </a:r>
          </a:p>
          <a:p>
            <a:r>
              <a:rPr lang="cs-CZ" b="1" dirty="0"/>
              <a:t>Pořízené vybavení </a:t>
            </a:r>
            <a:r>
              <a:rPr lang="cs-CZ" dirty="0"/>
              <a:t>musí bezprostředně sloužit k realizaci projektu s přímou vazbou na poskytování daných služeb. </a:t>
            </a:r>
          </a:p>
          <a:p>
            <a:r>
              <a:rPr lang="cs-CZ" b="1" dirty="0"/>
              <a:t>Terénními službami </a:t>
            </a:r>
            <a:r>
              <a:rPr lang="cs-CZ" dirty="0"/>
              <a:t>se rozumí sociální služby, které jsou cílové skupině poskytovány v jejím přirozeném sociálním prostředí.</a:t>
            </a:r>
          </a:p>
          <a:p>
            <a:r>
              <a:rPr lang="cs-CZ" dirty="0"/>
              <a:t>V případě, že žadatel poskytuje terénní sociální službu, která svým působením zasahuje do území obcí s rozšířenou působností, na jejichž území se nenachází SVL, a zároveň do území obcí s rozšířenou působností, na jejichž území se nachází </a:t>
            </a:r>
            <a:r>
              <a:rPr lang="cs-CZ" dirty="0" smtClean="0"/>
              <a:t>SVL, </a:t>
            </a:r>
            <a:r>
              <a:rPr lang="cs-CZ" dirty="0"/>
              <a:t>podává žadatel projekt do výzvy, která územně přísluší jeho sídlu nebo místa zázemí pro poskytování dané terénní služby.</a:t>
            </a:r>
          </a:p>
        </p:txBody>
      </p:sp>
    </p:spTree>
    <p:extLst>
      <p:ext uri="{BB962C8B-B14F-4D97-AF65-F5344CB8AC3E}">
        <p14:creationId xmlns:p14="http://schemas.microsoft.com/office/powerpoint/2010/main" val="109451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5814" y="1433777"/>
            <a:ext cx="8249536" cy="474318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/>
              <a:t>Vedlejší podporované aktivity projektu: </a:t>
            </a:r>
            <a:endParaRPr lang="cs-CZ" dirty="0"/>
          </a:p>
          <a:p>
            <a:pPr lvl="0"/>
            <a:r>
              <a:rPr lang="cs-CZ" dirty="0"/>
              <a:t>nákup pozemků pro výstavbu nové budovy nebo přístavbu stávající budovy (do 10 % celkových způsobilých výdajů projektu),</a:t>
            </a:r>
          </a:p>
          <a:p>
            <a:pPr lvl="0"/>
            <a:r>
              <a:rPr lang="cs-CZ" dirty="0"/>
              <a:t>zeleň v okolí budov a na budovách (zelené zdi a střechy, aleje, hřiště a parky),</a:t>
            </a:r>
          </a:p>
          <a:p>
            <a:pPr lvl="0"/>
            <a:r>
              <a:rPr lang="cs-CZ" dirty="0"/>
              <a:t>parkovací stání v rámci areálu nezbytné pro provoz zařízení, včetně příjezdových komunikací v rámci areálu a nezbytného doprovodného vybavení,</a:t>
            </a:r>
          </a:p>
          <a:p>
            <a:pPr lvl="0"/>
            <a:r>
              <a:rPr lang="cs-CZ" dirty="0"/>
              <a:t>zabezpečení výstavby (technický dozor investora, BOZP, autorský dozor),</a:t>
            </a:r>
          </a:p>
          <a:p>
            <a:pPr lvl="0"/>
            <a:r>
              <a:rPr lang="cs-CZ" dirty="0"/>
              <a:t>projektová dokumentace stavby, EIA, </a:t>
            </a:r>
          </a:p>
          <a:p>
            <a:pPr lvl="0"/>
            <a:r>
              <a:rPr lang="cs-CZ" dirty="0"/>
              <a:t>studie proveditelnosti,</a:t>
            </a:r>
          </a:p>
          <a:p>
            <a:pPr lvl="0"/>
            <a:r>
              <a:rPr lang="cs-CZ" dirty="0"/>
              <a:t>pořízení služeb bezprostředně souvisejících s realizací projektu (příprava </a:t>
            </a:r>
            <a:br>
              <a:rPr lang="cs-CZ" dirty="0"/>
            </a:br>
            <a:r>
              <a:rPr lang="cs-CZ" dirty="0"/>
              <a:t>a realizace zadávacích a výběrových řízení), </a:t>
            </a:r>
          </a:p>
          <a:p>
            <a:pPr lvl="0"/>
            <a:r>
              <a:rPr lang="cs-CZ" dirty="0"/>
              <a:t>povinná publicita (dle kap. 13 Obecných pravidel), </a:t>
            </a:r>
          </a:p>
          <a:p>
            <a:r>
              <a:rPr lang="cs-CZ" dirty="0"/>
              <a:t>nákup služeb, které tvoří součást pořízení dlouhodobého hmotného </a:t>
            </a:r>
            <a:br>
              <a:rPr lang="cs-CZ" dirty="0"/>
            </a:br>
            <a:r>
              <a:rPr lang="cs-CZ" dirty="0"/>
              <a:t>a nehmotného majetku, nejsou-li tyto služby součástí pořizovací ceny vybavení</a:t>
            </a:r>
            <a:br>
              <a:rPr lang="cs-CZ" dirty="0"/>
            </a:br>
            <a:r>
              <a:rPr lang="cs-CZ" dirty="0"/>
              <a:t>(např. školení na ovládání pořízeného vybavení, není-li tato služba součástí pořizovací ceny vybavení). </a:t>
            </a:r>
          </a:p>
        </p:txBody>
      </p:sp>
    </p:spTree>
    <p:extLst>
      <p:ext uri="{BB962C8B-B14F-4D97-AF65-F5344CB8AC3E}">
        <p14:creationId xmlns:p14="http://schemas.microsoft.com/office/powerpoint/2010/main" val="342784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2592" y="1187116"/>
            <a:ext cx="8780776" cy="540618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6400" b="1" dirty="0"/>
              <a:t>Způsobilé výdaje pro hlavní aktivity projektu </a:t>
            </a:r>
            <a:endParaRPr lang="cs-CZ" sz="6400" dirty="0"/>
          </a:p>
          <a:p>
            <a:r>
              <a:rPr lang="cs-CZ" sz="6400" dirty="0" smtClean="0"/>
              <a:t>Na </a:t>
            </a:r>
            <a:r>
              <a:rPr lang="cs-CZ" sz="6400" dirty="0"/>
              <a:t>hlavní aktivity projektu musí být vynaloženo minimálně 85 % celkových způsobilých výdajů projektu. </a:t>
            </a:r>
          </a:p>
          <a:p>
            <a:pPr marL="0" indent="0">
              <a:buNone/>
            </a:pPr>
            <a:r>
              <a:rPr lang="cs-CZ" sz="6400" u="sng" dirty="0"/>
              <a:t>Stavba</a:t>
            </a:r>
            <a:endParaRPr lang="cs-CZ" sz="6400" dirty="0"/>
          </a:p>
          <a:p>
            <a:pPr lvl="0"/>
            <a:r>
              <a:rPr lang="cs-CZ" sz="6400" dirty="0"/>
              <a:t>stavby, přístavby, nástavby, stavební úpravy a rekonstrukce budov sloužících k poskytování registrovaných sociálních služeb,</a:t>
            </a:r>
          </a:p>
          <a:p>
            <a:pPr lvl="0"/>
            <a:r>
              <a:rPr lang="cs-CZ" sz="6400" dirty="0"/>
              <a:t>vytvoření zázemí pro poskytování registrovaných sociálních služeb,</a:t>
            </a:r>
          </a:p>
          <a:p>
            <a:pPr lvl="0"/>
            <a:r>
              <a:rPr lang="cs-CZ" sz="6400" dirty="0"/>
              <a:t>budování a modernizace související inženýrské sítě (vodovod, kanalizace, plyn, elektrické vedení) v rámci stavby, která je součástí projektu a projektové dokumentace stavby (způsobilým výdajem je přípojka realizovaná i mimo pozemek hlavní stavby, pokud je tato přípojka součástí projektové dokumentace a souvisí s realizovaným projektem</a:t>
            </a:r>
            <a:r>
              <a:rPr lang="cs-CZ" sz="6400" dirty="0" smtClean="0"/>
              <a:t>).</a:t>
            </a:r>
            <a:endParaRPr lang="cs-CZ" sz="6400" dirty="0"/>
          </a:p>
          <a:p>
            <a:pPr marL="0" lvl="0" indent="0">
              <a:buNone/>
            </a:pPr>
            <a:r>
              <a:rPr lang="cs-CZ" sz="6400" u="sng" dirty="0" smtClean="0"/>
              <a:t>Nákup </a:t>
            </a:r>
            <a:r>
              <a:rPr lang="cs-CZ" sz="6400" u="sng" dirty="0"/>
              <a:t>staveb</a:t>
            </a:r>
            <a:endParaRPr lang="cs-CZ" sz="6400" dirty="0"/>
          </a:p>
          <a:p>
            <a:pPr lvl="0"/>
            <a:r>
              <a:rPr lang="cs-CZ" sz="6400" dirty="0"/>
              <a:t>nákup budovy (celé nebo její části), která bude sloužit poskytování sociálních služeb, včetně pozemku na kterém budova </a:t>
            </a:r>
            <a:r>
              <a:rPr lang="cs-CZ" sz="6400" dirty="0" smtClean="0"/>
              <a:t>stojí.</a:t>
            </a:r>
          </a:p>
          <a:p>
            <a:pPr marL="0" lvl="0" indent="0">
              <a:buNone/>
            </a:pPr>
            <a:r>
              <a:rPr lang="cs-CZ" sz="6400" u="sng" dirty="0" smtClean="0"/>
              <a:t>Pořízení </a:t>
            </a:r>
            <a:r>
              <a:rPr lang="cs-CZ" sz="6400" u="sng" dirty="0"/>
              <a:t>vybavení budov a zázemí</a:t>
            </a:r>
            <a:endParaRPr lang="cs-CZ" sz="6400" dirty="0"/>
          </a:p>
          <a:p>
            <a:pPr lvl="0"/>
            <a:r>
              <a:rPr lang="cs-CZ" sz="6400" dirty="0"/>
              <a:t>pořízení vybavení pro zajištění provozu zařízení s odůvodněnou vazbou </a:t>
            </a:r>
            <a:r>
              <a:rPr lang="cs-CZ" sz="6400" dirty="0" smtClean="0"/>
              <a:t>na </a:t>
            </a:r>
            <a:r>
              <a:rPr lang="cs-CZ" sz="6400" dirty="0"/>
              <a:t>poskytování služeb</a:t>
            </a:r>
            <a:r>
              <a:rPr lang="cs-CZ" sz="6400" dirty="0" smtClean="0"/>
              <a:t>.</a:t>
            </a:r>
            <a:endParaRPr lang="cs-CZ" sz="6400" dirty="0"/>
          </a:p>
          <a:p>
            <a:pPr marL="0" indent="0">
              <a:buNone/>
            </a:pPr>
            <a:r>
              <a:rPr lang="cs-CZ" sz="6400" u="sng" dirty="0"/>
              <a:t>DPH</a:t>
            </a:r>
            <a:endParaRPr lang="cs-CZ" sz="6400" dirty="0"/>
          </a:p>
          <a:p>
            <a:pPr lvl="0"/>
            <a:r>
              <a:rPr lang="cs-CZ" sz="6400" dirty="0"/>
              <a:t>DPH je způsobilým výdajem, jen je-li způsobilým výdajem plnění, ke kterému </a:t>
            </a:r>
            <a:r>
              <a:rPr lang="cs-CZ" sz="6400" dirty="0" smtClean="0"/>
              <a:t>se </a:t>
            </a:r>
            <a:r>
              <a:rPr lang="cs-CZ" sz="6400" dirty="0"/>
              <a:t>vztahuje,</a:t>
            </a:r>
          </a:p>
          <a:p>
            <a:pPr lvl="0"/>
            <a:r>
              <a:rPr lang="cs-CZ" sz="6400" dirty="0"/>
              <a:t>pokud nemá žadatel jakožto plátce DPH k podporovaným hlavním aktivitám nárok na odpočet na vstupu,</a:t>
            </a:r>
          </a:p>
          <a:p>
            <a:pPr lvl="0"/>
            <a:r>
              <a:rPr lang="cs-CZ" sz="6400" dirty="0"/>
              <a:t>pokud žadatel není plátce DPH, způsobilým výdajem je celková pořizovací cena.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623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MMR a CRR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591220"/>
            <a:ext cx="7704000" cy="4862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lnSpc>
                <a:spcPct val="150000"/>
              </a:lnSpc>
            </a:pPr>
            <a:r>
              <a:rPr lang="cs-CZ" sz="1900" b="1" dirty="0">
                <a:solidFill>
                  <a:prstClr val="black"/>
                </a:solidFill>
                <a:latin typeface="Arial"/>
              </a:rPr>
              <a:t>Ministerstvo pro místní rozvoj České republiky</a:t>
            </a:r>
          </a:p>
          <a:p>
            <a:pPr lvl="0" defTabSz="914400">
              <a:lnSpc>
                <a:spcPct val="150000"/>
              </a:lnSpc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= Řídicí orgán IROP (ŘO IROP)</a:t>
            </a:r>
          </a:p>
          <a:p>
            <a:pPr lvl="0" defTabSz="9144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řízení programu</a:t>
            </a:r>
          </a:p>
          <a:p>
            <a:pPr lvl="0" defTabSz="9144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příprava výzev a pravidel pro žadatele a příjemce, </a:t>
            </a:r>
          </a:p>
          <a:p>
            <a:pPr lvl="0" defTabSz="9144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poskytovatel dotace </a:t>
            </a:r>
          </a:p>
          <a:p>
            <a:pPr lvl="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900" dirty="0">
              <a:solidFill>
                <a:prstClr val="black"/>
              </a:solidFill>
              <a:latin typeface="Arial"/>
            </a:endParaRPr>
          </a:p>
          <a:p>
            <a:pPr lvl="0" algn="just" defTabSz="914400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cs-CZ" sz="1900" b="1" dirty="0">
                <a:solidFill>
                  <a:prstClr val="black"/>
                </a:solidFill>
                <a:latin typeface="Arial"/>
              </a:rPr>
              <a:t>Centrum pro regionální rozvoj České republiky</a:t>
            </a:r>
          </a:p>
          <a:p>
            <a:pPr lvl="0" algn="just" defTabSz="914400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= zprostředkující subjekt pro IROP</a:t>
            </a:r>
          </a:p>
          <a:p>
            <a:pPr lvl="0" algn="just" defTabSz="914400" eaLnBrk="0" fontAlgn="base" hangingPunct="0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konzultace, příjem a hodnocení žádostí o podporu, kontroly projektů, kontroly žádostí o platbu, administrace změn, zpracování podkladů pro certifikaci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2011" y="1228298"/>
            <a:ext cx="8635541" cy="4949217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600" b="1" dirty="0"/>
              <a:t>Způsobilé výdaje pro vedlejší aktivitu projektu</a:t>
            </a:r>
            <a:endParaRPr lang="cs-CZ" sz="1600" dirty="0"/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nákup pozemků pro výstavbu nové budovy nebo přístavbu stávající budovy (do 10 % celkových způsobilých výdajů projektu),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zeleň v okolí budov a na budovách (zelené zdi a střechy, aleje, hřiště, sportovní hřiště a parky),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parkovací stání v rámci areálu nezbytné pro provoz zařízení, včetně příjezdových komunikací v rámci areálu a nezbytného doprovodného vybavení,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demolice původního objektu na místě realizace projektu,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zabezpečení výstavby (technický dozor investora, BOZP, autorský dozor),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projektová dokumentace stavby, EIA,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studie proveditelnosti,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pořízení služeb bezprostředně souvisejících s realizací projektu (</a:t>
            </a:r>
            <a:r>
              <a:rPr lang="cs-CZ" sz="1600" dirty="0" smtClean="0"/>
              <a:t>příprava a </a:t>
            </a:r>
            <a:r>
              <a:rPr lang="cs-CZ" sz="1600" dirty="0"/>
              <a:t>realizace zadávacích a výběrových řízení),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povinná publicita,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nákup služeb, které tvoří součást pořízení dlouhodobého hmotného </a:t>
            </a:r>
            <a:r>
              <a:rPr lang="cs-CZ" sz="1600" dirty="0" smtClean="0"/>
              <a:t>a </a:t>
            </a:r>
            <a:r>
              <a:rPr lang="cs-CZ" sz="1600" dirty="0"/>
              <a:t>nehmotného majetku, nejsou-li tyto služby součástí pořizovací ceny vybavení,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600" u="sng" dirty="0"/>
              <a:t>DPH</a:t>
            </a:r>
            <a:endParaRPr lang="cs-CZ" sz="1600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1400" dirty="0"/>
              <a:t>DPH je způsobilým výdajem, jen je-li způsobilým výdajem plnění, ke kterému </a:t>
            </a:r>
            <a:r>
              <a:rPr lang="cs-CZ" sz="1400" dirty="0" smtClean="0"/>
              <a:t>se </a:t>
            </a:r>
            <a:r>
              <a:rPr lang="cs-CZ" sz="1400" dirty="0"/>
              <a:t>vztahuje,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1400" dirty="0"/>
              <a:t>pokud nemá žadatel jakožto plátce DPH k podporovaným vedlejším aktivitám nárok na odpočet na vstupu,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1400" dirty="0"/>
              <a:t>pokud žadatel není plátce DPH, způsobilým výdajem je celková pořizovací cena.</a:t>
            </a:r>
          </a:p>
        </p:txBody>
      </p:sp>
    </p:spTree>
    <p:extLst>
      <p:ext uri="{BB962C8B-B14F-4D97-AF65-F5344CB8AC3E}">
        <p14:creationId xmlns:p14="http://schemas.microsoft.com/office/powerpoint/2010/main" val="366189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4549" y="1318437"/>
            <a:ext cx="8270801" cy="485852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b="1" dirty="0"/>
              <a:t>Nezpůsobilé výdaje projektu:</a:t>
            </a:r>
            <a:endParaRPr lang="cs-CZ" sz="16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výdaj, který nesouvisí s cíli projektu nebo který není možno doložit písemnými doklady,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provozní a režijní výdaje,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cestovní náhrady,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výdaje na nepovinnou publicitu,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výdaje spojené s řízením a administrací projektu,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manka a škody,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opravy a udržování,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správní poplatky,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úroky z úvěrů, půjček, splátky úvěrů a půjček,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kurzové ztráty,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rezervy na budoucí ztráty a dluhy,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provize,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DPH, pokud má příjemce nárok na odpočet daně na vstupu; pokud u organizace existuje dvojí režim, musí příjemce rozhodnout, zda navrhovaný projekt spadá pod aktivity podléhající režimu daně z přidané hodnoty s nárokem na odpočet nebo pod aktivity, kde daň není uplatňovaná,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splátky půjček a úvěrů,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sankce, penále, pokuty,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výdaje na záruky, pojištění, úroky, bankovní poplatky, kursové ztráty, celní </a:t>
            </a:r>
            <a:br>
              <a:rPr lang="cs-CZ" sz="1600" dirty="0"/>
            </a:br>
            <a:r>
              <a:rPr lang="cs-CZ" sz="1600" dirty="0"/>
              <a:t>a správní poplatky, </a:t>
            </a:r>
            <a:endParaRPr lang="cs-CZ" sz="16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náklady na spotřebu energií a ostatní provozní náklady,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23890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2592" y="1275906"/>
            <a:ext cx="9021408" cy="500793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600" b="1" dirty="0"/>
              <a:t>Nezpůsobilé výdaje projektu:</a:t>
            </a:r>
            <a:endParaRPr lang="cs-CZ" sz="1600" dirty="0"/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 smtClean="0"/>
              <a:t>výdaje </a:t>
            </a:r>
            <a:r>
              <a:rPr lang="cs-CZ" sz="1600" dirty="0"/>
              <a:t>na nákup služeb, s výjimkou služeb tvořících součást pořízení dlouhodobého hmotného a nehmotného majetku, nejsou-li součástí pořizovací ceny vybavení, přípravy a realizace projektu vyjmenovaných ve způsobilých vedlejších aktivitách a přípravy a realizace zadávacích a </a:t>
            </a:r>
            <a:r>
              <a:rPr lang="cs-CZ" sz="1600" dirty="0" smtClean="0"/>
              <a:t>výběrových </a:t>
            </a:r>
            <a:r>
              <a:rPr lang="cs-CZ" sz="1600" dirty="0"/>
              <a:t>řízení,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odpisy,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vzdělávání zaměstnanců,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vady díla, které je dodavatel povinen odstranit bez další náhrady,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výdaje na vedlejší aktivity projektu nad 15 % celkových způsobilých výdajů,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nákup pozemků nad 10 % celkových způsobilých výdajů projektu,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plnící a dobíjecí stanice,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celní, správní a ostatní poplatky,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výdaje na právní spory vzniklé v souvislosti s projektem, např. výdaje na uhrazení </a:t>
            </a:r>
            <a:r>
              <a:rPr lang="cs-CZ" sz="1600" dirty="0" smtClean="0"/>
              <a:t>soudního poplatku</a:t>
            </a:r>
            <a:r>
              <a:rPr lang="cs-CZ" sz="1600" dirty="0"/>
              <a:t>, na pořízení důkazů, na právní zastoupení v případě sporu,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výdaje, které jsou součástí likvidace společnosti, nedobytné pohledávky,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odpisy dlouhodobého hmotného a nehmotného majetku,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výdaje odpovídající svým vymezením účetní kategorii mimořádných nákladů,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výdaje na audit projektu,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další výdaje, u kterých nejsou dodrženy podmínky pro způsobilost výdajů uvedené v těchto Pravidlech.</a:t>
            </a:r>
          </a:p>
        </p:txBody>
      </p:sp>
    </p:spTree>
    <p:extLst>
      <p:ext uri="{BB962C8B-B14F-4D97-AF65-F5344CB8AC3E}">
        <p14:creationId xmlns:p14="http://schemas.microsoft.com/office/powerpoint/2010/main" val="201532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8977" y="1433777"/>
            <a:ext cx="8196373" cy="474318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INDIKÁTORY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 smtClean="0"/>
              <a:t>Indikátor </a:t>
            </a:r>
            <a:r>
              <a:rPr lang="cs-CZ" b="1" dirty="0"/>
              <a:t>výsledku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6 75 10 Kapacita služeb a sociální práce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Povinný indikátor k výběru a naplnění pro všechny projekty. Žadatel uvede výchozí </a:t>
            </a:r>
            <a:br>
              <a:rPr lang="cs-CZ" dirty="0"/>
            </a:br>
            <a:r>
              <a:rPr lang="cs-CZ" dirty="0"/>
              <a:t>a cílovou hodnotu projektu. K naplnění cílové hodnoty indikátoru musí dojít k datu ukončení realizace projektu.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Indikátory výstupu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5 54 01 Počet podpořených zázemí pro služby a sociální práci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Povinný indikátor k výběru a naplnění pro všechny projekty. Žadatel uvede cílovou hodnotu projektu. K naplnění cílové hodnoty indikátoru musí dojít k datu ukončení realizace projektu. </a:t>
            </a:r>
          </a:p>
          <a:p>
            <a:pPr marL="0" indent="0">
              <a:buNone/>
            </a:pPr>
            <a:r>
              <a:rPr lang="cs-CZ" b="1" dirty="0"/>
              <a:t>5 54 02 Počet poskytovaných druhů sociálních služeb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Povinný indikátor k výběru a naplnění pro všechny projekty. Žadatel uvede cílovou hodnotu projektu. K naplnění cílové hodnoty indikátoru musí dojít do 6 měsíců od data ukončení realizace projektu (viz Metodický list k indikátoru 5 54 02; příjemce je povinen vykázat skutečný počet sociálních služeb dle zákona č. 108/2006 Sb., které přihlásil </a:t>
            </a:r>
            <a:br>
              <a:rPr lang="cs-CZ" dirty="0"/>
            </a:br>
            <a:r>
              <a:rPr lang="cs-CZ" dirty="0"/>
              <a:t>k registraci do 6 měsíců od data ukončení realizace projektu). </a:t>
            </a:r>
          </a:p>
        </p:txBody>
      </p:sp>
    </p:spTree>
    <p:extLst>
      <p:ext uri="{BB962C8B-B14F-4D97-AF65-F5344CB8AC3E}">
        <p14:creationId xmlns:p14="http://schemas.microsoft.com/office/powerpoint/2010/main" val="18333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7079" y="1433777"/>
            <a:ext cx="8228271" cy="474318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4500" b="1" dirty="0" smtClean="0"/>
              <a:t>POVINNÉ PŘÍLOHY</a:t>
            </a:r>
          </a:p>
          <a:p>
            <a:pPr marL="0" indent="0">
              <a:buNone/>
            </a:pPr>
            <a:r>
              <a:rPr lang="cs-CZ" sz="4000" dirty="0" smtClean="0"/>
              <a:t>1. Plná </a:t>
            </a:r>
            <a:r>
              <a:rPr lang="cs-CZ" sz="4000" dirty="0"/>
              <a:t>moc</a:t>
            </a:r>
          </a:p>
          <a:p>
            <a:pPr marL="0" indent="0">
              <a:buNone/>
            </a:pPr>
            <a:r>
              <a:rPr lang="cs-CZ" sz="4000" dirty="0" smtClean="0"/>
              <a:t>2. Zadávací </a:t>
            </a:r>
            <a:r>
              <a:rPr lang="cs-CZ" sz="4000" dirty="0"/>
              <a:t>a výběrová řízení</a:t>
            </a:r>
          </a:p>
          <a:p>
            <a:pPr marL="0" indent="0">
              <a:buNone/>
            </a:pPr>
            <a:r>
              <a:rPr lang="cs-CZ" sz="4000" dirty="0" smtClean="0"/>
              <a:t>3. Doklady </a:t>
            </a:r>
            <a:r>
              <a:rPr lang="cs-CZ" sz="4000" dirty="0"/>
              <a:t>o právní subjektivitě žadatele</a:t>
            </a:r>
          </a:p>
          <a:p>
            <a:pPr marL="0" indent="0">
              <a:buNone/>
            </a:pPr>
            <a:r>
              <a:rPr lang="cs-CZ" sz="4000" dirty="0"/>
              <a:t>4</a:t>
            </a:r>
            <a:r>
              <a:rPr lang="cs-CZ" sz="4000" dirty="0" smtClean="0"/>
              <a:t>. Studie </a:t>
            </a:r>
            <a:r>
              <a:rPr lang="cs-CZ" sz="4000" dirty="0"/>
              <a:t>proveditelnosti</a:t>
            </a:r>
          </a:p>
          <a:p>
            <a:pPr marL="0" indent="0">
              <a:buNone/>
            </a:pPr>
            <a:r>
              <a:rPr lang="cs-CZ" sz="4000" dirty="0"/>
              <a:t>5</a:t>
            </a:r>
            <a:r>
              <a:rPr lang="cs-CZ" sz="4000" dirty="0" smtClean="0"/>
              <a:t>. Doklad </a:t>
            </a:r>
            <a:r>
              <a:rPr lang="cs-CZ" sz="4000" dirty="0"/>
              <a:t>o prokázání právních vztahů k majetku, který je předmětem projektu</a:t>
            </a:r>
          </a:p>
          <a:p>
            <a:pPr marL="0" indent="0">
              <a:buNone/>
            </a:pPr>
            <a:r>
              <a:rPr lang="cs-CZ" sz="4000" dirty="0"/>
              <a:t>6</a:t>
            </a:r>
            <a:r>
              <a:rPr lang="cs-CZ" sz="4000" dirty="0" smtClean="0"/>
              <a:t>. Žádost </a:t>
            </a:r>
            <a:r>
              <a:rPr lang="cs-CZ" sz="4000" dirty="0"/>
              <a:t>o stavební povolení nebo ohlášení, případně stavební povolení nebo souhlas s provedením ohlášeného stavebního záměru nebo veřejnoprávní smlouva nahrazující stavební povolení</a:t>
            </a:r>
          </a:p>
          <a:p>
            <a:pPr marL="0" indent="0">
              <a:buNone/>
            </a:pPr>
            <a:r>
              <a:rPr lang="cs-CZ" sz="4000" dirty="0"/>
              <a:t>7</a:t>
            </a:r>
            <a:r>
              <a:rPr lang="cs-CZ" sz="4000" dirty="0" smtClean="0"/>
              <a:t>. Projektová </a:t>
            </a:r>
            <a:r>
              <a:rPr lang="cs-CZ" sz="4000" dirty="0"/>
              <a:t>dokumentace pro vydání stavebního povolení nebo pro ohlášení stavby</a:t>
            </a:r>
          </a:p>
          <a:p>
            <a:pPr marL="0" indent="0">
              <a:buNone/>
            </a:pPr>
            <a:r>
              <a:rPr lang="cs-CZ" sz="4000" dirty="0"/>
              <a:t>8</a:t>
            </a:r>
            <a:r>
              <a:rPr lang="cs-CZ" sz="4000" dirty="0" smtClean="0"/>
              <a:t>. Položkový </a:t>
            </a:r>
            <a:r>
              <a:rPr lang="cs-CZ" sz="4000" dirty="0"/>
              <a:t>rozpočet stavby</a:t>
            </a:r>
          </a:p>
          <a:p>
            <a:pPr marL="0" indent="0">
              <a:buNone/>
            </a:pPr>
            <a:r>
              <a:rPr lang="cs-CZ" sz="4000" dirty="0"/>
              <a:t>9</a:t>
            </a:r>
            <a:r>
              <a:rPr lang="cs-CZ" sz="4000" dirty="0" smtClean="0"/>
              <a:t>. Souhlasné </a:t>
            </a:r>
            <a:r>
              <a:rPr lang="cs-CZ" sz="4000" dirty="0"/>
              <a:t>stanovisko subjektu, který vydal strategický plán sociálního začleňování, komunitní plán sociálních služeb nebo střednědobý plán rozvoje sociálních služeb kraje</a:t>
            </a:r>
          </a:p>
          <a:p>
            <a:pPr marL="0" indent="0">
              <a:buNone/>
            </a:pPr>
            <a:r>
              <a:rPr lang="cs-CZ" sz="4000" dirty="0"/>
              <a:t>10</a:t>
            </a:r>
            <a:r>
              <a:rPr lang="cs-CZ" sz="4000" dirty="0" smtClean="0"/>
              <a:t>. Pověřovací </a:t>
            </a:r>
            <a:r>
              <a:rPr lang="cs-CZ" sz="4000" dirty="0"/>
              <a:t>akt, popř. vyjádření objednatele služeb o úmyslu žadatele pověřit výkonem služby obecného hospodářského zájmu v souladu s Rozhodnutím Komise 2012/21/EU</a:t>
            </a:r>
          </a:p>
          <a:p>
            <a:pPr marL="0" indent="0">
              <a:buNone/>
            </a:pPr>
            <a:r>
              <a:rPr lang="cs-CZ" sz="4000" dirty="0"/>
              <a:t>11</a:t>
            </a:r>
            <a:r>
              <a:rPr lang="cs-CZ" sz="4000" dirty="0" smtClean="0"/>
              <a:t>. Čestné </a:t>
            </a:r>
            <a:r>
              <a:rPr lang="cs-CZ" sz="4000" dirty="0"/>
              <a:t>prohlášení o skutečném majiteli</a:t>
            </a:r>
          </a:p>
          <a:p>
            <a:pPr marL="0" indent="0">
              <a:buNone/>
            </a:pPr>
            <a:r>
              <a:rPr lang="cs-CZ" sz="4000" u="sng" dirty="0" smtClean="0"/>
              <a:t>U výzvy č. 82 </a:t>
            </a:r>
            <a:r>
              <a:rPr lang="cs-CZ" sz="4000" dirty="0" smtClean="0"/>
              <a:t>navíc příloha 12. Potvrzení </a:t>
            </a:r>
            <a:r>
              <a:rPr lang="cs-CZ" sz="4000" dirty="0"/>
              <a:t>souladu projektu předkládaného do IROP se Strategickým plánem sociálního začleňování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133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2019" y="1433777"/>
            <a:ext cx="8313331" cy="47431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/>
              <a:t>Veřejná podpora</a:t>
            </a:r>
          </a:p>
          <a:p>
            <a:r>
              <a:rPr lang="cs-CZ" sz="1600" dirty="0"/>
              <a:t>Poskytnutá podpora navazuje na podmínky Rozhodnutí Komise ze dne 20. prosince 2011 o použití čl. 106 odst. 2 Smlouvy o fungování Evropské unie na státní podporu ve formě vyrovnávací platby za závazek veřejné služby udělené určitým podnikům pověřeným poskytováním služeb obecného hospodářského zájmu (2012/21/EU, dále jen „Rozhodnutí Komise 2012/21/EU</a:t>
            </a:r>
            <a:r>
              <a:rPr lang="cs-CZ" sz="1600" dirty="0" smtClean="0"/>
              <a:t>“).</a:t>
            </a:r>
          </a:p>
          <a:p>
            <a:pPr marL="0" indent="0">
              <a:buNone/>
            </a:pPr>
            <a:r>
              <a:rPr lang="cs-CZ" sz="1600" b="1" dirty="0"/>
              <a:t>Pověřovací akt </a:t>
            </a:r>
            <a:endParaRPr lang="cs-CZ" sz="1600" dirty="0"/>
          </a:p>
          <a:p>
            <a:r>
              <a:rPr lang="cs-CZ" sz="1600" dirty="0"/>
              <a:t>Pokud je podpora poskytována s odkazem na Rozhodnutí Komise 2012/21/EU, pověřovací akt musí obsahovat tyto údaje:</a:t>
            </a:r>
          </a:p>
          <a:p>
            <a:pPr lvl="0"/>
            <a:r>
              <a:rPr lang="cs-CZ" sz="1600" dirty="0"/>
              <a:t>náplň a trvání závazku veřejné služby,</a:t>
            </a:r>
          </a:p>
          <a:p>
            <a:pPr lvl="0"/>
            <a:r>
              <a:rPr lang="cs-CZ" sz="1600" dirty="0"/>
              <a:t>identifikace podniku, případně, o které území se jedná;</a:t>
            </a:r>
          </a:p>
          <a:p>
            <a:pPr lvl="0"/>
            <a:r>
              <a:rPr lang="cs-CZ" sz="1600" dirty="0"/>
              <a:t>povahu jakýchkoliv výhradních nebo zvláštních práv;</a:t>
            </a:r>
          </a:p>
          <a:p>
            <a:pPr lvl="0"/>
            <a:r>
              <a:rPr lang="cs-CZ" sz="1600" dirty="0"/>
              <a:t>popis kompenzačního mechanismu a parametrů pro výpočet, kontrolu a přezkoumání vyrovnávací platby;</a:t>
            </a:r>
          </a:p>
          <a:p>
            <a:pPr lvl="0"/>
            <a:r>
              <a:rPr lang="cs-CZ" sz="1600" dirty="0"/>
              <a:t>opatření k zamezení a vrácení jakékoli nadměrné vyrovnávací platby;</a:t>
            </a:r>
          </a:p>
          <a:p>
            <a:r>
              <a:rPr lang="cs-CZ" sz="1600" dirty="0"/>
              <a:t>odkaz na Rozhodnutí Komise 2012/21/EU (uvedením plného názvu v textu pověření).</a:t>
            </a:r>
          </a:p>
        </p:txBody>
      </p:sp>
    </p:spTree>
    <p:extLst>
      <p:ext uri="{BB962C8B-B14F-4D97-AF65-F5344CB8AC3E}">
        <p14:creationId xmlns:p14="http://schemas.microsoft.com/office/powerpoint/2010/main" val="415763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 a 82. výzva IROP – sociální služby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000" u="sng" dirty="0"/>
              <a:t>Pokud nebyl pověřovací akt</a:t>
            </a:r>
            <a:r>
              <a:rPr lang="cs-CZ" sz="2000" dirty="0"/>
              <a:t> k výkonu služby obecného hospodářského zájmu v souladu s Rozhodnutím Komise 2012/21/EU ke dni podání žádosti vydán, musí žadatel předložit </a:t>
            </a:r>
            <a:r>
              <a:rPr lang="cs-CZ" sz="2000" b="1" dirty="0"/>
              <a:t>vyjádření pověřovatele o úmyslu pověřovací akt k výkonu služby obecného hospodářského zájmu vydat</a:t>
            </a:r>
            <a:r>
              <a:rPr lang="cs-CZ" sz="2000" dirty="0"/>
              <a:t>. Vyjádření pověřovatele musí obsahovat údaje podle čl. 4 Rozhodnutí Komise 2012/21/EU. ŘO IROP nestanoví formální podobu vyjádření pověřovatele</a:t>
            </a:r>
            <a:r>
              <a:rPr lang="cs-CZ" sz="2000" dirty="0" smtClean="0"/>
              <a:t>.</a:t>
            </a:r>
          </a:p>
          <a:p>
            <a:r>
              <a:rPr lang="cs-CZ" sz="2000" dirty="0"/>
              <a:t>Poskytovatel služby, který dokládá pouze vyjádření pověřovatele o úmyslu pověřovací akt k výkonu služby obecného hospodářského zájmu vydat, musí být pověřen k výkonu SOHZ nejpozději do 12 měsíců od ukončení realizace </a:t>
            </a:r>
            <a:r>
              <a:rPr lang="cs-CZ" sz="2000" dirty="0" smtClean="0"/>
              <a:t>projektu.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0397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Děkujeme za pozornost</a:t>
            </a:r>
            <a:endParaRPr lang="cs-CZ" sz="5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99" y="4135831"/>
            <a:ext cx="7085403" cy="80192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6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Pravidla pro žadatele a příjemce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774100"/>
            <a:ext cx="7704000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lvl="1" defTabSz="914400">
              <a:spcAft>
                <a:spcPts val="600"/>
              </a:spcAft>
              <a:defRPr/>
            </a:pPr>
            <a:r>
              <a:rPr lang="cs-CZ" sz="2400" b="1" dirty="0">
                <a:solidFill>
                  <a:prstClr val="black"/>
                </a:solidFill>
                <a:latin typeface="Arial"/>
                <a:cs typeface="Arial" charset="0"/>
              </a:rPr>
              <a:t>Obecná pravidla</a:t>
            </a:r>
          </a:p>
          <a:p>
            <a:pPr marL="400050" lvl="1" defTabSz="914400">
              <a:spcAft>
                <a:spcPts val="600"/>
              </a:spcAft>
              <a:defRPr/>
            </a:pPr>
            <a:r>
              <a:rPr lang="cs-CZ" sz="2400" i="1" dirty="0">
                <a:solidFill>
                  <a:prstClr val="black"/>
                </a:solidFill>
                <a:latin typeface="Arial"/>
                <a:cs typeface="Arial" charset="0"/>
              </a:rPr>
              <a:t>(závazná pro všechny specifické cíle a výzvy)</a:t>
            </a:r>
            <a:endParaRPr lang="cs-CZ" sz="2400" i="1" u="sng" dirty="0">
              <a:solidFill>
                <a:prstClr val="black"/>
              </a:solidFill>
              <a:latin typeface="Arial"/>
              <a:cs typeface="Arial" charset="0"/>
            </a:endParaRPr>
          </a:p>
          <a:p>
            <a:pPr lvl="1" defTabSz="914400">
              <a:defRPr/>
            </a:pPr>
            <a:r>
              <a:rPr lang="cs-CZ" sz="2400" dirty="0">
                <a:solidFill>
                  <a:prstClr val="black"/>
                </a:solidFill>
                <a:latin typeface="Arial"/>
                <a:hlinkClick r:id="rId2"/>
              </a:rPr>
              <a:t>www.dotaceEU.cz/IROP</a:t>
            </a:r>
            <a:endParaRPr lang="cs-CZ" sz="2400" dirty="0">
              <a:solidFill>
                <a:prstClr val="black"/>
              </a:solidFill>
              <a:latin typeface="Arial"/>
            </a:endParaRPr>
          </a:p>
          <a:p>
            <a:pPr lvl="1" defTabSz="914400">
              <a:defRPr/>
            </a:pPr>
            <a:endParaRPr lang="cs-CZ" sz="2400" dirty="0">
              <a:solidFill>
                <a:prstClr val="black"/>
              </a:solidFill>
              <a:latin typeface="Arial"/>
            </a:endParaRPr>
          </a:p>
          <a:p>
            <a:pPr marL="400050" lvl="1" defTabSz="914400">
              <a:spcAft>
                <a:spcPts val="600"/>
              </a:spcAft>
              <a:defRPr/>
            </a:pPr>
            <a:r>
              <a:rPr lang="cs-CZ" sz="2400" b="1" dirty="0">
                <a:solidFill>
                  <a:prstClr val="black"/>
                </a:solidFill>
                <a:latin typeface="Arial"/>
                <a:cs typeface="Arial" charset="0"/>
              </a:rPr>
              <a:t>Specifická pravidla</a:t>
            </a:r>
          </a:p>
          <a:p>
            <a:pPr marL="400050" lvl="1" defTabSz="914400">
              <a:spcAft>
                <a:spcPts val="600"/>
              </a:spcAft>
              <a:defRPr/>
            </a:pPr>
            <a:r>
              <a:rPr lang="cs-CZ" sz="2400" i="1" dirty="0">
                <a:solidFill>
                  <a:prstClr val="black"/>
                </a:solidFill>
                <a:latin typeface="Arial"/>
                <a:cs typeface="Arial" charset="0"/>
              </a:rPr>
              <a:t>(pro každou výzvu samostatný dokument)</a:t>
            </a:r>
            <a:r>
              <a:rPr lang="cs-CZ" sz="2400" i="1" u="sng" dirty="0">
                <a:solidFill>
                  <a:prstClr val="black"/>
                </a:solidFill>
                <a:latin typeface="Arial"/>
                <a:cs typeface="Arial" charset="0"/>
              </a:rPr>
              <a:t> </a:t>
            </a:r>
          </a:p>
          <a:p>
            <a:pPr marL="400050" lvl="1" defTabSz="914400">
              <a:spcAft>
                <a:spcPts val="600"/>
              </a:spcAft>
              <a:defRPr/>
            </a:pPr>
            <a:r>
              <a:rPr lang="cs-CZ" sz="2400" dirty="0">
                <a:solidFill>
                  <a:prstClr val="black"/>
                </a:solidFill>
                <a:latin typeface="Arial"/>
                <a:cs typeface="Arial" charset="0"/>
                <a:hlinkClick r:id="rId2"/>
              </a:rPr>
              <a:t>www.dotaceEU.cz/IROP</a:t>
            </a:r>
            <a:endParaRPr lang="cs-CZ" sz="2400" dirty="0">
              <a:solidFill>
                <a:prstClr val="black"/>
              </a:solidFill>
              <a:latin typeface="Arial"/>
              <a:cs typeface="Arial" charset="0"/>
            </a:endParaRPr>
          </a:p>
          <a:p>
            <a:pPr lvl="1" indent="-342900" defTabSz="9144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prstClr val="black"/>
                </a:solidFill>
                <a:latin typeface="Arial"/>
                <a:cs typeface="Arial" charset="0"/>
              </a:rPr>
              <a:t>podporované aktivity, způsobilé výdaje, hodnoticí kritéria, povinné přílohy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1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it-IT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Pravidla pro žadatele a </a:t>
            </a:r>
            <a:r>
              <a:rPr lang="it-IT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příjemce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6387699"/>
              </p:ext>
            </p:extLst>
          </p:nvPr>
        </p:nvGraphicFramePr>
        <p:xfrm>
          <a:off x="524256" y="1111188"/>
          <a:ext cx="8162544" cy="5065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1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1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42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Kapitoly</a:t>
                      </a:r>
                      <a:r>
                        <a:rPr lang="cs-CZ" baseline="0" dirty="0" smtClean="0"/>
                        <a:t> Obecných pravidel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Vyhlášení výzvy a předkládání žádostí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Publicita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Hodnocení a výběr projektů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Sankce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Příprava</a:t>
                      </a:r>
                      <a:r>
                        <a:rPr lang="cs-CZ" baseline="0" dirty="0" smtClean="0"/>
                        <a:t> a realizace projektu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Monitorování projektů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Investiční</a:t>
                      </a:r>
                      <a:r>
                        <a:rPr lang="cs-CZ" baseline="0" dirty="0" smtClean="0"/>
                        <a:t> plánování 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Indikátory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Dodatečné stavební práce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Změny v projektu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473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Odstoupení, ukončení realizace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Nesrovnalosti,</a:t>
                      </a:r>
                      <a:r>
                        <a:rPr lang="cs-CZ" baseline="0" dirty="0" smtClean="0"/>
                        <a:t> porušení rozpočtové kázně, porušení právního aktu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Veřejná podpora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Financování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Účetnictví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Příjmy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Způsobilé výdaje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Udržitelnost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Přenesená daňová povinnost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Námitky a stížnosti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Archivace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Kontroly a audity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Vazba</a:t>
                      </a:r>
                      <a:r>
                        <a:rPr lang="cs-CZ" baseline="0" dirty="0" smtClean="0"/>
                        <a:t> na integrované nástroje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Právní a metodický rámec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02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cap="all" dirty="0">
                <a:solidFill>
                  <a:srgbClr val="0070C0"/>
                </a:solidFill>
                <a:latin typeface="Myriad Pro"/>
              </a:rPr>
              <a:t/>
            </a:r>
            <a:br>
              <a:rPr lang="cs-CZ" sz="3600" b="1" cap="all" dirty="0">
                <a:solidFill>
                  <a:srgbClr val="0070C0"/>
                </a:solidFill>
                <a:latin typeface="Myriad Pro"/>
              </a:rPr>
            </a:br>
            <a:r>
              <a:rPr lang="cs-CZ" sz="33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IROP 2014 - 2020</a:t>
            </a:r>
            <a:r>
              <a:rPr lang="cs-CZ" sz="3400" b="1" cap="all" dirty="0">
                <a:solidFill>
                  <a:srgbClr val="0070C0"/>
                </a:solidFill>
                <a:latin typeface="Myriad Pro"/>
              </a:rPr>
              <a:t/>
            </a:r>
            <a:br>
              <a:rPr lang="cs-CZ" sz="3400" b="1" cap="all" dirty="0">
                <a:solidFill>
                  <a:srgbClr val="0070C0"/>
                </a:solidFill>
                <a:latin typeface="Myriad Pro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Financování z Evropského fondu pro regionální rozvoj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Alokace: 4,64 mld. EUR = 122 mld. Kč 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Kofinancování:  až 85 % z EFRR a 15 % (příjemce + státní rozpočet – podle Pravidel </a:t>
            </a:r>
            <a:r>
              <a:rPr lang="cs-CZ" sz="2400" dirty="0" smtClean="0"/>
              <a:t>spolufinancování)    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Projekty realizované prostřednictvím CLLD</a:t>
            </a:r>
            <a:r>
              <a:rPr lang="cs-CZ" sz="2400" dirty="0"/>
              <a:t>: </a:t>
            </a:r>
            <a:r>
              <a:rPr lang="cs-CZ" altLang="cs-CZ" sz="2400" dirty="0"/>
              <a:t>95 % EFRR </a:t>
            </a:r>
          </a:p>
          <a:p>
            <a:pPr marL="0" lvl="1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cs-CZ" altLang="cs-CZ" dirty="0"/>
              <a:t>	a 5 % příjemce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77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Průběžný stav IROP k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26. 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2018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cs-CZ" dirty="0"/>
              <a:t>Vyhlášeno </a:t>
            </a:r>
            <a:r>
              <a:rPr lang="cs-CZ" dirty="0" smtClean="0"/>
              <a:t>82 </a:t>
            </a:r>
            <a:r>
              <a:rPr lang="cs-CZ" dirty="0"/>
              <a:t>výzev v objemu </a:t>
            </a:r>
            <a:r>
              <a:rPr lang="cs-CZ" dirty="0" smtClean="0"/>
              <a:t>cca 123 </a:t>
            </a:r>
            <a:r>
              <a:rPr lang="cs-CZ" dirty="0"/>
              <a:t>mld. Kč z EFRR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cs-CZ" dirty="0"/>
              <a:t>Předloženo </a:t>
            </a:r>
            <a:r>
              <a:rPr lang="cs-CZ" dirty="0" smtClean="0"/>
              <a:t>více než 8 </a:t>
            </a:r>
            <a:r>
              <a:rPr lang="cs-CZ" dirty="0"/>
              <a:t>tis. projektů za cca </a:t>
            </a:r>
            <a:r>
              <a:rPr lang="cs-CZ" dirty="0" smtClean="0"/>
              <a:t>120 </a:t>
            </a:r>
            <a:r>
              <a:rPr lang="cs-CZ" dirty="0"/>
              <a:t>mld. Kč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cs-CZ" dirty="0"/>
              <a:t>Z toho v „pozitivních“ stavech cca </a:t>
            </a:r>
            <a:r>
              <a:rPr lang="cs-CZ" dirty="0" smtClean="0"/>
              <a:t>6,5 </a:t>
            </a:r>
            <a:r>
              <a:rPr lang="cs-CZ" dirty="0"/>
              <a:t>tis. projektů za cca </a:t>
            </a:r>
            <a:br>
              <a:rPr lang="cs-CZ" dirty="0"/>
            </a:br>
            <a:r>
              <a:rPr lang="cs-CZ" dirty="0" smtClean="0"/>
              <a:t>94 </a:t>
            </a:r>
            <a:r>
              <a:rPr lang="cs-CZ" dirty="0"/>
              <a:t>mld. Kč 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cs-CZ" dirty="0"/>
              <a:t>Schváleno k financování cca </a:t>
            </a:r>
            <a:r>
              <a:rPr lang="cs-CZ" dirty="0" smtClean="0"/>
              <a:t>4 </a:t>
            </a:r>
            <a:r>
              <a:rPr lang="cs-CZ" dirty="0"/>
              <a:t>tis. projektů za </a:t>
            </a:r>
            <a:r>
              <a:rPr lang="cs-CZ" dirty="0" smtClean="0"/>
              <a:t>64 </a:t>
            </a:r>
            <a:r>
              <a:rPr lang="cs-CZ" dirty="0"/>
              <a:t>mld. </a:t>
            </a:r>
            <a:r>
              <a:rPr lang="cs-CZ" dirty="0" smtClean="0"/>
              <a:t>Kč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cs-CZ" dirty="0" smtClean="0"/>
              <a:t>Ukončeno cca 940 projektů za 6,7 mld. Kč z EFRR</a:t>
            </a:r>
            <a:endParaRPr lang="cs-CZ" dirty="0"/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/>
            </a:pPr>
            <a:r>
              <a:rPr lang="cs-CZ" dirty="0"/>
              <a:t>   	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8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Struktura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3175597"/>
              </p:ext>
            </p:extLst>
          </p:nvPr>
        </p:nvGraphicFramePr>
        <p:xfrm>
          <a:off x="457200" y="169068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63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Prioritní osa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2 - Lidé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cs-CZ" sz="2400" dirty="0"/>
              <a:t>SC 2.1 Zvýšení kvality a dostupnosti služeb vedoucí k sociální inkluzi</a:t>
            </a:r>
          </a:p>
          <a:p>
            <a:pPr algn="just">
              <a:spcBef>
                <a:spcPts val="1800"/>
              </a:spcBef>
            </a:pPr>
            <a:r>
              <a:rPr lang="cs-CZ" sz="2400" dirty="0"/>
              <a:t>SC 2.2 Vznik nových a rozvoj existujících podnikatelských </a:t>
            </a:r>
            <a:r>
              <a:rPr lang="cs-CZ" sz="2400" dirty="0" smtClean="0"/>
              <a:t>aktivit </a:t>
            </a:r>
            <a:r>
              <a:rPr lang="cs-CZ" sz="2400" dirty="0"/>
              <a:t>v oblasti sociálního podnikání</a:t>
            </a:r>
          </a:p>
          <a:p>
            <a:pPr algn="just">
              <a:spcBef>
                <a:spcPts val="1800"/>
              </a:spcBef>
            </a:pPr>
            <a:r>
              <a:rPr lang="cs-CZ" sz="2400" dirty="0"/>
              <a:t>SC 2.3 Rozvoj infrastruktury pro poskytování zdravotních služeb a  péče o zdraví</a:t>
            </a:r>
          </a:p>
          <a:p>
            <a:pPr algn="just">
              <a:spcBef>
                <a:spcPts val="1800"/>
              </a:spcBef>
            </a:pPr>
            <a:r>
              <a:rPr lang="cs-CZ" sz="2400" dirty="0"/>
              <a:t>SC 2.4 Zvýšení kvality a dostupnosti infrastruktury pro vzdělávání a celoživotní učení</a:t>
            </a:r>
          </a:p>
          <a:p>
            <a:pPr algn="just">
              <a:spcBef>
                <a:spcPts val="1800"/>
              </a:spcBef>
            </a:pPr>
            <a:r>
              <a:rPr lang="cs-CZ" sz="2400" dirty="0"/>
              <a:t>SC 2.5 Snížení energetické náročnosti v sektoru bydlení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37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2325</TotalTime>
  <Words>2352</Words>
  <Application>Microsoft Office PowerPoint</Application>
  <PresentationFormat>Předvádění na obrazovce (4:3)</PresentationFormat>
  <Paragraphs>418</Paragraphs>
  <Slides>37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5" baseType="lpstr">
      <vt:lpstr>Arial</vt:lpstr>
      <vt:lpstr>Calibri</vt:lpstr>
      <vt:lpstr>Calibri Light</vt:lpstr>
      <vt:lpstr>MS Mincho</vt:lpstr>
      <vt:lpstr>Myriad Pro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Pravidla pro žadatele a příjemce</vt:lpstr>
      <vt:lpstr> IROP 2014 - 2020 </vt:lpstr>
      <vt:lpstr>Průběžný stav IROP k 26. 6. 2018</vt:lpstr>
      <vt:lpstr>Struktura IROP</vt:lpstr>
      <vt:lpstr>Prioritní osa 2 - Lidé</vt:lpstr>
      <vt:lpstr>SPECIFICKÝ CÍL 2.1: Zvýšení kvality a dostupnosti služeb vedoucí k sociální inkluzi</vt:lpstr>
      <vt:lpstr>SPECIFICKÝ CÍL 2.1: Zvýšení kvality a dostupnosti služeb vedoucí k sociální inkluzi</vt:lpstr>
      <vt:lpstr>Výzvy IROP v SC 2.1</vt:lpstr>
      <vt:lpstr>Výzvy IROP SC 2.1 Individuální projekty</vt:lpstr>
      <vt:lpstr>Výzvy IROP SC 2.1 (4.1) Integrované nástroje</vt:lpstr>
      <vt:lpstr>Prezentace aplikace PowerPoint</vt:lpstr>
      <vt:lpstr>Integrované nástroje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Moravcová Ĺubica</cp:lastModifiedBy>
  <cp:revision>87</cp:revision>
  <dcterms:created xsi:type="dcterms:W3CDTF">2018-01-10T11:40:26Z</dcterms:created>
  <dcterms:modified xsi:type="dcterms:W3CDTF">2018-07-03T10:10:59Z</dcterms:modified>
</cp:coreProperties>
</file>