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76" r:id="rId4"/>
    <p:sldId id="277" r:id="rId5"/>
    <p:sldId id="283" r:id="rId6"/>
    <p:sldId id="284" r:id="rId7"/>
    <p:sldId id="285" r:id="rId8"/>
    <p:sldId id="309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9" r:id="rId18"/>
    <p:sldId id="296" r:id="rId19"/>
    <p:sldId id="278" r:id="rId20"/>
    <p:sldId id="294" r:id="rId21"/>
    <p:sldId id="295" r:id="rId22"/>
    <p:sldId id="280" r:id="rId23"/>
    <p:sldId id="311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3" r:id="rId36"/>
    <p:sldId id="324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03.07.2018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rop.mmr.cz/cs/Zadatele-a-prijemci/Dokumenty/Dokumenty/Harmonogram-vyze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cs/139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81 a 82 IROP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„Rozvoj sociálních služeb II.“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cs-CZ"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1600" dirty="0"/>
              <a:t>Václavské nám. 833/31, Praha </a:t>
            </a:r>
            <a:r>
              <a:rPr lang="cs-CZ" sz="1600" dirty="0" smtClean="0"/>
              <a:t>1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</a:t>
            </a:r>
            <a:r>
              <a:rPr lang="cs-CZ" sz="1800" b="1" cap="all" dirty="0">
                <a:solidFill>
                  <a:srgbClr val="4F81BD"/>
                </a:solidFill>
                <a:latin typeface="Myriad Pro"/>
              </a:rPr>
              <a:t>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Cíl: </a:t>
            </a:r>
            <a:r>
              <a:rPr lang="cs-CZ" dirty="0"/>
              <a:t>dobudovat infrastrukturu pro poskytování sociálních služeb a doprovodných programů. Podpora bude směřovat ke službám terénního a ambulantního charakteru, k deinstitucionalizaci a ke službám pobytového charakteru, které odpovídají současným principům sociálního začleňování. Podpořeny budou i služby primární prevence, které mají komunitní charakter.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Alokace: </a:t>
            </a:r>
            <a:r>
              <a:rPr lang="cs-CZ" sz="3600" dirty="0"/>
              <a:t>338 mil. EUR (EFRR) - cca 9, 925 mld.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/>
              <a:t> Podporované aktivity</a:t>
            </a:r>
            <a:r>
              <a:rPr lang="cs-CZ" sz="3200" b="1" dirty="0" smtClean="0"/>
              <a:t>: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Deinstitucionalizace sociálních služeb za účelem sociálního začleňování a zvýšení uplatnitelnosti na trhu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Infrastruktura pro dostupnost a rozvoj sociální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Sociální bydlení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rozvoje infrastruktury komunitních center za účelem sociálního začleňování a zvýšení uplatnitelnosti na trhu práce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9728" y="365126"/>
            <a:ext cx="8405622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 CÍL 2.1: Zvýšení kvality a dostupnosti služeb vedoucí k sociální inkluzi</a:t>
            </a:r>
          </a:p>
        </p:txBody>
      </p:sp>
    </p:spTree>
    <p:extLst>
      <p:ext uri="{BB962C8B-B14F-4D97-AF65-F5344CB8AC3E}">
        <p14:creationId xmlns:p14="http://schemas.microsoft.com/office/powerpoint/2010/main" val="9176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ýzvy </a:t>
            </a:r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v SC 2.1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439310"/>
              </p:ext>
            </p:extLst>
          </p:nvPr>
        </p:nvGraphicFramePr>
        <p:xfrm>
          <a:off x="149047" y="1155292"/>
          <a:ext cx="8845905" cy="532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925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6501650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404330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067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Název výzvy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Vyhlášení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09/2015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04/2016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41832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04/2016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34.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PRO SOCIÁLNĚ VYLOUČENÉ LOKALITY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38.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41090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39.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 II.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08/2016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ITI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61.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IPRÚ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74.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ROZVOJ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</a:rPr>
                        <a:t> INFRASTRUKTURY POLYFUNKČNÍCH KOMUNITNÍCH CENTER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04/2017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77.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chemeClr val="tx1"/>
                          </a:solidFill>
                        </a:rPr>
                        <a:t>DEINSTITUCIONALIZACE SOCIÁLNÍCH SLUŽEB ZA ÚČELEM SOCIÁLNÍHO ZAČLEŇOVÁNÍ 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9/2017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2968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79.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96100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80. 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PRO SOCIÁLNĚ VYLOUČENÉ LOKALITY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97597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81.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ROZVOJ SOCIÁLNÍCH SLUŽEB 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9099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82.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ROZVOJ SOCIÁLNÍCH SLUŽEB V SOCIÁLNĚ VYLOUČENÝCH LOKALITÁCH 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5/2018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4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Výzvy IROP SC 2.1</a:t>
            </a:r>
            <a:br>
              <a:rPr lang="cs-CZ" sz="24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Individuální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8"/>
            <a:ext cx="7886700" cy="4743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/>
              <a:t>Ukončené výzvy SC 2.1 -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 – Deinstitucionalizace ústavních zařízení 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29 – Rozvoj sociálních služeb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30 – Rozvoj sociálních služeb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34 – Sociální bydlení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35 – Sociální bydlení pro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38 – Rozvoj infrastruktury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39 – Rozvoj infrastruktury komunitních center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49 – Deinstitucionalizace sociálních služeb za účelem sociálního začleňování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74</a:t>
            </a:r>
            <a:r>
              <a:rPr lang="pl-PL" sz="1600" dirty="0"/>
              <a:t>. </a:t>
            </a:r>
            <a:r>
              <a:rPr lang="pl-PL" sz="1600" dirty="0" smtClean="0"/>
              <a:t>– Rozvoj infrastruktury </a:t>
            </a:r>
            <a:r>
              <a:rPr lang="pl-PL" sz="1600" dirty="0"/>
              <a:t>polyfunkčních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77</a:t>
            </a:r>
            <a:r>
              <a:rPr lang="pl-PL" sz="1600" dirty="0"/>
              <a:t>. </a:t>
            </a:r>
            <a:r>
              <a:rPr lang="pl-PL" sz="1600" dirty="0" smtClean="0"/>
              <a:t>– Deistitucionalizace sociálních </a:t>
            </a:r>
            <a:r>
              <a:rPr lang="pl-PL" sz="1600" dirty="0"/>
              <a:t>služeb za účelem sociálního začleňování III.</a:t>
            </a:r>
          </a:p>
          <a:p>
            <a:pPr marL="0" indent="0" algn="just">
              <a:buNone/>
            </a:pPr>
            <a:endParaRPr lang="cs-CZ" sz="1600" b="1" dirty="0" smtClean="0"/>
          </a:p>
          <a:p>
            <a:pPr marL="0" indent="0" algn="just">
              <a:buNone/>
            </a:pPr>
            <a:r>
              <a:rPr lang="cs-CZ" sz="1600" b="1" dirty="0" smtClean="0"/>
              <a:t>Probíhající výzvy SC 2.1 –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79. – Sociální bydlení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80. – Sociální bydlení pro sociálně vyloučené lokality II</a:t>
            </a:r>
            <a:r>
              <a:rPr lang="cs-CZ" sz="1600" dirty="0" smtClean="0"/>
              <a:t>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 smtClean="0"/>
              <a:t>Výzva č. 81 – Rozvoj sociálních služeb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 smtClean="0"/>
              <a:t>Výzva č. 82 – Rozvoj sociálních služeb v sociálně vyloučených lokalitách II.</a:t>
            </a:r>
            <a:endParaRPr lang="cs-CZ" sz="1600" dirty="0"/>
          </a:p>
          <a:p>
            <a:pPr marL="0" lvl="1" indent="0" algn="just"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Harmonogram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</a:rPr>
              <a:t>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cs-CZ" sz="16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prstClr val="black"/>
                </a:solidFill>
                <a:hlinkClick r:id="rId2"/>
              </a:rPr>
              <a:t>www.irop.mmr.cz/cs/Zadatele-a-prijemci/Dokumenty/Dokumenty/Harmonogram-vyzev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Výzvy IROP SC </a:t>
            </a:r>
            <a:r>
              <a:rPr lang="cs-CZ" sz="2400" b="1" cap="all" dirty="0" smtClean="0">
                <a:solidFill>
                  <a:srgbClr val="4F81BD"/>
                </a:solidFill>
                <a:latin typeface="Myriad Pro"/>
              </a:rPr>
              <a:t>2.1 (4.1)</a:t>
            </a:r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/>
            </a:r>
            <a:br>
              <a:rPr lang="cs-CZ" sz="2400" b="1" cap="all" dirty="0">
                <a:solidFill>
                  <a:srgbClr val="4F81BD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Integrované nástroje</a:t>
            </a:r>
            <a:endParaRPr lang="cs-CZ" dirty="0"/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18922"/>
              </p:ext>
            </p:extLst>
          </p:nvPr>
        </p:nvGraphicFramePr>
        <p:xfrm>
          <a:off x="457200" y="1979454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IPRÚ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graphicFrame>
        <p:nvGraphicFramePr>
          <p:cNvPr id="5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930453"/>
              </p:ext>
            </p:extLst>
          </p:nvPr>
        </p:nvGraphicFramePr>
        <p:xfrm>
          <a:off x="457200" y="454697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BYDLENÍ –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6/2018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84.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BYDLENÍ – IPRÚ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6/2018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BYDLENÍ – CLLD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6/2018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57200" y="4177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Plánované výzvy – integrované nástroje (SC 2.1 a 4.1)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" y="154873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Vyhlášené výzvy – integrované nástroje (SC 2.1 a 4.1)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Integrované </a:t>
            </a:r>
            <a:r>
              <a:rPr lang="cs-CZ" sz="320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90689"/>
            <a:ext cx="8210550" cy="448627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/>
              <a:t>Platí </a:t>
            </a:r>
            <a:r>
              <a:rPr lang="cs-CZ" b="1" dirty="0"/>
              <a:t>stejné podmínky jako pro individuální projekty </a:t>
            </a:r>
            <a:r>
              <a:rPr lang="cs-CZ" dirty="0"/>
              <a:t>v daném  specifickém cíli (způsobilost výdajů, územní zaměření, typů příjemců, veřejné podpory, veřejných zakázek apod.).</a:t>
            </a:r>
          </a:p>
          <a:p>
            <a:pPr lvl="1">
              <a:defRPr/>
            </a:pPr>
            <a:r>
              <a:rPr lang="cs-CZ" b="1" dirty="0"/>
              <a:t>Zároveň</a:t>
            </a:r>
            <a:r>
              <a:rPr lang="cs-CZ" dirty="0"/>
              <a:t> je nezbytný </a:t>
            </a:r>
            <a:r>
              <a:rPr lang="cs-CZ" b="1" dirty="0"/>
              <a:t>soulad</a:t>
            </a:r>
            <a:r>
              <a:rPr lang="cs-CZ" dirty="0"/>
              <a:t> s danou </a:t>
            </a:r>
            <a:r>
              <a:rPr lang="cs-CZ" b="1" dirty="0"/>
              <a:t>integrovanou</a:t>
            </a:r>
            <a:r>
              <a:rPr lang="cs-CZ" dirty="0"/>
              <a:t> </a:t>
            </a:r>
            <a:r>
              <a:rPr lang="cs-CZ" b="1" dirty="0"/>
              <a:t>strategií.</a:t>
            </a:r>
          </a:p>
          <a:p>
            <a:pPr lvl="1">
              <a:defRPr/>
            </a:pPr>
            <a:r>
              <a:rPr lang="cs-CZ" dirty="0"/>
              <a:t>Žadatel, který chce realizovat projekt v rámci integrované strategie, musí </a:t>
            </a:r>
            <a:r>
              <a:rPr lang="cs-CZ" b="1" dirty="0"/>
              <a:t>konzultovat</a:t>
            </a:r>
            <a:r>
              <a:rPr lang="cs-CZ" dirty="0"/>
              <a:t> projektový záměr před jeho podáním </a:t>
            </a:r>
            <a:r>
              <a:rPr lang="cs-CZ" b="1" dirty="0"/>
              <a:t>s nositelem</a:t>
            </a:r>
            <a:r>
              <a:rPr lang="cs-CZ" dirty="0"/>
              <a:t> příslušné integrované strategie – získat vyjádření Řídicího výboru v případě ITI/IPRÚ.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sociálních služeb II</a:t>
            </a:r>
            <a:r>
              <a:rPr lang="cs-CZ" sz="5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9343"/>
            <a:ext cx="7886700" cy="4567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u="sng" dirty="0" smtClean="0"/>
              <a:t>Rozdíl – území realizace</a:t>
            </a:r>
            <a:r>
              <a:rPr lang="cs-CZ" sz="3000" dirty="0" smtClean="0"/>
              <a:t>:</a:t>
            </a:r>
          </a:p>
          <a:p>
            <a:r>
              <a:rPr lang="cs-CZ" dirty="0" smtClean="0"/>
              <a:t>81. výzva – </a:t>
            </a:r>
            <a:r>
              <a:rPr lang="cs-CZ" b="1" i="1" dirty="0" smtClean="0"/>
              <a:t>ROZVOJ SOCIÁLNÍCH SLUŽEB II.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nenachází sociálně vyloučené lokality, mimo území hl. m. Prahy (viz příloha č. </a:t>
            </a:r>
            <a:r>
              <a:rPr lang="cs-CZ" dirty="0" smtClean="0"/>
              <a:t>9 </a:t>
            </a:r>
            <a:r>
              <a:rPr lang="cs-CZ" dirty="0"/>
              <a:t>Specifických pravidel).</a:t>
            </a:r>
          </a:p>
          <a:p>
            <a:pPr lvl="1"/>
            <a:endParaRPr lang="cs-CZ" b="1" i="1" dirty="0" smtClean="0"/>
          </a:p>
          <a:p>
            <a:r>
              <a:rPr lang="cs-CZ" dirty="0" smtClean="0"/>
              <a:t>82. </a:t>
            </a:r>
            <a:r>
              <a:rPr lang="cs-CZ" dirty="0"/>
              <a:t>výzva -</a:t>
            </a:r>
            <a:r>
              <a:rPr lang="cs-CZ" b="1" i="1" dirty="0" smtClean="0"/>
              <a:t> </a:t>
            </a:r>
            <a:r>
              <a:rPr lang="cs-CZ" b="1" i="1" dirty="0"/>
              <a:t>ROZVOJ SOCIÁLNÍCH SLUŽEB </a:t>
            </a:r>
            <a:r>
              <a:rPr lang="cs-CZ" b="1" i="1" dirty="0" smtClean="0"/>
              <a:t>V SOCIÁLNĚ VYLOUČENÝCH LOKALITÁCH II.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nachází sociálně vyloučené lokality, mimo území hl. m. Prahy (viz příloha č. </a:t>
            </a:r>
            <a:r>
              <a:rPr lang="cs-CZ" dirty="0" smtClean="0"/>
              <a:t>9 </a:t>
            </a:r>
            <a:r>
              <a:rPr lang="cs-CZ" dirty="0"/>
              <a:t>Specifických pravidel).</a:t>
            </a:r>
          </a:p>
          <a:p>
            <a:pPr lvl="1"/>
            <a:r>
              <a:rPr lang="cs-CZ" dirty="0" smtClean="0"/>
              <a:t>Území </a:t>
            </a:r>
            <a:r>
              <a:rPr lang="cs-CZ" dirty="0"/>
              <a:t>se schválenou strategií pro Koordinovaný přístup k sociálně vyloučeným lokalitám (viz příloha č. </a:t>
            </a:r>
            <a:r>
              <a:rPr lang="cs-CZ" dirty="0" smtClean="0"/>
              <a:t>9 </a:t>
            </a:r>
            <a:r>
              <a:rPr lang="cs-CZ" dirty="0"/>
              <a:t>Specifických pravidel).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Vyhlášení výzev: 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23. </a:t>
            </a:r>
            <a:r>
              <a:rPr lang="cs-CZ" sz="2000" b="1" dirty="0"/>
              <a:t>5</a:t>
            </a:r>
            <a:r>
              <a:rPr lang="cs-CZ" sz="2000" b="1" dirty="0" smtClean="0"/>
              <a:t>. 2018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Příjem žádostí: 	</a:t>
            </a:r>
            <a:r>
              <a:rPr lang="cs-CZ" sz="2000" dirty="0" smtClean="0"/>
              <a:t>	</a:t>
            </a:r>
            <a:r>
              <a:rPr lang="cs-CZ" sz="2000" b="1" dirty="0" smtClean="0"/>
              <a:t>od 28. </a:t>
            </a:r>
            <a:r>
              <a:rPr lang="cs-CZ" sz="2000" b="1" dirty="0"/>
              <a:t>6</a:t>
            </a:r>
            <a:r>
              <a:rPr lang="cs-CZ" sz="2000" b="1" dirty="0" smtClean="0"/>
              <a:t>. 2018 </a:t>
            </a:r>
            <a:r>
              <a:rPr lang="cs-CZ" sz="2000" b="1" dirty="0"/>
              <a:t>do  </a:t>
            </a:r>
            <a:r>
              <a:rPr lang="cs-CZ" sz="2000" b="1" dirty="0" smtClean="0"/>
              <a:t>29. 11. 2018, 13:00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u="sng" dirty="0"/>
              <a:t>Kolová výzva</a:t>
            </a:r>
            <a:r>
              <a:rPr lang="cs-CZ" sz="2000" dirty="0"/>
              <a:t> – hodnocení projektů probíhá po uzavření příjmů 				  žádostí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zahájení realizace projektu: 	</a:t>
            </a:r>
            <a:r>
              <a:rPr lang="cs-CZ" sz="2000" dirty="0" smtClean="0"/>
              <a:t>	od</a:t>
            </a:r>
            <a:r>
              <a:rPr lang="cs-CZ" sz="2000" b="1" dirty="0" smtClean="0"/>
              <a:t> </a:t>
            </a:r>
            <a:r>
              <a:rPr lang="cs-CZ" sz="2000" b="1" dirty="0"/>
              <a:t>1. 1. 2014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ukončení realizace projektu: 	do</a:t>
            </a:r>
            <a:r>
              <a:rPr lang="cs-CZ" sz="2000" b="1" dirty="0"/>
              <a:t> 31. 12. </a:t>
            </a:r>
            <a:r>
              <a:rPr lang="cs-CZ" sz="2000" b="1" dirty="0" smtClean="0"/>
              <a:t>2022</a:t>
            </a:r>
            <a:endParaRPr lang="cs-CZ" sz="2000" b="1" dirty="0"/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87680" y="1433778"/>
            <a:ext cx="7936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9:00 – 9:30</a:t>
            </a:r>
            <a:r>
              <a:rPr lang="cs-CZ" b="1" dirty="0"/>
              <a:t>	Prezence účastníků	</a:t>
            </a:r>
            <a:endParaRPr lang="cs-CZ" sz="2400" dirty="0"/>
          </a:p>
          <a:p>
            <a:r>
              <a:rPr lang="cs-CZ" dirty="0" smtClean="0"/>
              <a:t>9:30 </a:t>
            </a:r>
            <a:r>
              <a:rPr lang="cs-CZ" dirty="0"/>
              <a:t>– 10:00	</a:t>
            </a:r>
            <a:r>
              <a:rPr lang="cs-CZ" b="1" dirty="0"/>
              <a:t>Zahájení, představení Integrovaného regionálního operačního </a:t>
            </a:r>
            <a:r>
              <a:rPr lang="cs-CZ" b="1" dirty="0" smtClean="0"/>
              <a:t>				programu</a:t>
            </a:r>
            <a:r>
              <a:rPr lang="cs-CZ" b="1" dirty="0"/>
              <a:t>, Řídicího orgánu IROP a Centra pro regionální rozvoj </a:t>
            </a:r>
            <a:r>
              <a:rPr lang="cs-CZ" b="1" dirty="0" smtClean="0"/>
              <a:t>				České republiky</a:t>
            </a:r>
            <a:r>
              <a:rPr lang="cs-CZ" b="1" dirty="0"/>
              <a:t>, informace k dalším výzvám ve Specifickém cíli 2.1 </a:t>
            </a:r>
            <a:r>
              <a:rPr lang="cs-CZ" b="1" dirty="0" smtClean="0"/>
              <a:t>			IROP</a:t>
            </a:r>
            <a:endParaRPr lang="cs-CZ" sz="2400" dirty="0"/>
          </a:p>
          <a:p>
            <a:r>
              <a:rPr lang="cs-CZ" dirty="0" smtClean="0"/>
              <a:t>10:00 </a:t>
            </a:r>
            <a:r>
              <a:rPr lang="cs-CZ" dirty="0"/>
              <a:t>– 10:45</a:t>
            </a:r>
            <a:r>
              <a:rPr lang="cs-CZ" b="1" dirty="0"/>
              <a:t>  81. a 82. výzva IROP „Rozvoj sociálních služeb II.“ - parametry výzvy </a:t>
            </a:r>
            <a:r>
              <a:rPr lang="cs-CZ" b="1" dirty="0" smtClean="0"/>
              <a:t>			pro </a:t>
            </a:r>
            <a:r>
              <a:rPr lang="cs-CZ" b="1" dirty="0"/>
              <a:t>sociálně vyloučené lokality a pro lokality bez sociálně </a:t>
            </a:r>
            <a:r>
              <a:rPr lang="cs-CZ" b="1" dirty="0" smtClean="0"/>
              <a:t>					vyloučené </a:t>
            </a:r>
            <a:r>
              <a:rPr lang="cs-CZ" b="1" dirty="0"/>
              <a:t>lokality, podporované aktivity, způsobilé výdaje, povinné </a:t>
            </a:r>
            <a:r>
              <a:rPr lang="cs-CZ" b="1" dirty="0" smtClean="0"/>
              <a:t>			přílohy </a:t>
            </a:r>
            <a:r>
              <a:rPr lang="cs-CZ" b="1" dirty="0"/>
              <a:t>žádosti, </a:t>
            </a:r>
            <a:r>
              <a:rPr lang="cs-CZ" b="1" dirty="0" smtClean="0"/>
              <a:t>dotazy</a:t>
            </a:r>
          </a:p>
          <a:p>
            <a:r>
              <a:rPr lang="cs-CZ" dirty="0" smtClean="0"/>
              <a:t>10:45 – 11:30</a:t>
            </a:r>
            <a:r>
              <a:rPr lang="cs-CZ" b="1" dirty="0" smtClean="0"/>
              <a:t>	</a:t>
            </a:r>
            <a:r>
              <a:rPr lang="cs-CZ" b="1" dirty="0"/>
              <a:t>Materiálně-technický standard pro služby sociální péče </a:t>
            </a:r>
            <a:r>
              <a:rPr lang="cs-CZ" b="1" dirty="0" smtClean="0"/>
              <a:t>					poskytované </a:t>
            </a:r>
            <a:r>
              <a:rPr lang="cs-CZ" b="1" dirty="0"/>
              <a:t>pobytovou formou (pro účely výzev IROP č. 81 a 82) a </a:t>
            </a:r>
            <a:r>
              <a:rPr lang="cs-CZ" b="1" dirty="0" smtClean="0"/>
              <a:t>			příprava </a:t>
            </a:r>
            <a:r>
              <a:rPr lang="cs-CZ" b="1" dirty="0"/>
              <a:t>novely zákona č. 108/2006 Sb. (MPSV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11:30 </a:t>
            </a:r>
            <a:r>
              <a:rPr lang="cs-CZ" dirty="0"/>
              <a:t>– </a:t>
            </a:r>
            <a:r>
              <a:rPr lang="cs-CZ" dirty="0" smtClean="0"/>
              <a:t>11:45</a:t>
            </a:r>
            <a:r>
              <a:rPr lang="cs-CZ" dirty="0"/>
              <a:t>	</a:t>
            </a:r>
            <a:r>
              <a:rPr lang="cs-CZ" b="1" dirty="0" smtClean="0"/>
              <a:t>Přestávka</a:t>
            </a:r>
            <a:r>
              <a:rPr lang="cs-CZ" dirty="0"/>
              <a:t> </a:t>
            </a:r>
          </a:p>
          <a:p>
            <a:r>
              <a:rPr lang="cs-CZ" dirty="0"/>
              <a:t>11:45 – 13:30	</a:t>
            </a:r>
            <a:r>
              <a:rPr lang="cs-CZ" b="1" dirty="0"/>
              <a:t>Základní informace o aplikaci MS2014+, systém hodnocení </a:t>
            </a:r>
            <a:r>
              <a:rPr lang="cs-CZ" b="1" dirty="0" smtClean="0"/>
              <a:t>				projektů </a:t>
            </a:r>
            <a:r>
              <a:rPr lang="cs-CZ" b="1" dirty="0"/>
              <a:t>a další administrace projektu, kontrola výběrových a </a:t>
            </a:r>
            <a:r>
              <a:rPr lang="cs-CZ" b="1" dirty="0" smtClean="0"/>
              <a:t>				zadávacích řízení</a:t>
            </a:r>
          </a:p>
          <a:p>
            <a:r>
              <a:rPr lang="cs-CZ" dirty="0"/>
              <a:t>13:30 	</a:t>
            </a:r>
            <a:r>
              <a:rPr lang="cs-CZ" dirty="0" smtClean="0"/>
              <a:t>	</a:t>
            </a:r>
            <a:r>
              <a:rPr lang="cs-CZ" b="1" dirty="0" smtClean="0"/>
              <a:t>Závěr</a:t>
            </a:r>
          </a:p>
          <a:p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7"/>
            <a:ext cx="7886700" cy="47431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Podpora - 81. výzva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Evropský fond pro regionální rozvoj </a:t>
            </a:r>
            <a:r>
              <a:rPr lang="cs-CZ" dirty="0" smtClean="0"/>
              <a:t>–150 000 </a:t>
            </a:r>
            <a:r>
              <a:rPr lang="cs-CZ" dirty="0"/>
              <a:t>000 Kč</a:t>
            </a:r>
          </a:p>
          <a:p>
            <a:pPr marL="0" indent="0">
              <a:buNone/>
            </a:pPr>
            <a:r>
              <a:rPr lang="cs-CZ" dirty="0"/>
              <a:t>Státní rozpočet – 26 470 </a:t>
            </a:r>
            <a:r>
              <a:rPr lang="cs-CZ" dirty="0" smtClean="0"/>
              <a:t>588 Kč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Podpora - 82. </a:t>
            </a:r>
            <a:r>
              <a:rPr lang="cs-CZ" b="1" dirty="0"/>
              <a:t>výzva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Evropský fond pro regionální rozvoj – </a:t>
            </a:r>
            <a:r>
              <a:rPr lang="cs-CZ" dirty="0" smtClean="0"/>
              <a:t>350 000 </a:t>
            </a:r>
            <a:r>
              <a:rPr lang="cs-CZ" dirty="0"/>
              <a:t>000 Kč </a:t>
            </a:r>
            <a:endParaRPr lang="cs-CZ" dirty="0" smtClean="0"/>
          </a:p>
          <a:p>
            <a:r>
              <a:rPr lang="cs-CZ" dirty="0" smtClean="0"/>
              <a:t>Z toho alokace </a:t>
            </a:r>
            <a:r>
              <a:rPr lang="cs-CZ" dirty="0"/>
              <a:t>pro projekty realizované v rámci </a:t>
            </a:r>
            <a:r>
              <a:rPr lang="cs-CZ" u="sng" dirty="0" smtClean="0"/>
              <a:t>Koordinovaného </a:t>
            </a:r>
            <a:r>
              <a:rPr lang="cs-CZ" u="sng" dirty="0"/>
              <a:t>přístupu k sociálně vyloučeným lokalitám</a:t>
            </a:r>
            <a:r>
              <a:rPr lang="cs-CZ" dirty="0"/>
              <a:t>: </a:t>
            </a:r>
            <a:r>
              <a:rPr lang="cs-CZ" dirty="0" smtClean="0"/>
              <a:t>145 </a:t>
            </a:r>
            <a:r>
              <a:rPr lang="cs-CZ" dirty="0"/>
              <a:t>000 000 Kč (EFRR).</a:t>
            </a:r>
          </a:p>
          <a:p>
            <a:pPr marL="0" indent="0">
              <a:buNone/>
            </a:pPr>
            <a:r>
              <a:rPr lang="cs-CZ" dirty="0"/>
              <a:t>Státní rozpočet – 61 764 </a:t>
            </a:r>
            <a:r>
              <a:rPr lang="cs-CZ" dirty="0" smtClean="0"/>
              <a:t>706 Kč</a:t>
            </a:r>
            <a:endParaRPr lang="cs-CZ" dirty="0"/>
          </a:p>
          <a:p>
            <a:pPr marL="0" indent="0"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Výše celkových způsobilých výdajů v </a:t>
            </a:r>
            <a:r>
              <a:rPr lang="cs-CZ" b="1" dirty="0" smtClean="0">
                <a:solidFill>
                  <a:prstClr val="black"/>
                </a:solidFill>
              </a:rPr>
              <a:t>projektu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Minimální </a:t>
            </a:r>
            <a:r>
              <a:rPr lang="cs-CZ" dirty="0">
                <a:solidFill>
                  <a:prstClr val="black"/>
                </a:solidFill>
              </a:rPr>
              <a:t>způsobilé výdaje </a:t>
            </a:r>
            <a:r>
              <a:rPr lang="cs-CZ" dirty="0" smtClean="0">
                <a:solidFill>
                  <a:prstClr val="black"/>
                </a:solidFill>
              </a:rPr>
              <a:t>– 500 000 </a:t>
            </a:r>
            <a:r>
              <a:rPr lang="cs-CZ" dirty="0">
                <a:solidFill>
                  <a:prstClr val="black"/>
                </a:solidFill>
              </a:rPr>
              <a:t>Kč.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Maximální </a:t>
            </a:r>
            <a:r>
              <a:rPr lang="cs-CZ" dirty="0">
                <a:solidFill>
                  <a:prstClr val="black"/>
                </a:solidFill>
              </a:rPr>
              <a:t>způsobilé </a:t>
            </a:r>
            <a:r>
              <a:rPr lang="cs-CZ" dirty="0" smtClean="0">
                <a:solidFill>
                  <a:prstClr val="black"/>
                </a:solidFill>
              </a:rPr>
              <a:t>výdaje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– 60 000 000 Kč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33777"/>
            <a:ext cx="8157823" cy="474318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Oprávnění žadatelé: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kraje,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zřizované kraji,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zakládané kraji,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obce</a:t>
            </a:r>
            <a:r>
              <a:rPr lang="cs-CZ" dirty="0"/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zřizované obcemi,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zakládané obcemi,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dobrovolné </a:t>
            </a:r>
            <a:r>
              <a:rPr lang="cs-CZ" dirty="0"/>
              <a:t>svazky obcí,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zřizované dobrovolnými svazky obcí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organizace </a:t>
            </a:r>
            <a:r>
              <a:rPr lang="cs-CZ" dirty="0"/>
              <a:t>zakládané dobrovolnými svazky obcí,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organizační </a:t>
            </a:r>
            <a:r>
              <a:rPr lang="cs-CZ" dirty="0"/>
              <a:t>složky státu a jejich příspěvkové organizace,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nestátní </a:t>
            </a:r>
            <a:r>
              <a:rPr lang="cs-CZ" dirty="0"/>
              <a:t>neziskové organizace,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církve</a:t>
            </a:r>
            <a:r>
              <a:rPr lang="cs-CZ" dirty="0"/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/>
              <a:t>církevní </a:t>
            </a:r>
            <a:r>
              <a:rPr lang="cs-CZ" dirty="0"/>
              <a:t>organizace</a:t>
            </a:r>
            <a:r>
              <a:rPr lang="cs-CZ" dirty="0" smtClean="0"/>
              <a:t>.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a typeface="Times New Roman"/>
                <a:cs typeface="Times New Roman"/>
              </a:rPr>
              <a:t>Podporován bude nákup, rekonstrukce, či výstavba objektů, zařízení a vybavení a stavební úpravy, které vytvoří podmínky pro kvalitní poskytování sociálních služeb, obnovu a zkvalitnění materiálně technické základny stávajících služeb sociální práce s cílovými skupinami. </a:t>
            </a:r>
            <a:endParaRPr lang="cs-CZ" sz="18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ea typeface="Times New Roman"/>
                <a:cs typeface="Times New Roman"/>
              </a:rPr>
              <a:t>Sociální </a:t>
            </a:r>
            <a:r>
              <a:rPr lang="cs-CZ" sz="1800" dirty="0">
                <a:ea typeface="Times New Roman"/>
                <a:cs typeface="Times New Roman"/>
              </a:rPr>
              <a:t>služby jsou definovány </a:t>
            </a:r>
            <a:r>
              <a:rPr lang="cs-CZ" sz="1800" b="1" dirty="0">
                <a:ea typeface="Times New Roman"/>
                <a:cs typeface="Times New Roman"/>
              </a:rPr>
              <a:t>zákonem č. 108/2006 Sb</a:t>
            </a:r>
            <a:r>
              <a:rPr lang="cs-CZ" sz="1800" dirty="0">
                <a:ea typeface="Times New Roman"/>
                <a:cs typeface="Times New Roman"/>
              </a:rPr>
              <a:t>., </a:t>
            </a:r>
            <a:r>
              <a:rPr lang="cs-CZ" sz="1800" b="1" dirty="0">
                <a:ea typeface="Times New Roman"/>
                <a:cs typeface="Times New Roman"/>
              </a:rPr>
              <a:t>o sociálních službách </a:t>
            </a:r>
            <a:r>
              <a:rPr lang="cs-CZ" sz="1800" dirty="0">
                <a:ea typeface="Times New Roman"/>
                <a:cs typeface="Times New Roman"/>
              </a:rPr>
              <a:t>ve znění pozdějších předpisů.</a:t>
            </a:r>
            <a:r>
              <a:rPr lang="cs-CZ" sz="1800" dirty="0">
                <a:ea typeface="MS Mincho"/>
                <a:cs typeface="Times New Roman"/>
              </a:rPr>
              <a:t> </a:t>
            </a:r>
            <a:endParaRPr lang="cs-CZ" sz="1800" dirty="0" smtClean="0"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ea typeface="Times New Roman"/>
                <a:cs typeface="Times New Roman"/>
              </a:rPr>
              <a:t>Podporované </a:t>
            </a:r>
            <a:r>
              <a:rPr lang="cs-CZ" sz="1800" dirty="0">
                <a:ea typeface="Times New Roman"/>
                <a:cs typeface="Times New Roman"/>
              </a:rPr>
              <a:t>aktivity musí vést k inkluzi sociálně vyloučených osob, či sociálním vyloučením ohrožených osob, nebo zdravotně postižených osob.</a:t>
            </a:r>
            <a:endParaRPr lang="cs-CZ" sz="1800" dirty="0">
              <a:ea typeface="MS Mincho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1800" b="1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1131" y="1687354"/>
            <a:ext cx="4133719" cy="448960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Projekty</a:t>
            </a:r>
            <a:r>
              <a:rPr lang="cs-CZ" sz="3300" dirty="0">
                <a:ea typeface="Times New Roman" panose="02020603050405020304" pitchFamily="18" charset="0"/>
                <a:cs typeface="Times New Roman" panose="02020603050405020304" pitchFamily="18" charset="0"/>
              </a:rPr>
              <a:t> se zaměří na podporu infrastruktury pouze níže uvedených služeb dle zákona č. 108/2006 Sb., o sociálních službách:</a:t>
            </a:r>
            <a:r>
              <a:rPr lang="cs-CZ" sz="29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900" dirty="0">
              <a:ea typeface="MS Mincho"/>
              <a:cs typeface="Times New Roman" panose="02020603050405020304" pitchFamily="18" charset="0"/>
            </a:endParaRPr>
          </a:p>
          <a:p>
            <a:pPr marL="285750" indent="-285750"/>
            <a:r>
              <a:rPr lang="cs-CZ" sz="33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domovy </a:t>
            </a:r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 zvláštním režimem,</a:t>
            </a:r>
            <a:endParaRPr lang="cs-CZ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domovy pro osoby se zdravotním postižením </a:t>
            </a:r>
            <a:endParaRPr lang="cs-CZ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chráněné bydlení,</a:t>
            </a:r>
            <a:endParaRPr lang="cs-CZ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osobní asistence,</a:t>
            </a:r>
            <a:endParaRPr lang="cs-CZ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denní stacionáře,</a:t>
            </a:r>
            <a:endParaRPr lang="cs-CZ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týdenní stacionáře,</a:t>
            </a:r>
          </a:p>
          <a:p>
            <a:pPr marL="285750" lvl="0" indent="-285750"/>
            <a:r>
              <a:rPr lang="cs-CZ" sz="3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azylové domy.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93319" y="1687354"/>
            <a:ext cx="38862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300" b="1" dirty="0">
                <a:cs typeface="Times New Roman" panose="02020603050405020304" pitchFamily="18" charset="0"/>
              </a:rPr>
              <a:t>Projekty </a:t>
            </a:r>
            <a:r>
              <a:rPr lang="cs-CZ" sz="3300" dirty="0"/>
              <a:t>v rámci </a:t>
            </a:r>
            <a:r>
              <a:rPr lang="cs-CZ" sz="3300" b="1" dirty="0"/>
              <a:t>KPSVL </a:t>
            </a:r>
            <a:r>
              <a:rPr lang="cs-CZ" sz="3300" dirty="0"/>
              <a:t>se zaměří na tyto sociální služby:</a:t>
            </a:r>
          </a:p>
          <a:p>
            <a:pPr marL="285750" lvl="0" indent="-285750"/>
            <a:r>
              <a:rPr lang="cs-CZ" sz="3300" b="1" dirty="0"/>
              <a:t>azylové domy,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zařízení pro krizovou pomoc,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nízkoprahová denní centra,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nízkoprahová zařízení pro děti a mládež,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noclehárny,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odborné sociální poradenství,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sociální rehabilitace v ambulantní a terénní formě,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intervenční centra,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zařízení následné péče,</a:t>
            </a:r>
            <a:endParaRPr lang="cs-CZ" sz="3300" dirty="0"/>
          </a:p>
          <a:p>
            <a:pPr marL="285750" lvl="0" indent="-285750"/>
            <a:r>
              <a:rPr lang="cs-CZ" sz="3300" b="1" dirty="0"/>
              <a:t>terénní programy,</a:t>
            </a:r>
            <a:endParaRPr lang="cs-CZ" sz="3300" dirty="0"/>
          </a:p>
          <a:p>
            <a:pPr marL="285750" indent="-285750"/>
            <a:r>
              <a:rPr lang="cs-CZ" sz="3300" b="1" dirty="0"/>
              <a:t>sociálně aktivizační služby pro rodiny s dětmi.</a:t>
            </a:r>
            <a:endParaRPr lang="cs-CZ" sz="3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9991" y="1305440"/>
            <a:ext cx="861646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Cílová skupina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Osoby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sociálně vyloučené či ohrožené sociálním vyloučením, osoby se zdravotním postižením. 	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 smtClean="0"/>
          </a:p>
          <a:p>
            <a:r>
              <a:rPr lang="cs-CZ" b="1" dirty="0" smtClean="0"/>
              <a:t>Dle </a:t>
            </a:r>
            <a:r>
              <a:rPr lang="cs-CZ" b="1" dirty="0"/>
              <a:t>typu sociální služby </a:t>
            </a:r>
            <a:r>
              <a:rPr lang="cs-CZ" dirty="0"/>
              <a:t>se projekty zaměří na </a:t>
            </a:r>
            <a:r>
              <a:rPr lang="cs-CZ" b="1" dirty="0"/>
              <a:t>cílové skupiny dle </a:t>
            </a:r>
            <a:r>
              <a:rPr lang="cs-CZ" b="1" dirty="0" smtClean="0"/>
              <a:t>tabulky ve Specifických pravidlech dané výzvy v kap. 2.2 </a:t>
            </a:r>
            <a:r>
              <a:rPr lang="cs-CZ" dirty="0" smtClean="0"/>
              <a:t>(</a:t>
            </a:r>
            <a:r>
              <a:rPr lang="cs-CZ" u="sng" dirty="0" smtClean="0"/>
              <a:t>je </a:t>
            </a:r>
            <a:r>
              <a:rPr lang="cs-CZ" u="sng" dirty="0"/>
              <a:t>možná kombinace </a:t>
            </a:r>
            <a:r>
              <a:rPr lang="cs-CZ" dirty="0"/>
              <a:t>pro danou službu relevantních cílových skupin, kdy musí tyto cílové skupiny v součtu kapacit převažovat</a:t>
            </a:r>
            <a:r>
              <a:rPr lang="cs-CZ" dirty="0" smtClean="0"/>
              <a:t>) - </a:t>
            </a:r>
            <a:r>
              <a:rPr lang="cs-CZ" i="1" dirty="0"/>
              <a:t>osoby, které mají sníženou soběstačnost z důvodu vzácného </a:t>
            </a:r>
            <a:r>
              <a:rPr lang="cs-CZ" i="1" dirty="0" smtClean="0"/>
              <a:t>onemocnění, </a:t>
            </a:r>
            <a:r>
              <a:rPr lang="cs-CZ" i="1" dirty="0"/>
              <a:t>osoby ve vegetativním stavu potřebující sociální péči</a:t>
            </a:r>
            <a:r>
              <a:rPr lang="cs-CZ" i="1" dirty="0" smtClean="0"/>
              <a:t>,</a:t>
            </a:r>
            <a:r>
              <a:rPr lang="cs-CZ" i="1" dirty="0"/>
              <a:t> osoby s poruchou autistického spektra</a:t>
            </a:r>
            <a:r>
              <a:rPr lang="cs-CZ" i="1" dirty="0" smtClean="0"/>
              <a:t>,</a:t>
            </a:r>
            <a:r>
              <a:rPr lang="cs-CZ" i="1" dirty="0"/>
              <a:t> osoby postižené roztroušenou sklerózou či jinými </a:t>
            </a:r>
            <a:r>
              <a:rPr lang="cs-CZ" i="1" dirty="0" err="1"/>
              <a:t>neurodegenerativními</a:t>
            </a:r>
            <a:r>
              <a:rPr lang="cs-CZ" i="1" dirty="0"/>
              <a:t> onemocněními</a:t>
            </a:r>
            <a:r>
              <a:rPr lang="cs-CZ" i="1" dirty="0" smtClean="0"/>
              <a:t>,</a:t>
            </a:r>
            <a:r>
              <a:rPr lang="cs-CZ" i="1" dirty="0"/>
              <a:t> osoby, které mají sníženou soběstačnost z důvodu chronického duševního onemocnění</a:t>
            </a:r>
            <a:r>
              <a:rPr lang="cs-CZ" i="1" dirty="0" smtClean="0"/>
              <a:t>,</a:t>
            </a:r>
            <a:r>
              <a:rPr lang="cs-CZ" i="1" dirty="0"/>
              <a:t> osoby, které mají sníženou soběstačnost z důvodu závislosti na návykových látkách</a:t>
            </a:r>
            <a:r>
              <a:rPr lang="cs-CZ" i="1" dirty="0" smtClean="0"/>
              <a:t>,</a:t>
            </a:r>
            <a:r>
              <a:rPr lang="cs-CZ" i="1" dirty="0"/>
              <a:t> osoby bez přístřeší potřebující ošetřovatelskou péči</a:t>
            </a:r>
            <a:r>
              <a:rPr lang="cs-CZ" i="1" dirty="0" smtClean="0"/>
              <a:t>,</a:t>
            </a:r>
            <a:r>
              <a:rPr lang="cs-CZ" i="1" dirty="0"/>
              <a:t> rodiny s dětmi</a:t>
            </a:r>
            <a:r>
              <a:rPr lang="cs-CZ" i="1" dirty="0" smtClean="0"/>
              <a:t>,</a:t>
            </a:r>
            <a:r>
              <a:rPr lang="cs-CZ" i="1" dirty="0"/>
              <a:t> osoby, které jsou propuštěny z výkonu trestu odnětí svobody nebo ochranné léčby</a:t>
            </a:r>
            <a:r>
              <a:rPr lang="cs-CZ" i="1" dirty="0" smtClean="0"/>
              <a:t>,</a:t>
            </a:r>
            <a:r>
              <a:rPr lang="cs-CZ" i="1" dirty="0"/>
              <a:t> osoby se sníženou soběstačností v souvislosti s onemocněním CMP (cévní mozková příhoda) a kardiovaskulárními chorobami</a:t>
            </a:r>
            <a:r>
              <a:rPr lang="cs-CZ" i="1" dirty="0" smtClean="0"/>
              <a:t>,</a:t>
            </a:r>
            <a:r>
              <a:rPr lang="cs-CZ" i="1" dirty="0"/>
              <a:t> osoby se sníženou soběstačností po úrazech a operacích pohybového a nervového systému</a:t>
            </a:r>
            <a:r>
              <a:rPr lang="cs-CZ" i="1" dirty="0" smtClean="0"/>
              <a:t>,</a:t>
            </a:r>
            <a:r>
              <a:rPr lang="cs-CZ" i="1" dirty="0"/>
              <a:t> osoby s kombinovaným </a:t>
            </a:r>
            <a:r>
              <a:rPr lang="cs-CZ" i="1" dirty="0" smtClean="0"/>
              <a:t>postižením, </a:t>
            </a:r>
            <a:r>
              <a:rPr lang="cs-CZ" b="1" i="1" dirty="0" smtClean="0"/>
              <a:t>osoby </a:t>
            </a:r>
            <a:r>
              <a:rPr lang="cs-CZ" b="1" i="1" dirty="0"/>
              <a:t>s mentálním </a:t>
            </a:r>
            <a:r>
              <a:rPr lang="cs-CZ" b="1" i="1" dirty="0" smtClean="0"/>
              <a:t>postižením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služby </a:t>
            </a:r>
            <a:r>
              <a:rPr lang="cs-CZ" b="1" dirty="0"/>
              <a:t>osobní asistence</a:t>
            </a:r>
            <a:r>
              <a:rPr lang="cs-CZ" dirty="0"/>
              <a:t> toto omezení cílových skupin </a:t>
            </a:r>
            <a:r>
              <a:rPr lang="cs-CZ" dirty="0" smtClean="0"/>
              <a:t>neplatí, </a:t>
            </a:r>
            <a:r>
              <a:rPr lang="cs-CZ" dirty="0"/>
              <a:t>dále neplatí pro projekty v rámci </a:t>
            </a:r>
            <a:r>
              <a:rPr lang="cs-CZ" dirty="0" smtClean="0"/>
              <a:t>KPSVL.</a:t>
            </a: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6883" y="1433777"/>
            <a:ext cx="808522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ea typeface="MS Mincho"/>
                <a:cs typeface="Times New Roman" panose="02020603050405020304" pitchFamily="18" charset="0"/>
              </a:rPr>
              <a:t>Podpořené aktivity z IROP nesmí vést k diskriminaci a segregaci žádné ze sociálně znevýhodněných skupin.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ea typeface="MS Mincho"/>
                <a:cs typeface="Times New Roman" panose="02020603050405020304" pitchFamily="18" charset="0"/>
              </a:rPr>
              <a:t>Z této výzvy </a:t>
            </a:r>
            <a:r>
              <a:rPr lang="cs-CZ" b="1" dirty="0">
                <a:ea typeface="MS Mincho"/>
                <a:cs typeface="Times New Roman" panose="02020603050405020304" pitchFamily="18" charset="0"/>
              </a:rPr>
              <a:t>nelze podpořit sociální službu domovy pro seniory 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dle § 49 zákona č. 108/2006 Sb., o sociálních službách, ve znění pozdějších předpisů </a:t>
            </a:r>
            <a:r>
              <a:rPr lang="cs-CZ" dirty="0" smtClean="0">
                <a:ea typeface="MS Mincho"/>
                <a:cs typeface="Times New Roman" panose="02020603050405020304" pitchFamily="18" charset="0"/>
              </a:rPr>
              <a:t/>
            </a:r>
            <a:br>
              <a:rPr lang="cs-CZ" dirty="0" smtClean="0">
                <a:ea typeface="MS Mincho"/>
                <a:cs typeface="Times New Roman" panose="02020603050405020304" pitchFamily="18" charset="0"/>
              </a:rPr>
            </a:br>
            <a:r>
              <a:rPr lang="cs-CZ" b="1" dirty="0" smtClean="0">
                <a:ea typeface="MS Mincho"/>
                <a:cs typeface="Times New Roman" panose="02020603050405020304" pitchFamily="18" charset="0"/>
              </a:rPr>
              <a:t>a </a:t>
            </a:r>
            <a:r>
              <a:rPr lang="cs-CZ" b="1" dirty="0">
                <a:ea typeface="MS Mincho"/>
                <a:cs typeface="Times New Roman" panose="02020603050405020304" pitchFamily="18" charset="0"/>
              </a:rPr>
              <a:t>sociální služby určené pouze pro cílovou skupinu senioři 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- osoby starší 65 let bez přiznaného některého ze stupňů míry závislosti podle zákona o sociálních službách.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ea typeface="MS Mincho"/>
                <a:cs typeface="Times New Roman" panose="02020603050405020304" pitchFamily="18" charset="0"/>
              </a:rPr>
              <a:t>V případě pobytových služeb </a:t>
            </a:r>
            <a:r>
              <a:rPr lang="cs-CZ" b="1" dirty="0">
                <a:ea typeface="MS Mincho"/>
                <a:cs typeface="Times New Roman" panose="02020603050405020304" pitchFamily="18" charset="0"/>
              </a:rPr>
              <a:t>domovy se zvláštním režimem, chráněné bydlení, domovy pro osoby se zdravotním postižením a týdenní stacionáře je nutné dodržovat Materiálně-technický standard pro služby sociální péče poskytované pobytovou formou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cs-CZ" u="sng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  <a:hlinkClick r:id="rId3"/>
              </a:rPr>
              <a:t>http://www.mpsv.cz/</a:t>
            </a:r>
            <a:r>
              <a:rPr lang="cs-CZ" u="sng" dirty="0" err="1">
                <a:solidFill>
                  <a:srgbClr val="0000FF"/>
                </a:solidFill>
                <a:ea typeface="MS Mincho"/>
                <a:cs typeface="Times New Roman" panose="02020603050405020304" pitchFamily="18" charset="0"/>
                <a:hlinkClick r:id="rId3"/>
              </a:rPr>
              <a:t>cs</a:t>
            </a:r>
            <a:r>
              <a:rPr lang="cs-CZ" u="sng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  <a:hlinkClick r:id="rId3"/>
              </a:rPr>
              <a:t>/13916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) </a:t>
            </a:r>
            <a:r>
              <a:rPr lang="cs-CZ" u="sng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určený pro výzvy č. 81 a č. 82 IROP</a:t>
            </a:r>
            <a:r>
              <a:rPr lang="cs-CZ" dirty="0">
                <a:ea typeface="MS Mincho"/>
                <a:cs typeface="Times New Roman" panose="02020603050405020304" pitchFamily="18" charset="0"/>
              </a:rPr>
              <a:t>. Plnění standardu bude součástí hodnocení projektu a žadatel způsob splnění popíše ve Studii proveditelnosti.</a:t>
            </a:r>
          </a:p>
        </p:txBody>
      </p:sp>
    </p:spTree>
    <p:extLst>
      <p:ext uri="{BB962C8B-B14F-4D97-AF65-F5344CB8AC3E}">
        <p14:creationId xmlns:p14="http://schemas.microsoft.com/office/powerpoint/2010/main" val="276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Hlavní podporované aktivity projektu:</a:t>
            </a:r>
            <a:endParaRPr lang="cs-CZ" sz="2400" dirty="0"/>
          </a:p>
          <a:p>
            <a:pPr lvl="0"/>
            <a:r>
              <a:rPr lang="cs-CZ" sz="2400" dirty="0"/>
              <a:t>nákup nemovitostí,</a:t>
            </a:r>
          </a:p>
          <a:p>
            <a:pPr lvl="0"/>
            <a:r>
              <a:rPr lang="cs-CZ" sz="2400" dirty="0"/>
              <a:t>výstavba, rekonstrukce a úpravy objektu, či zázemí pro poskytování sociální služby,</a:t>
            </a:r>
          </a:p>
          <a:p>
            <a:pPr lvl="0"/>
            <a:r>
              <a:rPr lang="cs-CZ" sz="2400" dirty="0"/>
              <a:t>pořízení vybavení,</a:t>
            </a:r>
          </a:p>
          <a:p>
            <a:pPr lvl="0"/>
            <a:r>
              <a:rPr lang="cs-CZ" sz="2400" dirty="0"/>
              <a:t>pořízení automobilu pro účely poskytování terénní sociální služby.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Zázemím</a:t>
            </a:r>
            <a:r>
              <a:rPr lang="cs-CZ" dirty="0"/>
              <a:t> je myšleno zázemí pro uživatele a pracovníky, kteří zajišťují tyto služby. </a:t>
            </a:r>
          </a:p>
          <a:p>
            <a:r>
              <a:rPr lang="cs-CZ" b="1" dirty="0"/>
              <a:t>Pořízené vybavení </a:t>
            </a:r>
            <a:r>
              <a:rPr lang="cs-CZ" dirty="0"/>
              <a:t>musí bezprostředně sloužit k realizaci projektu s přímou vazbou na poskytování daných služeb. </a:t>
            </a:r>
          </a:p>
          <a:p>
            <a:r>
              <a:rPr lang="cs-CZ" b="1" dirty="0"/>
              <a:t>Terénními službami </a:t>
            </a:r>
            <a:r>
              <a:rPr lang="cs-CZ" dirty="0"/>
              <a:t>se rozumí sociální služby, které jsou cílové skupině poskytovány v jejím přirozeném sociálním prostředí.</a:t>
            </a:r>
          </a:p>
          <a:p>
            <a:r>
              <a:rPr lang="cs-CZ" dirty="0"/>
              <a:t>V případě, že žadatel poskytuje terénní sociální službu, která svým působením zasahuje do území obcí s rozšířenou působností, na jejichž území se nenachází SVL, a zároveň do území obcí s rozšířenou působností, na jejichž území se nachází </a:t>
            </a:r>
            <a:r>
              <a:rPr lang="cs-CZ" dirty="0" smtClean="0"/>
              <a:t>SVL, </a:t>
            </a:r>
            <a:r>
              <a:rPr lang="cs-CZ" dirty="0"/>
              <a:t>podává žadatel projekt do výzvy, která územně přísluší jeho sídlu nebo místa zázemí pro poskytování dané terénní služby.</a:t>
            </a:r>
          </a:p>
        </p:txBody>
      </p:sp>
    </p:spTree>
    <p:extLst>
      <p:ext uri="{BB962C8B-B14F-4D97-AF65-F5344CB8AC3E}">
        <p14:creationId xmlns:p14="http://schemas.microsoft.com/office/powerpoint/2010/main" val="10945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5814" y="1433777"/>
            <a:ext cx="8249536" cy="47431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Vedlejší podporované aktivity projektu: </a:t>
            </a:r>
            <a:endParaRPr lang="cs-CZ" dirty="0"/>
          </a:p>
          <a:p>
            <a:pPr lvl="0"/>
            <a:r>
              <a:rPr lang="cs-CZ" dirty="0"/>
              <a:t>nákup pozemků pro výstavbu nové budovy nebo přístavbu stávající budovy (do 10 % celkových způsobilých výdajů projektu),</a:t>
            </a:r>
          </a:p>
          <a:p>
            <a:pPr lvl="0"/>
            <a:r>
              <a:rPr lang="cs-CZ" dirty="0"/>
              <a:t>zeleň v okolí budov a na budovách (zelené zdi a střechy, aleje, hřiště a parky),</a:t>
            </a:r>
          </a:p>
          <a:p>
            <a:pPr lvl="0"/>
            <a:r>
              <a:rPr lang="cs-CZ" dirty="0"/>
              <a:t>parkovací stání v rámci areálu nezbytné pro provoz zařízení, včetně příjezdových komunikací v rámci areálu a nezbytného doprovodného vybavení,</a:t>
            </a:r>
          </a:p>
          <a:p>
            <a:pPr lvl="0"/>
            <a:r>
              <a:rPr lang="cs-CZ" dirty="0"/>
              <a:t>zabezpečení výstavby (technický dozor investora, BOZP, autorský dozor),</a:t>
            </a:r>
          </a:p>
          <a:p>
            <a:pPr lvl="0"/>
            <a:r>
              <a:rPr lang="cs-CZ" dirty="0"/>
              <a:t>projektová dokumentace stavby, EIA, </a:t>
            </a:r>
          </a:p>
          <a:p>
            <a:pPr lvl="0"/>
            <a:r>
              <a:rPr lang="cs-CZ" dirty="0"/>
              <a:t>studie proveditelnosti,</a:t>
            </a:r>
          </a:p>
          <a:p>
            <a:pPr lvl="0"/>
            <a:r>
              <a:rPr lang="cs-CZ" dirty="0"/>
              <a:t>pořízení služeb bezprostředně souvisejících s realizací projektu (příprava </a:t>
            </a:r>
            <a:br>
              <a:rPr lang="cs-CZ" dirty="0"/>
            </a:br>
            <a:r>
              <a:rPr lang="cs-CZ" dirty="0"/>
              <a:t>a realizace zadávacích a výběrových řízení), </a:t>
            </a:r>
          </a:p>
          <a:p>
            <a:pPr lvl="0"/>
            <a:r>
              <a:rPr lang="cs-CZ" dirty="0"/>
              <a:t>povinná publicita (dle kap. 13 Obecných pravidel), </a:t>
            </a:r>
          </a:p>
          <a:p>
            <a:r>
              <a:rPr lang="cs-CZ" dirty="0"/>
              <a:t>nákup služeb, které tvoří součást pořízení dlouhodobého hmotného </a:t>
            </a:r>
            <a:br>
              <a:rPr lang="cs-CZ" dirty="0"/>
            </a:br>
            <a:r>
              <a:rPr lang="cs-CZ" dirty="0"/>
              <a:t>a nehmotného majetku, nejsou-li tyto služby součástí pořizovací ceny vybavení</a:t>
            </a:r>
            <a:br>
              <a:rPr lang="cs-CZ" dirty="0"/>
            </a:br>
            <a:r>
              <a:rPr lang="cs-CZ" dirty="0"/>
              <a:t>(např. školení na ovládání pořízeného vybavení, není-li tato služba součástí pořizovací ceny vybavení). </a:t>
            </a:r>
          </a:p>
        </p:txBody>
      </p:sp>
    </p:spTree>
    <p:extLst>
      <p:ext uri="{BB962C8B-B14F-4D97-AF65-F5344CB8AC3E}">
        <p14:creationId xmlns:p14="http://schemas.microsoft.com/office/powerpoint/2010/main" val="34278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92" y="1187116"/>
            <a:ext cx="8780776" cy="54061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b="1" dirty="0"/>
              <a:t>Způsobilé výdaje pro hlavní aktivity projektu </a:t>
            </a:r>
            <a:endParaRPr lang="cs-CZ" sz="6400" dirty="0"/>
          </a:p>
          <a:p>
            <a:r>
              <a:rPr lang="cs-CZ" sz="6400" dirty="0" smtClean="0"/>
              <a:t>Na </a:t>
            </a:r>
            <a:r>
              <a:rPr lang="cs-CZ" sz="6400" dirty="0"/>
              <a:t>hlavní aktivity projektu musí být vynaloženo minimálně 85 % celkových způsobilých výdajů projektu. </a:t>
            </a:r>
          </a:p>
          <a:p>
            <a:pPr marL="0" indent="0">
              <a:buNone/>
            </a:pPr>
            <a:r>
              <a:rPr lang="cs-CZ" sz="6400" u="sng" dirty="0"/>
              <a:t>Stavba</a:t>
            </a:r>
            <a:endParaRPr lang="cs-CZ" sz="6400" dirty="0"/>
          </a:p>
          <a:p>
            <a:pPr lvl="0"/>
            <a:r>
              <a:rPr lang="cs-CZ" sz="6400" dirty="0"/>
              <a:t>stavby, přístavby, nástavby, stavební úpravy a rekonstrukce budov sloužících k poskytování registrovaných sociálních služeb,</a:t>
            </a:r>
          </a:p>
          <a:p>
            <a:pPr lvl="0"/>
            <a:r>
              <a:rPr lang="cs-CZ" sz="6400" dirty="0"/>
              <a:t>vytvoření zázemí pro poskytování registrovaných sociálních služeb,</a:t>
            </a:r>
          </a:p>
          <a:p>
            <a:pPr lvl="0"/>
            <a:r>
              <a:rPr lang="cs-CZ" sz="6400" dirty="0"/>
              <a:t>budování 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 realizovaným projektem</a:t>
            </a:r>
            <a:r>
              <a:rPr lang="cs-CZ" sz="6400" dirty="0" smtClean="0"/>
              <a:t>).</a:t>
            </a:r>
            <a:endParaRPr lang="cs-CZ" sz="6400" dirty="0"/>
          </a:p>
          <a:p>
            <a:pPr marL="0" lvl="0" indent="0">
              <a:buNone/>
            </a:pPr>
            <a:r>
              <a:rPr lang="cs-CZ" sz="6400" u="sng" dirty="0" smtClean="0"/>
              <a:t>Nákup </a:t>
            </a:r>
            <a:r>
              <a:rPr lang="cs-CZ" sz="6400" u="sng" dirty="0"/>
              <a:t>staveb</a:t>
            </a:r>
            <a:endParaRPr lang="cs-CZ" sz="6400" dirty="0"/>
          </a:p>
          <a:p>
            <a:pPr lvl="0"/>
            <a:r>
              <a:rPr lang="cs-CZ" sz="6400" dirty="0"/>
              <a:t>nákup budovy (celé nebo její části), která bude sloužit poskytování sociálních služeb, včetně pozemku na kterém budova </a:t>
            </a:r>
            <a:r>
              <a:rPr lang="cs-CZ" sz="6400" dirty="0" smtClean="0"/>
              <a:t>stojí.</a:t>
            </a:r>
          </a:p>
          <a:p>
            <a:pPr marL="0" lvl="0" indent="0">
              <a:buNone/>
            </a:pPr>
            <a:r>
              <a:rPr lang="cs-CZ" sz="6400" u="sng" dirty="0" smtClean="0"/>
              <a:t>Pořízení </a:t>
            </a:r>
            <a:r>
              <a:rPr lang="cs-CZ" sz="6400" u="sng" dirty="0"/>
              <a:t>vybavení budov a zázemí</a:t>
            </a:r>
            <a:endParaRPr lang="cs-CZ" sz="6400" dirty="0"/>
          </a:p>
          <a:p>
            <a:pPr lvl="0"/>
            <a:r>
              <a:rPr lang="cs-CZ" sz="6400" dirty="0"/>
              <a:t>pořízení vybavení pro zajištění provozu zařízení s odůvodněnou vazbou </a:t>
            </a:r>
            <a:r>
              <a:rPr lang="cs-CZ" sz="6400" dirty="0" smtClean="0"/>
              <a:t>na </a:t>
            </a:r>
            <a:r>
              <a:rPr lang="cs-CZ" sz="6400" dirty="0"/>
              <a:t>poskytování služeb</a:t>
            </a:r>
            <a:r>
              <a:rPr lang="cs-CZ" sz="6400" dirty="0" smtClean="0"/>
              <a:t>.</a:t>
            </a:r>
            <a:endParaRPr lang="cs-CZ" sz="6400" dirty="0"/>
          </a:p>
          <a:p>
            <a:pPr marL="0" indent="0">
              <a:buNone/>
            </a:pPr>
            <a:r>
              <a:rPr lang="cs-CZ" sz="6400" u="sng" dirty="0"/>
              <a:t>DPH</a:t>
            </a:r>
            <a:endParaRPr lang="cs-CZ" sz="6400" dirty="0"/>
          </a:p>
          <a:p>
            <a:pPr lvl="0"/>
            <a:r>
              <a:rPr lang="cs-CZ" sz="6400" dirty="0"/>
              <a:t>DPH je způsobilým výdajem, jen je-li způsobilým výdajem plnění, ke kterému </a:t>
            </a:r>
            <a:r>
              <a:rPr lang="cs-CZ" sz="6400" dirty="0" smtClean="0"/>
              <a:t>se </a:t>
            </a:r>
            <a:r>
              <a:rPr lang="cs-CZ" sz="6400" dirty="0"/>
              <a:t>vztahuje,</a:t>
            </a:r>
          </a:p>
          <a:p>
            <a:pPr lvl="0"/>
            <a:r>
              <a:rPr lang="cs-CZ" sz="6400" dirty="0"/>
              <a:t>pokud nemá žadatel jakožto plátce DPH k podporovaným hlavním aktivitám nárok na odpočet na vstupu,</a:t>
            </a:r>
          </a:p>
          <a:p>
            <a:pPr lvl="0"/>
            <a:r>
              <a:rPr lang="cs-CZ" sz="6400" dirty="0"/>
              <a:t>pokud žadatel není plátce DPH, způsobilým výdajem je celková pořizovací cena.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2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MMR a CRR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591220"/>
            <a:ext cx="7704000" cy="486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Ministerstvo pro místní rozvoj České republiky</a:t>
            </a:r>
          </a:p>
          <a:p>
            <a:pPr lvl="0" defTabSz="914400">
              <a:lnSpc>
                <a:spcPct val="150000"/>
              </a:lnSpc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Řídicí orgán IROP (ŘO IROP)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řízení programu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příprava výzev a pravidel pro žadatele a příjemce, 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poskytovatel dotace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Centrum pro regionální rozvoj České republiky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zprostředkující subjekt pro IROP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konzultace, příjem a hodnocení žádostí o podporu, kontroly projektů, kontroly žádostí o platbu, administrace změn, zpracování podkladů pro certifikaci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011" y="1228298"/>
            <a:ext cx="8635541" cy="49492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b="1" dirty="0"/>
              <a:t>Způsobilé výdaje pro vedlejší aktivitu projektu</a:t>
            </a:r>
            <a:endParaRPr lang="cs-CZ" sz="1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nákup pozemků pro výstavbu nové budovy nebo přístavbu stávající budovy (do 10 % celkových způsobilých výdajů projektu),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zeleň v okolí budov a na budovách (zelené zdi a střechy, aleje, hřiště, sportovní hřiště a parky),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parkovací stání v rámci areálu nezbytné pro provoz zařízení, včetně příjezdových komunikací v rámci areálu a nezbytného doprovodného vybavení,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demolice původního objektu na místě realizace projektu,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zabezpečení výstavby (technický dozor investora, BOZP, autorský dozor),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projektová dokumentace stavby, EIA,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studie proveditelnosti,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pořízení služeb bezprostředně souvisejících s realizací projektu (</a:t>
            </a:r>
            <a:r>
              <a:rPr lang="cs-CZ" sz="1600" dirty="0" smtClean="0"/>
              <a:t>příprava a </a:t>
            </a:r>
            <a:r>
              <a:rPr lang="cs-CZ" sz="1600" dirty="0"/>
              <a:t>realizace zadávacích a výběrových řízení),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povinná publicita,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nákup služeb, které tvoří součást pořízení dlouhodobého hmotného </a:t>
            </a:r>
            <a:r>
              <a:rPr lang="cs-CZ" sz="1600" dirty="0" smtClean="0"/>
              <a:t>a </a:t>
            </a:r>
            <a:r>
              <a:rPr lang="cs-CZ" sz="1600" dirty="0"/>
              <a:t>nehmotného majetku, nejsou-li tyto služby součástí pořizovací ceny vybavení,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u="sng" dirty="0"/>
              <a:t>DPH</a:t>
            </a:r>
            <a:endParaRPr lang="cs-CZ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DPH je způsobilým výdajem, jen je-li způsobilým výdajem plnění, ke kterému </a:t>
            </a:r>
            <a:r>
              <a:rPr lang="cs-CZ" sz="1400" dirty="0" smtClean="0"/>
              <a:t>se </a:t>
            </a:r>
            <a:r>
              <a:rPr lang="cs-CZ" sz="1400" dirty="0"/>
              <a:t>vztahuje,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pokud nemá žadatel jakožto plátce DPH k podporovaným vedlejším aktivitám nárok na odpočet na vstupu,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pokud žadatel není plátce DPH, způsobilým výdajem je celková pořizovací cena.</a:t>
            </a:r>
          </a:p>
        </p:txBody>
      </p:sp>
    </p:spTree>
    <p:extLst>
      <p:ext uri="{BB962C8B-B14F-4D97-AF65-F5344CB8AC3E}">
        <p14:creationId xmlns:p14="http://schemas.microsoft.com/office/powerpoint/2010/main" val="36618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549" y="1318437"/>
            <a:ext cx="8270801" cy="48585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/>
              <a:t>Nezpůsobilé výdaje projektu:</a:t>
            </a:r>
            <a:endParaRPr lang="cs-CZ" sz="16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výdaj, který nesouvisí s cíli projektu nebo který není možno doložit písemnými doklady,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provozní a režijní výdaje,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cestovní náhrady,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výdaje na nepovinnou publicitu,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výdaje spojené s řízením a administrací projektu,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manka a škody,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opravy a udržování,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správní poplatky,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úroky z úvěrů, půjček, splátky úvěrů a půjček,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kurzové ztráty,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rezervy na budoucí ztráty a dluhy,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provize,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DPH, pokud má příjemce nárok na odpočet daně na vstupu; pokud u organizace existuje dvojí režim, musí příjemce rozhodnout, zda navrhovaný projekt spadá pod aktivity podléhající režimu daně z přidané hodnoty s nárokem na odpočet nebo pod aktivity, kde daň není uplatňovaná,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splátky půjček a úvěrů,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sankce, penále, pokuty,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výdaje na záruky, pojištění, úroky, bankovní poplatky, kursové ztráty, celní </a:t>
            </a:r>
            <a:br>
              <a:rPr lang="cs-CZ" sz="1600" dirty="0"/>
            </a:br>
            <a:r>
              <a:rPr lang="cs-CZ" sz="1600" dirty="0"/>
              <a:t>a správní poplatky, </a:t>
            </a: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náklady na spotřebu energií a ostatní provozní náklady,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389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92" y="1275906"/>
            <a:ext cx="9021408" cy="500793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b="1" dirty="0"/>
              <a:t>Nezpůsobilé výdaje projektu:</a:t>
            </a:r>
            <a:endParaRPr lang="cs-CZ" sz="1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 smtClean="0"/>
              <a:t>výdaje </a:t>
            </a:r>
            <a:r>
              <a:rPr lang="cs-CZ" sz="1600" dirty="0"/>
              <a:t>na nákup služeb, s výjimkou služeb tvořících součást pořízení dlouhodobého hmotného a nehmotného majetku, nejsou-li součástí pořizovací ceny vybavení, přípravy a realizace projektu vyjmenovaných ve způsobilých vedlejších aktivitách a přípravy a realizace zadávacích a </a:t>
            </a:r>
            <a:r>
              <a:rPr lang="cs-CZ" sz="1600" dirty="0" smtClean="0"/>
              <a:t>výběrových </a:t>
            </a:r>
            <a:r>
              <a:rPr lang="cs-CZ" sz="1600" dirty="0"/>
              <a:t>řízení,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odpisy,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vzdělávání zaměstnanců,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vady díla, které je dodavatel povinen odstranit bez další náhrady,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výdaje na vedlejší aktivity projektu nad 15 % celkových způsobilých výdajů,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nákup pozemků nad 10 % celkových způsobilých výdajů projektu,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plnící a dobíjecí stanice,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celní, správní a ostatní poplatky,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výdaje na právní spory vzniklé v souvislosti s projektem, např. výdaje na uhrazení </a:t>
            </a:r>
            <a:r>
              <a:rPr lang="cs-CZ" sz="1600" dirty="0" smtClean="0"/>
              <a:t>soudního poplatku</a:t>
            </a:r>
            <a:r>
              <a:rPr lang="cs-CZ" sz="1600" dirty="0"/>
              <a:t>, na pořízení důkazů, na právní zastoupení v případě sporu,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výdaje, které jsou součástí likvidace společnosti, nedobytné pohledávky,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odpisy dlouhodobého hmotného a nehmotného majetku,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výdaje odpovídající svým vymezením účetní kategorii mimořádných nákladů,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výdaje na audit projektu,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dirty="0"/>
              <a:t>další výdaje, u kterých nejsou dodrženy podmínky pro způsobilost výdajů uvedené v těchto Pravidlech.</a:t>
            </a:r>
          </a:p>
        </p:txBody>
      </p:sp>
    </p:spTree>
    <p:extLst>
      <p:ext uri="{BB962C8B-B14F-4D97-AF65-F5344CB8AC3E}">
        <p14:creationId xmlns:p14="http://schemas.microsoft.com/office/powerpoint/2010/main" val="201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977" y="1433777"/>
            <a:ext cx="8196373" cy="47431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INDIKÁTORY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Indikátor </a:t>
            </a:r>
            <a:r>
              <a:rPr lang="cs-CZ" b="1" dirty="0"/>
              <a:t>výsledku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6 75 10 Kapacita služeb a sociální práce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Povinný indikátor k výběru a naplnění pro všechny projekty. Žadatel uvede výchozí </a:t>
            </a:r>
            <a:br>
              <a:rPr lang="cs-CZ" dirty="0"/>
            </a:br>
            <a:r>
              <a:rPr lang="cs-CZ" dirty="0"/>
              <a:t>a cílovou hodnotu projektu. K naplnění cílové hodnoty indikátoru musí dojít k datu ukončení realizace projektu.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Indikátory výstupu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5 54 01 Počet podpořených zázemí pro služby a sociální práci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Povinný indikátor k výběru a naplnění pro všechny projekty. Žadatel uvede cílovou hodnotu projektu. K naplnění cílové hodnoty indikátoru musí dojít k datu ukončení realizace projektu. </a:t>
            </a:r>
          </a:p>
          <a:p>
            <a:pPr marL="0" indent="0">
              <a:buNone/>
            </a:pPr>
            <a:r>
              <a:rPr lang="cs-CZ" b="1" dirty="0"/>
              <a:t>5 54 02 Počet poskytovaných druhů sociálních služeb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Povinný indikátor k výběru a naplnění pro všechny projekty. Žadatel uvede cílovou hodnotu projektu. K naplnění cílové hodnoty indikátoru musí dojít do 6 měsíců od data ukončení realizace projektu (viz Metodický list k indikátoru 5 54 02; příjemce je povinen vykázat skutečný počet sociálních služeb dle zákona č. 108/2006 Sb., které přihlásil </a:t>
            </a:r>
            <a:br>
              <a:rPr lang="cs-CZ" dirty="0"/>
            </a:br>
            <a:r>
              <a:rPr lang="cs-CZ" dirty="0"/>
              <a:t>k registraci do 6 měsíců od data ukončení realizace projektu). </a:t>
            </a:r>
          </a:p>
        </p:txBody>
      </p:sp>
    </p:spTree>
    <p:extLst>
      <p:ext uri="{BB962C8B-B14F-4D97-AF65-F5344CB8AC3E}">
        <p14:creationId xmlns:p14="http://schemas.microsoft.com/office/powerpoint/2010/main" val="1833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079" y="1433777"/>
            <a:ext cx="8228271" cy="47431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500" b="1" dirty="0" smtClean="0"/>
              <a:t>POVINNÉ PŘÍLOHY</a:t>
            </a:r>
          </a:p>
          <a:p>
            <a:pPr marL="0" indent="0">
              <a:buNone/>
            </a:pPr>
            <a:r>
              <a:rPr lang="cs-CZ" sz="4000" dirty="0" smtClean="0"/>
              <a:t>1. Plná </a:t>
            </a:r>
            <a:r>
              <a:rPr lang="cs-CZ" sz="4000" dirty="0"/>
              <a:t>moc</a:t>
            </a:r>
          </a:p>
          <a:p>
            <a:pPr marL="0" indent="0">
              <a:buNone/>
            </a:pPr>
            <a:r>
              <a:rPr lang="cs-CZ" sz="4000" dirty="0" smtClean="0"/>
              <a:t>2. Zadávací </a:t>
            </a:r>
            <a:r>
              <a:rPr lang="cs-CZ" sz="4000" dirty="0"/>
              <a:t>a výběrová řízení</a:t>
            </a:r>
          </a:p>
          <a:p>
            <a:pPr marL="0" indent="0">
              <a:buNone/>
            </a:pPr>
            <a:r>
              <a:rPr lang="cs-CZ" sz="4000" dirty="0" smtClean="0"/>
              <a:t>3. Doklady </a:t>
            </a:r>
            <a:r>
              <a:rPr lang="cs-CZ" sz="4000" dirty="0"/>
              <a:t>o právní subjektivitě žadatele</a:t>
            </a:r>
          </a:p>
          <a:p>
            <a:pPr marL="0" indent="0">
              <a:buNone/>
            </a:pPr>
            <a:r>
              <a:rPr lang="cs-CZ" sz="4000" dirty="0"/>
              <a:t>4</a:t>
            </a:r>
            <a:r>
              <a:rPr lang="cs-CZ" sz="4000" dirty="0" smtClean="0"/>
              <a:t>. Studie </a:t>
            </a:r>
            <a:r>
              <a:rPr lang="cs-CZ" sz="4000" dirty="0"/>
              <a:t>proveditelnosti</a:t>
            </a:r>
          </a:p>
          <a:p>
            <a:pPr marL="0" indent="0">
              <a:buNone/>
            </a:pPr>
            <a:r>
              <a:rPr lang="cs-CZ" sz="4000" dirty="0"/>
              <a:t>5</a:t>
            </a:r>
            <a:r>
              <a:rPr lang="cs-CZ" sz="4000" dirty="0" smtClean="0"/>
              <a:t>. Doklad </a:t>
            </a:r>
            <a:r>
              <a:rPr lang="cs-CZ" sz="4000" dirty="0"/>
              <a:t>o prokázání právních vztahů k majetku, který je předmětem projektu</a:t>
            </a:r>
          </a:p>
          <a:p>
            <a:pPr marL="0" indent="0">
              <a:buNone/>
            </a:pPr>
            <a:r>
              <a:rPr lang="cs-CZ" sz="4000" dirty="0"/>
              <a:t>6</a:t>
            </a:r>
            <a:r>
              <a:rPr lang="cs-CZ" sz="4000" dirty="0" smtClean="0"/>
              <a:t>. Žádost </a:t>
            </a:r>
            <a:r>
              <a:rPr lang="cs-CZ" sz="4000" dirty="0"/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buNone/>
            </a:pPr>
            <a:r>
              <a:rPr lang="cs-CZ" sz="4000" dirty="0"/>
              <a:t>7</a:t>
            </a:r>
            <a:r>
              <a:rPr lang="cs-CZ" sz="4000" dirty="0" smtClean="0"/>
              <a:t>. Projektová </a:t>
            </a:r>
            <a:r>
              <a:rPr lang="cs-CZ" sz="4000" dirty="0"/>
              <a:t>dokumentace pro vydání stavebního povolení nebo pro ohlášení stavby</a:t>
            </a:r>
          </a:p>
          <a:p>
            <a:pPr marL="0" indent="0">
              <a:buNone/>
            </a:pPr>
            <a:r>
              <a:rPr lang="cs-CZ" sz="4000" dirty="0"/>
              <a:t>8</a:t>
            </a:r>
            <a:r>
              <a:rPr lang="cs-CZ" sz="4000" dirty="0" smtClean="0"/>
              <a:t>. Položkový </a:t>
            </a:r>
            <a:r>
              <a:rPr lang="cs-CZ" sz="4000" dirty="0"/>
              <a:t>rozpočet stavby</a:t>
            </a:r>
          </a:p>
          <a:p>
            <a:pPr marL="0" indent="0">
              <a:buNone/>
            </a:pPr>
            <a:r>
              <a:rPr lang="cs-CZ" sz="4000" dirty="0"/>
              <a:t>9</a:t>
            </a:r>
            <a:r>
              <a:rPr lang="cs-CZ" sz="4000" dirty="0" smtClean="0"/>
              <a:t>. Souhlasné </a:t>
            </a:r>
            <a:r>
              <a:rPr lang="cs-CZ" sz="4000" dirty="0"/>
              <a:t>stanovisko subjektu, který vydal strategický plán sociálního začleňování, komunitní plán sociálních služeb nebo střednědobý plán rozvoje sociálních služeb kraje</a:t>
            </a:r>
          </a:p>
          <a:p>
            <a:pPr marL="0" indent="0">
              <a:buNone/>
            </a:pPr>
            <a:r>
              <a:rPr lang="cs-CZ" sz="4000" dirty="0"/>
              <a:t>10</a:t>
            </a:r>
            <a:r>
              <a:rPr lang="cs-CZ" sz="4000" dirty="0" smtClean="0"/>
              <a:t>. Pověřovací </a:t>
            </a:r>
            <a:r>
              <a:rPr lang="cs-CZ" sz="4000" dirty="0"/>
              <a:t>akt, popř. vyjádření objednatele služeb o úmyslu žadatele pověřit výkonem služby obecného hospodářského zájmu v souladu s Rozhodnutím Komise 2012/21/EU</a:t>
            </a:r>
          </a:p>
          <a:p>
            <a:pPr marL="0" indent="0">
              <a:buNone/>
            </a:pPr>
            <a:r>
              <a:rPr lang="cs-CZ" sz="4000" dirty="0"/>
              <a:t>11</a:t>
            </a:r>
            <a:r>
              <a:rPr lang="cs-CZ" sz="4000" dirty="0" smtClean="0"/>
              <a:t>. Čestné </a:t>
            </a:r>
            <a:r>
              <a:rPr lang="cs-CZ" sz="4000" dirty="0"/>
              <a:t>prohlášení o skutečném majiteli</a:t>
            </a:r>
          </a:p>
          <a:p>
            <a:pPr marL="0" indent="0">
              <a:buNone/>
            </a:pPr>
            <a:r>
              <a:rPr lang="cs-CZ" sz="4000" u="sng" dirty="0" smtClean="0"/>
              <a:t>U výzvy č. 82 </a:t>
            </a:r>
            <a:r>
              <a:rPr lang="cs-CZ" sz="4000" dirty="0" smtClean="0"/>
              <a:t>navíc příloha 12. Potvrzení </a:t>
            </a:r>
            <a:r>
              <a:rPr lang="cs-CZ" sz="4000" dirty="0"/>
              <a:t>souladu projektu předkládaného do IROP se Strategickým plánem sociálního začleňování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3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019" y="1433777"/>
            <a:ext cx="8313331" cy="4743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Veřejná podpora</a:t>
            </a:r>
          </a:p>
          <a:p>
            <a:r>
              <a:rPr lang="cs-CZ" sz="1600" dirty="0"/>
              <a:t>Poskytnutá podpora navazuje na podmínky Rozhodnutí Komise ze dne 20. prosince 2011 o použití čl. 106 odst. 2 Smlouvy o fungování Evropské unie na státní podporu ve formě vyrovnávací platby za závazek veřejné služby udělené určitým podnikům pověřeným poskytováním služeb obecného hospodářského zájmu (2012/21/EU, dále jen „Rozhodnutí Komise 2012/21/EU</a:t>
            </a:r>
            <a:r>
              <a:rPr lang="cs-CZ" sz="1600" dirty="0" smtClean="0"/>
              <a:t>“).</a:t>
            </a:r>
          </a:p>
          <a:p>
            <a:pPr marL="0" indent="0">
              <a:buNone/>
            </a:pPr>
            <a:r>
              <a:rPr lang="cs-CZ" sz="1600" b="1" dirty="0"/>
              <a:t>Pověřovací akt </a:t>
            </a:r>
            <a:endParaRPr lang="cs-CZ" sz="1600" dirty="0"/>
          </a:p>
          <a:p>
            <a:r>
              <a:rPr lang="cs-CZ" sz="1600" dirty="0"/>
              <a:t>Pokud je podpora poskytována s odkazem na Rozhodnutí Komise 2012/21/EU, pověřovací akt musí obsahovat tyto údaje:</a:t>
            </a:r>
          </a:p>
          <a:p>
            <a:pPr lvl="0"/>
            <a:r>
              <a:rPr lang="cs-CZ" sz="1600" dirty="0"/>
              <a:t>náplň a trvání závazku veřejné služby,</a:t>
            </a:r>
          </a:p>
          <a:p>
            <a:pPr lvl="0"/>
            <a:r>
              <a:rPr lang="cs-CZ" sz="1600" dirty="0"/>
              <a:t>identifikace podniku, případně, o které území se jedná;</a:t>
            </a:r>
          </a:p>
          <a:p>
            <a:pPr lvl="0"/>
            <a:r>
              <a:rPr lang="cs-CZ" sz="1600" dirty="0"/>
              <a:t>povahu jakýchkoliv výhradních nebo zvláštních práv;</a:t>
            </a:r>
          </a:p>
          <a:p>
            <a:pPr lvl="0"/>
            <a:r>
              <a:rPr lang="cs-CZ" sz="1600" dirty="0"/>
              <a:t>popis kompenzačního mechanismu a parametrů pro výpočet, kontrolu a přezkoumání vyrovnávací platby;</a:t>
            </a:r>
          </a:p>
          <a:p>
            <a:pPr lvl="0"/>
            <a:r>
              <a:rPr lang="cs-CZ" sz="1600" dirty="0"/>
              <a:t>opatření k zamezení a vrácení jakékoli nadměrné vyrovnávací platby;</a:t>
            </a:r>
          </a:p>
          <a:p>
            <a:r>
              <a:rPr lang="cs-CZ" sz="1600" dirty="0"/>
              <a:t>odkaz na Rozhodnutí Komise 2012/21/EU (uvedením plného názvu v textu pověření).</a:t>
            </a:r>
          </a:p>
        </p:txBody>
      </p:sp>
    </p:spTree>
    <p:extLst>
      <p:ext uri="{BB962C8B-B14F-4D97-AF65-F5344CB8AC3E}">
        <p14:creationId xmlns:p14="http://schemas.microsoft.com/office/powerpoint/2010/main" val="41576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 a 82. výzva IROP – sociální služby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u="sng" dirty="0"/>
              <a:t>Pokud nebyl pověřovací akt</a:t>
            </a:r>
            <a:r>
              <a:rPr lang="cs-CZ" sz="2000" dirty="0"/>
              <a:t> k výkonu služby obecného hospodářského zájmu v souladu s Rozhodnutím Komise 2012/21/EU ke dni podání žádosti vydán, musí žadatel předložit </a:t>
            </a:r>
            <a:r>
              <a:rPr lang="cs-CZ" sz="2000" b="1" dirty="0"/>
              <a:t>vyjádření pověřovatele o úmyslu pověřovací akt k výkonu služby obecného hospodářského zájmu vydat</a:t>
            </a:r>
            <a:r>
              <a:rPr lang="cs-CZ" sz="2000" dirty="0"/>
              <a:t>. Vyjádření pověřovatele musí obsahovat údaje podle čl. 4 Rozhodnutí Komise 2012/21/EU. ŘO IROP nestanoví formální podobu vyjádření pověřovatele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Poskytovatel služby, který dokládá pouze vyjádření pověřovatele o úmyslu pověřovací akt k výkonu služby obecného hospodářského zájmu vydat, musí být pověřen k výkonu SOHZ nejpozději do 12 měsíců od ukončení realizace </a:t>
            </a:r>
            <a:r>
              <a:rPr lang="cs-CZ" sz="2000" dirty="0" smtClean="0"/>
              <a:t>projektu.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3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Obecná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(závazná pro všechny specifické cíle a výzvy)</a:t>
            </a:r>
            <a:endParaRPr lang="cs-CZ" sz="2400" i="1" u="sng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defTabSz="914400"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lvl="1" defTabSz="914400">
              <a:defRPr/>
            </a:pP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Specifická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(pro každou výzvu samostatný dokument)</a:t>
            </a:r>
            <a:r>
              <a:rPr lang="cs-CZ" sz="2400" i="1" u="sng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</a:rPr>
              <a:t>podporované aktivity, způsobilé výdaje, hodnoticí kritéria, povinné přílohy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pro žadatele a </a:t>
            </a:r>
            <a:r>
              <a:rPr lang="it-IT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87699"/>
              </p:ext>
            </p:extLst>
          </p:nvPr>
        </p:nvGraphicFramePr>
        <p:xfrm>
          <a:off x="524256" y="1111188"/>
          <a:ext cx="8162544" cy="506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2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7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6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33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2014 - 2020</a:t>
            </a:r>
            <a:r>
              <a:rPr lang="cs-CZ" sz="34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400" b="1" cap="all" dirty="0">
                <a:solidFill>
                  <a:srgbClr val="0070C0"/>
                </a:solidFill>
                <a:latin typeface="Myriad Pro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Financování z Evropského fondu pro regionální rozvoj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Alokace: 4,64 mld. EUR = 122 mld. Kč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Kofinancování:  až 85 % z EFRR a 15 % (příjemce + státní rozpočet – podle Pravidel </a:t>
            </a:r>
            <a:r>
              <a:rPr lang="cs-CZ" sz="2400" dirty="0" smtClean="0"/>
              <a:t>spolufinancování)    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Projekty realizované prostřednictvím CLLD</a:t>
            </a:r>
            <a:r>
              <a:rPr lang="cs-CZ" sz="2400" dirty="0"/>
              <a:t>: </a:t>
            </a:r>
            <a:r>
              <a:rPr lang="cs-CZ" altLang="cs-CZ" sz="2400" dirty="0"/>
              <a:t>95 % EFRR 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dirty="0"/>
              <a:t>	a 5 % příjemce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Průběžný stav IROP k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2018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Vyhlášeno </a:t>
            </a:r>
            <a:r>
              <a:rPr lang="cs-CZ" dirty="0" smtClean="0"/>
              <a:t>82 </a:t>
            </a:r>
            <a:r>
              <a:rPr lang="cs-CZ" dirty="0"/>
              <a:t>výzev v objemu </a:t>
            </a:r>
            <a:r>
              <a:rPr lang="cs-CZ" dirty="0" smtClean="0"/>
              <a:t>cca 123 </a:t>
            </a:r>
            <a:r>
              <a:rPr lang="cs-CZ" dirty="0"/>
              <a:t>mld. Kč z EFRR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Předloženo </a:t>
            </a:r>
            <a:r>
              <a:rPr lang="cs-CZ" dirty="0" smtClean="0"/>
              <a:t>více než 8 </a:t>
            </a:r>
            <a:r>
              <a:rPr lang="cs-CZ" dirty="0"/>
              <a:t>tis. projektů za cca </a:t>
            </a:r>
            <a:r>
              <a:rPr lang="cs-CZ" dirty="0" smtClean="0"/>
              <a:t>120 </a:t>
            </a:r>
            <a:r>
              <a:rPr lang="cs-CZ" dirty="0"/>
              <a:t>mld. 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Z toho v „pozitivních“ stavech cca </a:t>
            </a:r>
            <a:r>
              <a:rPr lang="cs-CZ" dirty="0" smtClean="0"/>
              <a:t>6,5 </a:t>
            </a:r>
            <a:r>
              <a:rPr lang="cs-CZ" dirty="0"/>
              <a:t>tis. projektů za cca </a:t>
            </a:r>
            <a:br>
              <a:rPr lang="cs-CZ" dirty="0"/>
            </a:br>
            <a:r>
              <a:rPr lang="cs-CZ" dirty="0" smtClean="0"/>
              <a:t>94 </a:t>
            </a:r>
            <a:r>
              <a:rPr lang="cs-CZ" dirty="0"/>
              <a:t>mld. Kč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/>
              <a:t>Schváleno k financování cca </a:t>
            </a:r>
            <a:r>
              <a:rPr lang="cs-CZ" dirty="0" smtClean="0"/>
              <a:t>4 </a:t>
            </a:r>
            <a:r>
              <a:rPr lang="cs-CZ" dirty="0"/>
              <a:t>tis. projektů za </a:t>
            </a:r>
            <a:r>
              <a:rPr lang="cs-CZ" dirty="0" smtClean="0"/>
              <a:t>64 </a:t>
            </a:r>
            <a:r>
              <a:rPr lang="cs-CZ" dirty="0"/>
              <a:t>mld. </a:t>
            </a:r>
            <a:r>
              <a:rPr lang="cs-CZ" dirty="0" smtClean="0"/>
              <a:t>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 smtClean="0"/>
              <a:t>Ukončeno cca 940 projektů za 6,7 mld. Kč z EFRR</a:t>
            </a:r>
            <a:endParaRPr lang="cs-CZ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dirty="0"/>
              <a:t>   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75597"/>
              </p:ext>
            </p:extLst>
          </p:nvPr>
        </p:nvGraphicFramePr>
        <p:xfrm>
          <a:off x="457200" y="16906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Prioritní osa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Lidé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400" dirty="0"/>
              <a:t>SC 2.1 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2.2 Vznik nových a rozvoj existujících podnikatelských </a:t>
            </a:r>
            <a:r>
              <a:rPr lang="cs-CZ" sz="2400" dirty="0" smtClean="0"/>
              <a:t>aktivit </a:t>
            </a:r>
            <a:r>
              <a:rPr lang="cs-CZ" sz="2400" dirty="0"/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2.3 Rozvoj infrastruktury pro poskytování zdravotních služeb a  péče o zdraví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2.4 Zvýšení kvality a dostupnosti infrastruktury pro vzdělávání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2.5 Snížení energetické náročnosti v sektoru bydlení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2352</Words>
  <Application>Microsoft Office PowerPoint</Application>
  <PresentationFormat>Předvádění na obrazovce (4:3)</PresentationFormat>
  <Paragraphs>418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MS Mincho</vt:lpstr>
      <vt:lpstr>Myriad Pro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Pravidla pro žadatele a příjemce</vt:lpstr>
      <vt:lpstr> IROP 2014 - 2020 </vt:lpstr>
      <vt:lpstr>Průběžný stav IROP k 26. 6. 2018</vt:lpstr>
      <vt:lpstr>Struktura IROP</vt:lpstr>
      <vt:lpstr>Prioritní osa 2 - Lidé</vt:lpstr>
      <vt:lpstr>SPECIFICKÝ CÍL 2.1: Zvýšení kvality a dostupnosti služeb vedoucí k sociální inkluzi</vt:lpstr>
      <vt:lpstr>SPECIFICKÝ CÍL 2.1: Zvýšení kvality a dostupnosti služeb vedoucí k sociální inkluzi</vt:lpstr>
      <vt:lpstr>Výzvy IROP v SC 2.1</vt:lpstr>
      <vt:lpstr>Výzvy IROP SC 2.1 Individuální projekty</vt:lpstr>
      <vt:lpstr>Výzvy IROP SC 2.1 (4.1) Integrované nástroje</vt:lpstr>
      <vt:lpstr>Prezentace aplikace PowerPoint</vt:lpstr>
      <vt:lpstr>Integrované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Moravcová Ĺubica</cp:lastModifiedBy>
  <cp:revision>87</cp:revision>
  <dcterms:created xsi:type="dcterms:W3CDTF">2018-01-10T11:40:26Z</dcterms:created>
  <dcterms:modified xsi:type="dcterms:W3CDTF">2018-07-03T10:10:59Z</dcterms:modified>
</cp:coreProperties>
</file>