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60" r:id="rId2"/>
    <p:sldId id="261"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26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E5"/>
    <a:srgbClr val="00529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25"/>
    <p:restoredTop sz="86433"/>
  </p:normalViewPr>
  <p:slideViewPr>
    <p:cSldViewPr snapToGrid="0" snapToObjects="1">
      <p:cViewPr varScale="1">
        <p:scale>
          <a:sx n="72" d="100"/>
          <a:sy n="72" d="100"/>
        </p:scale>
        <p:origin x="948" y="66"/>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9BB59-DB11-471F-856B-509AAD0859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3B85B9FB-3C6B-41A9-AC59-6031B3260351}">
      <dgm:prSet phldrT="[Text]" custT="1"/>
      <dgm:spPr/>
      <dgm:t>
        <a:bodyPr/>
        <a:lstStyle/>
        <a:p>
          <a:r>
            <a:rPr lang="cs-CZ" sz="2000" dirty="0"/>
            <a:t>Čl. 6.1 MPZ</a:t>
          </a:r>
        </a:p>
      </dgm:t>
    </dgm:pt>
    <dgm:pt modelId="{4E1C71C2-5C48-4CFC-8BC5-7E9292365884}" type="parTrans" cxnId="{16B3F8F1-6E24-4FCB-9593-8B767607E553}">
      <dgm:prSet/>
      <dgm:spPr/>
      <dgm:t>
        <a:bodyPr/>
        <a:lstStyle/>
        <a:p>
          <a:endParaRPr lang="cs-CZ"/>
        </a:p>
      </dgm:t>
    </dgm:pt>
    <dgm:pt modelId="{24A27745-84E1-4013-BE13-0596DBEA2D34}" type="sibTrans" cxnId="{16B3F8F1-6E24-4FCB-9593-8B767607E553}">
      <dgm:prSet/>
      <dgm:spPr/>
      <dgm:t>
        <a:bodyPr/>
        <a:lstStyle/>
        <a:p>
          <a:endParaRPr lang="cs-CZ"/>
        </a:p>
      </dgm:t>
    </dgm:pt>
    <dgm:pt modelId="{D1295B8C-F570-47F9-8F01-C4D8BE28B80D}">
      <dgm:prSet phldrT="[Text]" custT="1"/>
      <dgm:spPr/>
      <dgm:t>
        <a:bodyPr/>
        <a:lstStyle/>
        <a:p>
          <a:r>
            <a:rPr lang="cs-CZ" sz="2000" dirty="0"/>
            <a:t>Čl. 6.3 MPZ</a:t>
          </a:r>
        </a:p>
      </dgm:t>
    </dgm:pt>
    <dgm:pt modelId="{AB134A54-79D4-4D47-A0C0-073DD538A9F1}" type="parTrans" cxnId="{B5628AB3-6CD0-4DF1-9B97-F6F2629D21FC}">
      <dgm:prSet/>
      <dgm:spPr/>
      <dgm:t>
        <a:bodyPr/>
        <a:lstStyle/>
        <a:p>
          <a:endParaRPr lang="cs-CZ"/>
        </a:p>
      </dgm:t>
    </dgm:pt>
    <dgm:pt modelId="{B95FD49E-BC1B-4BAF-BE72-211F5855C76D}" type="sibTrans" cxnId="{B5628AB3-6CD0-4DF1-9B97-F6F2629D21FC}">
      <dgm:prSet/>
      <dgm:spPr/>
      <dgm:t>
        <a:bodyPr/>
        <a:lstStyle/>
        <a:p>
          <a:endParaRPr lang="cs-CZ"/>
        </a:p>
      </dgm:t>
    </dgm:pt>
    <dgm:pt modelId="{D7196D75-5C40-4CFC-9C77-9342454CF2D6}">
      <dgm:prSet phldrT="[Text]" custT="1"/>
      <dgm:spPr/>
      <dgm:t>
        <a:bodyPr/>
        <a:lstStyle/>
        <a:p>
          <a:r>
            <a:rPr lang="cs-CZ" sz="1100" dirty="0"/>
            <a:t>Režim zakázky podle předpokládané hodnoty</a:t>
          </a:r>
        </a:p>
      </dgm:t>
    </dgm:pt>
    <dgm:pt modelId="{13D8DB70-38C4-402D-81BE-20B4E950A7EE}" type="parTrans" cxnId="{E506061F-CBBE-492C-BCF3-33240F6A56C8}">
      <dgm:prSet/>
      <dgm:spPr/>
      <dgm:t>
        <a:bodyPr/>
        <a:lstStyle/>
        <a:p>
          <a:endParaRPr lang="cs-CZ"/>
        </a:p>
      </dgm:t>
    </dgm:pt>
    <dgm:pt modelId="{7D30000B-A3EC-4C25-B39F-112CAD8063FF}" type="sibTrans" cxnId="{E506061F-CBBE-492C-BCF3-33240F6A56C8}">
      <dgm:prSet/>
      <dgm:spPr/>
      <dgm:t>
        <a:bodyPr/>
        <a:lstStyle/>
        <a:p>
          <a:endParaRPr lang="cs-CZ"/>
        </a:p>
      </dgm:t>
    </dgm:pt>
    <dgm:pt modelId="{916178FA-EDA5-46AD-B98B-1ACFFF42477E}">
      <dgm:prSet phldrT="[Text]" custT="1"/>
      <dgm:spPr/>
      <dgm:t>
        <a:bodyPr/>
        <a:lstStyle/>
        <a:p>
          <a:r>
            <a:rPr lang="cs-CZ" sz="2000" dirty="0"/>
            <a:t>Čl. 6.4 MPZ</a:t>
          </a:r>
        </a:p>
      </dgm:t>
    </dgm:pt>
    <dgm:pt modelId="{BAE66143-5FED-40F2-A4FA-682418B56D53}" type="parTrans" cxnId="{3C2BF762-DF59-4944-8886-2F25709B2106}">
      <dgm:prSet/>
      <dgm:spPr/>
      <dgm:t>
        <a:bodyPr/>
        <a:lstStyle/>
        <a:p>
          <a:endParaRPr lang="cs-CZ"/>
        </a:p>
      </dgm:t>
    </dgm:pt>
    <dgm:pt modelId="{1B32DFC0-0D98-4CDA-B88B-92950667568E}" type="sibTrans" cxnId="{3C2BF762-DF59-4944-8886-2F25709B2106}">
      <dgm:prSet/>
      <dgm:spPr/>
      <dgm:t>
        <a:bodyPr/>
        <a:lstStyle/>
        <a:p>
          <a:endParaRPr lang="cs-CZ"/>
        </a:p>
      </dgm:t>
    </dgm:pt>
    <dgm:pt modelId="{DEE656AA-081F-4495-BF07-24293AEBB853}">
      <dgm:prSet phldrT="[Text]" custT="1"/>
      <dgm:spPr/>
      <dgm:t>
        <a:bodyPr/>
        <a:lstStyle/>
        <a:p>
          <a:r>
            <a:rPr lang="cs-CZ" sz="1100" dirty="0"/>
            <a:t>Stanovení předpokládané hodnoty zakázky</a:t>
          </a:r>
        </a:p>
      </dgm:t>
    </dgm:pt>
    <dgm:pt modelId="{AA245651-87D7-4AB2-BF22-42509C17297C}" type="parTrans" cxnId="{BBC3C9BC-28BF-41E5-B637-1AC9D271950B}">
      <dgm:prSet/>
      <dgm:spPr/>
      <dgm:t>
        <a:bodyPr/>
        <a:lstStyle/>
        <a:p>
          <a:endParaRPr lang="cs-CZ"/>
        </a:p>
      </dgm:t>
    </dgm:pt>
    <dgm:pt modelId="{29F8C9F2-E5D3-4700-AE05-C80B26532F99}" type="sibTrans" cxnId="{BBC3C9BC-28BF-41E5-B637-1AC9D271950B}">
      <dgm:prSet/>
      <dgm:spPr/>
      <dgm:t>
        <a:bodyPr/>
        <a:lstStyle/>
        <a:p>
          <a:endParaRPr lang="cs-CZ"/>
        </a:p>
      </dgm:t>
    </dgm:pt>
    <dgm:pt modelId="{B8E644E2-8B52-491E-AA7E-2B068E66E4D1}">
      <dgm:prSet custT="1"/>
      <dgm:spPr/>
      <dgm:t>
        <a:bodyPr/>
        <a:lstStyle/>
        <a:p>
          <a:r>
            <a:rPr lang="cs-CZ" sz="2000" dirty="0"/>
            <a:t>Čl. 7.1 MPZ </a:t>
          </a:r>
        </a:p>
      </dgm:t>
    </dgm:pt>
    <dgm:pt modelId="{0B69F1A7-8A35-4AEB-977D-DBA603BDA2CD}" type="parTrans" cxnId="{6E3B903F-06C2-4365-A7ED-7FF005975FA6}">
      <dgm:prSet/>
      <dgm:spPr/>
      <dgm:t>
        <a:bodyPr/>
        <a:lstStyle/>
        <a:p>
          <a:endParaRPr lang="cs-CZ"/>
        </a:p>
      </dgm:t>
    </dgm:pt>
    <dgm:pt modelId="{34C23067-2E8B-445D-A93D-E006966DFFEB}" type="sibTrans" cxnId="{6E3B903F-06C2-4365-A7ED-7FF005975FA6}">
      <dgm:prSet/>
      <dgm:spPr/>
      <dgm:t>
        <a:bodyPr/>
        <a:lstStyle/>
        <a:p>
          <a:endParaRPr lang="cs-CZ"/>
        </a:p>
      </dgm:t>
    </dgm:pt>
    <dgm:pt modelId="{02ECEC02-9C4F-42EB-A275-9A98D3720194}">
      <dgm:prSet custT="1"/>
      <dgm:spPr/>
      <dgm:t>
        <a:bodyPr/>
        <a:lstStyle/>
        <a:p>
          <a:r>
            <a:rPr lang="cs-CZ" sz="2000" dirty="0"/>
            <a:t>Čl. 7.2 MPZ</a:t>
          </a:r>
        </a:p>
      </dgm:t>
    </dgm:pt>
    <dgm:pt modelId="{E008810A-BEF1-4603-9239-584E7D1A07F9}" type="parTrans" cxnId="{D0D14EC1-6BF2-488C-A7FB-46A3B5FB76D9}">
      <dgm:prSet/>
      <dgm:spPr/>
      <dgm:t>
        <a:bodyPr/>
        <a:lstStyle/>
        <a:p>
          <a:endParaRPr lang="cs-CZ"/>
        </a:p>
      </dgm:t>
    </dgm:pt>
    <dgm:pt modelId="{B5C12377-A835-4617-BA52-7C5F195269CC}" type="sibTrans" cxnId="{D0D14EC1-6BF2-488C-A7FB-46A3B5FB76D9}">
      <dgm:prSet/>
      <dgm:spPr/>
      <dgm:t>
        <a:bodyPr/>
        <a:lstStyle/>
        <a:p>
          <a:endParaRPr lang="cs-CZ"/>
        </a:p>
      </dgm:t>
    </dgm:pt>
    <dgm:pt modelId="{42F43B51-EEF7-4093-A083-97D128A6807D}">
      <dgm:prSet custT="1"/>
      <dgm:spPr/>
      <dgm:t>
        <a:bodyPr/>
        <a:lstStyle/>
        <a:p>
          <a:r>
            <a:rPr lang="cs-CZ" sz="2000" dirty="0"/>
            <a:t>Čl. 7.3 MPZ</a:t>
          </a:r>
        </a:p>
      </dgm:t>
    </dgm:pt>
    <dgm:pt modelId="{89FE3B32-7D5D-44B7-8B4C-3A7B8A7F01E6}" type="parTrans" cxnId="{67CFA085-D5E3-47AA-B05F-E53C1770CEFD}">
      <dgm:prSet/>
      <dgm:spPr/>
      <dgm:t>
        <a:bodyPr/>
        <a:lstStyle/>
        <a:p>
          <a:endParaRPr lang="cs-CZ"/>
        </a:p>
      </dgm:t>
    </dgm:pt>
    <dgm:pt modelId="{9D4F8439-25F7-4857-92C2-7CDE730E5AAF}" type="sibTrans" cxnId="{67CFA085-D5E3-47AA-B05F-E53C1770CEFD}">
      <dgm:prSet/>
      <dgm:spPr/>
      <dgm:t>
        <a:bodyPr/>
        <a:lstStyle/>
        <a:p>
          <a:endParaRPr lang="cs-CZ"/>
        </a:p>
      </dgm:t>
    </dgm:pt>
    <dgm:pt modelId="{2A56DE55-7DA0-4E44-BA1F-E4B3CD14EA04}">
      <dgm:prSet custT="1"/>
      <dgm:spPr/>
      <dgm:t>
        <a:bodyPr/>
        <a:lstStyle/>
        <a:p>
          <a:r>
            <a:rPr lang="cs-CZ" sz="2000" dirty="0"/>
            <a:t>Čl. 8 MPZ</a:t>
          </a:r>
        </a:p>
      </dgm:t>
    </dgm:pt>
    <dgm:pt modelId="{32679F3A-DA5E-4756-8165-9CC049781141}" type="parTrans" cxnId="{5EF64FE9-9D10-4054-952E-432834FFD889}">
      <dgm:prSet/>
      <dgm:spPr/>
      <dgm:t>
        <a:bodyPr/>
        <a:lstStyle/>
        <a:p>
          <a:endParaRPr lang="cs-CZ"/>
        </a:p>
      </dgm:t>
    </dgm:pt>
    <dgm:pt modelId="{7440A356-7D56-4B5A-B062-E02CF0DF2A3A}" type="sibTrans" cxnId="{5EF64FE9-9D10-4054-952E-432834FFD889}">
      <dgm:prSet/>
      <dgm:spPr/>
      <dgm:t>
        <a:bodyPr/>
        <a:lstStyle/>
        <a:p>
          <a:endParaRPr lang="cs-CZ"/>
        </a:p>
      </dgm:t>
    </dgm:pt>
    <dgm:pt modelId="{EB16E2C2-84FB-4BC1-97BA-B4B534BBE53D}">
      <dgm:prSet custT="1"/>
      <dgm:spPr/>
      <dgm:t>
        <a:bodyPr/>
        <a:lstStyle/>
        <a:p>
          <a:r>
            <a:rPr lang="cs-CZ" sz="2000" dirty="0"/>
            <a:t>Čl. 9 MPZ</a:t>
          </a:r>
        </a:p>
      </dgm:t>
    </dgm:pt>
    <dgm:pt modelId="{0D83B786-A5F8-4C37-BF78-46C1907EE184}" type="parTrans" cxnId="{9FE90BB7-3941-4AD0-9869-5AFAE8E76510}">
      <dgm:prSet/>
      <dgm:spPr/>
      <dgm:t>
        <a:bodyPr/>
        <a:lstStyle/>
        <a:p>
          <a:endParaRPr lang="cs-CZ"/>
        </a:p>
      </dgm:t>
    </dgm:pt>
    <dgm:pt modelId="{A878CBB2-CC59-4946-A3DF-D9655C68F78D}" type="sibTrans" cxnId="{9FE90BB7-3941-4AD0-9869-5AFAE8E76510}">
      <dgm:prSet/>
      <dgm:spPr/>
      <dgm:t>
        <a:bodyPr/>
        <a:lstStyle/>
        <a:p>
          <a:endParaRPr lang="cs-CZ"/>
        </a:p>
      </dgm:t>
    </dgm:pt>
    <dgm:pt modelId="{47598C31-3E9B-48EF-955E-4575AED5D209}">
      <dgm:prSet phldrT="[Text]"/>
      <dgm:spPr/>
      <dgm:t>
        <a:bodyPr/>
        <a:lstStyle/>
        <a:p>
          <a:r>
            <a:rPr lang="cs-CZ" dirty="0"/>
            <a:t>Základní zásady postupu zadavatele (transparentnost, přiměřenost, rovné zacházení, zákaz diskriminace)</a:t>
          </a:r>
        </a:p>
      </dgm:t>
    </dgm:pt>
    <dgm:pt modelId="{FB00B506-A668-4E05-B6C8-BAC55C2E6DB6}" type="sibTrans" cxnId="{CFC5198D-EE81-4510-A505-59371371C4B8}">
      <dgm:prSet/>
      <dgm:spPr/>
      <dgm:t>
        <a:bodyPr/>
        <a:lstStyle/>
        <a:p>
          <a:endParaRPr lang="cs-CZ"/>
        </a:p>
      </dgm:t>
    </dgm:pt>
    <dgm:pt modelId="{C454668D-B33E-4F8A-8EEF-92B3F7E019E1}" type="parTrans" cxnId="{CFC5198D-EE81-4510-A505-59371371C4B8}">
      <dgm:prSet/>
      <dgm:spPr/>
      <dgm:t>
        <a:bodyPr/>
        <a:lstStyle/>
        <a:p>
          <a:endParaRPr lang="cs-CZ"/>
        </a:p>
      </dgm:t>
    </dgm:pt>
    <dgm:pt modelId="{A9603D01-5C7C-4126-9093-7CD909424F76}">
      <dgm:prSet custT="1"/>
      <dgm:spPr/>
      <dgm:t>
        <a:bodyPr/>
        <a:lstStyle/>
        <a:p>
          <a:r>
            <a:rPr lang="cs-CZ" sz="1100" dirty="0"/>
            <a:t>Druh výběrového řízení (postup v otevřené a uzavřené výzvě)</a:t>
          </a:r>
        </a:p>
      </dgm:t>
    </dgm:pt>
    <dgm:pt modelId="{F8905148-4DE3-48A8-9B96-8F678C8D2557}" type="parTrans" cxnId="{EB96C436-1096-4B66-98E6-B06A98C85205}">
      <dgm:prSet/>
      <dgm:spPr/>
      <dgm:t>
        <a:bodyPr/>
        <a:lstStyle/>
        <a:p>
          <a:endParaRPr lang="cs-CZ"/>
        </a:p>
      </dgm:t>
    </dgm:pt>
    <dgm:pt modelId="{C217A159-3F64-4165-B6A1-7B0096039BF4}" type="sibTrans" cxnId="{EB96C436-1096-4B66-98E6-B06A98C85205}">
      <dgm:prSet/>
      <dgm:spPr/>
      <dgm:t>
        <a:bodyPr/>
        <a:lstStyle/>
        <a:p>
          <a:endParaRPr lang="cs-CZ"/>
        </a:p>
      </dgm:t>
    </dgm:pt>
    <dgm:pt modelId="{A556F5C5-1B0E-48E7-9125-5009F3FC1C95}">
      <dgm:prSet custT="1"/>
      <dgm:spPr/>
      <dgm:t>
        <a:bodyPr/>
        <a:lstStyle/>
        <a:p>
          <a:r>
            <a:rPr lang="cs-CZ" sz="1100" dirty="0"/>
            <a:t>Zadávací podmínky (povinný obsah)</a:t>
          </a:r>
        </a:p>
      </dgm:t>
    </dgm:pt>
    <dgm:pt modelId="{1C8A873B-DDCD-4A46-AE11-A4B5E657ADD2}" type="parTrans" cxnId="{B2B920A3-40C5-4410-B272-D947B9A04F87}">
      <dgm:prSet/>
      <dgm:spPr/>
      <dgm:t>
        <a:bodyPr/>
        <a:lstStyle/>
        <a:p>
          <a:endParaRPr lang="cs-CZ"/>
        </a:p>
      </dgm:t>
    </dgm:pt>
    <dgm:pt modelId="{F891FEFC-78C8-4867-A90E-9574706E9B68}" type="sibTrans" cxnId="{B2B920A3-40C5-4410-B272-D947B9A04F87}">
      <dgm:prSet/>
      <dgm:spPr/>
      <dgm:t>
        <a:bodyPr/>
        <a:lstStyle/>
        <a:p>
          <a:endParaRPr lang="cs-CZ"/>
        </a:p>
      </dgm:t>
    </dgm:pt>
    <dgm:pt modelId="{120348BC-3900-4B39-BA41-134141CEE143}">
      <dgm:prSet custT="1"/>
      <dgm:spPr/>
      <dgm:t>
        <a:bodyPr/>
        <a:lstStyle/>
        <a:p>
          <a:r>
            <a:rPr lang="cs-CZ" sz="1100" dirty="0"/>
            <a:t>Otevírání, posouzení a hodnocení nabídek</a:t>
          </a:r>
        </a:p>
      </dgm:t>
    </dgm:pt>
    <dgm:pt modelId="{B13003A3-DF3C-4BD9-8266-33A8ABD4286C}" type="parTrans" cxnId="{4FE05C11-274D-4A09-8E19-4713C77C68CA}">
      <dgm:prSet/>
      <dgm:spPr/>
      <dgm:t>
        <a:bodyPr/>
        <a:lstStyle/>
        <a:p>
          <a:endParaRPr lang="cs-CZ"/>
        </a:p>
      </dgm:t>
    </dgm:pt>
    <dgm:pt modelId="{5348A17A-805F-4A8F-9F0D-32366E49574C}" type="sibTrans" cxnId="{4FE05C11-274D-4A09-8E19-4713C77C68CA}">
      <dgm:prSet/>
      <dgm:spPr/>
      <dgm:t>
        <a:bodyPr/>
        <a:lstStyle/>
        <a:p>
          <a:endParaRPr lang="cs-CZ"/>
        </a:p>
      </dgm:t>
    </dgm:pt>
    <dgm:pt modelId="{1DAEBD2B-7892-4441-A2D8-267788BBF7E2}">
      <dgm:prSet custT="1"/>
      <dgm:spPr/>
      <dgm:t>
        <a:bodyPr/>
        <a:lstStyle/>
        <a:p>
          <a:r>
            <a:rPr lang="cs-CZ" sz="1100" dirty="0"/>
            <a:t>Uzavření smlouvy, změna smlouvy (změna závazku ze smlouvy analogicky k § 222 ZZVZ)</a:t>
          </a:r>
        </a:p>
      </dgm:t>
    </dgm:pt>
    <dgm:pt modelId="{6F41979E-5E4C-4E09-9C7E-014AD2FDA51C}" type="parTrans" cxnId="{C4940840-D9E5-4635-830F-82C6DBC2F7B1}">
      <dgm:prSet/>
      <dgm:spPr/>
      <dgm:t>
        <a:bodyPr/>
        <a:lstStyle/>
        <a:p>
          <a:endParaRPr lang="cs-CZ"/>
        </a:p>
      </dgm:t>
    </dgm:pt>
    <dgm:pt modelId="{AC81705B-D657-4BCB-A141-007100C7BC00}" type="sibTrans" cxnId="{C4940840-D9E5-4635-830F-82C6DBC2F7B1}">
      <dgm:prSet/>
      <dgm:spPr/>
      <dgm:t>
        <a:bodyPr/>
        <a:lstStyle/>
        <a:p>
          <a:endParaRPr lang="cs-CZ"/>
        </a:p>
      </dgm:t>
    </dgm:pt>
    <dgm:pt modelId="{6A2D9F6F-C3AE-4B29-93C1-8496797E3B24}">
      <dgm:prSet custT="1"/>
      <dgm:spPr/>
      <dgm:t>
        <a:bodyPr/>
        <a:lstStyle/>
        <a:p>
          <a:r>
            <a:rPr lang="cs-CZ" sz="1100" dirty="0"/>
            <a:t>Lhůta pro podání nabídek</a:t>
          </a:r>
        </a:p>
      </dgm:t>
    </dgm:pt>
    <dgm:pt modelId="{463418A6-074A-4412-B906-002EA1AF75B1}" type="parTrans" cxnId="{268FC362-26B2-4497-80EB-B328080B8305}">
      <dgm:prSet/>
      <dgm:spPr/>
      <dgm:t>
        <a:bodyPr/>
        <a:lstStyle/>
        <a:p>
          <a:endParaRPr lang="cs-CZ"/>
        </a:p>
      </dgm:t>
    </dgm:pt>
    <dgm:pt modelId="{384A311B-3A16-459D-AB28-6E6B2623AD2A}" type="sibTrans" cxnId="{268FC362-26B2-4497-80EB-B328080B8305}">
      <dgm:prSet/>
      <dgm:spPr/>
      <dgm:t>
        <a:bodyPr/>
        <a:lstStyle/>
        <a:p>
          <a:endParaRPr lang="cs-CZ"/>
        </a:p>
      </dgm:t>
    </dgm:pt>
    <dgm:pt modelId="{813E03F4-CE0B-497E-B23E-B9710AA58675}" type="pres">
      <dgm:prSet presAssocID="{C929BB59-DB11-471F-856B-509AAD085950}" presName="Name0" presStyleCnt="0">
        <dgm:presLayoutVars>
          <dgm:dir/>
          <dgm:animLvl val="lvl"/>
          <dgm:resizeHandles val="exact"/>
        </dgm:presLayoutVars>
      </dgm:prSet>
      <dgm:spPr/>
    </dgm:pt>
    <dgm:pt modelId="{46025958-AF9B-4E61-82BB-71FA08AA9913}" type="pres">
      <dgm:prSet presAssocID="{3B85B9FB-3C6B-41A9-AC59-6031B3260351}" presName="linNode" presStyleCnt="0"/>
      <dgm:spPr/>
    </dgm:pt>
    <dgm:pt modelId="{76227BB8-72D5-47FE-B3D6-FF1D2C097A50}" type="pres">
      <dgm:prSet presAssocID="{3B85B9FB-3C6B-41A9-AC59-6031B3260351}" presName="parentText" presStyleLbl="node1" presStyleIdx="0" presStyleCnt="8">
        <dgm:presLayoutVars>
          <dgm:chMax val="1"/>
          <dgm:bulletEnabled val="1"/>
        </dgm:presLayoutVars>
      </dgm:prSet>
      <dgm:spPr/>
    </dgm:pt>
    <dgm:pt modelId="{B89581AD-5FE2-4E93-9D7D-D8AF7A02E0E1}" type="pres">
      <dgm:prSet presAssocID="{3B85B9FB-3C6B-41A9-AC59-6031B3260351}" presName="descendantText" presStyleLbl="alignAccFollowNode1" presStyleIdx="0" presStyleCnt="8">
        <dgm:presLayoutVars>
          <dgm:bulletEnabled val="1"/>
        </dgm:presLayoutVars>
      </dgm:prSet>
      <dgm:spPr/>
    </dgm:pt>
    <dgm:pt modelId="{20F0284C-7856-4C45-B744-188E15A1C92F}" type="pres">
      <dgm:prSet presAssocID="{24A27745-84E1-4013-BE13-0596DBEA2D34}" presName="sp" presStyleCnt="0"/>
      <dgm:spPr/>
    </dgm:pt>
    <dgm:pt modelId="{68BA291A-300E-44B5-80E2-A3459A3EDF8F}" type="pres">
      <dgm:prSet presAssocID="{D1295B8C-F570-47F9-8F01-C4D8BE28B80D}" presName="linNode" presStyleCnt="0"/>
      <dgm:spPr/>
    </dgm:pt>
    <dgm:pt modelId="{9248038F-5E48-45C8-8402-0FE2985B3A04}" type="pres">
      <dgm:prSet presAssocID="{D1295B8C-F570-47F9-8F01-C4D8BE28B80D}" presName="parentText" presStyleLbl="node1" presStyleIdx="1" presStyleCnt="8">
        <dgm:presLayoutVars>
          <dgm:chMax val="1"/>
          <dgm:bulletEnabled val="1"/>
        </dgm:presLayoutVars>
      </dgm:prSet>
      <dgm:spPr/>
    </dgm:pt>
    <dgm:pt modelId="{E1A9335A-771D-4D9F-B4EB-CB3AEA3C3FE4}" type="pres">
      <dgm:prSet presAssocID="{D1295B8C-F570-47F9-8F01-C4D8BE28B80D}" presName="descendantText" presStyleLbl="alignAccFollowNode1" presStyleIdx="1" presStyleCnt="8">
        <dgm:presLayoutVars>
          <dgm:bulletEnabled val="1"/>
        </dgm:presLayoutVars>
      </dgm:prSet>
      <dgm:spPr/>
    </dgm:pt>
    <dgm:pt modelId="{4D5780E4-0BDA-4D96-8F76-07CA45537C61}" type="pres">
      <dgm:prSet presAssocID="{B95FD49E-BC1B-4BAF-BE72-211F5855C76D}" presName="sp" presStyleCnt="0"/>
      <dgm:spPr/>
    </dgm:pt>
    <dgm:pt modelId="{22545F58-D289-47B7-9CD5-65058EC3F643}" type="pres">
      <dgm:prSet presAssocID="{916178FA-EDA5-46AD-B98B-1ACFFF42477E}" presName="linNode" presStyleCnt="0"/>
      <dgm:spPr/>
    </dgm:pt>
    <dgm:pt modelId="{FE52AA1E-3D08-47A3-9635-F2618CAE961A}" type="pres">
      <dgm:prSet presAssocID="{916178FA-EDA5-46AD-B98B-1ACFFF42477E}" presName="parentText" presStyleLbl="node1" presStyleIdx="2" presStyleCnt="8">
        <dgm:presLayoutVars>
          <dgm:chMax val="1"/>
          <dgm:bulletEnabled val="1"/>
        </dgm:presLayoutVars>
      </dgm:prSet>
      <dgm:spPr/>
    </dgm:pt>
    <dgm:pt modelId="{1209519C-1EDF-4D3C-BBAF-262008570938}" type="pres">
      <dgm:prSet presAssocID="{916178FA-EDA5-46AD-B98B-1ACFFF42477E}" presName="descendantText" presStyleLbl="alignAccFollowNode1" presStyleIdx="2" presStyleCnt="8" custLinFactNeighborX="0" custLinFactNeighborY="2280">
        <dgm:presLayoutVars>
          <dgm:bulletEnabled val="1"/>
        </dgm:presLayoutVars>
      </dgm:prSet>
      <dgm:spPr/>
    </dgm:pt>
    <dgm:pt modelId="{44C0028C-0C82-4CB9-A3C5-C0CD82D93CA1}" type="pres">
      <dgm:prSet presAssocID="{1B32DFC0-0D98-4CDA-B88B-92950667568E}" presName="sp" presStyleCnt="0"/>
      <dgm:spPr/>
    </dgm:pt>
    <dgm:pt modelId="{7FDDFE49-71F9-4360-9E30-4CEEA12F0F5F}" type="pres">
      <dgm:prSet presAssocID="{B8E644E2-8B52-491E-AA7E-2B068E66E4D1}" presName="linNode" presStyleCnt="0"/>
      <dgm:spPr/>
    </dgm:pt>
    <dgm:pt modelId="{D8C02338-B706-4AA1-AD01-DEFE40DF42D1}" type="pres">
      <dgm:prSet presAssocID="{B8E644E2-8B52-491E-AA7E-2B068E66E4D1}" presName="parentText" presStyleLbl="node1" presStyleIdx="3" presStyleCnt="8">
        <dgm:presLayoutVars>
          <dgm:chMax val="1"/>
          <dgm:bulletEnabled val="1"/>
        </dgm:presLayoutVars>
      </dgm:prSet>
      <dgm:spPr/>
    </dgm:pt>
    <dgm:pt modelId="{E36E3178-B046-4DFC-8A63-3A61FE7BB81F}" type="pres">
      <dgm:prSet presAssocID="{B8E644E2-8B52-491E-AA7E-2B068E66E4D1}" presName="descendantText" presStyleLbl="alignAccFollowNode1" presStyleIdx="3" presStyleCnt="8">
        <dgm:presLayoutVars>
          <dgm:bulletEnabled val="1"/>
        </dgm:presLayoutVars>
      </dgm:prSet>
      <dgm:spPr/>
    </dgm:pt>
    <dgm:pt modelId="{12AC11F9-2DFB-4197-B94C-3A4A305E972A}" type="pres">
      <dgm:prSet presAssocID="{34C23067-2E8B-445D-A93D-E006966DFFEB}" presName="sp" presStyleCnt="0"/>
      <dgm:spPr/>
    </dgm:pt>
    <dgm:pt modelId="{5F194AE1-7CEE-4C01-855C-4EFCB9FCC2D6}" type="pres">
      <dgm:prSet presAssocID="{02ECEC02-9C4F-42EB-A275-9A98D3720194}" presName="linNode" presStyleCnt="0"/>
      <dgm:spPr/>
    </dgm:pt>
    <dgm:pt modelId="{EAF1ACBF-A12E-4E98-A8C7-D5EB3C9938AF}" type="pres">
      <dgm:prSet presAssocID="{02ECEC02-9C4F-42EB-A275-9A98D3720194}" presName="parentText" presStyleLbl="node1" presStyleIdx="4" presStyleCnt="8">
        <dgm:presLayoutVars>
          <dgm:chMax val="1"/>
          <dgm:bulletEnabled val="1"/>
        </dgm:presLayoutVars>
      </dgm:prSet>
      <dgm:spPr/>
    </dgm:pt>
    <dgm:pt modelId="{924B6EF5-6594-489F-BAB7-F26664EC5896}" type="pres">
      <dgm:prSet presAssocID="{02ECEC02-9C4F-42EB-A275-9A98D3720194}" presName="descendantText" presStyleLbl="alignAccFollowNode1" presStyleIdx="4" presStyleCnt="8">
        <dgm:presLayoutVars>
          <dgm:bulletEnabled val="1"/>
        </dgm:presLayoutVars>
      </dgm:prSet>
      <dgm:spPr/>
    </dgm:pt>
    <dgm:pt modelId="{75540F0E-85AD-4CD5-A691-253AE073547A}" type="pres">
      <dgm:prSet presAssocID="{B5C12377-A835-4617-BA52-7C5F195269CC}" presName="sp" presStyleCnt="0"/>
      <dgm:spPr/>
    </dgm:pt>
    <dgm:pt modelId="{55F82388-DC99-4E45-A9DF-E4344F08989F}" type="pres">
      <dgm:prSet presAssocID="{42F43B51-EEF7-4093-A083-97D128A6807D}" presName="linNode" presStyleCnt="0"/>
      <dgm:spPr/>
    </dgm:pt>
    <dgm:pt modelId="{88B8051B-260C-4800-8B42-7F0B32F32564}" type="pres">
      <dgm:prSet presAssocID="{42F43B51-EEF7-4093-A083-97D128A6807D}" presName="parentText" presStyleLbl="node1" presStyleIdx="5" presStyleCnt="8">
        <dgm:presLayoutVars>
          <dgm:chMax val="1"/>
          <dgm:bulletEnabled val="1"/>
        </dgm:presLayoutVars>
      </dgm:prSet>
      <dgm:spPr/>
    </dgm:pt>
    <dgm:pt modelId="{A9256B48-39F2-456E-91C0-45226810444B}" type="pres">
      <dgm:prSet presAssocID="{42F43B51-EEF7-4093-A083-97D128A6807D}" presName="descendantText" presStyleLbl="alignAccFollowNode1" presStyleIdx="5" presStyleCnt="8">
        <dgm:presLayoutVars>
          <dgm:bulletEnabled val="1"/>
        </dgm:presLayoutVars>
      </dgm:prSet>
      <dgm:spPr/>
    </dgm:pt>
    <dgm:pt modelId="{C6056458-4765-4FAF-8140-3D1761A078B3}" type="pres">
      <dgm:prSet presAssocID="{9D4F8439-25F7-4857-92C2-7CDE730E5AAF}" presName="sp" presStyleCnt="0"/>
      <dgm:spPr/>
    </dgm:pt>
    <dgm:pt modelId="{BAC96BDA-4F91-440D-A1AD-4B921CE690BB}" type="pres">
      <dgm:prSet presAssocID="{2A56DE55-7DA0-4E44-BA1F-E4B3CD14EA04}" presName="linNode" presStyleCnt="0"/>
      <dgm:spPr/>
    </dgm:pt>
    <dgm:pt modelId="{31A53298-EBAF-4045-9EEF-F04AACC09D21}" type="pres">
      <dgm:prSet presAssocID="{2A56DE55-7DA0-4E44-BA1F-E4B3CD14EA04}" presName="parentText" presStyleLbl="node1" presStyleIdx="6" presStyleCnt="8">
        <dgm:presLayoutVars>
          <dgm:chMax val="1"/>
          <dgm:bulletEnabled val="1"/>
        </dgm:presLayoutVars>
      </dgm:prSet>
      <dgm:spPr/>
    </dgm:pt>
    <dgm:pt modelId="{D850706A-7C15-4B95-B3F4-AA94145DFD07}" type="pres">
      <dgm:prSet presAssocID="{2A56DE55-7DA0-4E44-BA1F-E4B3CD14EA04}" presName="descendantText" presStyleLbl="alignAccFollowNode1" presStyleIdx="6" presStyleCnt="8">
        <dgm:presLayoutVars>
          <dgm:bulletEnabled val="1"/>
        </dgm:presLayoutVars>
      </dgm:prSet>
      <dgm:spPr/>
    </dgm:pt>
    <dgm:pt modelId="{11F55CA9-A055-4D7D-B609-645EC963EAD0}" type="pres">
      <dgm:prSet presAssocID="{7440A356-7D56-4B5A-B062-E02CF0DF2A3A}" presName="sp" presStyleCnt="0"/>
      <dgm:spPr/>
    </dgm:pt>
    <dgm:pt modelId="{5A67D06C-E429-4DEF-A93F-147943A5F213}" type="pres">
      <dgm:prSet presAssocID="{EB16E2C2-84FB-4BC1-97BA-B4B534BBE53D}" presName="linNode" presStyleCnt="0"/>
      <dgm:spPr/>
    </dgm:pt>
    <dgm:pt modelId="{67D24A1B-AE90-4A93-9258-1FDF58C7BAD6}" type="pres">
      <dgm:prSet presAssocID="{EB16E2C2-84FB-4BC1-97BA-B4B534BBE53D}" presName="parentText" presStyleLbl="node1" presStyleIdx="7" presStyleCnt="8">
        <dgm:presLayoutVars>
          <dgm:chMax val="1"/>
          <dgm:bulletEnabled val="1"/>
        </dgm:presLayoutVars>
      </dgm:prSet>
      <dgm:spPr/>
    </dgm:pt>
    <dgm:pt modelId="{48502FF3-6E9E-4B72-9C27-1B51E1D97FA3}" type="pres">
      <dgm:prSet presAssocID="{EB16E2C2-84FB-4BC1-97BA-B4B534BBE53D}" presName="descendantText" presStyleLbl="alignAccFollowNode1" presStyleIdx="7" presStyleCnt="8">
        <dgm:presLayoutVars>
          <dgm:bulletEnabled val="1"/>
        </dgm:presLayoutVars>
      </dgm:prSet>
      <dgm:spPr/>
    </dgm:pt>
  </dgm:ptLst>
  <dgm:cxnLst>
    <dgm:cxn modelId="{4FE05C11-274D-4A09-8E19-4713C77C68CA}" srcId="{2A56DE55-7DA0-4E44-BA1F-E4B3CD14EA04}" destId="{120348BC-3900-4B39-BA41-134141CEE143}" srcOrd="0" destOrd="0" parTransId="{B13003A3-DF3C-4BD9-8266-33A8ABD4286C}" sibTransId="{5348A17A-805F-4A8F-9F0D-32366E49574C}"/>
    <dgm:cxn modelId="{E506061F-CBBE-492C-BCF3-33240F6A56C8}" srcId="{D1295B8C-F570-47F9-8F01-C4D8BE28B80D}" destId="{D7196D75-5C40-4CFC-9C77-9342454CF2D6}" srcOrd="0" destOrd="0" parTransId="{13D8DB70-38C4-402D-81BE-20B4E950A7EE}" sibTransId="{7D30000B-A3EC-4C25-B39F-112CAD8063FF}"/>
    <dgm:cxn modelId="{BAF5A22D-85FB-462D-9AFF-3A61FEDE185E}" type="presOf" srcId="{47598C31-3E9B-48EF-955E-4575AED5D209}" destId="{B89581AD-5FE2-4E93-9D7D-D8AF7A02E0E1}" srcOrd="0" destOrd="0" presId="urn:microsoft.com/office/officeart/2005/8/layout/vList5"/>
    <dgm:cxn modelId="{5F07DF31-9AD6-4974-A359-E99B67A9B0D7}" type="presOf" srcId="{120348BC-3900-4B39-BA41-134141CEE143}" destId="{D850706A-7C15-4B95-B3F4-AA94145DFD07}" srcOrd="0" destOrd="0" presId="urn:microsoft.com/office/officeart/2005/8/layout/vList5"/>
    <dgm:cxn modelId="{EB96C436-1096-4B66-98E6-B06A98C85205}" srcId="{B8E644E2-8B52-491E-AA7E-2B068E66E4D1}" destId="{A9603D01-5C7C-4126-9093-7CD909424F76}" srcOrd="0" destOrd="0" parTransId="{F8905148-4DE3-48A8-9B96-8F678C8D2557}" sibTransId="{C217A159-3F64-4165-B6A1-7B0096039BF4}"/>
    <dgm:cxn modelId="{6E3B903F-06C2-4365-A7ED-7FF005975FA6}" srcId="{C929BB59-DB11-471F-856B-509AAD085950}" destId="{B8E644E2-8B52-491E-AA7E-2B068E66E4D1}" srcOrd="3" destOrd="0" parTransId="{0B69F1A7-8A35-4AEB-977D-DBA603BDA2CD}" sibTransId="{34C23067-2E8B-445D-A93D-E006966DFFEB}"/>
    <dgm:cxn modelId="{C4940840-D9E5-4635-830F-82C6DBC2F7B1}" srcId="{EB16E2C2-84FB-4BC1-97BA-B4B534BBE53D}" destId="{1DAEBD2B-7892-4441-A2D8-267788BBF7E2}" srcOrd="0" destOrd="0" parTransId="{6F41979E-5E4C-4E09-9C7E-014AD2FDA51C}" sibTransId="{AC81705B-D657-4BCB-A141-007100C7BC00}"/>
    <dgm:cxn modelId="{268FC362-26B2-4497-80EB-B328080B8305}" srcId="{42F43B51-EEF7-4093-A083-97D128A6807D}" destId="{6A2D9F6F-C3AE-4B29-93C1-8496797E3B24}" srcOrd="0" destOrd="0" parTransId="{463418A6-074A-4412-B906-002EA1AF75B1}" sibTransId="{384A311B-3A16-459D-AB28-6E6B2623AD2A}"/>
    <dgm:cxn modelId="{3C2BF762-DF59-4944-8886-2F25709B2106}" srcId="{C929BB59-DB11-471F-856B-509AAD085950}" destId="{916178FA-EDA5-46AD-B98B-1ACFFF42477E}" srcOrd="2" destOrd="0" parTransId="{BAE66143-5FED-40F2-A4FA-682418B56D53}" sibTransId="{1B32DFC0-0D98-4CDA-B88B-92950667568E}"/>
    <dgm:cxn modelId="{C638D043-6596-431E-B3E5-20DE67DF42B2}" type="presOf" srcId="{DEE656AA-081F-4495-BF07-24293AEBB853}" destId="{1209519C-1EDF-4D3C-BBAF-262008570938}" srcOrd="0" destOrd="0" presId="urn:microsoft.com/office/officeart/2005/8/layout/vList5"/>
    <dgm:cxn modelId="{8EC20A69-3401-4B61-A700-B14A88ED83FE}" type="presOf" srcId="{3B85B9FB-3C6B-41A9-AC59-6031B3260351}" destId="{76227BB8-72D5-47FE-B3D6-FF1D2C097A50}" srcOrd="0" destOrd="0" presId="urn:microsoft.com/office/officeart/2005/8/layout/vList5"/>
    <dgm:cxn modelId="{9A705D6C-85AE-4966-9A76-AB5E15686BA4}" type="presOf" srcId="{D7196D75-5C40-4CFC-9C77-9342454CF2D6}" destId="{E1A9335A-771D-4D9F-B4EB-CB3AEA3C3FE4}" srcOrd="0" destOrd="0" presId="urn:microsoft.com/office/officeart/2005/8/layout/vList5"/>
    <dgm:cxn modelId="{F6C5256E-53ED-4CA7-95B3-CDCCC76D7FA2}" type="presOf" srcId="{B8E644E2-8B52-491E-AA7E-2B068E66E4D1}" destId="{D8C02338-B706-4AA1-AD01-DEFE40DF42D1}" srcOrd="0" destOrd="0" presId="urn:microsoft.com/office/officeart/2005/8/layout/vList5"/>
    <dgm:cxn modelId="{2C628C50-B59C-4C79-93E7-F09E0D9F6F11}" type="presOf" srcId="{6A2D9F6F-C3AE-4B29-93C1-8496797E3B24}" destId="{A9256B48-39F2-456E-91C0-45226810444B}" srcOrd="0" destOrd="0" presId="urn:microsoft.com/office/officeart/2005/8/layout/vList5"/>
    <dgm:cxn modelId="{67CFA085-D5E3-47AA-B05F-E53C1770CEFD}" srcId="{C929BB59-DB11-471F-856B-509AAD085950}" destId="{42F43B51-EEF7-4093-A083-97D128A6807D}" srcOrd="5" destOrd="0" parTransId="{89FE3B32-7D5D-44B7-8B4C-3A7B8A7F01E6}" sibTransId="{9D4F8439-25F7-4857-92C2-7CDE730E5AAF}"/>
    <dgm:cxn modelId="{D2512089-A8B9-4BDD-8DD1-FA0CF7F009DC}" type="presOf" srcId="{02ECEC02-9C4F-42EB-A275-9A98D3720194}" destId="{EAF1ACBF-A12E-4E98-A8C7-D5EB3C9938AF}" srcOrd="0" destOrd="0" presId="urn:microsoft.com/office/officeart/2005/8/layout/vList5"/>
    <dgm:cxn modelId="{CFC5198D-EE81-4510-A505-59371371C4B8}" srcId="{3B85B9FB-3C6B-41A9-AC59-6031B3260351}" destId="{47598C31-3E9B-48EF-955E-4575AED5D209}" srcOrd="0" destOrd="0" parTransId="{C454668D-B33E-4F8A-8EEF-92B3F7E019E1}" sibTransId="{FB00B506-A668-4E05-B6C8-BAC55C2E6DB6}"/>
    <dgm:cxn modelId="{F1AA258D-AD59-4E13-AE76-343EFBA228A9}" type="presOf" srcId="{916178FA-EDA5-46AD-B98B-1ACFFF42477E}" destId="{FE52AA1E-3D08-47A3-9635-F2618CAE961A}" srcOrd="0" destOrd="0" presId="urn:microsoft.com/office/officeart/2005/8/layout/vList5"/>
    <dgm:cxn modelId="{E1E7DD95-68A3-4544-A1C1-CE1D69FAAB41}" type="presOf" srcId="{EB16E2C2-84FB-4BC1-97BA-B4B534BBE53D}" destId="{67D24A1B-AE90-4A93-9258-1FDF58C7BAD6}" srcOrd="0" destOrd="0" presId="urn:microsoft.com/office/officeart/2005/8/layout/vList5"/>
    <dgm:cxn modelId="{F6DD9897-C8F9-4316-AC34-364490BF50D8}" type="presOf" srcId="{1DAEBD2B-7892-4441-A2D8-267788BBF7E2}" destId="{48502FF3-6E9E-4B72-9C27-1B51E1D97FA3}" srcOrd="0" destOrd="0" presId="urn:microsoft.com/office/officeart/2005/8/layout/vList5"/>
    <dgm:cxn modelId="{B2B920A3-40C5-4410-B272-D947B9A04F87}" srcId="{02ECEC02-9C4F-42EB-A275-9A98D3720194}" destId="{A556F5C5-1B0E-48E7-9125-5009F3FC1C95}" srcOrd="0" destOrd="0" parTransId="{1C8A873B-DDCD-4A46-AE11-A4B5E657ADD2}" sibTransId="{F891FEFC-78C8-4867-A90E-9574706E9B68}"/>
    <dgm:cxn modelId="{B5628AB3-6CD0-4DF1-9B97-F6F2629D21FC}" srcId="{C929BB59-DB11-471F-856B-509AAD085950}" destId="{D1295B8C-F570-47F9-8F01-C4D8BE28B80D}" srcOrd="1" destOrd="0" parTransId="{AB134A54-79D4-4D47-A0C0-073DD538A9F1}" sibTransId="{B95FD49E-BC1B-4BAF-BE72-211F5855C76D}"/>
    <dgm:cxn modelId="{9FE90BB7-3941-4AD0-9869-5AFAE8E76510}" srcId="{C929BB59-DB11-471F-856B-509AAD085950}" destId="{EB16E2C2-84FB-4BC1-97BA-B4B534BBE53D}" srcOrd="7" destOrd="0" parTransId="{0D83B786-A5F8-4C37-BF78-46C1907EE184}" sibTransId="{A878CBB2-CC59-4946-A3DF-D9655C68F78D}"/>
    <dgm:cxn modelId="{BBC3C9BC-28BF-41E5-B637-1AC9D271950B}" srcId="{916178FA-EDA5-46AD-B98B-1ACFFF42477E}" destId="{DEE656AA-081F-4495-BF07-24293AEBB853}" srcOrd="0" destOrd="0" parTransId="{AA245651-87D7-4AB2-BF22-42509C17297C}" sibTransId="{29F8C9F2-E5D3-4700-AE05-C80B26532F99}"/>
    <dgm:cxn modelId="{D0D14EC1-6BF2-488C-A7FB-46A3B5FB76D9}" srcId="{C929BB59-DB11-471F-856B-509AAD085950}" destId="{02ECEC02-9C4F-42EB-A275-9A98D3720194}" srcOrd="4" destOrd="0" parTransId="{E008810A-BEF1-4603-9239-584E7D1A07F9}" sibTransId="{B5C12377-A835-4617-BA52-7C5F195269CC}"/>
    <dgm:cxn modelId="{29A9D2C2-3C35-470D-B107-BA206CB5DC36}" type="presOf" srcId="{2A56DE55-7DA0-4E44-BA1F-E4B3CD14EA04}" destId="{31A53298-EBAF-4045-9EEF-F04AACC09D21}" srcOrd="0" destOrd="0" presId="urn:microsoft.com/office/officeart/2005/8/layout/vList5"/>
    <dgm:cxn modelId="{6E79B7CD-B2F1-4AB0-AFB6-3F8F80D1EE10}" type="presOf" srcId="{A9603D01-5C7C-4126-9093-7CD909424F76}" destId="{E36E3178-B046-4DFC-8A63-3A61FE7BB81F}" srcOrd="0" destOrd="0" presId="urn:microsoft.com/office/officeart/2005/8/layout/vList5"/>
    <dgm:cxn modelId="{11838AD5-2DA7-44F6-9D29-32921763E566}" type="presOf" srcId="{42F43B51-EEF7-4093-A083-97D128A6807D}" destId="{88B8051B-260C-4800-8B42-7F0B32F32564}" srcOrd="0" destOrd="0" presId="urn:microsoft.com/office/officeart/2005/8/layout/vList5"/>
    <dgm:cxn modelId="{EA65F9DD-A2A5-4D34-8E76-045252EDD4D0}" type="presOf" srcId="{A556F5C5-1B0E-48E7-9125-5009F3FC1C95}" destId="{924B6EF5-6594-489F-BAB7-F26664EC5896}" srcOrd="0" destOrd="0" presId="urn:microsoft.com/office/officeart/2005/8/layout/vList5"/>
    <dgm:cxn modelId="{5EF64FE9-9D10-4054-952E-432834FFD889}" srcId="{C929BB59-DB11-471F-856B-509AAD085950}" destId="{2A56DE55-7DA0-4E44-BA1F-E4B3CD14EA04}" srcOrd="6" destOrd="0" parTransId="{32679F3A-DA5E-4756-8165-9CC049781141}" sibTransId="{7440A356-7D56-4B5A-B062-E02CF0DF2A3A}"/>
    <dgm:cxn modelId="{C77881EB-6062-4667-9395-31C714CDA030}" type="presOf" srcId="{C929BB59-DB11-471F-856B-509AAD085950}" destId="{813E03F4-CE0B-497E-B23E-B9710AA58675}" srcOrd="0" destOrd="0" presId="urn:microsoft.com/office/officeart/2005/8/layout/vList5"/>
    <dgm:cxn modelId="{16B3F8F1-6E24-4FCB-9593-8B767607E553}" srcId="{C929BB59-DB11-471F-856B-509AAD085950}" destId="{3B85B9FB-3C6B-41A9-AC59-6031B3260351}" srcOrd="0" destOrd="0" parTransId="{4E1C71C2-5C48-4CFC-8BC5-7E9292365884}" sibTransId="{24A27745-84E1-4013-BE13-0596DBEA2D34}"/>
    <dgm:cxn modelId="{1B9DA2F7-3563-4A19-8F85-884A613BE942}" type="presOf" srcId="{D1295B8C-F570-47F9-8F01-C4D8BE28B80D}" destId="{9248038F-5E48-45C8-8402-0FE2985B3A04}" srcOrd="0" destOrd="0" presId="urn:microsoft.com/office/officeart/2005/8/layout/vList5"/>
    <dgm:cxn modelId="{FAAE80E9-8AB4-424D-938B-5F5D68B2FC3D}" type="presParOf" srcId="{813E03F4-CE0B-497E-B23E-B9710AA58675}" destId="{46025958-AF9B-4E61-82BB-71FA08AA9913}" srcOrd="0" destOrd="0" presId="urn:microsoft.com/office/officeart/2005/8/layout/vList5"/>
    <dgm:cxn modelId="{DD5CE85A-34C3-4278-99B8-DF250504C88D}" type="presParOf" srcId="{46025958-AF9B-4E61-82BB-71FA08AA9913}" destId="{76227BB8-72D5-47FE-B3D6-FF1D2C097A50}" srcOrd="0" destOrd="0" presId="urn:microsoft.com/office/officeart/2005/8/layout/vList5"/>
    <dgm:cxn modelId="{901771CE-3C0A-4E09-BBB1-5FEB53BB1FD8}" type="presParOf" srcId="{46025958-AF9B-4E61-82BB-71FA08AA9913}" destId="{B89581AD-5FE2-4E93-9D7D-D8AF7A02E0E1}" srcOrd="1" destOrd="0" presId="urn:microsoft.com/office/officeart/2005/8/layout/vList5"/>
    <dgm:cxn modelId="{499D6CEE-E20F-4B9E-B4E3-03C853502497}" type="presParOf" srcId="{813E03F4-CE0B-497E-B23E-B9710AA58675}" destId="{20F0284C-7856-4C45-B744-188E15A1C92F}" srcOrd="1" destOrd="0" presId="urn:microsoft.com/office/officeart/2005/8/layout/vList5"/>
    <dgm:cxn modelId="{23D0DC10-0411-413D-9BF2-A04B03CED96F}" type="presParOf" srcId="{813E03F4-CE0B-497E-B23E-B9710AA58675}" destId="{68BA291A-300E-44B5-80E2-A3459A3EDF8F}" srcOrd="2" destOrd="0" presId="urn:microsoft.com/office/officeart/2005/8/layout/vList5"/>
    <dgm:cxn modelId="{BCA42F84-95FF-44C5-A400-709720152A18}" type="presParOf" srcId="{68BA291A-300E-44B5-80E2-A3459A3EDF8F}" destId="{9248038F-5E48-45C8-8402-0FE2985B3A04}" srcOrd="0" destOrd="0" presId="urn:microsoft.com/office/officeart/2005/8/layout/vList5"/>
    <dgm:cxn modelId="{80E4012E-D0B1-4F99-96DB-25BC00E1D2EB}" type="presParOf" srcId="{68BA291A-300E-44B5-80E2-A3459A3EDF8F}" destId="{E1A9335A-771D-4D9F-B4EB-CB3AEA3C3FE4}" srcOrd="1" destOrd="0" presId="urn:microsoft.com/office/officeart/2005/8/layout/vList5"/>
    <dgm:cxn modelId="{A5854080-07B2-41AD-BD21-693D50664B72}" type="presParOf" srcId="{813E03F4-CE0B-497E-B23E-B9710AA58675}" destId="{4D5780E4-0BDA-4D96-8F76-07CA45537C61}" srcOrd="3" destOrd="0" presId="urn:microsoft.com/office/officeart/2005/8/layout/vList5"/>
    <dgm:cxn modelId="{F7B50A71-5C35-49D1-B4C8-56C2B79E7407}" type="presParOf" srcId="{813E03F4-CE0B-497E-B23E-B9710AA58675}" destId="{22545F58-D289-47B7-9CD5-65058EC3F643}" srcOrd="4" destOrd="0" presId="urn:microsoft.com/office/officeart/2005/8/layout/vList5"/>
    <dgm:cxn modelId="{72742115-0E3D-48F4-BEA1-EB59121F7F10}" type="presParOf" srcId="{22545F58-D289-47B7-9CD5-65058EC3F643}" destId="{FE52AA1E-3D08-47A3-9635-F2618CAE961A}" srcOrd="0" destOrd="0" presId="urn:microsoft.com/office/officeart/2005/8/layout/vList5"/>
    <dgm:cxn modelId="{96723BAB-0B03-4651-A94D-7D24B6D45CB8}" type="presParOf" srcId="{22545F58-D289-47B7-9CD5-65058EC3F643}" destId="{1209519C-1EDF-4D3C-BBAF-262008570938}" srcOrd="1" destOrd="0" presId="urn:microsoft.com/office/officeart/2005/8/layout/vList5"/>
    <dgm:cxn modelId="{72D7B56D-B12D-4A0B-8616-5B4B45D03AB0}" type="presParOf" srcId="{813E03F4-CE0B-497E-B23E-B9710AA58675}" destId="{44C0028C-0C82-4CB9-A3C5-C0CD82D93CA1}" srcOrd="5" destOrd="0" presId="urn:microsoft.com/office/officeart/2005/8/layout/vList5"/>
    <dgm:cxn modelId="{DAE0C16E-001C-48DE-89B6-08984AEF2209}" type="presParOf" srcId="{813E03F4-CE0B-497E-B23E-B9710AA58675}" destId="{7FDDFE49-71F9-4360-9E30-4CEEA12F0F5F}" srcOrd="6" destOrd="0" presId="urn:microsoft.com/office/officeart/2005/8/layout/vList5"/>
    <dgm:cxn modelId="{7D6B8272-A928-465C-85A5-E0AAE76F8675}" type="presParOf" srcId="{7FDDFE49-71F9-4360-9E30-4CEEA12F0F5F}" destId="{D8C02338-B706-4AA1-AD01-DEFE40DF42D1}" srcOrd="0" destOrd="0" presId="urn:microsoft.com/office/officeart/2005/8/layout/vList5"/>
    <dgm:cxn modelId="{2DFC414B-13FF-42B3-9CF6-12D8D33533AD}" type="presParOf" srcId="{7FDDFE49-71F9-4360-9E30-4CEEA12F0F5F}" destId="{E36E3178-B046-4DFC-8A63-3A61FE7BB81F}" srcOrd="1" destOrd="0" presId="urn:microsoft.com/office/officeart/2005/8/layout/vList5"/>
    <dgm:cxn modelId="{B1A3853A-CBF1-4DDA-84B3-BE174CCB1570}" type="presParOf" srcId="{813E03F4-CE0B-497E-B23E-B9710AA58675}" destId="{12AC11F9-2DFB-4197-B94C-3A4A305E972A}" srcOrd="7" destOrd="0" presId="urn:microsoft.com/office/officeart/2005/8/layout/vList5"/>
    <dgm:cxn modelId="{DF531C86-0BA1-41D9-BE6D-7920A1516458}" type="presParOf" srcId="{813E03F4-CE0B-497E-B23E-B9710AA58675}" destId="{5F194AE1-7CEE-4C01-855C-4EFCB9FCC2D6}" srcOrd="8" destOrd="0" presId="urn:microsoft.com/office/officeart/2005/8/layout/vList5"/>
    <dgm:cxn modelId="{E16EFC50-D868-4489-8393-8C32EF025552}" type="presParOf" srcId="{5F194AE1-7CEE-4C01-855C-4EFCB9FCC2D6}" destId="{EAF1ACBF-A12E-4E98-A8C7-D5EB3C9938AF}" srcOrd="0" destOrd="0" presId="urn:microsoft.com/office/officeart/2005/8/layout/vList5"/>
    <dgm:cxn modelId="{E44D3C89-C53E-40D2-8BCD-0C181412C2FD}" type="presParOf" srcId="{5F194AE1-7CEE-4C01-855C-4EFCB9FCC2D6}" destId="{924B6EF5-6594-489F-BAB7-F26664EC5896}" srcOrd="1" destOrd="0" presId="urn:microsoft.com/office/officeart/2005/8/layout/vList5"/>
    <dgm:cxn modelId="{38511BF2-5296-46FC-9113-77B75056A2C0}" type="presParOf" srcId="{813E03F4-CE0B-497E-B23E-B9710AA58675}" destId="{75540F0E-85AD-4CD5-A691-253AE073547A}" srcOrd="9" destOrd="0" presId="urn:microsoft.com/office/officeart/2005/8/layout/vList5"/>
    <dgm:cxn modelId="{9B5B356F-6049-4832-9113-AB4F5472E73A}" type="presParOf" srcId="{813E03F4-CE0B-497E-B23E-B9710AA58675}" destId="{55F82388-DC99-4E45-A9DF-E4344F08989F}" srcOrd="10" destOrd="0" presId="urn:microsoft.com/office/officeart/2005/8/layout/vList5"/>
    <dgm:cxn modelId="{1D2F3029-576C-4408-A421-64D7AF8F99BB}" type="presParOf" srcId="{55F82388-DC99-4E45-A9DF-E4344F08989F}" destId="{88B8051B-260C-4800-8B42-7F0B32F32564}" srcOrd="0" destOrd="0" presId="urn:microsoft.com/office/officeart/2005/8/layout/vList5"/>
    <dgm:cxn modelId="{6B2E81F3-0359-4128-9CE4-7C4B8A87ABEE}" type="presParOf" srcId="{55F82388-DC99-4E45-A9DF-E4344F08989F}" destId="{A9256B48-39F2-456E-91C0-45226810444B}" srcOrd="1" destOrd="0" presId="urn:microsoft.com/office/officeart/2005/8/layout/vList5"/>
    <dgm:cxn modelId="{3453766E-F2AA-42C3-AEFB-DCD79AE3FADA}" type="presParOf" srcId="{813E03F4-CE0B-497E-B23E-B9710AA58675}" destId="{C6056458-4765-4FAF-8140-3D1761A078B3}" srcOrd="11" destOrd="0" presId="urn:microsoft.com/office/officeart/2005/8/layout/vList5"/>
    <dgm:cxn modelId="{2D02FA49-07BD-4A16-A32F-DF0A55A8D1A8}" type="presParOf" srcId="{813E03F4-CE0B-497E-B23E-B9710AA58675}" destId="{BAC96BDA-4F91-440D-A1AD-4B921CE690BB}" srcOrd="12" destOrd="0" presId="urn:microsoft.com/office/officeart/2005/8/layout/vList5"/>
    <dgm:cxn modelId="{342CEAC0-17BD-4A83-9916-48F5D7C2CE7B}" type="presParOf" srcId="{BAC96BDA-4F91-440D-A1AD-4B921CE690BB}" destId="{31A53298-EBAF-4045-9EEF-F04AACC09D21}" srcOrd="0" destOrd="0" presId="urn:microsoft.com/office/officeart/2005/8/layout/vList5"/>
    <dgm:cxn modelId="{3F33561E-09C6-4CB8-ABBF-18681E6AC8BF}" type="presParOf" srcId="{BAC96BDA-4F91-440D-A1AD-4B921CE690BB}" destId="{D850706A-7C15-4B95-B3F4-AA94145DFD07}" srcOrd="1" destOrd="0" presId="urn:microsoft.com/office/officeart/2005/8/layout/vList5"/>
    <dgm:cxn modelId="{39410CFC-102A-4A71-B074-62A81E7B1B4F}" type="presParOf" srcId="{813E03F4-CE0B-497E-B23E-B9710AA58675}" destId="{11F55CA9-A055-4D7D-B609-645EC963EAD0}" srcOrd="13" destOrd="0" presId="urn:microsoft.com/office/officeart/2005/8/layout/vList5"/>
    <dgm:cxn modelId="{0ADEA912-BBFD-4E0B-BD18-D5F501CB6687}" type="presParOf" srcId="{813E03F4-CE0B-497E-B23E-B9710AA58675}" destId="{5A67D06C-E429-4DEF-A93F-147943A5F213}" srcOrd="14" destOrd="0" presId="urn:microsoft.com/office/officeart/2005/8/layout/vList5"/>
    <dgm:cxn modelId="{A96AA776-9EFA-4834-A7F8-DE067560362A}" type="presParOf" srcId="{5A67D06C-E429-4DEF-A93F-147943A5F213}" destId="{67D24A1B-AE90-4A93-9258-1FDF58C7BAD6}" srcOrd="0" destOrd="0" presId="urn:microsoft.com/office/officeart/2005/8/layout/vList5"/>
    <dgm:cxn modelId="{4E49212D-ADE1-440E-AD98-978046CDD400}" type="presParOf" srcId="{5A67D06C-E429-4DEF-A93F-147943A5F213}" destId="{48502FF3-6E9E-4B72-9C27-1B51E1D97FA3}"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C348D-703B-4F8A-93B8-D181933B39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cs-CZ"/>
        </a:p>
      </dgm:t>
    </dgm:pt>
    <dgm:pt modelId="{D2A428FA-14EF-4869-B561-D4102FAA43FD}">
      <dgm:prSet phldrT="[Text]"/>
      <dgm:spPr/>
      <dgm:t>
        <a:bodyPr/>
        <a:lstStyle/>
        <a:p>
          <a:r>
            <a:rPr lang="cs-CZ" dirty="0"/>
            <a:t>Před podání projektové žádosti</a:t>
          </a:r>
        </a:p>
      </dgm:t>
    </dgm:pt>
    <dgm:pt modelId="{D8DAD741-142C-4347-8831-30B84EE5B97F}" type="parTrans" cxnId="{44ACB3C0-B680-4091-BE39-E34B6AD9A632}">
      <dgm:prSet/>
      <dgm:spPr/>
      <dgm:t>
        <a:bodyPr/>
        <a:lstStyle/>
        <a:p>
          <a:endParaRPr lang="cs-CZ"/>
        </a:p>
      </dgm:t>
    </dgm:pt>
    <dgm:pt modelId="{6BBDCDB1-40F8-4529-B0B3-A2B496755DF8}" type="sibTrans" cxnId="{44ACB3C0-B680-4091-BE39-E34B6AD9A632}">
      <dgm:prSet/>
      <dgm:spPr/>
      <dgm:t>
        <a:bodyPr/>
        <a:lstStyle/>
        <a:p>
          <a:endParaRPr lang="cs-CZ"/>
        </a:p>
      </dgm:t>
    </dgm:pt>
    <dgm:pt modelId="{35CBF9D7-D10C-4418-ADD9-5DC11A2E1B02}">
      <dgm:prSet phldrT="[Text]"/>
      <dgm:spPr/>
      <dgm:t>
        <a:bodyPr/>
        <a:lstStyle/>
        <a:p>
          <a:r>
            <a:rPr lang="cs-CZ" dirty="0"/>
            <a:t>Poskytovány odborné konzultace dílčích nejasností (pouze v případě disponibilních kapacit)</a:t>
          </a:r>
        </a:p>
      </dgm:t>
    </dgm:pt>
    <dgm:pt modelId="{8D1F57CD-8CCC-4773-8699-1FBC878FE0D6}" type="parTrans" cxnId="{DB5CD31E-30E4-4B49-A470-AF9B532ED867}">
      <dgm:prSet/>
      <dgm:spPr/>
      <dgm:t>
        <a:bodyPr/>
        <a:lstStyle/>
        <a:p>
          <a:endParaRPr lang="cs-CZ"/>
        </a:p>
      </dgm:t>
    </dgm:pt>
    <dgm:pt modelId="{8A58BC5C-1F40-44BB-B050-0B722CC3C168}" type="sibTrans" cxnId="{DB5CD31E-30E4-4B49-A470-AF9B532ED867}">
      <dgm:prSet/>
      <dgm:spPr/>
      <dgm:t>
        <a:bodyPr/>
        <a:lstStyle/>
        <a:p>
          <a:endParaRPr lang="cs-CZ"/>
        </a:p>
      </dgm:t>
    </dgm:pt>
    <dgm:pt modelId="{B6502065-6167-42A4-B8DF-790AA3C77F11}">
      <dgm:prSet phldrT="[Text]"/>
      <dgm:spPr/>
      <dgm:t>
        <a:bodyPr/>
        <a:lstStyle/>
        <a:p>
          <a:r>
            <a:rPr lang="cs-CZ" dirty="0"/>
            <a:t>Dotazy jsou podávány prostřednictvím konzultačního servisu Centra - https://ks.crr.cz/</a:t>
          </a:r>
        </a:p>
      </dgm:t>
    </dgm:pt>
    <dgm:pt modelId="{00C62F0E-E8C6-46C0-94ED-F822ACCE6AB8}" type="parTrans" cxnId="{DF5EFE56-A9EC-4F58-9240-37C11A95688E}">
      <dgm:prSet/>
      <dgm:spPr/>
      <dgm:t>
        <a:bodyPr/>
        <a:lstStyle/>
        <a:p>
          <a:endParaRPr lang="cs-CZ"/>
        </a:p>
      </dgm:t>
    </dgm:pt>
    <dgm:pt modelId="{EEDF419D-771E-4696-BEE7-B6CB21E7B08A}" type="sibTrans" cxnId="{DF5EFE56-A9EC-4F58-9240-37C11A95688E}">
      <dgm:prSet/>
      <dgm:spPr/>
      <dgm:t>
        <a:bodyPr/>
        <a:lstStyle/>
        <a:p>
          <a:endParaRPr lang="cs-CZ"/>
        </a:p>
      </dgm:t>
    </dgm:pt>
    <dgm:pt modelId="{8D2CD10E-7623-450E-B6EF-FE129C02E845}">
      <dgm:prSet phldrT="[Text]"/>
      <dgm:spPr/>
      <dgm:t>
        <a:bodyPr/>
        <a:lstStyle/>
        <a:p>
          <a:pPr algn="ctr"/>
          <a:r>
            <a:rPr lang="cs-CZ" dirty="0"/>
            <a:t>Po podání projektové žádosti – před vznikem povinnosti předkládat dokumentaci k VZ</a:t>
          </a:r>
        </a:p>
      </dgm:t>
    </dgm:pt>
    <dgm:pt modelId="{2506165F-2DD1-4DD1-B2BB-AAE9202BFAF7}" type="parTrans" cxnId="{66CC1FB5-7CAF-4C9B-B0E9-C9557B10372D}">
      <dgm:prSet/>
      <dgm:spPr/>
      <dgm:t>
        <a:bodyPr/>
        <a:lstStyle/>
        <a:p>
          <a:endParaRPr lang="cs-CZ"/>
        </a:p>
      </dgm:t>
    </dgm:pt>
    <dgm:pt modelId="{04EE76B4-6C85-44B8-965B-E3E32E7CFE19}" type="sibTrans" cxnId="{66CC1FB5-7CAF-4C9B-B0E9-C9557B10372D}">
      <dgm:prSet/>
      <dgm:spPr/>
      <dgm:t>
        <a:bodyPr/>
        <a:lstStyle/>
        <a:p>
          <a:endParaRPr lang="cs-CZ"/>
        </a:p>
      </dgm:t>
    </dgm:pt>
    <dgm:pt modelId="{09AC638A-83BF-42F4-9BD3-C68704BA0C52}">
      <dgm:prSet phldrT="[Text]"/>
      <dgm:spPr/>
      <dgm:t>
        <a:bodyPr/>
        <a:lstStyle/>
        <a:p>
          <a:r>
            <a:rPr lang="cs-CZ" dirty="0"/>
            <a:t>Poskytovány odborné konzultace dílčích nejasností (pouze v případě disponibilních kapacit)</a:t>
          </a:r>
        </a:p>
      </dgm:t>
    </dgm:pt>
    <dgm:pt modelId="{72D3BB4B-CEF9-48ED-9233-7DFC1C6CAF7E}" type="parTrans" cxnId="{5BFCB3D7-D0D7-4E42-83C5-75BB86E339DD}">
      <dgm:prSet/>
      <dgm:spPr/>
      <dgm:t>
        <a:bodyPr/>
        <a:lstStyle/>
        <a:p>
          <a:endParaRPr lang="cs-CZ"/>
        </a:p>
      </dgm:t>
    </dgm:pt>
    <dgm:pt modelId="{BD6A763B-1395-41D8-A96A-594966A1A057}" type="sibTrans" cxnId="{5BFCB3D7-D0D7-4E42-83C5-75BB86E339DD}">
      <dgm:prSet/>
      <dgm:spPr/>
      <dgm:t>
        <a:bodyPr/>
        <a:lstStyle/>
        <a:p>
          <a:endParaRPr lang="cs-CZ"/>
        </a:p>
      </dgm:t>
    </dgm:pt>
    <dgm:pt modelId="{00D71D0E-D749-496D-BD2E-ED04D3592A0B}">
      <dgm:prSet phldrT="[Text]"/>
      <dgm:spPr/>
      <dgm:t>
        <a:bodyPr/>
        <a:lstStyle/>
        <a:p>
          <a:r>
            <a:rPr lang="cs-CZ" dirty="0"/>
            <a:t>Žadatel se s dotazem obrací na svého manažera projektu prostřednictvím MS2014+</a:t>
          </a:r>
        </a:p>
      </dgm:t>
    </dgm:pt>
    <dgm:pt modelId="{B822E469-D0E5-447A-9733-2D62CF364308}" type="parTrans" cxnId="{369EAD83-C148-483A-9636-A0C79E70DE92}">
      <dgm:prSet/>
      <dgm:spPr/>
      <dgm:t>
        <a:bodyPr/>
        <a:lstStyle/>
        <a:p>
          <a:endParaRPr lang="cs-CZ"/>
        </a:p>
      </dgm:t>
    </dgm:pt>
    <dgm:pt modelId="{98DFB05B-7546-4516-B8B2-00503C448850}" type="sibTrans" cxnId="{369EAD83-C148-483A-9636-A0C79E70DE92}">
      <dgm:prSet/>
      <dgm:spPr/>
      <dgm:t>
        <a:bodyPr/>
        <a:lstStyle/>
        <a:p>
          <a:endParaRPr lang="cs-CZ"/>
        </a:p>
      </dgm:t>
    </dgm:pt>
    <dgm:pt modelId="{7ABB19B5-E0CB-4C8C-8D14-2B40254F5E6C}">
      <dgm:prSet phldrT="[Text]"/>
      <dgm:spPr/>
      <dgm:t>
        <a:bodyPr/>
        <a:lstStyle/>
        <a:p>
          <a:r>
            <a:rPr lang="cs-CZ" dirty="0"/>
            <a:t>Po podání projektové žádosti – po vzniku povinnosti předkládat dokumentaci k VZ</a:t>
          </a:r>
        </a:p>
      </dgm:t>
    </dgm:pt>
    <dgm:pt modelId="{2DE28605-A31F-4E58-A4D3-2C016DC10827}" type="parTrans" cxnId="{29AC1EF7-D3A4-4950-B3EA-900362068914}">
      <dgm:prSet/>
      <dgm:spPr/>
      <dgm:t>
        <a:bodyPr/>
        <a:lstStyle/>
        <a:p>
          <a:endParaRPr lang="cs-CZ"/>
        </a:p>
      </dgm:t>
    </dgm:pt>
    <dgm:pt modelId="{1A2840AF-D6BC-48A4-867F-E37EC88E9643}" type="sibTrans" cxnId="{29AC1EF7-D3A4-4950-B3EA-900362068914}">
      <dgm:prSet/>
      <dgm:spPr/>
      <dgm:t>
        <a:bodyPr/>
        <a:lstStyle/>
        <a:p>
          <a:endParaRPr lang="cs-CZ"/>
        </a:p>
      </dgm:t>
    </dgm:pt>
    <dgm:pt modelId="{6F88368C-7B2F-4159-AB29-654431B93F66}">
      <dgm:prSet phldrT="[Text]"/>
      <dgm:spPr/>
      <dgm:t>
        <a:bodyPr/>
        <a:lstStyle/>
        <a:p>
          <a:r>
            <a:rPr lang="cs-CZ" dirty="0"/>
            <a:t>Probíhá kontrola veřejné zakázky na základě dokumentace předložené žadatelem/příjemcem</a:t>
          </a:r>
        </a:p>
      </dgm:t>
    </dgm:pt>
    <dgm:pt modelId="{23CC1314-4DBF-4074-9758-0F778074B136}" type="parTrans" cxnId="{C0AD6275-0E46-4C69-83C9-72C5A1466304}">
      <dgm:prSet/>
      <dgm:spPr/>
      <dgm:t>
        <a:bodyPr/>
        <a:lstStyle/>
        <a:p>
          <a:endParaRPr lang="cs-CZ"/>
        </a:p>
      </dgm:t>
    </dgm:pt>
    <dgm:pt modelId="{20F7D9B7-E3DD-457E-9464-96A8E2F16891}" type="sibTrans" cxnId="{C0AD6275-0E46-4C69-83C9-72C5A1466304}">
      <dgm:prSet/>
      <dgm:spPr/>
      <dgm:t>
        <a:bodyPr/>
        <a:lstStyle/>
        <a:p>
          <a:endParaRPr lang="cs-CZ"/>
        </a:p>
      </dgm:t>
    </dgm:pt>
    <dgm:pt modelId="{6F046E0C-FDC6-4148-9E6A-6F24E320792B}">
      <dgm:prSet phldrT="[Text]"/>
      <dgm:spPr/>
      <dgm:t>
        <a:bodyPr/>
        <a:lstStyle/>
        <a:p>
          <a:r>
            <a:rPr lang="cs-CZ" dirty="0"/>
            <a:t>Žadatel/příjemce předkládá dokumentaci ke kontrole prostřednictvím MS2014+</a:t>
          </a:r>
        </a:p>
      </dgm:t>
    </dgm:pt>
    <dgm:pt modelId="{D81E52BC-FB66-4BEE-BA43-C2B6738354FB}" type="parTrans" cxnId="{5F007BDA-B572-462D-8FF8-21380E6EFED9}">
      <dgm:prSet/>
      <dgm:spPr/>
      <dgm:t>
        <a:bodyPr/>
        <a:lstStyle/>
        <a:p>
          <a:endParaRPr lang="cs-CZ"/>
        </a:p>
      </dgm:t>
    </dgm:pt>
    <dgm:pt modelId="{75F383FE-BE82-4BE1-87C4-0A03D7387EF2}" type="sibTrans" cxnId="{5F007BDA-B572-462D-8FF8-21380E6EFED9}">
      <dgm:prSet/>
      <dgm:spPr/>
      <dgm:t>
        <a:bodyPr/>
        <a:lstStyle/>
        <a:p>
          <a:endParaRPr lang="cs-CZ"/>
        </a:p>
      </dgm:t>
    </dgm:pt>
    <dgm:pt modelId="{A30B2B00-66EB-4F7C-BCE4-AC60DE7A3878}" type="pres">
      <dgm:prSet presAssocID="{ABEC348D-703B-4F8A-93B8-D181933B3997}" presName="Name0" presStyleCnt="0">
        <dgm:presLayoutVars>
          <dgm:chPref val="3"/>
          <dgm:dir/>
          <dgm:animLvl val="lvl"/>
          <dgm:resizeHandles/>
        </dgm:presLayoutVars>
      </dgm:prSet>
      <dgm:spPr/>
    </dgm:pt>
    <dgm:pt modelId="{0CB9787C-7654-4DB4-8122-B7EC162BAC2B}" type="pres">
      <dgm:prSet presAssocID="{D2A428FA-14EF-4869-B561-D4102FAA43FD}" presName="horFlow" presStyleCnt="0"/>
      <dgm:spPr/>
    </dgm:pt>
    <dgm:pt modelId="{40682867-4498-4F1C-83A1-F59CDC264FDE}" type="pres">
      <dgm:prSet presAssocID="{D2A428FA-14EF-4869-B561-D4102FAA43FD}" presName="bigChev" presStyleLbl="node1" presStyleIdx="0" presStyleCnt="3" custScaleX="116292"/>
      <dgm:spPr/>
    </dgm:pt>
    <dgm:pt modelId="{D528D989-0EE0-40B2-A819-B178A6031F67}" type="pres">
      <dgm:prSet presAssocID="{8D1F57CD-8CCC-4773-8699-1FBC878FE0D6}" presName="parTrans" presStyleCnt="0"/>
      <dgm:spPr/>
    </dgm:pt>
    <dgm:pt modelId="{9730006B-06FB-449F-9FCC-483A01C614F4}" type="pres">
      <dgm:prSet presAssocID="{35CBF9D7-D10C-4418-ADD9-5DC11A2E1B02}" presName="node" presStyleLbl="alignAccFollowNode1" presStyleIdx="0" presStyleCnt="6">
        <dgm:presLayoutVars>
          <dgm:bulletEnabled val="1"/>
        </dgm:presLayoutVars>
      </dgm:prSet>
      <dgm:spPr/>
    </dgm:pt>
    <dgm:pt modelId="{B1DA788F-CA43-4DBA-8BFE-3C0947D75316}" type="pres">
      <dgm:prSet presAssocID="{8A58BC5C-1F40-44BB-B050-0B722CC3C168}" presName="sibTrans" presStyleCnt="0"/>
      <dgm:spPr/>
    </dgm:pt>
    <dgm:pt modelId="{7EF1ED78-C86B-4E1A-8984-46F76D670988}" type="pres">
      <dgm:prSet presAssocID="{B6502065-6167-42A4-B8DF-790AA3C77F11}" presName="node" presStyleLbl="alignAccFollowNode1" presStyleIdx="1" presStyleCnt="6">
        <dgm:presLayoutVars>
          <dgm:bulletEnabled val="1"/>
        </dgm:presLayoutVars>
      </dgm:prSet>
      <dgm:spPr/>
    </dgm:pt>
    <dgm:pt modelId="{E2B417FC-E332-4B59-9C0A-C2FD385DCDC7}" type="pres">
      <dgm:prSet presAssocID="{D2A428FA-14EF-4869-B561-D4102FAA43FD}" presName="vSp" presStyleCnt="0"/>
      <dgm:spPr/>
    </dgm:pt>
    <dgm:pt modelId="{32F2185C-7FA0-4782-AF77-B6A1BAEE2EC6}" type="pres">
      <dgm:prSet presAssocID="{8D2CD10E-7623-450E-B6EF-FE129C02E845}" presName="horFlow" presStyleCnt="0"/>
      <dgm:spPr/>
    </dgm:pt>
    <dgm:pt modelId="{88DEEED9-8DEA-4EC7-899E-DBFFE700EAC9}" type="pres">
      <dgm:prSet presAssocID="{8D2CD10E-7623-450E-B6EF-FE129C02E845}" presName="bigChev" presStyleLbl="node1" presStyleIdx="1" presStyleCnt="3" custScaleX="114533"/>
      <dgm:spPr/>
    </dgm:pt>
    <dgm:pt modelId="{760510F8-5993-4456-ABA9-6B4FD7497467}" type="pres">
      <dgm:prSet presAssocID="{72D3BB4B-CEF9-48ED-9233-7DFC1C6CAF7E}" presName="parTrans" presStyleCnt="0"/>
      <dgm:spPr/>
    </dgm:pt>
    <dgm:pt modelId="{E13B5AD4-E6A8-4AE6-9B54-F2AA3962C6F5}" type="pres">
      <dgm:prSet presAssocID="{09AC638A-83BF-42F4-9BD3-C68704BA0C52}" presName="node" presStyleLbl="alignAccFollowNode1" presStyleIdx="2" presStyleCnt="6">
        <dgm:presLayoutVars>
          <dgm:bulletEnabled val="1"/>
        </dgm:presLayoutVars>
      </dgm:prSet>
      <dgm:spPr/>
    </dgm:pt>
    <dgm:pt modelId="{26EF57F8-9296-4E9A-B903-E99AC9AA9F82}" type="pres">
      <dgm:prSet presAssocID="{BD6A763B-1395-41D8-A96A-594966A1A057}" presName="sibTrans" presStyleCnt="0"/>
      <dgm:spPr/>
    </dgm:pt>
    <dgm:pt modelId="{D3CC879D-E76F-45FC-BD03-59A5CB4593D8}" type="pres">
      <dgm:prSet presAssocID="{00D71D0E-D749-496D-BD2E-ED04D3592A0B}" presName="node" presStyleLbl="alignAccFollowNode1" presStyleIdx="3" presStyleCnt="6">
        <dgm:presLayoutVars>
          <dgm:bulletEnabled val="1"/>
        </dgm:presLayoutVars>
      </dgm:prSet>
      <dgm:spPr/>
    </dgm:pt>
    <dgm:pt modelId="{1F52AB66-3CAE-4186-AE71-58C277F66D97}" type="pres">
      <dgm:prSet presAssocID="{8D2CD10E-7623-450E-B6EF-FE129C02E845}" presName="vSp" presStyleCnt="0"/>
      <dgm:spPr/>
    </dgm:pt>
    <dgm:pt modelId="{55A9F5AF-CF96-4DA0-B748-40B03926D035}" type="pres">
      <dgm:prSet presAssocID="{7ABB19B5-E0CB-4C8C-8D14-2B40254F5E6C}" presName="horFlow" presStyleCnt="0"/>
      <dgm:spPr/>
    </dgm:pt>
    <dgm:pt modelId="{FCB15C55-ABCE-44D6-B687-8F11270C5BD8}" type="pres">
      <dgm:prSet presAssocID="{7ABB19B5-E0CB-4C8C-8D14-2B40254F5E6C}" presName="bigChev" presStyleLbl="node1" presStyleIdx="2" presStyleCnt="3" custScaleX="111817"/>
      <dgm:spPr/>
    </dgm:pt>
    <dgm:pt modelId="{BC082FC4-C22A-46ED-989D-5199D1BD3354}" type="pres">
      <dgm:prSet presAssocID="{23CC1314-4DBF-4074-9758-0F778074B136}" presName="parTrans" presStyleCnt="0"/>
      <dgm:spPr/>
    </dgm:pt>
    <dgm:pt modelId="{BAB3D67B-10E9-4D93-B973-A08A225EAC94}" type="pres">
      <dgm:prSet presAssocID="{6F88368C-7B2F-4159-AB29-654431B93F66}" presName="node" presStyleLbl="alignAccFollowNode1" presStyleIdx="4" presStyleCnt="6">
        <dgm:presLayoutVars>
          <dgm:bulletEnabled val="1"/>
        </dgm:presLayoutVars>
      </dgm:prSet>
      <dgm:spPr/>
    </dgm:pt>
    <dgm:pt modelId="{3A715453-E055-4AEB-978C-603F3365D5C0}" type="pres">
      <dgm:prSet presAssocID="{20F7D9B7-E3DD-457E-9464-96A8E2F16891}" presName="sibTrans" presStyleCnt="0"/>
      <dgm:spPr/>
    </dgm:pt>
    <dgm:pt modelId="{F7E9775C-EA76-402A-B0E9-FB302DB57E2D}" type="pres">
      <dgm:prSet presAssocID="{6F046E0C-FDC6-4148-9E6A-6F24E320792B}" presName="node" presStyleLbl="alignAccFollowNode1" presStyleIdx="5" presStyleCnt="6">
        <dgm:presLayoutVars>
          <dgm:bulletEnabled val="1"/>
        </dgm:presLayoutVars>
      </dgm:prSet>
      <dgm:spPr/>
    </dgm:pt>
  </dgm:ptLst>
  <dgm:cxnLst>
    <dgm:cxn modelId="{E50D5F10-3798-410F-A2BF-78902DF4155A}" type="presOf" srcId="{8D2CD10E-7623-450E-B6EF-FE129C02E845}" destId="{88DEEED9-8DEA-4EC7-899E-DBFFE700EAC9}" srcOrd="0" destOrd="0" presId="urn:microsoft.com/office/officeart/2005/8/layout/lProcess3"/>
    <dgm:cxn modelId="{51BC361E-1DBA-40B2-BB70-1276CD872B12}" type="presOf" srcId="{ABEC348D-703B-4F8A-93B8-D181933B3997}" destId="{A30B2B00-66EB-4F7C-BCE4-AC60DE7A3878}" srcOrd="0" destOrd="0" presId="urn:microsoft.com/office/officeart/2005/8/layout/lProcess3"/>
    <dgm:cxn modelId="{DB5CD31E-30E4-4B49-A470-AF9B532ED867}" srcId="{D2A428FA-14EF-4869-B561-D4102FAA43FD}" destId="{35CBF9D7-D10C-4418-ADD9-5DC11A2E1B02}" srcOrd="0" destOrd="0" parTransId="{8D1F57CD-8CCC-4773-8699-1FBC878FE0D6}" sibTransId="{8A58BC5C-1F40-44BB-B050-0B722CC3C168}"/>
    <dgm:cxn modelId="{CCB56D3E-B793-4591-8FCE-D860D5B30020}" type="presOf" srcId="{D2A428FA-14EF-4869-B561-D4102FAA43FD}" destId="{40682867-4498-4F1C-83A1-F59CDC264FDE}" srcOrd="0" destOrd="0" presId="urn:microsoft.com/office/officeart/2005/8/layout/lProcess3"/>
    <dgm:cxn modelId="{C3209072-101D-40AA-A30F-B9B15FFDEF68}" type="presOf" srcId="{B6502065-6167-42A4-B8DF-790AA3C77F11}" destId="{7EF1ED78-C86B-4E1A-8984-46F76D670988}" srcOrd="0" destOrd="0" presId="urn:microsoft.com/office/officeart/2005/8/layout/lProcess3"/>
    <dgm:cxn modelId="{C0AD6275-0E46-4C69-83C9-72C5A1466304}" srcId="{7ABB19B5-E0CB-4C8C-8D14-2B40254F5E6C}" destId="{6F88368C-7B2F-4159-AB29-654431B93F66}" srcOrd="0" destOrd="0" parTransId="{23CC1314-4DBF-4074-9758-0F778074B136}" sibTransId="{20F7D9B7-E3DD-457E-9464-96A8E2F16891}"/>
    <dgm:cxn modelId="{DF5EFE56-A9EC-4F58-9240-37C11A95688E}" srcId="{D2A428FA-14EF-4869-B561-D4102FAA43FD}" destId="{B6502065-6167-42A4-B8DF-790AA3C77F11}" srcOrd="1" destOrd="0" parTransId="{00C62F0E-E8C6-46C0-94ED-F822ACCE6AB8}" sibTransId="{EEDF419D-771E-4696-BEE7-B6CB21E7B08A}"/>
    <dgm:cxn modelId="{1C606759-3215-4CC8-BBD6-0E2E58F0C8A0}" type="presOf" srcId="{7ABB19B5-E0CB-4C8C-8D14-2B40254F5E6C}" destId="{FCB15C55-ABCE-44D6-B687-8F11270C5BD8}" srcOrd="0" destOrd="0" presId="urn:microsoft.com/office/officeart/2005/8/layout/lProcess3"/>
    <dgm:cxn modelId="{369EAD83-C148-483A-9636-A0C79E70DE92}" srcId="{8D2CD10E-7623-450E-B6EF-FE129C02E845}" destId="{00D71D0E-D749-496D-BD2E-ED04D3592A0B}" srcOrd="1" destOrd="0" parTransId="{B822E469-D0E5-447A-9733-2D62CF364308}" sibTransId="{98DFB05B-7546-4516-B8B2-00503C448850}"/>
    <dgm:cxn modelId="{2CE86FAF-038C-448F-8AEF-9006377A7E52}" type="presOf" srcId="{35CBF9D7-D10C-4418-ADD9-5DC11A2E1B02}" destId="{9730006B-06FB-449F-9FCC-483A01C614F4}" srcOrd="0" destOrd="0" presId="urn:microsoft.com/office/officeart/2005/8/layout/lProcess3"/>
    <dgm:cxn modelId="{66CC1FB5-7CAF-4C9B-B0E9-C9557B10372D}" srcId="{ABEC348D-703B-4F8A-93B8-D181933B3997}" destId="{8D2CD10E-7623-450E-B6EF-FE129C02E845}" srcOrd="1" destOrd="0" parTransId="{2506165F-2DD1-4DD1-B2BB-AAE9202BFAF7}" sibTransId="{04EE76B4-6C85-44B8-965B-E3E32E7CFE19}"/>
    <dgm:cxn modelId="{44ACB3C0-B680-4091-BE39-E34B6AD9A632}" srcId="{ABEC348D-703B-4F8A-93B8-D181933B3997}" destId="{D2A428FA-14EF-4869-B561-D4102FAA43FD}" srcOrd="0" destOrd="0" parTransId="{D8DAD741-142C-4347-8831-30B84EE5B97F}" sibTransId="{6BBDCDB1-40F8-4529-B0B3-A2B496755DF8}"/>
    <dgm:cxn modelId="{54122CC3-78F8-40CE-B1D1-C09317D27014}" type="presOf" srcId="{6F046E0C-FDC6-4148-9E6A-6F24E320792B}" destId="{F7E9775C-EA76-402A-B0E9-FB302DB57E2D}" srcOrd="0" destOrd="0" presId="urn:microsoft.com/office/officeart/2005/8/layout/lProcess3"/>
    <dgm:cxn modelId="{B72D1DC4-5F26-45DA-848A-79AB51CC843D}" type="presOf" srcId="{09AC638A-83BF-42F4-9BD3-C68704BA0C52}" destId="{E13B5AD4-E6A8-4AE6-9B54-F2AA3962C6F5}" srcOrd="0" destOrd="0" presId="urn:microsoft.com/office/officeart/2005/8/layout/lProcess3"/>
    <dgm:cxn modelId="{5BFCB3D7-D0D7-4E42-83C5-75BB86E339DD}" srcId="{8D2CD10E-7623-450E-B6EF-FE129C02E845}" destId="{09AC638A-83BF-42F4-9BD3-C68704BA0C52}" srcOrd="0" destOrd="0" parTransId="{72D3BB4B-CEF9-48ED-9233-7DFC1C6CAF7E}" sibTransId="{BD6A763B-1395-41D8-A96A-594966A1A057}"/>
    <dgm:cxn modelId="{5F007BDA-B572-462D-8FF8-21380E6EFED9}" srcId="{7ABB19B5-E0CB-4C8C-8D14-2B40254F5E6C}" destId="{6F046E0C-FDC6-4148-9E6A-6F24E320792B}" srcOrd="1" destOrd="0" parTransId="{D81E52BC-FB66-4BEE-BA43-C2B6738354FB}" sibTransId="{75F383FE-BE82-4BE1-87C4-0A03D7387EF2}"/>
    <dgm:cxn modelId="{FDD50CDF-B3A5-4453-BAB7-026703DD6EB9}" type="presOf" srcId="{6F88368C-7B2F-4159-AB29-654431B93F66}" destId="{BAB3D67B-10E9-4D93-B973-A08A225EAC94}" srcOrd="0" destOrd="0" presId="urn:microsoft.com/office/officeart/2005/8/layout/lProcess3"/>
    <dgm:cxn modelId="{F8A2CCEF-9DE1-4842-A9B0-82855885F6C8}" type="presOf" srcId="{00D71D0E-D749-496D-BD2E-ED04D3592A0B}" destId="{D3CC879D-E76F-45FC-BD03-59A5CB4593D8}" srcOrd="0" destOrd="0" presId="urn:microsoft.com/office/officeart/2005/8/layout/lProcess3"/>
    <dgm:cxn modelId="{29AC1EF7-D3A4-4950-B3EA-900362068914}" srcId="{ABEC348D-703B-4F8A-93B8-D181933B3997}" destId="{7ABB19B5-E0CB-4C8C-8D14-2B40254F5E6C}" srcOrd="2" destOrd="0" parTransId="{2DE28605-A31F-4E58-A4D3-2C016DC10827}" sibTransId="{1A2840AF-D6BC-48A4-867F-E37EC88E9643}"/>
    <dgm:cxn modelId="{E1B7938B-1FB2-401F-A9AD-E1249341A87A}" type="presParOf" srcId="{A30B2B00-66EB-4F7C-BCE4-AC60DE7A3878}" destId="{0CB9787C-7654-4DB4-8122-B7EC162BAC2B}" srcOrd="0" destOrd="0" presId="urn:microsoft.com/office/officeart/2005/8/layout/lProcess3"/>
    <dgm:cxn modelId="{7564EB1F-B333-40E1-B7A6-24194506B4AC}" type="presParOf" srcId="{0CB9787C-7654-4DB4-8122-B7EC162BAC2B}" destId="{40682867-4498-4F1C-83A1-F59CDC264FDE}" srcOrd="0" destOrd="0" presId="urn:microsoft.com/office/officeart/2005/8/layout/lProcess3"/>
    <dgm:cxn modelId="{C8F2BA86-82EC-4BF8-896A-ACECA8E703A5}" type="presParOf" srcId="{0CB9787C-7654-4DB4-8122-B7EC162BAC2B}" destId="{D528D989-0EE0-40B2-A819-B178A6031F67}" srcOrd="1" destOrd="0" presId="urn:microsoft.com/office/officeart/2005/8/layout/lProcess3"/>
    <dgm:cxn modelId="{18091341-B043-4BD7-9BA3-C3A6DE1F0C42}" type="presParOf" srcId="{0CB9787C-7654-4DB4-8122-B7EC162BAC2B}" destId="{9730006B-06FB-449F-9FCC-483A01C614F4}" srcOrd="2" destOrd="0" presId="urn:microsoft.com/office/officeart/2005/8/layout/lProcess3"/>
    <dgm:cxn modelId="{9600A684-3557-4EC0-9B18-5F8F8184B950}" type="presParOf" srcId="{0CB9787C-7654-4DB4-8122-B7EC162BAC2B}" destId="{B1DA788F-CA43-4DBA-8BFE-3C0947D75316}" srcOrd="3" destOrd="0" presId="urn:microsoft.com/office/officeart/2005/8/layout/lProcess3"/>
    <dgm:cxn modelId="{3E470062-4454-413A-9A56-F346B37FC6A0}" type="presParOf" srcId="{0CB9787C-7654-4DB4-8122-B7EC162BAC2B}" destId="{7EF1ED78-C86B-4E1A-8984-46F76D670988}" srcOrd="4" destOrd="0" presId="urn:microsoft.com/office/officeart/2005/8/layout/lProcess3"/>
    <dgm:cxn modelId="{5D4F05E2-DD59-47C1-9C84-2DCA48C761FD}" type="presParOf" srcId="{A30B2B00-66EB-4F7C-BCE4-AC60DE7A3878}" destId="{E2B417FC-E332-4B59-9C0A-C2FD385DCDC7}" srcOrd="1" destOrd="0" presId="urn:microsoft.com/office/officeart/2005/8/layout/lProcess3"/>
    <dgm:cxn modelId="{8950F958-5C7B-44C0-972D-401042663BEB}" type="presParOf" srcId="{A30B2B00-66EB-4F7C-BCE4-AC60DE7A3878}" destId="{32F2185C-7FA0-4782-AF77-B6A1BAEE2EC6}" srcOrd="2" destOrd="0" presId="urn:microsoft.com/office/officeart/2005/8/layout/lProcess3"/>
    <dgm:cxn modelId="{F253B12E-278E-4FDB-B483-707F8F08987D}" type="presParOf" srcId="{32F2185C-7FA0-4782-AF77-B6A1BAEE2EC6}" destId="{88DEEED9-8DEA-4EC7-899E-DBFFE700EAC9}" srcOrd="0" destOrd="0" presId="urn:microsoft.com/office/officeart/2005/8/layout/lProcess3"/>
    <dgm:cxn modelId="{C9EC1D82-5268-4527-AE48-33DECB430B71}" type="presParOf" srcId="{32F2185C-7FA0-4782-AF77-B6A1BAEE2EC6}" destId="{760510F8-5993-4456-ABA9-6B4FD7497467}" srcOrd="1" destOrd="0" presId="urn:microsoft.com/office/officeart/2005/8/layout/lProcess3"/>
    <dgm:cxn modelId="{9CE7A7DF-75FE-4035-BF6F-CC4FD12664B1}" type="presParOf" srcId="{32F2185C-7FA0-4782-AF77-B6A1BAEE2EC6}" destId="{E13B5AD4-E6A8-4AE6-9B54-F2AA3962C6F5}" srcOrd="2" destOrd="0" presId="urn:microsoft.com/office/officeart/2005/8/layout/lProcess3"/>
    <dgm:cxn modelId="{ED2B3443-43B5-4DB0-9CF5-5E57FFD6DB34}" type="presParOf" srcId="{32F2185C-7FA0-4782-AF77-B6A1BAEE2EC6}" destId="{26EF57F8-9296-4E9A-B903-E99AC9AA9F82}" srcOrd="3" destOrd="0" presId="urn:microsoft.com/office/officeart/2005/8/layout/lProcess3"/>
    <dgm:cxn modelId="{8B1BB562-1624-43CB-BA50-0C2994CBD1DF}" type="presParOf" srcId="{32F2185C-7FA0-4782-AF77-B6A1BAEE2EC6}" destId="{D3CC879D-E76F-45FC-BD03-59A5CB4593D8}" srcOrd="4" destOrd="0" presId="urn:microsoft.com/office/officeart/2005/8/layout/lProcess3"/>
    <dgm:cxn modelId="{14E1F42B-8D6C-47BB-A370-AED356477F70}" type="presParOf" srcId="{A30B2B00-66EB-4F7C-BCE4-AC60DE7A3878}" destId="{1F52AB66-3CAE-4186-AE71-58C277F66D97}" srcOrd="3" destOrd="0" presId="urn:microsoft.com/office/officeart/2005/8/layout/lProcess3"/>
    <dgm:cxn modelId="{1DF14A34-1AB5-4404-8911-92268634B112}" type="presParOf" srcId="{A30B2B00-66EB-4F7C-BCE4-AC60DE7A3878}" destId="{55A9F5AF-CF96-4DA0-B748-40B03926D035}" srcOrd="4" destOrd="0" presId="urn:microsoft.com/office/officeart/2005/8/layout/lProcess3"/>
    <dgm:cxn modelId="{8C5ADBA6-D324-4E9B-94A0-3E374A5111E8}" type="presParOf" srcId="{55A9F5AF-CF96-4DA0-B748-40B03926D035}" destId="{FCB15C55-ABCE-44D6-B687-8F11270C5BD8}" srcOrd="0" destOrd="0" presId="urn:microsoft.com/office/officeart/2005/8/layout/lProcess3"/>
    <dgm:cxn modelId="{6EB0B9C6-EF05-4CFD-AA90-B9328DFC41CC}" type="presParOf" srcId="{55A9F5AF-CF96-4DA0-B748-40B03926D035}" destId="{BC082FC4-C22A-46ED-989D-5199D1BD3354}" srcOrd="1" destOrd="0" presId="urn:microsoft.com/office/officeart/2005/8/layout/lProcess3"/>
    <dgm:cxn modelId="{027A3FA5-5875-4D50-8639-1D136C08F173}" type="presParOf" srcId="{55A9F5AF-CF96-4DA0-B748-40B03926D035}" destId="{BAB3D67B-10E9-4D93-B973-A08A225EAC94}" srcOrd="2" destOrd="0" presId="urn:microsoft.com/office/officeart/2005/8/layout/lProcess3"/>
    <dgm:cxn modelId="{5FC85A9C-52FF-4C2D-AFA4-C4A518C94FE3}" type="presParOf" srcId="{55A9F5AF-CF96-4DA0-B748-40B03926D035}" destId="{3A715453-E055-4AEB-978C-603F3365D5C0}" srcOrd="3" destOrd="0" presId="urn:microsoft.com/office/officeart/2005/8/layout/lProcess3"/>
    <dgm:cxn modelId="{6F442068-6062-4A74-ABF4-698B8396F0F1}" type="presParOf" srcId="{55A9F5AF-CF96-4DA0-B748-40B03926D035}" destId="{F7E9775C-EA76-402A-B0E9-FB302DB57E2D}" srcOrd="4"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C9A7D2-A3FB-468C-8383-A905969DA8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BC8F11A8-E554-4A7F-A2D1-B5DE8A29FBAA}">
      <dgm:prSet phldrT="[Text]" custT="1"/>
      <dgm:spPr>
        <a:xfrm>
          <a:off x="321579" y="18522"/>
          <a:ext cx="4267200" cy="3247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pl-PL" sz="1300" dirty="0">
              <a:solidFill>
                <a:sysClr val="window" lastClr="FFFFFF"/>
              </a:solidFill>
              <a:latin typeface="Calibri"/>
              <a:ea typeface="+mn-ea"/>
              <a:cs typeface="+mn-cs"/>
            </a:rPr>
            <a:t>Odkazy na obchodní názvy – § 89 odst. 5 a 6 ZZVZ</a:t>
          </a:r>
          <a:endParaRPr lang="cs-CZ" sz="1300" dirty="0">
            <a:solidFill>
              <a:sysClr val="window" lastClr="FFFFFF"/>
            </a:solidFill>
            <a:latin typeface="Calibri"/>
            <a:ea typeface="+mn-ea"/>
            <a:cs typeface="+mn-cs"/>
          </a:endParaRPr>
        </a:p>
      </dgm:t>
    </dgm:pt>
    <dgm:pt modelId="{995596D0-191D-4266-A02B-53E5EAAED489}" type="parTrans" cxnId="{39298255-0098-497F-BD71-BB900758882E}">
      <dgm:prSet/>
      <dgm:spPr/>
      <dgm:t>
        <a:bodyPr/>
        <a:lstStyle/>
        <a:p>
          <a:endParaRPr lang="cs-CZ"/>
        </a:p>
      </dgm:t>
    </dgm:pt>
    <dgm:pt modelId="{3F6349AA-7F1D-415A-82B5-0A325C4A7CD4}" type="sibTrans" cxnId="{39298255-0098-497F-BD71-BB900758882E}">
      <dgm:prSet/>
      <dgm:spPr/>
      <dgm:t>
        <a:bodyPr/>
        <a:lstStyle/>
        <a:p>
          <a:endParaRPr lang="cs-CZ"/>
        </a:p>
      </dgm:t>
    </dgm:pt>
    <dgm:pt modelId="{427D080E-F2FA-40B3-87D8-3D1523E27A03}">
      <dgm:prSet custT="1"/>
      <dgm:spPr>
        <a:xfrm>
          <a:off x="304800" y="1975074"/>
          <a:ext cx="4267200" cy="3247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s-CZ" sz="1300" dirty="0">
              <a:solidFill>
                <a:sysClr val="window" lastClr="FFFFFF"/>
              </a:solidFill>
              <a:latin typeface="Calibri"/>
              <a:ea typeface="+mn-ea"/>
              <a:cs typeface="+mn-cs"/>
            </a:rPr>
            <a:t>Termíny plnění</a:t>
          </a:r>
        </a:p>
      </dgm:t>
    </dgm:pt>
    <dgm:pt modelId="{C1249EE4-E842-46F2-840A-A8CA6FDDF42F}" type="parTrans" cxnId="{548164BA-4435-46B1-B8D7-D005C5E44A8E}">
      <dgm:prSet/>
      <dgm:spPr/>
      <dgm:t>
        <a:bodyPr/>
        <a:lstStyle/>
        <a:p>
          <a:endParaRPr lang="cs-CZ"/>
        </a:p>
      </dgm:t>
    </dgm:pt>
    <dgm:pt modelId="{A9D65F7D-1305-403F-A7D8-D3C19DC9FA1F}" type="sibTrans" cxnId="{548164BA-4435-46B1-B8D7-D005C5E44A8E}">
      <dgm:prSet/>
      <dgm:spPr/>
      <dgm:t>
        <a:bodyPr/>
        <a:lstStyle/>
        <a:p>
          <a:endParaRPr lang="cs-CZ"/>
        </a:p>
      </dgm:t>
    </dgm:pt>
    <dgm:pt modelId="{82D4ED0A-1E11-423B-86EA-59966EF91481}">
      <dgm:prSet custT="1"/>
      <dgm:spPr>
        <a:xfrm>
          <a:off x="0" y="2137435"/>
          <a:ext cx="6096000" cy="19057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solidFill>
                <a:sysClr val="windowText" lastClr="000000">
                  <a:hueOff val="0"/>
                  <a:satOff val="0"/>
                  <a:lumOff val="0"/>
                  <a:alphaOff val="0"/>
                </a:sysClr>
              </a:solidFill>
              <a:latin typeface="Calibri"/>
              <a:ea typeface="+mn-ea"/>
              <a:cs typeface="+mn-cs"/>
            </a:rPr>
            <a:t>Problematika termínů plnění stanovených pevným datem – má vždy potenciál ovlivnit rozhodování dodavatelů o účasti v ZŘ. Problematické v okamžiku, kdy dochází k jeho změně (obvykle prodloužení).</a:t>
          </a:r>
        </a:p>
      </dgm:t>
    </dgm:pt>
    <dgm:pt modelId="{B3C71B40-E0DE-4B25-8201-0D3F486D44B1}" type="parTrans" cxnId="{CB90D9FB-216B-4358-B400-383C7583FBED}">
      <dgm:prSet/>
      <dgm:spPr/>
      <dgm:t>
        <a:bodyPr/>
        <a:lstStyle/>
        <a:p>
          <a:endParaRPr lang="cs-CZ"/>
        </a:p>
      </dgm:t>
    </dgm:pt>
    <dgm:pt modelId="{CB000360-C798-418D-A6B1-DEB0B49422EE}" type="sibTrans" cxnId="{CB90D9FB-216B-4358-B400-383C7583FBED}">
      <dgm:prSet/>
      <dgm:spPr/>
      <dgm:t>
        <a:bodyPr/>
        <a:lstStyle/>
        <a:p>
          <a:endParaRPr lang="cs-CZ"/>
        </a:p>
      </dgm:t>
    </dgm:pt>
    <dgm:pt modelId="{E1A51A09-5EBF-4AB3-BA9E-39DC2AAB539E}">
      <dgm:prSet custT="1"/>
      <dgm:spPr>
        <a:xfrm>
          <a:off x="0" y="183174"/>
          <a:ext cx="6096000" cy="173250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latin typeface="Calibri" panose="020F0502020204030204" pitchFamily="34" charset="0"/>
              <a:cs typeface="Calibri" panose="020F0502020204030204" pitchFamily="34" charset="0"/>
            </a:rPr>
            <a:t>ÚOHS-S0069/2020/VZ</a:t>
          </a:r>
          <a:r>
            <a:rPr lang="cs-CZ" sz="1200" i="1" dirty="0">
              <a:latin typeface="Calibri" panose="020F0502020204030204" pitchFamily="34" charset="0"/>
              <a:cs typeface="Calibri" panose="020F0502020204030204" pitchFamily="34" charset="0"/>
            </a:rPr>
            <a:t> – </a:t>
          </a:r>
          <a:r>
            <a:rPr lang="cs-CZ" sz="1200" b="1" i="1" dirty="0">
              <a:latin typeface="Calibri" panose="020F0502020204030204" pitchFamily="34" charset="0"/>
              <a:cs typeface="Calibri" panose="020F0502020204030204" pitchFamily="34" charset="0"/>
            </a:rPr>
            <a:t>„Zadavatel stanovil zadávací podmínky v rozporu s § 89 odst. 5 a 6 zákona č. 134/2016 Sb., o zadávání veřejných zakázek, ve znění pozdějších předpisů, když zvýhodnil určité dodavatele a výrobky </a:t>
          </a:r>
          <a:r>
            <a:rPr lang="cs-CZ" sz="1200" i="1" dirty="0">
              <a:latin typeface="Calibri" panose="020F0502020204030204" pitchFamily="34" charset="0"/>
              <a:cs typeface="Calibri" panose="020F0502020204030204" pitchFamily="34" charset="0"/>
            </a:rPr>
            <a:t>tím, že v příloze „Tabulka s technickými parametry“ zadávací dokumentace a v čl. 5.6. „NORMY NEBO TECHNICKÉ DOKUMENTY OBSAŽENÉ V ZADÁVACÍ DOKUMENTACI“ zadávací dokumentace stanovil technické podmínky prostřednictvím přímých odkazů na konkrétní výrobky</a:t>
          </a:r>
          <a:r>
            <a:rPr lang="cs-CZ" sz="1200" b="1" i="1" dirty="0">
              <a:latin typeface="Calibri" panose="020F0502020204030204" pitchFamily="34" charset="0"/>
              <a:cs typeface="Calibri" panose="020F0502020204030204" pitchFamily="34" charset="0"/>
            </a:rPr>
            <a:t>…(Karl </a:t>
          </a:r>
          <a:r>
            <a:rPr lang="cs-CZ" sz="1200" b="1" i="1" dirty="0" err="1">
              <a:latin typeface="Calibri" panose="020F0502020204030204" pitchFamily="34" charset="0"/>
              <a:cs typeface="Calibri" panose="020F0502020204030204" pitchFamily="34" charset="0"/>
            </a:rPr>
            <a:t>Storz</a:t>
          </a:r>
          <a:r>
            <a:rPr lang="cs-CZ" sz="1200" b="1" i="1" dirty="0">
              <a:latin typeface="Calibri" panose="020F0502020204030204" pitchFamily="34" charset="0"/>
              <a:cs typeface="Calibri" panose="020F0502020204030204" pitchFamily="34" charset="0"/>
            </a:rPr>
            <a:t>, </a:t>
          </a:r>
          <a:r>
            <a:rPr lang="cs-CZ" sz="1200" b="1" i="1" dirty="0" err="1">
              <a:latin typeface="Calibri" panose="020F0502020204030204" pitchFamily="34" charset="0"/>
              <a:cs typeface="Calibri" panose="020F0502020204030204" pitchFamily="34" charset="0"/>
            </a:rPr>
            <a:t>Aesculab</a:t>
          </a:r>
          <a:r>
            <a:rPr lang="cs-CZ" sz="1200" b="1" i="1" dirty="0">
              <a:latin typeface="Calibri" panose="020F0502020204030204" pitchFamily="34" charset="0"/>
              <a:cs typeface="Calibri" panose="020F0502020204030204" pitchFamily="34" charset="0"/>
            </a:rPr>
            <a:t>)</a:t>
          </a:r>
          <a:r>
            <a:rPr lang="cs-CZ" sz="1200" i="1" dirty="0">
              <a:latin typeface="Calibri" panose="020F0502020204030204" pitchFamily="34" charset="0"/>
              <a:cs typeface="Calibri" panose="020F0502020204030204" pitchFamily="34" charset="0"/>
            </a:rPr>
            <a:t>….aniž by to bylo odůvodněno předmětem veřejné zakázky, a aniž by stanovení technických podmínek podle § 89 odst. 1 citovaného zákona nemohlo být jinak dostatečně přesné nebo srozumitelné.“</a:t>
          </a:r>
          <a:endParaRPr lang="cs-CZ" sz="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08A00239-D0F6-437C-92B4-B5A508C1567D}" type="parTrans" cxnId="{F8DC52F5-3474-4735-A9FF-CD77E0D53D71}">
      <dgm:prSet/>
      <dgm:spPr/>
      <dgm:t>
        <a:bodyPr/>
        <a:lstStyle/>
        <a:p>
          <a:endParaRPr lang="cs-CZ"/>
        </a:p>
      </dgm:t>
    </dgm:pt>
    <dgm:pt modelId="{2E60854F-AF58-4EA7-BE46-FA32F5681B39}" type="sibTrans" cxnId="{F8DC52F5-3474-4735-A9FF-CD77E0D53D71}">
      <dgm:prSet/>
      <dgm:spPr/>
      <dgm:t>
        <a:bodyPr/>
        <a:lstStyle/>
        <a:p>
          <a:endParaRPr lang="cs-CZ"/>
        </a:p>
      </dgm:t>
    </dgm:pt>
    <dgm:pt modelId="{C1DA5A4B-D7FA-4EED-948B-8F262D73EB81}">
      <dgm:prSet custT="1"/>
      <dgm:spPr>
        <a:xfrm>
          <a:off x="0" y="2137435"/>
          <a:ext cx="6096000" cy="190575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solidFill>
                <a:sysClr val="windowText" lastClr="000000">
                  <a:hueOff val="0"/>
                  <a:satOff val="0"/>
                  <a:lumOff val="0"/>
                  <a:alphaOff val="0"/>
                </a:sysClr>
              </a:solidFill>
              <a:latin typeface="Calibri"/>
              <a:ea typeface="+mn-ea"/>
              <a:cs typeface="+mn-cs"/>
            </a:rPr>
            <a:t>Jako vhodnější se jeví nastavit klouzavé termíny ve dnech nebo týdnech od podpisu smlouvy (případně od jiného, ale jasně stanoveného okamžiku – u stavebních prací např. od předání staveniště). Pak by dodavatelé měli na dodání vždy stejnou délku doby plnění, ať by se průběh zadávacího řízení z jakéhokoliv důvodu prodloužil.</a:t>
          </a:r>
        </a:p>
      </dgm:t>
    </dgm:pt>
    <dgm:pt modelId="{0CA418A0-7A70-4074-8DAA-1F3541A5591D}" type="parTrans" cxnId="{ECB5500D-BF46-4D67-95BB-10C8755297CD}">
      <dgm:prSet/>
      <dgm:spPr/>
      <dgm:t>
        <a:bodyPr/>
        <a:lstStyle/>
        <a:p>
          <a:endParaRPr lang="cs-CZ"/>
        </a:p>
      </dgm:t>
    </dgm:pt>
    <dgm:pt modelId="{8295E118-34A5-4723-AC58-16D9E985EA50}" type="sibTrans" cxnId="{ECB5500D-BF46-4D67-95BB-10C8755297CD}">
      <dgm:prSet/>
      <dgm:spPr/>
      <dgm:t>
        <a:bodyPr/>
        <a:lstStyle/>
        <a:p>
          <a:endParaRPr lang="cs-CZ"/>
        </a:p>
      </dgm:t>
    </dgm:pt>
    <dgm:pt modelId="{5514C541-B273-4879-ABB8-D5085B768960}">
      <dgm:prSet custT="1"/>
      <dgm:spPr/>
      <dgm:t>
        <a:bodyPr/>
        <a:lstStyle/>
        <a:p>
          <a:pPr algn="just">
            <a:spcAft>
              <a:spcPts val="600"/>
            </a:spcAft>
            <a:buChar char="•"/>
          </a:pPr>
          <a:r>
            <a:rPr lang="cs-CZ" sz="1200" dirty="0">
              <a:solidFill>
                <a:sysClr val="windowText" lastClr="000000">
                  <a:hueOff val="0"/>
                  <a:satOff val="0"/>
                  <a:lumOff val="0"/>
                  <a:alphaOff val="0"/>
                </a:sysClr>
              </a:solidFill>
              <a:latin typeface="Calibri"/>
              <a:ea typeface="+mn-ea"/>
              <a:cs typeface="+mn-cs"/>
            </a:rPr>
            <a:t>K možnosti prodloužení termínů plnění je vhodné využívat vyhrazených změn závazků ze smlouvy dle § 100 ZZVZ, taková změna však musí být vymezena zcela jednoznačně, aby  byl od počátku zřejmý zamýšlený postup.</a:t>
          </a:r>
        </a:p>
      </dgm:t>
    </dgm:pt>
    <dgm:pt modelId="{1855D3FE-624D-4E49-A378-CB1B95AFC39A}" type="parTrans" cxnId="{2624ECCC-38F1-4A2D-ADEB-40595F8DA4D0}">
      <dgm:prSet/>
      <dgm:spPr/>
      <dgm:t>
        <a:bodyPr/>
        <a:lstStyle/>
        <a:p>
          <a:endParaRPr lang="cs-CZ"/>
        </a:p>
      </dgm:t>
    </dgm:pt>
    <dgm:pt modelId="{37E5E355-3321-4C34-ADCE-3D8294A9F0C9}" type="sibTrans" cxnId="{2624ECCC-38F1-4A2D-ADEB-40595F8DA4D0}">
      <dgm:prSet/>
      <dgm:spPr/>
      <dgm:t>
        <a:bodyPr/>
        <a:lstStyle/>
        <a:p>
          <a:endParaRPr lang="cs-CZ"/>
        </a:p>
      </dgm:t>
    </dgm:pt>
    <dgm:pt modelId="{B33102FB-C12D-4C6D-83AC-E00443103554}">
      <dgm:prSet custT="1"/>
      <dgm:spPr>
        <a:xfrm>
          <a:off x="0" y="183174"/>
          <a:ext cx="6096000" cy="173250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endParaRPr lang="cs-CZ" sz="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B267E7A8-C617-4D9A-98DF-C8594DD274EC}" type="parTrans" cxnId="{3392299B-5C89-4F7F-A521-2F65BC9D7FB8}">
      <dgm:prSet/>
      <dgm:spPr/>
    </dgm:pt>
    <dgm:pt modelId="{2BFD587F-938E-433F-ACCA-DC111CBFC45E}" type="sibTrans" cxnId="{3392299B-5C89-4F7F-A521-2F65BC9D7FB8}">
      <dgm:prSet/>
      <dgm:spPr/>
    </dgm:pt>
    <dgm:pt modelId="{A1E04904-C39B-42C7-8351-4105BCE13909}" type="pres">
      <dgm:prSet presAssocID="{9FC9A7D2-A3FB-468C-8383-A905969DA8BC}" presName="linear" presStyleCnt="0">
        <dgm:presLayoutVars>
          <dgm:dir/>
          <dgm:animLvl val="lvl"/>
          <dgm:resizeHandles val="exact"/>
        </dgm:presLayoutVars>
      </dgm:prSet>
      <dgm:spPr/>
    </dgm:pt>
    <dgm:pt modelId="{C785FD4A-65F8-4F33-8105-23E5DFA232B4}" type="pres">
      <dgm:prSet presAssocID="{BC8F11A8-E554-4A7F-A2D1-B5DE8A29FBAA}" presName="parentLin" presStyleCnt="0"/>
      <dgm:spPr/>
    </dgm:pt>
    <dgm:pt modelId="{A577EF05-A2F0-48A3-8FBC-7AD70DBF7ACC}" type="pres">
      <dgm:prSet presAssocID="{BC8F11A8-E554-4A7F-A2D1-B5DE8A29FBAA}" presName="parentLeftMargin" presStyleLbl="node1" presStyleIdx="0" presStyleCnt="2"/>
      <dgm:spPr/>
    </dgm:pt>
    <dgm:pt modelId="{34F893B3-864D-4125-9652-A37D824FCC49}" type="pres">
      <dgm:prSet presAssocID="{BC8F11A8-E554-4A7F-A2D1-B5DE8A29FBAA}" presName="parentText" presStyleLbl="node1" presStyleIdx="0" presStyleCnt="2" custLinFactNeighborX="3273" custLinFactNeighborY="-1675">
        <dgm:presLayoutVars>
          <dgm:chMax val="0"/>
          <dgm:bulletEnabled val="1"/>
        </dgm:presLayoutVars>
      </dgm:prSet>
      <dgm:spPr/>
    </dgm:pt>
    <dgm:pt modelId="{7BEEB519-0D97-4CB5-BF79-E3FB0B5955EA}" type="pres">
      <dgm:prSet presAssocID="{BC8F11A8-E554-4A7F-A2D1-B5DE8A29FBAA}" presName="negativeSpace" presStyleCnt="0"/>
      <dgm:spPr/>
    </dgm:pt>
    <dgm:pt modelId="{CDC7C6F4-BEBB-4B6D-82DD-69743DE9A7BA}" type="pres">
      <dgm:prSet presAssocID="{BC8F11A8-E554-4A7F-A2D1-B5DE8A29FBAA}" presName="childText" presStyleLbl="conFgAcc1" presStyleIdx="0" presStyleCnt="2" custScaleY="93592" custLinFactNeighborY="-33694">
        <dgm:presLayoutVars>
          <dgm:bulletEnabled val="1"/>
        </dgm:presLayoutVars>
      </dgm:prSet>
      <dgm:spPr>
        <a:prstGeom prst="rect">
          <a:avLst/>
        </a:prstGeom>
      </dgm:spPr>
    </dgm:pt>
    <dgm:pt modelId="{BAEE2A34-66C2-4E4C-AA2D-4458FF803824}" type="pres">
      <dgm:prSet presAssocID="{3F6349AA-7F1D-415A-82B5-0A325C4A7CD4}" presName="spaceBetweenRectangles" presStyleCnt="0"/>
      <dgm:spPr/>
    </dgm:pt>
    <dgm:pt modelId="{DAEC2976-80E5-4A2C-B1EB-F248F21CB080}" type="pres">
      <dgm:prSet presAssocID="{427D080E-F2FA-40B3-87D8-3D1523E27A03}" presName="parentLin" presStyleCnt="0"/>
      <dgm:spPr/>
    </dgm:pt>
    <dgm:pt modelId="{58A031D0-AA5C-4C24-8FFD-81ED7759F712}" type="pres">
      <dgm:prSet presAssocID="{427D080E-F2FA-40B3-87D8-3D1523E27A03}" presName="parentLeftMargin" presStyleLbl="node1" presStyleIdx="0" presStyleCnt="2"/>
      <dgm:spPr/>
    </dgm:pt>
    <dgm:pt modelId="{370B3320-0D5A-4CA9-BBAE-21288F6A2550}" type="pres">
      <dgm:prSet presAssocID="{427D080E-F2FA-40B3-87D8-3D1523E27A03}" presName="parentText" presStyleLbl="node1" presStyleIdx="1" presStyleCnt="2" custLinFactNeighborY="-7137">
        <dgm:presLayoutVars>
          <dgm:chMax val="0"/>
          <dgm:bulletEnabled val="1"/>
        </dgm:presLayoutVars>
      </dgm:prSet>
      <dgm:spPr/>
    </dgm:pt>
    <dgm:pt modelId="{4FC7C705-55B9-407F-BA6B-98E221EBEFA3}" type="pres">
      <dgm:prSet presAssocID="{427D080E-F2FA-40B3-87D8-3D1523E27A03}" presName="negativeSpace" presStyleCnt="0"/>
      <dgm:spPr/>
    </dgm:pt>
    <dgm:pt modelId="{2E6B6BD2-3843-4A3B-B8A9-B3ADD9BDE889}" type="pres">
      <dgm:prSet presAssocID="{427D080E-F2FA-40B3-87D8-3D1523E27A03}" presName="childText" presStyleLbl="conFgAcc1" presStyleIdx="1" presStyleCnt="2" custScaleY="95439">
        <dgm:presLayoutVars>
          <dgm:bulletEnabled val="1"/>
        </dgm:presLayoutVars>
      </dgm:prSet>
      <dgm:spPr>
        <a:prstGeom prst="rect">
          <a:avLst/>
        </a:prstGeom>
      </dgm:spPr>
    </dgm:pt>
  </dgm:ptLst>
  <dgm:cxnLst>
    <dgm:cxn modelId="{ECB5500D-BF46-4D67-95BB-10C8755297CD}" srcId="{427D080E-F2FA-40B3-87D8-3D1523E27A03}" destId="{C1DA5A4B-D7FA-4EED-948B-8F262D73EB81}" srcOrd="1" destOrd="0" parTransId="{0CA418A0-7A70-4074-8DAA-1F3541A5591D}" sibTransId="{8295E118-34A5-4723-AC58-16D9E985EA50}"/>
    <dgm:cxn modelId="{F9EF8624-C47A-48D2-BB81-E58028F96D31}" type="presOf" srcId="{B33102FB-C12D-4C6D-83AC-E00443103554}" destId="{CDC7C6F4-BEBB-4B6D-82DD-69743DE9A7BA}" srcOrd="0" destOrd="0" presId="urn:microsoft.com/office/officeart/2005/8/layout/list1"/>
    <dgm:cxn modelId="{30B86639-A475-497C-9E9C-71A00BAAC7CB}" type="presOf" srcId="{9FC9A7D2-A3FB-468C-8383-A905969DA8BC}" destId="{A1E04904-C39B-42C7-8351-4105BCE13909}" srcOrd="0" destOrd="0" presId="urn:microsoft.com/office/officeart/2005/8/layout/list1"/>
    <dgm:cxn modelId="{21C85C3F-A188-4AE8-B71D-190547A8E87D}" type="presOf" srcId="{BC8F11A8-E554-4A7F-A2D1-B5DE8A29FBAA}" destId="{A577EF05-A2F0-48A3-8FBC-7AD70DBF7ACC}" srcOrd="0" destOrd="0" presId="urn:microsoft.com/office/officeart/2005/8/layout/list1"/>
    <dgm:cxn modelId="{3875C26E-A0E0-4AE6-8D93-98BD07F6CD75}" type="presOf" srcId="{E1A51A09-5EBF-4AB3-BA9E-39DC2AAB539E}" destId="{CDC7C6F4-BEBB-4B6D-82DD-69743DE9A7BA}" srcOrd="0" destOrd="1" presId="urn:microsoft.com/office/officeart/2005/8/layout/list1"/>
    <dgm:cxn modelId="{39298255-0098-497F-BD71-BB900758882E}" srcId="{9FC9A7D2-A3FB-468C-8383-A905969DA8BC}" destId="{BC8F11A8-E554-4A7F-A2D1-B5DE8A29FBAA}" srcOrd="0" destOrd="0" parTransId="{995596D0-191D-4266-A02B-53E5EAAED489}" sibTransId="{3F6349AA-7F1D-415A-82B5-0A325C4A7CD4}"/>
    <dgm:cxn modelId="{BDF66191-2256-4544-8D4D-05C86F183D47}" type="presOf" srcId="{427D080E-F2FA-40B3-87D8-3D1523E27A03}" destId="{370B3320-0D5A-4CA9-BBAE-21288F6A2550}" srcOrd="1" destOrd="0" presId="urn:microsoft.com/office/officeart/2005/8/layout/list1"/>
    <dgm:cxn modelId="{3392299B-5C89-4F7F-A521-2F65BC9D7FB8}" srcId="{BC8F11A8-E554-4A7F-A2D1-B5DE8A29FBAA}" destId="{B33102FB-C12D-4C6D-83AC-E00443103554}" srcOrd="0" destOrd="0" parTransId="{B267E7A8-C617-4D9A-98DF-C8594DD274EC}" sibTransId="{2BFD587F-938E-433F-ACCA-DC111CBFC45E}"/>
    <dgm:cxn modelId="{478DA9A1-F6B8-4AB7-8DFC-376871E180E7}" type="presOf" srcId="{BC8F11A8-E554-4A7F-A2D1-B5DE8A29FBAA}" destId="{34F893B3-864D-4125-9652-A37D824FCC49}" srcOrd="1" destOrd="0" presId="urn:microsoft.com/office/officeart/2005/8/layout/list1"/>
    <dgm:cxn modelId="{548164BA-4435-46B1-B8D7-D005C5E44A8E}" srcId="{9FC9A7D2-A3FB-468C-8383-A905969DA8BC}" destId="{427D080E-F2FA-40B3-87D8-3D1523E27A03}" srcOrd="1" destOrd="0" parTransId="{C1249EE4-E842-46F2-840A-A8CA6FDDF42F}" sibTransId="{A9D65F7D-1305-403F-A7D8-D3C19DC9FA1F}"/>
    <dgm:cxn modelId="{5142E3C8-D832-4775-8EB8-837BA8917041}" type="presOf" srcId="{427D080E-F2FA-40B3-87D8-3D1523E27A03}" destId="{58A031D0-AA5C-4C24-8FFD-81ED7759F712}" srcOrd="0" destOrd="0" presId="urn:microsoft.com/office/officeart/2005/8/layout/list1"/>
    <dgm:cxn modelId="{2624ECCC-38F1-4A2D-ADEB-40595F8DA4D0}" srcId="{427D080E-F2FA-40B3-87D8-3D1523E27A03}" destId="{5514C541-B273-4879-ABB8-D5085B768960}" srcOrd="2" destOrd="0" parTransId="{1855D3FE-624D-4E49-A378-CB1B95AFC39A}" sibTransId="{37E5E355-3321-4C34-ADCE-3D8294A9F0C9}"/>
    <dgm:cxn modelId="{756F94D9-2A0F-40AB-87C1-6929A1993DF2}" type="presOf" srcId="{82D4ED0A-1E11-423B-86EA-59966EF91481}" destId="{2E6B6BD2-3843-4A3B-B8A9-B3ADD9BDE889}" srcOrd="0" destOrd="0" presId="urn:microsoft.com/office/officeart/2005/8/layout/list1"/>
    <dgm:cxn modelId="{69D3B1DD-8546-442B-895A-58A82895B7B4}" type="presOf" srcId="{5514C541-B273-4879-ABB8-D5085B768960}" destId="{2E6B6BD2-3843-4A3B-B8A9-B3ADD9BDE889}" srcOrd="0" destOrd="2" presId="urn:microsoft.com/office/officeart/2005/8/layout/list1"/>
    <dgm:cxn modelId="{4B1BABE7-E6CE-4601-8DC0-B644FF0BB6D3}" type="presOf" srcId="{C1DA5A4B-D7FA-4EED-948B-8F262D73EB81}" destId="{2E6B6BD2-3843-4A3B-B8A9-B3ADD9BDE889}" srcOrd="0" destOrd="1" presId="urn:microsoft.com/office/officeart/2005/8/layout/list1"/>
    <dgm:cxn modelId="{F8DC52F5-3474-4735-A9FF-CD77E0D53D71}" srcId="{BC8F11A8-E554-4A7F-A2D1-B5DE8A29FBAA}" destId="{E1A51A09-5EBF-4AB3-BA9E-39DC2AAB539E}" srcOrd="1" destOrd="0" parTransId="{08A00239-D0F6-437C-92B4-B5A508C1567D}" sibTransId="{2E60854F-AF58-4EA7-BE46-FA32F5681B39}"/>
    <dgm:cxn modelId="{CB90D9FB-216B-4358-B400-383C7583FBED}" srcId="{427D080E-F2FA-40B3-87D8-3D1523E27A03}" destId="{82D4ED0A-1E11-423B-86EA-59966EF91481}" srcOrd="0" destOrd="0" parTransId="{B3C71B40-E0DE-4B25-8201-0D3F486D44B1}" sibTransId="{CB000360-C798-418D-A6B1-DEB0B49422EE}"/>
    <dgm:cxn modelId="{E815D103-F72E-44FA-8C77-6C23BCC771C3}" type="presParOf" srcId="{A1E04904-C39B-42C7-8351-4105BCE13909}" destId="{C785FD4A-65F8-4F33-8105-23E5DFA232B4}" srcOrd="0" destOrd="0" presId="urn:microsoft.com/office/officeart/2005/8/layout/list1"/>
    <dgm:cxn modelId="{CE6C1529-227C-4E78-9059-092EA474957B}" type="presParOf" srcId="{C785FD4A-65F8-4F33-8105-23E5DFA232B4}" destId="{A577EF05-A2F0-48A3-8FBC-7AD70DBF7ACC}" srcOrd="0" destOrd="0" presId="urn:microsoft.com/office/officeart/2005/8/layout/list1"/>
    <dgm:cxn modelId="{44E61DFB-8B41-4804-96D6-CFC058442A1B}" type="presParOf" srcId="{C785FD4A-65F8-4F33-8105-23E5DFA232B4}" destId="{34F893B3-864D-4125-9652-A37D824FCC49}" srcOrd="1" destOrd="0" presId="urn:microsoft.com/office/officeart/2005/8/layout/list1"/>
    <dgm:cxn modelId="{56B80BF5-5092-4208-92C2-8FD6E8F8A8CB}" type="presParOf" srcId="{A1E04904-C39B-42C7-8351-4105BCE13909}" destId="{7BEEB519-0D97-4CB5-BF79-E3FB0B5955EA}" srcOrd="1" destOrd="0" presId="urn:microsoft.com/office/officeart/2005/8/layout/list1"/>
    <dgm:cxn modelId="{1EEB8D78-F30C-4C70-8AE8-623493E231C3}" type="presParOf" srcId="{A1E04904-C39B-42C7-8351-4105BCE13909}" destId="{CDC7C6F4-BEBB-4B6D-82DD-69743DE9A7BA}" srcOrd="2" destOrd="0" presId="urn:microsoft.com/office/officeart/2005/8/layout/list1"/>
    <dgm:cxn modelId="{8278DA14-4393-4725-BB0D-E0547A69105D}" type="presParOf" srcId="{A1E04904-C39B-42C7-8351-4105BCE13909}" destId="{BAEE2A34-66C2-4E4C-AA2D-4458FF803824}" srcOrd="3" destOrd="0" presId="urn:microsoft.com/office/officeart/2005/8/layout/list1"/>
    <dgm:cxn modelId="{400CD043-3B6E-464D-9069-B9857AC7CB00}" type="presParOf" srcId="{A1E04904-C39B-42C7-8351-4105BCE13909}" destId="{DAEC2976-80E5-4A2C-B1EB-F248F21CB080}" srcOrd="4" destOrd="0" presId="urn:microsoft.com/office/officeart/2005/8/layout/list1"/>
    <dgm:cxn modelId="{443BA954-5A5E-44D6-8C12-D31B436C6D88}" type="presParOf" srcId="{DAEC2976-80E5-4A2C-B1EB-F248F21CB080}" destId="{58A031D0-AA5C-4C24-8FFD-81ED7759F712}" srcOrd="0" destOrd="0" presId="urn:microsoft.com/office/officeart/2005/8/layout/list1"/>
    <dgm:cxn modelId="{C91A9695-C4C2-4398-BD5A-FE922ABA2C08}" type="presParOf" srcId="{DAEC2976-80E5-4A2C-B1EB-F248F21CB080}" destId="{370B3320-0D5A-4CA9-BBAE-21288F6A2550}" srcOrd="1" destOrd="0" presId="urn:microsoft.com/office/officeart/2005/8/layout/list1"/>
    <dgm:cxn modelId="{107E3F7E-4EC9-4872-B207-B3D098198A0E}" type="presParOf" srcId="{A1E04904-C39B-42C7-8351-4105BCE13909}" destId="{4FC7C705-55B9-407F-BA6B-98E221EBEFA3}" srcOrd="5" destOrd="0" presId="urn:microsoft.com/office/officeart/2005/8/layout/list1"/>
    <dgm:cxn modelId="{1D0AAA00-1E60-4E7C-963A-1C85EA5FB457}" type="presParOf" srcId="{A1E04904-C39B-42C7-8351-4105BCE13909}" destId="{2E6B6BD2-3843-4A3B-B8A9-B3ADD9BDE889}"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581AD-5FE2-4E93-9D7D-D8AF7A02E0E1}">
      <dsp:nvSpPr>
        <dsp:cNvPr id="0" name=""/>
        <dsp:cNvSpPr/>
      </dsp:nvSpPr>
      <dsp:spPr>
        <a:xfrm rot="5400000">
          <a:off x="3950612" y="-1707224"/>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Základní zásady postupu zadavatele (transparentnost, přiměřenost, rovné zacházení, zákaz diskriminace)</a:t>
          </a:r>
        </a:p>
      </dsp:txBody>
      <dsp:txXfrm rot="-5400000">
        <a:off x="2194559" y="67835"/>
        <a:ext cx="3882434" cy="351322"/>
      </dsp:txXfrm>
    </dsp:sp>
    <dsp:sp modelId="{76227BB8-72D5-47FE-B3D6-FF1D2C097A50}">
      <dsp:nvSpPr>
        <dsp:cNvPr id="0" name=""/>
        <dsp:cNvSpPr/>
      </dsp:nvSpPr>
      <dsp:spPr>
        <a:xfrm>
          <a:off x="0" y="161"/>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6.1 MPZ</a:t>
          </a:r>
        </a:p>
      </dsp:txBody>
      <dsp:txXfrm>
        <a:off x="23757" y="23918"/>
        <a:ext cx="2147046" cy="439153"/>
      </dsp:txXfrm>
    </dsp:sp>
    <dsp:sp modelId="{E1A9335A-771D-4D9F-B4EB-CB3AEA3C3FE4}">
      <dsp:nvSpPr>
        <dsp:cNvPr id="0" name=""/>
        <dsp:cNvSpPr/>
      </dsp:nvSpPr>
      <dsp:spPr>
        <a:xfrm rot="5400000">
          <a:off x="3950612" y="-1196223"/>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Režim zakázky podle předpokládané hodnoty</a:t>
          </a:r>
        </a:p>
      </dsp:txBody>
      <dsp:txXfrm rot="-5400000">
        <a:off x="2194559" y="578836"/>
        <a:ext cx="3882434" cy="351322"/>
      </dsp:txXfrm>
    </dsp:sp>
    <dsp:sp modelId="{9248038F-5E48-45C8-8402-0FE2985B3A04}">
      <dsp:nvSpPr>
        <dsp:cNvPr id="0" name=""/>
        <dsp:cNvSpPr/>
      </dsp:nvSpPr>
      <dsp:spPr>
        <a:xfrm>
          <a:off x="0" y="511162"/>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6.3 MPZ</a:t>
          </a:r>
        </a:p>
      </dsp:txBody>
      <dsp:txXfrm>
        <a:off x="23757" y="534919"/>
        <a:ext cx="2147046" cy="439153"/>
      </dsp:txXfrm>
    </dsp:sp>
    <dsp:sp modelId="{1209519C-1EDF-4D3C-BBAF-262008570938}">
      <dsp:nvSpPr>
        <dsp:cNvPr id="0" name=""/>
        <dsp:cNvSpPr/>
      </dsp:nvSpPr>
      <dsp:spPr>
        <a:xfrm rot="5400000">
          <a:off x="3950612" y="-676345"/>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Stanovení předpokládané hodnoty zakázky</a:t>
          </a:r>
        </a:p>
      </dsp:txBody>
      <dsp:txXfrm rot="-5400000">
        <a:off x="2194559" y="1098714"/>
        <a:ext cx="3882434" cy="351322"/>
      </dsp:txXfrm>
    </dsp:sp>
    <dsp:sp modelId="{FE52AA1E-3D08-47A3-9635-F2618CAE961A}">
      <dsp:nvSpPr>
        <dsp:cNvPr id="0" name=""/>
        <dsp:cNvSpPr/>
      </dsp:nvSpPr>
      <dsp:spPr>
        <a:xfrm>
          <a:off x="0" y="1022163"/>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6.4 MPZ</a:t>
          </a:r>
        </a:p>
      </dsp:txBody>
      <dsp:txXfrm>
        <a:off x="23757" y="1045920"/>
        <a:ext cx="2147046" cy="439153"/>
      </dsp:txXfrm>
    </dsp:sp>
    <dsp:sp modelId="{E36E3178-B046-4DFC-8A63-3A61FE7BB81F}">
      <dsp:nvSpPr>
        <dsp:cNvPr id="0" name=""/>
        <dsp:cNvSpPr/>
      </dsp:nvSpPr>
      <dsp:spPr>
        <a:xfrm rot="5400000">
          <a:off x="3950612" y="-174220"/>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Druh výběrového řízení (postup v otevřené a uzavřené výzvě)</a:t>
          </a:r>
        </a:p>
      </dsp:txBody>
      <dsp:txXfrm rot="-5400000">
        <a:off x="2194559" y="1600839"/>
        <a:ext cx="3882434" cy="351322"/>
      </dsp:txXfrm>
    </dsp:sp>
    <dsp:sp modelId="{D8C02338-B706-4AA1-AD01-DEFE40DF42D1}">
      <dsp:nvSpPr>
        <dsp:cNvPr id="0" name=""/>
        <dsp:cNvSpPr/>
      </dsp:nvSpPr>
      <dsp:spPr>
        <a:xfrm>
          <a:off x="0" y="1533165"/>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7.1 MPZ </a:t>
          </a:r>
        </a:p>
      </dsp:txBody>
      <dsp:txXfrm>
        <a:off x="23757" y="1556922"/>
        <a:ext cx="2147046" cy="439153"/>
      </dsp:txXfrm>
    </dsp:sp>
    <dsp:sp modelId="{924B6EF5-6594-489F-BAB7-F26664EC5896}">
      <dsp:nvSpPr>
        <dsp:cNvPr id="0" name=""/>
        <dsp:cNvSpPr/>
      </dsp:nvSpPr>
      <dsp:spPr>
        <a:xfrm rot="5400000">
          <a:off x="3950612" y="336780"/>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Zadávací podmínky (povinný obsah)</a:t>
          </a:r>
        </a:p>
      </dsp:txBody>
      <dsp:txXfrm rot="-5400000">
        <a:off x="2194559" y="2111839"/>
        <a:ext cx="3882434" cy="351322"/>
      </dsp:txXfrm>
    </dsp:sp>
    <dsp:sp modelId="{EAF1ACBF-A12E-4E98-A8C7-D5EB3C9938AF}">
      <dsp:nvSpPr>
        <dsp:cNvPr id="0" name=""/>
        <dsp:cNvSpPr/>
      </dsp:nvSpPr>
      <dsp:spPr>
        <a:xfrm>
          <a:off x="0" y="2044166"/>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7.2 MPZ</a:t>
          </a:r>
        </a:p>
      </dsp:txBody>
      <dsp:txXfrm>
        <a:off x="23757" y="2067923"/>
        <a:ext cx="2147046" cy="439153"/>
      </dsp:txXfrm>
    </dsp:sp>
    <dsp:sp modelId="{A9256B48-39F2-456E-91C0-45226810444B}">
      <dsp:nvSpPr>
        <dsp:cNvPr id="0" name=""/>
        <dsp:cNvSpPr/>
      </dsp:nvSpPr>
      <dsp:spPr>
        <a:xfrm rot="5400000">
          <a:off x="3950612" y="847782"/>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Lhůta pro podání nabídek</a:t>
          </a:r>
        </a:p>
      </dsp:txBody>
      <dsp:txXfrm rot="-5400000">
        <a:off x="2194559" y="2622841"/>
        <a:ext cx="3882434" cy="351322"/>
      </dsp:txXfrm>
    </dsp:sp>
    <dsp:sp modelId="{88B8051B-260C-4800-8B42-7F0B32F32564}">
      <dsp:nvSpPr>
        <dsp:cNvPr id="0" name=""/>
        <dsp:cNvSpPr/>
      </dsp:nvSpPr>
      <dsp:spPr>
        <a:xfrm>
          <a:off x="0" y="2555168"/>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7.3 MPZ</a:t>
          </a:r>
        </a:p>
      </dsp:txBody>
      <dsp:txXfrm>
        <a:off x="23757" y="2578925"/>
        <a:ext cx="2147046" cy="439153"/>
      </dsp:txXfrm>
    </dsp:sp>
    <dsp:sp modelId="{D850706A-7C15-4B95-B3F4-AA94145DFD07}">
      <dsp:nvSpPr>
        <dsp:cNvPr id="0" name=""/>
        <dsp:cNvSpPr/>
      </dsp:nvSpPr>
      <dsp:spPr>
        <a:xfrm rot="5400000">
          <a:off x="3950612" y="1358783"/>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Otevírání, posouzení a hodnocení nabídek</a:t>
          </a:r>
        </a:p>
      </dsp:txBody>
      <dsp:txXfrm rot="-5400000">
        <a:off x="2194559" y="3133842"/>
        <a:ext cx="3882434" cy="351322"/>
      </dsp:txXfrm>
    </dsp:sp>
    <dsp:sp modelId="{31A53298-EBAF-4045-9EEF-F04AACC09D21}">
      <dsp:nvSpPr>
        <dsp:cNvPr id="0" name=""/>
        <dsp:cNvSpPr/>
      </dsp:nvSpPr>
      <dsp:spPr>
        <a:xfrm>
          <a:off x="0" y="3066169"/>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8 MPZ</a:t>
          </a:r>
        </a:p>
      </dsp:txBody>
      <dsp:txXfrm>
        <a:off x="23757" y="3089926"/>
        <a:ext cx="2147046" cy="439153"/>
      </dsp:txXfrm>
    </dsp:sp>
    <dsp:sp modelId="{48502FF3-6E9E-4B72-9C27-1B51E1D97FA3}">
      <dsp:nvSpPr>
        <dsp:cNvPr id="0" name=""/>
        <dsp:cNvSpPr/>
      </dsp:nvSpPr>
      <dsp:spPr>
        <a:xfrm rot="5400000">
          <a:off x="3950612" y="1869784"/>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Uzavření smlouvy, změna smlouvy (změna závazku ze smlouvy analogicky k § 222 ZZVZ)</a:t>
          </a:r>
        </a:p>
      </dsp:txBody>
      <dsp:txXfrm rot="-5400000">
        <a:off x="2194559" y="3644843"/>
        <a:ext cx="3882434" cy="351322"/>
      </dsp:txXfrm>
    </dsp:sp>
    <dsp:sp modelId="{67D24A1B-AE90-4A93-9258-1FDF58C7BAD6}">
      <dsp:nvSpPr>
        <dsp:cNvPr id="0" name=""/>
        <dsp:cNvSpPr/>
      </dsp:nvSpPr>
      <dsp:spPr>
        <a:xfrm>
          <a:off x="0" y="3577170"/>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9 MPZ</a:t>
          </a:r>
        </a:p>
      </dsp:txBody>
      <dsp:txXfrm>
        <a:off x="23757" y="3600927"/>
        <a:ext cx="2147046" cy="439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2867-4498-4F1C-83A1-F59CDC264FDE}">
      <dsp:nvSpPr>
        <dsp:cNvPr id="0" name=""/>
        <dsp:cNvSpPr/>
      </dsp:nvSpPr>
      <dsp:spPr>
        <a:xfrm>
          <a:off x="908732" y="58"/>
          <a:ext cx="3041778"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Před podání projektové žádosti</a:t>
          </a:r>
        </a:p>
      </dsp:txBody>
      <dsp:txXfrm>
        <a:off x="1431860" y="58"/>
        <a:ext cx="1995523" cy="1046255"/>
      </dsp:txXfrm>
    </dsp:sp>
    <dsp:sp modelId="{9730006B-06FB-449F-9FCC-483A01C614F4}">
      <dsp:nvSpPr>
        <dsp:cNvPr id="0" name=""/>
        <dsp:cNvSpPr/>
      </dsp:nvSpPr>
      <dsp:spPr>
        <a:xfrm>
          <a:off x="3610478" y="88990"/>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Poskytovány odborné konzultace dílčích nejasností (pouze v případě disponibilních kapacit)</a:t>
          </a:r>
        </a:p>
      </dsp:txBody>
      <dsp:txXfrm>
        <a:off x="4044674" y="88990"/>
        <a:ext cx="1302588" cy="868392"/>
      </dsp:txXfrm>
    </dsp:sp>
    <dsp:sp modelId="{7EF1ED78-C86B-4E1A-8984-46F76D670988}">
      <dsp:nvSpPr>
        <dsp:cNvPr id="0" name=""/>
        <dsp:cNvSpPr/>
      </dsp:nvSpPr>
      <dsp:spPr>
        <a:xfrm>
          <a:off x="5477521" y="88990"/>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Dotazy jsou podávány prostřednictvím konzultačního servisu Centra - https://ks.crr.cz/</a:t>
          </a:r>
        </a:p>
      </dsp:txBody>
      <dsp:txXfrm>
        <a:off x="5911717" y="88990"/>
        <a:ext cx="1302588" cy="868392"/>
      </dsp:txXfrm>
    </dsp:sp>
    <dsp:sp modelId="{88DEEED9-8DEA-4EC7-899E-DBFFE700EAC9}">
      <dsp:nvSpPr>
        <dsp:cNvPr id="0" name=""/>
        <dsp:cNvSpPr/>
      </dsp:nvSpPr>
      <dsp:spPr>
        <a:xfrm>
          <a:off x="908732" y="1192790"/>
          <a:ext cx="2995769"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Po podání projektové žádosti – před vznikem povinnosti předkládat dokumentaci k VZ</a:t>
          </a:r>
        </a:p>
      </dsp:txBody>
      <dsp:txXfrm>
        <a:off x="1431860" y="1192790"/>
        <a:ext cx="1949514" cy="1046255"/>
      </dsp:txXfrm>
    </dsp:sp>
    <dsp:sp modelId="{E13B5AD4-E6A8-4AE6-9B54-F2AA3962C6F5}">
      <dsp:nvSpPr>
        <dsp:cNvPr id="0" name=""/>
        <dsp:cNvSpPr/>
      </dsp:nvSpPr>
      <dsp:spPr>
        <a:xfrm>
          <a:off x="3564469" y="1281721"/>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Poskytovány odborné konzultace dílčích nejasností (pouze v případě disponibilních kapacit)</a:t>
          </a:r>
        </a:p>
      </dsp:txBody>
      <dsp:txXfrm>
        <a:off x="3998665" y="1281721"/>
        <a:ext cx="1302588" cy="868392"/>
      </dsp:txXfrm>
    </dsp:sp>
    <dsp:sp modelId="{D3CC879D-E76F-45FC-BD03-59A5CB4593D8}">
      <dsp:nvSpPr>
        <dsp:cNvPr id="0" name=""/>
        <dsp:cNvSpPr/>
      </dsp:nvSpPr>
      <dsp:spPr>
        <a:xfrm>
          <a:off x="5431512" y="1281721"/>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Žadatel se s dotazem obrací na svého manažera projektu prostřednictvím MS2014+</a:t>
          </a:r>
        </a:p>
      </dsp:txBody>
      <dsp:txXfrm>
        <a:off x="5865708" y="1281721"/>
        <a:ext cx="1302588" cy="868392"/>
      </dsp:txXfrm>
    </dsp:sp>
    <dsp:sp modelId="{FCB15C55-ABCE-44D6-B687-8F11270C5BD8}">
      <dsp:nvSpPr>
        <dsp:cNvPr id="0" name=""/>
        <dsp:cNvSpPr/>
      </dsp:nvSpPr>
      <dsp:spPr>
        <a:xfrm>
          <a:off x="908732" y="2385521"/>
          <a:ext cx="2924728"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Po podání projektové žádosti – po vzniku povinnosti předkládat dokumentaci k VZ</a:t>
          </a:r>
        </a:p>
      </dsp:txBody>
      <dsp:txXfrm>
        <a:off x="1431860" y="2385521"/>
        <a:ext cx="1878473" cy="1046255"/>
      </dsp:txXfrm>
    </dsp:sp>
    <dsp:sp modelId="{BAB3D67B-10E9-4D93-B973-A08A225EAC94}">
      <dsp:nvSpPr>
        <dsp:cNvPr id="0" name=""/>
        <dsp:cNvSpPr/>
      </dsp:nvSpPr>
      <dsp:spPr>
        <a:xfrm>
          <a:off x="3493428" y="2474453"/>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Probíhá kontrola veřejné zakázky na základě dokumentace předložené žadatelem/příjemcem</a:t>
          </a:r>
        </a:p>
      </dsp:txBody>
      <dsp:txXfrm>
        <a:off x="3927624" y="2474453"/>
        <a:ext cx="1302588" cy="868392"/>
      </dsp:txXfrm>
    </dsp:sp>
    <dsp:sp modelId="{F7E9775C-EA76-402A-B0E9-FB302DB57E2D}">
      <dsp:nvSpPr>
        <dsp:cNvPr id="0" name=""/>
        <dsp:cNvSpPr/>
      </dsp:nvSpPr>
      <dsp:spPr>
        <a:xfrm>
          <a:off x="5360471" y="2474453"/>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Žadatel/příjemce předkládá dokumentaci ke kontrole prostřednictvím MS2014+</a:t>
          </a:r>
        </a:p>
      </dsp:txBody>
      <dsp:txXfrm>
        <a:off x="5794667" y="2474453"/>
        <a:ext cx="1302588" cy="868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7C6F4-BEBB-4B6D-82DD-69743DE9A7BA}">
      <dsp:nvSpPr>
        <dsp:cNvPr id="0" name=""/>
        <dsp:cNvSpPr/>
      </dsp:nvSpPr>
      <dsp:spPr>
        <a:xfrm>
          <a:off x="0" y="188091"/>
          <a:ext cx="6608516" cy="193988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2894" tIns="187452" rIns="512894" bIns="56896" numCol="1" spcCol="1270" anchor="t" anchorCtr="0">
          <a:noAutofit/>
        </a:bodyPr>
        <a:lstStyle/>
        <a:p>
          <a:pPr marL="57150" lvl="1" indent="-57150" algn="just" defTabSz="355600">
            <a:lnSpc>
              <a:spcPct val="90000"/>
            </a:lnSpc>
            <a:spcBef>
              <a:spcPct val="0"/>
            </a:spcBef>
            <a:spcAft>
              <a:spcPts val="600"/>
            </a:spcAft>
            <a:buChar char="•"/>
          </a:pPr>
          <a:endParaRPr lang="cs-CZ" sz="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a:p>
          <a:pPr marL="114300" lvl="1" indent="-114300" algn="just" defTabSz="533400">
            <a:lnSpc>
              <a:spcPct val="90000"/>
            </a:lnSpc>
            <a:spcBef>
              <a:spcPct val="0"/>
            </a:spcBef>
            <a:spcAft>
              <a:spcPts val="600"/>
            </a:spcAft>
            <a:buChar char="•"/>
          </a:pPr>
          <a:r>
            <a:rPr lang="cs-CZ" sz="1200" kern="1200" dirty="0">
              <a:latin typeface="Calibri" panose="020F0502020204030204" pitchFamily="34" charset="0"/>
              <a:cs typeface="Calibri" panose="020F0502020204030204" pitchFamily="34" charset="0"/>
            </a:rPr>
            <a:t>ÚOHS-S0069/2020/VZ</a:t>
          </a:r>
          <a:r>
            <a:rPr lang="cs-CZ" sz="1200" i="1" kern="1200" dirty="0">
              <a:latin typeface="Calibri" panose="020F0502020204030204" pitchFamily="34" charset="0"/>
              <a:cs typeface="Calibri" panose="020F0502020204030204" pitchFamily="34" charset="0"/>
            </a:rPr>
            <a:t> – </a:t>
          </a:r>
          <a:r>
            <a:rPr lang="cs-CZ" sz="1200" b="1" i="1" kern="1200" dirty="0">
              <a:latin typeface="Calibri" panose="020F0502020204030204" pitchFamily="34" charset="0"/>
              <a:cs typeface="Calibri" panose="020F0502020204030204" pitchFamily="34" charset="0"/>
            </a:rPr>
            <a:t>„Zadavatel stanovil zadávací podmínky v rozporu s § 89 odst. 5 a 6 zákona č. 134/2016 Sb., o zadávání veřejných zakázek, ve znění pozdějších předpisů, když zvýhodnil určité dodavatele a výrobky </a:t>
          </a:r>
          <a:r>
            <a:rPr lang="cs-CZ" sz="1200" i="1" kern="1200" dirty="0">
              <a:latin typeface="Calibri" panose="020F0502020204030204" pitchFamily="34" charset="0"/>
              <a:cs typeface="Calibri" panose="020F0502020204030204" pitchFamily="34" charset="0"/>
            </a:rPr>
            <a:t>tím, že v příloze „Tabulka s technickými parametry“ zadávací dokumentace a v čl. 5.6. „NORMY NEBO TECHNICKÉ DOKUMENTY OBSAŽENÉ V ZADÁVACÍ DOKUMENTACI“ zadávací dokumentace stanovil technické podmínky prostřednictvím přímých odkazů na konkrétní výrobky</a:t>
          </a:r>
          <a:r>
            <a:rPr lang="cs-CZ" sz="1200" b="1" i="1" kern="1200" dirty="0">
              <a:latin typeface="Calibri" panose="020F0502020204030204" pitchFamily="34" charset="0"/>
              <a:cs typeface="Calibri" panose="020F0502020204030204" pitchFamily="34" charset="0"/>
            </a:rPr>
            <a:t>…(Karl </a:t>
          </a:r>
          <a:r>
            <a:rPr lang="cs-CZ" sz="1200" b="1" i="1" kern="1200" dirty="0" err="1">
              <a:latin typeface="Calibri" panose="020F0502020204030204" pitchFamily="34" charset="0"/>
              <a:cs typeface="Calibri" panose="020F0502020204030204" pitchFamily="34" charset="0"/>
            </a:rPr>
            <a:t>Storz</a:t>
          </a:r>
          <a:r>
            <a:rPr lang="cs-CZ" sz="1200" b="1" i="1" kern="1200" dirty="0">
              <a:latin typeface="Calibri" panose="020F0502020204030204" pitchFamily="34" charset="0"/>
              <a:cs typeface="Calibri" panose="020F0502020204030204" pitchFamily="34" charset="0"/>
            </a:rPr>
            <a:t>, </a:t>
          </a:r>
          <a:r>
            <a:rPr lang="cs-CZ" sz="1200" b="1" i="1" kern="1200" dirty="0" err="1">
              <a:latin typeface="Calibri" panose="020F0502020204030204" pitchFamily="34" charset="0"/>
              <a:cs typeface="Calibri" panose="020F0502020204030204" pitchFamily="34" charset="0"/>
            </a:rPr>
            <a:t>Aesculab</a:t>
          </a:r>
          <a:r>
            <a:rPr lang="cs-CZ" sz="1200" b="1" i="1" kern="1200" dirty="0">
              <a:latin typeface="Calibri" panose="020F0502020204030204" pitchFamily="34" charset="0"/>
              <a:cs typeface="Calibri" panose="020F0502020204030204" pitchFamily="34" charset="0"/>
            </a:rPr>
            <a:t>)</a:t>
          </a:r>
          <a:r>
            <a:rPr lang="cs-CZ" sz="1200" i="1" kern="1200" dirty="0">
              <a:latin typeface="Calibri" panose="020F0502020204030204" pitchFamily="34" charset="0"/>
              <a:cs typeface="Calibri" panose="020F0502020204030204" pitchFamily="34" charset="0"/>
            </a:rPr>
            <a:t>….aniž by to bylo odůvodněno předmětem veřejné zakázky, a aniž by stanovení technických podmínek podle § 89 odst. 1 citovaného zákona nemohlo být jinak dostatečně přesné nebo srozumitelné.“</a:t>
          </a:r>
          <a:endParaRPr lang="cs-CZ"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sp:txBody>
      <dsp:txXfrm>
        <a:off x="0" y="188091"/>
        <a:ext cx="6608516" cy="1939881"/>
      </dsp:txXfrm>
    </dsp:sp>
    <dsp:sp modelId="{34F893B3-864D-4125-9652-A37D824FCC49}">
      <dsp:nvSpPr>
        <dsp:cNvPr id="0" name=""/>
        <dsp:cNvSpPr/>
      </dsp:nvSpPr>
      <dsp:spPr>
        <a:xfrm>
          <a:off x="341240" y="1"/>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pl-PL" sz="1300" kern="1200" dirty="0">
              <a:solidFill>
                <a:sysClr val="window" lastClr="FFFFFF"/>
              </a:solidFill>
              <a:latin typeface="Calibri"/>
              <a:ea typeface="+mn-ea"/>
              <a:cs typeface="+mn-cs"/>
            </a:rPr>
            <a:t>Odkazy na obchodní názvy – § 89 odst. 5 a 6 ZZVZ</a:t>
          </a:r>
          <a:endParaRPr lang="cs-CZ" sz="1300" kern="1200" dirty="0">
            <a:solidFill>
              <a:sysClr val="window" lastClr="FFFFFF"/>
            </a:solidFill>
            <a:latin typeface="Calibri"/>
            <a:ea typeface="+mn-ea"/>
            <a:cs typeface="+mn-cs"/>
          </a:endParaRPr>
        </a:p>
      </dsp:txBody>
      <dsp:txXfrm>
        <a:off x="361415" y="20176"/>
        <a:ext cx="4585611" cy="372930"/>
      </dsp:txXfrm>
    </dsp:sp>
    <dsp:sp modelId="{2E6B6BD2-3843-4A3B-B8A9-B3ADD9BDE889}">
      <dsp:nvSpPr>
        <dsp:cNvPr id="0" name=""/>
        <dsp:cNvSpPr/>
      </dsp:nvSpPr>
      <dsp:spPr>
        <a:xfrm>
          <a:off x="0" y="2435685"/>
          <a:ext cx="6608516" cy="2104429"/>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2894" tIns="18745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termínů plnění stanovených pevným datem – má vždy potenciál ovlivnit rozhodování dodavatelů o účasti v ZŘ. Problematické v okamžiku, kdy dochází k jeho změně (obvykle prodloužení).</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Jako vhodnější se jeví nastavit klouzavé termíny ve dnech nebo týdnech od podpisu smlouvy (případně od jiného, ale jasně stanoveného okamžiku – u stavebních prací např. od předání staveniště). Pak by dodavatelé měli na dodání vždy stejnou délku doby plnění, ať by se průběh zadávacího řízení z jakéhokoliv důvodu prodloužil.</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K možnosti prodloužení termínů plnění je vhodné využívat vyhrazených změn závazků ze smlouvy dle § 100 ZZVZ, taková změna však musí být vymezena zcela jednoznačně, aby  byl od počátku zřejmý zamýšlený postup.</a:t>
          </a:r>
        </a:p>
      </dsp:txBody>
      <dsp:txXfrm>
        <a:off x="0" y="2435685"/>
        <a:ext cx="6608516" cy="2104429"/>
      </dsp:txXfrm>
    </dsp:sp>
    <dsp:sp modelId="{370B3320-0D5A-4CA9-BBAE-21288F6A2550}">
      <dsp:nvSpPr>
        <dsp:cNvPr id="0" name=""/>
        <dsp:cNvSpPr/>
      </dsp:nvSpPr>
      <dsp:spPr>
        <a:xfrm>
          <a:off x="330425" y="2199549"/>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Termíny plnění</a:t>
          </a:r>
        </a:p>
      </dsp:txBody>
      <dsp:txXfrm>
        <a:off x="350600" y="2219724"/>
        <a:ext cx="4585611"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24D319-7988-0C47-A5AD-1F558D33A394}" type="datetimeFigureOut">
              <a:rPr lang="en-US" smtClean="0"/>
              <a:t>4/21/2021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DD4C1-CE3B-8245-AB32-946652F98E9B}" type="datetimeFigureOut">
              <a:rPr lang="en-US" smtClean="0"/>
              <a:t>4/21/2021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a:t>
            </a:fld>
            <a:endParaRPr lang="en-US"/>
          </a:p>
        </p:txBody>
      </p:sp>
    </p:spTree>
    <p:extLst>
      <p:ext uri="{BB962C8B-B14F-4D97-AF65-F5344CB8AC3E}">
        <p14:creationId xmlns:p14="http://schemas.microsoft.com/office/powerpoint/2010/main" val="318116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11</a:t>
            </a:fld>
            <a:endParaRPr lang="en-US"/>
          </a:p>
        </p:txBody>
      </p:sp>
    </p:spTree>
    <p:extLst>
      <p:ext uri="{BB962C8B-B14F-4D97-AF65-F5344CB8AC3E}">
        <p14:creationId xmlns:p14="http://schemas.microsoft.com/office/powerpoint/2010/main" val="343539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12</a:t>
            </a:fld>
            <a:endParaRPr lang="en-US"/>
          </a:p>
        </p:txBody>
      </p:sp>
    </p:spTree>
    <p:extLst>
      <p:ext uri="{BB962C8B-B14F-4D97-AF65-F5344CB8AC3E}">
        <p14:creationId xmlns:p14="http://schemas.microsoft.com/office/powerpoint/2010/main" val="53350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13</a:t>
            </a:fld>
            <a:endParaRPr lang="en-US"/>
          </a:p>
        </p:txBody>
      </p:sp>
    </p:spTree>
    <p:extLst>
      <p:ext uri="{BB962C8B-B14F-4D97-AF65-F5344CB8AC3E}">
        <p14:creationId xmlns:p14="http://schemas.microsoft.com/office/powerpoint/2010/main" val="414861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14</a:t>
            </a:fld>
            <a:endParaRPr lang="en-US"/>
          </a:p>
        </p:txBody>
      </p:sp>
    </p:spTree>
    <p:extLst>
      <p:ext uri="{BB962C8B-B14F-4D97-AF65-F5344CB8AC3E}">
        <p14:creationId xmlns:p14="http://schemas.microsoft.com/office/powerpoint/2010/main" val="3539067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15</a:t>
            </a:fld>
            <a:endParaRPr lang="en-US"/>
          </a:p>
        </p:txBody>
      </p:sp>
    </p:spTree>
    <p:extLst>
      <p:ext uri="{BB962C8B-B14F-4D97-AF65-F5344CB8AC3E}">
        <p14:creationId xmlns:p14="http://schemas.microsoft.com/office/powerpoint/2010/main" val="107377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16</a:t>
            </a:fld>
            <a:endParaRPr lang="en-US"/>
          </a:p>
        </p:txBody>
      </p:sp>
    </p:spTree>
    <p:extLst>
      <p:ext uri="{BB962C8B-B14F-4D97-AF65-F5344CB8AC3E}">
        <p14:creationId xmlns:p14="http://schemas.microsoft.com/office/powerpoint/2010/main" val="203426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a:t>
            </a:fld>
            <a:endParaRPr lang="en-US"/>
          </a:p>
        </p:txBody>
      </p:sp>
    </p:spTree>
    <p:extLst>
      <p:ext uri="{BB962C8B-B14F-4D97-AF65-F5344CB8AC3E}">
        <p14:creationId xmlns:p14="http://schemas.microsoft.com/office/powerpoint/2010/main" val="292516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a:t>
            </a:fld>
            <a:endParaRPr lang="en-US"/>
          </a:p>
        </p:txBody>
      </p:sp>
    </p:spTree>
    <p:extLst>
      <p:ext uri="{BB962C8B-B14F-4D97-AF65-F5344CB8AC3E}">
        <p14:creationId xmlns:p14="http://schemas.microsoft.com/office/powerpoint/2010/main" val="421245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a:t>
            </a:fld>
            <a:endParaRPr lang="en-US"/>
          </a:p>
        </p:txBody>
      </p:sp>
    </p:spTree>
    <p:extLst>
      <p:ext uri="{BB962C8B-B14F-4D97-AF65-F5344CB8AC3E}">
        <p14:creationId xmlns:p14="http://schemas.microsoft.com/office/powerpoint/2010/main" val="105112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6</a:t>
            </a:fld>
            <a:endParaRPr lang="en-US"/>
          </a:p>
        </p:txBody>
      </p:sp>
    </p:spTree>
    <p:extLst>
      <p:ext uri="{BB962C8B-B14F-4D97-AF65-F5344CB8AC3E}">
        <p14:creationId xmlns:p14="http://schemas.microsoft.com/office/powerpoint/2010/main" val="344110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7</a:t>
            </a:fld>
            <a:endParaRPr lang="en-US"/>
          </a:p>
        </p:txBody>
      </p:sp>
    </p:spTree>
    <p:extLst>
      <p:ext uri="{BB962C8B-B14F-4D97-AF65-F5344CB8AC3E}">
        <p14:creationId xmlns:p14="http://schemas.microsoft.com/office/powerpoint/2010/main" val="54808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8</a:t>
            </a:fld>
            <a:endParaRPr lang="en-US"/>
          </a:p>
        </p:txBody>
      </p:sp>
    </p:spTree>
    <p:extLst>
      <p:ext uri="{BB962C8B-B14F-4D97-AF65-F5344CB8AC3E}">
        <p14:creationId xmlns:p14="http://schemas.microsoft.com/office/powerpoint/2010/main" val="17415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9</a:t>
            </a:fld>
            <a:endParaRPr lang="en-US"/>
          </a:p>
        </p:txBody>
      </p:sp>
    </p:spTree>
    <p:extLst>
      <p:ext uri="{BB962C8B-B14F-4D97-AF65-F5344CB8AC3E}">
        <p14:creationId xmlns:p14="http://schemas.microsoft.com/office/powerpoint/2010/main" val="410581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10</a:t>
            </a:fld>
            <a:endParaRPr lang="en-US"/>
          </a:p>
        </p:txBody>
      </p:sp>
    </p:spTree>
    <p:extLst>
      <p:ext uri="{BB962C8B-B14F-4D97-AF65-F5344CB8AC3E}">
        <p14:creationId xmlns:p14="http://schemas.microsoft.com/office/powerpoint/2010/main" val="1146434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jpe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hyperlink" Target="mailto:eva.mareckova@crr.c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902" y="637326"/>
            <a:ext cx="8152170" cy="1892022"/>
          </a:xfrm>
          <a:prstGeom prst="rect">
            <a:avLst/>
          </a:prstGeom>
        </p:spPr>
        <p:txBody>
          <a:bodyPr>
            <a:noAutofit/>
          </a:bodyPr>
          <a:lstStyle/>
          <a:p>
            <a:r>
              <a:rPr lang="pl-PL" sz="4800" cap="all" dirty="0">
                <a:solidFill>
                  <a:schemeClr val="bg1"/>
                </a:solidFill>
              </a:rPr>
              <a:t>Seminář pro žadatele REACT–EU</a:t>
            </a:r>
            <a:br>
              <a:rPr lang="pl-PL" sz="4800" cap="all" dirty="0">
                <a:solidFill>
                  <a:schemeClr val="bg1"/>
                </a:solidFill>
              </a:rPr>
            </a:br>
            <a:br>
              <a:rPr lang="pl-PL" sz="4800" cap="all" dirty="0">
                <a:solidFill>
                  <a:schemeClr val="bg1"/>
                </a:solidFill>
              </a:rPr>
            </a:br>
            <a:r>
              <a:rPr lang="pl-PL" sz="4800" cap="all" dirty="0">
                <a:solidFill>
                  <a:schemeClr val="bg1"/>
                </a:solidFill>
              </a:rPr>
              <a:t>Veřejné zakázky – zadávání a kontrola</a:t>
            </a:r>
            <a:endParaRPr lang="cs-CZ" sz="4800" cap="all"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827902" y="5449324"/>
            <a:ext cx="6525303" cy="369888"/>
          </a:xfrm>
          <a:prstGeom prst="rect">
            <a:avLst/>
          </a:prstGeom>
        </p:spPr>
        <p:txBody>
          <a:bodyPr>
            <a:normAutofit fontScale="92500" lnSpcReduction="20000"/>
          </a:bodyPr>
          <a:lstStyle/>
          <a:p>
            <a:r>
              <a:rPr lang="cs-CZ" sz="2000" b="1" dirty="0">
                <a:solidFill>
                  <a:schemeClr val="bg1"/>
                </a:solidFill>
                <a:latin typeface="Arial" panose="020B0604020202020204" pitchFamily="34" charset="0"/>
                <a:cs typeface="Arial" panose="020B0604020202020204" pitchFamily="34" charset="0"/>
              </a:rPr>
              <a:t>Praha, 26. 4. 2021</a:t>
            </a:r>
          </a:p>
          <a:p>
            <a:endParaRPr lang="en-US" dirty="0"/>
          </a:p>
        </p:txBody>
      </p:sp>
      <p:pic>
        <p:nvPicPr>
          <p:cNvPr id="6" name="Picture 2" descr="\\nt1\O\Loga 2014_2020\IROP\Logolinky\RGB\JPG\IROP_CZ_RO_B_C RGB_malý.jpg">
            <a:extLst>
              <a:ext uri="{FF2B5EF4-FFF2-40B4-BE49-F238E27FC236}">
                <a16:creationId xmlns:a16="http://schemas.microsoft.com/office/drawing/2014/main" id="{2B1770C5-3C00-4007-A66B-2381A9387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5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966B9B2B-8C4B-47F2-975F-5921EFCE97A6}"/>
              </a:ext>
            </a:extLst>
          </p:cNvPr>
          <p:cNvGrpSpPr/>
          <p:nvPr/>
        </p:nvGrpSpPr>
        <p:grpSpPr>
          <a:xfrm>
            <a:off x="1216123" y="1697431"/>
            <a:ext cx="6608516" cy="2195550"/>
            <a:chOff x="0" y="266527"/>
            <a:chExt cx="6608516" cy="2195550"/>
          </a:xfrm>
        </p:grpSpPr>
        <p:sp>
          <p:nvSpPr>
            <p:cNvPr id="31" name="Obdélník 30">
              <a:extLst>
                <a:ext uri="{FF2B5EF4-FFF2-40B4-BE49-F238E27FC236}">
                  <a16:creationId xmlns:a16="http://schemas.microsoft.com/office/drawing/2014/main" id="{96A6A2D7-218A-4BE8-8E4F-03C05B8FEFF1}"/>
                </a:ext>
              </a:extLst>
            </p:cNvPr>
            <p:cNvSpPr/>
            <p:nvPr/>
          </p:nvSpPr>
          <p:spPr>
            <a:xfrm>
              <a:off x="0" y="266527"/>
              <a:ext cx="6608516" cy="21955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72B73250-A377-4B98-B134-FEC0EEBD6508}"/>
                </a:ext>
              </a:extLst>
            </p:cNvPr>
            <p:cNvSpPr txBox="1"/>
            <p:nvPr/>
          </p:nvSpPr>
          <p:spPr>
            <a:xfrm>
              <a:off x="0" y="266527"/>
              <a:ext cx="6608516" cy="21955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dokladů k oprávnění podnikat ve smyslu zákona č. 268/2014 Sb., o zdravotnických prostředcích, ve znění pozdějších předpisů.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Definovat požadavky na prokázání kvalifikace jednoznačně, aby byl postup zadavatele přezkoumatelný a bylo najisto postaveno, že byla požadovaná kvalifikace splněna.</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 nadlimitním režimu není zadavatel povinen požadovat jinou kvalifikaci, než základní způsobilost podle § 74 a profesní způsobilost dle § 77 odst. 1 ZZVZ, a tudíž může doklady ke splnění povinností dle ZZP požadovat až jako součinnost před podpisem smlouvy, případně zavázat dodavatele ke splnění těchto povinností smluvně.</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t>
              </a:r>
            </a:p>
          </p:txBody>
        </p:sp>
      </p:grpSp>
      <p:grpSp>
        <p:nvGrpSpPr>
          <p:cNvPr id="22" name="Skupina 21">
            <a:extLst>
              <a:ext uri="{FF2B5EF4-FFF2-40B4-BE49-F238E27FC236}">
                <a16:creationId xmlns:a16="http://schemas.microsoft.com/office/drawing/2014/main" id="{46D3F000-34F6-4FB2-B94A-BDEA042F708D}"/>
              </a:ext>
            </a:extLst>
          </p:cNvPr>
          <p:cNvGrpSpPr/>
          <p:nvPr/>
        </p:nvGrpSpPr>
        <p:grpSpPr>
          <a:xfrm>
            <a:off x="1564738" y="1442968"/>
            <a:ext cx="4625961" cy="501840"/>
            <a:chOff x="348615" y="12064"/>
            <a:chExt cx="4625961" cy="501840"/>
          </a:xfrm>
        </p:grpSpPr>
        <p:sp>
          <p:nvSpPr>
            <p:cNvPr id="29" name="Obdélník: se zakulacenými rohy 28">
              <a:extLst>
                <a:ext uri="{FF2B5EF4-FFF2-40B4-BE49-F238E27FC236}">
                  <a16:creationId xmlns:a16="http://schemas.microsoft.com/office/drawing/2014/main" id="{5160247B-D9E9-4F41-998D-51C699A7F74C}"/>
                </a:ext>
              </a:extLst>
            </p:cNvPr>
            <p:cNvSpPr/>
            <p:nvPr/>
          </p:nvSpPr>
          <p:spPr>
            <a:xfrm>
              <a:off x="348615" y="12064"/>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7ADD37B6-4AC7-4668-AA16-E6888443DA6B}"/>
                </a:ext>
              </a:extLst>
            </p:cNvPr>
            <p:cNvSpPr txBox="1"/>
            <p:nvPr/>
          </p:nvSpPr>
          <p:spPr>
            <a:xfrm>
              <a:off x="373113" y="36562"/>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Požadavky na profesní způsobilost dle § 77 odst. 2 ZZVZ</a:t>
              </a:r>
            </a:p>
          </p:txBody>
        </p:sp>
      </p:grpSp>
      <p:grpSp>
        <p:nvGrpSpPr>
          <p:cNvPr id="23" name="Skupina 22">
            <a:extLst>
              <a:ext uri="{FF2B5EF4-FFF2-40B4-BE49-F238E27FC236}">
                <a16:creationId xmlns:a16="http://schemas.microsoft.com/office/drawing/2014/main" id="{E84C502E-0264-442D-BF2F-B0C27DABF6EB}"/>
              </a:ext>
            </a:extLst>
          </p:cNvPr>
          <p:cNvGrpSpPr/>
          <p:nvPr/>
        </p:nvGrpSpPr>
        <p:grpSpPr>
          <a:xfrm>
            <a:off x="1216123" y="4235701"/>
            <a:ext cx="6608516" cy="1767150"/>
            <a:chOff x="0" y="2804797"/>
            <a:chExt cx="6608516" cy="1767150"/>
          </a:xfrm>
        </p:grpSpPr>
        <p:sp>
          <p:nvSpPr>
            <p:cNvPr id="27" name="Obdélník 26">
              <a:extLst>
                <a:ext uri="{FF2B5EF4-FFF2-40B4-BE49-F238E27FC236}">
                  <a16:creationId xmlns:a16="http://schemas.microsoft.com/office/drawing/2014/main" id="{39468EBF-8F5A-4ED1-9B9F-7F1F08A0892C}"/>
                </a:ext>
              </a:extLst>
            </p:cNvPr>
            <p:cNvSpPr/>
            <p:nvPr/>
          </p:nvSpPr>
          <p:spPr>
            <a:xfrm>
              <a:off x="0" y="2804797"/>
              <a:ext cx="6608516" cy="17671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05E4F405-53A8-4141-A928-E021DD47F919}"/>
                </a:ext>
              </a:extLst>
            </p:cNvPr>
            <p:cNvSpPr txBox="1"/>
            <p:nvPr/>
          </p:nvSpPr>
          <p:spPr>
            <a:xfrm>
              <a:off x="0" y="2804797"/>
              <a:ext cx="6608516" cy="17671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Požadavek na předložení referencí k dodávce identického plnění (přístroje), jakým je předmět VZ = jeví se diskriminačně, vhodné požadavek referenčních zakázek více rozvolnit – např. „dodávka diagnostických ultrazvukových přístrojů“.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je povinen jednoznačně definovat obsah požadavků na předložení referenčních zakázek, aby bylo od počátku zřejmé, jakou konkrétní referencí (s jakým obsahem a hodnotou) má dodavatel disponovat, aby splnil podmínky účasti v ZŘ.</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t>
              </a:r>
            </a:p>
          </p:txBody>
        </p:sp>
      </p:grpSp>
      <p:grpSp>
        <p:nvGrpSpPr>
          <p:cNvPr id="24" name="Skupina 23">
            <a:extLst>
              <a:ext uri="{FF2B5EF4-FFF2-40B4-BE49-F238E27FC236}">
                <a16:creationId xmlns:a16="http://schemas.microsoft.com/office/drawing/2014/main" id="{033CE55D-A498-4D98-BE0C-D77BCD782FA9}"/>
              </a:ext>
            </a:extLst>
          </p:cNvPr>
          <p:cNvGrpSpPr/>
          <p:nvPr/>
        </p:nvGrpSpPr>
        <p:grpSpPr>
          <a:xfrm>
            <a:off x="1546548" y="3984781"/>
            <a:ext cx="4625961" cy="501840"/>
            <a:chOff x="330425" y="2553877"/>
            <a:chExt cx="4625961" cy="501840"/>
          </a:xfrm>
        </p:grpSpPr>
        <p:sp>
          <p:nvSpPr>
            <p:cNvPr id="25" name="Obdélník: se zakulacenými rohy 24">
              <a:extLst>
                <a:ext uri="{FF2B5EF4-FFF2-40B4-BE49-F238E27FC236}">
                  <a16:creationId xmlns:a16="http://schemas.microsoft.com/office/drawing/2014/main" id="{B04F4DDD-5727-4F32-BD22-C28979EC1B9B}"/>
                </a:ext>
              </a:extLst>
            </p:cNvPr>
            <p:cNvSpPr/>
            <p:nvPr/>
          </p:nvSpPr>
          <p:spPr>
            <a:xfrm>
              <a:off x="330425" y="2553877"/>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B74EC01E-D9E3-499C-9D63-24347CB8B9E2}"/>
                </a:ext>
              </a:extLst>
            </p:cNvPr>
            <p:cNvSpPr txBox="1"/>
            <p:nvPr/>
          </p:nvSpPr>
          <p:spPr>
            <a:xfrm>
              <a:off x="354923" y="2578375"/>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Požadavky na kvalifikaci – technická kvalifikace dle § 79 odst. 2, písm. b) ZZVZ</a:t>
              </a:r>
            </a:p>
          </p:txBody>
        </p:sp>
      </p:grpSp>
    </p:spTree>
    <p:extLst>
      <p:ext uri="{BB962C8B-B14F-4D97-AF65-F5344CB8AC3E}">
        <p14:creationId xmlns:p14="http://schemas.microsoft.com/office/powerpoint/2010/main" val="69690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Diagram 20">
            <a:extLst>
              <a:ext uri="{FF2B5EF4-FFF2-40B4-BE49-F238E27FC236}">
                <a16:creationId xmlns:a16="http://schemas.microsoft.com/office/drawing/2014/main" id="{3A335618-D38C-48AF-8F1A-E164C974CBAB}"/>
              </a:ext>
            </a:extLst>
          </p:cNvPr>
          <p:cNvGraphicFramePr/>
          <p:nvPr>
            <p:extLst>
              <p:ext uri="{D42A27DB-BD31-4B8C-83A1-F6EECF244321}">
                <p14:modId xmlns:p14="http://schemas.microsoft.com/office/powerpoint/2010/main" val="1395387816"/>
              </p:ext>
            </p:extLst>
          </p:nvPr>
        </p:nvGraphicFramePr>
        <p:xfrm>
          <a:off x="1367544" y="1322818"/>
          <a:ext cx="6608516" cy="4547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3568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61CEE315-4759-4844-A5DE-D34D04960121}"/>
              </a:ext>
            </a:extLst>
          </p:cNvPr>
          <p:cNvGrpSpPr/>
          <p:nvPr/>
        </p:nvGrpSpPr>
        <p:grpSpPr>
          <a:xfrm>
            <a:off x="1267742" y="1565394"/>
            <a:ext cx="6608516" cy="1957224"/>
            <a:chOff x="0" y="278352"/>
            <a:chExt cx="6608516" cy="2016000"/>
          </a:xfrm>
        </p:grpSpPr>
        <p:sp>
          <p:nvSpPr>
            <p:cNvPr id="19" name="Obdélník 18">
              <a:extLst>
                <a:ext uri="{FF2B5EF4-FFF2-40B4-BE49-F238E27FC236}">
                  <a16:creationId xmlns:a16="http://schemas.microsoft.com/office/drawing/2014/main" id="{72DC181C-10D2-4AB8-A204-0C50A1E2D924}"/>
                </a:ext>
              </a:extLst>
            </p:cNvPr>
            <p:cNvSpPr/>
            <p:nvPr/>
          </p:nvSpPr>
          <p:spPr>
            <a:xfrm>
              <a:off x="0" y="278352"/>
              <a:ext cx="6608516" cy="201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43B85CC0-91A6-4664-AADC-0AFAD5EDA20F}"/>
                </a:ext>
              </a:extLst>
            </p:cNvPr>
            <p:cNvSpPr txBox="1"/>
            <p:nvPr/>
          </p:nvSpPr>
          <p:spPr>
            <a:xfrm>
              <a:off x="0" y="278352"/>
              <a:ext cx="6608516" cy="201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musí vždy posoudit veškeré požadované parametry – i minimální odchylka je porušením zadávacích podmínek.</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Např.: zadavatel postupoval v rozporu s § 48 odst. 8 ZZVZ, ve spojení s ustanovením § 48 odst. 2 písm. a) ZZVZ, neboť nevyloučil vybraného dodavatele z účasti v zadávacím řízení, ačkoliv vybraným dodavatelem v nabídce předložené gynekologické křeslo vyšetřovací nesplnilo zadávací podmínku elektricky nastavitelnou výšku v rozpětí min. 650-900 mm, stanovenou v technické specifikaci, když u předmětného gynekologického křesla vyšetřovacího byl v nabídce uveden rozsah 860-1060 mm, přičemž tento postup zadavatele ovlivnil výběr nejvhodnější nabídky.</a:t>
              </a:r>
            </a:p>
          </p:txBody>
        </p:sp>
      </p:grpSp>
      <p:grpSp>
        <p:nvGrpSpPr>
          <p:cNvPr id="10" name="Skupina 9">
            <a:extLst>
              <a:ext uri="{FF2B5EF4-FFF2-40B4-BE49-F238E27FC236}">
                <a16:creationId xmlns:a16="http://schemas.microsoft.com/office/drawing/2014/main" id="{A2C6D202-BC01-438B-9879-B0252A521C76}"/>
              </a:ext>
            </a:extLst>
          </p:cNvPr>
          <p:cNvGrpSpPr/>
          <p:nvPr/>
        </p:nvGrpSpPr>
        <p:grpSpPr>
          <a:xfrm>
            <a:off x="1616357" y="1325900"/>
            <a:ext cx="4625961" cy="458550"/>
            <a:chOff x="348615" y="38858"/>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48615" y="38858"/>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1672" y="61915"/>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Nevyloučení účastníka pro nesplnění zadávacích podmínek – technická specifikace </a:t>
              </a:r>
            </a:p>
          </p:txBody>
        </p:sp>
      </p:grpSp>
      <p:grpSp>
        <p:nvGrpSpPr>
          <p:cNvPr id="11" name="Skupina 10">
            <a:extLst>
              <a:ext uri="{FF2B5EF4-FFF2-40B4-BE49-F238E27FC236}">
                <a16:creationId xmlns:a16="http://schemas.microsoft.com/office/drawing/2014/main" id="{9AC994CB-5E61-4E92-9098-EE3DCC18548F}"/>
              </a:ext>
            </a:extLst>
          </p:cNvPr>
          <p:cNvGrpSpPr/>
          <p:nvPr/>
        </p:nvGrpSpPr>
        <p:grpSpPr>
          <a:xfrm>
            <a:off x="1267742" y="3903955"/>
            <a:ext cx="6608516" cy="2201877"/>
            <a:chOff x="0" y="2616913"/>
            <a:chExt cx="6608516" cy="2268000"/>
          </a:xfrm>
        </p:grpSpPr>
        <p:sp>
          <p:nvSpPr>
            <p:cNvPr id="15" name="Obdélník 14">
              <a:extLst>
                <a:ext uri="{FF2B5EF4-FFF2-40B4-BE49-F238E27FC236}">
                  <a16:creationId xmlns:a16="http://schemas.microsoft.com/office/drawing/2014/main" id="{099264EB-0AC1-4B69-A4C9-52E72979BEBF}"/>
                </a:ext>
              </a:extLst>
            </p:cNvPr>
            <p:cNvSpPr/>
            <p:nvPr/>
          </p:nvSpPr>
          <p:spPr>
            <a:xfrm>
              <a:off x="0" y="2616913"/>
              <a:ext cx="6608516" cy="2268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0" y="2616913"/>
              <a:ext cx="6608516" cy="2268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postupuje v rozporu se zásadami 3E, když vyloučí dodavatele z další účasti v zadávacím řízení z důvodu nesplnění zadávacích podmínek (nedoložení splnění technických kvalifikačních předpokladů), aniž by dodavatele vyzval k doplnění nabídky dle § 46 odst. 1 ZZVZ, a měl tedy postaveno najisto, že tento účastník není schopen nedostatky nabídky ani po doplnění zhojit (pokud je náprava možná).</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Vhodné vždy vyzvat k objasnění nebo doplnění nabídky dodavatele s nejnižší nabídkovou cenou, pokud ZZVZ zadavateli takové vyzvání umožňuje a současně pokud neexistují jiné okolnosti v konkrétním případě odůvodňující nevyzvání dodavatele k objasnění nebo doplnění nabídky.	</a:t>
              </a: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1598167" y="3667795"/>
            <a:ext cx="4625961" cy="458550"/>
            <a:chOff x="330425" y="2380753"/>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330425" y="2380753"/>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353482" y="2403810"/>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Neuplatnění výzvy dle § 46 ZZVZ – porušení pravidel 3E</a:t>
              </a:r>
            </a:p>
          </p:txBody>
        </p:sp>
      </p:grpSp>
    </p:spTree>
    <p:extLst>
      <p:ext uri="{BB962C8B-B14F-4D97-AF65-F5344CB8AC3E}">
        <p14:creationId xmlns:p14="http://schemas.microsoft.com/office/powerpoint/2010/main" val="226873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939E846C-8229-4BA0-A304-DE86A4DB63C0}"/>
              </a:ext>
            </a:extLst>
          </p:cNvPr>
          <p:cNvGrpSpPr/>
          <p:nvPr/>
        </p:nvGrpSpPr>
        <p:grpSpPr>
          <a:xfrm>
            <a:off x="1267742" y="1573067"/>
            <a:ext cx="6608516" cy="1713600"/>
            <a:chOff x="0" y="241969"/>
            <a:chExt cx="6608516" cy="1713600"/>
          </a:xfrm>
        </p:grpSpPr>
        <p:sp>
          <p:nvSpPr>
            <p:cNvPr id="31" name="Obdélník 30">
              <a:extLst>
                <a:ext uri="{FF2B5EF4-FFF2-40B4-BE49-F238E27FC236}">
                  <a16:creationId xmlns:a16="http://schemas.microsoft.com/office/drawing/2014/main" id="{7A66377C-20D2-44E5-A1D8-E2A547A0384B}"/>
                </a:ext>
              </a:extLst>
            </p:cNvPr>
            <p:cNvSpPr/>
            <p:nvPr/>
          </p:nvSpPr>
          <p:spPr>
            <a:xfrm>
              <a:off x="0" y="241969"/>
              <a:ext cx="6608516" cy="171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8904ACF1-D5FB-4BD4-82EB-5B75C3EAD2BB}"/>
                </a:ext>
              </a:extLst>
            </p:cNvPr>
            <p:cNvSpPr txBox="1"/>
            <p:nvPr/>
          </p:nvSpPr>
          <p:spPr>
            <a:xfrm>
              <a:off x="0" y="241969"/>
              <a:ext cx="6608516" cy="1713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poruší § 48 odst. 8 ZZVZ ve spojení s § 48 odst. 2 písm. a) ZZVZ, když nevyloučí vybraného dodavatele z účasti v ZŘ, ačkoliv nabízený předmět plnění nesplňuje požadovanou technickou specifikaci a naopak mu umožní postupem dle § 46 ZZVZ nahrazení neodpovídající položky za jinou vyhovující technickým podmínkám, čímž připustí materiální změnu nabídky po uplynutí lhůty pro podání nabídek.</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Při posuzování je nutno rozlišovat mezi formální změnou nabídky a materiální (věcnou) změnou nabídky.</a:t>
              </a:r>
            </a:p>
          </p:txBody>
        </p:sp>
      </p:grpSp>
      <p:grpSp>
        <p:nvGrpSpPr>
          <p:cNvPr id="22" name="Skupina 21">
            <a:extLst>
              <a:ext uri="{FF2B5EF4-FFF2-40B4-BE49-F238E27FC236}">
                <a16:creationId xmlns:a16="http://schemas.microsoft.com/office/drawing/2014/main" id="{BD0DCA1F-0BB1-4668-B7D6-4A04DE5C081B}"/>
              </a:ext>
            </a:extLst>
          </p:cNvPr>
          <p:cNvGrpSpPr/>
          <p:nvPr/>
        </p:nvGrpSpPr>
        <p:grpSpPr>
          <a:xfrm>
            <a:off x="1616357" y="1333572"/>
            <a:ext cx="4625961" cy="472320"/>
            <a:chOff x="348615" y="2474"/>
            <a:chExt cx="4625961" cy="472320"/>
          </a:xfrm>
        </p:grpSpPr>
        <p:sp>
          <p:nvSpPr>
            <p:cNvPr id="29" name="Obdélník: se zakulacenými rohy 28">
              <a:extLst>
                <a:ext uri="{FF2B5EF4-FFF2-40B4-BE49-F238E27FC236}">
                  <a16:creationId xmlns:a16="http://schemas.microsoft.com/office/drawing/2014/main" id="{AF1DA799-FE6D-4EE0-9945-EF200B9E7076}"/>
                </a:ext>
              </a:extLst>
            </p:cNvPr>
            <p:cNvSpPr/>
            <p:nvPr/>
          </p:nvSpPr>
          <p:spPr>
            <a:xfrm>
              <a:off x="348615" y="247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AF3FCBB3-FECD-48A5-8225-24F1B7E0D31D}"/>
                </a:ext>
              </a:extLst>
            </p:cNvPr>
            <p:cNvSpPr txBox="1"/>
            <p:nvPr/>
          </p:nvSpPr>
          <p:spPr>
            <a:xfrm>
              <a:off x="371672" y="2553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Umožnění materiální změny nabídky – § 46 odst. 2 ZZVZ</a:t>
              </a:r>
            </a:p>
          </p:txBody>
        </p:sp>
      </p:grpSp>
      <p:grpSp>
        <p:nvGrpSpPr>
          <p:cNvPr id="23" name="Skupina 22">
            <a:extLst>
              <a:ext uri="{FF2B5EF4-FFF2-40B4-BE49-F238E27FC236}">
                <a16:creationId xmlns:a16="http://schemas.microsoft.com/office/drawing/2014/main" id="{E8281F5B-F057-4CD5-8F49-DB9BAE42DF44}"/>
              </a:ext>
            </a:extLst>
          </p:cNvPr>
          <p:cNvGrpSpPr/>
          <p:nvPr/>
        </p:nvGrpSpPr>
        <p:grpSpPr>
          <a:xfrm>
            <a:off x="1267742" y="3609227"/>
            <a:ext cx="6608516" cy="1915200"/>
            <a:chOff x="0" y="2278129"/>
            <a:chExt cx="6608516" cy="1915200"/>
          </a:xfrm>
        </p:grpSpPr>
        <p:sp>
          <p:nvSpPr>
            <p:cNvPr id="27" name="Obdélník 26">
              <a:extLst>
                <a:ext uri="{FF2B5EF4-FFF2-40B4-BE49-F238E27FC236}">
                  <a16:creationId xmlns:a16="http://schemas.microsoft.com/office/drawing/2014/main" id="{809C2050-FA41-42E6-ABD3-30C90282305E}"/>
                </a:ext>
              </a:extLst>
            </p:cNvPr>
            <p:cNvSpPr/>
            <p:nvPr/>
          </p:nvSpPr>
          <p:spPr>
            <a:xfrm>
              <a:off x="0" y="2278129"/>
              <a:ext cx="6608516" cy="19152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0" y="2278129"/>
              <a:ext cx="6608516" cy="1915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nesmí umožnit podstatnou změnu závazku ze smlouvy (§ 222 odst. 1 ZZVZ).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termínů plnění (jejich nedůvodné prodloužení).</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bankovních záruk (pojištění), které nejsou vyžadovány ze strany zadavatele, ačkoliv ve smlouvě požadovány jsou (často s navázanou smluvní pokutou).</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neuplatňovaní stanovených smluvních pokut v okamžiku naplnění důvodů pro jejich uplatnění předvídaných ve smlouvě. </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t>
              </a: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1598167" y="3373067"/>
            <a:ext cx="4625961" cy="472320"/>
            <a:chOff x="330425" y="2041969"/>
            <a:chExt cx="4625961"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53482" y="2065026"/>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Nedovolená změna závazku ze smlouvy - § 222 ZZVZ (čl. 9.1 MPZ)</a:t>
              </a:r>
            </a:p>
          </p:txBody>
        </p:sp>
      </p:grpSp>
    </p:spTree>
    <p:extLst>
      <p:ext uri="{BB962C8B-B14F-4D97-AF65-F5344CB8AC3E}">
        <p14:creationId xmlns:p14="http://schemas.microsoft.com/office/powerpoint/2010/main" val="773083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Skupina 17">
            <a:extLst>
              <a:ext uri="{FF2B5EF4-FFF2-40B4-BE49-F238E27FC236}">
                <a16:creationId xmlns:a16="http://schemas.microsoft.com/office/drawing/2014/main" id="{16845717-F77E-45C7-9CF8-09143468AEBB}"/>
              </a:ext>
            </a:extLst>
          </p:cNvPr>
          <p:cNvGrpSpPr/>
          <p:nvPr/>
        </p:nvGrpSpPr>
        <p:grpSpPr>
          <a:xfrm>
            <a:off x="1267742" y="1560870"/>
            <a:ext cx="6608516" cy="2945250"/>
            <a:chOff x="0" y="281086"/>
            <a:chExt cx="6608516" cy="2945250"/>
          </a:xfrm>
        </p:grpSpPr>
        <p:sp>
          <p:nvSpPr>
            <p:cNvPr id="40" name="Obdélník 39">
              <a:extLst>
                <a:ext uri="{FF2B5EF4-FFF2-40B4-BE49-F238E27FC236}">
                  <a16:creationId xmlns:a16="http://schemas.microsoft.com/office/drawing/2014/main" id="{1E5E2A2E-B572-4E82-97CB-35D55395FCEA}"/>
                </a:ext>
              </a:extLst>
            </p:cNvPr>
            <p:cNvSpPr/>
            <p:nvPr/>
          </p:nvSpPr>
          <p:spPr>
            <a:xfrm>
              <a:off x="0" y="281086"/>
              <a:ext cx="6608516" cy="29452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1" name="TextovéPole 40">
              <a:extLst>
                <a:ext uri="{FF2B5EF4-FFF2-40B4-BE49-F238E27FC236}">
                  <a16:creationId xmlns:a16="http://schemas.microsoft.com/office/drawing/2014/main" id="{DB4D5D67-6000-4638-B157-CA5177DBBE39}"/>
                </a:ext>
              </a:extLst>
            </p:cNvPr>
            <p:cNvSpPr txBox="1"/>
            <p:nvPr/>
          </p:nvSpPr>
          <p:spPr>
            <a:xfrm>
              <a:off x="0" y="281086"/>
              <a:ext cx="6608516" cy="29452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Zadavatelé často požadují, aby obsahem písemného závazku jiné osoby, prokazující pro dodavatele kvalifikaci, byla společná a nerozdílná odpovědnost této osoby za plnění závazku s dodavatelem. Nicméně tento požadavek v případě, že není požadována ekonomická kvalifikace, je nutné považovat za stanovený v rozporu s § 83 odst. 2, 3 a § 84 ZZVZ.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Ustanovení § 83 odst. 2 ZZVZ věta první upravuje vyvratitelnou právní domněnku, že závazek jiné osoby, jejímž prostřednictvím dodavatel prokazuje kvalifikaci, podílet se na realizaci veřejné zakázky v rozsahu prokazované kvalifikace, je splněn tím, že se jiná osoba společně s dodavatelem písemně zaváže ke společné a nerozdílné odpovědnosti za plnění veřejné zakázky.</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Jedná se fakticky o možnost (alternativu) prokázat splnění kvalifikace jinou osobou, resp. prokázat její podíl na plnění veřejné zakázky v rozsahu prokazované kvalifikace závazkem solidární odpovědnosti za realizaci zakázky. Volba způsobu prokázání kvalifikace jinou osobou je na vůli dodavatele a této jiné osoby.</a:t>
              </a:r>
            </a:p>
          </p:txBody>
        </p:sp>
      </p:grpSp>
      <p:grpSp>
        <p:nvGrpSpPr>
          <p:cNvPr id="19" name="Skupina 18">
            <a:extLst>
              <a:ext uri="{FF2B5EF4-FFF2-40B4-BE49-F238E27FC236}">
                <a16:creationId xmlns:a16="http://schemas.microsoft.com/office/drawing/2014/main" id="{5F777C19-22FA-4EB5-B51E-A9F68382EC63}"/>
              </a:ext>
            </a:extLst>
          </p:cNvPr>
          <p:cNvGrpSpPr/>
          <p:nvPr/>
        </p:nvGrpSpPr>
        <p:grpSpPr>
          <a:xfrm>
            <a:off x="1616357" y="1306407"/>
            <a:ext cx="4625961" cy="501840"/>
            <a:chOff x="348615" y="26623"/>
            <a:chExt cx="4625961" cy="501840"/>
          </a:xfrm>
        </p:grpSpPr>
        <p:sp>
          <p:nvSpPr>
            <p:cNvPr id="38" name="Obdélník: se zakulacenými rohy 37">
              <a:extLst>
                <a:ext uri="{FF2B5EF4-FFF2-40B4-BE49-F238E27FC236}">
                  <a16:creationId xmlns:a16="http://schemas.microsoft.com/office/drawing/2014/main" id="{A9762946-148D-415B-BC88-6A3E8A493CFE}"/>
                </a:ext>
              </a:extLst>
            </p:cNvPr>
            <p:cNvSpPr/>
            <p:nvPr/>
          </p:nvSpPr>
          <p:spPr>
            <a:xfrm>
              <a:off x="348615" y="26623"/>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9" name="Obdélník: se zakulacenými rohy 6">
              <a:extLst>
                <a:ext uri="{FF2B5EF4-FFF2-40B4-BE49-F238E27FC236}">
                  <a16:creationId xmlns:a16="http://schemas.microsoft.com/office/drawing/2014/main" id="{8FB38B63-659B-4239-A51C-0B95288E15F0}"/>
                </a:ext>
              </a:extLst>
            </p:cNvPr>
            <p:cNvSpPr txBox="1"/>
            <p:nvPr/>
          </p:nvSpPr>
          <p:spPr>
            <a:xfrm>
              <a:off x="373113" y="51121"/>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Společná a nerozdílná odpovědnost - § 83 odst. 2 ZZVZ</a:t>
              </a:r>
            </a:p>
          </p:txBody>
        </p:sp>
      </p:grpSp>
      <p:grpSp>
        <p:nvGrpSpPr>
          <p:cNvPr id="20" name="Skupina 19">
            <a:extLst>
              <a:ext uri="{FF2B5EF4-FFF2-40B4-BE49-F238E27FC236}">
                <a16:creationId xmlns:a16="http://schemas.microsoft.com/office/drawing/2014/main" id="{C249496F-2F95-4F46-9950-9253B8361818}"/>
              </a:ext>
            </a:extLst>
          </p:cNvPr>
          <p:cNvGrpSpPr/>
          <p:nvPr/>
        </p:nvGrpSpPr>
        <p:grpSpPr>
          <a:xfrm>
            <a:off x="1267742" y="4848840"/>
            <a:ext cx="6608516" cy="963900"/>
            <a:chOff x="0" y="3569056"/>
            <a:chExt cx="6608516" cy="963900"/>
          </a:xfrm>
        </p:grpSpPr>
        <p:sp>
          <p:nvSpPr>
            <p:cNvPr id="36" name="Obdélník 35">
              <a:extLst>
                <a:ext uri="{FF2B5EF4-FFF2-40B4-BE49-F238E27FC236}">
                  <a16:creationId xmlns:a16="http://schemas.microsoft.com/office/drawing/2014/main" id="{51CDD015-2188-43ED-9FE3-23D030833201}"/>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7" name="TextovéPole 36">
              <a:extLst>
                <a:ext uri="{FF2B5EF4-FFF2-40B4-BE49-F238E27FC236}">
                  <a16:creationId xmlns:a16="http://schemas.microsoft.com/office/drawing/2014/main" id="{54200755-AA14-40C5-B6AF-5E19EB22C38E}"/>
                </a:ext>
              </a:extLst>
            </p:cNvPr>
            <p:cNvSpPr txBox="1"/>
            <p:nvPr/>
          </p:nvSpPr>
          <p:spPr>
            <a:xfrm>
              <a:off x="0" y="3569056"/>
              <a:ext cx="6608516" cy="963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musí vyloučit vybraného dodavatele, který je akciovou společností nebo má právní formu obdobnou akciové společnosti a nemá vydány výlučně zaknihované akcie – viz § 48 odst. 7 a 8 ZZVZ.</a:t>
              </a:r>
            </a:p>
          </p:txBody>
        </p:sp>
      </p:grpSp>
      <p:grpSp>
        <p:nvGrpSpPr>
          <p:cNvPr id="33" name="Skupina 32">
            <a:extLst>
              <a:ext uri="{FF2B5EF4-FFF2-40B4-BE49-F238E27FC236}">
                <a16:creationId xmlns:a16="http://schemas.microsoft.com/office/drawing/2014/main" id="{E16184C6-979E-4944-8501-30C4C4B7D437}"/>
              </a:ext>
            </a:extLst>
          </p:cNvPr>
          <p:cNvGrpSpPr/>
          <p:nvPr/>
        </p:nvGrpSpPr>
        <p:grpSpPr>
          <a:xfrm>
            <a:off x="1598167" y="4597920"/>
            <a:ext cx="4625961" cy="501840"/>
            <a:chOff x="330425" y="3318136"/>
            <a:chExt cx="4625961" cy="501840"/>
          </a:xfrm>
        </p:grpSpPr>
        <p:sp>
          <p:nvSpPr>
            <p:cNvPr id="34" name="Obdélník: se zakulacenými rohy 33">
              <a:extLst>
                <a:ext uri="{FF2B5EF4-FFF2-40B4-BE49-F238E27FC236}">
                  <a16:creationId xmlns:a16="http://schemas.microsoft.com/office/drawing/2014/main" id="{55C731C4-D603-4B9F-AF75-58A892C00F8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5" name="Obdélník: se zakulacenými rohy 10">
              <a:extLst>
                <a:ext uri="{FF2B5EF4-FFF2-40B4-BE49-F238E27FC236}">
                  <a16:creationId xmlns:a16="http://schemas.microsoft.com/office/drawing/2014/main" id="{8DBB3CA5-9816-4544-8CE0-8856FDE3959D}"/>
                </a:ext>
              </a:extLst>
            </p:cNvPr>
            <p:cNvSpPr txBox="1"/>
            <p:nvPr/>
          </p:nvSpPr>
          <p:spPr>
            <a:xfrm>
              <a:off x="354923" y="334263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Nevyloučení dodavatele, který nemá výlučně zaknihované akcie – § 48 odst. 9 ZZVZ</a:t>
              </a:r>
            </a:p>
          </p:txBody>
        </p:sp>
      </p:grpSp>
    </p:spTree>
    <p:extLst>
      <p:ext uri="{BB962C8B-B14F-4D97-AF65-F5344CB8AC3E}">
        <p14:creationId xmlns:p14="http://schemas.microsoft.com/office/powerpoint/2010/main" val="2615497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E29F3B14-CFC6-4188-B8A8-4C8A3CEA30A8}"/>
              </a:ext>
            </a:extLst>
          </p:cNvPr>
          <p:cNvGrpSpPr/>
          <p:nvPr/>
        </p:nvGrpSpPr>
        <p:grpSpPr>
          <a:xfrm>
            <a:off x="1267742" y="1506190"/>
            <a:ext cx="6608516" cy="1786050"/>
            <a:chOff x="0" y="289561"/>
            <a:chExt cx="6608516" cy="1786050"/>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0" y="289561"/>
              <a:ext cx="6608516"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je dle § 214 odst. 1 ZZVZ povinen odeslat k uveřejnění ve Věstníku veřejných zakázek (VVZ) adresu profilu zadavatele, a to postupem dle § 212 ZZVZ. </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Informace na profilu zadavatele se považují za uveřejněné nejdříve od okamžiku uveřejnění internetové adresy profilu zadavatele ve VVZ.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Nejprve musí být internetová adresa profilu zadavatele uveřejněna ve VVZ a teprve poté může zadavatel uveřejnit informace ke svým veřejným zakázkám na tomto profilu. V opačném případě nedochází k uveřejnění informací </a:t>
              </a:r>
              <a:r>
                <a:rPr lang="cs-CZ" sz="1200" i="1" kern="1200" dirty="0">
                  <a:solidFill>
                    <a:sysClr val="windowText" lastClr="000000">
                      <a:hueOff val="0"/>
                      <a:satOff val="0"/>
                      <a:lumOff val="0"/>
                      <a:alphaOff val="0"/>
                    </a:sysClr>
                  </a:solidFill>
                  <a:latin typeface="Calibri"/>
                  <a:ea typeface="+mn-ea"/>
                  <a:cs typeface="+mn-cs"/>
                </a:rPr>
                <a:t>de iure</a:t>
              </a:r>
              <a:r>
                <a:rPr lang="cs-CZ" sz="1200" kern="1200" dirty="0">
                  <a:solidFill>
                    <a:sysClr val="windowText" lastClr="000000">
                      <a:hueOff val="0"/>
                      <a:satOff val="0"/>
                      <a:lumOff val="0"/>
                      <a:alphaOff val="0"/>
                    </a:sysClr>
                  </a:solidFill>
                  <a:latin typeface="Calibri"/>
                  <a:ea typeface="+mn-ea"/>
                  <a:cs typeface="+mn-cs"/>
                </a:rPr>
                <a:t>.</a:t>
              </a: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1616357" y="1236759"/>
            <a:ext cx="4625961" cy="531360"/>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Neuveřejnění profilu zadavatele ve VVZ – § 214 odst. 1 ZZVZ</a:t>
              </a:r>
            </a:p>
          </p:txBody>
        </p:sp>
      </p:grpSp>
      <p:grpSp>
        <p:nvGrpSpPr>
          <p:cNvPr id="23" name="Skupina 22">
            <a:extLst>
              <a:ext uri="{FF2B5EF4-FFF2-40B4-BE49-F238E27FC236}">
                <a16:creationId xmlns:a16="http://schemas.microsoft.com/office/drawing/2014/main" id="{09D69F5D-171C-4993-80D9-34CF786819D9}"/>
              </a:ext>
            </a:extLst>
          </p:cNvPr>
          <p:cNvGrpSpPr/>
          <p:nvPr/>
        </p:nvGrpSpPr>
        <p:grpSpPr>
          <a:xfrm>
            <a:off x="1267742" y="3655120"/>
            <a:ext cx="6608516" cy="2438100"/>
            <a:chOff x="0" y="2438491"/>
            <a:chExt cx="6608516" cy="2438100"/>
          </a:xfrm>
        </p:grpSpPr>
        <p:sp>
          <p:nvSpPr>
            <p:cNvPr id="27" name="Obdélník 26">
              <a:extLst>
                <a:ext uri="{FF2B5EF4-FFF2-40B4-BE49-F238E27FC236}">
                  <a16:creationId xmlns:a16="http://schemas.microsoft.com/office/drawing/2014/main" id="{A877CFE0-48E6-4811-AA85-C2FB013CD499}"/>
                </a:ext>
              </a:extLst>
            </p:cNvPr>
            <p:cNvSpPr/>
            <p:nvPr/>
          </p:nvSpPr>
          <p:spPr>
            <a:xfrm>
              <a:off x="0" y="2438491"/>
              <a:ext cx="6608516" cy="24381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FA381ADA-01FB-4C1A-83E4-6FF069FD605C}"/>
                </a:ext>
              </a:extLst>
            </p:cNvPr>
            <p:cNvSpPr txBox="1"/>
            <p:nvPr/>
          </p:nvSpPr>
          <p:spPr>
            <a:xfrm>
              <a:off x="0" y="2438491"/>
              <a:ext cx="6608516" cy="2438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114300" lvl="1" indent="-114300" algn="l" defTabSz="622300">
                <a:lnSpc>
                  <a:spcPct val="90000"/>
                </a:lnSpc>
                <a:spcBef>
                  <a:spcPct val="0"/>
                </a:spcBef>
                <a:spcAft>
                  <a:spcPct val="15000"/>
                </a:spcAft>
                <a:buChar char="•"/>
              </a:pPr>
              <a:endParaRPr lang="cs-CZ" sz="1400" kern="1200" dirty="0"/>
            </a:p>
            <a:p>
              <a:pPr marL="114300" lvl="1" indent="-114300" algn="just" defTabSz="533400">
                <a:lnSpc>
                  <a:spcPct val="90000"/>
                </a:lnSpc>
                <a:spcBef>
                  <a:spcPct val="0"/>
                </a:spcBef>
                <a:spcAft>
                  <a:spcPts val="600"/>
                </a:spcAft>
                <a:buChar char="•"/>
              </a:pPr>
              <a:r>
                <a:rPr lang="cs-CZ" sz="1200" kern="1200" dirty="0">
                  <a:latin typeface="Calibri" panose="020F0502020204030204" pitchFamily="34" charset="0"/>
                  <a:cs typeface="Calibri" panose="020F0502020204030204" pitchFamily="34" charset="0"/>
                </a:rPr>
                <a:t>Požadavek na doložení (k prokázání splnění technické kvalifikace dle § 79 odst. 2 písm. a) nebo b) ZZVZ) referenční zakázky obdobného charakteru, jež byla realizována pro typově zcela totožný či blízký subjekt, jakým je zadavatel, ačkoliv takový požadavek není s ohledem na charakter předmětu veřejné zakázky důvodný.</a:t>
              </a:r>
            </a:p>
            <a:p>
              <a:pPr marL="114300" lvl="1" indent="-114300" algn="just" defTabSz="533400">
                <a:lnSpc>
                  <a:spcPct val="90000"/>
                </a:lnSpc>
                <a:spcBef>
                  <a:spcPct val="0"/>
                </a:spcBef>
                <a:spcAft>
                  <a:spcPct val="15000"/>
                </a:spcAft>
                <a:buChar char="•"/>
              </a:pPr>
              <a:r>
                <a:rPr lang="cs-CZ" sz="1200" kern="1200" dirty="0">
                  <a:latin typeface="Calibri" panose="020F0502020204030204" pitchFamily="34" charset="0"/>
                  <a:cs typeface="Calibri" panose="020F0502020204030204" pitchFamily="34" charset="0"/>
                </a:rPr>
                <a:t>Typicky, nikoliv však výhradně, se jedná o zadavatele z oblasti školství či zdravotnictví, kteří požadují např. u veřejné zakázky na stavební úpravy budovy školy či nemocnice nebo na dodávku standardních IT technologií (PC stanice, notebooky, tiskárny apod.) jako podmínku předkládaných referencí mj. skutečnost, aby reference prokazující technickou kvalifikaci byly realizovány pro školská, respektive zdravotnická zařízení či dokonce výlučně nemocnice.</a:t>
              </a:r>
            </a:p>
          </p:txBody>
        </p:sp>
      </p:grpSp>
      <p:grpSp>
        <p:nvGrpSpPr>
          <p:cNvPr id="24" name="Skupina 23">
            <a:extLst>
              <a:ext uri="{FF2B5EF4-FFF2-40B4-BE49-F238E27FC236}">
                <a16:creationId xmlns:a16="http://schemas.microsoft.com/office/drawing/2014/main" id="{8862362E-0B65-4A95-BC2E-0711653B8E96}"/>
              </a:ext>
            </a:extLst>
          </p:cNvPr>
          <p:cNvGrpSpPr/>
          <p:nvPr/>
        </p:nvGrpSpPr>
        <p:grpSpPr>
          <a:xfrm>
            <a:off x="1598167" y="3389440"/>
            <a:ext cx="4625961" cy="531360"/>
            <a:chOff x="330425" y="2172811"/>
            <a:chExt cx="4625961" cy="531360"/>
          </a:xfrm>
        </p:grpSpPr>
        <p:sp>
          <p:nvSpPr>
            <p:cNvPr id="25" name="Obdélník: se zakulacenými rohy 24">
              <a:extLst>
                <a:ext uri="{FF2B5EF4-FFF2-40B4-BE49-F238E27FC236}">
                  <a16:creationId xmlns:a16="http://schemas.microsoft.com/office/drawing/2014/main" id="{2C228C58-4C97-42BC-B727-408EDC5B5AB2}"/>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bdélník: se zakulacenými rohy 10">
              <a:extLst>
                <a:ext uri="{FF2B5EF4-FFF2-40B4-BE49-F238E27FC236}">
                  <a16:creationId xmlns:a16="http://schemas.microsoft.com/office/drawing/2014/main" id="{84AE3792-19C3-4FE8-8059-C3AA83D03DC5}"/>
                </a:ext>
              </a:extLst>
            </p:cNvPr>
            <p:cNvSpPr txBox="1"/>
            <p:nvPr/>
          </p:nvSpPr>
          <p:spPr>
            <a:xfrm>
              <a:off x="356364" y="2198750"/>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Nepřiměřená technická kvalifikace spočívající v požadavku na doložení referencí s vazbou na konkrétní typ zadavatele </a:t>
              </a:r>
            </a:p>
          </p:txBody>
        </p:sp>
      </p:grpSp>
    </p:spTree>
    <p:extLst>
      <p:ext uri="{BB962C8B-B14F-4D97-AF65-F5344CB8AC3E}">
        <p14:creationId xmlns:p14="http://schemas.microsoft.com/office/powerpoint/2010/main" val="425244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A77294-4A89-984E-882C-6824E409781D}"/>
              </a:ext>
            </a:extLst>
          </p:cNvPr>
          <p:cNvSpPr>
            <a:spLocks noGrp="1"/>
          </p:cNvSpPr>
          <p:nvPr>
            <p:ph type="ctrTitle" idx="4294967295"/>
          </p:nvPr>
        </p:nvSpPr>
        <p:spPr>
          <a:xfrm>
            <a:off x="0" y="2333901"/>
            <a:ext cx="9143999" cy="890466"/>
          </a:xfrm>
          <a:prstGeom prst="rect">
            <a:avLst/>
          </a:prstGeom>
        </p:spPr>
        <p:txBody>
          <a:bodyPr>
            <a:noAutofit/>
          </a:bodyPr>
          <a:lstStyle/>
          <a:p>
            <a:pPr algn="ctr"/>
            <a:r>
              <a:rPr lang="cs-CZ" sz="5000" dirty="0">
                <a:solidFill>
                  <a:schemeClr val="bg1"/>
                </a:solidFill>
                <a:latin typeface="Arial" panose="020B0604020202020204" pitchFamily="34" charset="0"/>
                <a:cs typeface="Arial" panose="020B0604020202020204" pitchFamily="34" charset="0"/>
              </a:rPr>
              <a:t>Děkuji Vám za pozornost</a:t>
            </a:r>
            <a:r>
              <a:rPr lang="cs-CZ" sz="5000" dirty="0">
                <a:solidFill>
                  <a:srgbClr val="FF0000"/>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4294967295"/>
          </p:nvPr>
        </p:nvSpPr>
        <p:spPr>
          <a:xfrm>
            <a:off x="183137" y="6356349"/>
            <a:ext cx="500431" cy="365125"/>
          </a:xfrm>
        </p:spPr>
        <p:txBody>
          <a:bodyPr/>
          <a:lstStyle/>
          <a:p>
            <a:fld id="{4000C4B2-41BC-D741-8B94-B76DB6967C01}" type="slidenum">
              <a:rPr lang="en-US" smtClean="0"/>
              <a:pPr/>
              <a:t>16</a:t>
            </a:fld>
            <a:endParaRPr lang="en-US" dirty="0"/>
          </a:p>
        </p:txBody>
      </p:sp>
      <p:sp>
        <p:nvSpPr>
          <p:cNvPr id="3" name="Obdélník 2">
            <a:extLst>
              <a:ext uri="{FF2B5EF4-FFF2-40B4-BE49-F238E27FC236}">
                <a16:creationId xmlns:a16="http://schemas.microsoft.com/office/drawing/2014/main" id="{C9C1FF21-44F9-47BB-A3C3-E5AEABC86D2D}"/>
              </a:ext>
            </a:extLst>
          </p:cNvPr>
          <p:cNvSpPr/>
          <p:nvPr/>
        </p:nvSpPr>
        <p:spPr>
          <a:xfrm>
            <a:off x="683568" y="3911521"/>
            <a:ext cx="6931743" cy="2029017"/>
          </a:xfrm>
          <a:prstGeom prst="rect">
            <a:avLst/>
          </a:prstGeom>
        </p:spPr>
        <p:txBody>
          <a:bodyPr wrap="square">
            <a:spAutoFit/>
          </a:bodyPr>
          <a:lstStyle/>
          <a:p>
            <a:pPr>
              <a:lnSpc>
                <a:spcPct val="150000"/>
              </a:lnSpc>
            </a:pPr>
            <a:r>
              <a:rPr lang="cs-CZ" b="1" dirty="0">
                <a:solidFill>
                  <a:schemeClr val="bg1"/>
                </a:solidFill>
                <a:effectLst>
                  <a:outerShdw blurRad="38100" dist="38100" dir="2700000" algn="tl">
                    <a:srgbClr val="000000">
                      <a:alpha val="43137"/>
                    </a:srgbClr>
                  </a:outerShdw>
                </a:effectLst>
                <a:cs typeface="Myriad Pro"/>
              </a:rPr>
              <a:t>Ing. Eva Marečková</a:t>
            </a:r>
          </a:p>
          <a:p>
            <a:pPr>
              <a:lnSpc>
                <a:spcPct val="150000"/>
              </a:lnSpc>
            </a:pPr>
            <a:r>
              <a:rPr lang="cs-CZ" sz="1700" b="1" dirty="0">
                <a:solidFill>
                  <a:schemeClr val="bg1"/>
                </a:solidFill>
                <a:cs typeface="Myriad Pro"/>
              </a:rPr>
              <a:t>Centrum pro regionální rozvoj České republiky</a:t>
            </a:r>
          </a:p>
          <a:p>
            <a:pPr>
              <a:lnSpc>
                <a:spcPct val="150000"/>
              </a:lnSpc>
            </a:pPr>
            <a:r>
              <a:rPr lang="cs-CZ" sz="1700" b="1">
                <a:solidFill>
                  <a:schemeClr val="bg1"/>
                </a:solidFill>
                <a:cs typeface="Myriad Pro"/>
              </a:rPr>
              <a:t>Územní odbor pro </a:t>
            </a:r>
            <a:r>
              <a:rPr lang="cs-CZ" sz="1700" b="1" dirty="0">
                <a:solidFill>
                  <a:schemeClr val="bg1"/>
                </a:solidFill>
                <a:cs typeface="Myriad Pro"/>
              </a:rPr>
              <a:t>Jihomoravský kraj</a:t>
            </a:r>
          </a:p>
          <a:p>
            <a:pPr>
              <a:lnSpc>
                <a:spcPct val="150000"/>
              </a:lnSpc>
            </a:pPr>
            <a:r>
              <a:rPr lang="cs-CZ" sz="1700" b="1" dirty="0">
                <a:solidFill>
                  <a:schemeClr val="bg1"/>
                </a:solidFill>
                <a:cs typeface="Myriad Pro"/>
              </a:rPr>
              <a:t>E-mail: </a:t>
            </a:r>
            <a:r>
              <a:rPr lang="cs-CZ" sz="1700" b="1" dirty="0">
                <a:solidFill>
                  <a:srgbClr val="5FA4E5"/>
                </a:solidFill>
                <a:cs typeface="Myriad Pro"/>
                <a:hlinkClick r:id="rId4">
                  <a:extLst>
                    <a:ext uri="{A12FA001-AC4F-418D-AE19-62706E023703}">
                      <ahyp:hlinkClr xmlns:ahyp="http://schemas.microsoft.com/office/drawing/2018/hyperlinkcolor" val="tx"/>
                    </a:ext>
                  </a:extLst>
                </a:hlinkClick>
              </a:rPr>
              <a:t>eva.mareckova@crr.cz</a:t>
            </a:r>
            <a:endParaRPr lang="cs-CZ" sz="1700" b="1" dirty="0">
              <a:solidFill>
                <a:srgbClr val="5FA4E5"/>
              </a:solidFill>
              <a:cs typeface="Myriad Pro"/>
            </a:endParaRPr>
          </a:p>
          <a:p>
            <a:pPr>
              <a:lnSpc>
                <a:spcPct val="150000"/>
              </a:lnSpc>
            </a:pPr>
            <a:r>
              <a:rPr lang="cs-CZ" sz="1700" b="1" dirty="0">
                <a:solidFill>
                  <a:schemeClr val="bg1"/>
                </a:solidFill>
                <a:cs typeface="Myriad Pro"/>
              </a:rPr>
              <a:t>Telefon: +420 731 663 819</a:t>
            </a:r>
            <a:endParaRPr lang="cs-CZ" sz="1700" b="1" dirty="0">
              <a:solidFill>
                <a:schemeClr val="bg1"/>
              </a:solidFill>
            </a:endParaRPr>
          </a:p>
        </p:txBody>
      </p:sp>
      <p:pic>
        <p:nvPicPr>
          <p:cNvPr id="6" name="Picture 2" descr="\\nt1\O\Loga 2014_2020\IROP\Logolinky\RGB\JPG\IROP_CZ_RO_B_C RGB_malý.jpg">
            <a:extLst>
              <a:ext uri="{FF2B5EF4-FFF2-40B4-BE49-F238E27FC236}">
                <a16:creationId xmlns:a16="http://schemas.microsoft.com/office/drawing/2014/main" id="{EBD18E54-75C9-4B97-92C8-F55EEB556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47" y="6010637"/>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38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127927" y="675488"/>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zadávání veřejných zakázek - předpisy</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7C83A776-88F3-4321-8B86-E04451E932AE}"/>
              </a:ext>
            </a:extLst>
          </p:cNvPr>
          <p:cNvGrpSpPr/>
          <p:nvPr/>
        </p:nvGrpSpPr>
        <p:grpSpPr>
          <a:xfrm>
            <a:off x="1344967" y="1865387"/>
            <a:ext cx="6454066" cy="756000"/>
            <a:chOff x="0" y="579586"/>
            <a:chExt cx="6454066" cy="756000"/>
          </a:xfrm>
        </p:grpSpPr>
        <p:sp>
          <p:nvSpPr>
            <p:cNvPr id="25" name="Obdélník 24">
              <a:extLst>
                <a:ext uri="{FF2B5EF4-FFF2-40B4-BE49-F238E27FC236}">
                  <a16:creationId xmlns:a16="http://schemas.microsoft.com/office/drawing/2014/main" id="{F5C50E80-957D-4040-9DE8-BC6410D73297}"/>
                </a:ext>
              </a:extLst>
            </p:cNvPr>
            <p:cNvSpPr/>
            <p:nvPr/>
          </p:nvSpPr>
          <p:spPr>
            <a:xfrm>
              <a:off x="0" y="57958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0" y="57958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114300" lvl="1" indent="-114300" algn="l"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Calibri"/>
                  <a:ea typeface="+mn-ea"/>
                  <a:cs typeface="+mn-cs"/>
                </a:rPr>
                <a:t>Zákon č. 134/2016 Sb., o zadávání veřejných zakázek, v platném znění (dále jen „ZZVZ“)</a:t>
              </a:r>
            </a:p>
          </p:txBody>
        </p:sp>
      </p:grpSp>
      <p:grpSp>
        <p:nvGrpSpPr>
          <p:cNvPr id="10" name="Skupina 9">
            <a:extLst>
              <a:ext uri="{FF2B5EF4-FFF2-40B4-BE49-F238E27FC236}">
                <a16:creationId xmlns:a16="http://schemas.microsoft.com/office/drawing/2014/main" id="{6F23541B-465F-412D-8CD3-F31E4B2E4AE0}"/>
              </a:ext>
            </a:extLst>
          </p:cNvPr>
          <p:cNvGrpSpPr/>
          <p:nvPr/>
        </p:nvGrpSpPr>
        <p:grpSpPr>
          <a:xfrm>
            <a:off x="1694671" y="1659149"/>
            <a:ext cx="4517846" cy="472320"/>
            <a:chOff x="372761" y="340091"/>
            <a:chExt cx="4517846" cy="472320"/>
          </a:xfrm>
        </p:grpSpPr>
        <p:sp>
          <p:nvSpPr>
            <p:cNvPr id="23" name="Obdélník: se zakulacenými rohy 22">
              <a:extLst>
                <a:ext uri="{FF2B5EF4-FFF2-40B4-BE49-F238E27FC236}">
                  <a16:creationId xmlns:a16="http://schemas.microsoft.com/office/drawing/2014/main" id="{49D52EF0-81EB-412E-A5FB-445E86E9EA03}"/>
                </a:ext>
              </a:extLst>
            </p:cNvPr>
            <p:cNvSpPr/>
            <p:nvPr/>
          </p:nvSpPr>
          <p:spPr>
            <a:xfrm>
              <a:off x="372761" y="340091"/>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4" name="Obdélník: se zakulacenými rohy 6">
              <a:extLst>
                <a:ext uri="{FF2B5EF4-FFF2-40B4-BE49-F238E27FC236}">
                  <a16:creationId xmlns:a16="http://schemas.microsoft.com/office/drawing/2014/main" id="{730867A7-49B4-404A-B2A6-BFBD2CD545E1}"/>
                </a:ext>
              </a:extLst>
            </p:cNvPr>
            <p:cNvSpPr txBox="1"/>
            <p:nvPr/>
          </p:nvSpPr>
          <p:spPr>
            <a:xfrm>
              <a:off x="395818" y="363148"/>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Právní předpisy upravující zadávání VZ</a:t>
              </a:r>
            </a:p>
          </p:txBody>
        </p:sp>
      </p:grpSp>
      <p:grpSp>
        <p:nvGrpSpPr>
          <p:cNvPr id="11" name="Skupina 10">
            <a:extLst>
              <a:ext uri="{FF2B5EF4-FFF2-40B4-BE49-F238E27FC236}">
                <a16:creationId xmlns:a16="http://schemas.microsoft.com/office/drawing/2014/main" id="{53E49D9F-A6EE-4697-86DA-99482BDCA387}"/>
              </a:ext>
            </a:extLst>
          </p:cNvPr>
          <p:cNvGrpSpPr/>
          <p:nvPr/>
        </p:nvGrpSpPr>
        <p:grpSpPr>
          <a:xfrm>
            <a:off x="1344967" y="2943947"/>
            <a:ext cx="6454066" cy="756000"/>
            <a:chOff x="0" y="1658146"/>
            <a:chExt cx="6454066" cy="756000"/>
          </a:xfrm>
        </p:grpSpPr>
        <p:sp>
          <p:nvSpPr>
            <p:cNvPr id="21" name="Obdélník 20">
              <a:extLst>
                <a:ext uri="{FF2B5EF4-FFF2-40B4-BE49-F238E27FC236}">
                  <a16:creationId xmlns:a16="http://schemas.microsoft.com/office/drawing/2014/main" id="{AE57DB5F-71DD-4B18-AFA2-4B5A922F640C}"/>
                </a:ext>
              </a:extLst>
            </p:cNvPr>
            <p:cNvSpPr/>
            <p:nvPr/>
          </p:nvSpPr>
          <p:spPr>
            <a:xfrm>
              <a:off x="0" y="165814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TextovéPole 21">
              <a:extLst>
                <a:ext uri="{FF2B5EF4-FFF2-40B4-BE49-F238E27FC236}">
                  <a16:creationId xmlns:a16="http://schemas.microsoft.com/office/drawing/2014/main" id="{0ECBAFB5-B6E5-493D-B120-82722F6A412B}"/>
                </a:ext>
              </a:extLst>
            </p:cNvPr>
            <p:cNvSpPr txBox="1"/>
            <p:nvPr/>
          </p:nvSpPr>
          <p:spPr>
            <a:xfrm>
              <a:off x="0" y="165814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Metodický pokyn pro oblast zadávání zakázek pro programové období 2014–2020 (dále jen „MPZ“), aktuální vydání 1.14, platnost od 1. 3. 2021</a:t>
              </a:r>
            </a:p>
          </p:txBody>
        </p:sp>
      </p:grpSp>
      <p:grpSp>
        <p:nvGrpSpPr>
          <p:cNvPr id="12" name="Skupina 11">
            <a:extLst>
              <a:ext uri="{FF2B5EF4-FFF2-40B4-BE49-F238E27FC236}">
                <a16:creationId xmlns:a16="http://schemas.microsoft.com/office/drawing/2014/main" id="{7D9A1B26-7B1A-4CAE-B386-BA2EA8F1AC3D}"/>
              </a:ext>
            </a:extLst>
          </p:cNvPr>
          <p:cNvGrpSpPr/>
          <p:nvPr/>
        </p:nvGrpSpPr>
        <p:grpSpPr>
          <a:xfrm>
            <a:off x="1699963" y="2707787"/>
            <a:ext cx="4517846" cy="472320"/>
            <a:chOff x="354996" y="1421986"/>
            <a:chExt cx="4517846" cy="472320"/>
          </a:xfrm>
        </p:grpSpPr>
        <p:sp>
          <p:nvSpPr>
            <p:cNvPr id="19" name="Obdélník: se zakulacenými rohy 18">
              <a:extLst>
                <a:ext uri="{FF2B5EF4-FFF2-40B4-BE49-F238E27FC236}">
                  <a16:creationId xmlns:a16="http://schemas.microsoft.com/office/drawing/2014/main" id="{395E4120-EF3E-4D99-AF9A-C859FD3E96ED}"/>
                </a:ext>
              </a:extLst>
            </p:cNvPr>
            <p:cNvSpPr/>
            <p:nvPr/>
          </p:nvSpPr>
          <p:spPr>
            <a:xfrm>
              <a:off x="354996" y="142198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Obdélník: se zakulacenými rohy 10">
              <a:extLst>
                <a:ext uri="{FF2B5EF4-FFF2-40B4-BE49-F238E27FC236}">
                  <a16:creationId xmlns:a16="http://schemas.microsoft.com/office/drawing/2014/main" id="{5B38B9C4-22ED-424E-B304-9B8947DCE273}"/>
                </a:ext>
              </a:extLst>
            </p:cNvPr>
            <p:cNvSpPr txBox="1"/>
            <p:nvPr/>
          </p:nvSpPr>
          <p:spPr>
            <a:xfrm>
              <a:off x="378053" y="144504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Metodické předpisy REACT upravující zadávání VZ</a:t>
              </a:r>
            </a:p>
          </p:txBody>
        </p:sp>
      </p:grpSp>
      <p:grpSp>
        <p:nvGrpSpPr>
          <p:cNvPr id="13" name="Skupina 12">
            <a:extLst>
              <a:ext uri="{FF2B5EF4-FFF2-40B4-BE49-F238E27FC236}">
                <a16:creationId xmlns:a16="http://schemas.microsoft.com/office/drawing/2014/main" id="{8381A92F-F264-4B25-BE6C-3A56B092DE6D}"/>
              </a:ext>
            </a:extLst>
          </p:cNvPr>
          <p:cNvGrpSpPr/>
          <p:nvPr/>
        </p:nvGrpSpPr>
        <p:grpSpPr>
          <a:xfrm>
            <a:off x="1344967" y="4022507"/>
            <a:ext cx="6454066" cy="1286912"/>
            <a:chOff x="0" y="2736706"/>
            <a:chExt cx="6454066" cy="1209600"/>
          </a:xfrm>
        </p:grpSpPr>
        <p:sp>
          <p:nvSpPr>
            <p:cNvPr id="17" name="Obdélník 16">
              <a:extLst>
                <a:ext uri="{FF2B5EF4-FFF2-40B4-BE49-F238E27FC236}">
                  <a16:creationId xmlns:a16="http://schemas.microsoft.com/office/drawing/2014/main" id="{4CD41720-C047-49F3-9258-6FB3BEBCA2FE}"/>
                </a:ext>
              </a:extLst>
            </p:cNvPr>
            <p:cNvSpPr/>
            <p:nvPr/>
          </p:nvSpPr>
          <p:spPr>
            <a:xfrm>
              <a:off x="0" y="2736706"/>
              <a:ext cx="6454066" cy="1209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TextovéPole 17">
              <a:extLst>
                <a:ext uri="{FF2B5EF4-FFF2-40B4-BE49-F238E27FC236}">
                  <a16:creationId xmlns:a16="http://schemas.microsoft.com/office/drawing/2014/main" id="{834B02F1-4DA9-4D76-AB7C-DCFAB7DA0A78}"/>
                </a:ext>
              </a:extLst>
            </p:cNvPr>
            <p:cNvSpPr txBox="1"/>
            <p:nvPr/>
          </p:nvSpPr>
          <p:spPr>
            <a:xfrm>
              <a:off x="0" y="2736706"/>
              <a:ext cx="6454066" cy="1209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78232" numCol="1" spcCol="1270" anchor="t" anchorCtr="0">
              <a:noAutofit/>
            </a:bodyPr>
            <a:lstStyle/>
            <a:p>
              <a:pPr marL="57150" lvl="1" indent="-57150" algn="just" defTabSz="488950">
                <a:lnSpc>
                  <a:spcPct val="90000"/>
                </a:lnSpc>
                <a:spcBef>
                  <a:spcPct val="0"/>
                </a:spcBef>
                <a:spcAft>
                  <a:spcPts val="600"/>
                </a:spcAft>
                <a:buChar char="•"/>
              </a:pPr>
              <a:r>
                <a:rPr lang="cs-CZ" sz="1100" kern="1200" dirty="0">
                  <a:solidFill>
                    <a:sysClr val="windowText" lastClr="000000">
                      <a:hueOff val="0"/>
                      <a:satOff val="0"/>
                      <a:lumOff val="0"/>
                      <a:alphaOff val="0"/>
                    </a:sysClr>
                  </a:solidFill>
                  <a:latin typeface="Calibri"/>
                  <a:ea typeface="+mn-ea"/>
                  <a:cs typeface="+mn-cs"/>
                </a:rPr>
                <a:t> </a:t>
              </a:r>
              <a:r>
                <a:rPr lang="cs-CZ" sz="1200" kern="1200" dirty="0">
                  <a:solidFill>
                    <a:sysClr val="windowText" lastClr="000000">
                      <a:hueOff val="0"/>
                      <a:satOff val="0"/>
                      <a:lumOff val="0"/>
                      <a:alphaOff val="0"/>
                    </a:sysClr>
                  </a:solidFill>
                  <a:latin typeface="Calibri"/>
                  <a:ea typeface="+mn-ea"/>
                  <a:cs typeface="+mn-cs"/>
                </a:rPr>
                <a:t>Obecná pravidla pro žadatele a příjemce (OPŽP) – kap. 5 Investiční plánování a zadávání zakázek (obsahuje zejména pravidla pro překládání dokumentace ke kontrole)</a:t>
              </a:r>
            </a:p>
            <a:p>
              <a:pPr marL="114300" lvl="1" indent="-114300" algn="just"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Calibri"/>
                  <a:ea typeface="+mn-ea"/>
                  <a:cs typeface="+mn-cs"/>
                </a:rPr>
                <a:t>Příloha č. 5 OPŽP – Finanční opravy za nedodržení postupu stanoveného v ZVZ a v MPZ</a:t>
              </a:r>
            </a:p>
            <a:p>
              <a:pPr marL="114300" lvl="1" indent="-114300" algn="just"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Calibri"/>
                  <a:ea typeface="+mn-ea"/>
                  <a:cs typeface="+mn-cs"/>
                </a:rPr>
                <a:t>Příloha č. 3 OPŽP – výše uvedený MPZ</a:t>
              </a:r>
            </a:p>
          </p:txBody>
        </p:sp>
      </p:grpSp>
      <p:grpSp>
        <p:nvGrpSpPr>
          <p:cNvPr id="14" name="Skupina 13">
            <a:extLst>
              <a:ext uri="{FF2B5EF4-FFF2-40B4-BE49-F238E27FC236}">
                <a16:creationId xmlns:a16="http://schemas.microsoft.com/office/drawing/2014/main" id="{FDEB7A2F-E0B3-44BE-9925-B208E5710973}"/>
              </a:ext>
            </a:extLst>
          </p:cNvPr>
          <p:cNvGrpSpPr/>
          <p:nvPr/>
        </p:nvGrpSpPr>
        <p:grpSpPr>
          <a:xfrm>
            <a:off x="1699963" y="3786347"/>
            <a:ext cx="4517846" cy="472320"/>
            <a:chOff x="354996" y="2500546"/>
            <a:chExt cx="4517846" cy="472320"/>
          </a:xfrm>
        </p:grpSpPr>
        <p:sp>
          <p:nvSpPr>
            <p:cNvPr id="15" name="Obdélník: se zakulacenými rohy 14">
              <a:extLst>
                <a:ext uri="{FF2B5EF4-FFF2-40B4-BE49-F238E27FC236}">
                  <a16:creationId xmlns:a16="http://schemas.microsoft.com/office/drawing/2014/main" id="{C4773611-9D89-4B74-9131-045D2002EC43}"/>
                </a:ext>
              </a:extLst>
            </p:cNvPr>
            <p:cNvSpPr/>
            <p:nvPr/>
          </p:nvSpPr>
          <p:spPr>
            <a:xfrm>
              <a:off x="354996" y="250054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6" name="Obdélník: se zakulacenými rohy 14">
              <a:extLst>
                <a:ext uri="{FF2B5EF4-FFF2-40B4-BE49-F238E27FC236}">
                  <a16:creationId xmlns:a16="http://schemas.microsoft.com/office/drawing/2014/main" id="{B60A38B2-227A-40CA-8F41-BC8551CB5DDC}"/>
                </a:ext>
              </a:extLst>
            </p:cNvPr>
            <p:cNvSpPr txBox="1"/>
            <p:nvPr/>
          </p:nvSpPr>
          <p:spPr>
            <a:xfrm>
              <a:off x="378053" y="252360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Pravidla REACT pro žadatele a příjemce</a:t>
              </a:r>
            </a:p>
          </p:txBody>
        </p:sp>
      </p:grpSp>
    </p:spTree>
    <p:extLst>
      <p:ext uri="{BB962C8B-B14F-4D97-AF65-F5344CB8AC3E}">
        <p14:creationId xmlns:p14="http://schemas.microsoft.com/office/powerpoint/2010/main" val="229409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Základní informace k „MPZ“</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Skupina 26">
            <a:extLst>
              <a:ext uri="{FF2B5EF4-FFF2-40B4-BE49-F238E27FC236}">
                <a16:creationId xmlns:a16="http://schemas.microsoft.com/office/drawing/2014/main" id="{B60CBDFD-5A9B-4021-8D0E-2FF6F49BBF79}"/>
              </a:ext>
            </a:extLst>
          </p:cNvPr>
          <p:cNvGrpSpPr/>
          <p:nvPr/>
        </p:nvGrpSpPr>
        <p:grpSpPr>
          <a:xfrm>
            <a:off x="1267742" y="1243250"/>
            <a:ext cx="6608516" cy="1814400"/>
            <a:chOff x="0" y="226827"/>
            <a:chExt cx="6608516" cy="1814400"/>
          </a:xfrm>
        </p:grpSpPr>
        <p:sp>
          <p:nvSpPr>
            <p:cNvPr id="37" name="Obdélník 36">
              <a:extLst>
                <a:ext uri="{FF2B5EF4-FFF2-40B4-BE49-F238E27FC236}">
                  <a16:creationId xmlns:a16="http://schemas.microsoft.com/office/drawing/2014/main" id="{26137E17-B1DC-41E9-B77A-69275A7E6F01}"/>
                </a:ext>
              </a:extLst>
            </p:cNvPr>
            <p:cNvSpPr/>
            <p:nvPr/>
          </p:nvSpPr>
          <p:spPr>
            <a:xfrm>
              <a:off x="0" y="226827"/>
              <a:ext cx="6608516" cy="1814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8" name="TextovéPole 37">
              <a:extLst>
                <a:ext uri="{FF2B5EF4-FFF2-40B4-BE49-F238E27FC236}">
                  <a16:creationId xmlns:a16="http://schemas.microsoft.com/office/drawing/2014/main" id="{D29A60D4-E610-4AC5-90DC-786F825F5092}"/>
                </a:ext>
              </a:extLst>
            </p:cNvPr>
            <p:cNvSpPr txBox="1"/>
            <p:nvPr/>
          </p:nvSpPr>
          <p:spPr>
            <a:xfrm>
              <a:off x="0" y="226827"/>
              <a:ext cx="6608516" cy="1814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4993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Příjemci postupují v souladu s MPZ pokud nepostupují dle ZZVZ (dopadá zejména na zadávání veřejných zakázek malého rozsahu /VZMR/ ve smyslu § 27 ZZVZ)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umožňuje využít některých výjimek ZZVZ – čl. 5.2 MPZ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Výjimky z povinnosti postupovat dle MPZ (čl. 5.3):</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 PH VZ je nižší než 500 tis. Kč bez DPH</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příjemce, který není zadavatelem podle § 4 odst. 1 až 3 ZZVZ, dotace na zakázku není vyšší než 50 %, PH je v limitu pro VZMR dle § 27 ZZVZ</a:t>
              </a:r>
            </a:p>
          </p:txBody>
        </p:sp>
      </p:grpSp>
      <p:grpSp>
        <p:nvGrpSpPr>
          <p:cNvPr id="28" name="Skupina 27">
            <a:extLst>
              <a:ext uri="{FF2B5EF4-FFF2-40B4-BE49-F238E27FC236}">
                <a16:creationId xmlns:a16="http://schemas.microsoft.com/office/drawing/2014/main" id="{8A8C312C-4ADD-4585-B065-1469A6BD3B4D}"/>
              </a:ext>
            </a:extLst>
          </p:cNvPr>
          <p:cNvGrpSpPr/>
          <p:nvPr/>
        </p:nvGrpSpPr>
        <p:grpSpPr>
          <a:xfrm>
            <a:off x="1616357" y="1063629"/>
            <a:ext cx="4625961" cy="354240"/>
            <a:chOff x="348615" y="47206"/>
            <a:chExt cx="4625961" cy="354240"/>
          </a:xfrm>
        </p:grpSpPr>
        <p:sp>
          <p:nvSpPr>
            <p:cNvPr id="35" name="Obdélník: se zakulacenými rohy 34">
              <a:extLst>
                <a:ext uri="{FF2B5EF4-FFF2-40B4-BE49-F238E27FC236}">
                  <a16:creationId xmlns:a16="http://schemas.microsoft.com/office/drawing/2014/main" id="{7A2AF41D-2136-4545-9BBF-838F7FECB13A}"/>
                </a:ext>
              </a:extLst>
            </p:cNvPr>
            <p:cNvSpPr/>
            <p:nvPr/>
          </p:nvSpPr>
          <p:spPr>
            <a:xfrm>
              <a:off x="348615" y="47206"/>
              <a:ext cx="4625961"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6" name="Obdélník: se zakulacenými rohy 6">
              <a:extLst>
                <a:ext uri="{FF2B5EF4-FFF2-40B4-BE49-F238E27FC236}">
                  <a16:creationId xmlns:a16="http://schemas.microsoft.com/office/drawing/2014/main" id="{75F25C82-B578-4978-BFDE-763FEA4F6213}"/>
                </a:ext>
              </a:extLst>
            </p:cNvPr>
            <p:cNvSpPr txBox="1"/>
            <p:nvPr/>
          </p:nvSpPr>
          <p:spPr>
            <a:xfrm>
              <a:off x="365908" y="64499"/>
              <a:ext cx="4591375"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Působnost MPZ (čl. 5 MPZ)</a:t>
              </a:r>
            </a:p>
          </p:txBody>
        </p:sp>
      </p:grpSp>
      <p:grpSp>
        <p:nvGrpSpPr>
          <p:cNvPr id="29" name="Skupina 28">
            <a:extLst>
              <a:ext uri="{FF2B5EF4-FFF2-40B4-BE49-F238E27FC236}">
                <a16:creationId xmlns:a16="http://schemas.microsoft.com/office/drawing/2014/main" id="{31516C52-B111-492E-9685-BADE29632612}"/>
              </a:ext>
            </a:extLst>
          </p:cNvPr>
          <p:cNvGrpSpPr/>
          <p:nvPr/>
        </p:nvGrpSpPr>
        <p:grpSpPr>
          <a:xfrm>
            <a:off x="1267742" y="3299570"/>
            <a:ext cx="6608516" cy="2494800"/>
            <a:chOff x="0" y="2283147"/>
            <a:chExt cx="6608516" cy="2494800"/>
          </a:xfrm>
        </p:grpSpPr>
        <p:sp>
          <p:nvSpPr>
            <p:cNvPr id="33" name="Obdélník 32">
              <a:extLst>
                <a:ext uri="{FF2B5EF4-FFF2-40B4-BE49-F238E27FC236}">
                  <a16:creationId xmlns:a16="http://schemas.microsoft.com/office/drawing/2014/main" id="{FD56B71A-7091-4ABA-86FE-C066EC956DAA}"/>
                </a:ext>
              </a:extLst>
            </p:cNvPr>
            <p:cNvSpPr/>
            <p:nvPr/>
          </p:nvSpPr>
          <p:spPr>
            <a:xfrm>
              <a:off x="0" y="2283147"/>
              <a:ext cx="6608516" cy="2494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4" name="TextovéPole 33">
              <a:extLst>
                <a:ext uri="{FF2B5EF4-FFF2-40B4-BE49-F238E27FC236}">
                  <a16:creationId xmlns:a16="http://schemas.microsoft.com/office/drawing/2014/main" id="{D2011403-4734-4827-8C4B-79D87CDDEFF4}"/>
                </a:ext>
              </a:extLst>
            </p:cNvPr>
            <p:cNvSpPr txBox="1"/>
            <p:nvPr/>
          </p:nvSpPr>
          <p:spPr>
            <a:xfrm>
              <a:off x="0" y="2283147"/>
              <a:ext cx="6608516" cy="249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4993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stanovuje minimální podmínky, jejichž dodržení je nezbytné pro zdárné získání dotace v plné výši, MPZ je z pohledu poskytovatele dotace nadřazeno interním směrnicím/pokynům zadavatelů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Kde MPZ kopíruje ZZVZ je i výklad obdobný jako v případě ZZVZ – např. základní zásady, stanovení PH, změny závazku ze smlouvy</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výslovně neukotvuje zásady odpovědného zadávání ve smyslu § 6 odst. 4 ZVZZ. Na zadavatele podle § 4 ZZVZ však zásady § 6 ZZVZ dopadají ze zákona i v případě zadávání VZMR – viz § 31 ZZVZ (= povinnost je aplikovat).</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Instituty výslovně neupravené v MPZ lze modifikovat – vždy ale nutné dodržet základní zásady zakotvené v čl. 6.1 MPZ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Přílohy MPZ mají pouze doporučující charakter </a:t>
              </a:r>
            </a:p>
          </p:txBody>
        </p:sp>
      </p:grpSp>
      <p:grpSp>
        <p:nvGrpSpPr>
          <p:cNvPr id="30" name="Skupina 29">
            <a:extLst>
              <a:ext uri="{FF2B5EF4-FFF2-40B4-BE49-F238E27FC236}">
                <a16:creationId xmlns:a16="http://schemas.microsoft.com/office/drawing/2014/main" id="{A14C277F-F389-447D-ADB8-F0AA14FEBA28}"/>
              </a:ext>
            </a:extLst>
          </p:cNvPr>
          <p:cNvGrpSpPr/>
          <p:nvPr/>
        </p:nvGrpSpPr>
        <p:grpSpPr>
          <a:xfrm>
            <a:off x="1598167" y="3122450"/>
            <a:ext cx="4625961" cy="354240"/>
            <a:chOff x="330425" y="2106027"/>
            <a:chExt cx="4625961" cy="354240"/>
          </a:xfrm>
        </p:grpSpPr>
        <p:sp>
          <p:nvSpPr>
            <p:cNvPr id="31" name="Obdélník: se zakulacenými rohy 30">
              <a:extLst>
                <a:ext uri="{FF2B5EF4-FFF2-40B4-BE49-F238E27FC236}">
                  <a16:creationId xmlns:a16="http://schemas.microsoft.com/office/drawing/2014/main" id="{E9D9FB33-24A6-49C0-BD5F-86354B001FA6}"/>
                </a:ext>
              </a:extLst>
            </p:cNvPr>
            <p:cNvSpPr/>
            <p:nvPr/>
          </p:nvSpPr>
          <p:spPr>
            <a:xfrm>
              <a:off x="330425" y="2106027"/>
              <a:ext cx="4625961"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2" name="Obdélník: se zakulacenými rohy 10">
              <a:extLst>
                <a:ext uri="{FF2B5EF4-FFF2-40B4-BE49-F238E27FC236}">
                  <a16:creationId xmlns:a16="http://schemas.microsoft.com/office/drawing/2014/main" id="{E2D66932-1A89-4BFD-AF78-ABFC4E4750A1}"/>
                </a:ext>
              </a:extLst>
            </p:cNvPr>
            <p:cNvSpPr txBox="1"/>
            <p:nvPr/>
          </p:nvSpPr>
          <p:spPr>
            <a:xfrm>
              <a:off x="347718" y="2123320"/>
              <a:ext cx="4591375"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Systematika MPZ – vybrané aspekty</a:t>
              </a:r>
            </a:p>
          </p:txBody>
        </p:sp>
      </p:grpSp>
    </p:spTree>
    <p:extLst>
      <p:ext uri="{BB962C8B-B14F-4D97-AF65-F5344CB8AC3E}">
        <p14:creationId xmlns:p14="http://schemas.microsoft.com/office/powerpoint/2010/main" val="41388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Základní informace k „MPZ“</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Skupina 17">
            <a:extLst>
              <a:ext uri="{FF2B5EF4-FFF2-40B4-BE49-F238E27FC236}">
                <a16:creationId xmlns:a16="http://schemas.microsoft.com/office/drawing/2014/main" id="{D7DE5F00-E50A-4C79-B8DD-4D31CE5D3AD5}"/>
              </a:ext>
            </a:extLst>
          </p:cNvPr>
          <p:cNvGrpSpPr/>
          <p:nvPr/>
        </p:nvGrpSpPr>
        <p:grpSpPr>
          <a:xfrm>
            <a:off x="1135006" y="1464076"/>
            <a:ext cx="6608516" cy="2028600"/>
            <a:chOff x="0" y="236922"/>
            <a:chExt cx="6608516" cy="2028600"/>
          </a:xfrm>
        </p:grpSpPr>
        <p:sp>
          <p:nvSpPr>
            <p:cNvPr id="40" name="Obdélník 39">
              <a:extLst>
                <a:ext uri="{FF2B5EF4-FFF2-40B4-BE49-F238E27FC236}">
                  <a16:creationId xmlns:a16="http://schemas.microsoft.com/office/drawing/2014/main" id="{17490A83-0EAE-494D-AC7C-306AB494F391}"/>
                </a:ext>
              </a:extLst>
            </p:cNvPr>
            <p:cNvSpPr/>
            <p:nvPr/>
          </p:nvSpPr>
          <p:spPr>
            <a:xfrm>
              <a:off x="0" y="236922"/>
              <a:ext cx="6608516" cy="2028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1" name="TextovéPole 40">
              <a:extLst>
                <a:ext uri="{FF2B5EF4-FFF2-40B4-BE49-F238E27FC236}">
                  <a16:creationId xmlns:a16="http://schemas.microsoft.com/office/drawing/2014/main" id="{085A876D-850E-40C8-A508-7EB05B563D69}"/>
                </a:ext>
              </a:extLst>
            </p:cNvPr>
            <p:cNvSpPr txBox="1"/>
            <p:nvPr/>
          </p:nvSpPr>
          <p:spPr>
            <a:xfrm>
              <a:off x="0" y="236922"/>
              <a:ext cx="6608516" cy="2028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9159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rozlišuje dle výše předpokládané hodnoty</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 zakázky malého rozsahu </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b) zakázky vyšší hodnoty</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Limity zakázek malého rozsahu totožné s limity dle § 27 ZZVZ (tedy 2 mil. Kč bez DPH pro dodávky a služby a 6 mil. Kč bez DPH pro stavební práce)</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PH zakázky vyšší hodnoty přesahuje limity stanovené pro zakázku malého rozsahu (principiálně určeno pro zadavatele, kteří nemají v těchto případech povinnost zadávat dle ZZVZ – např. při zadání sektorové veřejné zakázky)</a:t>
              </a:r>
            </a:p>
          </p:txBody>
        </p:sp>
      </p:grpSp>
      <p:grpSp>
        <p:nvGrpSpPr>
          <p:cNvPr id="19" name="Skupina 18">
            <a:extLst>
              <a:ext uri="{FF2B5EF4-FFF2-40B4-BE49-F238E27FC236}">
                <a16:creationId xmlns:a16="http://schemas.microsoft.com/office/drawing/2014/main" id="{E696190B-4F93-4E59-934C-F589161AAEAF}"/>
              </a:ext>
            </a:extLst>
          </p:cNvPr>
          <p:cNvGrpSpPr/>
          <p:nvPr/>
        </p:nvGrpSpPr>
        <p:grpSpPr>
          <a:xfrm>
            <a:off x="1616357" y="1220651"/>
            <a:ext cx="4625961" cy="413280"/>
            <a:chOff x="348615" y="27364"/>
            <a:chExt cx="4625961" cy="413280"/>
          </a:xfrm>
        </p:grpSpPr>
        <p:sp>
          <p:nvSpPr>
            <p:cNvPr id="26" name="Obdélník: se zakulacenými rohy 25">
              <a:extLst>
                <a:ext uri="{FF2B5EF4-FFF2-40B4-BE49-F238E27FC236}">
                  <a16:creationId xmlns:a16="http://schemas.microsoft.com/office/drawing/2014/main" id="{441FADB3-8C55-46AD-A6CB-EF892E059198}"/>
                </a:ext>
              </a:extLst>
            </p:cNvPr>
            <p:cNvSpPr/>
            <p:nvPr/>
          </p:nvSpPr>
          <p:spPr>
            <a:xfrm>
              <a:off x="348615" y="27364"/>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9" name="Obdélník: se zakulacenými rohy 6">
              <a:extLst>
                <a:ext uri="{FF2B5EF4-FFF2-40B4-BE49-F238E27FC236}">
                  <a16:creationId xmlns:a16="http://schemas.microsoft.com/office/drawing/2014/main" id="{9A7C6C5D-6EBD-419C-8019-4AF44FA0CF83}"/>
                </a:ext>
              </a:extLst>
            </p:cNvPr>
            <p:cNvSpPr txBox="1"/>
            <p:nvPr/>
          </p:nvSpPr>
          <p:spPr>
            <a:xfrm>
              <a:off x="368790" y="47539"/>
              <a:ext cx="4585611"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Režim zakázky dle předpokládané hodnoty (čl. 6.3 MPZ) </a:t>
              </a:r>
            </a:p>
          </p:txBody>
        </p:sp>
      </p:grpSp>
      <p:grpSp>
        <p:nvGrpSpPr>
          <p:cNvPr id="20" name="Skupina 19">
            <a:extLst>
              <a:ext uri="{FF2B5EF4-FFF2-40B4-BE49-F238E27FC236}">
                <a16:creationId xmlns:a16="http://schemas.microsoft.com/office/drawing/2014/main" id="{32D5BDA9-4790-47B6-BA71-3B0B4E1BB8CC}"/>
              </a:ext>
            </a:extLst>
          </p:cNvPr>
          <p:cNvGrpSpPr/>
          <p:nvPr/>
        </p:nvGrpSpPr>
        <p:grpSpPr>
          <a:xfrm>
            <a:off x="1141761" y="3765919"/>
            <a:ext cx="6608516" cy="1896300"/>
            <a:chOff x="0" y="2547762"/>
            <a:chExt cx="6608516" cy="1896300"/>
          </a:xfrm>
        </p:grpSpPr>
        <p:sp>
          <p:nvSpPr>
            <p:cNvPr id="24" name="Obdélník 23">
              <a:extLst>
                <a:ext uri="{FF2B5EF4-FFF2-40B4-BE49-F238E27FC236}">
                  <a16:creationId xmlns:a16="http://schemas.microsoft.com/office/drawing/2014/main" id="{A8961551-5D8E-4005-BA8D-291842141965}"/>
                </a:ext>
              </a:extLst>
            </p:cNvPr>
            <p:cNvSpPr/>
            <p:nvPr/>
          </p:nvSpPr>
          <p:spPr>
            <a:xfrm>
              <a:off x="0" y="2547762"/>
              <a:ext cx="6608516" cy="18963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5" name="TextovéPole 24">
              <a:extLst>
                <a:ext uri="{FF2B5EF4-FFF2-40B4-BE49-F238E27FC236}">
                  <a16:creationId xmlns:a16="http://schemas.microsoft.com/office/drawing/2014/main" id="{A5657278-F430-4B4D-A1AE-AE5ABA23FCC5}"/>
                </a:ext>
              </a:extLst>
            </p:cNvPr>
            <p:cNvSpPr txBox="1"/>
            <p:nvPr/>
          </p:nvSpPr>
          <p:spPr>
            <a:xfrm>
              <a:off x="0" y="2547762"/>
              <a:ext cx="6608516" cy="1896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9159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může zadat zakázku</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 v otevřené výzvě (oslovení neomezeného počtu dodavatelů prostřednictvím profilu zadavatele), nebo</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b) v uzavřené výzvě (oslovení omezeného počtu dodavatelů)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Uzavřenou výzvu lze využít pouze v případě zakázek malého rozsahu</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Výjimka pro „</a:t>
              </a:r>
              <a:r>
                <a:rPr lang="cs-CZ" sz="1200" kern="1200" dirty="0" err="1">
                  <a:solidFill>
                    <a:sysClr val="windowText" lastClr="000000">
                      <a:hueOff val="0"/>
                      <a:satOff val="0"/>
                      <a:lumOff val="0"/>
                      <a:alphaOff val="0"/>
                    </a:sysClr>
                  </a:solidFill>
                  <a:latin typeface="Calibri"/>
                  <a:ea typeface="+mn-ea"/>
                  <a:cs typeface="+mn-cs"/>
                </a:rPr>
                <a:t>nezadavatele</a:t>
              </a:r>
              <a:r>
                <a:rPr lang="cs-CZ" sz="1200" kern="1200" dirty="0">
                  <a:solidFill>
                    <a:sysClr val="windowText" lastClr="000000">
                      <a:hueOff val="0"/>
                      <a:satOff val="0"/>
                      <a:lumOff val="0"/>
                      <a:alphaOff val="0"/>
                    </a:sysClr>
                  </a:solidFill>
                  <a:latin typeface="Calibri"/>
                  <a:ea typeface="+mn-ea"/>
                  <a:cs typeface="+mn-cs"/>
                </a:rPr>
                <a:t>“ (§ 4 odst. 1 až 3 ZZVZ) s dotací na zakázku nepřesahující 50 % - v těchto případech lze využít postup v uzavřené výzvě do PH 20 mil. Kč bez DPH</a:t>
              </a:r>
            </a:p>
          </p:txBody>
        </p:sp>
      </p:grpSp>
      <p:grpSp>
        <p:nvGrpSpPr>
          <p:cNvPr id="21" name="Skupina 20">
            <a:extLst>
              <a:ext uri="{FF2B5EF4-FFF2-40B4-BE49-F238E27FC236}">
                <a16:creationId xmlns:a16="http://schemas.microsoft.com/office/drawing/2014/main" id="{71B92BDD-2B16-47A9-90A4-1C83B245BDAA}"/>
              </a:ext>
            </a:extLst>
          </p:cNvPr>
          <p:cNvGrpSpPr/>
          <p:nvPr/>
        </p:nvGrpSpPr>
        <p:grpSpPr>
          <a:xfrm>
            <a:off x="1598167" y="3534409"/>
            <a:ext cx="4625961" cy="413280"/>
            <a:chOff x="330425" y="2341122"/>
            <a:chExt cx="4625961" cy="413280"/>
          </a:xfrm>
        </p:grpSpPr>
        <p:sp>
          <p:nvSpPr>
            <p:cNvPr id="22" name="Obdélník: se zakulacenými rohy 21">
              <a:extLst>
                <a:ext uri="{FF2B5EF4-FFF2-40B4-BE49-F238E27FC236}">
                  <a16:creationId xmlns:a16="http://schemas.microsoft.com/office/drawing/2014/main" id="{6938EA07-CF47-4E9F-82E7-A82121A36E7E}"/>
                </a:ext>
              </a:extLst>
            </p:cNvPr>
            <p:cNvSpPr/>
            <p:nvPr/>
          </p:nvSpPr>
          <p:spPr>
            <a:xfrm>
              <a:off x="330425" y="2341122"/>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3" name="Obdélník: se zakulacenými rohy 10">
              <a:extLst>
                <a:ext uri="{FF2B5EF4-FFF2-40B4-BE49-F238E27FC236}">
                  <a16:creationId xmlns:a16="http://schemas.microsoft.com/office/drawing/2014/main" id="{E2AFBA51-7EE1-4162-BB8D-E7291C55663A}"/>
                </a:ext>
              </a:extLst>
            </p:cNvPr>
            <p:cNvSpPr txBox="1"/>
            <p:nvPr/>
          </p:nvSpPr>
          <p:spPr>
            <a:xfrm>
              <a:off x="350600" y="2361297"/>
              <a:ext cx="4585611"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Druhy výběrového řízení (čl. 7.1 MPZ)</a:t>
              </a:r>
            </a:p>
          </p:txBody>
        </p:sp>
      </p:grpSp>
    </p:spTree>
    <p:extLst>
      <p:ext uri="{BB962C8B-B14F-4D97-AF65-F5344CB8AC3E}">
        <p14:creationId xmlns:p14="http://schemas.microsoft.com/office/powerpoint/2010/main" val="2205763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MPZ upravuje dále zejména</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Diagram 26">
            <a:extLst>
              <a:ext uri="{FF2B5EF4-FFF2-40B4-BE49-F238E27FC236}">
                <a16:creationId xmlns:a16="http://schemas.microsoft.com/office/drawing/2014/main" id="{DD3F7357-C43E-448C-AC7B-6994000837C8}"/>
              </a:ext>
            </a:extLst>
          </p:cNvPr>
          <p:cNvGraphicFramePr/>
          <p:nvPr>
            <p:extLst>
              <p:ext uri="{D42A27DB-BD31-4B8C-83A1-F6EECF244321}">
                <p14:modId xmlns:p14="http://schemas.microsoft.com/office/powerpoint/2010/main" val="4109259476"/>
              </p:ext>
            </p:extLst>
          </p:nvPr>
        </p:nvGraphicFramePr>
        <p:xfrm>
          <a:off x="1096297" y="1049575"/>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798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Kontrola veřejných zakázek</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3EC4800B-2DB4-4865-BAEF-5012E15E81D9}"/>
              </a:ext>
            </a:extLst>
          </p:cNvPr>
          <p:cNvGrpSpPr/>
          <p:nvPr/>
        </p:nvGrpSpPr>
        <p:grpSpPr>
          <a:xfrm>
            <a:off x="1129302" y="1542284"/>
            <a:ext cx="6118479" cy="2625161"/>
            <a:chOff x="0" y="1298768"/>
            <a:chExt cx="6118479" cy="2625161"/>
          </a:xfrm>
        </p:grpSpPr>
        <p:sp>
          <p:nvSpPr>
            <p:cNvPr id="13" name="Obdélník 12">
              <a:extLst>
                <a:ext uri="{FF2B5EF4-FFF2-40B4-BE49-F238E27FC236}">
                  <a16:creationId xmlns:a16="http://schemas.microsoft.com/office/drawing/2014/main" id="{D2B1C582-6925-4C75-AF78-CE838375E148}"/>
                </a:ext>
              </a:extLst>
            </p:cNvPr>
            <p:cNvSpPr/>
            <p:nvPr/>
          </p:nvSpPr>
          <p:spPr>
            <a:xfrm>
              <a:off x="0" y="1298768"/>
              <a:ext cx="6118479" cy="262516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A3DDA55F-9FF1-4D30-BFCD-5F061B1605D7}"/>
                </a:ext>
              </a:extLst>
            </p:cNvPr>
            <p:cNvSpPr txBox="1"/>
            <p:nvPr/>
          </p:nvSpPr>
          <p:spPr>
            <a:xfrm>
              <a:off x="0" y="1298768"/>
              <a:ext cx="6118479" cy="26251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4862" tIns="645668" rIns="474862" bIns="99568" numCol="1" spcCol="1270" anchor="t" anchorCtr="0">
              <a:noAutofit/>
            </a:bodyPr>
            <a:lstStyle/>
            <a:p>
              <a:pPr marL="114300" lvl="1" indent="-114300" algn="just" defTabSz="622300">
                <a:lnSpc>
                  <a:spcPct val="90000"/>
                </a:lnSpc>
                <a:spcBef>
                  <a:spcPct val="0"/>
                </a:spcBef>
                <a:spcAft>
                  <a:spcPts val="600"/>
                </a:spcAft>
                <a:buChar char="•"/>
              </a:pPr>
              <a:r>
                <a:rPr lang="cs-CZ" sz="1400" b="1" kern="1200" dirty="0">
                  <a:latin typeface="Calibri" panose="020F0502020204030204" pitchFamily="34" charset="0"/>
                  <a:cs typeface="Calibri" panose="020F0502020204030204" pitchFamily="34" charset="0"/>
                </a:rPr>
                <a:t>Povinnosti stanovují Obecná pravidla pro žadatele a příjemce </a:t>
              </a:r>
              <a:r>
                <a:rPr lang="cs-CZ" sz="1400" kern="1200" dirty="0">
                  <a:latin typeface="Calibri" panose="020F0502020204030204" pitchFamily="34" charset="0"/>
                  <a:cs typeface="Calibri" panose="020F0502020204030204" pitchFamily="34" charset="0"/>
                </a:rPr>
                <a:t>(zejm. kapitola 5 Investiční plánování a zadávání zakázek) </a:t>
              </a:r>
              <a:r>
                <a:rPr lang="cs-CZ" sz="1400" b="1" kern="1200" dirty="0">
                  <a:latin typeface="Calibri" panose="020F0502020204030204" pitchFamily="34" charset="0"/>
                  <a:cs typeface="Calibri" panose="020F0502020204030204" pitchFamily="34" charset="0"/>
                </a:rPr>
                <a:t>+ Podmínky Rozhodnutí o poskytnutí dotace </a:t>
              </a:r>
              <a:r>
                <a:rPr lang="cs-CZ" sz="1400" kern="1200" dirty="0">
                  <a:latin typeface="Calibri" panose="020F0502020204030204" pitchFamily="34" charset="0"/>
                  <a:cs typeface="Calibri" panose="020F0502020204030204" pitchFamily="34" charset="0"/>
                </a:rPr>
                <a:t>(lhůty, finanční opravy…)</a:t>
              </a:r>
              <a:endParaRPr lang="cs-CZ" sz="14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a:p>
              <a:pPr marL="114300" lvl="1" indent="-114300" algn="just" defTabSz="622300">
                <a:lnSpc>
                  <a:spcPct val="90000"/>
                </a:lnSpc>
                <a:spcBef>
                  <a:spcPct val="0"/>
                </a:spcBef>
                <a:spcAft>
                  <a:spcPts val="600"/>
                </a:spcAft>
                <a:buChar char="•"/>
              </a:pPr>
              <a:r>
                <a:rPr lang="cs-CZ" sz="1400" kern="1200" dirty="0">
                  <a:solidFill>
                    <a:sysClr val="windowText" lastClr="000000">
                      <a:hueOff val="0"/>
                      <a:satOff val="0"/>
                      <a:lumOff val="0"/>
                      <a:alphaOff val="0"/>
                    </a:sysClr>
                  </a:solidFill>
                  <a:latin typeface="Calibri"/>
                  <a:ea typeface="+mn-ea"/>
                  <a:cs typeface="+mn-cs"/>
                </a:rPr>
                <a:t>Kontrola VZ probíhá průběžně v 6. fázích (v ideálním případě)</a:t>
              </a:r>
            </a:p>
            <a:p>
              <a:pPr marL="114300" lvl="1" indent="-114300" algn="just" defTabSz="622300">
                <a:lnSpc>
                  <a:spcPct val="90000"/>
                </a:lnSpc>
                <a:spcBef>
                  <a:spcPct val="0"/>
                </a:spcBef>
                <a:spcAft>
                  <a:spcPts val="600"/>
                </a:spcAft>
                <a:buChar char="•"/>
              </a:pPr>
              <a:r>
                <a:rPr lang="cs-CZ" sz="1400" kern="1200" dirty="0">
                  <a:solidFill>
                    <a:sysClr val="windowText" lastClr="000000">
                      <a:hueOff val="0"/>
                      <a:satOff val="0"/>
                      <a:lumOff val="0"/>
                      <a:alphaOff val="0"/>
                    </a:sysClr>
                  </a:solidFill>
                  <a:latin typeface="Calibri"/>
                  <a:ea typeface="+mn-ea"/>
                  <a:cs typeface="+mn-cs"/>
                </a:rPr>
                <a:t>Relevantní dokumentaci o zakázce zadavatel předkládá prostřednictvím MS2014+</a:t>
              </a:r>
            </a:p>
            <a:p>
              <a:pPr marL="114300" lvl="1" indent="-114300" algn="just" defTabSz="622300">
                <a:lnSpc>
                  <a:spcPct val="90000"/>
                </a:lnSpc>
                <a:spcBef>
                  <a:spcPct val="0"/>
                </a:spcBef>
                <a:spcAft>
                  <a:spcPts val="600"/>
                </a:spcAft>
                <a:buNone/>
              </a:pPr>
              <a:endParaRPr lang="cs-CZ" sz="1400" kern="1200" dirty="0">
                <a:solidFill>
                  <a:sysClr val="windowText" lastClr="000000">
                    <a:hueOff val="0"/>
                    <a:satOff val="0"/>
                    <a:lumOff val="0"/>
                    <a:alphaOff val="0"/>
                  </a:sysClr>
                </a:solidFill>
                <a:latin typeface="Calibri"/>
                <a:ea typeface="+mn-ea"/>
                <a:cs typeface="+mn-cs"/>
              </a:endParaRPr>
            </a:p>
            <a:p>
              <a:pPr marL="114300" lvl="1" indent="-114300" algn="just" defTabSz="622300">
                <a:lnSpc>
                  <a:spcPct val="90000"/>
                </a:lnSpc>
                <a:spcBef>
                  <a:spcPct val="0"/>
                </a:spcBef>
                <a:spcAft>
                  <a:spcPts val="600"/>
                </a:spcAft>
                <a:buNone/>
              </a:pPr>
              <a:endParaRPr lang="cs-CZ" sz="1400" kern="1200" dirty="0">
                <a:solidFill>
                  <a:sysClr val="windowText" lastClr="000000">
                    <a:hueOff val="0"/>
                    <a:satOff val="0"/>
                    <a:lumOff val="0"/>
                    <a:alphaOff val="0"/>
                  </a:sysClr>
                </a:solidFill>
                <a:latin typeface="Calibri"/>
                <a:ea typeface="+mn-ea"/>
                <a:cs typeface="+mn-cs"/>
              </a:endParaRPr>
            </a:p>
          </p:txBody>
        </p:sp>
      </p:grpSp>
      <p:grpSp>
        <p:nvGrpSpPr>
          <p:cNvPr id="10" name="Skupina 9">
            <a:extLst>
              <a:ext uri="{FF2B5EF4-FFF2-40B4-BE49-F238E27FC236}">
                <a16:creationId xmlns:a16="http://schemas.microsoft.com/office/drawing/2014/main" id="{7919C9A2-9E03-403F-BEAC-EBBECA3E3491}"/>
              </a:ext>
            </a:extLst>
          </p:cNvPr>
          <p:cNvGrpSpPr/>
          <p:nvPr/>
        </p:nvGrpSpPr>
        <p:grpSpPr>
          <a:xfrm>
            <a:off x="1472126" y="1256511"/>
            <a:ext cx="3543015" cy="634779"/>
            <a:chOff x="342824" y="1012995"/>
            <a:chExt cx="3543015" cy="634779"/>
          </a:xfrm>
        </p:grpSpPr>
        <p:sp>
          <p:nvSpPr>
            <p:cNvPr id="11" name="Obdélník: se zakulacenými rohy 10">
              <a:extLst>
                <a:ext uri="{FF2B5EF4-FFF2-40B4-BE49-F238E27FC236}">
                  <a16:creationId xmlns:a16="http://schemas.microsoft.com/office/drawing/2014/main" id="{E79A6D22-00F5-4D4F-9FED-EE4DDB4DB7C8}"/>
                </a:ext>
              </a:extLst>
            </p:cNvPr>
            <p:cNvSpPr/>
            <p:nvPr/>
          </p:nvSpPr>
          <p:spPr>
            <a:xfrm>
              <a:off x="342824" y="1012995"/>
              <a:ext cx="3543015" cy="63477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Obdélník: se zakulacenými rohy 6">
              <a:extLst>
                <a:ext uri="{FF2B5EF4-FFF2-40B4-BE49-F238E27FC236}">
                  <a16:creationId xmlns:a16="http://schemas.microsoft.com/office/drawing/2014/main" id="{B158C3A6-C01F-44FF-BC70-4477439C7EDA}"/>
                </a:ext>
              </a:extLst>
            </p:cNvPr>
            <p:cNvSpPr txBox="1"/>
            <p:nvPr/>
          </p:nvSpPr>
          <p:spPr>
            <a:xfrm>
              <a:off x="373811" y="1043982"/>
              <a:ext cx="3481041" cy="572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885" tIns="0" rIns="161885" bIns="0" numCol="1" spcCol="1270" anchor="ctr" anchorCtr="0">
              <a:noAutofit/>
            </a:bodyPr>
            <a:lstStyle/>
            <a:p>
              <a:pPr marL="0" lvl="0" indent="0" algn="l" defTabSz="800100">
                <a:lnSpc>
                  <a:spcPct val="90000"/>
                </a:lnSpc>
                <a:spcBef>
                  <a:spcPct val="0"/>
                </a:spcBef>
                <a:spcAft>
                  <a:spcPct val="35000"/>
                </a:spcAft>
                <a:buNone/>
              </a:pPr>
              <a:r>
                <a:rPr lang="cs-CZ" sz="1800" kern="1200" dirty="0">
                  <a:solidFill>
                    <a:sysClr val="window" lastClr="FFFFFF"/>
                  </a:solidFill>
                  <a:latin typeface="Calibri"/>
                  <a:ea typeface="+mn-ea"/>
                  <a:cs typeface="+mn-cs"/>
                </a:rPr>
                <a:t>Obecný rámec</a:t>
              </a:r>
            </a:p>
          </p:txBody>
        </p:sp>
      </p:grpSp>
    </p:spTree>
    <p:extLst>
      <p:ext uri="{BB962C8B-B14F-4D97-AF65-F5344CB8AC3E}">
        <p14:creationId xmlns:p14="http://schemas.microsoft.com/office/powerpoint/2010/main" val="284965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Fáze Kontrol veřejných zakázek</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Skupina 14">
            <a:extLst>
              <a:ext uri="{FF2B5EF4-FFF2-40B4-BE49-F238E27FC236}">
                <a16:creationId xmlns:a16="http://schemas.microsoft.com/office/drawing/2014/main" id="{4AC848EA-195A-485D-82DA-8F30A97AF5B0}"/>
              </a:ext>
            </a:extLst>
          </p:cNvPr>
          <p:cNvGrpSpPr/>
          <p:nvPr/>
        </p:nvGrpSpPr>
        <p:grpSpPr>
          <a:xfrm>
            <a:off x="2056010" y="1399400"/>
            <a:ext cx="5563989" cy="494010"/>
            <a:chOff x="532010" y="2400"/>
            <a:chExt cx="5563989" cy="494010"/>
          </a:xfrm>
        </p:grpSpPr>
        <p:sp>
          <p:nvSpPr>
            <p:cNvPr id="46" name="Obdélník: se zakulacenými horními rohy 45">
              <a:extLst>
                <a:ext uri="{FF2B5EF4-FFF2-40B4-BE49-F238E27FC236}">
                  <a16:creationId xmlns:a16="http://schemas.microsoft.com/office/drawing/2014/main" id="{E99E8ECE-3B9D-494B-8D5A-C5DD6200FA68}"/>
                </a:ext>
              </a:extLst>
            </p:cNvPr>
            <p:cNvSpPr/>
            <p:nvPr/>
          </p:nvSpPr>
          <p:spPr>
            <a:xfrm rot="5400000">
              <a:off x="3067000" y="-2532590"/>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7" name="Obdélník: se zakulacenými horními rohy 4">
              <a:extLst>
                <a:ext uri="{FF2B5EF4-FFF2-40B4-BE49-F238E27FC236}">
                  <a16:creationId xmlns:a16="http://schemas.microsoft.com/office/drawing/2014/main" id="{803B98C7-9DE7-4D4E-9B07-0C4D55E6F491}"/>
                </a:ext>
              </a:extLst>
            </p:cNvPr>
            <p:cNvSpPr txBox="1"/>
            <p:nvPr/>
          </p:nvSpPr>
          <p:spPr>
            <a:xfrm>
              <a:off x="532011" y="26515"/>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zadávacích podmínek před zahájením ZŘ</a:t>
              </a:r>
            </a:p>
          </p:txBody>
        </p:sp>
      </p:grpSp>
      <p:grpSp>
        <p:nvGrpSpPr>
          <p:cNvPr id="16" name="Skupina 15">
            <a:extLst>
              <a:ext uri="{FF2B5EF4-FFF2-40B4-BE49-F238E27FC236}">
                <a16:creationId xmlns:a16="http://schemas.microsoft.com/office/drawing/2014/main" id="{6512AA43-8747-4EF1-8F84-551018097FEE}"/>
              </a:ext>
            </a:extLst>
          </p:cNvPr>
          <p:cNvGrpSpPr/>
          <p:nvPr/>
        </p:nvGrpSpPr>
        <p:grpSpPr>
          <a:xfrm>
            <a:off x="1524001" y="2059235"/>
            <a:ext cx="532010" cy="760015"/>
            <a:chOff x="1" y="662235"/>
            <a:chExt cx="532010" cy="760015"/>
          </a:xfrm>
        </p:grpSpPr>
        <p:sp>
          <p:nvSpPr>
            <p:cNvPr id="44" name="Šipka: dvojitá 43">
              <a:extLst>
                <a:ext uri="{FF2B5EF4-FFF2-40B4-BE49-F238E27FC236}">
                  <a16:creationId xmlns:a16="http://schemas.microsoft.com/office/drawing/2014/main" id="{8F1035A2-A49D-4148-883F-719D0916637C}"/>
                </a:ext>
              </a:extLst>
            </p:cNvPr>
            <p:cNvSpPr/>
            <p:nvPr/>
          </p:nvSpPr>
          <p:spPr>
            <a:xfrm rot="5400000">
              <a:off x="-114002" y="776238"/>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5" name="Šipka: dvojitá 6">
              <a:extLst>
                <a:ext uri="{FF2B5EF4-FFF2-40B4-BE49-F238E27FC236}">
                  <a16:creationId xmlns:a16="http://schemas.microsoft.com/office/drawing/2014/main" id="{09D15510-018F-4175-94A7-2C07BF421EC5}"/>
                </a:ext>
              </a:extLst>
            </p:cNvPr>
            <p:cNvSpPr txBox="1"/>
            <p:nvPr/>
          </p:nvSpPr>
          <p:spPr>
            <a:xfrm>
              <a:off x="1" y="928240"/>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2. fáze</a:t>
              </a:r>
            </a:p>
          </p:txBody>
        </p:sp>
      </p:grpSp>
      <p:grpSp>
        <p:nvGrpSpPr>
          <p:cNvPr id="17" name="Skupina 16">
            <a:extLst>
              <a:ext uri="{FF2B5EF4-FFF2-40B4-BE49-F238E27FC236}">
                <a16:creationId xmlns:a16="http://schemas.microsoft.com/office/drawing/2014/main" id="{08F0ACFC-F2BF-4DD2-A002-50ADB1436717}"/>
              </a:ext>
            </a:extLst>
          </p:cNvPr>
          <p:cNvGrpSpPr/>
          <p:nvPr/>
        </p:nvGrpSpPr>
        <p:grpSpPr>
          <a:xfrm>
            <a:off x="2056010" y="2059237"/>
            <a:ext cx="5563989" cy="494010"/>
            <a:chOff x="532010" y="662237"/>
            <a:chExt cx="5563989" cy="494010"/>
          </a:xfrm>
        </p:grpSpPr>
        <p:sp>
          <p:nvSpPr>
            <p:cNvPr id="42" name="Obdélník: se zakulacenými horními rohy 41">
              <a:extLst>
                <a:ext uri="{FF2B5EF4-FFF2-40B4-BE49-F238E27FC236}">
                  <a16:creationId xmlns:a16="http://schemas.microsoft.com/office/drawing/2014/main" id="{BC9F10A9-197C-4D6F-92CB-1ADB25D08770}"/>
                </a:ext>
              </a:extLst>
            </p:cNvPr>
            <p:cNvSpPr/>
            <p:nvPr/>
          </p:nvSpPr>
          <p:spPr>
            <a:xfrm rot="5400000">
              <a:off x="3067000" y="-1872753"/>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3" name="Obdélník: se zakulacenými horními rohy 8">
              <a:extLst>
                <a:ext uri="{FF2B5EF4-FFF2-40B4-BE49-F238E27FC236}">
                  <a16:creationId xmlns:a16="http://schemas.microsoft.com/office/drawing/2014/main" id="{A4BDF7AE-6910-440B-B752-F904203FD5D4}"/>
                </a:ext>
              </a:extLst>
            </p:cNvPr>
            <p:cNvSpPr txBox="1"/>
            <p:nvPr/>
          </p:nvSpPr>
          <p:spPr>
            <a:xfrm>
              <a:off x="532011" y="686352"/>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průběhu ZŘ před podpisem smlouvy</a:t>
              </a:r>
            </a:p>
          </p:txBody>
        </p:sp>
      </p:grpSp>
      <p:grpSp>
        <p:nvGrpSpPr>
          <p:cNvPr id="18" name="Skupina 17">
            <a:extLst>
              <a:ext uri="{FF2B5EF4-FFF2-40B4-BE49-F238E27FC236}">
                <a16:creationId xmlns:a16="http://schemas.microsoft.com/office/drawing/2014/main" id="{A5184ADA-A3C1-4C37-BC32-97D64A9132B2}"/>
              </a:ext>
            </a:extLst>
          </p:cNvPr>
          <p:cNvGrpSpPr/>
          <p:nvPr/>
        </p:nvGrpSpPr>
        <p:grpSpPr>
          <a:xfrm>
            <a:off x="1524001" y="2719072"/>
            <a:ext cx="532010" cy="760015"/>
            <a:chOff x="1" y="1322072"/>
            <a:chExt cx="532010" cy="760015"/>
          </a:xfrm>
        </p:grpSpPr>
        <p:sp>
          <p:nvSpPr>
            <p:cNvPr id="40" name="Šipka: dvojitá 39">
              <a:extLst>
                <a:ext uri="{FF2B5EF4-FFF2-40B4-BE49-F238E27FC236}">
                  <a16:creationId xmlns:a16="http://schemas.microsoft.com/office/drawing/2014/main" id="{F688C86A-2E53-4E74-AABC-1B3CE496550E}"/>
                </a:ext>
              </a:extLst>
            </p:cNvPr>
            <p:cNvSpPr/>
            <p:nvPr/>
          </p:nvSpPr>
          <p:spPr>
            <a:xfrm rot="5400000">
              <a:off x="-114002" y="1436075"/>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1" name="Šipka: dvojitá 10">
              <a:extLst>
                <a:ext uri="{FF2B5EF4-FFF2-40B4-BE49-F238E27FC236}">
                  <a16:creationId xmlns:a16="http://schemas.microsoft.com/office/drawing/2014/main" id="{3CCDFC53-D9D9-4F45-8682-E08A8D76C978}"/>
                </a:ext>
              </a:extLst>
            </p:cNvPr>
            <p:cNvSpPr txBox="1"/>
            <p:nvPr/>
          </p:nvSpPr>
          <p:spPr>
            <a:xfrm>
              <a:off x="1" y="1588077"/>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3. fáze</a:t>
              </a:r>
            </a:p>
          </p:txBody>
        </p:sp>
      </p:grpSp>
      <p:grpSp>
        <p:nvGrpSpPr>
          <p:cNvPr id="19" name="Skupina 18">
            <a:extLst>
              <a:ext uri="{FF2B5EF4-FFF2-40B4-BE49-F238E27FC236}">
                <a16:creationId xmlns:a16="http://schemas.microsoft.com/office/drawing/2014/main" id="{52B8BD8C-A8E4-4354-B73B-8476EC84D654}"/>
              </a:ext>
            </a:extLst>
          </p:cNvPr>
          <p:cNvGrpSpPr/>
          <p:nvPr/>
        </p:nvGrpSpPr>
        <p:grpSpPr>
          <a:xfrm>
            <a:off x="2056010" y="2719075"/>
            <a:ext cx="5563989" cy="494010"/>
            <a:chOff x="532010" y="1322075"/>
            <a:chExt cx="5563989" cy="494010"/>
          </a:xfrm>
        </p:grpSpPr>
        <p:sp>
          <p:nvSpPr>
            <p:cNvPr id="38" name="Obdélník: se zakulacenými horními rohy 37">
              <a:extLst>
                <a:ext uri="{FF2B5EF4-FFF2-40B4-BE49-F238E27FC236}">
                  <a16:creationId xmlns:a16="http://schemas.microsoft.com/office/drawing/2014/main" id="{7CB2332E-278B-415E-87B1-4D5A42BB565E}"/>
                </a:ext>
              </a:extLst>
            </p:cNvPr>
            <p:cNvSpPr/>
            <p:nvPr/>
          </p:nvSpPr>
          <p:spPr>
            <a:xfrm rot="5400000">
              <a:off x="3067000" y="-121291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9" name="Obdélník: se zakulacenými horními rohy 12">
              <a:extLst>
                <a:ext uri="{FF2B5EF4-FFF2-40B4-BE49-F238E27FC236}">
                  <a16:creationId xmlns:a16="http://schemas.microsoft.com/office/drawing/2014/main" id="{132B5591-70EE-4ED2-A283-B085497B6675}"/>
                </a:ext>
              </a:extLst>
            </p:cNvPr>
            <p:cNvSpPr txBox="1"/>
            <p:nvPr/>
          </p:nvSpPr>
          <p:spPr>
            <a:xfrm>
              <a:off x="532011" y="134619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dokončení VZ po podpisu smlouvy</a:t>
              </a:r>
            </a:p>
          </p:txBody>
        </p:sp>
      </p:grpSp>
      <p:grpSp>
        <p:nvGrpSpPr>
          <p:cNvPr id="20" name="Skupina 19">
            <a:extLst>
              <a:ext uri="{FF2B5EF4-FFF2-40B4-BE49-F238E27FC236}">
                <a16:creationId xmlns:a16="http://schemas.microsoft.com/office/drawing/2014/main" id="{B9EE02E9-0607-410E-B034-551ADD3CD7BF}"/>
              </a:ext>
            </a:extLst>
          </p:cNvPr>
          <p:cNvGrpSpPr/>
          <p:nvPr/>
        </p:nvGrpSpPr>
        <p:grpSpPr>
          <a:xfrm>
            <a:off x="1524001" y="3378910"/>
            <a:ext cx="532010" cy="760015"/>
            <a:chOff x="1" y="1981910"/>
            <a:chExt cx="532010" cy="760015"/>
          </a:xfrm>
        </p:grpSpPr>
        <p:sp>
          <p:nvSpPr>
            <p:cNvPr id="36" name="Šipka: dvojitá 35">
              <a:extLst>
                <a:ext uri="{FF2B5EF4-FFF2-40B4-BE49-F238E27FC236}">
                  <a16:creationId xmlns:a16="http://schemas.microsoft.com/office/drawing/2014/main" id="{6D4596E4-EDF8-4E8D-87D9-9D1B09F26AF2}"/>
                </a:ext>
              </a:extLst>
            </p:cNvPr>
            <p:cNvSpPr/>
            <p:nvPr/>
          </p:nvSpPr>
          <p:spPr>
            <a:xfrm rot="5400000">
              <a:off x="-114002" y="2095913"/>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7" name="Šipka: dvojitá 14">
              <a:extLst>
                <a:ext uri="{FF2B5EF4-FFF2-40B4-BE49-F238E27FC236}">
                  <a16:creationId xmlns:a16="http://schemas.microsoft.com/office/drawing/2014/main" id="{40D2B225-A154-43AD-88BF-DCBDF475F047}"/>
                </a:ext>
              </a:extLst>
            </p:cNvPr>
            <p:cNvSpPr txBox="1"/>
            <p:nvPr/>
          </p:nvSpPr>
          <p:spPr>
            <a:xfrm>
              <a:off x="1" y="2247915"/>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4. fáze</a:t>
              </a:r>
            </a:p>
          </p:txBody>
        </p:sp>
      </p:grpSp>
      <p:grpSp>
        <p:nvGrpSpPr>
          <p:cNvPr id="21" name="Skupina 20">
            <a:extLst>
              <a:ext uri="{FF2B5EF4-FFF2-40B4-BE49-F238E27FC236}">
                <a16:creationId xmlns:a16="http://schemas.microsoft.com/office/drawing/2014/main" id="{F905137D-4460-4600-997A-D4E4422F44B5}"/>
              </a:ext>
            </a:extLst>
          </p:cNvPr>
          <p:cNvGrpSpPr/>
          <p:nvPr/>
        </p:nvGrpSpPr>
        <p:grpSpPr>
          <a:xfrm>
            <a:off x="2056010" y="3378912"/>
            <a:ext cx="5563989" cy="494010"/>
            <a:chOff x="532010" y="1981912"/>
            <a:chExt cx="5563989" cy="494010"/>
          </a:xfrm>
        </p:grpSpPr>
        <p:sp>
          <p:nvSpPr>
            <p:cNvPr id="34" name="Obdélník: se zakulacenými horními rohy 33">
              <a:extLst>
                <a:ext uri="{FF2B5EF4-FFF2-40B4-BE49-F238E27FC236}">
                  <a16:creationId xmlns:a16="http://schemas.microsoft.com/office/drawing/2014/main" id="{7E35B00A-F98F-49C4-98DF-430CC6CF3A02}"/>
                </a:ext>
              </a:extLst>
            </p:cNvPr>
            <p:cNvSpPr/>
            <p:nvPr/>
          </p:nvSpPr>
          <p:spPr>
            <a:xfrm rot="5400000">
              <a:off x="3067000" y="-55307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5" name="Obdélník: se zakulacenými horními rohy 16">
              <a:extLst>
                <a:ext uri="{FF2B5EF4-FFF2-40B4-BE49-F238E27FC236}">
                  <a16:creationId xmlns:a16="http://schemas.microsoft.com/office/drawing/2014/main" id="{9DB43BD8-94FC-45D5-8605-A19F4203D042}"/>
                </a:ext>
              </a:extLst>
            </p:cNvPr>
            <p:cNvSpPr txBox="1"/>
            <p:nvPr/>
          </p:nvSpPr>
          <p:spPr>
            <a:xfrm>
              <a:off x="532011" y="2006027"/>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dodatku ke smlouvě před jeho uzavřením</a:t>
              </a:r>
            </a:p>
          </p:txBody>
        </p:sp>
      </p:grpSp>
      <p:grpSp>
        <p:nvGrpSpPr>
          <p:cNvPr id="22" name="Skupina 21">
            <a:extLst>
              <a:ext uri="{FF2B5EF4-FFF2-40B4-BE49-F238E27FC236}">
                <a16:creationId xmlns:a16="http://schemas.microsoft.com/office/drawing/2014/main" id="{51943BFA-45C6-4782-BCC7-62A363B1C05C}"/>
              </a:ext>
            </a:extLst>
          </p:cNvPr>
          <p:cNvGrpSpPr/>
          <p:nvPr/>
        </p:nvGrpSpPr>
        <p:grpSpPr>
          <a:xfrm>
            <a:off x="1524001" y="4038747"/>
            <a:ext cx="532010" cy="760015"/>
            <a:chOff x="1" y="2641747"/>
            <a:chExt cx="532010" cy="760015"/>
          </a:xfrm>
        </p:grpSpPr>
        <p:sp>
          <p:nvSpPr>
            <p:cNvPr id="32" name="Šipka: dvojitá 31">
              <a:extLst>
                <a:ext uri="{FF2B5EF4-FFF2-40B4-BE49-F238E27FC236}">
                  <a16:creationId xmlns:a16="http://schemas.microsoft.com/office/drawing/2014/main" id="{0513E1FC-AB41-4EB5-ABFC-126DBA51AA36}"/>
                </a:ext>
              </a:extLst>
            </p:cNvPr>
            <p:cNvSpPr/>
            <p:nvPr/>
          </p:nvSpPr>
          <p:spPr>
            <a:xfrm rot="5400000">
              <a:off x="-114002" y="2755750"/>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3" name="Šipka: dvojitá 18">
              <a:extLst>
                <a:ext uri="{FF2B5EF4-FFF2-40B4-BE49-F238E27FC236}">
                  <a16:creationId xmlns:a16="http://schemas.microsoft.com/office/drawing/2014/main" id="{42F50A80-9EC3-4AA4-98A7-F66099EA3557}"/>
                </a:ext>
              </a:extLst>
            </p:cNvPr>
            <p:cNvSpPr txBox="1"/>
            <p:nvPr/>
          </p:nvSpPr>
          <p:spPr>
            <a:xfrm>
              <a:off x="1" y="2907752"/>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5. fáze</a:t>
              </a:r>
            </a:p>
          </p:txBody>
        </p:sp>
      </p:grpSp>
      <p:grpSp>
        <p:nvGrpSpPr>
          <p:cNvPr id="23" name="Skupina 22">
            <a:extLst>
              <a:ext uri="{FF2B5EF4-FFF2-40B4-BE49-F238E27FC236}">
                <a16:creationId xmlns:a16="http://schemas.microsoft.com/office/drawing/2014/main" id="{88D8143B-DF1B-44A5-9391-7F276A93E147}"/>
              </a:ext>
            </a:extLst>
          </p:cNvPr>
          <p:cNvGrpSpPr/>
          <p:nvPr/>
        </p:nvGrpSpPr>
        <p:grpSpPr>
          <a:xfrm>
            <a:off x="2056010" y="4038748"/>
            <a:ext cx="5563989" cy="494010"/>
            <a:chOff x="532010" y="2641748"/>
            <a:chExt cx="5563989" cy="494010"/>
          </a:xfrm>
        </p:grpSpPr>
        <p:sp>
          <p:nvSpPr>
            <p:cNvPr id="30" name="Obdélník: se zakulacenými horními rohy 29">
              <a:extLst>
                <a:ext uri="{FF2B5EF4-FFF2-40B4-BE49-F238E27FC236}">
                  <a16:creationId xmlns:a16="http://schemas.microsoft.com/office/drawing/2014/main" id="{B46DA209-890C-4B8D-B5BD-E9D3A307F9E1}"/>
                </a:ext>
              </a:extLst>
            </p:cNvPr>
            <p:cNvSpPr/>
            <p:nvPr/>
          </p:nvSpPr>
          <p:spPr>
            <a:xfrm rot="5400000">
              <a:off x="3067000" y="10675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1" name="Obdélník: se zakulacenými horními rohy 20">
              <a:extLst>
                <a:ext uri="{FF2B5EF4-FFF2-40B4-BE49-F238E27FC236}">
                  <a16:creationId xmlns:a16="http://schemas.microsoft.com/office/drawing/2014/main" id="{CE156ED9-9014-4794-B60C-233AE3B17737}"/>
                </a:ext>
              </a:extLst>
            </p:cNvPr>
            <p:cNvSpPr txBox="1"/>
            <p:nvPr/>
          </p:nvSpPr>
          <p:spPr>
            <a:xfrm>
              <a:off x="532011" y="2665863"/>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uzavřeného dodatku ke smlouvě</a:t>
              </a:r>
            </a:p>
          </p:txBody>
        </p:sp>
      </p:grpSp>
      <p:grpSp>
        <p:nvGrpSpPr>
          <p:cNvPr id="24" name="Skupina 23">
            <a:extLst>
              <a:ext uri="{FF2B5EF4-FFF2-40B4-BE49-F238E27FC236}">
                <a16:creationId xmlns:a16="http://schemas.microsoft.com/office/drawing/2014/main" id="{079BE578-3AB4-4F54-AAEC-610E35B831A4}"/>
              </a:ext>
            </a:extLst>
          </p:cNvPr>
          <p:cNvGrpSpPr/>
          <p:nvPr/>
        </p:nvGrpSpPr>
        <p:grpSpPr>
          <a:xfrm>
            <a:off x="1524001" y="4698584"/>
            <a:ext cx="532010" cy="760015"/>
            <a:chOff x="1" y="3301584"/>
            <a:chExt cx="532010" cy="760015"/>
          </a:xfrm>
        </p:grpSpPr>
        <p:sp>
          <p:nvSpPr>
            <p:cNvPr id="28" name="Šipka: dvojitá 27">
              <a:extLst>
                <a:ext uri="{FF2B5EF4-FFF2-40B4-BE49-F238E27FC236}">
                  <a16:creationId xmlns:a16="http://schemas.microsoft.com/office/drawing/2014/main" id="{E7706A87-592D-45C3-B82A-E4CDC47BB1F4}"/>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9" name="Šipka: dvojitá 22">
              <a:extLst>
                <a:ext uri="{FF2B5EF4-FFF2-40B4-BE49-F238E27FC236}">
                  <a16:creationId xmlns:a16="http://schemas.microsoft.com/office/drawing/2014/main" id="{72CA5CFF-A4C6-4B3C-A5F5-F6F7DB00D0C8}"/>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6. fáze</a:t>
              </a:r>
            </a:p>
          </p:txBody>
        </p:sp>
      </p:grpSp>
      <p:grpSp>
        <p:nvGrpSpPr>
          <p:cNvPr id="25" name="Skupina 24">
            <a:extLst>
              <a:ext uri="{FF2B5EF4-FFF2-40B4-BE49-F238E27FC236}">
                <a16:creationId xmlns:a16="http://schemas.microsoft.com/office/drawing/2014/main" id="{E9E8EDD5-8EAF-4098-BD30-4E444A47B205}"/>
              </a:ext>
            </a:extLst>
          </p:cNvPr>
          <p:cNvGrpSpPr/>
          <p:nvPr/>
        </p:nvGrpSpPr>
        <p:grpSpPr>
          <a:xfrm>
            <a:off x="2056010" y="4698585"/>
            <a:ext cx="5563989" cy="494010"/>
            <a:chOff x="532010" y="3301585"/>
            <a:chExt cx="5563989" cy="494010"/>
          </a:xfrm>
        </p:grpSpPr>
        <p:sp>
          <p:nvSpPr>
            <p:cNvPr id="26" name="Obdélník: se zakulacenými horními rohy 25">
              <a:extLst>
                <a:ext uri="{FF2B5EF4-FFF2-40B4-BE49-F238E27FC236}">
                  <a16:creationId xmlns:a16="http://schemas.microsoft.com/office/drawing/2014/main" id="{FEF82E34-B32D-4003-B3EE-B97A41831731}"/>
                </a:ext>
              </a:extLst>
            </p:cNvPr>
            <p:cNvSpPr/>
            <p:nvPr/>
          </p:nvSpPr>
          <p:spPr>
            <a:xfrm rot="5400000">
              <a:off x="3067000" y="76659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7" name="Obdélník: se zakulacenými horními rohy 24">
              <a:extLst>
                <a:ext uri="{FF2B5EF4-FFF2-40B4-BE49-F238E27FC236}">
                  <a16:creationId xmlns:a16="http://schemas.microsoft.com/office/drawing/2014/main" id="{E268CF31-1B88-46BF-A459-D85E3523DE7C}"/>
                </a:ext>
              </a:extLst>
            </p:cNvPr>
            <p:cNvSpPr txBox="1"/>
            <p:nvPr/>
          </p:nvSpPr>
          <p:spPr>
            <a:xfrm>
              <a:off x="532011" y="332570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provedených změn smlouvy identifikovaných při ŽOP</a:t>
              </a:r>
            </a:p>
          </p:txBody>
        </p:sp>
      </p:grpSp>
      <p:grpSp>
        <p:nvGrpSpPr>
          <p:cNvPr id="81" name="Skupina 80">
            <a:extLst>
              <a:ext uri="{FF2B5EF4-FFF2-40B4-BE49-F238E27FC236}">
                <a16:creationId xmlns:a16="http://schemas.microsoft.com/office/drawing/2014/main" id="{020D2A67-CFD9-4718-92F6-7E08D34C8F16}"/>
              </a:ext>
            </a:extLst>
          </p:cNvPr>
          <p:cNvGrpSpPr/>
          <p:nvPr/>
        </p:nvGrpSpPr>
        <p:grpSpPr>
          <a:xfrm>
            <a:off x="1524001" y="1399399"/>
            <a:ext cx="532010" cy="760015"/>
            <a:chOff x="1" y="2398"/>
            <a:chExt cx="532010" cy="760015"/>
          </a:xfrm>
        </p:grpSpPr>
        <p:sp>
          <p:nvSpPr>
            <p:cNvPr id="115" name="Šipka: dvojitá 114">
              <a:extLst>
                <a:ext uri="{FF2B5EF4-FFF2-40B4-BE49-F238E27FC236}">
                  <a16:creationId xmlns:a16="http://schemas.microsoft.com/office/drawing/2014/main" id="{2E07DDED-EC90-4285-8FDA-453AF5113BD4}"/>
                </a:ext>
              </a:extLst>
            </p:cNvPr>
            <p:cNvSpPr/>
            <p:nvPr/>
          </p:nvSpPr>
          <p:spPr>
            <a:xfrm rot="5400000">
              <a:off x="-114002" y="116401"/>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16" name="Šipka: dvojitá 4">
              <a:extLst>
                <a:ext uri="{FF2B5EF4-FFF2-40B4-BE49-F238E27FC236}">
                  <a16:creationId xmlns:a16="http://schemas.microsoft.com/office/drawing/2014/main" id="{08E9FB5C-2092-41F7-84F5-3F6958E7C1AB}"/>
                </a:ext>
              </a:extLst>
            </p:cNvPr>
            <p:cNvSpPr txBox="1"/>
            <p:nvPr/>
          </p:nvSpPr>
          <p:spPr>
            <a:xfrm>
              <a:off x="1" y="268403"/>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1. fáze</a:t>
              </a:r>
            </a:p>
          </p:txBody>
        </p:sp>
      </p:grpSp>
      <p:grpSp>
        <p:nvGrpSpPr>
          <p:cNvPr id="82" name="Skupina 81">
            <a:extLst>
              <a:ext uri="{FF2B5EF4-FFF2-40B4-BE49-F238E27FC236}">
                <a16:creationId xmlns:a16="http://schemas.microsoft.com/office/drawing/2014/main" id="{6A234DBE-2ED1-454C-B0F2-1789B75B2645}"/>
              </a:ext>
            </a:extLst>
          </p:cNvPr>
          <p:cNvGrpSpPr/>
          <p:nvPr/>
        </p:nvGrpSpPr>
        <p:grpSpPr>
          <a:xfrm>
            <a:off x="2056010" y="1399401"/>
            <a:ext cx="5563989" cy="494010"/>
            <a:chOff x="532010" y="2400"/>
            <a:chExt cx="5563989" cy="494010"/>
          </a:xfrm>
        </p:grpSpPr>
        <p:sp>
          <p:nvSpPr>
            <p:cNvPr id="113" name="Obdélník: se zakulacenými horními rohy 112">
              <a:extLst>
                <a:ext uri="{FF2B5EF4-FFF2-40B4-BE49-F238E27FC236}">
                  <a16:creationId xmlns:a16="http://schemas.microsoft.com/office/drawing/2014/main" id="{83E7FB2D-EC3C-4A02-A73C-FD15CC1713B1}"/>
                </a:ext>
              </a:extLst>
            </p:cNvPr>
            <p:cNvSpPr/>
            <p:nvPr/>
          </p:nvSpPr>
          <p:spPr>
            <a:xfrm rot="5400000">
              <a:off x="3067000" y="-2532590"/>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4" name="Obdélník: se zakulacenými horními rohy 6">
              <a:extLst>
                <a:ext uri="{FF2B5EF4-FFF2-40B4-BE49-F238E27FC236}">
                  <a16:creationId xmlns:a16="http://schemas.microsoft.com/office/drawing/2014/main" id="{B00468A1-F19E-4FA8-8870-3EC585C449CA}"/>
                </a:ext>
              </a:extLst>
            </p:cNvPr>
            <p:cNvSpPr txBox="1"/>
            <p:nvPr/>
          </p:nvSpPr>
          <p:spPr>
            <a:xfrm>
              <a:off x="532011" y="26515"/>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zadávacích podmínek před zahájením ZŘ</a:t>
              </a:r>
            </a:p>
          </p:txBody>
        </p:sp>
      </p:grpSp>
      <p:grpSp>
        <p:nvGrpSpPr>
          <p:cNvPr id="83" name="Skupina 82">
            <a:extLst>
              <a:ext uri="{FF2B5EF4-FFF2-40B4-BE49-F238E27FC236}">
                <a16:creationId xmlns:a16="http://schemas.microsoft.com/office/drawing/2014/main" id="{D9792629-8AD1-485F-9E01-B2272B0EF397}"/>
              </a:ext>
            </a:extLst>
          </p:cNvPr>
          <p:cNvGrpSpPr/>
          <p:nvPr/>
        </p:nvGrpSpPr>
        <p:grpSpPr>
          <a:xfrm>
            <a:off x="1524001" y="2059236"/>
            <a:ext cx="532010" cy="760015"/>
            <a:chOff x="1" y="662235"/>
            <a:chExt cx="532010" cy="760015"/>
          </a:xfrm>
        </p:grpSpPr>
        <p:sp>
          <p:nvSpPr>
            <p:cNvPr id="111" name="Šipka: dvojitá 110">
              <a:extLst>
                <a:ext uri="{FF2B5EF4-FFF2-40B4-BE49-F238E27FC236}">
                  <a16:creationId xmlns:a16="http://schemas.microsoft.com/office/drawing/2014/main" id="{6C7D42E2-AA92-4C0A-B118-ECBBAFB5333C}"/>
                </a:ext>
              </a:extLst>
            </p:cNvPr>
            <p:cNvSpPr/>
            <p:nvPr/>
          </p:nvSpPr>
          <p:spPr>
            <a:xfrm rot="5400000">
              <a:off x="-114002" y="776238"/>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12" name="Šipka: dvojitá 8">
              <a:extLst>
                <a:ext uri="{FF2B5EF4-FFF2-40B4-BE49-F238E27FC236}">
                  <a16:creationId xmlns:a16="http://schemas.microsoft.com/office/drawing/2014/main" id="{15748343-BE69-461D-B4A6-184F0F6B22D6}"/>
                </a:ext>
              </a:extLst>
            </p:cNvPr>
            <p:cNvSpPr txBox="1"/>
            <p:nvPr/>
          </p:nvSpPr>
          <p:spPr>
            <a:xfrm>
              <a:off x="1" y="928240"/>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2. fáze</a:t>
              </a:r>
            </a:p>
          </p:txBody>
        </p:sp>
      </p:grpSp>
      <p:grpSp>
        <p:nvGrpSpPr>
          <p:cNvPr id="84" name="Skupina 83">
            <a:extLst>
              <a:ext uri="{FF2B5EF4-FFF2-40B4-BE49-F238E27FC236}">
                <a16:creationId xmlns:a16="http://schemas.microsoft.com/office/drawing/2014/main" id="{FEC62495-76F1-4FDA-9DEC-680B81AAAB17}"/>
              </a:ext>
            </a:extLst>
          </p:cNvPr>
          <p:cNvGrpSpPr/>
          <p:nvPr/>
        </p:nvGrpSpPr>
        <p:grpSpPr>
          <a:xfrm>
            <a:off x="2056010" y="2059238"/>
            <a:ext cx="5563989" cy="494010"/>
            <a:chOff x="532010" y="662237"/>
            <a:chExt cx="5563989" cy="494010"/>
          </a:xfrm>
        </p:grpSpPr>
        <p:sp>
          <p:nvSpPr>
            <p:cNvPr id="109" name="Obdélník: se zakulacenými horními rohy 108">
              <a:extLst>
                <a:ext uri="{FF2B5EF4-FFF2-40B4-BE49-F238E27FC236}">
                  <a16:creationId xmlns:a16="http://schemas.microsoft.com/office/drawing/2014/main" id="{322D7830-8CBD-428C-B25E-1E4F6A80508D}"/>
                </a:ext>
              </a:extLst>
            </p:cNvPr>
            <p:cNvSpPr/>
            <p:nvPr/>
          </p:nvSpPr>
          <p:spPr>
            <a:xfrm rot="5400000">
              <a:off x="3067000" y="-1872753"/>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0" name="Obdélník: se zakulacenými horními rohy 10">
              <a:extLst>
                <a:ext uri="{FF2B5EF4-FFF2-40B4-BE49-F238E27FC236}">
                  <a16:creationId xmlns:a16="http://schemas.microsoft.com/office/drawing/2014/main" id="{7C544FDA-F60D-4523-949D-206A1C4EE528}"/>
                </a:ext>
              </a:extLst>
            </p:cNvPr>
            <p:cNvSpPr txBox="1"/>
            <p:nvPr/>
          </p:nvSpPr>
          <p:spPr>
            <a:xfrm>
              <a:off x="532011" y="686352"/>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průběhu ZŘ před podpisem smlouvy</a:t>
              </a:r>
            </a:p>
          </p:txBody>
        </p:sp>
      </p:grpSp>
      <p:grpSp>
        <p:nvGrpSpPr>
          <p:cNvPr id="85" name="Skupina 84">
            <a:extLst>
              <a:ext uri="{FF2B5EF4-FFF2-40B4-BE49-F238E27FC236}">
                <a16:creationId xmlns:a16="http://schemas.microsoft.com/office/drawing/2014/main" id="{6013BBA5-A475-4F90-A942-DC6D372A877F}"/>
              </a:ext>
            </a:extLst>
          </p:cNvPr>
          <p:cNvGrpSpPr/>
          <p:nvPr/>
        </p:nvGrpSpPr>
        <p:grpSpPr>
          <a:xfrm>
            <a:off x="1524001" y="2719073"/>
            <a:ext cx="532010" cy="760015"/>
            <a:chOff x="1" y="1322072"/>
            <a:chExt cx="532010" cy="760015"/>
          </a:xfrm>
        </p:grpSpPr>
        <p:sp>
          <p:nvSpPr>
            <p:cNvPr id="107" name="Šipka: dvojitá 106">
              <a:extLst>
                <a:ext uri="{FF2B5EF4-FFF2-40B4-BE49-F238E27FC236}">
                  <a16:creationId xmlns:a16="http://schemas.microsoft.com/office/drawing/2014/main" id="{380A93CB-1AB0-4803-B731-21C789A004EC}"/>
                </a:ext>
              </a:extLst>
            </p:cNvPr>
            <p:cNvSpPr/>
            <p:nvPr/>
          </p:nvSpPr>
          <p:spPr>
            <a:xfrm rot="5400000">
              <a:off x="-114002" y="1436075"/>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8" name="Šipka: dvojitá 12">
              <a:extLst>
                <a:ext uri="{FF2B5EF4-FFF2-40B4-BE49-F238E27FC236}">
                  <a16:creationId xmlns:a16="http://schemas.microsoft.com/office/drawing/2014/main" id="{47477AA8-8500-434D-80A0-6AF8D9022872}"/>
                </a:ext>
              </a:extLst>
            </p:cNvPr>
            <p:cNvSpPr txBox="1"/>
            <p:nvPr/>
          </p:nvSpPr>
          <p:spPr>
            <a:xfrm>
              <a:off x="1" y="1588077"/>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3. fáze</a:t>
              </a:r>
            </a:p>
          </p:txBody>
        </p:sp>
      </p:grpSp>
      <p:grpSp>
        <p:nvGrpSpPr>
          <p:cNvPr id="86" name="Skupina 85">
            <a:extLst>
              <a:ext uri="{FF2B5EF4-FFF2-40B4-BE49-F238E27FC236}">
                <a16:creationId xmlns:a16="http://schemas.microsoft.com/office/drawing/2014/main" id="{CE9413A4-E18A-4B07-8159-8E6D506E5375}"/>
              </a:ext>
            </a:extLst>
          </p:cNvPr>
          <p:cNvGrpSpPr/>
          <p:nvPr/>
        </p:nvGrpSpPr>
        <p:grpSpPr>
          <a:xfrm>
            <a:off x="2056010" y="2719076"/>
            <a:ext cx="5563989" cy="494010"/>
            <a:chOff x="532010" y="1322075"/>
            <a:chExt cx="5563989" cy="494010"/>
          </a:xfrm>
        </p:grpSpPr>
        <p:sp>
          <p:nvSpPr>
            <p:cNvPr id="105" name="Obdélník: se zakulacenými horními rohy 104">
              <a:extLst>
                <a:ext uri="{FF2B5EF4-FFF2-40B4-BE49-F238E27FC236}">
                  <a16:creationId xmlns:a16="http://schemas.microsoft.com/office/drawing/2014/main" id="{67A66B6C-C436-4A8C-BBD5-4F9AFF2F41AC}"/>
                </a:ext>
              </a:extLst>
            </p:cNvPr>
            <p:cNvSpPr/>
            <p:nvPr/>
          </p:nvSpPr>
          <p:spPr>
            <a:xfrm rot="5400000">
              <a:off x="3067000" y="-121291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6" name="Obdélník: se zakulacenými horními rohy 14">
              <a:extLst>
                <a:ext uri="{FF2B5EF4-FFF2-40B4-BE49-F238E27FC236}">
                  <a16:creationId xmlns:a16="http://schemas.microsoft.com/office/drawing/2014/main" id="{6AD5FD36-6B78-4F0F-A5D4-8201082E112B}"/>
                </a:ext>
              </a:extLst>
            </p:cNvPr>
            <p:cNvSpPr txBox="1"/>
            <p:nvPr/>
          </p:nvSpPr>
          <p:spPr>
            <a:xfrm>
              <a:off x="532011" y="134619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dokončení VZ po podpisu smlouvy</a:t>
              </a:r>
            </a:p>
          </p:txBody>
        </p:sp>
      </p:grpSp>
      <p:grpSp>
        <p:nvGrpSpPr>
          <p:cNvPr id="87" name="Skupina 86">
            <a:extLst>
              <a:ext uri="{FF2B5EF4-FFF2-40B4-BE49-F238E27FC236}">
                <a16:creationId xmlns:a16="http://schemas.microsoft.com/office/drawing/2014/main" id="{30F62135-DA71-4745-887D-7D80120B551F}"/>
              </a:ext>
            </a:extLst>
          </p:cNvPr>
          <p:cNvGrpSpPr/>
          <p:nvPr/>
        </p:nvGrpSpPr>
        <p:grpSpPr>
          <a:xfrm>
            <a:off x="1524001" y="3378911"/>
            <a:ext cx="532010" cy="760015"/>
            <a:chOff x="1" y="1981910"/>
            <a:chExt cx="532010" cy="760015"/>
          </a:xfrm>
        </p:grpSpPr>
        <p:sp>
          <p:nvSpPr>
            <p:cNvPr id="103" name="Šipka: dvojitá 102">
              <a:extLst>
                <a:ext uri="{FF2B5EF4-FFF2-40B4-BE49-F238E27FC236}">
                  <a16:creationId xmlns:a16="http://schemas.microsoft.com/office/drawing/2014/main" id="{368FC086-7AA4-41F0-B35F-81399EBAA2B0}"/>
                </a:ext>
              </a:extLst>
            </p:cNvPr>
            <p:cNvSpPr/>
            <p:nvPr/>
          </p:nvSpPr>
          <p:spPr>
            <a:xfrm rot="5400000">
              <a:off x="-114002" y="2095913"/>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4" name="Šipka: dvojitá 16">
              <a:extLst>
                <a:ext uri="{FF2B5EF4-FFF2-40B4-BE49-F238E27FC236}">
                  <a16:creationId xmlns:a16="http://schemas.microsoft.com/office/drawing/2014/main" id="{C7C06AA7-D9FA-4D04-A0DC-0B7EF3F15A1F}"/>
                </a:ext>
              </a:extLst>
            </p:cNvPr>
            <p:cNvSpPr txBox="1"/>
            <p:nvPr/>
          </p:nvSpPr>
          <p:spPr>
            <a:xfrm>
              <a:off x="1" y="2247915"/>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4. fáze</a:t>
              </a:r>
            </a:p>
          </p:txBody>
        </p:sp>
      </p:grpSp>
      <p:grpSp>
        <p:nvGrpSpPr>
          <p:cNvPr id="88" name="Skupina 87">
            <a:extLst>
              <a:ext uri="{FF2B5EF4-FFF2-40B4-BE49-F238E27FC236}">
                <a16:creationId xmlns:a16="http://schemas.microsoft.com/office/drawing/2014/main" id="{47F6F0A9-53B5-47FF-83B9-22318DF6D4B8}"/>
              </a:ext>
            </a:extLst>
          </p:cNvPr>
          <p:cNvGrpSpPr/>
          <p:nvPr/>
        </p:nvGrpSpPr>
        <p:grpSpPr>
          <a:xfrm>
            <a:off x="2056010" y="3378913"/>
            <a:ext cx="5563989" cy="494010"/>
            <a:chOff x="532010" y="1981912"/>
            <a:chExt cx="5563989" cy="494010"/>
          </a:xfrm>
        </p:grpSpPr>
        <p:sp>
          <p:nvSpPr>
            <p:cNvPr id="101" name="Obdélník: se zakulacenými horními rohy 100">
              <a:extLst>
                <a:ext uri="{FF2B5EF4-FFF2-40B4-BE49-F238E27FC236}">
                  <a16:creationId xmlns:a16="http://schemas.microsoft.com/office/drawing/2014/main" id="{C80D6690-FCA1-492C-B9DC-047517E44A74}"/>
                </a:ext>
              </a:extLst>
            </p:cNvPr>
            <p:cNvSpPr/>
            <p:nvPr/>
          </p:nvSpPr>
          <p:spPr>
            <a:xfrm rot="5400000">
              <a:off x="3067000" y="-55307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2" name="Obdélník: se zakulacenými horními rohy 18">
              <a:extLst>
                <a:ext uri="{FF2B5EF4-FFF2-40B4-BE49-F238E27FC236}">
                  <a16:creationId xmlns:a16="http://schemas.microsoft.com/office/drawing/2014/main" id="{026064B8-BF58-447E-B60E-E4A6E3C126F4}"/>
                </a:ext>
              </a:extLst>
            </p:cNvPr>
            <p:cNvSpPr txBox="1"/>
            <p:nvPr/>
          </p:nvSpPr>
          <p:spPr>
            <a:xfrm>
              <a:off x="532011" y="2006027"/>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dodatku ke smlouvě před jeho uzavřením</a:t>
              </a:r>
            </a:p>
          </p:txBody>
        </p:sp>
      </p:grpSp>
      <p:grpSp>
        <p:nvGrpSpPr>
          <p:cNvPr id="89" name="Skupina 88">
            <a:extLst>
              <a:ext uri="{FF2B5EF4-FFF2-40B4-BE49-F238E27FC236}">
                <a16:creationId xmlns:a16="http://schemas.microsoft.com/office/drawing/2014/main" id="{D80A516F-F15A-42A7-9441-DD462C2EA198}"/>
              </a:ext>
            </a:extLst>
          </p:cNvPr>
          <p:cNvGrpSpPr/>
          <p:nvPr/>
        </p:nvGrpSpPr>
        <p:grpSpPr>
          <a:xfrm>
            <a:off x="1524001" y="4038748"/>
            <a:ext cx="532010" cy="760015"/>
            <a:chOff x="1" y="2641747"/>
            <a:chExt cx="532010" cy="760015"/>
          </a:xfrm>
        </p:grpSpPr>
        <p:sp>
          <p:nvSpPr>
            <p:cNvPr id="99" name="Šipka: dvojitá 98">
              <a:extLst>
                <a:ext uri="{FF2B5EF4-FFF2-40B4-BE49-F238E27FC236}">
                  <a16:creationId xmlns:a16="http://schemas.microsoft.com/office/drawing/2014/main" id="{106B8AB8-2F69-4062-8E83-B0FEF2147B7F}"/>
                </a:ext>
              </a:extLst>
            </p:cNvPr>
            <p:cNvSpPr/>
            <p:nvPr/>
          </p:nvSpPr>
          <p:spPr>
            <a:xfrm rot="5400000">
              <a:off x="-114002" y="2755750"/>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0" name="Šipka: dvojitá 20">
              <a:extLst>
                <a:ext uri="{FF2B5EF4-FFF2-40B4-BE49-F238E27FC236}">
                  <a16:creationId xmlns:a16="http://schemas.microsoft.com/office/drawing/2014/main" id="{DAFE5B0F-D34D-4B18-B23A-38D1761DD6D1}"/>
                </a:ext>
              </a:extLst>
            </p:cNvPr>
            <p:cNvSpPr txBox="1"/>
            <p:nvPr/>
          </p:nvSpPr>
          <p:spPr>
            <a:xfrm>
              <a:off x="1" y="2907752"/>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5. fáze</a:t>
              </a:r>
            </a:p>
          </p:txBody>
        </p:sp>
      </p:grpSp>
      <p:grpSp>
        <p:nvGrpSpPr>
          <p:cNvPr id="90" name="Skupina 89">
            <a:extLst>
              <a:ext uri="{FF2B5EF4-FFF2-40B4-BE49-F238E27FC236}">
                <a16:creationId xmlns:a16="http://schemas.microsoft.com/office/drawing/2014/main" id="{F5F41629-823C-421E-8DE3-124A3A83DBBF}"/>
              </a:ext>
            </a:extLst>
          </p:cNvPr>
          <p:cNvGrpSpPr/>
          <p:nvPr/>
        </p:nvGrpSpPr>
        <p:grpSpPr>
          <a:xfrm>
            <a:off x="2056010" y="4038749"/>
            <a:ext cx="5563989" cy="494010"/>
            <a:chOff x="532010" y="2641748"/>
            <a:chExt cx="5563989" cy="494010"/>
          </a:xfrm>
        </p:grpSpPr>
        <p:sp>
          <p:nvSpPr>
            <p:cNvPr id="97" name="Obdélník: se zakulacenými horními rohy 96">
              <a:extLst>
                <a:ext uri="{FF2B5EF4-FFF2-40B4-BE49-F238E27FC236}">
                  <a16:creationId xmlns:a16="http://schemas.microsoft.com/office/drawing/2014/main" id="{AF0C9AC4-8A33-415C-9C4F-872B50B76272}"/>
                </a:ext>
              </a:extLst>
            </p:cNvPr>
            <p:cNvSpPr/>
            <p:nvPr/>
          </p:nvSpPr>
          <p:spPr>
            <a:xfrm rot="5400000">
              <a:off x="3067000" y="10675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8" name="Obdélník: se zakulacenými horními rohy 22">
              <a:extLst>
                <a:ext uri="{FF2B5EF4-FFF2-40B4-BE49-F238E27FC236}">
                  <a16:creationId xmlns:a16="http://schemas.microsoft.com/office/drawing/2014/main" id="{661B5390-CB46-4A82-A9B2-1F7C09870E1D}"/>
                </a:ext>
              </a:extLst>
            </p:cNvPr>
            <p:cNvSpPr txBox="1"/>
            <p:nvPr/>
          </p:nvSpPr>
          <p:spPr>
            <a:xfrm>
              <a:off x="532011" y="2665863"/>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uzavřeného dodatku ke smlouvě</a:t>
              </a:r>
            </a:p>
          </p:txBody>
        </p:sp>
      </p:grpSp>
      <p:grpSp>
        <p:nvGrpSpPr>
          <p:cNvPr id="91" name="Skupina 90">
            <a:extLst>
              <a:ext uri="{FF2B5EF4-FFF2-40B4-BE49-F238E27FC236}">
                <a16:creationId xmlns:a16="http://schemas.microsoft.com/office/drawing/2014/main" id="{1639FBA3-D542-4BDA-A3F4-EBA6D47F7BBC}"/>
              </a:ext>
            </a:extLst>
          </p:cNvPr>
          <p:cNvGrpSpPr/>
          <p:nvPr/>
        </p:nvGrpSpPr>
        <p:grpSpPr>
          <a:xfrm>
            <a:off x="1524001" y="4698585"/>
            <a:ext cx="532010" cy="760015"/>
            <a:chOff x="1" y="3301584"/>
            <a:chExt cx="532010" cy="760015"/>
          </a:xfrm>
        </p:grpSpPr>
        <p:sp>
          <p:nvSpPr>
            <p:cNvPr id="95" name="Šipka: dvojitá 94">
              <a:extLst>
                <a:ext uri="{FF2B5EF4-FFF2-40B4-BE49-F238E27FC236}">
                  <a16:creationId xmlns:a16="http://schemas.microsoft.com/office/drawing/2014/main" id="{998113AB-A0CC-40B3-9A06-D95781F4C7BD}"/>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96" name="Šipka: dvojitá 24">
              <a:extLst>
                <a:ext uri="{FF2B5EF4-FFF2-40B4-BE49-F238E27FC236}">
                  <a16:creationId xmlns:a16="http://schemas.microsoft.com/office/drawing/2014/main" id="{21F833FB-01BF-455E-AC0E-52AC131B5B1B}"/>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6. fáze</a:t>
              </a:r>
            </a:p>
          </p:txBody>
        </p:sp>
      </p:grpSp>
      <p:grpSp>
        <p:nvGrpSpPr>
          <p:cNvPr id="92" name="Skupina 91">
            <a:extLst>
              <a:ext uri="{FF2B5EF4-FFF2-40B4-BE49-F238E27FC236}">
                <a16:creationId xmlns:a16="http://schemas.microsoft.com/office/drawing/2014/main" id="{805D2CBE-47F5-4BF7-A6AB-A00CEE6716CC}"/>
              </a:ext>
            </a:extLst>
          </p:cNvPr>
          <p:cNvGrpSpPr/>
          <p:nvPr/>
        </p:nvGrpSpPr>
        <p:grpSpPr>
          <a:xfrm>
            <a:off x="2056010" y="4698586"/>
            <a:ext cx="5563989" cy="494010"/>
            <a:chOff x="532010" y="3301585"/>
            <a:chExt cx="5563989" cy="494010"/>
          </a:xfrm>
        </p:grpSpPr>
        <p:sp>
          <p:nvSpPr>
            <p:cNvPr id="93" name="Obdélník: se zakulacenými horními rohy 92">
              <a:extLst>
                <a:ext uri="{FF2B5EF4-FFF2-40B4-BE49-F238E27FC236}">
                  <a16:creationId xmlns:a16="http://schemas.microsoft.com/office/drawing/2014/main" id="{5BFDAC82-7E16-4762-AA13-2213D41D8647}"/>
                </a:ext>
              </a:extLst>
            </p:cNvPr>
            <p:cNvSpPr/>
            <p:nvPr/>
          </p:nvSpPr>
          <p:spPr>
            <a:xfrm rot="5400000">
              <a:off x="3067000" y="76659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4" name="Obdélník: se zakulacenými horními rohy 26">
              <a:extLst>
                <a:ext uri="{FF2B5EF4-FFF2-40B4-BE49-F238E27FC236}">
                  <a16:creationId xmlns:a16="http://schemas.microsoft.com/office/drawing/2014/main" id="{010A5F37-94D5-4570-8FA0-32FA232104C2}"/>
                </a:ext>
              </a:extLst>
            </p:cNvPr>
            <p:cNvSpPr txBox="1"/>
            <p:nvPr/>
          </p:nvSpPr>
          <p:spPr>
            <a:xfrm>
              <a:off x="532011" y="332570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provedených změn smlouvy identifikovaných při ŽOP</a:t>
              </a:r>
            </a:p>
          </p:txBody>
        </p:sp>
      </p:grpSp>
    </p:spTree>
    <p:extLst>
      <p:ext uri="{BB962C8B-B14F-4D97-AF65-F5344CB8AC3E}">
        <p14:creationId xmlns:p14="http://schemas.microsoft.com/office/powerpoint/2010/main" val="237917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cap="all" dirty="0">
                <a:latin typeface="Calibri"/>
              </a:rPr>
              <a:t>Proces </a:t>
            </a:r>
            <a:r>
              <a:rPr lang="cs-CZ" sz="2600" cap="all" dirty="0" err="1">
                <a:latin typeface="Calibri"/>
              </a:rPr>
              <a:t>koNzultací</a:t>
            </a:r>
            <a:r>
              <a:rPr lang="cs-CZ" sz="2600" cap="all" dirty="0">
                <a:latin typeface="Calibri"/>
              </a:rPr>
              <a:t>/</a:t>
            </a:r>
            <a:r>
              <a:rPr lang="cs-CZ" sz="2600" cap="all" dirty="0" err="1">
                <a:latin typeface="Calibri"/>
              </a:rPr>
              <a:t>KontrolY</a:t>
            </a:r>
            <a:r>
              <a:rPr lang="cs-CZ" sz="2600" cap="all" dirty="0">
                <a:latin typeface="Calibri"/>
              </a:rPr>
              <a:t> veřejných zakázek</a:t>
            </a:r>
            <a:endParaRPr lang="en-US" sz="26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5" name="Diagram 74">
            <a:extLst>
              <a:ext uri="{FF2B5EF4-FFF2-40B4-BE49-F238E27FC236}">
                <a16:creationId xmlns:a16="http://schemas.microsoft.com/office/drawing/2014/main" id="{BEB1465D-8579-4961-AB81-983CC0C5BA52}"/>
              </a:ext>
            </a:extLst>
          </p:cNvPr>
          <p:cNvGraphicFramePr/>
          <p:nvPr>
            <p:extLst>
              <p:ext uri="{D42A27DB-BD31-4B8C-83A1-F6EECF244321}">
                <p14:modId xmlns:p14="http://schemas.microsoft.com/office/powerpoint/2010/main" val="93903516"/>
              </p:ext>
            </p:extLst>
          </p:nvPr>
        </p:nvGraphicFramePr>
        <p:xfrm>
          <a:off x="293383" y="1779356"/>
          <a:ext cx="8557234" cy="34318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6021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6787CBC6-0513-4157-A108-625834A2CA96}"/>
              </a:ext>
            </a:extLst>
          </p:cNvPr>
          <p:cNvGrpSpPr/>
          <p:nvPr/>
        </p:nvGrpSpPr>
        <p:grpSpPr>
          <a:xfrm>
            <a:off x="1422600" y="1888269"/>
            <a:ext cx="6608516" cy="1645875"/>
            <a:chOff x="0" y="312677"/>
            <a:chExt cx="6608516" cy="1645875"/>
          </a:xfrm>
        </p:grpSpPr>
        <p:sp>
          <p:nvSpPr>
            <p:cNvPr id="19" name="Obdélník 18">
              <a:extLst>
                <a:ext uri="{FF2B5EF4-FFF2-40B4-BE49-F238E27FC236}">
                  <a16:creationId xmlns:a16="http://schemas.microsoft.com/office/drawing/2014/main" id="{325FE452-4125-443E-8E9A-65B8841790EA}"/>
                </a:ext>
              </a:extLst>
            </p:cNvPr>
            <p:cNvSpPr/>
            <p:nvPr/>
          </p:nvSpPr>
          <p:spPr>
            <a:xfrm>
              <a:off x="0" y="312677"/>
              <a:ext cx="6608516" cy="16458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0" y="312677"/>
              <a:ext cx="6608516" cy="1645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Při vymezení předmětu veřejné zakázky může dojít k porušení § 18 ZZVZ a základních zásad dle § 6 ZZVZ zejména v případě:</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 zadavatel rozdělí jednu VZ tak, že dojde ke snížení PH pod limity stanovené ZZVZ (např. přístroje tvořící pracoviště magnetické rezonance)</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b) diskriminační sloučení předmětu </a:t>
              </a:r>
              <a:r>
                <a:rPr lang="cs-CZ"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VZ (</a:t>
              </a:r>
              <a:r>
                <a:rPr lang="cs-CZ" sz="1200" kern="1200" dirty="0">
                  <a:latin typeface="Calibri" panose="020F0502020204030204" pitchFamily="34" charset="0"/>
                  <a:cs typeface="Calibri" panose="020F0502020204030204" pitchFamily="34" charset="0"/>
                </a:rPr>
                <a:t>např. sloučení přístrojů a vybavení pro rehabilitaci tak, že omezí okruh dodavatelů).</a:t>
              </a:r>
              <a:endParaRPr lang="cs-CZ"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p:txBody>
        </p:sp>
      </p:grpSp>
      <p:grpSp>
        <p:nvGrpSpPr>
          <p:cNvPr id="10" name="Skupina 9">
            <a:extLst>
              <a:ext uri="{FF2B5EF4-FFF2-40B4-BE49-F238E27FC236}">
                <a16:creationId xmlns:a16="http://schemas.microsoft.com/office/drawing/2014/main" id="{F932B605-3F8E-4A51-A2A1-BD69A19517E7}"/>
              </a:ext>
            </a:extLst>
          </p:cNvPr>
          <p:cNvGrpSpPr/>
          <p:nvPr/>
        </p:nvGrpSpPr>
        <p:grpSpPr>
          <a:xfrm>
            <a:off x="1771215" y="1603870"/>
            <a:ext cx="4625961" cy="560880"/>
            <a:chOff x="348615" y="28278"/>
            <a:chExt cx="4625961" cy="560880"/>
          </a:xfrm>
        </p:grpSpPr>
        <p:sp>
          <p:nvSpPr>
            <p:cNvPr id="17" name="Obdélník: se zakulacenými rohy 16">
              <a:extLst>
                <a:ext uri="{FF2B5EF4-FFF2-40B4-BE49-F238E27FC236}">
                  <a16:creationId xmlns:a16="http://schemas.microsoft.com/office/drawing/2014/main" id="{FB726F29-9CEF-442B-B77B-A49294F77A95}"/>
                </a:ext>
              </a:extLst>
            </p:cNvPr>
            <p:cNvSpPr/>
            <p:nvPr/>
          </p:nvSpPr>
          <p:spPr>
            <a:xfrm>
              <a:off x="348615" y="28278"/>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E44DDEC6-E9C5-4D94-8F1A-8F18C5D63734}"/>
                </a:ext>
              </a:extLst>
            </p:cNvPr>
            <p:cNvSpPr txBox="1"/>
            <p:nvPr/>
          </p:nvSpPr>
          <p:spPr>
            <a:xfrm>
              <a:off x="375995" y="55658"/>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Vymezení předmětu veřejné zakázky (funkčního celku)</a:t>
              </a:r>
            </a:p>
          </p:txBody>
        </p:sp>
      </p:grpSp>
      <p:grpSp>
        <p:nvGrpSpPr>
          <p:cNvPr id="11" name="Skupina 10">
            <a:extLst>
              <a:ext uri="{FF2B5EF4-FFF2-40B4-BE49-F238E27FC236}">
                <a16:creationId xmlns:a16="http://schemas.microsoft.com/office/drawing/2014/main" id="{37321230-D59B-4A28-86A6-5BE34475CF75}"/>
              </a:ext>
            </a:extLst>
          </p:cNvPr>
          <p:cNvGrpSpPr/>
          <p:nvPr/>
        </p:nvGrpSpPr>
        <p:grpSpPr>
          <a:xfrm>
            <a:off x="1422600" y="3917184"/>
            <a:ext cx="6608516" cy="1406475"/>
            <a:chOff x="0" y="2341592"/>
            <a:chExt cx="6608516" cy="1406475"/>
          </a:xfrm>
        </p:grpSpPr>
        <p:sp>
          <p:nvSpPr>
            <p:cNvPr id="15" name="Obdélník 14">
              <a:extLst>
                <a:ext uri="{FF2B5EF4-FFF2-40B4-BE49-F238E27FC236}">
                  <a16:creationId xmlns:a16="http://schemas.microsoft.com/office/drawing/2014/main" id="{67C68F64-A76C-46AA-8378-C1B3658D8D80}"/>
                </a:ext>
              </a:extLst>
            </p:cNvPr>
            <p:cNvSpPr/>
            <p:nvPr/>
          </p:nvSpPr>
          <p:spPr>
            <a:xfrm>
              <a:off x="0" y="2341592"/>
              <a:ext cx="6608516" cy="14064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6430BC59-430C-4D13-A784-48521994B0F4}"/>
                </a:ext>
              </a:extLst>
            </p:cNvPr>
            <p:cNvSpPr txBox="1"/>
            <p:nvPr/>
          </p:nvSpPr>
          <p:spPr>
            <a:xfrm>
              <a:off x="0" y="2341592"/>
              <a:ext cx="6608516" cy="1406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Porušení § 36 odst. 1 ZZVZ a zásady zákazu diskriminace příliš „úzkým“ vymezením technických podmínek (obvykle směřujícím k jednomu výrobku).</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 např. požadavek u nabíječky akumulátorů pro operační vrtačku na „jednoduché ovládání bez tlačítek, spínačů“ = takový požadavek na nabíječku bez tlačítek je však zcela neopodstatněný a z medicínského pohledu nedůležitý</a:t>
              </a:r>
            </a:p>
          </p:txBody>
        </p:sp>
      </p:grpSp>
      <p:grpSp>
        <p:nvGrpSpPr>
          <p:cNvPr id="12" name="Skupina 11">
            <a:extLst>
              <a:ext uri="{FF2B5EF4-FFF2-40B4-BE49-F238E27FC236}">
                <a16:creationId xmlns:a16="http://schemas.microsoft.com/office/drawing/2014/main" id="{33818B47-9919-4732-B002-BB06943C2F07}"/>
              </a:ext>
            </a:extLst>
          </p:cNvPr>
          <p:cNvGrpSpPr/>
          <p:nvPr/>
        </p:nvGrpSpPr>
        <p:grpSpPr>
          <a:xfrm>
            <a:off x="1753025" y="3636745"/>
            <a:ext cx="4625961" cy="560880"/>
            <a:chOff x="330425" y="2061153"/>
            <a:chExt cx="4625961" cy="560880"/>
          </a:xfrm>
        </p:grpSpPr>
        <p:sp>
          <p:nvSpPr>
            <p:cNvPr id="13" name="Obdélník: se zakulacenými rohy 12">
              <a:extLst>
                <a:ext uri="{FF2B5EF4-FFF2-40B4-BE49-F238E27FC236}">
                  <a16:creationId xmlns:a16="http://schemas.microsoft.com/office/drawing/2014/main" id="{1861AFA8-0A7F-4FF9-89A0-B61BDBBF9179}"/>
                </a:ext>
              </a:extLst>
            </p:cNvPr>
            <p:cNvSpPr/>
            <p:nvPr/>
          </p:nvSpPr>
          <p:spPr>
            <a:xfrm>
              <a:off x="330425" y="2061153"/>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7A481DA1-CC05-44BB-A782-0542C89C722F}"/>
                </a:ext>
              </a:extLst>
            </p:cNvPr>
            <p:cNvSpPr txBox="1"/>
            <p:nvPr/>
          </p:nvSpPr>
          <p:spPr>
            <a:xfrm>
              <a:off x="357805" y="2088533"/>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Vymezení technických parametrů předmětu plnění</a:t>
              </a:r>
            </a:p>
          </p:txBody>
        </p:sp>
      </p:grpSp>
    </p:spTree>
    <p:extLst>
      <p:ext uri="{BB962C8B-B14F-4D97-AF65-F5344CB8AC3E}">
        <p14:creationId xmlns:p14="http://schemas.microsoft.com/office/powerpoint/2010/main" val="3916706225"/>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CRR template</Template>
  <TotalTime>312</TotalTime>
  <Words>2538</Words>
  <Application>Microsoft Office PowerPoint</Application>
  <PresentationFormat>Předvádění na obrazovce (4:3)</PresentationFormat>
  <Paragraphs>187</Paragraphs>
  <Slides>16</Slides>
  <Notes>15</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16</vt:i4>
      </vt:variant>
    </vt:vector>
  </HeadingPairs>
  <TitlesOfParts>
    <vt:vector size="19" baseType="lpstr">
      <vt:lpstr>Arial</vt:lpstr>
      <vt:lpstr>Calibri</vt:lpstr>
      <vt:lpstr>CRR template</vt:lpstr>
      <vt:lpstr>Seminář pro žadatele REACT–EU  Veřejné zakázky – zadávání a kontrola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Vám za pozornost.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Sedláčková Yvona</cp:lastModifiedBy>
  <cp:revision>45</cp:revision>
  <dcterms:created xsi:type="dcterms:W3CDTF">2021-01-13T14:58:16Z</dcterms:created>
  <dcterms:modified xsi:type="dcterms:W3CDTF">2021-04-21T09:09:12Z</dcterms:modified>
  <cp:category/>
</cp:coreProperties>
</file>