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9"/>
  </p:notesMasterIdLst>
  <p:handoutMasterIdLst>
    <p:handoutMasterId r:id="rId60"/>
  </p:handoutMasterIdLst>
  <p:sldIdLst>
    <p:sldId id="283" r:id="rId2"/>
    <p:sldId id="257" r:id="rId3"/>
    <p:sldId id="291" r:id="rId4"/>
    <p:sldId id="292" r:id="rId5"/>
    <p:sldId id="293" r:id="rId6"/>
    <p:sldId id="294" r:id="rId7"/>
    <p:sldId id="279" r:id="rId8"/>
    <p:sldId id="295" r:id="rId9"/>
    <p:sldId id="286" r:id="rId10"/>
    <p:sldId id="287" r:id="rId11"/>
    <p:sldId id="301" r:id="rId12"/>
    <p:sldId id="296" r:id="rId13"/>
    <p:sldId id="297" r:id="rId14"/>
    <p:sldId id="302" r:id="rId15"/>
    <p:sldId id="325" r:id="rId16"/>
    <p:sldId id="299" r:id="rId17"/>
    <p:sldId id="300" r:id="rId18"/>
    <p:sldId id="288" r:id="rId19"/>
    <p:sldId id="303" r:id="rId20"/>
    <p:sldId id="340" r:id="rId21"/>
    <p:sldId id="304" r:id="rId22"/>
    <p:sldId id="305" r:id="rId23"/>
    <p:sldId id="306" r:id="rId24"/>
    <p:sldId id="307" r:id="rId25"/>
    <p:sldId id="308" r:id="rId26"/>
    <p:sldId id="309" r:id="rId27"/>
    <p:sldId id="310" r:id="rId28"/>
    <p:sldId id="311" r:id="rId29"/>
    <p:sldId id="312" r:id="rId30"/>
    <p:sldId id="313" r:id="rId31"/>
    <p:sldId id="315" r:id="rId32"/>
    <p:sldId id="314" r:id="rId33"/>
    <p:sldId id="317" r:id="rId34"/>
    <p:sldId id="316" r:id="rId35"/>
    <p:sldId id="318" r:id="rId36"/>
    <p:sldId id="326" r:id="rId37"/>
    <p:sldId id="319" r:id="rId38"/>
    <p:sldId id="321" r:id="rId39"/>
    <p:sldId id="320" r:id="rId40"/>
    <p:sldId id="323" r:id="rId41"/>
    <p:sldId id="324" r:id="rId42"/>
    <p:sldId id="341" r:id="rId43"/>
    <p:sldId id="342" r:id="rId44"/>
    <p:sldId id="344" r:id="rId45"/>
    <p:sldId id="343" r:id="rId46"/>
    <p:sldId id="331" r:id="rId47"/>
    <p:sldId id="328" r:id="rId48"/>
    <p:sldId id="333" r:id="rId49"/>
    <p:sldId id="332" r:id="rId50"/>
    <p:sldId id="334" r:id="rId51"/>
    <p:sldId id="335" r:id="rId52"/>
    <p:sldId id="336" r:id="rId53"/>
    <p:sldId id="337" r:id="rId54"/>
    <p:sldId id="329" r:id="rId55"/>
    <p:sldId id="338" r:id="rId56"/>
    <p:sldId id="339" r:id="rId57"/>
    <p:sldId id="289"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4C4C4C"/>
    <a:srgbClr val="AAAAAA"/>
    <a:srgbClr val="C0C0C0"/>
    <a:srgbClr val="1D7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24" autoAdjust="0"/>
    <p:restoredTop sz="94660"/>
  </p:normalViewPr>
  <p:slideViewPr>
    <p:cSldViewPr snapToGrid="0">
      <p:cViewPr varScale="1">
        <p:scale>
          <a:sx n="111" d="100"/>
          <a:sy n="111" d="100"/>
        </p:scale>
        <p:origin x="1158"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7" d="100"/>
          <a:sy n="137" d="100"/>
        </p:scale>
        <p:origin x="353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A828EF0-7CBA-D14D-8B93-4AEC502D1E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160A80E7-8FBD-DD48-987B-63C5EE2A5E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856ED-4A75-E14F-82F9-3E3A8AD014FD}" type="datetimeFigureOut">
              <a:rPr lang="cs-CZ" smtClean="0"/>
              <a:t>26.04.2021</a:t>
            </a:fld>
            <a:endParaRPr lang="cs-CZ"/>
          </a:p>
        </p:txBody>
      </p:sp>
      <p:sp>
        <p:nvSpPr>
          <p:cNvPr id="4" name="Zástupný symbol pro zápatí 3">
            <a:extLst>
              <a:ext uri="{FF2B5EF4-FFF2-40B4-BE49-F238E27FC236}">
                <a16:creationId xmlns:a16="http://schemas.microsoft.com/office/drawing/2014/main" id="{41A00D05-E443-ED44-AA5F-6BE2623753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14666CAB-A58F-8B4D-9AF9-5F2D5B2377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CA9EE-A766-5048-BAAD-80864286853F}" type="slidenum">
              <a:rPr lang="cs-CZ" smtClean="0"/>
              <a:t>‹#›</a:t>
            </a:fld>
            <a:endParaRPr lang="cs-CZ"/>
          </a:p>
        </p:txBody>
      </p:sp>
    </p:spTree>
    <p:extLst>
      <p:ext uri="{BB962C8B-B14F-4D97-AF65-F5344CB8AC3E}">
        <p14:creationId xmlns:p14="http://schemas.microsoft.com/office/powerpoint/2010/main" val="25435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1D0AC-43AB-41D4-86E8-17FEADBDF08C}" type="datetimeFigureOut">
              <a:rPr lang="cs-CZ" smtClean="0"/>
              <a:t>26.04.2021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AEC34-F7C9-4DC8-A740-BE07CA305709}" type="slidenum">
              <a:rPr lang="cs-CZ" smtClean="0"/>
              <a:t>‹#›</a:t>
            </a:fld>
            <a:endParaRPr lang="cs-CZ"/>
          </a:p>
        </p:txBody>
      </p:sp>
    </p:spTree>
    <p:extLst>
      <p:ext uri="{BB962C8B-B14F-4D97-AF65-F5344CB8AC3E}">
        <p14:creationId xmlns:p14="http://schemas.microsoft.com/office/powerpoint/2010/main" val="933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332"/>
            <a:ext cx="7772400" cy="1120814"/>
          </a:xfrm>
        </p:spPr>
        <p:txBody>
          <a:bodyPr anchor="b">
            <a:normAutofit/>
          </a:bodyPr>
          <a:lstStyle>
            <a:lvl1pPr algn="ctr">
              <a:defRPr sz="4600">
                <a:solidFill>
                  <a:srgbClr val="1D71B8"/>
                </a:solidFill>
              </a:defRPr>
            </a:lvl1pPr>
          </a:lstStyle>
          <a:p>
            <a:r>
              <a:rPr lang="en-GB"/>
              <a:t>Click to edit Master title style</a:t>
            </a:r>
            <a:endParaRPr lang="en-US" dirty="0"/>
          </a:p>
        </p:txBody>
      </p:sp>
      <p:sp>
        <p:nvSpPr>
          <p:cNvPr id="3" name="Subtitle 2"/>
          <p:cNvSpPr>
            <a:spLocks noGrp="1"/>
          </p:cNvSpPr>
          <p:nvPr>
            <p:ph type="subTitle" idx="1"/>
          </p:nvPr>
        </p:nvSpPr>
        <p:spPr>
          <a:xfrm>
            <a:off x="1143000" y="4317356"/>
            <a:ext cx="6858000" cy="940443"/>
          </a:xfrm>
        </p:spPr>
        <p:txBody>
          <a:bodyPr>
            <a:normAutofit/>
          </a:bodyPr>
          <a:lstStyle>
            <a:lvl1pPr marL="0" indent="0" algn="ctr">
              <a:buNone/>
              <a:defRPr sz="3000">
                <a:solidFill>
                  <a:srgbClr val="4C4C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AB0A7F68-D4D0-EE48-ADB6-74D619B2C7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12565" y="712485"/>
            <a:ext cx="2324847" cy="2324847"/>
          </a:xfrm>
          <a:prstGeom prst="rect">
            <a:avLst/>
          </a:prstGeom>
        </p:spPr>
      </p:pic>
      <p:pic>
        <p:nvPicPr>
          <p:cNvPr id="11" name="Obrázek 9">
            <a:extLst>
              <a:ext uri="{FF2B5EF4-FFF2-40B4-BE49-F238E27FC236}">
                <a16:creationId xmlns:a16="http://schemas.microsoft.com/office/drawing/2014/main" id="{09F6884B-19C6-B547-9D00-64DE7CB7E2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34919" y="5986057"/>
            <a:ext cx="3874162" cy="871942"/>
          </a:xfrm>
          <a:prstGeom prst="rect">
            <a:avLst/>
          </a:prstGeom>
        </p:spPr>
      </p:pic>
    </p:spTree>
    <p:extLst>
      <p:ext uri="{BB962C8B-B14F-4D97-AF65-F5344CB8AC3E}">
        <p14:creationId xmlns:p14="http://schemas.microsoft.com/office/powerpoint/2010/main" val="2158096925"/>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solidFill>
                  <a:srgbClr val="4C4C4C"/>
                </a:solidFill>
              </a:defRPr>
            </a:lvl1pPr>
            <a:lvl2pPr>
              <a:defRPr sz="2800">
                <a:solidFill>
                  <a:srgbClr val="4C4C4C"/>
                </a:solidFill>
              </a:defRPr>
            </a:lvl2pPr>
            <a:lvl3pPr>
              <a:defRPr sz="2400">
                <a:solidFill>
                  <a:srgbClr val="4C4C4C"/>
                </a:solidFill>
              </a:defRPr>
            </a:lvl3pPr>
            <a:lvl4pPr>
              <a:defRPr sz="2000">
                <a:solidFill>
                  <a:srgbClr val="4C4C4C"/>
                </a:solidFill>
              </a:defRPr>
            </a:lvl4pPr>
            <a:lvl5pPr>
              <a:defRPr sz="2000">
                <a:solidFill>
                  <a:srgbClr val="4C4C4C"/>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4C4C4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09803C-109F-484A-83D6-FFACFBED6390}" type="datetimeFigureOut">
              <a:rPr lang="cs-CZ" smtClean="0"/>
              <a:pPr/>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pPr/>
              <a:t>‹#›</a:t>
            </a:fld>
            <a:endParaRPr lang="cs-CZ"/>
          </a:p>
        </p:txBody>
      </p:sp>
      <p:pic>
        <p:nvPicPr>
          <p:cNvPr id="9" name="Obrázek 7">
            <a:extLst>
              <a:ext uri="{FF2B5EF4-FFF2-40B4-BE49-F238E27FC236}">
                <a16:creationId xmlns:a16="http://schemas.microsoft.com/office/drawing/2014/main" id="{1A074390-F74A-354C-A8A5-C57569BB30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2545941528"/>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solidFill>
                  <a:srgbClr val="4C4C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4C4C4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09803C-109F-484A-83D6-FFACFBED6390}" type="datetimeFigureOut">
              <a:rPr lang="cs-CZ" smtClean="0"/>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pic>
        <p:nvPicPr>
          <p:cNvPr id="9" name="Obrázek 7">
            <a:extLst>
              <a:ext uri="{FF2B5EF4-FFF2-40B4-BE49-F238E27FC236}">
                <a16:creationId xmlns:a16="http://schemas.microsoft.com/office/drawing/2014/main" id="{421389A3-732E-0B4A-ACB1-A01D5B9F3E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189248630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330DCD1F-8273-9B41-842C-55AA1CBCCC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2914155772"/>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F9E3345F-B1E1-B74A-90FF-CBB0717ACEB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3639881801"/>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a:t>Click to edit Master title style</a:t>
            </a:r>
            <a:endParaRPr lang="en-US" dirty="0"/>
          </a:p>
        </p:txBody>
      </p:sp>
      <p:sp>
        <p:nvSpPr>
          <p:cNvPr id="3" name="Content Placeholder 2"/>
          <p:cNvSpPr>
            <a:spLocks noGrp="1"/>
          </p:cNvSpPr>
          <p:nvPr>
            <p:ph idx="1" hasCustomPrompt="1"/>
          </p:nvPr>
        </p:nvSpPr>
        <p:spPr/>
        <p:txBody>
          <a:bodyPr/>
          <a:lstStyle>
            <a:lvl1pPr marL="228600" marR="0" indent="-228600" algn="l" defTabSz="914400" rtl="0" eaLnBrk="1" fontAlgn="auto" latinLnBrk="0" hangingPunct="1">
              <a:lnSpc>
                <a:spcPct val="100000"/>
              </a:lnSpc>
              <a:spcBef>
                <a:spcPts val="1000"/>
              </a:spcBef>
              <a:spcAft>
                <a:spcPts val="0"/>
              </a:spcAft>
              <a:buClr>
                <a:srgbClr val="1D71B8"/>
              </a:buClr>
              <a:buSzTx/>
              <a:buFont typeface="Arial" panose="020B0604020202020204" pitchFamily="34" charset="0"/>
              <a:buChar char="•"/>
              <a:tabLst/>
              <a:defRPr lang="cs-CZ" b="0" smtClean="0">
                <a:solidFill>
                  <a:srgbClr val="4C4C4C"/>
                </a:solidFill>
                <a:effectLst/>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a:t>
            </a:r>
            <a:r>
              <a:rPr lang="cs-CZ" dirty="0" err="1"/>
              <a:t>Pellentesque</a:t>
            </a:r>
            <a:r>
              <a:rPr lang="cs-CZ" dirty="0"/>
              <a:t> </a:t>
            </a:r>
            <a:r>
              <a:rPr lang="cs-CZ" dirty="0" err="1"/>
              <a:t>commodo</a:t>
            </a:r>
            <a:r>
              <a:rPr lang="cs-CZ" dirty="0"/>
              <a:t> </a:t>
            </a:r>
            <a:r>
              <a:rPr lang="cs-CZ" dirty="0" err="1"/>
              <a:t>justo</a:t>
            </a:r>
            <a:r>
              <a:rPr lang="cs-CZ" dirty="0"/>
              <a:t> </a:t>
            </a:r>
            <a:r>
              <a:rPr lang="cs-CZ" dirty="0" err="1"/>
              <a:t>laoreet</a:t>
            </a:r>
            <a:r>
              <a:rPr lang="cs-CZ" dirty="0"/>
              <a:t>, </a:t>
            </a:r>
            <a:r>
              <a:rPr lang="cs-CZ" dirty="0" err="1"/>
              <a:t>consectetur</a:t>
            </a:r>
            <a:r>
              <a:rPr lang="cs-CZ" dirty="0"/>
              <a:t> </a:t>
            </a:r>
            <a:r>
              <a:rPr lang="cs-CZ" dirty="0" err="1"/>
              <a:t>metus</a:t>
            </a:r>
            <a:r>
              <a:rPr lang="cs-CZ" dirty="0"/>
              <a:t> vitae, </a:t>
            </a:r>
            <a:r>
              <a:rPr lang="cs-CZ" dirty="0" err="1"/>
              <a:t>bibendum</a:t>
            </a:r>
            <a:r>
              <a:rPr lang="cs-CZ" dirty="0"/>
              <a:t> </a:t>
            </a:r>
            <a:r>
              <a:rPr lang="cs-CZ" dirty="0" err="1"/>
              <a:t>orci</a:t>
            </a:r>
            <a:r>
              <a:rPr lang="cs-CZ" dirty="0"/>
              <a:t>. </a:t>
            </a:r>
            <a:r>
              <a:rPr lang="cs-CZ" dirty="0" err="1"/>
              <a:t>Maece-nas</a:t>
            </a:r>
            <a:r>
              <a:rPr lang="cs-CZ" dirty="0"/>
              <a:t> </a:t>
            </a:r>
            <a:r>
              <a:rPr lang="cs-CZ" dirty="0" err="1"/>
              <a:t>placerat</a:t>
            </a:r>
            <a:r>
              <a:rPr lang="cs-CZ" dirty="0"/>
              <a:t> </a:t>
            </a:r>
            <a:r>
              <a:rPr lang="cs-CZ" dirty="0" err="1"/>
              <a:t>rhoncus</a:t>
            </a:r>
            <a:r>
              <a:rPr lang="cs-CZ" dirty="0"/>
              <a:t> </a:t>
            </a:r>
            <a:r>
              <a:rPr lang="cs-CZ" dirty="0" err="1"/>
              <a:t>cursus</a:t>
            </a:r>
            <a:r>
              <a:rPr lang="cs-CZ" dirty="0"/>
              <a:t>. </a:t>
            </a:r>
            <a:r>
              <a:rPr lang="cs-CZ" dirty="0" err="1"/>
              <a:t>Fusce</a:t>
            </a:r>
            <a:r>
              <a:rPr lang="cs-CZ" dirty="0"/>
              <a:t> non </a:t>
            </a:r>
            <a:r>
              <a:rPr lang="cs-CZ" dirty="0" err="1"/>
              <a:t>tincidunt</a:t>
            </a:r>
            <a:r>
              <a:rPr lang="cs-CZ" dirty="0"/>
              <a:t> </a:t>
            </a:r>
            <a:r>
              <a:rPr lang="cs-CZ" dirty="0" err="1"/>
              <a:t>arcu</a:t>
            </a:r>
            <a:r>
              <a:rPr lang="cs-CZ" dirty="0"/>
              <a:t>, </a:t>
            </a:r>
            <a:r>
              <a:rPr lang="cs-CZ" dirty="0" err="1"/>
              <a:t>nec</a:t>
            </a:r>
            <a:r>
              <a:rPr lang="cs-CZ" dirty="0"/>
              <a:t> </a:t>
            </a:r>
            <a:r>
              <a:rPr lang="cs-CZ" dirty="0" err="1"/>
              <a:t>dignissim</a:t>
            </a:r>
            <a:r>
              <a:rPr lang="cs-CZ" dirty="0"/>
              <a:t> </a:t>
            </a:r>
            <a:r>
              <a:rPr lang="cs-CZ" dirty="0" err="1"/>
              <a:t>dolor</a:t>
            </a:r>
            <a:r>
              <a:rPr lang="cs-CZ" dirty="0"/>
              <a:t>. </a:t>
            </a:r>
            <a:r>
              <a:rPr lang="cs-CZ" dirty="0" err="1"/>
              <a:t>Nam</a:t>
            </a:r>
            <a:r>
              <a:rPr lang="cs-CZ" dirty="0"/>
              <a:t> </a:t>
            </a:r>
            <a:r>
              <a:rPr lang="cs-CZ" dirty="0" err="1"/>
              <a:t>eget</a:t>
            </a:r>
            <a:r>
              <a:rPr lang="cs-CZ" dirty="0"/>
              <a:t> </a:t>
            </a:r>
            <a:r>
              <a:rPr lang="cs-CZ" dirty="0" err="1"/>
              <a:t>luctus</a:t>
            </a:r>
            <a:r>
              <a:rPr lang="cs-CZ" dirty="0"/>
              <a:t> </a:t>
            </a:r>
            <a:r>
              <a:rPr lang="cs-CZ" dirty="0" err="1"/>
              <a:t>nunc</a:t>
            </a:r>
            <a:r>
              <a:rPr lang="cs-CZ" dirty="0"/>
              <a:t>, a </a:t>
            </a:r>
            <a:r>
              <a:rPr lang="cs-CZ" dirty="0" err="1"/>
              <a:t>tempor</a:t>
            </a:r>
            <a:r>
              <a:rPr lang="cs-CZ" dirty="0"/>
              <a:t> elit.</a:t>
            </a:r>
          </a:p>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lvl1pPr>
              <a:defRPr>
                <a:solidFill>
                  <a:srgbClr val="4C4C4C"/>
                </a:solidFill>
              </a:defRPr>
            </a:lvl1p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lvl1pPr>
              <a:defRPr>
                <a:solidFill>
                  <a:srgbClr val="4C4C4C"/>
                </a:solidFill>
              </a:defRPr>
            </a:lvl1p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938A1F98-B760-AE40-BB7A-7C3A16557D4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778303725"/>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6902"/>
            <a:ext cx="7772400" cy="1461244"/>
          </a:xfrm>
        </p:spPr>
        <p:txBody>
          <a:bodyPr anchor="b">
            <a:normAutofit/>
          </a:bodyPr>
          <a:lstStyle>
            <a:lvl1pPr algn="ctr">
              <a:defRPr sz="5000">
                <a:solidFill>
                  <a:srgbClr val="1D71B8"/>
                </a:solidFill>
              </a:defRPr>
            </a:lvl1pPr>
          </a:lstStyle>
          <a:p>
            <a:r>
              <a:rPr lang="en-GB"/>
              <a:t>Click to edit Master title style</a:t>
            </a:r>
            <a:endParaRPr lang="en-US" dirty="0"/>
          </a:p>
        </p:txBody>
      </p:sp>
      <p:sp>
        <p:nvSpPr>
          <p:cNvPr id="3" name="Subtitle 2"/>
          <p:cNvSpPr>
            <a:spLocks noGrp="1"/>
          </p:cNvSpPr>
          <p:nvPr>
            <p:ph type="subTitle" idx="1"/>
          </p:nvPr>
        </p:nvSpPr>
        <p:spPr>
          <a:xfrm>
            <a:off x="1143000" y="4317356"/>
            <a:ext cx="6858000" cy="940443"/>
          </a:xfrm>
        </p:spPr>
        <p:txBody>
          <a:bodyPr>
            <a:normAutofit/>
          </a:bodyPr>
          <a:lstStyle>
            <a:lvl1pPr marL="0" indent="0" algn="ctr">
              <a:buNone/>
              <a:defRPr sz="3000">
                <a:solidFill>
                  <a:srgbClr val="4C4C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8" name="Obrázek 7">
            <a:extLst>
              <a:ext uri="{FF2B5EF4-FFF2-40B4-BE49-F238E27FC236}">
                <a16:creationId xmlns:a16="http://schemas.microsoft.com/office/drawing/2014/main" id="{8F366430-11DA-8440-B189-60763C833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2830250828"/>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3020315"/>
            <a:ext cx="7772400" cy="893479"/>
          </a:xfrm>
        </p:spPr>
        <p:txBody>
          <a:bodyPr anchor="b">
            <a:normAutofit/>
          </a:bodyPr>
          <a:lstStyle>
            <a:lvl1pPr algn="ctr">
              <a:defRPr sz="5000" b="1">
                <a:solidFill>
                  <a:srgbClr val="1D71B8"/>
                </a:solidFill>
              </a:defRPr>
            </a:lvl1pPr>
          </a:lstStyle>
          <a:p>
            <a:r>
              <a:rPr lang="cs-CZ" dirty="0"/>
              <a:t>Kontakt</a:t>
            </a:r>
            <a:endParaRPr lang="en-US" dirty="0"/>
          </a:p>
        </p:txBody>
      </p:sp>
      <p:sp>
        <p:nvSpPr>
          <p:cNvPr id="3" name="Subtitle 2"/>
          <p:cNvSpPr>
            <a:spLocks noGrp="1"/>
          </p:cNvSpPr>
          <p:nvPr>
            <p:ph type="subTitle" idx="1" hasCustomPrompt="1"/>
          </p:nvPr>
        </p:nvSpPr>
        <p:spPr>
          <a:xfrm>
            <a:off x="1142998" y="4074603"/>
            <a:ext cx="6858000" cy="1548944"/>
          </a:xfrm>
        </p:spPr>
        <p:txBody>
          <a:bodyPr>
            <a:noAutofit/>
          </a:bodyPr>
          <a:lstStyle>
            <a:lvl1pPr marL="0" indent="0" algn="ctr">
              <a:buNone/>
              <a:defRPr sz="1500">
                <a:solidFill>
                  <a:srgbClr val="4C4C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Příjmení</a:t>
            </a:r>
          </a:p>
          <a:p>
            <a:r>
              <a:rPr lang="cs-CZ" dirty="0"/>
              <a:t>Funkce</a:t>
            </a:r>
          </a:p>
          <a:p>
            <a:r>
              <a:rPr lang="cs-CZ" dirty="0"/>
              <a:t>E-mail</a:t>
            </a:r>
          </a:p>
          <a:p>
            <a:r>
              <a:rPr lang="cs-CZ" dirty="0"/>
              <a:t>+420 XXX XXX XXX</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pic>
        <p:nvPicPr>
          <p:cNvPr id="11" name="Obrázek 7">
            <a:extLst>
              <a:ext uri="{FF2B5EF4-FFF2-40B4-BE49-F238E27FC236}">
                <a16:creationId xmlns:a16="http://schemas.microsoft.com/office/drawing/2014/main" id="{BAB8336E-6ABE-9148-9775-A721FB3831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09574" y="695469"/>
            <a:ext cx="2324847" cy="2324847"/>
          </a:xfrm>
          <a:prstGeom prst="rect">
            <a:avLst/>
          </a:prstGeom>
        </p:spPr>
      </p:pic>
      <p:pic>
        <p:nvPicPr>
          <p:cNvPr id="12" name="Obrázek 9">
            <a:extLst>
              <a:ext uri="{FF2B5EF4-FFF2-40B4-BE49-F238E27FC236}">
                <a16:creationId xmlns:a16="http://schemas.microsoft.com/office/drawing/2014/main" id="{728AF299-707A-414A-8E96-F69363FCD1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34919" y="5986057"/>
            <a:ext cx="3874162" cy="871942"/>
          </a:xfrm>
          <a:prstGeom prst="rect">
            <a:avLst/>
          </a:prstGeom>
        </p:spPr>
      </p:pic>
    </p:spTree>
    <p:extLst>
      <p:ext uri="{BB962C8B-B14F-4D97-AF65-F5344CB8AC3E}">
        <p14:creationId xmlns:p14="http://schemas.microsoft.com/office/powerpoint/2010/main" val="1033455222"/>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4C4C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rgbClr val="4C4C4C"/>
                </a:solidFill>
              </a:defRPr>
            </a:lvl1pPr>
          </a:lstStyle>
          <a:p>
            <a:fld id="{CD09803C-109F-484A-83D6-FFACFBED6390}" type="datetimeFigureOut">
              <a:rPr lang="cs-CZ" smtClean="0"/>
              <a:pPr/>
              <a:t>26.04.2021</a:t>
            </a:fld>
            <a:endParaRPr lang="cs-CZ"/>
          </a:p>
        </p:txBody>
      </p:sp>
      <p:sp>
        <p:nvSpPr>
          <p:cNvPr id="5" name="Footer Placeholder 4"/>
          <p:cNvSpPr>
            <a:spLocks noGrp="1"/>
          </p:cNvSpPr>
          <p:nvPr>
            <p:ph type="ftr" sz="quarter" idx="11"/>
          </p:nvPr>
        </p:nvSpPr>
        <p:spPr/>
        <p:txBody>
          <a:bodyPr/>
          <a:lstStyle>
            <a:lvl1pPr>
              <a:defRPr>
                <a:solidFill>
                  <a:srgbClr val="4C4C4C"/>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4C4C4C"/>
                </a:solidFill>
              </a:defRPr>
            </a:lvl1pPr>
          </a:lstStyle>
          <a:p>
            <a:fld id="{FDE5F6C0-4E17-4BB5-911A-51F62883F08C}" type="slidenum">
              <a:rPr lang="cs-CZ" smtClean="0"/>
              <a:pPr/>
              <a:t>‹#›</a:t>
            </a:fld>
            <a:endParaRPr lang="cs-CZ"/>
          </a:p>
        </p:txBody>
      </p:sp>
      <p:pic>
        <p:nvPicPr>
          <p:cNvPr id="9" name="Obrázek 7">
            <a:extLst>
              <a:ext uri="{FF2B5EF4-FFF2-40B4-BE49-F238E27FC236}">
                <a16:creationId xmlns:a16="http://schemas.microsoft.com/office/drawing/2014/main" id="{CDD3CD2B-6111-3B4C-986A-6BB7D65A04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96801583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049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lvl1pPr>
              <a:defRPr>
                <a:solidFill>
                  <a:srgbClr val="4C4C4C"/>
                </a:solidFill>
              </a:defRPr>
            </a:lvl1pPr>
          </a:lstStyle>
          <a:p>
            <a:fld id="{CD09803C-109F-484A-83D6-FFACFBED6390}" type="datetimeFigureOut">
              <a:rPr lang="cs-CZ" smtClean="0"/>
              <a:pPr/>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4C4C4C"/>
                </a:solidFill>
              </a:defRPr>
            </a:lvl1pPr>
          </a:lstStyle>
          <a:p>
            <a:fld id="{FDE5F6C0-4E17-4BB5-911A-51F62883F08C}" type="slidenum">
              <a:rPr lang="cs-CZ" smtClean="0"/>
              <a:pPr/>
              <a:t>‹#›</a:t>
            </a:fld>
            <a:endParaRPr lang="cs-CZ"/>
          </a:p>
        </p:txBody>
      </p:sp>
      <p:pic>
        <p:nvPicPr>
          <p:cNvPr id="9" name="Obrázek 7">
            <a:extLst>
              <a:ext uri="{FF2B5EF4-FFF2-40B4-BE49-F238E27FC236}">
                <a16:creationId xmlns:a16="http://schemas.microsoft.com/office/drawing/2014/main" id="{38657F82-C1C0-1B49-B7E1-A0336AD371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1997808710"/>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4517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981223"/>
            <a:ext cx="3868340" cy="823912"/>
          </a:xfrm>
        </p:spPr>
        <p:txBody>
          <a:bodyPr anchor="b"/>
          <a:lstStyle>
            <a:lvl1pPr marL="0" indent="0">
              <a:buNone/>
              <a:defRPr sz="2400" b="1">
                <a:solidFill>
                  <a:srgbClr val="4C4C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981465"/>
            <a:ext cx="3868340" cy="3070972"/>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981223"/>
            <a:ext cx="3887391" cy="823912"/>
          </a:xfrm>
        </p:spPr>
        <p:txBody>
          <a:bodyPr anchor="b"/>
          <a:lstStyle>
            <a:lvl1pPr marL="0" indent="0">
              <a:buNone/>
              <a:defRPr sz="2400" b="1">
                <a:solidFill>
                  <a:srgbClr val="4C4C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981465"/>
            <a:ext cx="3887391" cy="3070972"/>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lvl1pPr>
              <a:defRPr>
                <a:solidFill>
                  <a:srgbClr val="4C4C4C"/>
                </a:solidFill>
              </a:defRPr>
            </a:lvl1pPr>
          </a:lstStyle>
          <a:p>
            <a:fld id="{CD09803C-109F-484A-83D6-FFACFBED6390}" type="datetimeFigureOut">
              <a:rPr lang="cs-CZ" smtClean="0"/>
              <a:pPr/>
              <a:t>26.04.2021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lvl1pPr>
              <a:defRPr>
                <a:solidFill>
                  <a:srgbClr val="4C4C4C"/>
                </a:solidFill>
              </a:defRPr>
            </a:lvl1pPr>
          </a:lstStyle>
          <a:p>
            <a:fld id="{FDE5F6C0-4E17-4BB5-911A-51F62883F08C}" type="slidenum">
              <a:rPr lang="cs-CZ" smtClean="0"/>
              <a:pPr/>
              <a:t>‹#›</a:t>
            </a:fld>
            <a:endParaRPr lang="cs-CZ"/>
          </a:p>
        </p:txBody>
      </p:sp>
      <p:pic>
        <p:nvPicPr>
          <p:cNvPr id="11" name="Obrázek 7">
            <a:extLst>
              <a:ext uri="{FF2B5EF4-FFF2-40B4-BE49-F238E27FC236}">
                <a16:creationId xmlns:a16="http://schemas.microsoft.com/office/drawing/2014/main" id="{5CA2F929-7DE9-FB44-8205-60DE302399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287995464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D09803C-109F-484A-83D6-FFACFBED6390}" type="datetimeFigureOut">
              <a:rPr lang="cs-CZ" smtClean="0"/>
              <a:pPr/>
              <a:t>26.04.2021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DE5F6C0-4E17-4BB5-911A-51F62883F08C}" type="slidenum">
              <a:rPr lang="cs-CZ" smtClean="0"/>
              <a:pPr/>
              <a:t>‹#›</a:t>
            </a:fld>
            <a:endParaRPr lang="cs-CZ"/>
          </a:p>
        </p:txBody>
      </p:sp>
      <p:pic>
        <p:nvPicPr>
          <p:cNvPr id="7" name="Obrázek 7">
            <a:extLst>
              <a:ext uri="{FF2B5EF4-FFF2-40B4-BE49-F238E27FC236}">
                <a16:creationId xmlns:a16="http://schemas.microsoft.com/office/drawing/2014/main" id="{A558BC38-68C5-B64D-8D19-ECDDAA12CD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95371191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9803C-109F-484A-83D6-FFACFBED6390}" type="datetimeFigureOut">
              <a:rPr lang="cs-CZ" smtClean="0"/>
              <a:t>26.04.2021</a:t>
            </a:fld>
            <a:endParaRPr lang="cs-CZ"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DE5F6C0-4E17-4BB5-911A-51F62883F08C}" type="slidenum">
              <a:rPr lang="cs-CZ" smtClean="0"/>
              <a:t>‹#›</a:t>
            </a:fld>
            <a:endParaRPr lang="cs-CZ"/>
          </a:p>
        </p:txBody>
      </p:sp>
      <p:pic>
        <p:nvPicPr>
          <p:cNvPr id="6" name="Obrázek 7">
            <a:extLst>
              <a:ext uri="{FF2B5EF4-FFF2-40B4-BE49-F238E27FC236}">
                <a16:creationId xmlns:a16="http://schemas.microsoft.com/office/drawing/2014/main" id="{4E585451-76B5-7A41-AE3E-1D80BA01D6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25644" y="6021011"/>
            <a:ext cx="3892711" cy="876117"/>
          </a:xfrm>
          <a:prstGeom prst="rect">
            <a:avLst/>
          </a:prstGeom>
        </p:spPr>
      </p:pic>
    </p:spTree>
    <p:extLst>
      <p:ext uri="{BB962C8B-B14F-4D97-AF65-F5344CB8AC3E}">
        <p14:creationId xmlns:p14="http://schemas.microsoft.com/office/powerpoint/2010/main" val="370160220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5EB521AB-0A28-6B44-8E85-5B876EDAA722}"/>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63494" cy="1460498"/>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960281"/>
            <a:ext cx="7863494" cy="4099859"/>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628650" y="6060140"/>
            <a:ext cx="2057400" cy="797859"/>
          </a:xfrm>
          <a:prstGeom prst="rect">
            <a:avLst/>
          </a:prstGeom>
        </p:spPr>
        <p:txBody>
          <a:bodyPr vert="horz" lIns="91440" tIns="45720" rIns="91440" bIns="45720" rtlCol="0" anchor="ctr"/>
          <a:lstStyle>
            <a:lvl1pPr algn="l">
              <a:defRPr sz="1200">
                <a:solidFill>
                  <a:srgbClr val="4C4C4C"/>
                </a:solidFill>
                <a:latin typeface="Arial" panose="020B0604020202020204" pitchFamily="34" charset="0"/>
                <a:cs typeface="Arial" panose="020B0604020202020204" pitchFamily="34" charset="0"/>
              </a:defRPr>
            </a:lvl1pPr>
          </a:lstStyle>
          <a:p>
            <a:fld id="{CD09803C-109F-484A-83D6-FFACFBED6390}" type="datetimeFigureOut">
              <a:rPr lang="cs-CZ" smtClean="0"/>
              <a:pPr/>
              <a:t>26.04.2021</a:t>
            </a:fld>
            <a:endParaRPr lang="cs-CZ"/>
          </a:p>
        </p:txBody>
      </p:sp>
      <p:sp>
        <p:nvSpPr>
          <p:cNvPr id="5" name="Footer Placeholder 4"/>
          <p:cNvSpPr>
            <a:spLocks noGrp="1"/>
          </p:cNvSpPr>
          <p:nvPr>
            <p:ph type="ftr" sz="quarter" idx="3"/>
          </p:nvPr>
        </p:nvSpPr>
        <p:spPr>
          <a:xfrm>
            <a:off x="3028950" y="6060140"/>
            <a:ext cx="3086100" cy="797859"/>
          </a:xfrm>
          <a:prstGeom prst="rect">
            <a:avLst/>
          </a:prstGeom>
        </p:spPr>
        <p:txBody>
          <a:bodyPr vert="horz" lIns="91440" tIns="45720" rIns="91440" bIns="45720" rtlCol="0" anchor="ctr"/>
          <a:lstStyle>
            <a:lvl1pPr algn="ctr">
              <a:defRPr sz="1200">
                <a:solidFill>
                  <a:srgbClr val="4C4C4C"/>
                </a:solidFill>
                <a:latin typeface="Arial" panose="020B0604020202020204" pitchFamily="34" charset="0"/>
                <a:cs typeface="Arial" panose="020B0604020202020204" pitchFamily="34" charset="0"/>
              </a:defRPr>
            </a:lvl1pPr>
          </a:lstStyle>
          <a:p>
            <a:endParaRPr lang="cs-CZ"/>
          </a:p>
        </p:txBody>
      </p:sp>
      <p:sp>
        <p:nvSpPr>
          <p:cNvPr id="6" name="Slide Number Placeholder 5"/>
          <p:cNvSpPr>
            <a:spLocks noGrp="1"/>
          </p:cNvSpPr>
          <p:nvPr>
            <p:ph type="sldNum" sz="quarter" idx="4"/>
          </p:nvPr>
        </p:nvSpPr>
        <p:spPr>
          <a:xfrm>
            <a:off x="6457950" y="6060140"/>
            <a:ext cx="2057400" cy="797859"/>
          </a:xfrm>
          <a:prstGeom prst="rect">
            <a:avLst/>
          </a:prstGeom>
        </p:spPr>
        <p:txBody>
          <a:bodyPr vert="horz" lIns="91440" tIns="45720" rIns="91440" bIns="45720" rtlCol="0" anchor="ctr"/>
          <a:lstStyle>
            <a:lvl1pPr algn="r">
              <a:defRPr sz="1200">
                <a:solidFill>
                  <a:srgbClr val="4C4C4C"/>
                </a:solidFill>
                <a:latin typeface="Arial" panose="020B0604020202020204" pitchFamily="34" charset="0"/>
                <a:cs typeface="Arial" panose="020B0604020202020204" pitchFamily="34" charset="0"/>
              </a:defRPr>
            </a:lvl1pPr>
          </a:lstStyle>
          <a:p>
            <a:fld id="{FDE5F6C0-4E17-4BB5-911A-51F62883F08C}" type="slidenum">
              <a:rPr lang="cs-CZ" smtClean="0"/>
              <a:pPr/>
              <a:t>‹#›</a:t>
            </a:fld>
            <a:endParaRPr lang="cs-CZ"/>
          </a:p>
        </p:txBody>
      </p:sp>
    </p:spTree>
    <p:extLst>
      <p:ext uri="{BB962C8B-B14F-4D97-AF65-F5344CB8AC3E}">
        <p14:creationId xmlns:p14="http://schemas.microsoft.com/office/powerpoint/2010/main" val="35194245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push/>
  </p:transition>
  <p:txStyles>
    <p:titleStyle>
      <a:lvl1pPr algn="l" defTabSz="914400" rtl="0" eaLnBrk="1" latinLnBrk="0" hangingPunct="1">
        <a:lnSpc>
          <a:spcPct val="90000"/>
        </a:lnSpc>
        <a:spcBef>
          <a:spcPct val="0"/>
        </a:spcBef>
        <a:buNone/>
        <a:defRPr sz="2800" kern="1200">
          <a:solidFill>
            <a:srgbClr val="1D71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D71B8"/>
        </a:buClr>
        <a:buFont typeface="Arial" panose="020B0604020202020204" pitchFamily="34" charset="0"/>
        <a:buChar char="•"/>
        <a:defRPr sz="150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D71B8"/>
        </a:buClr>
        <a:buFont typeface="Arial" panose="020B0604020202020204" pitchFamily="34" charset="0"/>
        <a:buChar char="•"/>
        <a:defRPr sz="150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hyperlink" Target="http://www.irop.mmr.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rop.mmr.cz/cs/vyzvy/detaily-temat/react-e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rop.mmr.cz/cs/Vyzvy" TargetMode="External"/><Relationship Id="rId2" Type="http://schemas.openxmlformats.org/officeDocument/2006/relationships/hyperlink" Target="http://www.irop.mmr.cz/cs/Zadatele-a-prijemci/Dokumenty/Dokumenty/Obecna-Pravidla-pro-zadatele-a-prijemc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2" Type="http://schemas.openxmlformats.org/officeDocument/2006/relationships/hyperlink" Target="mailto:Jan.Mazanik@mmr.cz"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rr.cz/irop/konzultacni-servis-irop/" TargetMode="External"/><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3">
            <a:extLst>
              <a:ext uri="{FF2B5EF4-FFF2-40B4-BE49-F238E27FC236}">
                <a16:creationId xmlns:a16="http://schemas.microsoft.com/office/drawing/2014/main" id="{08C5FD0E-C1D2-FF4A-998E-2079AD2D4CA7}"/>
              </a:ext>
            </a:extLst>
          </p:cNvPr>
          <p:cNvSpPr>
            <a:spLocks noGrp="1"/>
          </p:cNvSpPr>
          <p:nvPr>
            <p:ph type="ctrTitle"/>
          </p:nvPr>
        </p:nvSpPr>
        <p:spPr>
          <a:xfrm>
            <a:off x="685800" y="3329804"/>
            <a:ext cx="7772400" cy="988226"/>
          </a:xfrm>
        </p:spPr>
        <p:txBody>
          <a:bodyPr anchor="ctr">
            <a:normAutofit/>
          </a:bodyPr>
          <a:lstStyle/>
          <a:p>
            <a:r>
              <a:rPr lang="cs-CZ" b="1" dirty="0" smtClean="0"/>
              <a:t>SEMINÁŘ PRO ŽADATELE</a:t>
            </a:r>
            <a:endParaRPr lang="cs-CZ" b="1" dirty="0"/>
          </a:p>
        </p:txBody>
      </p:sp>
      <p:sp>
        <p:nvSpPr>
          <p:cNvPr id="10" name="Podnadpis 4">
            <a:extLst>
              <a:ext uri="{FF2B5EF4-FFF2-40B4-BE49-F238E27FC236}">
                <a16:creationId xmlns:a16="http://schemas.microsoft.com/office/drawing/2014/main" id="{E06B037B-224E-8345-9319-6B2591EDCD23}"/>
              </a:ext>
            </a:extLst>
          </p:cNvPr>
          <p:cNvSpPr>
            <a:spLocks noGrp="1"/>
          </p:cNvSpPr>
          <p:nvPr>
            <p:ph type="subTitle" idx="1"/>
          </p:nvPr>
        </p:nvSpPr>
        <p:spPr>
          <a:xfrm>
            <a:off x="1143000" y="4318030"/>
            <a:ext cx="6858000" cy="738665"/>
          </a:xfrm>
        </p:spPr>
        <p:txBody>
          <a:bodyPr anchor="ctr"/>
          <a:lstStyle/>
          <a:p>
            <a:r>
              <a:rPr lang="cs-CZ" dirty="0" smtClean="0"/>
              <a:t>96. a 97. výzva SC 6.1 IROP - IZS</a:t>
            </a:r>
            <a:endParaRPr lang="cs-CZ" dirty="0"/>
          </a:p>
        </p:txBody>
      </p:sp>
      <p:sp>
        <p:nvSpPr>
          <p:cNvPr id="11" name="TextovéPole 5">
            <a:extLst>
              <a:ext uri="{FF2B5EF4-FFF2-40B4-BE49-F238E27FC236}">
                <a16:creationId xmlns:a16="http://schemas.microsoft.com/office/drawing/2014/main" id="{EC7820B1-DF86-AD48-B3D5-4BECF6BF0D1D}"/>
              </a:ext>
            </a:extLst>
          </p:cNvPr>
          <p:cNvSpPr txBox="1"/>
          <p:nvPr/>
        </p:nvSpPr>
        <p:spPr>
          <a:xfrm>
            <a:off x="2234235" y="5065902"/>
            <a:ext cx="4675530" cy="738664"/>
          </a:xfrm>
          <a:prstGeom prst="rect">
            <a:avLst/>
          </a:prstGeom>
          <a:noFill/>
        </p:spPr>
        <p:txBody>
          <a:bodyPr wrap="square" rtlCol="0" anchor="ctr">
            <a:spAutoFit/>
          </a:bodyPr>
          <a:lstStyle/>
          <a:p>
            <a:pPr algn="ctr"/>
            <a:r>
              <a:rPr lang="cs-CZ" sz="1400" dirty="0">
                <a:solidFill>
                  <a:schemeClr val="tx1">
                    <a:lumMod val="75000"/>
                    <a:lumOff val="25000"/>
                  </a:schemeClr>
                </a:solidFill>
                <a:latin typeface="Arial" panose="020B0604020202020204" pitchFamily="34" charset="0"/>
                <a:cs typeface="Arial" panose="020B0604020202020204" pitchFamily="34" charset="0"/>
              </a:rPr>
              <a:t>Datum: </a:t>
            </a:r>
            <a:r>
              <a:rPr lang="cs-CZ" sz="1400" dirty="0" smtClean="0">
                <a:solidFill>
                  <a:schemeClr val="tx1">
                    <a:lumMod val="75000"/>
                    <a:lumOff val="25000"/>
                  </a:schemeClr>
                </a:solidFill>
                <a:latin typeface="Arial" panose="020B0604020202020204" pitchFamily="34" charset="0"/>
                <a:cs typeface="Arial" panose="020B0604020202020204" pitchFamily="34" charset="0"/>
              </a:rPr>
              <a:t>26. </a:t>
            </a:r>
            <a:r>
              <a:rPr lang="cs-CZ" sz="1400" dirty="0">
                <a:solidFill>
                  <a:schemeClr val="tx1">
                    <a:lumMod val="75000"/>
                    <a:lumOff val="25000"/>
                  </a:schemeClr>
                </a:solidFill>
                <a:latin typeface="Arial" panose="020B0604020202020204" pitchFamily="34" charset="0"/>
                <a:cs typeface="Arial" panose="020B0604020202020204" pitchFamily="34" charset="0"/>
              </a:rPr>
              <a:t>4</a:t>
            </a:r>
            <a:r>
              <a:rPr lang="cs-CZ" sz="1400" dirty="0" smtClean="0">
                <a:solidFill>
                  <a:schemeClr val="tx1">
                    <a:lumMod val="75000"/>
                    <a:lumOff val="25000"/>
                  </a:schemeClr>
                </a:solidFill>
                <a:latin typeface="Arial" panose="020B0604020202020204" pitchFamily="34" charset="0"/>
                <a:cs typeface="Arial" panose="020B0604020202020204" pitchFamily="34" charset="0"/>
              </a:rPr>
              <a:t>. 2021</a:t>
            </a:r>
            <a:endParaRPr lang="cs-CZ"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cs-CZ" sz="1400" dirty="0">
                <a:solidFill>
                  <a:schemeClr val="tx1">
                    <a:lumMod val="75000"/>
                    <a:lumOff val="25000"/>
                  </a:schemeClr>
                </a:solidFill>
                <a:latin typeface="Arial" panose="020B0604020202020204" pitchFamily="34" charset="0"/>
                <a:cs typeface="Arial" panose="020B0604020202020204" pitchFamily="34" charset="0"/>
              </a:rPr>
              <a:t>Místo: </a:t>
            </a:r>
            <a:r>
              <a:rPr lang="cs-CZ" sz="1400" dirty="0" smtClean="0">
                <a:solidFill>
                  <a:schemeClr val="tx1">
                    <a:lumMod val="75000"/>
                    <a:lumOff val="25000"/>
                  </a:schemeClr>
                </a:solidFill>
                <a:latin typeface="Arial" panose="020B0604020202020204" pitchFamily="34" charset="0"/>
                <a:cs typeface="Arial" panose="020B0604020202020204" pitchFamily="34" charset="0"/>
              </a:rPr>
              <a:t>online prezentace, MS </a:t>
            </a:r>
            <a:r>
              <a:rPr lang="cs-CZ" sz="1400" dirty="0" err="1" smtClean="0">
                <a:solidFill>
                  <a:schemeClr val="tx1">
                    <a:lumMod val="75000"/>
                    <a:lumOff val="25000"/>
                  </a:schemeClr>
                </a:solidFill>
                <a:latin typeface="Arial" panose="020B0604020202020204" pitchFamily="34" charset="0"/>
                <a:cs typeface="Arial" panose="020B0604020202020204" pitchFamily="34" charset="0"/>
              </a:rPr>
              <a:t>Teams</a:t>
            </a:r>
            <a:endParaRPr lang="cs-CZ"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cs-CZ" sz="1400" dirty="0">
                <a:solidFill>
                  <a:schemeClr val="tx1">
                    <a:lumMod val="75000"/>
                    <a:lumOff val="25000"/>
                  </a:schemeClr>
                </a:solidFill>
                <a:latin typeface="Arial" panose="020B0604020202020204" pitchFamily="34" charset="0"/>
                <a:cs typeface="Arial" panose="020B0604020202020204" pitchFamily="34" charset="0"/>
              </a:rPr>
              <a:t>Přednášející</a:t>
            </a:r>
            <a:r>
              <a:rPr lang="cs-CZ" sz="1400" dirty="0" smtClean="0">
                <a:solidFill>
                  <a:schemeClr val="tx1">
                    <a:lumMod val="75000"/>
                    <a:lumOff val="25000"/>
                  </a:schemeClr>
                </a:solidFill>
                <a:latin typeface="Arial" panose="020B0604020202020204" pitchFamily="34" charset="0"/>
                <a:cs typeface="Arial" panose="020B0604020202020204" pitchFamily="34" charset="0"/>
              </a:rPr>
              <a:t>: PhDr. Aleš Pekárek, Ing. Jan Mazanik</a:t>
            </a:r>
            <a:endParaRPr lang="cs-CZ"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48799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96. výzva IROP</a:t>
            </a:r>
            <a:br>
              <a:rPr lang="cs-CZ" dirty="0"/>
            </a:br>
            <a:r>
              <a:rPr lang="cs-CZ" sz="1500" dirty="0"/>
              <a:t>Integrovaný záchranný systém – Policie ČR a Hasičský záchranný sbor ČR</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a:xfrm>
            <a:off x="628650" y="1948558"/>
            <a:ext cx="7863494" cy="4099859"/>
          </a:xfrm>
        </p:spPr>
        <p:txBody>
          <a:bodyPr>
            <a:normAutofit lnSpcReduction="10000"/>
          </a:bodyPr>
          <a:lstStyle/>
          <a:p>
            <a:pPr marL="0" indent="0">
              <a:buNone/>
            </a:pPr>
            <a:r>
              <a:rPr lang="cs-CZ" b="1" dirty="0" smtClean="0"/>
              <a:t>Alokace (EFRR): </a:t>
            </a:r>
            <a:r>
              <a:rPr lang="cs-CZ" dirty="0" smtClean="0"/>
              <a:t>3 244 986 707 Kč</a:t>
            </a:r>
          </a:p>
          <a:p>
            <a:pPr marL="0" indent="0">
              <a:buNone/>
            </a:pPr>
            <a:r>
              <a:rPr lang="cs-CZ" b="1" dirty="0" smtClean="0"/>
              <a:t>Oprávnění </a:t>
            </a:r>
            <a:r>
              <a:rPr lang="cs-CZ" b="1" dirty="0"/>
              <a:t>žadatelé: </a:t>
            </a:r>
            <a:endParaRPr lang="cs-CZ" dirty="0"/>
          </a:p>
          <a:p>
            <a:r>
              <a:rPr lang="cs-CZ" dirty="0" smtClean="0"/>
              <a:t>Ministerstvo </a:t>
            </a:r>
            <a:r>
              <a:rPr lang="cs-CZ" dirty="0"/>
              <a:t>vnitra–generální ředitelství Hasičského záchranného sboru ČR; </a:t>
            </a:r>
          </a:p>
          <a:p>
            <a:r>
              <a:rPr lang="cs-CZ" dirty="0" smtClean="0"/>
              <a:t>hasičské </a:t>
            </a:r>
            <a:r>
              <a:rPr lang="cs-CZ" dirty="0"/>
              <a:t>záchranné sbory (dále také „HZS“) krajů; </a:t>
            </a:r>
          </a:p>
          <a:p>
            <a:r>
              <a:rPr lang="cs-CZ" dirty="0" smtClean="0"/>
              <a:t>Záchranný </a:t>
            </a:r>
            <a:r>
              <a:rPr lang="cs-CZ" dirty="0"/>
              <a:t>útvar HZS ČR; </a:t>
            </a:r>
          </a:p>
          <a:p>
            <a:r>
              <a:rPr lang="cs-CZ" dirty="0" smtClean="0"/>
              <a:t>Ministerstvo </a:t>
            </a:r>
            <a:r>
              <a:rPr lang="cs-CZ" dirty="0"/>
              <a:t>vnitra–Policejní prezidium ČR; </a:t>
            </a:r>
          </a:p>
          <a:p>
            <a:r>
              <a:rPr lang="cs-CZ" dirty="0" smtClean="0"/>
              <a:t>krajská </a:t>
            </a:r>
            <a:r>
              <a:rPr lang="cs-CZ" dirty="0"/>
              <a:t>ředitelství Policie ČR; </a:t>
            </a:r>
          </a:p>
          <a:p>
            <a:r>
              <a:rPr lang="cs-CZ" dirty="0" smtClean="0"/>
              <a:t>organizační </a:t>
            </a:r>
            <a:r>
              <a:rPr lang="cs-CZ" dirty="0"/>
              <a:t>složky státu a jimi zřizované nebo zakládané organizace, které zajišťují vzdělávání a výcvik složek integrovaného záchranného systému (dále „IZS“). </a:t>
            </a:r>
            <a:endParaRPr lang="cs-CZ" dirty="0" smtClean="0"/>
          </a:p>
          <a:p>
            <a:pPr marL="0" indent="0">
              <a:buNone/>
            </a:pPr>
            <a:r>
              <a:rPr lang="cs-CZ" b="1" dirty="0"/>
              <a:t>Minimální a maximální výše celkových způsobilých výdajů </a:t>
            </a:r>
            <a:endParaRPr lang="cs-CZ" dirty="0"/>
          </a:p>
          <a:p>
            <a:r>
              <a:rPr lang="cs-CZ" dirty="0"/>
              <a:t>Minimální výše celkových způsobilých </a:t>
            </a:r>
            <a:r>
              <a:rPr lang="cs-CZ" dirty="0" smtClean="0"/>
              <a:t>výdajů:	1 mil. Kč </a:t>
            </a:r>
            <a:endParaRPr lang="cs-CZ" dirty="0"/>
          </a:p>
          <a:p>
            <a:r>
              <a:rPr lang="cs-CZ" dirty="0"/>
              <a:t>Maximální výše celkových způsobilých </a:t>
            </a:r>
            <a:r>
              <a:rPr lang="cs-CZ" dirty="0" smtClean="0"/>
              <a:t>výdajů:	1,250 mld. Kč </a:t>
            </a:r>
            <a:endParaRPr lang="cs-CZ" dirty="0"/>
          </a:p>
        </p:txBody>
      </p:sp>
    </p:spTree>
    <p:extLst>
      <p:ext uri="{BB962C8B-B14F-4D97-AF65-F5344CB8AC3E}">
        <p14:creationId xmlns:p14="http://schemas.microsoft.com/office/powerpoint/2010/main" val="39035877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96. výzva IROP</a:t>
            </a:r>
            <a:br>
              <a:rPr lang="cs-CZ" dirty="0"/>
            </a:br>
            <a:r>
              <a:rPr lang="cs-CZ" sz="1500" dirty="0"/>
              <a:t>Integrovaný záchranný systém – Policie ČR a Hasičský záchranný sbor ČR</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cs-CZ" b="1" dirty="0" smtClean="0"/>
              <a:t>Míra podpory</a:t>
            </a:r>
          </a:p>
          <a:p>
            <a:pPr marL="0" indent="0">
              <a:buNone/>
            </a:pPr>
            <a:r>
              <a:rPr lang="cs-CZ" dirty="0" smtClean="0"/>
              <a:t>Organizační </a:t>
            </a:r>
            <a:r>
              <a:rPr lang="cs-CZ" dirty="0"/>
              <a:t>složky státu a jejich příspěvkové organizace: </a:t>
            </a:r>
          </a:p>
          <a:p>
            <a:r>
              <a:rPr lang="it-IT" dirty="0"/>
              <a:t>85 % Evropský fond pro regionální rozvoj, </a:t>
            </a:r>
          </a:p>
          <a:p>
            <a:r>
              <a:rPr lang="cs-CZ" dirty="0"/>
              <a:t>15 % státní rozpočet. </a:t>
            </a:r>
          </a:p>
          <a:p>
            <a:pPr marL="0" indent="0"/>
            <a:endParaRPr lang="cs-CZ" dirty="0"/>
          </a:p>
          <a:p>
            <a:pPr marL="0" indent="0">
              <a:buNone/>
            </a:pPr>
            <a:r>
              <a:rPr lang="cs-CZ" dirty="0"/>
              <a:t>Organizace zakládané organizační složkou státu: </a:t>
            </a:r>
          </a:p>
          <a:p>
            <a:r>
              <a:rPr lang="it-IT" dirty="0"/>
              <a:t>85 % Evropský fond pro regionální rozvoj, </a:t>
            </a:r>
          </a:p>
          <a:p>
            <a:r>
              <a:rPr lang="cs-CZ" dirty="0"/>
              <a:t>0 % státní rozpočet. </a:t>
            </a:r>
          </a:p>
        </p:txBody>
      </p:sp>
    </p:spTree>
    <p:extLst>
      <p:ext uri="{BB962C8B-B14F-4D97-AF65-F5344CB8AC3E}">
        <p14:creationId xmlns:p14="http://schemas.microsoft.com/office/powerpoint/2010/main" val="224914569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96. </a:t>
            </a:r>
            <a:r>
              <a:rPr lang="cs-CZ" dirty="0" smtClean="0"/>
              <a:t>výzva IROP</a:t>
            </a:r>
            <a:br>
              <a:rPr lang="cs-CZ" dirty="0" smtClean="0"/>
            </a:br>
            <a:r>
              <a:rPr lang="cs-CZ" sz="1500" dirty="0"/>
              <a:t>Integrovaný záchranný systém – Policie ČR a Hasičský záchranný sbor ČR</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lgn="just">
              <a:buNone/>
            </a:pPr>
            <a:r>
              <a:rPr lang="cs-CZ" dirty="0"/>
              <a:t>V</a:t>
            </a:r>
            <a:r>
              <a:rPr lang="cs-CZ" dirty="0" smtClean="0"/>
              <a:t>ýzva </a:t>
            </a:r>
            <a:r>
              <a:rPr lang="cs-CZ" b="1" dirty="0">
                <a:solidFill>
                  <a:srgbClr val="FF0000"/>
                </a:solidFill>
              </a:rPr>
              <a:t>není</a:t>
            </a:r>
            <a:r>
              <a:rPr lang="cs-CZ" b="1" dirty="0"/>
              <a:t> </a:t>
            </a:r>
            <a:r>
              <a:rPr lang="cs-CZ" dirty="0"/>
              <a:t>určena pro poskytovatele zdravotnické záchranné služby, jednotky sboru dobrovolných hasičů obcí a ostatní složky </a:t>
            </a:r>
            <a:r>
              <a:rPr lang="cs-CZ" dirty="0" smtClean="0"/>
              <a:t>IZS.</a:t>
            </a:r>
          </a:p>
          <a:p>
            <a:pPr algn="just"/>
            <a:endParaRPr lang="cs-CZ" dirty="0"/>
          </a:p>
          <a:p>
            <a:pPr marL="0" indent="0" algn="just">
              <a:buNone/>
            </a:pPr>
            <a:r>
              <a:rPr lang="cs-CZ" dirty="0"/>
              <a:t>V případě realizace </a:t>
            </a:r>
            <a:r>
              <a:rPr lang="cs-CZ" b="1" dirty="0"/>
              <a:t>integrovaných řešení</a:t>
            </a:r>
            <a:r>
              <a:rPr lang="cs-CZ" dirty="0"/>
              <a:t> (výjezdové základny/stanice/objekty) mohou být výstupy projektu využívány poskytovateli zdravotnické záchranné služby, Hasičským záchranným sborem ČR a Policií ČR. Žadatel způsob řešení a využití popíše ve Studii proveditelnosti</a:t>
            </a:r>
            <a:r>
              <a:rPr lang="cs-CZ" dirty="0" smtClean="0"/>
              <a:t>.</a:t>
            </a:r>
          </a:p>
          <a:p>
            <a:pPr marL="0" indent="0">
              <a:buNone/>
            </a:pPr>
            <a:endParaRPr lang="cs-CZ" dirty="0"/>
          </a:p>
        </p:txBody>
      </p:sp>
    </p:spTree>
    <p:extLst>
      <p:ext uri="{BB962C8B-B14F-4D97-AF65-F5344CB8AC3E}">
        <p14:creationId xmlns:p14="http://schemas.microsoft.com/office/powerpoint/2010/main" val="212159147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smtClean="0"/>
              <a:t>97. </a:t>
            </a:r>
            <a:r>
              <a:rPr lang="cs-CZ" dirty="0"/>
              <a:t>výzva IROP</a:t>
            </a:r>
            <a:br>
              <a:rPr lang="cs-CZ" dirty="0"/>
            </a:br>
            <a:r>
              <a:rPr lang="cs-CZ" sz="1500" dirty="0"/>
              <a:t>Integrovaný záchranný systém – </a:t>
            </a:r>
            <a:r>
              <a:rPr lang="cs-CZ" sz="1500" dirty="0" smtClean="0"/>
              <a:t>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cs-CZ" b="1" dirty="0" smtClean="0"/>
              <a:t>Alokace (EFRR): </a:t>
            </a:r>
            <a:r>
              <a:rPr lang="cs-CZ" dirty="0" smtClean="0"/>
              <a:t>811 246 681 Kč</a:t>
            </a:r>
          </a:p>
          <a:p>
            <a:pPr marL="0" indent="0">
              <a:buNone/>
            </a:pPr>
            <a:r>
              <a:rPr lang="cs-CZ" b="1" dirty="0" smtClean="0"/>
              <a:t>Oprávnění </a:t>
            </a:r>
            <a:r>
              <a:rPr lang="cs-CZ" b="1" dirty="0"/>
              <a:t>žadatelé: </a:t>
            </a:r>
            <a:endParaRPr lang="cs-CZ" dirty="0"/>
          </a:p>
          <a:p>
            <a:r>
              <a:rPr lang="cs-CZ" dirty="0" smtClean="0"/>
              <a:t>kraje (včetně Hl. m. Prahy)</a:t>
            </a:r>
            <a:endParaRPr lang="cs-CZ" dirty="0"/>
          </a:p>
          <a:p>
            <a:r>
              <a:rPr lang="cs-CZ" dirty="0" smtClean="0"/>
              <a:t>zdravotnické </a:t>
            </a:r>
            <a:r>
              <a:rPr lang="cs-CZ" dirty="0"/>
              <a:t>záchranné služby krajů </a:t>
            </a:r>
          </a:p>
          <a:p>
            <a:pPr marL="0" indent="0">
              <a:buNone/>
            </a:pPr>
            <a:r>
              <a:rPr lang="cs-CZ" b="1" dirty="0" smtClean="0"/>
              <a:t>Minimální </a:t>
            </a:r>
            <a:r>
              <a:rPr lang="cs-CZ" b="1" dirty="0"/>
              <a:t>a maximální výše celkových způsobilých výdajů </a:t>
            </a:r>
            <a:endParaRPr lang="cs-CZ" dirty="0"/>
          </a:p>
          <a:p>
            <a:r>
              <a:rPr lang="cs-CZ" dirty="0"/>
              <a:t>Minimální výše celkových způsobilých </a:t>
            </a:r>
            <a:r>
              <a:rPr lang="cs-CZ" dirty="0" smtClean="0"/>
              <a:t>výdajů:	1 mil. Kč </a:t>
            </a:r>
            <a:endParaRPr lang="cs-CZ" dirty="0"/>
          </a:p>
          <a:p>
            <a:r>
              <a:rPr lang="cs-CZ" dirty="0"/>
              <a:t>Maximální výše </a:t>
            </a:r>
            <a:r>
              <a:rPr lang="cs-CZ" dirty="0" smtClean="0"/>
              <a:t>celkových způsobilých výdajů:	95 mil. Kč</a:t>
            </a:r>
          </a:p>
        </p:txBody>
      </p:sp>
    </p:spTree>
    <p:extLst>
      <p:ext uri="{BB962C8B-B14F-4D97-AF65-F5344CB8AC3E}">
        <p14:creationId xmlns:p14="http://schemas.microsoft.com/office/powerpoint/2010/main" val="275971769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97. výzva IROP</a:t>
            </a:r>
            <a:br>
              <a:rPr lang="cs-CZ" dirty="0"/>
            </a:br>
            <a:r>
              <a:rPr lang="cs-CZ" sz="1500" dirty="0"/>
              <a:t>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pl-PL" b="1" dirty="0"/>
              <a:t>M</a:t>
            </a:r>
            <a:r>
              <a:rPr lang="pl-PL" b="1" dirty="0" smtClean="0"/>
              <a:t>íra podpory</a:t>
            </a:r>
          </a:p>
          <a:p>
            <a:pPr marL="0" indent="0">
              <a:buNone/>
            </a:pPr>
            <a:r>
              <a:rPr lang="pl-PL" dirty="0"/>
              <a:t>Kraje a organizace zřizované </a:t>
            </a:r>
            <a:r>
              <a:rPr lang="pl-PL" dirty="0" smtClean="0"/>
              <a:t>kraji:</a:t>
            </a:r>
            <a:endParaRPr lang="pl-PL" dirty="0"/>
          </a:p>
          <a:p>
            <a:r>
              <a:rPr lang="it-IT" dirty="0" smtClean="0"/>
              <a:t>Evropský </a:t>
            </a:r>
            <a:r>
              <a:rPr lang="it-IT" dirty="0"/>
              <a:t>fond pro regionální rozvoj: 85 % </a:t>
            </a:r>
          </a:p>
          <a:p>
            <a:r>
              <a:rPr lang="cs-CZ" dirty="0" smtClean="0"/>
              <a:t>státní </a:t>
            </a:r>
            <a:r>
              <a:rPr lang="cs-CZ" dirty="0"/>
              <a:t>rozpočet: 5 % </a:t>
            </a:r>
          </a:p>
        </p:txBody>
      </p:sp>
    </p:spTree>
    <p:extLst>
      <p:ext uri="{BB962C8B-B14F-4D97-AF65-F5344CB8AC3E}">
        <p14:creationId xmlns:p14="http://schemas.microsoft.com/office/powerpoint/2010/main" val="216175167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97. výzva IROP</a:t>
            </a:r>
            <a:br>
              <a:rPr lang="cs-CZ" dirty="0"/>
            </a:br>
            <a:r>
              <a:rPr lang="cs-CZ" sz="1500" dirty="0"/>
              <a:t>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lgn="just">
              <a:buNone/>
            </a:pPr>
            <a:r>
              <a:rPr lang="cs-CZ" dirty="0"/>
              <a:t>Výzva </a:t>
            </a:r>
            <a:r>
              <a:rPr lang="cs-CZ" b="1" dirty="0">
                <a:solidFill>
                  <a:srgbClr val="FF0000"/>
                </a:solidFill>
              </a:rPr>
              <a:t>není</a:t>
            </a:r>
            <a:r>
              <a:rPr lang="cs-CZ" b="1" dirty="0"/>
              <a:t> </a:t>
            </a:r>
            <a:r>
              <a:rPr lang="cs-CZ" dirty="0"/>
              <a:t>určena pro Hasičský záchranný sbor ČR, Policii ČR, jednotky sboru dobrovolných hasičů obcí a ostatní složky IZS.</a:t>
            </a:r>
          </a:p>
          <a:p>
            <a:pPr marL="0" indent="0" algn="just">
              <a:buNone/>
            </a:pPr>
            <a:endParaRPr lang="cs-CZ" dirty="0"/>
          </a:p>
          <a:p>
            <a:pPr marL="0" indent="0" algn="just">
              <a:buNone/>
            </a:pPr>
            <a:r>
              <a:rPr lang="cs-CZ" dirty="0"/>
              <a:t>V případě realizace </a:t>
            </a:r>
            <a:r>
              <a:rPr lang="cs-CZ" b="1" dirty="0"/>
              <a:t>integrovaných řešení</a:t>
            </a:r>
            <a:r>
              <a:rPr lang="cs-CZ" dirty="0"/>
              <a:t> (výjezdové základny/stanice/objekty) mohou být výstupy projektu využívány Hasičským záchranným sborem ČR, Policií ČR. Žadatel způsob řešení a využití popíše ve Studii proveditelnosti.</a:t>
            </a:r>
          </a:p>
        </p:txBody>
      </p:sp>
    </p:spTree>
    <p:extLst>
      <p:ext uri="{BB962C8B-B14F-4D97-AF65-F5344CB8AC3E}">
        <p14:creationId xmlns:p14="http://schemas.microsoft.com/office/powerpoint/2010/main" val="1411397044"/>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97. výzva IROP</a:t>
            </a:r>
            <a:br>
              <a:rPr lang="cs-CZ" dirty="0"/>
            </a:br>
            <a:r>
              <a:rPr lang="cs-CZ" sz="1500" dirty="0"/>
              <a:t>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cs-CZ" b="1" dirty="0"/>
              <a:t>Omezení na výzvu </a:t>
            </a:r>
            <a:endParaRPr lang="cs-CZ" dirty="0"/>
          </a:p>
          <a:p>
            <a:pPr marL="0" indent="0" algn="just">
              <a:buNone/>
            </a:pPr>
            <a:r>
              <a:rPr lang="cs-CZ" dirty="0"/>
              <a:t>Alokace na projekty jednoho kraje včetně projektů zdravotnické záchranné služby příslušného kraje činí 95 </a:t>
            </a:r>
            <a:r>
              <a:rPr lang="cs-CZ" dirty="0" smtClean="0"/>
              <a:t>mil. Kč</a:t>
            </a:r>
            <a:r>
              <a:rPr lang="cs-CZ" dirty="0"/>
              <a:t>. Projekty nad uvedenou alokaci budou zařazeny na seznam náhradních projektů</a:t>
            </a:r>
            <a:r>
              <a:rPr lang="cs-CZ" dirty="0" smtClean="0"/>
              <a:t>.</a:t>
            </a:r>
            <a:endParaRPr lang="cs-CZ" dirty="0"/>
          </a:p>
        </p:txBody>
      </p:sp>
    </p:spTree>
    <p:extLst>
      <p:ext uri="{BB962C8B-B14F-4D97-AF65-F5344CB8AC3E}">
        <p14:creationId xmlns:p14="http://schemas.microsoft.com/office/powerpoint/2010/main" val="256202345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97. výzva IROP</a:t>
            </a:r>
            <a:br>
              <a:rPr lang="cs-CZ" dirty="0"/>
            </a:br>
            <a:r>
              <a:rPr lang="cs-CZ" sz="1500" dirty="0"/>
              <a:t>Integrovaný záchranný systém – Zdravotnické záchranné služby </a:t>
            </a:r>
            <a:r>
              <a:rPr lang="cs-CZ" sz="1500" dirty="0" smtClean="0"/>
              <a:t>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lgn="ctr">
              <a:buNone/>
            </a:pPr>
            <a:endParaRPr lang="cs-CZ" b="1" dirty="0" smtClean="0">
              <a:solidFill>
                <a:srgbClr val="FF0000"/>
              </a:solidFill>
            </a:endParaRPr>
          </a:p>
          <a:p>
            <a:pPr marL="0" indent="0" algn="ctr">
              <a:buNone/>
            </a:pPr>
            <a:endParaRPr lang="cs-CZ" b="1" dirty="0">
              <a:solidFill>
                <a:srgbClr val="FF0000"/>
              </a:solidFill>
            </a:endParaRPr>
          </a:p>
          <a:p>
            <a:pPr marL="0" indent="0" algn="ctr">
              <a:buNone/>
            </a:pPr>
            <a:endParaRPr lang="cs-CZ" b="1" dirty="0" smtClean="0">
              <a:solidFill>
                <a:srgbClr val="FF0000"/>
              </a:solidFill>
            </a:endParaRPr>
          </a:p>
          <a:p>
            <a:pPr marL="0" indent="0" algn="ctr">
              <a:buNone/>
            </a:pPr>
            <a:r>
              <a:rPr lang="cs-CZ" b="1" dirty="0" smtClean="0">
                <a:solidFill>
                  <a:srgbClr val="FF0000"/>
                </a:solidFill>
              </a:rPr>
              <a:t>UPOZORNĚNÍ </a:t>
            </a:r>
            <a:endParaRPr lang="cs-CZ" dirty="0">
              <a:solidFill>
                <a:srgbClr val="FF0000"/>
              </a:solidFill>
            </a:endParaRPr>
          </a:p>
          <a:p>
            <a:pPr marL="0" indent="0" algn="just">
              <a:buNone/>
            </a:pPr>
            <a:r>
              <a:rPr lang="cs-CZ" dirty="0"/>
              <a:t>ŘO IROP může v případě nedostatečného čerpání alokovaných finančních prostředků ve výzvě či v případě získání dodatečných volných prostředků navýšit či zrušit stanovenou alokaci pro projekty jednoho kraje včetně projektů zdravotnické záchranné služby příslušného kraje</a:t>
            </a:r>
            <a:r>
              <a:rPr lang="cs-CZ" dirty="0" smtClean="0"/>
              <a:t>.</a:t>
            </a:r>
            <a:endParaRPr lang="cs-CZ" dirty="0"/>
          </a:p>
        </p:txBody>
      </p:sp>
    </p:spTree>
    <p:extLst>
      <p:ext uri="{BB962C8B-B14F-4D97-AF65-F5344CB8AC3E}">
        <p14:creationId xmlns:p14="http://schemas.microsoft.com/office/powerpoint/2010/main" val="4053292939"/>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SPOLEČNÉ PARAMETRY VÝZEV</a:t>
            </a:r>
            <a:br>
              <a:rPr lang="cs-CZ" dirty="0"/>
            </a:br>
            <a:r>
              <a:rPr lang="cs-CZ" sz="1500" dirty="0"/>
              <a:t>96. výzva Integrovaný záchranný systém – Policie ČR a Hasičský záchranný sbor ČR</a:t>
            </a:r>
            <a:br>
              <a:rPr lang="cs-CZ" sz="1500" dirty="0"/>
            </a:br>
            <a:r>
              <a:rPr lang="cs-CZ" sz="1500" dirty="0"/>
              <a:t>97. výzva 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lgn="just">
              <a:buNone/>
            </a:pPr>
            <a:r>
              <a:rPr lang="cs-CZ" b="1" dirty="0" smtClean="0"/>
              <a:t>PODPOROVANÉ AKTIVITY</a:t>
            </a:r>
            <a:endParaRPr lang="cs-CZ" b="1" dirty="0"/>
          </a:p>
          <a:p>
            <a:pPr algn="just"/>
            <a:r>
              <a:rPr lang="cs-CZ" dirty="0"/>
              <a:t>Podporované aktivity v této výzvě jsou rozděleny na </a:t>
            </a:r>
            <a:r>
              <a:rPr lang="cs-CZ" b="1" dirty="0"/>
              <a:t>hlavní </a:t>
            </a:r>
            <a:r>
              <a:rPr lang="cs-CZ" dirty="0"/>
              <a:t>a </a:t>
            </a:r>
            <a:r>
              <a:rPr lang="cs-CZ" b="1" dirty="0"/>
              <a:t>vedlejší</a:t>
            </a:r>
            <a:r>
              <a:rPr lang="cs-CZ" dirty="0"/>
              <a:t>. </a:t>
            </a:r>
          </a:p>
          <a:p>
            <a:pPr algn="just"/>
            <a:r>
              <a:rPr lang="cs-CZ" dirty="0"/>
              <a:t>Na hlavní aktivitu projektu musí být zaměřeno </a:t>
            </a:r>
            <a:r>
              <a:rPr lang="cs-CZ" b="1" dirty="0"/>
              <a:t>minimálně 85 % celkových způsobilých výdajů projektu</a:t>
            </a:r>
            <a:r>
              <a:rPr lang="cs-CZ" dirty="0"/>
              <a:t>. Jedná se o specifické kritérium přijatelnosti projektu. </a:t>
            </a:r>
          </a:p>
          <a:p>
            <a:pPr algn="just"/>
            <a:r>
              <a:rPr lang="cs-CZ" dirty="0"/>
              <a:t>Na vedlejší aktivity projektu může být vynaloženo </a:t>
            </a:r>
            <a:r>
              <a:rPr lang="cs-CZ" b="1" dirty="0"/>
              <a:t>maximálně 15 % celkových způsobilých výdajů </a:t>
            </a:r>
            <a:r>
              <a:rPr lang="cs-CZ" dirty="0"/>
              <a:t>projektu. Část výdajů na vedlejší aktivity projektu nad 15 % celkových způsobilých výdajů projektu musí být v rozpočtu projektu uvedena jako nezpůsobilý výdaj. </a:t>
            </a:r>
            <a:endParaRPr lang="cs-CZ" dirty="0" smtClean="0"/>
          </a:p>
          <a:p>
            <a:pPr algn="just"/>
            <a:r>
              <a:rPr lang="cs-CZ" dirty="0"/>
              <a:t>Účelem podporovaných aktivit je posílení odolnosti, vybavenosti a připravenosti </a:t>
            </a:r>
            <a:r>
              <a:rPr lang="cs-CZ" dirty="0" smtClean="0"/>
              <a:t>ZS IZS tak</a:t>
            </a:r>
            <a:r>
              <a:rPr lang="cs-CZ" dirty="0"/>
              <a:t>, aby mohly lépe reagovat na dopady krize související s pandemií COVID-19. Všechny aktivity musí mít přímou či nepřímou vazbu na COVID-19 krizi. Plnění účelu žadatel popíše ve Studii proveditelnosti. </a:t>
            </a:r>
          </a:p>
        </p:txBody>
      </p:sp>
    </p:spTree>
    <p:extLst>
      <p:ext uri="{BB962C8B-B14F-4D97-AF65-F5344CB8AC3E}">
        <p14:creationId xmlns:p14="http://schemas.microsoft.com/office/powerpoint/2010/main" val="2578020512"/>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SPOLEČNÉ PARAMETRY VÝZEV</a:t>
            </a:r>
            <a:br>
              <a:rPr lang="cs-CZ" dirty="0"/>
            </a:br>
            <a:r>
              <a:rPr lang="cs-CZ" sz="1500" dirty="0"/>
              <a:t>96. výzva Integrovaný záchranný systém – Policie ČR a Hasičský záchranný sbor ČR</a:t>
            </a:r>
            <a:br>
              <a:rPr lang="cs-CZ" sz="1500" dirty="0"/>
            </a:br>
            <a:r>
              <a:rPr lang="cs-CZ" sz="1500" dirty="0"/>
              <a:t>97. výzva 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b="1" dirty="0" smtClean="0"/>
              <a:t>HLAVNÍ PODPOROVANÉ AKTIVITY</a:t>
            </a:r>
            <a:endParaRPr lang="cs-CZ" b="1" dirty="0"/>
          </a:p>
          <a:p>
            <a:r>
              <a:rPr lang="cs-CZ" dirty="0" smtClean="0"/>
              <a:t>Posílení </a:t>
            </a:r>
            <a:r>
              <a:rPr lang="cs-CZ" dirty="0"/>
              <a:t>vybavení základních složek IZS technikou, věcnými a ochrannými prostředky </a:t>
            </a:r>
            <a:r>
              <a:rPr lang="cs-CZ" dirty="0" smtClean="0"/>
              <a:t>– </a:t>
            </a:r>
            <a:r>
              <a:rPr lang="cs-CZ" dirty="0" smtClean="0">
                <a:solidFill>
                  <a:srgbClr val="1D71B8"/>
                </a:solidFill>
              </a:rPr>
              <a:t>aktivita „</a:t>
            </a:r>
            <a:r>
              <a:rPr lang="cs-CZ" b="1" dirty="0" smtClean="0">
                <a:solidFill>
                  <a:srgbClr val="1D71B8"/>
                </a:solidFill>
              </a:rPr>
              <a:t>A</a:t>
            </a:r>
            <a:r>
              <a:rPr lang="cs-CZ" dirty="0" smtClean="0">
                <a:solidFill>
                  <a:srgbClr val="1D71B8"/>
                </a:solidFill>
              </a:rPr>
              <a:t>“</a:t>
            </a:r>
            <a:endParaRPr lang="cs-CZ" dirty="0">
              <a:solidFill>
                <a:srgbClr val="1D71B8"/>
              </a:solidFill>
            </a:endParaRPr>
          </a:p>
          <a:p>
            <a:r>
              <a:rPr lang="cs-CZ" dirty="0" smtClean="0"/>
              <a:t>Stanice </a:t>
            </a:r>
            <a:r>
              <a:rPr lang="cs-CZ" dirty="0"/>
              <a:t>základních složek IZS – </a:t>
            </a:r>
            <a:r>
              <a:rPr lang="cs-CZ" dirty="0">
                <a:solidFill>
                  <a:srgbClr val="1D71B8"/>
                </a:solidFill>
              </a:rPr>
              <a:t>aktivita </a:t>
            </a:r>
            <a:r>
              <a:rPr lang="cs-CZ" dirty="0" smtClean="0">
                <a:solidFill>
                  <a:srgbClr val="1D71B8"/>
                </a:solidFill>
              </a:rPr>
              <a:t>„</a:t>
            </a:r>
            <a:r>
              <a:rPr lang="cs-CZ" b="1" dirty="0" smtClean="0">
                <a:solidFill>
                  <a:srgbClr val="1D71B8"/>
                </a:solidFill>
              </a:rPr>
              <a:t>B</a:t>
            </a:r>
            <a:r>
              <a:rPr lang="cs-CZ" dirty="0" smtClean="0">
                <a:solidFill>
                  <a:srgbClr val="1D71B8"/>
                </a:solidFill>
              </a:rPr>
              <a:t>“</a:t>
            </a:r>
            <a:endParaRPr lang="cs-CZ" dirty="0">
              <a:solidFill>
                <a:srgbClr val="1D71B8"/>
              </a:solidFill>
            </a:endParaRPr>
          </a:p>
          <a:p>
            <a:r>
              <a:rPr lang="cs-CZ" dirty="0" smtClean="0"/>
              <a:t>Vzdělávací </a:t>
            </a:r>
            <a:r>
              <a:rPr lang="cs-CZ" dirty="0"/>
              <a:t>a výcviková střediska složek </a:t>
            </a:r>
            <a:r>
              <a:rPr lang="cs-CZ" dirty="0" smtClean="0"/>
              <a:t>IZS </a:t>
            </a:r>
            <a:r>
              <a:rPr lang="cs-CZ" dirty="0"/>
              <a:t>– </a:t>
            </a:r>
            <a:r>
              <a:rPr lang="cs-CZ" dirty="0">
                <a:solidFill>
                  <a:srgbClr val="1D71B8"/>
                </a:solidFill>
              </a:rPr>
              <a:t>aktivita </a:t>
            </a:r>
            <a:r>
              <a:rPr lang="cs-CZ" dirty="0" smtClean="0">
                <a:solidFill>
                  <a:srgbClr val="1D71B8"/>
                </a:solidFill>
              </a:rPr>
              <a:t>„</a:t>
            </a:r>
            <a:r>
              <a:rPr lang="cs-CZ" b="1" dirty="0" smtClean="0">
                <a:solidFill>
                  <a:srgbClr val="1D71B8"/>
                </a:solidFill>
              </a:rPr>
              <a:t>C</a:t>
            </a:r>
            <a:r>
              <a:rPr lang="cs-CZ" dirty="0" smtClean="0">
                <a:solidFill>
                  <a:srgbClr val="1D71B8"/>
                </a:solidFill>
              </a:rPr>
              <a:t>“</a:t>
            </a:r>
            <a:endParaRPr lang="cs-CZ" dirty="0">
              <a:solidFill>
                <a:srgbClr val="1D71B8"/>
              </a:solidFill>
            </a:endParaRPr>
          </a:p>
          <a:p>
            <a:r>
              <a:rPr lang="cs-CZ" dirty="0" smtClean="0"/>
              <a:t>Informační </a:t>
            </a:r>
            <a:r>
              <a:rPr lang="cs-CZ" dirty="0"/>
              <a:t>technologie IZS – </a:t>
            </a:r>
            <a:r>
              <a:rPr lang="cs-CZ" dirty="0">
                <a:solidFill>
                  <a:srgbClr val="1D71B8"/>
                </a:solidFill>
              </a:rPr>
              <a:t>aktivita </a:t>
            </a:r>
            <a:r>
              <a:rPr lang="cs-CZ" dirty="0" smtClean="0">
                <a:solidFill>
                  <a:srgbClr val="1D71B8"/>
                </a:solidFill>
              </a:rPr>
              <a:t>„</a:t>
            </a:r>
            <a:r>
              <a:rPr lang="cs-CZ" b="1" dirty="0" smtClean="0">
                <a:solidFill>
                  <a:srgbClr val="1D71B8"/>
                </a:solidFill>
              </a:rPr>
              <a:t>D</a:t>
            </a:r>
            <a:r>
              <a:rPr lang="cs-CZ" dirty="0" smtClean="0">
                <a:solidFill>
                  <a:srgbClr val="1D71B8"/>
                </a:solidFill>
              </a:rPr>
              <a:t>“</a:t>
            </a:r>
          </a:p>
          <a:p>
            <a:pPr marL="0" indent="0" algn="just">
              <a:spcBef>
                <a:spcPts val="1200"/>
              </a:spcBef>
              <a:spcAft>
                <a:spcPts val="1200"/>
              </a:spcAft>
              <a:buNone/>
            </a:pPr>
            <a:r>
              <a:rPr lang="cs-CZ" dirty="0"/>
              <a:t>V jedné žádosti o podporu lze kombinovat jednotlivé podporované aktivity, tj. A, B, C, </a:t>
            </a:r>
            <a:r>
              <a:rPr lang="cs-CZ" dirty="0" smtClean="0"/>
              <a:t>D. Žadatel </a:t>
            </a:r>
            <a:r>
              <a:rPr lang="cs-CZ" dirty="0"/>
              <a:t>uvede ve Studii proveditelnosti výčet aktivit, které bude v rámci projektu </a:t>
            </a:r>
            <a:r>
              <a:rPr lang="cs-CZ" dirty="0" smtClean="0"/>
              <a:t>realizovat</a:t>
            </a:r>
            <a:endParaRPr lang="cs-CZ" dirty="0"/>
          </a:p>
          <a:p>
            <a:pPr marL="0" indent="0" algn="just">
              <a:spcBef>
                <a:spcPts val="1200"/>
              </a:spcBef>
              <a:spcAft>
                <a:spcPts val="1200"/>
              </a:spcAft>
              <a:buNone/>
            </a:pPr>
            <a:r>
              <a:rPr lang="cs-CZ" b="1" dirty="0"/>
              <a:t>Pro zvolené aktivity je žadatel povinen vybrat a naplnit příslušné indikátory. </a:t>
            </a:r>
          </a:p>
          <a:p>
            <a:pPr marL="0" indent="0">
              <a:buNone/>
            </a:pPr>
            <a:r>
              <a:rPr lang="cs-CZ" dirty="0"/>
              <a:t>Ve výzvě není omezen počet předložení žádostí o podporu jedním žadatelem. 	</a:t>
            </a:r>
          </a:p>
          <a:p>
            <a:endParaRPr lang="cs-CZ" dirty="0"/>
          </a:p>
          <a:p>
            <a:endParaRPr lang="cs-CZ" dirty="0"/>
          </a:p>
        </p:txBody>
      </p:sp>
    </p:spTree>
    <p:extLst>
      <p:ext uri="{BB962C8B-B14F-4D97-AF65-F5344CB8AC3E}">
        <p14:creationId xmlns:p14="http://schemas.microsoft.com/office/powerpoint/2010/main" val="413964785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F154147-A87E-7D48-B739-31E1DD342205}"/>
              </a:ext>
            </a:extLst>
          </p:cNvPr>
          <p:cNvSpPr>
            <a:spLocks noGrp="1"/>
          </p:cNvSpPr>
          <p:nvPr>
            <p:ph type="title"/>
          </p:nvPr>
        </p:nvSpPr>
        <p:spPr/>
        <p:txBody>
          <a:bodyPr/>
          <a:lstStyle/>
          <a:p>
            <a:r>
              <a:rPr lang="cs-CZ" dirty="0" smtClean="0"/>
              <a:t>Program semináře</a:t>
            </a:r>
            <a:endParaRPr lang="cs-CZ" dirty="0"/>
          </a:p>
        </p:txBody>
      </p:sp>
      <p:sp>
        <p:nvSpPr>
          <p:cNvPr id="7" name="Zástupný symbol pro obsah 6">
            <a:extLst>
              <a:ext uri="{FF2B5EF4-FFF2-40B4-BE49-F238E27FC236}">
                <a16:creationId xmlns:a16="http://schemas.microsoft.com/office/drawing/2014/main" id="{99C3137F-82EF-EF44-8BB0-17E869E31D95}"/>
              </a:ext>
            </a:extLst>
          </p:cNvPr>
          <p:cNvSpPr>
            <a:spLocks noGrp="1"/>
          </p:cNvSpPr>
          <p:nvPr>
            <p:ph idx="1"/>
          </p:nvPr>
        </p:nvSpPr>
        <p:spPr/>
        <p:txBody>
          <a:bodyPr/>
          <a:lstStyle/>
          <a:p>
            <a:pPr marL="0" indent="0" algn="just">
              <a:buNone/>
            </a:pPr>
            <a:r>
              <a:rPr lang="cs-CZ" dirty="0"/>
              <a:t>10:00 – 10:15	</a:t>
            </a:r>
            <a:r>
              <a:rPr lang="cs-CZ" dirty="0" smtClean="0"/>
              <a:t>Zahájení</a:t>
            </a:r>
            <a:r>
              <a:rPr lang="cs-CZ" dirty="0"/>
              <a:t>, představení Integrovaného regionálního operačního </a:t>
            </a:r>
            <a:r>
              <a:rPr lang="cs-CZ" dirty="0" smtClean="0"/>
              <a:t>			programu</a:t>
            </a:r>
            <a:r>
              <a:rPr lang="cs-CZ" dirty="0"/>
              <a:t>, rolí Řídicího orgánu IROP a Centra pro regionální rozvoj </a:t>
            </a:r>
            <a:r>
              <a:rPr lang="cs-CZ" dirty="0" smtClean="0"/>
              <a:t>		České </a:t>
            </a:r>
            <a:r>
              <a:rPr lang="cs-CZ" dirty="0"/>
              <a:t>republiky (zástupce ŘO IROP)</a:t>
            </a:r>
          </a:p>
          <a:p>
            <a:pPr marL="0" indent="0" algn="just">
              <a:buNone/>
            </a:pPr>
            <a:r>
              <a:rPr lang="cs-CZ" dirty="0"/>
              <a:t>10:15 – 11:00  	Parametry výzev, podporované aktivity, způsobilé výdaje, dotazy </a:t>
            </a:r>
            <a:r>
              <a:rPr lang="cs-CZ" dirty="0" smtClean="0"/>
              <a:t>			(</a:t>
            </a:r>
            <a:r>
              <a:rPr lang="cs-CZ" dirty="0"/>
              <a:t>zástupce ŘO IROP</a:t>
            </a:r>
            <a:r>
              <a:rPr lang="cs-CZ" dirty="0" smtClean="0"/>
              <a:t>)</a:t>
            </a:r>
            <a:endParaRPr lang="cs-CZ" dirty="0"/>
          </a:p>
          <a:p>
            <a:pPr marL="0" indent="0" algn="just">
              <a:buNone/>
            </a:pPr>
            <a:r>
              <a:rPr lang="cs-CZ" dirty="0"/>
              <a:t>11:00 – 11:50  	Systém hodnocení projektů a další administrace projektu, dotazy </a:t>
            </a:r>
            <a:r>
              <a:rPr lang="cs-CZ" dirty="0" smtClean="0"/>
              <a:t>		(</a:t>
            </a:r>
            <a:r>
              <a:rPr lang="cs-CZ" dirty="0"/>
              <a:t>zástupce Centra pro regionální rozvoj)     </a:t>
            </a:r>
          </a:p>
          <a:p>
            <a:pPr marL="0" indent="0" algn="just">
              <a:buNone/>
            </a:pPr>
            <a:r>
              <a:rPr lang="cs-CZ" dirty="0"/>
              <a:t>11:50 – 12:00	</a:t>
            </a:r>
            <a:r>
              <a:rPr lang="cs-CZ" dirty="0" smtClean="0"/>
              <a:t>Přestávka</a:t>
            </a:r>
            <a:endParaRPr lang="cs-CZ" dirty="0"/>
          </a:p>
          <a:p>
            <a:pPr marL="0" indent="0" algn="just">
              <a:buNone/>
            </a:pPr>
            <a:r>
              <a:rPr lang="cs-CZ" dirty="0"/>
              <a:t>12:00 – 13:00	Základní informace o aplikaci MS2014+, kontrola výběrových </a:t>
            </a:r>
            <a:r>
              <a:rPr lang="cs-CZ" dirty="0" smtClean="0"/>
              <a:t>			a</a:t>
            </a:r>
            <a:r>
              <a:rPr lang="cs-CZ" dirty="0"/>
              <a:t> zadávacích řízení, dotazy (zástupce Centra pro regionální rozvoj)</a:t>
            </a:r>
          </a:p>
        </p:txBody>
      </p:sp>
    </p:spTree>
    <p:extLst>
      <p:ext uri="{BB962C8B-B14F-4D97-AF65-F5344CB8AC3E}">
        <p14:creationId xmlns:p14="http://schemas.microsoft.com/office/powerpoint/2010/main" val="1858122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SPOLEČNÉ PARAMETRY VÝZEV</a:t>
            </a:r>
            <a:br>
              <a:rPr lang="cs-CZ" dirty="0"/>
            </a:br>
            <a:r>
              <a:rPr lang="cs-CZ" sz="1500" dirty="0"/>
              <a:t>96. výzva Integrovaný záchranný systém – Policie ČR a Hasičský záchranný sbor ČR</a:t>
            </a:r>
            <a:br>
              <a:rPr lang="cs-CZ" sz="1500" dirty="0"/>
            </a:br>
            <a:r>
              <a:rPr lang="cs-CZ" sz="1500" dirty="0"/>
              <a:t>97. výzva 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dirty="0" smtClean="0"/>
              <a:t>Pro aktivitu „C“ Vzdělávací </a:t>
            </a:r>
            <a:r>
              <a:rPr lang="cs-CZ" dirty="0"/>
              <a:t>a výcviková střediska složek IZS </a:t>
            </a:r>
            <a:endParaRPr lang="cs-CZ" dirty="0" smtClean="0"/>
          </a:p>
          <a:p>
            <a:pPr algn="just"/>
            <a:r>
              <a:rPr lang="cs-CZ" dirty="0" smtClean="0"/>
              <a:t>Výstupy </a:t>
            </a:r>
            <a:r>
              <a:rPr lang="cs-CZ" dirty="0"/>
              <a:t>projektů zaměřených na vzdělávací a výcviková střediska, která vytváří podmínky k získání odborných znalostí a nácviku dovedností pro ZS IZS, mohou být využívány i pro jiné vzdělávací aktivity. </a:t>
            </a:r>
            <a:r>
              <a:rPr lang="cs-CZ" b="1" dirty="0"/>
              <a:t>Využití pro podporované </a:t>
            </a:r>
            <a:r>
              <a:rPr lang="cs-CZ" b="1" dirty="0" smtClean="0"/>
              <a:t>vzdělávání a </a:t>
            </a:r>
            <a:r>
              <a:rPr lang="cs-CZ" b="1" dirty="0"/>
              <a:t>výcvik příslušníků ZS IZS však musí převažovat. </a:t>
            </a:r>
            <a:r>
              <a:rPr lang="cs-CZ" dirty="0"/>
              <a:t>V součtu musí podpořené výukové prostory, trenažery a jiné zaujímat minimálně </a:t>
            </a:r>
            <a:r>
              <a:rPr lang="cs-CZ" b="1" dirty="0"/>
              <a:t>51 %</a:t>
            </a:r>
            <a:r>
              <a:rPr lang="cs-CZ" dirty="0"/>
              <a:t> času pro vzdělávání a výcvik příslušníků ZS IZS. </a:t>
            </a:r>
          </a:p>
          <a:p>
            <a:pPr algn="just"/>
            <a:r>
              <a:rPr lang="cs-CZ" dirty="0"/>
              <a:t>Do využití v souladu s výzvou se započítává časová dotace určená pro vzdělávání </a:t>
            </a:r>
            <a:r>
              <a:rPr lang="cs-CZ" dirty="0" smtClean="0"/>
              <a:t>a výcvik </a:t>
            </a:r>
            <a:r>
              <a:rPr lang="cs-CZ" dirty="0"/>
              <a:t>příslušníků Hasičského záchranného sboru ČR, jednotek požární ochrany zařazených do plošného pokrytí kraje jednotkami požární ochrany, poskytovatelů zdravotnické záchranné služby a Policie ČR. Do ostatního využití se započítává veškerá časová dotace pro jiné osoby/subjekty než příslušníky ZS IZS. </a:t>
            </a:r>
          </a:p>
          <a:p>
            <a:pPr algn="just"/>
            <a:r>
              <a:rPr lang="cs-CZ" dirty="0"/>
              <a:t>Žadatel ve Studii proveditelnosti specifikuje a popíše využití výstupů projektu. </a:t>
            </a:r>
          </a:p>
          <a:p>
            <a:pPr algn="just"/>
            <a:r>
              <a:rPr lang="cs-CZ" dirty="0"/>
              <a:t>Ve </a:t>
            </a:r>
            <a:r>
              <a:rPr lang="cs-CZ" dirty="0" err="1"/>
              <a:t>ZoU</a:t>
            </a:r>
            <a:r>
              <a:rPr lang="cs-CZ" dirty="0"/>
              <a:t> projektu bude příjemce popisovat časové využití prostor a dalších výstupů podpořených z IROP. 		</a:t>
            </a:r>
          </a:p>
          <a:p>
            <a:endParaRPr lang="cs-CZ" dirty="0"/>
          </a:p>
        </p:txBody>
      </p:sp>
    </p:spTree>
    <p:extLst>
      <p:ext uri="{BB962C8B-B14F-4D97-AF65-F5344CB8AC3E}">
        <p14:creationId xmlns:p14="http://schemas.microsoft.com/office/powerpoint/2010/main" val="391109498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a:t>SPOLEČNÉ PARAMETRY VÝZEV</a:t>
            </a:r>
            <a:br>
              <a:rPr lang="cs-CZ" dirty="0"/>
            </a:br>
            <a:r>
              <a:rPr lang="cs-CZ" sz="1500" dirty="0"/>
              <a:t>96. výzva Integrovaný záchranný systém – Policie ČR a Hasičský záchranný sbor ČR</a:t>
            </a:r>
            <a:br>
              <a:rPr lang="cs-CZ" sz="1500" dirty="0"/>
            </a:br>
            <a:r>
              <a:rPr lang="cs-CZ" sz="1500" dirty="0"/>
              <a:t>97. výzva Integrovaný záchranný systém – Zdravotnické záchranné služby krajů</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b="1" dirty="0" smtClean="0"/>
              <a:t>VEDLEJŠÍ PODPOROVANÉ AKTIVITY</a:t>
            </a:r>
            <a:endParaRPr lang="cs-CZ" b="1" dirty="0"/>
          </a:p>
          <a:p>
            <a:pPr marL="0" indent="0" algn="just">
              <a:buNone/>
            </a:pPr>
            <a:r>
              <a:rPr lang="cs-CZ" dirty="0"/>
              <a:t>Vedlejší podporované aktivity jsou nezbytné k realizaci staveb, zejména realizace vyvolaných investic, zpracování projektových dokumentací, výkup nemovitostí podmiňujících výstavbu, provádění inženýrské činnosti ve výstavbě, odstranění staveb, vybrané služby bezprostředně související s realizací projektu a povinná publicita. 	</a:t>
            </a:r>
          </a:p>
          <a:p>
            <a:endParaRPr lang="cs-CZ" dirty="0"/>
          </a:p>
          <a:p>
            <a:endParaRPr lang="cs-CZ" dirty="0"/>
          </a:p>
        </p:txBody>
      </p:sp>
    </p:spTree>
    <p:extLst>
      <p:ext uri="{BB962C8B-B14F-4D97-AF65-F5344CB8AC3E}">
        <p14:creationId xmlns:p14="http://schemas.microsoft.com/office/powerpoint/2010/main" val="341467139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r>
              <a:rPr lang="cs-CZ" dirty="0" smtClean="0"/>
              <a:t/>
            </a:r>
            <a:br>
              <a:rPr lang="cs-CZ" dirty="0" smtClean="0"/>
            </a:br>
            <a:r>
              <a:rPr lang="cs-CZ" sz="1700" dirty="0" smtClean="0"/>
              <a:t>Posílení </a:t>
            </a:r>
            <a:r>
              <a:rPr lang="cs-CZ" sz="1700" dirty="0"/>
              <a:t>vybavení základních složek IZS technikou, věcnými </a:t>
            </a:r>
            <a:r>
              <a:rPr lang="cs-CZ" sz="1700" dirty="0" smtClean="0"/>
              <a:t>a ochrannými prostředky – aktivita „A“</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lgn="just">
              <a:buNone/>
            </a:pPr>
            <a:r>
              <a:rPr lang="pl-PL" b="1" dirty="0" smtClean="0"/>
              <a:t>Způsobilé </a:t>
            </a:r>
            <a:r>
              <a:rPr lang="pl-PL" b="1" dirty="0"/>
              <a:t>výdaje na </a:t>
            </a:r>
            <a:r>
              <a:rPr lang="pl-PL" b="1" u="sng" dirty="0"/>
              <a:t>hlavní</a:t>
            </a:r>
            <a:r>
              <a:rPr lang="pl-PL" b="1" dirty="0"/>
              <a:t> aktivity </a:t>
            </a:r>
            <a:r>
              <a:rPr lang="pl-PL" b="1" dirty="0" smtClean="0"/>
              <a:t>projektu:</a:t>
            </a:r>
          </a:p>
          <a:p>
            <a:pPr marL="0" indent="0" algn="just">
              <a:buNone/>
            </a:pPr>
            <a:r>
              <a:rPr lang="cs-CZ" u="sng" dirty="0" smtClean="0">
                <a:solidFill>
                  <a:srgbClr val="1D71B8"/>
                </a:solidFill>
              </a:rPr>
              <a:t>Pořízení majetku </a:t>
            </a:r>
          </a:p>
          <a:p>
            <a:pPr algn="just"/>
            <a:r>
              <a:rPr lang="cs-CZ" dirty="0" smtClean="0"/>
              <a:t>pořízení </a:t>
            </a:r>
            <a:r>
              <a:rPr lang="cs-CZ" dirty="0"/>
              <a:t>techniky, věcných a ochranných prostředků pro výkon činností zabezpečovaných ZS </a:t>
            </a:r>
            <a:r>
              <a:rPr lang="cs-CZ" dirty="0" smtClean="0"/>
              <a:t>IZS</a:t>
            </a:r>
            <a:endParaRPr lang="cs-CZ" dirty="0"/>
          </a:p>
          <a:p>
            <a:pPr marL="0" indent="0" algn="just">
              <a:buNone/>
            </a:pPr>
            <a:r>
              <a:rPr lang="cs-CZ" u="sng" dirty="0" smtClean="0">
                <a:solidFill>
                  <a:srgbClr val="1D71B8"/>
                </a:solidFill>
              </a:rPr>
              <a:t>DPH</a:t>
            </a:r>
            <a:endParaRPr lang="cs-CZ" u="sng" dirty="0">
              <a:solidFill>
                <a:srgbClr val="1D71B8"/>
              </a:solidFill>
            </a:endParaRPr>
          </a:p>
          <a:p>
            <a:pPr marL="228600" lvl="1" algn="just">
              <a:lnSpc>
                <a:spcPct val="100000"/>
              </a:lnSpc>
              <a:spcBef>
                <a:spcPts val="1000"/>
              </a:spcBef>
            </a:pPr>
            <a:r>
              <a:rPr lang="cs-CZ" dirty="0"/>
              <a:t>je způsobilým výdajem, jen je-li způsobilým výdajem plnění, ke kterému se vztahuje, </a:t>
            </a:r>
          </a:p>
          <a:p>
            <a:pPr marL="228600" lvl="1" algn="just">
              <a:lnSpc>
                <a:spcPct val="100000"/>
              </a:lnSpc>
              <a:spcBef>
                <a:spcPts val="1000"/>
              </a:spcBef>
            </a:pPr>
            <a:r>
              <a:rPr lang="cs-CZ" dirty="0"/>
              <a:t>pokud nemá žadatel jakožto plátce DPH k podporovaným hlavním aktivitám nárok na odpočet na vstupu, </a:t>
            </a:r>
          </a:p>
          <a:p>
            <a:pPr marL="228600" lvl="1" algn="just">
              <a:lnSpc>
                <a:spcPct val="100000"/>
              </a:lnSpc>
              <a:spcBef>
                <a:spcPts val="1000"/>
              </a:spcBef>
            </a:pPr>
            <a:r>
              <a:rPr lang="cs-CZ" dirty="0"/>
              <a:t>pokud žadatel není plátce DPH, způsobilým výdajem je celková pořizovací cena. </a:t>
            </a:r>
          </a:p>
          <a:p>
            <a:pPr marL="0" indent="0">
              <a:buNone/>
            </a:pPr>
            <a:endParaRPr lang="cs-CZ" dirty="0"/>
          </a:p>
        </p:txBody>
      </p:sp>
    </p:spTree>
    <p:extLst>
      <p:ext uri="{BB962C8B-B14F-4D97-AF65-F5344CB8AC3E}">
        <p14:creationId xmlns:p14="http://schemas.microsoft.com/office/powerpoint/2010/main" val="160878712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Posílení vybavení základních složek IZS technikou, věcnými a ochrannými prostředky – aktivita „A</a:t>
            </a:r>
            <a:r>
              <a:rPr lang="cs-CZ" sz="17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lgn="just">
              <a:buNone/>
            </a:pPr>
            <a:r>
              <a:rPr lang="pl-PL" b="1" dirty="0" smtClean="0"/>
              <a:t>Způsobilé </a:t>
            </a:r>
            <a:r>
              <a:rPr lang="pl-PL" b="1" dirty="0"/>
              <a:t>výdaje na </a:t>
            </a:r>
            <a:r>
              <a:rPr lang="pl-PL" b="1" u="sng" dirty="0" smtClean="0"/>
              <a:t>vedlejší</a:t>
            </a:r>
            <a:r>
              <a:rPr lang="pl-PL" b="1" dirty="0" smtClean="0"/>
              <a:t> </a:t>
            </a:r>
            <a:r>
              <a:rPr lang="pl-PL" b="1" dirty="0"/>
              <a:t>aktivity projektu</a:t>
            </a:r>
            <a:r>
              <a:rPr lang="pl-PL" b="1" dirty="0" smtClean="0"/>
              <a:t>:</a:t>
            </a:r>
          </a:p>
          <a:p>
            <a:pPr marL="0" indent="0" algn="just">
              <a:buNone/>
            </a:pPr>
            <a:r>
              <a:rPr lang="cs-CZ" u="sng" dirty="0">
                <a:solidFill>
                  <a:srgbClr val="1D71B8"/>
                </a:solidFill>
              </a:rPr>
              <a:t>Pořízení služeb bezprostředně souvisejících s realizací projektu </a:t>
            </a:r>
          </a:p>
          <a:p>
            <a:pPr algn="just"/>
            <a:r>
              <a:rPr lang="cs-CZ" dirty="0" smtClean="0"/>
              <a:t>výdaje </a:t>
            </a:r>
            <a:r>
              <a:rPr lang="cs-CZ" dirty="0"/>
              <a:t>na zpracování zadávacích podmínek k zakázkám a organizaci výběrových </a:t>
            </a:r>
            <a:r>
              <a:rPr lang="cs-CZ" dirty="0" smtClean="0"/>
              <a:t>a zadávacích řízení</a:t>
            </a:r>
            <a:endParaRPr lang="cs-CZ" dirty="0"/>
          </a:p>
          <a:p>
            <a:pPr algn="just"/>
            <a:r>
              <a:rPr lang="cs-CZ" dirty="0" smtClean="0"/>
              <a:t>výdaje </a:t>
            </a:r>
            <a:r>
              <a:rPr lang="cs-CZ" dirty="0"/>
              <a:t>na pořízení Studie proveditelnosti nebo její </a:t>
            </a:r>
            <a:r>
              <a:rPr lang="cs-CZ" dirty="0" smtClean="0"/>
              <a:t>části</a:t>
            </a:r>
          </a:p>
          <a:p>
            <a:pPr marL="0" indent="0" algn="just">
              <a:buNone/>
            </a:pPr>
            <a:r>
              <a:rPr lang="cs-CZ" u="sng" dirty="0">
                <a:solidFill>
                  <a:srgbClr val="1D71B8"/>
                </a:solidFill>
              </a:rPr>
              <a:t>Povinná publicita </a:t>
            </a:r>
          </a:p>
          <a:p>
            <a:pPr algn="just"/>
            <a:r>
              <a:rPr lang="cs-CZ" dirty="0"/>
              <a:t>výdaje na povinné informační a propagační nástroje podle kap. 13 Obecných </a:t>
            </a:r>
            <a:r>
              <a:rPr lang="cs-CZ" dirty="0" smtClean="0"/>
              <a:t>pravidel</a:t>
            </a:r>
          </a:p>
          <a:p>
            <a:pPr marL="0" indent="0" algn="just">
              <a:buNone/>
            </a:pPr>
            <a:r>
              <a:rPr lang="cs-CZ" u="sng" dirty="0">
                <a:solidFill>
                  <a:srgbClr val="1D71B8"/>
                </a:solidFill>
              </a:rPr>
              <a:t>DPH </a:t>
            </a:r>
          </a:p>
          <a:p>
            <a:pPr algn="just"/>
            <a:r>
              <a:rPr lang="cs-CZ" dirty="0" smtClean="0"/>
              <a:t>je </a:t>
            </a:r>
            <a:r>
              <a:rPr lang="cs-CZ" dirty="0"/>
              <a:t>způsobilým výdajem, jen je-li způsobilým výdajem plnění, ke kterému se vztahuje, </a:t>
            </a:r>
          </a:p>
          <a:p>
            <a:pPr algn="just"/>
            <a:r>
              <a:rPr lang="cs-CZ" dirty="0" smtClean="0"/>
              <a:t>pokud </a:t>
            </a:r>
            <a:r>
              <a:rPr lang="cs-CZ" dirty="0"/>
              <a:t>nemá žadatel jakožto plátce DPH k podporovaným vedlejším aktivitám nárok na odpočet na vstupu</a:t>
            </a:r>
            <a:r>
              <a:rPr lang="cs-CZ" dirty="0" smtClean="0"/>
              <a:t>,</a:t>
            </a:r>
            <a:endParaRPr lang="cs-CZ" dirty="0"/>
          </a:p>
          <a:p>
            <a:pPr algn="just"/>
            <a:r>
              <a:rPr lang="cs-CZ" dirty="0" smtClean="0"/>
              <a:t>pokud </a:t>
            </a:r>
            <a:r>
              <a:rPr lang="cs-CZ" dirty="0"/>
              <a:t>žadatel není plátce DPH, způsobilým výdajem je celková pořizovací cena. </a:t>
            </a:r>
          </a:p>
          <a:p>
            <a:pPr marL="0" indent="0">
              <a:buNone/>
            </a:pPr>
            <a:endParaRPr lang="cs-CZ" dirty="0"/>
          </a:p>
        </p:txBody>
      </p:sp>
    </p:spTree>
    <p:extLst>
      <p:ext uri="{BB962C8B-B14F-4D97-AF65-F5344CB8AC3E}">
        <p14:creationId xmlns:p14="http://schemas.microsoft.com/office/powerpoint/2010/main" val="1576730842"/>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r>
              <a:rPr lang="cs-CZ" dirty="0" smtClean="0"/>
              <a:t/>
            </a:r>
            <a:br>
              <a:rPr lang="cs-CZ" dirty="0" smtClean="0"/>
            </a:br>
            <a:r>
              <a:rPr lang="cs-CZ" sz="1700" dirty="0" smtClean="0"/>
              <a:t>Stanice </a:t>
            </a:r>
            <a:r>
              <a:rPr lang="cs-CZ" sz="1700" dirty="0"/>
              <a:t>základních složek </a:t>
            </a:r>
            <a:r>
              <a:rPr lang="cs-CZ" sz="1700" dirty="0" smtClean="0"/>
              <a:t>IZS - </a:t>
            </a:r>
            <a:r>
              <a:rPr lang="cs-CZ" sz="1700" dirty="0"/>
              <a:t>a</a:t>
            </a:r>
            <a:r>
              <a:rPr lang="cs-CZ" sz="1700" dirty="0" smtClean="0"/>
              <a:t>ktivita „B“ </a:t>
            </a:r>
            <a:endParaRPr lang="cs-CZ" sz="1700"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a:bodyPr>
          <a:lstStyle/>
          <a:p>
            <a:pPr marL="0" indent="0">
              <a:buNone/>
            </a:pPr>
            <a:r>
              <a:rPr lang="pl-PL" b="1" dirty="0" smtClean="0"/>
              <a:t>Způsobilé </a:t>
            </a:r>
            <a:r>
              <a:rPr lang="pl-PL" b="1" dirty="0"/>
              <a:t>výdaje na </a:t>
            </a:r>
            <a:r>
              <a:rPr lang="pl-PL" b="1" u="sng" dirty="0" smtClean="0"/>
              <a:t>hlavní</a:t>
            </a:r>
            <a:r>
              <a:rPr lang="pl-PL" b="1" dirty="0" smtClean="0"/>
              <a:t> aktivity projektu:</a:t>
            </a:r>
          </a:p>
          <a:p>
            <a:pPr marL="0" indent="0">
              <a:buNone/>
            </a:pPr>
            <a:r>
              <a:rPr lang="cs-CZ" u="sng" dirty="0" smtClean="0">
                <a:solidFill>
                  <a:srgbClr val="1D71B8"/>
                </a:solidFill>
              </a:rPr>
              <a:t>Stavba </a:t>
            </a:r>
          </a:p>
          <a:p>
            <a:pPr algn="just"/>
            <a:r>
              <a:rPr lang="cs-CZ" dirty="0" smtClean="0"/>
              <a:t>výstavba</a:t>
            </a:r>
            <a:r>
              <a:rPr lang="cs-CZ" dirty="0"/>
              <a:t>, přístavba nebo nástavba nových objektů/pracovišť včetně souvisejících prostor nezbytného zázemí (např. prostory pro fyzickou přípravu a základní nácvik zásahů</a:t>
            </a:r>
            <a:r>
              <a:rPr lang="cs-CZ" dirty="0" smtClean="0"/>
              <a:t>)</a:t>
            </a:r>
            <a:endParaRPr lang="cs-CZ" dirty="0"/>
          </a:p>
          <a:p>
            <a:pPr algn="just"/>
            <a:r>
              <a:rPr lang="cs-CZ" dirty="0" smtClean="0"/>
              <a:t>stavební </a:t>
            </a:r>
            <a:r>
              <a:rPr lang="cs-CZ" dirty="0"/>
              <a:t>úpravy (rekonstrukce, modernizace apod.) stávajících objektů/pracovišť včetně souvisejících prostor nezbytného zázemí (např. prostory pro fyzickou přípravu a základní nácvik zásahů</a:t>
            </a:r>
            <a:r>
              <a:rPr lang="cs-CZ" dirty="0" smtClean="0"/>
              <a:t>)</a:t>
            </a:r>
            <a:endParaRPr lang="cs-CZ" dirty="0"/>
          </a:p>
          <a:p>
            <a:pPr algn="just"/>
            <a:r>
              <a:rPr lang="cs-CZ" dirty="0" smtClean="0"/>
              <a:t>stavební </a:t>
            </a:r>
            <a:r>
              <a:rPr lang="cs-CZ" dirty="0"/>
              <a:t>úprava a vybudování nezbytných objektů technického a technologického zázemí stanice základních složek </a:t>
            </a:r>
            <a:r>
              <a:rPr lang="cs-CZ" dirty="0" smtClean="0"/>
              <a:t>IZS</a:t>
            </a:r>
            <a:endParaRPr lang="cs-CZ" dirty="0"/>
          </a:p>
          <a:p>
            <a:pPr algn="just"/>
            <a:r>
              <a:rPr lang="cs-CZ" dirty="0" smtClean="0"/>
              <a:t>vybudování </a:t>
            </a:r>
            <a:r>
              <a:rPr lang="cs-CZ" dirty="0"/>
              <a:t>zpevněných a manipulačních ploch určených k obsluze stanice základních složek </a:t>
            </a:r>
            <a:r>
              <a:rPr lang="cs-CZ" dirty="0" smtClean="0"/>
              <a:t>IZS</a:t>
            </a:r>
            <a:endParaRPr lang="cs-CZ" dirty="0"/>
          </a:p>
          <a:p>
            <a:pPr algn="just"/>
            <a:r>
              <a:rPr lang="cs-CZ" dirty="0" smtClean="0"/>
              <a:t>vybudování </a:t>
            </a:r>
            <a:r>
              <a:rPr lang="cs-CZ" dirty="0"/>
              <a:t>a stavební úpravy souvisejících inženýrských sítí (vodovod, kanalizace, plyn, elektrické vedení) v rámci stavby, která je součástí projektu a projektové dokumentace stavby (způsobilým výdajem je přípojka realizovaná i mimo pozemek hlavní stavby, pokud je tato přípojka součástí projektové dokumentace a souvisí s realizovaným projektem</a:t>
            </a:r>
            <a:r>
              <a:rPr lang="cs-CZ" dirty="0" smtClean="0"/>
              <a:t>)</a:t>
            </a:r>
            <a:endParaRPr lang="cs-CZ" dirty="0"/>
          </a:p>
          <a:p>
            <a:pPr marL="0" indent="0">
              <a:buNone/>
            </a:pPr>
            <a:endParaRPr lang="cs-CZ" dirty="0"/>
          </a:p>
        </p:txBody>
      </p:sp>
    </p:spTree>
    <p:extLst>
      <p:ext uri="{BB962C8B-B14F-4D97-AF65-F5344CB8AC3E}">
        <p14:creationId xmlns:p14="http://schemas.microsoft.com/office/powerpoint/2010/main" val="1869296373"/>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Stanice základních složek IZS - aktivita „B“ </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hlavní</a:t>
            </a:r>
            <a:r>
              <a:rPr lang="pl-PL" b="1" dirty="0" smtClean="0"/>
              <a:t> </a:t>
            </a:r>
            <a:r>
              <a:rPr lang="pl-PL" b="1" dirty="0"/>
              <a:t>aktivity </a:t>
            </a:r>
            <a:r>
              <a:rPr lang="pl-PL" b="1" dirty="0" smtClean="0"/>
              <a:t>projektu:</a:t>
            </a:r>
          </a:p>
          <a:p>
            <a:pPr marL="0" indent="0">
              <a:buNone/>
            </a:pPr>
            <a:r>
              <a:rPr lang="cs-CZ" u="sng" dirty="0">
                <a:solidFill>
                  <a:srgbClr val="1D71B8"/>
                </a:solidFill>
              </a:rPr>
              <a:t>Pořízení vybavení staveb </a:t>
            </a:r>
          </a:p>
          <a:p>
            <a:r>
              <a:rPr lang="cs-CZ" dirty="0" smtClean="0"/>
              <a:t>pořízení </a:t>
            </a:r>
            <a:r>
              <a:rPr lang="cs-CZ" dirty="0"/>
              <a:t>technického a technologického vybavení staveb (např. zabezpečovací systém budovy, vzduchotechnika, mycí boxy, osvětlení</a:t>
            </a:r>
            <a:r>
              <a:rPr lang="cs-CZ" dirty="0" smtClean="0"/>
              <a:t>)</a:t>
            </a:r>
            <a:endParaRPr lang="cs-CZ" dirty="0"/>
          </a:p>
          <a:p>
            <a:r>
              <a:rPr lang="cs-CZ" dirty="0" smtClean="0"/>
              <a:t>pořízení </a:t>
            </a:r>
            <a:r>
              <a:rPr lang="cs-CZ" dirty="0"/>
              <a:t>nábytku a vybavení (např. HW, SW, spotřebiče, hygienického zázemí) do nově vybudovaných </a:t>
            </a:r>
            <a:r>
              <a:rPr lang="cs-CZ" dirty="0" smtClean="0"/>
              <a:t>prostor</a:t>
            </a:r>
          </a:p>
          <a:p>
            <a:pPr marL="0" indent="0">
              <a:buNone/>
            </a:pPr>
            <a:r>
              <a:rPr lang="cs-CZ" u="sng" dirty="0">
                <a:solidFill>
                  <a:srgbClr val="1D71B8"/>
                </a:solidFill>
              </a:rPr>
              <a:t>Nákup nemovitostí </a:t>
            </a:r>
          </a:p>
          <a:p>
            <a:r>
              <a:rPr lang="cs-CZ" dirty="0" smtClean="0"/>
              <a:t>nákup </a:t>
            </a:r>
            <a:r>
              <a:rPr lang="cs-CZ" dirty="0"/>
              <a:t>pozemku (celého, nebo jeho části) určeného pro výstavbu nové stavby, která bude sloužit stanici ZS IZS (např. stanice ZS IZS, garáže, sklady, kryté prostory</a:t>
            </a:r>
            <a:r>
              <a:rPr lang="cs-CZ" dirty="0" smtClean="0"/>
              <a:t>)</a:t>
            </a:r>
            <a:endParaRPr lang="cs-CZ" dirty="0"/>
          </a:p>
          <a:p>
            <a:r>
              <a:rPr lang="cs-CZ" dirty="0" smtClean="0"/>
              <a:t>nákup </a:t>
            </a:r>
            <a:r>
              <a:rPr lang="cs-CZ" dirty="0"/>
              <a:t>stavby (celé nebo její části), která bude sloužit stanici ZS IZS (např. stanice ZS IZS, garáže, sklady, kryté prostory), včetně pozemku, jehož je </a:t>
            </a:r>
            <a:r>
              <a:rPr lang="cs-CZ" dirty="0" smtClean="0"/>
              <a:t>součástí</a:t>
            </a:r>
            <a:endParaRPr lang="cs-CZ" dirty="0"/>
          </a:p>
          <a:p>
            <a:r>
              <a:rPr lang="cs-CZ" dirty="0" smtClean="0"/>
              <a:t>nákup </a:t>
            </a:r>
            <a:r>
              <a:rPr lang="cs-CZ" dirty="0"/>
              <a:t>stavby určené k </a:t>
            </a:r>
            <a:r>
              <a:rPr lang="cs-CZ" dirty="0" smtClean="0"/>
              <a:t>odstranění</a:t>
            </a:r>
            <a:endParaRPr lang="cs-CZ" dirty="0"/>
          </a:p>
        </p:txBody>
      </p:sp>
    </p:spTree>
    <p:extLst>
      <p:ext uri="{BB962C8B-B14F-4D97-AF65-F5344CB8AC3E}">
        <p14:creationId xmlns:p14="http://schemas.microsoft.com/office/powerpoint/2010/main" val="36631193"/>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Stanice základních složek IZS - aktivita „B“ </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lnSpcReduction="10000"/>
          </a:bodyPr>
          <a:lstStyle/>
          <a:p>
            <a:pPr marL="0" indent="0" algn="just">
              <a:buNone/>
            </a:pPr>
            <a:r>
              <a:rPr lang="pl-PL" b="1" dirty="0" smtClean="0"/>
              <a:t>Způsobilé </a:t>
            </a:r>
            <a:r>
              <a:rPr lang="pl-PL" b="1" dirty="0"/>
              <a:t>výdaje na </a:t>
            </a:r>
            <a:r>
              <a:rPr lang="pl-PL" b="1" u="sng" dirty="0" smtClean="0"/>
              <a:t>vedlejší</a:t>
            </a:r>
            <a:r>
              <a:rPr lang="pl-PL" b="1" dirty="0" smtClean="0"/>
              <a:t> </a:t>
            </a:r>
            <a:r>
              <a:rPr lang="pl-PL" b="1" dirty="0"/>
              <a:t>aktivity </a:t>
            </a:r>
            <a:r>
              <a:rPr lang="pl-PL" b="1" dirty="0" smtClean="0"/>
              <a:t>projektu:</a:t>
            </a:r>
          </a:p>
          <a:p>
            <a:pPr marL="0" indent="0" algn="just">
              <a:buNone/>
            </a:pPr>
            <a:r>
              <a:rPr lang="cs-CZ" u="sng" dirty="0">
                <a:solidFill>
                  <a:srgbClr val="1D71B8"/>
                </a:solidFill>
              </a:rPr>
              <a:t>Pořízení služeb bezprostředně souvisejících s realizací projektu </a:t>
            </a:r>
          </a:p>
          <a:p>
            <a:pPr algn="just"/>
            <a:r>
              <a:rPr lang="cs-CZ" dirty="0" smtClean="0"/>
              <a:t>výdaje </a:t>
            </a:r>
            <a:r>
              <a:rPr lang="cs-CZ" dirty="0"/>
              <a:t>na zpracování zadávacích podmínek k zakázkám a organizaci výběrových </a:t>
            </a:r>
            <a:r>
              <a:rPr lang="cs-CZ" dirty="0" smtClean="0"/>
              <a:t>a zadávacích řízení</a:t>
            </a:r>
            <a:endParaRPr lang="cs-CZ" dirty="0"/>
          </a:p>
          <a:p>
            <a:pPr algn="just"/>
            <a:r>
              <a:rPr lang="cs-CZ" dirty="0" smtClean="0"/>
              <a:t>výdaje </a:t>
            </a:r>
            <a:r>
              <a:rPr lang="cs-CZ" dirty="0"/>
              <a:t>na pořízení Studie proveditelnosti nebo její </a:t>
            </a:r>
            <a:r>
              <a:rPr lang="cs-CZ" dirty="0" smtClean="0"/>
              <a:t>části</a:t>
            </a:r>
            <a:endParaRPr lang="cs-CZ" dirty="0"/>
          </a:p>
          <a:p>
            <a:pPr marL="0" indent="0" algn="just">
              <a:buNone/>
            </a:pPr>
            <a:r>
              <a:rPr lang="cs-CZ" u="sng" dirty="0">
                <a:solidFill>
                  <a:srgbClr val="1D71B8"/>
                </a:solidFill>
              </a:rPr>
              <a:t>Projektová dokumentace </a:t>
            </a:r>
          </a:p>
          <a:p>
            <a:pPr algn="just"/>
            <a:r>
              <a:rPr lang="cs-CZ" dirty="0" smtClean="0"/>
              <a:t>výdaje </a:t>
            </a:r>
            <a:r>
              <a:rPr lang="cs-CZ" dirty="0"/>
              <a:t>na zpracování: </a:t>
            </a:r>
          </a:p>
          <a:p>
            <a:pPr lvl="1" algn="just"/>
            <a:r>
              <a:rPr lang="pl-PL" dirty="0" smtClean="0"/>
              <a:t>dokumentací </a:t>
            </a:r>
            <a:r>
              <a:rPr lang="pl-PL" dirty="0"/>
              <a:t>v procesu EIA (oznámení, dokumentace</a:t>
            </a:r>
            <a:r>
              <a:rPr lang="pl-PL" dirty="0" smtClean="0"/>
              <a:t>)</a:t>
            </a:r>
            <a:endParaRPr lang="pl-PL" dirty="0"/>
          </a:p>
          <a:p>
            <a:pPr lvl="1" algn="just"/>
            <a:r>
              <a:rPr lang="cs-CZ" dirty="0" smtClean="0"/>
              <a:t>dokumentace </a:t>
            </a:r>
            <a:r>
              <a:rPr lang="cs-CZ" dirty="0"/>
              <a:t>pro vydání územního rozhodnutí (DUR), dokumentace k oznámení </a:t>
            </a:r>
            <a:r>
              <a:rPr lang="cs-CZ" dirty="0" smtClean="0"/>
              <a:t>o záměru </a:t>
            </a:r>
            <a:r>
              <a:rPr lang="cs-CZ" dirty="0"/>
              <a:t>v území (DOZU</a:t>
            </a:r>
            <a:r>
              <a:rPr lang="cs-CZ" dirty="0" smtClean="0"/>
              <a:t>)</a:t>
            </a:r>
            <a:endParaRPr lang="cs-CZ" dirty="0"/>
          </a:p>
          <a:p>
            <a:pPr lvl="1" algn="just"/>
            <a:r>
              <a:rPr lang="cs-CZ" dirty="0" smtClean="0"/>
              <a:t>projektové </a:t>
            </a:r>
            <a:r>
              <a:rPr lang="cs-CZ" dirty="0"/>
              <a:t>dokumentace pro vydání stavebního povolení (DSP), projektové dokumentace pro ohlášení stavby (DOS</a:t>
            </a:r>
            <a:r>
              <a:rPr lang="cs-CZ" dirty="0" smtClean="0"/>
              <a:t>)</a:t>
            </a:r>
            <a:endParaRPr lang="cs-CZ" dirty="0"/>
          </a:p>
          <a:p>
            <a:pPr lvl="1" algn="just"/>
            <a:r>
              <a:rPr lang="cs-CZ" dirty="0" smtClean="0"/>
              <a:t>projektové </a:t>
            </a:r>
            <a:r>
              <a:rPr lang="cs-CZ" dirty="0"/>
              <a:t>dokumentace pro provádění stavby (DPS), zadávací dokumentace stavby (ZDS), realizační dokumentace stavby (RDS</a:t>
            </a:r>
            <a:r>
              <a:rPr lang="cs-CZ" dirty="0" smtClean="0"/>
              <a:t>)</a:t>
            </a:r>
            <a:endParaRPr lang="cs-CZ" dirty="0"/>
          </a:p>
          <a:p>
            <a:pPr lvl="1" algn="just"/>
            <a:r>
              <a:rPr lang="cs-CZ" dirty="0" smtClean="0"/>
              <a:t>dokumentace </a:t>
            </a:r>
            <a:r>
              <a:rPr lang="cs-CZ" dirty="0"/>
              <a:t>skutečného provedení stavby (DSPS</a:t>
            </a:r>
            <a:r>
              <a:rPr lang="cs-CZ" dirty="0" smtClean="0"/>
              <a:t>)</a:t>
            </a:r>
            <a:endParaRPr lang="cs-CZ" dirty="0"/>
          </a:p>
          <a:p>
            <a:pPr lvl="1" algn="just"/>
            <a:r>
              <a:rPr lang="cs-CZ" dirty="0" smtClean="0"/>
              <a:t>souvisejících </a:t>
            </a:r>
            <a:r>
              <a:rPr lang="cs-CZ" dirty="0"/>
              <a:t>průzkumů, geodetických zaměření, studií a </a:t>
            </a:r>
            <a:r>
              <a:rPr lang="cs-CZ" dirty="0" smtClean="0"/>
              <a:t>posouzení</a:t>
            </a:r>
            <a:endParaRPr lang="cs-CZ" dirty="0"/>
          </a:p>
        </p:txBody>
      </p:sp>
    </p:spTree>
    <p:extLst>
      <p:ext uri="{BB962C8B-B14F-4D97-AF65-F5344CB8AC3E}">
        <p14:creationId xmlns:p14="http://schemas.microsoft.com/office/powerpoint/2010/main" val="3868348443"/>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Stanice základních složek IZS - aktivita „B“ </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t>
            </a:r>
            <a:r>
              <a:rPr lang="pl-PL" b="1" dirty="0"/>
              <a:t>aktivity </a:t>
            </a:r>
            <a:r>
              <a:rPr lang="pl-PL" b="1" dirty="0" smtClean="0"/>
              <a:t>projektu:</a:t>
            </a:r>
          </a:p>
          <a:p>
            <a:pPr marL="0" indent="0">
              <a:buNone/>
            </a:pPr>
            <a:r>
              <a:rPr lang="cs-CZ" u="sng" dirty="0">
                <a:solidFill>
                  <a:srgbClr val="1D71B8"/>
                </a:solidFill>
              </a:rPr>
              <a:t>Související výdaje </a:t>
            </a:r>
          </a:p>
          <a:p>
            <a:r>
              <a:rPr lang="cs-CZ" dirty="0" smtClean="0"/>
              <a:t>odstranění </a:t>
            </a:r>
            <a:r>
              <a:rPr lang="cs-CZ" dirty="0"/>
              <a:t>objektů, související s realizací </a:t>
            </a:r>
            <a:r>
              <a:rPr lang="cs-CZ" dirty="0" smtClean="0"/>
              <a:t>projektu</a:t>
            </a:r>
            <a:endParaRPr lang="cs-CZ" dirty="0"/>
          </a:p>
          <a:p>
            <a:r>
              <a:rPr lang="cs-CZ" dirty="0" smtClean="0"/>
              <a:t>úpravy </a:t>
            </a:r>
            <a:r>
              <a:rPr lang="cs-CZ" dirty="0"/>
              <a:t>venkovního prostranství (např. oplocení, zeleň, chodníky) související s realizací </a:t>
            </a:r>
            <a:r>
              <a:rPr lang="cs-CZ" dirty="0" smtClean="0"/>
              <a:t>projektu </a:t>
            </a:r>
            <a:endParaRPr lang="cs-CZ" dirty="0"/>
          </a:p>
          <a:p>
            <a:r>
              <a:rPr lang="cs-CZ" dirty="0" smtClean="0"/>
              <a:t>výdaje </a:t>
            </a:r>
            <a:r>
              <a:rPr lang="cs-CZ" dirty="0"/>
              <a:t>na stavbou vyvolané úpravy a přeložky stávajících inženýrských </a:t>
            </a:r>
            <a:r>
              <a:rPr lang="cs-CZ" dirty="0" smtClean="0"/>
              <a:t>sítí </a:t>
            </a:r>
            <a:endParaRPr lang="cs-CZ" dirty="0"/>
          </a:p>
          <a:p>
            <a:r>
              <a:rPr lang="cs-CZ" dirty="0" smtClean="0"/>
              <a:t>výdaje </a:t>
            </a:r>
            <a:r>
              <a:rPr lang="cs-CZ" dirty="0"/>
              <a:t>na geodetické zaměření pozemku a vyhotovení geometrického </a:t>
            </a:r>
            <a:r>
              <a:rPr lang="cs-CZ" dirty="0" smtClean="0"/>
              <a:t>plánu</a:t>
            </a:r>
            <a:endParaRPr lang="cs-CZ" dirty="0"/>
          </a:p>
          <a:p>
            <a:r>
              <a:rPr lang="cs-CZ" dirty="0" smtClean="0"/>
              <a:t>výdaje </a:t>
            </a:r>
            <a:r>
              <a:rPr lang="cs-CZ" dirty="0"/>
              <a:t>na úhradu odvodů za odnětí půdy ze </a:t>
            </a:r>
            <a:r>
              <a:rPr lang="cs-CZ" dirty="0" smtClean="0"/>
              <a:t>zemědělského </a:t>
            </a:r>
            <a:r>
              <a:rPr lang="cs-CZ" dirty="0"/>
              <a:t>a lesního půdního </a:t>
            </a:r>
            <a:r>
              <a:rPr lang="cs-CZ" dirty="0" smtClean="0"/>
              <a:t>fondu</a:t>
            </a:r>
            <a:endParaRPr lang="cs-CZ" dirty="0"/>
          </a:p>
        </p:txBody>
      </p:sp>
    </p:spTree>
    <p:extLst>
      <p:ext uri="{BB962C8B-B14F-4D97-AF65-F5344CB8AC3E}">
        <p14:creationId xmlns:p14="http://schemas.microsoft.com/office/powerpoint/2010/main" val="2017211128"/>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Stanice základních složek IZS - aktivita „B“ </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t>
            </a:r>
            <a:r>
              <a:rPr lang="pl-PL" b="1" dirty="0"/>
              <a:t>aktivity </a:t>
            </a:r>
            <a:r>
              <a:rPr lang="pl-PL" b="1" dirty="0" smtClean="0"/>
              <a:t>projektu:</a:t>
            </a:r>
          </a:p>
          <a:p>
            <a:pPr marL="0" indent="0">
              <a:buNone/>
            </a:pPr>
            <a:r>
              <a:rPr lang="cs-CZ" u="sng" dirty="0" smtClean="0">
                <a:solidFill>
                  <a:srgbClr val="1D71B8"/>
                </a:solidFill>
              </a:rPr>
              <a:t>Zabezpečení </a:t>
            </a:r>
            <a:r>
              <a:rPr lang="cs-CZ" u="sng" dirty="0">
                <a:solidFill>
                  <a:srgbClr val="1D71B8"/>
                </a:solidFill>
              </a:rPr>
              <a:t>výstavby (pořízení služeb) </a:t>
            </a:r>
          </a:p>
          <a:p>
            <a:r>
              <a:rPr lang="cs-CZ" dirty="0" smtClean="0"/>
              <a:t>výdaje </a:t>
            </a:r>
            <a:r>
              <a:rPr lang="cs-CZ" dirty="0"/>
              <a:t>na zabezpečení výstavby: </a:t>
            </a:r>
          </a:p>
          <a:p>
            <a:pPr lvl="1"/>
            <a:r>
              <a:rPr lang="cs-CZ" dirty="0" smtClean="0"/>
              <a:t>technický </a:t>
            </a:r>
            <a:r>
              <a:rPr lang="cs-CZ" dirty="0"/>
              <a:t>dozor investora (TDI</a:t>
            </a:r>
            <a:r>
              <a:rPr lang="cs-CZ" dirty="0" smtClean="0"/>
              <a:t>) </a:t>
            </a:r>
            <a:endParaRPr lang="cs-CZ" dirty="0"/>
          </a:p>
          <a:p>
            <a:pPr lvl="1"/>
            <a:r>
              <a:rPr lang="cs-CZ" dirty="0" smtClean="0"/>
              <a:t>autorský </a:t>
            </a:r>
            <a:r>
              <a:rPr lang="cs-CZ" dirty="0"/>
              <a:t>dozor (</a:t>
            </a:r>
            <a:r>
              <a:rPr lang="cs-CZ" dirty="0" smtClean="0"/>
              <a:t>AD) </a:t>
            </a:r>
            <a:endParaRPr lang="cs-CZ" dirty="0"/>
          </a:p>
          <a:p>
            <a:pPr lvl="1"/>
            <a:r>
              <a:rPr lang="cs-CZ" dirty="0" smtClean="0"/>
              <a:t>zajištění </a:t>
            </a:r>
            <a:r>
              <a:rPr lang="cs-CZ" dirty="0"/>
              <a:t>bezpečnosti a ochrany zdraví při práci (BOZP</a:t>
            </a:r>
            <a:r>
              <a:rPr lang="cs-CZ" dirty="0" smtClean="0"/>
              <a:t>) </a:t>
            </a:r>
            <a:endParaRPr lang="cs-CZ" dirty="0"/>
          </a:p>
          <a:p>
            <a:r>
              <a:rPr lang="cs-CZ" dirty="0" smtClean="0"/>
              <a:t>výdaje </a:t>
            </a:r>
            <a:r>
              <a:rPr lang="cs-CZ" dirty="0"/>
              <a:t>spojené s inženýrskou činností: </a:t>
            </a:r>
          </a:p>
          <a:p>
            <a:pPr lvl="1"/>
            <a:r>
              <a:rPr lang="cs-CZ" dirty="0" smtClean="0"/>
              <a:t>výdaje </a:t>
            </a:r>
            <a:r>
              <a:rPr lang="cs-CZ" dirty="0"/>
              <a:t>na </a:t>
            </a:r>
            <a:r>
              <a:rPr lang="cs-CZ" dirty="0" err="1"/>
              <a:t>inženýring</a:t>
            </a:r>
            <a:r>
              <a:rPr lang="cs-CZ" dirty="0"/>
              <a:t> projektu, zahrnující projednání projektových dokumentací a zajištění souvisejících podkladů pro příslušná správní řízení, včetně zajištění podkladů pro povolení předčasného užívání, zkušebního provozu nebo kolaudaci </a:t>
            </a:r>
            <a:r>
              <a:rPr lang="cs-CZ" dirty="0" smtClean="0"/>
              <a:t>stavby</a:t>
            </a:r>
            <a:endParaRPr lang="cs-CZ" dirty="0"/>
          </a:p>
          <a:p>
            <a:pPr lvl="1"/>
            <a:r>
              <a:rPr lang="pl-PL" dirty="0" smtClean="0"/>
              <a:t>výdaje na činnost supervizora (správce stavby)</a:t>
            </a:r>
            <a:endParaRPr lang="pl-PL" dirty="0"/>
          </a:p>
        </p:txBody>
      </p:sp>
    </p:spTree>
    <p:extLst>
      <p:ext uri="{BB962C8B-B14F-4D97-AF65-F5344CB8AC3E}">
        <p14:creationId xmlns:p14="http://schemas.microsoft.com/office/powerpoint/2010/main" val="3507710982"/>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Stanice základních složek IZS - aktivita „B“ </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t>
            </a:r>
            <a:r>
              <a:rPr lang="pl-PL" b="1" dirty="0"/>
              <a:t>aktivity </a:t>
            </a:r>
            <a:r>
              <a:rPr lang="pl-PL" b="1" dirty="0" smtClean="0"/>
              <a:t>projektu:</a:t>
            </a:r>
          </a:p>
          <a:p>
            <a:pPr marL="0" indent="0">
              <a:buNone/>
            </a:pPr>
            <a:r>
              <a:rPr lang="cs-CZ" u="sng" dirty="0">
                <a:solidFill>
                  <a:srgbClr val="1D71B8"/>
                </a:solidFill>
              </a:rPr>
              <a:t>Povinná publicita </a:t>
            </a:r>
          </a:p>
          <a:p>
            <a:r>
              <a:rPr lang="cs-CZ" dirty="0" smtClean="0"/>
              <a:t>výdaje </a:t>
            </a:r>
            <a:r>
              <a:rPr lang="cs-CZ" dirty="0"/>
              <a:t>na povinné informační a propagační nástroje podle kap. 13 Obecných </a:t>
            </a:r>
            <a:r>
              <a:rPr lang="cs-CZ" dirty="0" smtClean="0"/>
              <a:t>pravidel </a:t>
            </a:r>
            <a:endParaRPr lang="cs-CZ" dirty="0"/>
          </a:p>
          <a:p>
            <a:pPr marL="0" indent="0">
              <a:buNone/>
            </a:pPr>
            <a:r>
              <a:rPr lang="cs-CZ" u="sng" dirty="0">
                <a:solidFill>
                  <a:srgbClr val="1D71B8"/>
                </a:solidFill>
              </a:rPr>
              <a:t>DPH</a:t>
            </a:r>
            <a:r>
              <a:rPr lang="cs-CZ" dirty="0"/>
              <a:t> </a:t>
            </a:r>
          </a:p>
          <a:p>
            <a:r>
              <a:rPr lang="cs-CZ" dirty="0" smtClean="0"/>
              <a:t>je </a:t>
            </a:r>
            <a:r>
              <a:rPr lang="cs-CZ" dirty="0"/>
              <a:t>způsobilým výdajem, jen je-li způsobilým výdajem plnění, ke kterému se vztahuje, </a:t>
            </a:r>
          </a:p>
          <a:p>
            <a:r>
              <a:rPr lang="cs-CZ" dirty="0" smtClean="0"/>
              <a:t>pokud </a:t>
            </a:r>
            <a:r>
              <a:rPr lang="cs-CZ" dirty="0"/>
              <a:t>nemá žadatel jakožto plátce DPH k podporovaným vedlejším aktivitám nárok na odpočet na vstupu, </a:t>
            </a:r>
          </a:p>
          <a:p>
            <a:r>
              <a:rPr lang="cs-CZ" dirty="0" smtClean="0"/>
              <a:t>pokud </a:t>
            </a:r>
            <a:r>
              <a:rPr lang="cs-CZ" dirty="0"/>
              <a:t>žadatel není plátce DPH, způsobilým výdajem je celková pořizovací cena. </a:t>
            </a:r>
          </a:p>
        </p:txBody>
      </p:sp>
    </p:spTree>
    <p:extLst>
      <p:ext uri="{BB962C8B-B14F-4D97-AF65-F5344CB8AC3E}">
        <p14:creationId xmlns:p14="http://schemas.microsoft.com/office/powerpoint/2010/main" val="370448242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smtClean="0"/>
              <a:t>Role MMR a CRR</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lnSpcReduction="10000"/>
          </a:bodyPr>
          <a:lstStyle/>
          <a:p>
            <a:pPr marL="0" indent="0">
              <a:buNone/>
            </a:pPr>
            <a:r>
              <a:rPr lang="cs-CZ" b="1" dirty="0" smtClean="0"/>
              <a:t>Ministerstvo </a:t>
            </a:r>
            <a:r>
              <a:rPr lang="cs-CZ" b="1" dirty="0"/>
              <a:t>pro místní rozvoj České republiky</a:t>
            </a:r>
          </a:p>
          <a:p>
            <a:pPr marL="0" indent="0">
              <a:lnSpc>
                <a:spcPct val="110000"/>
              </a:lnSpc>
              <a:buNone/>
            </a:pPr>
            <a:r>
              <a:rPr lang="cs-CZ" dirty="0" smtClean="0"/>
              <a:t>= </a:t>
            </a:r>
            <a:r>
              <a:rPr lang="cs-CZ" dirty="0"/>
              <a:t>Řídicí orgán IROP (ŘO IROP</a:t>
            </a:r>
            <a:r>
              <a:rPr lang="cs-CZ" dirty="0" smtClean="0"/>
              <a:t>)</a:t>
            </a:r>
          </a:p>
          <a:p>
            <a:pPr>
              <a:lnSpc>
                <a:spcPct val="110000"/>
              </a:lnSpc>
            </a:pPr>
            <a:r>
              <a:rPr lang="cs-CZ" dirty="0" smtClean="0"/>
              <a:t>řízení </a:t>
            </a:r>
            <a:r>
              <a:rPr lang="cs-CZ" dirty="0"/>
              <a:t>programu</a:t>
            </a:r>
          </a:p>
          <a:p>
            <a:pPr>
              <a:lnSpc>
                <a:spcPct val="110000"/>
              </a:lnSpc>
            </a:pPr>
            <a:r>
              <a:rPr lang="cs-CZ" dirty="0" smtClean="0"/>
              <a:t>příprava </a:t>
            </a:r>
            <a:r>
              <a:rPr lang="cs-CZ" dirty="0"/>
              <a:t>výzev a pravidel pro žadatele a příjemce </a:t>
            </a:r>
          </a:p>
          <a:p>
            <a:pPr>
              <a:lnSpc>
                <a:spcPct val="110000"/>
              </a:lnSpc>
            </a:pPr>
            <a:r>
              <a:rPr lang="cs-CZ" dirty="0" smtClean="0"/>
              <a:t>poskytovatel dotace</a:t>
            </a:r>
          </a:p>
          <a:p>
            <a:pPr marL="0" indent="0">
              <a:lnSpc>
                <a:spcPct val="110000"/>
              </a:lnSpc>
              <a:buNone/>
            </a:pPr>
            <a:r>
              <a:rPr lang="cs-CZ" sz="1600" dirty="0">
                <a:solidFill>
                  <a:schemeClr val="tx1"/>
                </a:solidFill>
                <a:hlinkClick r:id="rId2"/>
              </a:rPr>
              <a:t>http://</a:t>
            </a:r>
            <a:r>
              <a:rPr lang="cs-CZ" sz="1600" dirty="0" smtClean="0">
                <a:solidFill>
                  <a:schemeClr val="tx1"/>
                </a:solidFill>
                <a:hlinkClick r:id="rId2"/>
              </a:rPr>
              <a:t>www.irop.mmr.cz</a:t>
            </a:r>
            <a:endParaRPr lang="cs-CZ" dirty="0"/>
          </a:p>
          <a:p>
            <a:pPr marL="0" lvl="0" indent="0">
              <a:buNone/>
            </a:pPr>
            <a:r>
              <a:rPr lang="cs-CZ" b="1" dirty="0"/>
              <a:t>Centrum pro regionální rozvoj České republiky</a:t>
            </a:r>
          </a:p>
          <a:p>
            <a:pPr marL="0" lvl="0" indent="0">
              <a:lnSpc>
                <a:spcPct val="110000"/>
              </a:lnSpc>
              <a:buNone/>
            </a:pPr>
            <a:r>
              <a:rPr lang="cs-CZ" dirty="0"/>
              <a:t>= Zprostředkující subjekt pro IROP</a:t>
            </a:r>
          </a:p>
          <a:p>
            <a:pPr marL="228600" lvl="1">
              <a:lnSpc>
                <a:spcPct val="110000"/>
              </a:lnSpc>
              <a:spcBef>
                <a:spcPts val="1000"/>
              </a:spcBef>
            </a:pPr>
            <a:r>
              <a:rPr lang="cs-CZ" dirty="0"/>
              <a:t>konzultace, příjem a hodnocení žádostí o podporu, kontroly projektů, kontroly žádostí o platbu, administrace změn, zpracování podkladů pro certifikaci</a:t>
            </a:r>
          </a:p>
          <a:p>
            <a:pPr marL="228600" lvl="1">
              <a:lnSpc>
                <a:spcPct val="110000"/>
              </a:lnSpc>
              <a:spcBef>
                <a:spcPts val="1000"/>
              </a:spcBef>
            </a:pPr>
            <a:r>
              <a:rPr lang="cs-CZ" dirty="0"/>
              <a:t>regionální pobočky CRR – 13 krajských měst a pražská centrála</a:t>
            </a:r>
          </a:p>
          <a:p>
            <a:pPr marL="0" indent="0">
              <a:buNone/>
            </a:pPr>
            <a:r>
              <a:rPr lang="cs-CZ" sz="1600" dirty="0">
                <a:solidFill>
                  <a:schemeClr val="tx1"/>
                </a:solidFill>
                <a:hlinkClick r:id="rId3"/>
              </a:rPr>
              <a:t>http://</a:t>
            </a:r>
            <a:r>
              <a:rPr lang="cs-CZ" sz="1600" dirty="0" smtClean="0">
                <a:solidFill>
                  <a:schemeClr val="tx1"/>
                </a:solidFill>
                <a:hlinkClick r:id="rId3"/>
              </a:rPr>
              <a:t>www.crr.cz</a:t>
            </a:r>
            <a:endParaRPr lang="cs-CZ" sz="1600" dirty="0">
              <a:solidFill>
                <a:schemeClr val="tx1"/>
              </a:solidFill>
            </a:endParaRPr>
          </a:p>
        </p:txBody>
      </p:sp>
    </p:spTree>
    <p:extLst>
      <p:ext uri="{BB962C8B-B14F-4D97-AF65-F5344CB8AC3E}">
        <p14:creationId xmlns:p14="http://schemas.microsoft.com/office/powerpoint/2010/main" val="2795116332"/>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smtClean="0"/>
              <a:t>SPOLEČNÉ PARAMETRY VÝZEV</a:t>
            </a:r>
            <a:br>
              <a:rPr lang="cs-CZ" dirty="0" smtClean="0"/>
            </a:br>
            <a:r>
              <a:rPr lang="cs-CZ" sz="1900" dirty="0" smtClean="0"/>
              <a:t>Vzdělávací </a:t>
            </a:r>
            <a:r>
              <a:rPr lang="cs-CZ" sz="1900" dirty="0"/>
              <a:t>a výcviková střediska složek IZS“ </a:t>
            </a:r>
            <a:r>
              <a:rPr lang="cs-CZ" sz="1900" dirty="0" smtClean="0"/>
              <a:t>- aktivita „C“</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lnSpcReduction="10000"/>
          </a:bodyPr>
          <a:lstStyle/>
          <a:p>
            <a:pPr marL="0" indent="0">
              <a:buNone/>
            </a:pPr>
            <a:r>
              <a:rPr lang="pl-PL" b="1" dirty="0" smtClean="0"/>
              <a:t>Způsobilé </a:t>
            </a:r>
            <a:r>
              <a:rPr lang="pl-PL" b="1" dirty="0"/>
              <a:t>výdaje na </a:t>
            </a:r>
            <a:r>
              <a:rPr lang="pl-PL" b="1" u="sng" dirty="0" smtClean="0"/>
              <a:t>hlavní</a:t>
            </a:r>
            <a:r>
              <a:rPr lang="pl-PL" b="1" dirty="0" smtClean="0"/>
              <a:t> </a:t>
            </a:r>
            <a:r>
              <a:rPr lang="pl-PL" b="1" dirty="0"/>
              <a:t>aktivity </a:t>
            </a:r>
            <a:r>
              <a:rPr lang="pl-PL" b="1" dirty="0" smtClean="0"/>
              <a:t>projektu:</a:t>
            </a:r>
          </a:p>
          <a:p>
            <a:pPr marL="0" indent="0">
              <a:buNone/>
            </a:pPr>
            <a:r>
              <a:rPr lang="cs-CZ" u="sng" dirty="0">
                <a:solidFill>
                  <a:srgbClr val="1D71B8"/>
                </a:solidFill>
              </a:rPr>
              <a:t>Stavba </a:t>
            </a:r>
          </a:p>
          <a:p>
            <a:pPr algn="just"/>
            <a:r>
              <a:rPr lang="cs-CZ" dirty="0" smtClean="0"/>
              <a:t>výstavba</a:t>
            </a:r>
            <a:r>
              <a:rPr lang="cs-CZ" dirty="0"/>
              <a:t>, přístavba nebo nástavba nových objektů/pracovišť včetně souvisejících prostor nezbytného zázemí (např. úklidové komory, chodby, vstupní a spojovací prostory nově vybudovaných prostor, šatny, hygienické zázemí</a:t>
            </a:r>
            <a:r>
              <a:rPr lang="cs-CZ" dirty="0" smtClean="0"/>
              <a:t>)</a:t>
            </a:r>
            <a:endParaRPr lang="cs-CZ" dirty="0"/>
          </a:p>
          <a:p>
            <a:pPr algn="just"/>
            <a:r>
              <a:rPr lang="cs-CZ" dirty="0" smtClean="0"/>
              <a:t>stavební </a:t>
            </a:r>
            <a:r>
              <a:rPr lang="cs-CZ" dirty="0"/>
              <a:t>úpravy (rekonstrukce, modernizace apod.) stávajících objektů/pracovišť včetně souvisejících prostor nezbytného zázemí (např. úklidové komory, chodby, vstupní a spojovací prostory nově vybudovaných prostor, šatny, hygienické zázemí</a:t>
            </a:r>
            <a:r>
              <a:rPr lang="cs-CZ" dirty="0" smtClean="0"/>
              <a:t>)</a:t>
            </a:r>
            <a:endParaRPr lang="cs-CZ" dirty="0"/>
          </a:p>
          <a:p>
            <a:pPr algn="just"/>
            <a:r>
              <a:rPr lang="cs-CZ" dirty="0" smtClean="0"/>
              <a:t>vybudování</a:t>
            </a:r>
            <a:r>
              <a:rPr lang="cs-CZ" dirty="0"/>
              <a:t>, stavební úpravy, rekonstrukce zpevněných a manipulačních ploch, dopravních staveb (komunikace, parkoviště) sloužících pro účely </a:t>
            </a:r>
            <a:r>
              <a:rPr lang="cs-CZ" dirty="0" smtClean="0"/>
              <a:t>výcviku</a:t>
            </a:r>
            <a:endParaRPr lang="cs-CZ" dirty="0"/>
          </a:p>
          <a:p>
            <a:pPr algn="just"/>
            <a:r>
              <a:rPr lang="cs-CZ" dirty="0" smtClean="0"/>
              <a:t>vybudování </a:t>
            </a:r>
            <a:r>
              <a:rPr lang="cs-CZ" dirty="0"/>
              <a:t>a stavební úpravy souvisejících inženýrských sítí (vodovod, kanalizace, plyn, elektrické vedení) v rámci stavby, která je součástí projektu a projektové dokumentace stavby (způsobilým výdajem je přípojka realizovaná i mimo pozemek hlavní stavby, pokud je tato přípojka součástí projektové dokumentace a souvisí s realizovaným projektem</a:t>
            </a:r>
            <a:r>
              <a:rPr lang="cs-CZ" dirty="0" smtClean="0"/>
              <a:t>)</a:t>
            </a:r>
            <a:endParaRPr lang="cs-CZ" dirty="0"/>
          </a:p>
          <a:p>
            <a:pPr algn="just"/>
            <a:r>
              <a:rPr lang="cs-CZ" dirty="0" smtClean="0"/>
              <a:t>stavební </a:t>
            </a:r>
            <a:r>
              <a:rPr lang="cs-CZ" dirty="0"/>
              <a:t>úpravy potřebné k uvedení do provozu technologií a simulačních technologií, technického a technologického </a:t>
            </a:r>
            <a:r>
              <a:rPr lang="cs-CZ" dirty="0" smtClean="0"/>
              <a:t>vybavení</a:t>
            </a:r>
            <a:endParaRPr lang="cs-CZ" dirty="0"/>
          </a:p>
        </p:txBody>
      </p:sp>
    </p:spTree>
    <p:extLst>
      <p:ext uri="{BB962C8B-B14F-4D97-AF65-F5344CB8AC3E}">
        <p14:creationId xmlns:p14="http://schemas.microsoft.com/office/powerpoint/2010/main" val="1271382474"/>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lnSpcReduction="10000"/>
          </a:bodyPr>
          <a:lstStyle/>
          <a:p>
            <a:pPr marL="0" indent="0">
              <a:buNone/>
            </a:pPr>
            <a:r>
              <a:rPr lang="pl-PL" b="1" dirty="0" smtClean="0"/>
              <a:t>Způsobilé </a:t>
            </a:r>
            <a:r>
              <a:rPr lang="pl-PL" b="1" dirty="0"/>
              <a:t>výdaje na </a:t>
            </a:r>
            <a:r>
              <a:rPr lang="pl-PL" b="1" u="sng" dirty="0" smtClean="0"/>
              <a:t>hlavní</a:t>
            </a:r>
            <a:r>
              <a:rPr lang="pl-PL" b="1" dirty="0" smtClean="0"/>
              <a:t> </a:t>
            </a:r>
            <a:r>
              <a:rPr lang="pl-PL" b="1" dirty="0"/>
              <a:t>aktivity </a:t>
            </a:r>
            <a:r>
              <a:rPr lang="pl-PL" b="1" dirty="0" smtClean="0"/>
              <a:t>projektu:</a:t>
            </a:r>
          </a:p>
          <a:p>
            <a:pPr marL="0" indent="0">
              <a:buNone/>
            </a:pPr>
            <a:r>
              <a:rPr lang="cs-CZ" u="sng" dirty="0">
                <a:solidFill>
                  <a:srgbClr val="1D71B8"/>
                </a:solidFill>
              </a:rPr>
              <a:t>Pořízení vybavení staveb </a:t>
            </a:r>
          </a:p>
          <a:p>
            <a:r>
              <a:rPr lang="cs-CZ" dirty="0" smtClean="0"/>
              <a:t>pořízení </a:t>
            </a:r>
            <a:r>
              <a:rPr lang="cs-CZ" dirty="0"/>
              <a:t>technického a technologického vybavení staveb (např. zabezpečovací systém budovy, vzduchotechnika, osvětlení</a:t>
            </a:r>
            <a:r>
              <a:rPr lang="cs-CZ" dirty="0" smtClean="0"/>
              <a:t>) </a:t>
            </a:r>
            <a:endParaRPr lang="cs-CZ" dirty="0"/>
          </a:p>
          <a:p>
            <a:r>
              <a:rPr lang="cs-CZ" dirty="0" smtClean="0"/>
              <a:t>pořízení </a:t>
            </a:r>
            <a:r>
              <a:rPr lang="cs-CZ" dirty="0"/>
              <a:t>nábytku a vybavení (např. HW, SW, spotřebiče, hygienického zázemí) do nově vybudovaných </a:t>
            </a:r>
            <a:r>
              <a:rPr lang="cs-CZ" dirty="0" smtClean="0"/>
              <a:t>prostor </a:t>
            </a:r>
          </a:p>
          <a:p>
            <a:pPr marL="0" indent="0">
              <a:buNone/>
            </a:pPr>
            <a:r>
              <a:rPr lang="cs-CZ" u="sng" dirty="0">
                <a:solidFill>
                  <a:srgbClr val="1D71B8"/>
                </a:solidFill>
              </a:rPr>
              <a:t>Pořízení majetku </a:t>
            </a:r>
          </a:p>
          <a:p>
            <a:r>
              <a:rPr lang="cs-CZ" dirty="0" smtClean="0"/>
              <a:t>pořízení </a:t>
            </a:r>
            <a:r>
              <a:rPr lang="cs-CZ" dirty="0"/>
              <a:t>technologií a simulačních technologií, technického a technologického vybavení, výukového a komunikačního SW a HW, výcvikových a školících </a:t>
            </a:r>
            <a:r>
              <a:rPr lang="cs-CZ" dirty="0" smtClean="0"/>
              <a:t>pomůcek</a:t>
            </a:r>
            <a:endParaRPr lang="cs-CZ" dirty="0"/>
          </a:p>
          <a:p>
            <a:pPr marL="0" indent="0">
              <a:buNone/>
            </a:pPr>
            <a:r>
              <a:rPr lang="cs-CZ" u="sng" dirty="0" smtClean="0">
                <a:solidFill>
                  <a:srgbClr val="1D71B8"/>
                </a:solidFill>
              </a:rPr>
              <a:t>DPH</a:t>
            </a:r>
          </a:p>
          <a:p>
            <a:r>
              <a:rPr lang="cs-CZ" dirty="0"/>
              <a:t>je způsobilým výdajem, jen je-li způsobilým výdajem plnění, ke kterému se vztahuje, </a:t>
            </a:r>
          </a:p>
          <a:p>
            <a:r>
              <a:rPr lang="cs-CZ" dirty="0"/>
              <a:t>pokud nemá žadatel jakožto plátce DPH k podporovaným vedlejším aktivitám nárok na odpočet na vstupu, </a:t>
            </a:r>
          </a:p>
          <a:p>
            <a:r>
              <a:rPr lang="cs-CZ" dirty="0"/>
              <a:t>pokud žadatel není plátce DPH, způsobilým výdajem je celková pořizovací cena</a:t>
            </a:r>
            <a:r>
              <a:rPr lang="cs-CZ" dirty="0" smtClean="0"/>
              <a:t>.</a:t>
            </a:r>
            <a:endParaRPr lang="cs-CZ" dirty="0"/>
          </a:p>
        </p:txBody>
      </p:sp>
    </p:spTree>
    <p:extLst>
      <p:ext uri="{BB962C8B-B14F-4D97-AF65-F5344CB8AC3E}">
        <p14:creationId xmlns:p14="http://schemas.microsoft.com/office/powerpoint/2010/main" val="2746821337"/>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a:t>
            </a:r>
            <a:r>
              <a:rPr lang="pl-PL" b="1" u="sng" dirty="0"/>
              <a:t>ejší</a:t>
            </a:r>
            <a:r>
              <a:rPr lang="pl-PL" b="1" dirty="0"/>
              <a:t> aktivity projektu</a:t>
            </a:r>
            <a:r>
              <a:rPr lang="pl-PL" b="1" dirty="0" smtClean="0"/>
              <a:t>:</a:t>
            </a:r>
          </a:p>
          <a:p>
            <a:pPr marL="0" indent="0">
              <a:buNone/>
            </a:pPr>
            <a:r>
              <a:rPr lang="cs-CZ" u="sng" dirty="0">
                <a:solidFill>
                  <a:srgbClr val="1D71B8"/>
                </a:solidFill>
              </a:rPr>
              <a:t>Pořízení služeb bezprostředně souvisejících s realizací projektu </a:t>
            </a:r>
          </a:p>
          <a:p>
            <a:r>
              <a:rPr lang="cs-CZ" dirty="0" smtClean="0"/>
              <a:t>výdaje </a:t>
            </a:r>
            <a:r>
              <a:rPr lang="cs-CZ" dirty="0"/>
              <a:t>na zpracování zadávacích podmínek k zakázkám a organizaci výběrových </a:t>
            </a:r>
            <a:r>
              <a:rPr lang="cs-CZ" dirty="0" smtClean="0"/>
              <a:t>a zadávacích </a:t>
            </a:r>
            <a:r>
              <a:rPr lang="cs-CZ" dirty="0"/>
              <a:t>řízení; </a:t>
            </a:r>
          </a:p>
          <a:p>
            <a:r>
              <a:rPr lang="cs-CZ" dirty="0" smtClean="0"/>
              <a:t>výdaje </a:t>
            </a:r>
            <a:r>
              <a:rPr lang="cs-CZ" dirty="0"/>
              <a:t>na pořízení Studie proveditelnosti nebo její části. </a:t>
            </a:r>
            <a:endParaRPr lang="cs-CZ" dirty="0" smtClean="0"/>
          </a:p>
        </p:txBody>
      </p:sp>
    </p:spTree>
    <p:extLst>
      <p:ext uri="{BB962C8B-B14F-4D97-AF65-F5344CB8AC3E}">
        <p14:creationId xmlns:p14="http://schemas.microsoft.com/office/powerpoint/2010/main" val="275779479"/>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a:t>
            </a:r>
            <a:r>
              <a:rPr lang="pl-PL" b="1" u="sng" dirty="0"/>
              <a:t>ejší</a:t>
            </a:r>
            <a:r>
              <a:rPr lang="pl-PL" b="1" dirty="0"/>
              <a:t> aktivity projektu</a:t>
            </a:r>
            <a:r>
              <a:rPr lang="pl-PL" b="1" dirty="0" smtClean="0"/>
              <a:t>:</a:t>
            </a:r>
          </a:p>
          <a:p>
            <a:pPr marL="0" indent="0">
              <a:buNone/>
            </a:pPr>
            <a:r>
              <a:rPr lang="cs-CZ" u="sng" dirty="0">
                <a:solidFill>
                  <a:srgbClr val="1D71B8"/>
                </a:solidFill>
              </a:rPr>
              <a:t>Projektová dokumentace </a:t>
            </a:r>
          </a:p>
          <a:p>
            <a:pPr algn="just"/>
            <a:r>
              <a:rPr lang="cs-CZ" dirty="0" smtClean="0"/>
              <a:t>výdaje </a:t>
            </a:r>
            <a:r>
              <a:rPr lang="cs-CZ" dirty="0"/>
              <a:t>na zpracování: </a:t>
            </a:r>
          </a:p>
          <a:p>
            <a:pPr lvl="1" algn="just"/>
            <a:r>
              <a:rPr lang="pl-PL" dirty="0" smtClean="0"/>
              <a:t>dokumentací </a:t>
            </a:r>
            <a:r>
              <a:rPr lang="pl-PL" dirty="0"/>
              <a:t>v procesu EIA (oznámení, dokumentace</a:t>
            </a:r>
            <a:r>
              <a:rPr lang="pl-PL" dirty="0" smtClean="0"/>
              <a:t>)</a:t>
            </a:r>
            <a:endParaRPr lang="pl-PL" dirty="0"/>
          </a:p>
          <a:p>
            <a:pPr lvl="1" algn="just"/>
            <a:r>
              <a:rPr lang="cs-CZ" dirty="0" smtClean="0"/>
              <a:t>dokumentace </a:t>
            </a:r>
            <a:r>
              <a:rPr lang="cs-CZ" dirty="0"/>
              <a:t>pro vydání územního rozhodnutí (DUR), dokumentace k oznámení </a:t>
            </a:r>
            <a:r>
              <a:rPr lang="cs-CZ" dirty="0" smtClean="0"/>
              <a:t>o záměru </a:t>
            </a:r>
            <a:r>
              <a:rPr lang="cs-CZ" dirty="0"/>
              <a:t>v území (DOZU</a:t>
            </a:r>
            <a:r>
              <a:rPr lang="cs-CZ" dirty="0" smtClean="0"/>
              <a:t>)</a:t>
            </a:r>
            <a:endParaRPr lang="cs-CZ" dirty="0"/>
          </a:p>
          <a:p>
            <a:pPr lvl="1" algn="just"/>
            <a:r>
              <a:rPr lang="cs-CZ" dirty="0" smtClean="0"/>
              <a:t>projektové </a:t>
            </a:r>
            <a:r>
              <a:rPr lang="cs-CZ" dirty="0"/>
              <a:t>dokumentace pro vydání stavebního povolení (DSP), projektové dokumentace pro ohlášení stavby (DOS</a:t>
            </a:r>
            <a:r>
              <a:rPr lang="cs-CZ" dirty="0" smtClean="0"/>
              <a:t>)</a:t>
            </a:r>
            <a:endParaRPr lang="cs-CZ" dirty="0"/>
          </a:p>
          <a:p>
            <a:pPr lvl="1" algn="just"/>
            <a:r>
              <a:rPr lang="cs-CZ" dirty="0" smtClean="0"/>
              <a:t>projektové </a:t>
            </a:r>
            <a:r>
              <a:rPr lang="cs-CZ" dirty="0"/>
              <a:t>dokumentace pro provádění stavby (DPS), zadávací dokumentace stavby (ZDS), realizační dokumentace stavby (RDS</a:t>
            </a:r>
            <a:r>
              <a:rPr lang="cs-CZ" dirty="0" smtClean="0"/>
              <a:t>)</a:t>
            </a:r>
            <a:endParaRPr lang="cs-CZ" dirty="0"/>
          </a:p>
          <a:p>
            <a:pPr lvl="1" algn="just"/>
            <a:r>
              <a:rPr lang="cs-CZ" dirty="0" smtClean="0"/>
              <a:t>dokumentace </a:t>
            </a:r>
            <a:r>
              <a:rPr lang="cs-CZ" dirty="0"/>
              <a:t>skutečného provedení stavby (DSPS</a:t>
            </a:r>
            <a:r>
              <a:rPr lang="cs-CZ" dirty="0" smtClean="0"/>
              <a:t>)</a:t>
            </a:r>
            <a:endParaRPr lang="cs-CZ" dirty="0"/>
          </a:p>
          <a:p>
            <a:pPr lvl="1" algn="just"/>
            <a:r>
              <a:rPr lang="cs-CZ" dirty="0" smtClean="0"/>
              <a:t>souvisejících </a:t>
            </a:r>
            <a:r>
              <a:rPr lang="cs-CZ" dirty="0"/>
              <a:t>průzkumů, geodetických zaměření, studií a </a:t>
            </a:r>
            <a:r>
              <a:rPr lang="cs-CZ" dirty="0" smtClean="0"/>
              <a:t>posouzení</a:t>
            </a:r>
            <a:endParaRPr lang="cs-CZ" dirty="0"/>
          </a:p>
        </p:txBody>
      </p:sp>
    </p:spTree>
    <p:extLst>
      <p:ext uri="{BB962C8B-B14F-4D97-AF65-F5344CB8AC3E}">
        <p14:creationId xmlns:p14="http://schemas.microsoft.com/office/powerpoint/2010/main" val="3602951300"/>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a:t>
            </a:r>
            <a:r>
              <a:rPr lang="pl-PL" b="1" u="sng" dirty="0"/>
              <a:t>ejší</a:t>
            </a:r>
            <a:r>
              <a:rPr lang="pl-PL" b="1" dirty="0"/>
              <a:t> aktivity projektu</a:t>
            </a:r>
            <a:r>
              <a:rPr lang="pl-PL" b="1" dirty="0" smtClean="0"/>
              <a:t>:</a:t>
            </a:r>
          </a:p>
          <a:p>
            <a:pPr marL="0" indent="0">
              <a:buNone/>
            </a:pPr>
            <a:r>
              <a:rPr lang="cs-CZ" u="sng" dirty="0">
                <a:solidFill>
                  <a:srgbClr val="1D71B8"/>
                </a:solidFill>
              </a:rPr>
              <a:t>Nákup nemovitostí </a:t>
            </a:r>
          </a:p>
          <a:p>
            <a:r>
              <a:rPr lang="cs-CZ" dirty="0" smtClean="0"/>
              <a:t>výdaje </a:t>
            </a:r>
            <a:r>
              <a:rPr lang="cs-CZ" dirty="0"/>
              <a:t>na nákup pozemku (celého nebo jeho části) určeného k realizaci </a:t>
            </a:r>
            <a:r>
              <a:rPr lang="cs-CZ" dirty="0" smtClean="0"/>
              <a:t>projektu</a:t>
            </a:r>
          </a:p>
          <a:p>
            <a:pPr marL="0" indent="0">
              <a:buNone/>
            </a:pPr>
            <a:r>
              <a:rPr lang="cs-CZ" u="sng" dirty="0">
                <a:solidFill>
                  <a:srgbClr val="1D71B8"/>
                </a:solidFill>
              </a:rPr>
              <a:t>Související výdaje </a:t>
            </a:r>
          </a:p>
          <a:p>
            <a:r>
              <a:rPr lang="cs-CZ" dirty="0" smtClean="0"/>
              <a:t>odstranění </a:t>
            </a:r>
            <a:r>
              <a:rPr lang="cs-CZ" dirty="0"/>
              <a:t>objektů, související s realizací projektu</a:t>
            </a:r>
            <a:r>
              <a:rPr lang="cs-CZ" dirty="0" smtClean="0"/>
              <a:t>; výdaje </a:t>
            </a:r>
            <a:r>
              <a:rPr lang="cs-CZ" dirty="0"/>
              <a:t>na stavbou vyvolané úpravy </a:t>
            </a:r>
            <a:r>
              <a:rPr lang="cs-CZ" dirty="0" smtClean="0"/>
              <a:t>a přeložky </a:t>
            </a:r>
            <a:r>
              <a:rPr lang="cs-CZ" dirty="0"/>
              <a:t>stávajících inženýrských </a:t>
            </a:r>
            <a:r>
              <a:rPr lang="cs-CZ" dirty="0" smtClean="0"/>
              <a:t>sítí</a:t>
            </a:r>
            <a:endParaRPr lang="cs-CZ" dirty="0"/>
          </a:p>
          <a:p>
            <a:r>
              <a:rPr lang="cs-CZ" dirty="0" smtClean="0"/>
              <a:t>výdaje </a:t>
            </a:r>
            <a:r>
              <a:rPr lang="cs-CZ" dirty="0"/>
              <a:t>na geodetické zaměření pozemku a vyhotovení geometrického </a:t>
            </a:r>
            <a:r>
              <a:rPr lang="cs-CZ" dirty="0" smtClean="0"/>
              <a:t>plánu</a:t>
            </a:r>
            <a:endParaRPr lang="cs-CZ" dirty="0"/>
          </a:p>
          <a:p>
            <a:r>
              <a:rPr lang="cs-CZ" dirty="0" smtClean="0"/>
              <a:t>výdaje </a:t>
            </a:r>
            <a:r>
              <a:rPr lang="cs-CZ" dirty="0"/>
              <a:t>na úhradu odvodů za odnětí půdy ze zemědělského a lesního půdního </a:t>
            </a:r>
            <a:r>
              <a:rPr lang="cs-CZ" dirty="0" smtClean="0"/>
              <a:t>fondu </a:t>
            </a:r>
            <a:endParaRPr lang="cs-CZ" dirty="0"/>
          </a:p>
          <a:p>
            <a:endParaRPr lang="cs-CZ" dirty="0"/>
          </a:p>
          <a:p>
            <a:pPr marL="0" indent="0">
              <a:buNone/>
            </a:pPr>
            <a:endParaRPr lang="pl-PL" b="1" dirty="0" smtClean="0"/>
          </a:p>
        </p:txBody>
      </p:sp>
    </p:spTree>
    <p:extLst>
      <p:ext uri="{BB962C8B-B14F-4D97-AF65-F5344CB8AC3E}">
        <p14:creationId xmlns:p14="http://schemas.microsoft.com/office/powerpoint/2010/main" val="549004240"/>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a:t>
            </a:r>
            <a:r>
              <a:rPr lang="pl-PL" b="1" u="sng" dirty="0"/>
              <a:t>ejší</a:t>
            </a:r>
            <a:r>
              <a:rPr lang="pl-PL" b="1" dirty="0"/>
              <a:t> aktivity projektu</a:t>
            </a:r>
            <a:r>
              <a:rPr lang="pl-PL" b="1" dirty="0" smtClean="0"/>
              <a:t>:</a:t>
            </a:r>
          </a:p>
          <a:p>
            <a:pPr marL="0" indent="0">
              <a:buNone/>
            </a:pPr>
            <a:r>
              <a:rPr lang="cs-CZ" u="sng" dirty="0" smtClean="0">
                <a:solidFill>
                  <a:srgbClr val="1D71B8"/>
                </a:solidFill>
              </a:rPr>
              <a:t>Zabezpečení </a:t>
            </a:r>
            <a:r>
              <a:rPr lang="cs-CZ" u="sng" dirty="0">
                <a:solidFill>
                  <a:srgbClr val="1D71B8"/>
                </a:solidFill>
              </a:rPr>
              <a:t>výstavby (pořízení služeb) </a:t>
            </a:r>
          </a:p>
          <a:p>
            <a:r>
              <a:rPr lang="cs-CZ" dirty="0" smtClean="0"/>
              <a:t>výdaje </a:t>
            </a:r>
            <a:r>
              <a:rPr lang="cs-CZ" dirty="0"/>
              <a:t>na zabezpečení výstavby: </a:t>
            </a:r>
          </a:p>
          <a:p>
            <a:pPr lvl="1"/>
            <a:r>
              <a:rPr lang="cs-CZ" dirty="0" smtClean="0"/>
              <a:t>technický </a:t>
            </a:r>
            <a:r>
              <a:rPr lang="cs-CZ" dirty="0"/>
              <a:t>dozor investora (TDI</a:t>
            </a:r>
            <a:r>
              <a:rPr lang="cs-CZ" dirty="0" smtClean="0"/>
              <a:t>) </a:t>
            </a:r>
            <a:endParaRPr lang="cs-CZ" dirty="0"/>
          </a:p>
          <a:p>
            <a:pPr lvl="1"/>
            <a:r>
              <a:rPr lang="cs-CZ" dirty="0" smtClean="0"/>
              <a:t>autorský </a:t>
            </a:r>
            <a:r>
              <a:rPr lang="cs-CZ" dirty="0"/>
              <a:t>dozor (AD</a:t>
            </a:r>
            <a:r>
              <a:rPr lang="cs-CZ" dirty="0" smtClean="0"/>
              <a:t>)</a:t>
            </a:r>
            <a:endParaRPr lang="cs-CZ" dirty="0"/>
          </a:p>
          <a:p>
            <a:pPr lvl="1"/>
            <a:r>
              <a:rPr lang="cs-CZ" dirty="0" smtClean="0"/>
              <a:t>zajištění </a:t>
            </a:r>
            <a:r>
              <a:rPr lang="cs-CZ" dirty="0"/>
              <a:t>bezpečnosti a ochrany zdraví při práci (BOZP</a:t>
            </a:r>
            <a:r>
              <a:rPr lang="cs-CZ" dirty="0" smtClean="0"/>
              <a:t>)</a:t>
            </a:r>
            <a:endParaRPr lang="cs-CZ" dirty="0"/>
          </a:p>
          <a:p>
            <a:r>
              <a:rPr lang="cs-CZ" dirty="0" smtClean="0"/>
              <a:t>výdaje </a:t>
            </a:r>
            <a:r>
              <a:rPr lang="cs-CZ" dirty="0"/>
              <a:t>spojené s inženýrskou činností: </a:t>
            </a:r>
          </a:p>
          <a:p>
            <a:pPr lvl="1"/>
            <a:r>
              <a:rPr lang="cs-CZ" dirty="0" smtClean="0"/>
              <a:t>výdaje </a:t>
            </a:r>
            <a:r>
              <a:rPr lang="cs-CZ" dirty="0"/>
              <a:t>na </a:t>
            </a:r>
            <a:r>
              <a:rPr lang="cs-CZ" dirty="0" err="1"/>
              <a:t>inženýring</a:t>
            </a:r>
            <a:r>
              <a:rPr lang="cs-CZ" dirty="0"/>
              <a:t> projektu, zahrnující projednání projektových dokumentací a zajištění souvisejících podkladů pro příslušná správní řízení, včetně zajištění podkladů pro povolení předčasného užívání, zkušebního provozu nebo kolaudaci </a:t>
            </a:r>
            <a:r>
              <a:rPr lang="cs-CZ" dirty="0" smtClean="0"/>
              <a:t>stavby</a:t>
            </a:r>
            <a:endParaRPr lang="cs-CZ" dirty="0"/>
          </a:p>
          <a:p>
            <a:pPr lvl="1"/>
            <a:r>
              <a:rPr lang="pl-PL" dirty="0" smtClean="0"/>
              <a:t>výdaje </a:t>
            </a:r>
            <a:r>
              <a:rPr lang="pl-PL" dirty="0"/>
              <a:t>na činnost supervizora (správce stavby</a:t>
            </a:r>
            <a:r>
              <a:rPr lang="pl-PL" dirty="0" smtClean="0"/>
              <a:t>)</a:t>
            </a:r>
            <a:endParaRPr lang="cs-CZ" dirty="0"/>
          </a:p>
        </p:txBody>
      </p:sp>
    </p:spTree>
    <p:extLst>
      <p:ext uri="{BB962C8B-B14F-4D97-AF65-F5344CB8AC3E}">
        <p14:creationId xmlns:p14="http://schemas.microsoft.com/office/powerpoint/2010/main" val="1452127385"/>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900" dirty="0"/>
              <a:t>Vzdělávací a výcviková střediska složek IZS“ - aktivita „C</a:t>
            </a:r>
            <a:r>
              <a:rPr lang="cs-CZ" sz="19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a:t>
            </a:r>
            <a:r>
              <a:rPr lang="pl-PL" b="1" u="sng" dirty="0"/>
              <a:t>ejší</a:t>
            </a:r>
            <a:r>
              <a:rPr lang="pl-PL" b="1" dirty="0"/>
              <a:t> aktivity projektu</a:t>
            </a:r>
            <a:r>
              <a:rPr lang="pl-PL" b="1" dirty="0" smtClean="0"/>
              <a:t>:</a:t>
            </a:r>
          </a:p>
          <a:p>
            <a:pPr marL="0" indent="0">
              <a:buNone/>
            </a:pPr>
            <a:r>
              <a:rPr lang="cs-CZ" u="sng" dirty="0" smtClean="0">
                <a:solidFill>
                  <a:srgbClr val="1D71B8"/>
                </a:solidFill>
              </a:rPr>
              <a:t>Povinná </a:t>
            </a:r>
            <a:r>
              <a:rPr lang="cs-CZ" u="sng" dirty="0">
                <a:solidFill>
                  <a:srgbClr val="1D71B8"/>
                </a:solidFill>
              </a:rPr>
              <a:t>publicita </a:t>
            </a:r>
          </a:p>
          <a:p>
            <a:r>
              <a:rPr lang="cs-CZ" dirty="0" smtClean="0"/>
              <a:t>výdaje </a:t>
            </a:r>
            <a:r>
              <a:rPr lang="cs-CZ" dirty="0"/>
              <a:t>na povinné informační a propagační nástroje podle kap. 13 Obecných pravidel. </a:t>
            </a:r>
          </a:p>
          <a:p>
            <a:pPr marL="0" indent="0">
              <a:buNone/>
            </a:pPr>
            <a:r>
              <a:rPr lang="cs-CZ" u="sng" dirty="0">
                <a:solidFill>
                  <a:srgbClr val="1D71B8"/>
                </a:solidFill>
              </a:rPr>
              <a:t>DPH </a:t>
            </a:r>
          </a:p>
          <a:p>
            <a:r>
              <a:rPr lang="cs-CZ" dirty="0"/>
              <a:t>je způsobilým výdajem, jen je-li způsobilým výdajem plnění, ke kterému se vztahuje, </a:t>
            </a:r>
          </a:p>
          <a:p>
            <a:r>
              <a:rPr lang="cs-CZ" dirty="0"/>
              <a:t>pokud nemá žadatel jakožto plátce DPH k podporovaným vedlejším aktivitám nárok na odpočet na vstupu, </a:t>
            </a:r>
          </a:p>
          <a:p>
            <a:r>
              <a:rPr lang="cs-CZ" dirty="0"/>
              <a:t>pokud žadatel není plátce DPH, způsobilým výdajem je celková pořizovací cena</a:t>
            </a:r>
            <a:r>
              <a:rPr lang="cs-CZ" dirty="0" smtClean="0"/>
              <a:t>.</a:t>
            </a:r>
            <a:endParaRPr lang="cs-CZ" dirty="0"/>
          </a:p>
        </p:txBody>
      </p:sp>
    </p:spTree>
    <p:extLst>
      <p:ext uri="{BB962C8B-B14F-4D97-AF65-F5344CB8AC3E}">
        <p14:creationId xmlns:p14="http://schemas.microsoft.com/office/powerpoint/2010/main" val="2278081869"/>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smtClean="0"/>
              <a:t>SPOLEČNÉ PARAMETRY VÝZEV</a:t>
            </a:r>
            <a:br>
              <a:rPr lang="cs-CZ" dirty="0" smtClean="0"/>
            </a:br>
            <a:r>
              <a:rPr lang="cs-CZ" sz="1700" dirty="0" smtClean="0"/>
              <a:t>Informační </a:t>
            </a:r>
            <a:r>
              <a:rPr lang="cs-CZ" sz="1700" dirty="0"/>
              <a:t>technologie </a:t>
            </a:r>
            <a:r>
              <a:rPr lang="cs-CZ" sz="1700" dirty="0" smtClean="0"/>
              <a:t>IZS – aktivita „D“ </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hlavní</a:t>
            </a:r>
            <a:r>
              <a:rPr lang="pl-PL" b="1" dirty="0" smtClean="0"/>
              <a:t> </a:t>
            </a:r>
            <a:r>
              <a:rPr lang="pl-PL" b="1" dirty="0"/>
              <a:t>aktivity projektu</a:t>
            </a:r>
            <a:r>
              <a:rPr lang="pl-PL" b="1" dirty="0" smtClean="0"/>
              <a:t>:</a:t>
            </a:r>
          </a:p>
          <a:p>
            <a:pPr marL="0" indent="0">
              <a:buNone/>
            </a:pPr>
            <a:r>
              <a:rPr lang="cs-CZ" u="sng" dirty="0">
                <a:solidFill>
                  <a:srgbClr val="1D71B8"/>
                </a:solidFill>
              </a:rPr>
              <a:t>Pořízení majetku </a:t>
            </a:r>
          </a:p>
          <a:p>
            <a:r>
              <a:rPr lang="cs-CZ" dirty="0"/>
              <a:t>- pořízení drobného hmotného majetku – HW; </a:t>
            </a:r>
          </a:p>
          <a:p>
            <a:r>
              <a:rPr lang="cs-CZ" dirty="0"/>
              <a:t>- pořízení drobného nehmotného majetku – SW; </a:t>
            </a:r>
          </a:p>
          <a:p>
            <a:r>
              <a:rPr lang="cs-CZ" dirty="0"/>
              <a:t>- pořízení dlouhodobého hmotného majetku – HW; </a:t>
            </a:r>
          </a:p>
          <a:p>
            <a:r>
              <a:rPr lang="cs-CZ" dirty="0"/>
              <a:t>- pořízení dlouhodobého nehmotného majetku – SW; </a:t>
            </a:r>
          </a:p>
          <a:p>
            <a:r>
              <a:rPr lang="cs-CZ" dirty="0"/>
              <a:t>výdaje na koncová zařízení nezbytná pro realizaci technických opatření podle zákona č. 181/2014. Sb., o kybernetické bezpečnosti, ve znění pozdějších předpisů</a:t>
            </a:r>
            <a:r>
              <a:rPr lang="cs-CZ" dirty="0" smtClean="0"/>
              <a:t>;</a:t>
            </a:r>
          </a:p>
          <a:p>
            <a:pPr marL="0" indent="0">
              <a:spcBef>
                <a:spcPts val="1200"/>
              </a:spcBef>
              <a:buNone/>
            </a:pPr>
            <a:r>
              <a:rPr lang="cs-CZ" dirty="0"/>
              <a:t>Do pořízení HW/SW se řadí i následná implementace, nezbytné zaškolení obsluhy, testovací provoz a provozní dokumentace pořízeného HW/SW. </a:t>
            </a:r>
            <a:endParaRPr lang="pl-PL" b="1" dirty="0" smtClean="0"/>
          </a:p>
        </p:txBody>
      </p:sp>
    </p:spTree>
    <p:extLst>
      <p:ext uri="{BB962C8B-B14F-4D97-AF65-F5344CB8AC3E}">
        <p14:creationId xmlns:p14="http://schemas.microsoft.com/office/powerpoint/2010/main" val="393998544"/>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Informační technologie IZS – aktivita „D“ </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lnSpcReduction="10000"/>
          </a:bodyPr>
          <a:lstStyle/>
          <a:p>
            <a:pPr marL="0" indent="0" algn="just">
              <a:buNone/>
            </a:pPr>
            <a:r>
              <a:rPr lang="pl-PL" b="1" dirty="0" smtClean="0"/>
              <a:t>Způsobilé </a:t>
            </a:r>
            <a:r>
              <a:rPr lang="pl-PL" b="1" dirty="0"/>
              <a:t>výdaje na </a:t>
            </a:r>
            <a:r>
              <a:rPr lang="pl-PL" b="1" u="sng" dirty="0" smtClean="0"/>
              <a:t>hlavní</a:t>
            </a:r>
            <a:r>
              <a:rPr lang="pl-PL" b="1" dirty="0" smtClean="0"/>
              <a:t> </a:t>
            </a:r>
            <a:r>
              <a:rPr lang="pl-PL" b="1" dirty="0"/>
              <a:t>aktivity projektu</a:t>
            </a:r>
            <a:r>
              <a:rPr lang="pl-PL" b="1" dirty="0" smtClean="0"/>
              <a:t>:</a:t>
            </a:r>
          </a:p>
          <a:p>
            <a:pPr marL="0" indent="0" algn="just">
              <a:buNone/>
            </a:pPr>
            <a:r>
              <a:rPr lang="cs-CZ" u="sng" dirty="0" smtClean="0">
                <a:solidFill>
                  <a:srgbClr val="1D71B8"/>
                </a:solidFill>
              </a:rPr>
              <a:t>Stavební úpravy</a:t>
            </a:r>
            <a:endParaRPr lang="cs-CZ" u="sng" dirty="0">
              <a:solidFill>
                <a:srgbClr val="1D71B8"/>
              </a:solidFill>
            </a:endParaRPr>
          </a:p>
          <a:p>
            <a:pPr algn="just"/>
            <a:r>
              <a:rPr lang="cs-CZ" dirty="0" smtClean="0"/>
              <a:t>výdaje </a:t>
            </a:r>
            <a:r>
              <a:rPr lang="cs-CZ" dirty="0"/>
              <a:t>na stavební úpravy a stavební práce na realizaci bezpečnostních technických opatření podle zákona č. 181/2014. Sb., o kybernetické bezpečnosti, ve znění pozdějších předpisů, zejména opatření fyzické bezpečnosti nebo omezení přístupu k zařízením řídicích systémů (zejména stavební úpravy </a:t>
            </a:r>
            <a:r>
              <a:rPr lang="cs-CZ" dirty="0" err="1"/>
              <a:t>serverovny</a:t>
            </a:r>
            <a:r>
              <a:rPr lang="cs-CZ" dirty="0"/>
              <a:t> a související infrastruktury např. za účelem instalace a montáže protipožárního systému, přístupového a zabezpečovacího systému, instalace elektrických rozvodů a zařízení včetně elektrocentrály, instalace a montáže klimatizace a vzduchotechniky a s tím související kompletační a dokončovací práce). </a:t>
            </a:r>
            <a:endParaRPr lang="cs-CZ" dirty="0" smtClean="0"/>
          </a:p>
          <a:p>
            <a:pPr marL="0" indent="0" algn="just">
              <a:buNone/>
            </a:pPr>
            <a:r>
              <a:rPr lang="cs-CZ" u="sng" dirty="0" smtClean="0">
                <a:solidFill>
                  <a:srgbClr val="1D71B8"/>
                </a:solidFill>
              </a:rPr>
              <a:t>DPH</a:t>
            </a:r>
            <a:endParaRPr lang="cs-CZ" u="sng" dirty="0">
              <a:solidFill>
                <a:srgbClr val="1D71B8"/>
              </a:solidFill>
            </a:endParaRPr>
          </a:p>
          <a:p>
            <a:pPr algn="just"/>
            <a:r>
              <a:rPr lang="cs-CZ" dirty="0"/>
              <a:t>je způsobilým výdajem, jen je-li způsobilým výdajem plnění, ke kterému se vztahuje, </a:t>
            </a:r>
          </a:p>
          <a:p>
            <a:pPr algn="just"/>
            <a:r>
              <a:rPr lang="cs-CZ" dirty="0"/>
              <a:t>pokud nemá žadatel jakožto plátce DPH k podporovaným vedlejším aktivitám nárok na odpočet na vstupu, </a:t>
            </a:r>
          </a:p>
          <a:p>
            <a:pPr algn="just"/>
            <a:r>
              <a:rPr lang="cs-CZ" dirty="0"/>
              <a:t>pokud žadatel není plátce DPH, způsobilým výdajem je celková pořizovací cena</a:t>
            </a:r>
            <a:r>
              <a:rPr lang="cs-CZ" dirty="0" smtClean="0"/>
              <a:t>.</a:t>
            </a:r>
            <a:endParaRPr lang="cs-CZ" dirty="0"/>
          </a:p>
        </p:txBody>
      </p:sp>
    </p:spTree>
    <p:extLst>
      <p:ext uri="{BB962C8B-B14F-4D97-AF65-F5344CB8AC3E}">
        <p14:creationId xmlns:p14="http://schemas.microsoft.com/office/powerpoint/2010/main" val="3873729909"/>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Informační technologie IZS – aktivita „D“ </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aktivity </a:t>
            </a:r>
            <a:r>
              <a:rPr lang="pl-PL" b="1" dirty="0"/>
              <a:t>projektu</a:t>
            </a:r>
            <a:r>
              <a:rPr lang="pl-PL" b="1" dirty="0" smtClean="0"/>
              <a:t>:</a:t>
            </a:r>
          </a:p>
          <a:p>
            <a:pPr marL="0" indent="0">
              <a:buNone/>
            </a:pPr>
            <a:r>
              <a:rPr lang="cs-CZ" u="sng" dirty="0">
                <a:solidFill>
                  <a:srgbClr val="1D71B8"/>
                </a:solidFill>
              </a:rPr>
              <a:t>Pořízení služeb bezprostředně souvisejících s realizací projektu </a:t>
            </a:r>
          </a:p>
          <a:p>
            <a:r>
              <a:rPr lang="cs-CZ" dirty="0" smtClean="0"/>
              <a:t>výdaje </a:t>
            </a:r>
            <a:r>
              <a:rPr lang="cs-CZ" dirty="0"/>
              <a:t>na zpracování zadávacích podmínek k zakázkám a organizaci výběrových </a:t>
            </a:r>
            <a:r>
              <a:rPr lang="cs-CZ" dirty="0" smtClean="0"/>
              <a:t>a zadávacích </a:t>
            </a:r>
            <a:r>
              <a:rPr lang="cs-CZ" dirty="0"/>
              <a:t>řízení; </a:t>
            </a:r>
          </a:p>
          <a:p>
            <a:r>
              <a:rPr lang="cs-CZ" dirty="0" smtClean="0"/>
              <a:t>výdaje </a:t>
            </a:r>
            <a:r>
              <a:rPr lang="cs-CZ" dirty="0"/>
              <a:t>na pořízení Studie proveditelnosti nebo její části; </a:t>
            </a:r>
          </a:p>
          <a:p>
            <a:r>
              <a:rPr lang="cs-CZ" dirty="0" smtClean="0"/>
              <a:t>výdaje </a:t>
            </a:r>
            <a:r>
              <a:rPr lang="cs-CZ" dirty="0"/>
              <a:t>na bezpečnostní audit a penetrační testy; </a:t>
            </a:r>
          </a:p>
          <a:p>
            <a:r>
              <a:rPr lang="cs-CZ" dirty="0" smtClean="0"/>
              <a:t>odborné </a:t>
            </a:r>
            <a:r>
              <a:rPr lang="cs-CZ" dirty="0"/>
              <a:t>konzultace a dozor při implementaci; </a:t>
            </a:r>
          </a:p>
          <a:p>
            <a:r>
              <a:rPr lang="pl-PL" dirty="0" smtClean="0"/>
              <a:t>výdaje </a:t>
            </a:r>
            <a:r>
              <a:rPr lang="pl-PL" dirty="0"/>
              <a:t>na cloudová řešení (do doby ukončení realizace projektu). </a:t>
            </a:r>
          </a:p>
          <a:p>
            <a:pPr marL="0" indent="0">
              <a:buNone/>
            </a:pPr>
            <a:endParaRPr lang="pl-PL" b="1" dirty="0" smtClean="0"/>
          </a:p>
        </p:txBody>
      </p:sp>
    </p:spTree>
    <p:extLst>
      <p:ext uri="{BB962C8B-B14F-4D97-AF65-F5344CB8AC3E}">
        <p14:creationId xmlns:p14="http://schemas.microsoft.com/office/powerpoint/2010/main" val="33453391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smtClean="0"/>
              <a:t>REACT-EU </a:t>
            </a:r>
            <a:br>
              <a:rPr lang="cs-CZ" dirty="0" smtClean="0"/>
            </a:br>
            <a:r>
              <a:rPr lang="cs-CZ" dirty="0" smtClean="0"/>
              <a:t>Integrovaný záchranný systém</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algn="just"/>
            <a:r>
              <a:rPr lang="cs-CZ" dirty="0"/>
              <a:t>Investiční nástroj EU – mimořádné dodatečné zdroje určené na pomoc při zotavení </a:t>
            </a:r>
            <a:r>
              <a:rPr lang="cs-CZ" dirty="0" smtClean="0"/>
              <a:t>z krize </a:t>
            </a:r>
            <a:r>
              <a:rPr lang="cs-CZ" dirty="0"/>
              <a:t>v souvislosti s pandemií COVID-19 </a:t>
            </a:r>
            <a:r>
              <a:rPr lang="cs-CZ" dirty="0" smtClean="0"/>
              <a:t>(</a:t>
            </a:r>
            <a:r>
              <a:rPr lang="cs-CZ" dirty="0" smtClean="0">
                <a:hlinkClick r:id="rId2"/>
              </a:rPr>
              <a:t>https</a:t>
            </a:r>
            <a:r>
              <a:rPr lang="cs-CZ" dirty="0">
                <a:hlinkClick r:id="rId2"/>
              </a:rPr>
              <a:t>://irop.mmr.cz/</a:t>
            </a:r>
            <a:r>
              <a:rPr lang="cs-CZ" dirty="0" err="1">
                <a:hlinkClick r:id="rId2"/>
              </a:rPr>
              <a:t>cs</a:t>
            </a:r>
            <a:r>
              <a:rPr lang="cs-CZ" dirty="0">
                <a:hlinkClick r:id="rId2"/>
              </a:rPr>
              <a:t>/</a:t>
            </a:r>
            <a:r>
              <a:rPr lang="cs-CZ" dirty="0" err="1">
                <a:hlinkClick r:id="rId2"/>
              </a:rPr>
              <a:t>vyzvy</a:t>
            </a:r>
            <a:r>
              <a:rPr lang="cs-CZ" dirty="0">
                <a:hlinkClick r:id="rId2"/>
              </a:rPr>
              <a:t>/detaily-</a:t>
            </a:r>
            <a:r>
              <a:rPr lang="cs-CZ" dirty="0" err="1">
                <a:hlinkClick r:id="rId2"/>
              </a:rPr>
              <a:t>temat</a:t>
            </a:r>
            <a:r>
              <a:rPr lang="cs-CZ" dirty="0">
                <a:hlinkClick r:id="rId2"/>
              </a:rPr>
              <a:t>/</a:t>
            </a:r>
            <a:r>
              <a:rPr lang="cs-CZ" dirty="0" err="1">
                <a:hlinkClick r:id="rId2"/>
              </a:rPr>
              <a:t>react-eu</a:t>
            </a:r>
            <a:r>
              <a:rPr lang="cs-CZ" dirty="0"/>
              <a:t>)</a:t>
            </a:r>
          </a:p>
          <a:p>
            <a:pPr algn="just"/>
            <a:r>
              <a:rPr lang="cs-CZ" dirty="0"/>
              <a:t>Působnost na území </a:t>
            </a:r>
            <a:r>
              <a:rPr lang="cs-CZ"/>
              <a:t>celé </a:t>
            </a:r>
            <a:r>
              <a:rPr lang="cs-CZ" smtClean="0"/>
              <a:t>ČR</a:t>
            </a:r>
          </a:p>
          <a:p>
            <a:pPr algn="just"/>
            <a:r>
              <a:rPr lang="cs-CZ" smtClean="0"/>
              <a:t>Celková </a:t>
            </a:r>
            <a:r>
              <a:rPr lang="cs-CZ" dirty="0"/>
              <a:t>alokace </a:t>
            </a:r>
            <a:r>
              <a:rPr lang="cs-CZ" dirty="0" smtClean="0"/>
              <a:t>4,2 mld. Kč, předpoklad dodatečného navýšení o 20 %</a:t>
            </a:r>
          </a:p>
          <a:p>
            <a:pPr algn="just"/>
            <a:r>
              <a:rPr lang="cs-CZ" dirty="0" smtClean="0"/>
              <a:t>Míra financování z EU (EFRR):  85 %</a:t>
            </a:r>
            <a:endParaRPr lang="cs-CZ" dirty="0"/>
          </a:p>
          <a:p>
            <a:pPr algn="just"/>
            <a:r>
              <a:rPr lang="cs-CZ" dirty="0"/>
              <a:t>Implementace prostřednictvím vytvořené prioritní osy 6 REACT-EU, IROP 2014-2020</a:t>
            </a:r>
          </a:p>
        </p:txBody>
      </p:sp>
    </p:spTree>
    <p:extLst>
      <p:ext uri="{BB962C8B-B14F-4D97-AF65-F5344CB8AC3E}">
        <p14:creationId xmlns:p14="http://schemas.microsoft.com/office/powerpoint/2010/main" val="3934324635"/>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Informační </a:t>
            </a:r>
            <a:r>
              <a:rPr lang="cs-CZ" sz="1700" dirty="0" smtClean="0"/>
              <a:t>technologie </a:t>
            </a:r>
            <a:r>
              <a:rPr lang="cs-CZ" sz="1700" dirty="0"/>
              <a:t>IZS – aktivita „D</a:t>
            </a:r>
            <a:r>
              <a:rPr lang="cs-CZ" sz="1700" dirty="0" smtClean="0"/>
              <a:t>“</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aktivity </a:t>
            </a:r>
            <a:r>
              <a:rPr lang="pl-PL" b="1" dirty="0"/>
              <a:t>projektu</a:t>
            </a:r>
            <a:r>
              <a:rPr lang="pl-PL" b="1" dirty="0" smtClean="0"/>
              <a:t>:</a:t>
            </a:r>
          </a:p>
          <a:p>
            <a:pPr marL="0" indent="0">
              <a:buNone/>
            </a:pPr>
            <a:r>
              <a:rPr lang="cs-CZ" u="sng" dirty="0">
                <a:solidFill>
                  <a:srgbClr val="1D71B8"/>
                </a:solidFill>
              </a:rPr>
              <a:t>Zabezpečení výstavby (pořízení služeb) </a:t>
            </a:r>
          </a:p>
          <a:p>
            <a:r>
              <a:rPr lang="cs-CZ" dirty="0" smtClean="0"/>
              <a:t>výdaje </a:t>
            </a:r>
            <a:r>
              <a:rPr lang="cs-CZ" dirty="0"/>
              <a:t>na zabezpečení výstavby: </a:t>
            </a:r>
          </a:p>
          <a:p>
            <a:pPr lvl="1"/>
            <a:r>
              <a:rPr lang="cs-CZ" dirty="0" smtClean="0"/>
              <a:t>technický </a:t>
            </a:r>
            <a:r>
              <a:rPr lang="cs-CZ" dirty="0"/>
              <a:t>dozor investora (TDI); </a:t>
            </a:r>
          </a:p>
          <a:p>
            <a:pPr lvl="1"/>
            <a:r>
              <a:rPr lang="cs-CZ" dirty="0" smtClean="0"/>
              <a:t>autorský </a:t>
            </a:r>
            <a:r>
              <a:rPr lang="cs-CZ" dirty="0"/>
              <a:t>dozor (AD); </a:t>
            </a:r>
          </a:p>
          <a:p>
            <a:pPr lvl="1"/>
            <a:r>
              <a:rPr lang="cs-CZ" dirty="0" smtClean="0"/>
              <a:t>zajištění </a:t>
            </a:r>
            <a:r>
              <a:rPr lang="cs-CZ" dirty="0"/>
              <a:t>bezpečnosti a ochrany zdraví při práci (BOZP); </a:t>
            </a:r>
          </a:p>
          <a:p>
            <a:r>
              <a:rPr lang="cs-CZ" dirty="0" smtClean="0"/>
              <a:t>výdaje spojené s inženýrskou činností: </a:t>
            </a:r>
          </a:p>
          <a:p>
            <a:pPr lvl="1"/>
            <a:r>
              <a:rPr lang="cs-CZ" dirty="0" smtClean="0"/>
              <a:t>výdaje na </a:t>
            </a:r>
            <a:r>
              <a:rPr lang="cs-CZ" dirty="0" err="1" smtClean="0"/>
              <a:t>inženýring</a:t>
            </a:r>
            <a:r>
              <a:rPr lang="cs-CZ" dirty="0" smtClean="0"/>
              <a:t> projektu, zahrnující projednání projektových dokumentací a zajištění souvisejících podkladů pro příslušná správní řízení, včetně zajištění podkladů pro povolení předčasného užívání, zkušebního provozu nebo kolaudaci stavby; </a:t>
            </a:r>
          </a:p>
          <a:p>
            <a:pPr lvl="1"/>
            <a:r>
              <a:rPr lang="pl-PL" dirty="0" smtClean="0"/>
              <a:t>výdaje na činnost supervizora (správce stavby). </a:t>
            </a:r>
          </a:p>
          <a:p>
            <a:pPr marL="0" indent="0">
              <a:buNone/>
            </a:pPr>
            <a:endParaRPr lang="pl-PL" b="1" dirty="0" smtClean="0"/>
          </a:p>
        </p:txBody>
      </p:sp>
    </p:spTree>
    <p:extLst>
      <p:ext uri="{BB962C8B-B14F-4D97-AF65-F5344CB8AC3E}">
        <p14:creationId xmlns:p14="http://schemas.microsoft.com/office/powerpoint/2010/main" val="779849268"/>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Informační technologie IZS – aktivita „D“ </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pl-PL" b="1" dirty="0" smtClean="0"/>
              <a:t>Způsobilé </a:t>
            </a:r>
            <a:r>
              <a:rPr lang="pl-PL" b="1" dirty="0"/>
              <a:t>výdaje na </a:t>
            </a:r>
            <a:r>
              <a:rPr lang="pl-PL" b="1" u="sng" dirty="0" smtClean="0"/>
              <a:t>vedlejší</a:t>
            </a:r>
            <a:r>
              <a:rPr lang="pl-PL" b="1" dirty="0" smtClean="0"/>
              <a:t> aktivity projektu:</a:t>
            </a:r>
          </a:p>
          <a:p>
            <a:pPr marL="0" indent="0" algn="just">
              <a:buNone/>
            </a:pPr>
            <a:r>
              <a:rPr lang="cs-CZ" u="sng" dirty="0" smtClean="0">
                <a:solidFill>
                  <a:srgbClr val="1D71B8"/>
                </a:solidFill>
              </a:rPr>
              <a:t>Povinná publicita</a:t>
            </a:r>
            <a:r>
              <a:rPr lang="cs-CZ" dirty="0" smtClean="0"/>
              <a:t> </a:t>
            </a:r>
          </a:p>
          <a:p>
            <a:pPr algn="just"/>
            <a:r>
              <a:rPr lang="cs-CZ" dirty="0" smtClean="0"/>
              <a:t>výdaje na </a:t>
            </a:r>
            <a:r>
              <a:rPr lang="cs-CZ" dirty="0"/>
              <a:t>povinné informační a propagační nástroje podle kap. 13 Obecných pravidel. </a:t>
            </a:r>
          </a:p>
          <a:p>
            <a:pPr algn="just"/>
            <a:endParaRPr lang="cs-CZ" dirty="0"/>
          </a:p>
          <a:p>
            <a:pPr marL="0" indent="0" algn="just">
              <a:buNone/>
            </a:pPr>
            <a:r>
              <a:rPr lang="cs-CZ" u="sng" dirty="0">
                <a:solidFill>
                  <a:srgbClr val="1D71B8"/>
                </a:solidFill>
              </a:rPr>
              <a:t>DPH</a:t>
            </a:r>
            <a:r>
              <a:rPr lang="cs-CZ" dirty="0"/>
              <a:t> </a:t>
            </a:r>
            <a:endParaRPr lang="cs-CZ" dirty="0" smtClean="0"/>
          </a:p>
          <a:p>
            <a:pPr algn="just"/>
            <a:r>
              <a:rPr lang="cs-CZ" dirty="0"/>
              <a:t>je způsobilým výdajem, jen je-li způsobilým výdajem plnění, ke kterému se vztahuje, </a:t>
            </a:r>
          </a:p>
          <a:p>
            <a:pPr algn="just"/>
            <a:r>
              <a:rPr lang="cs-CZ" dirty="0"/>
              <a:t>pokud nemá žadatel jakožto plátce DPH k podporovaným vedlejším aktivitám nárok na odpočet na vstupu, </a:t>
            </a:r>
          </a:p>
          <a:p>
            <a:pPr algn="just"/>
            <a:r>
              <a:rPr lang="cs-CZ" dirty="0"/>
              <a:t>pokud žadatel není plátce DPH, způsobilým výdajem je celková pořizovací cena</a:t>
            </a:r>
            <a:r>
              <a:rPr lang="cs-CZ" dirty="0" smtClean="0"/>
              <a:t>.</a:t>
            </a:r>
            <a:endParaRPr lang="cs-CZ" dirty="0"/>
          </a:p>
        </p:txBody>
      </p:sp>
    </p:spTree>
    <p:extLst>
      <p:ext uri="{BB962C8B-B14F-4D97-AF65-F5344CB8AC3E}">
        <p14:creationId xmlns:p14="http://schemas.microsoft.com/office/powerpoint/2010/main" val="242302845"/>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NEZPŮSOBILÉ VÝDAJE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algn="just"/>
            <a:r>
              <a:rPr lang="cs-CZ" dirty="0" smtClean="0"/>
              <a:t>výdaje </a:t>
            </a:r>
            <a:r>
              <a:rPr lang="cs-CZ" dirty="0"/>
              <a:t>na pořízení techniky a věcného vybavení, určené pro výkon činností zabezpečovaných ostatními složkami IZS; </a:t>
            </a:r>
          </a:p>
          <a:p>
            <a:pPr algn="just"/>
            <a:r>
              <a:rPr lang="cs-CZ" dirty="0" smtClean="0"/>
              <a:t>výdaje </a:t>
            </a:r>
            <a:r>
              <a:rPr lang="cs-CZ" dirty="0"/>
              <a:t>na jiný materiál kromě spotřebního materiálu nutného pro uvedení </a:t>
            </a:r>
          </a:p>
          <a:p>
            <a:pPr algn="just"/>
            <a:r>
              <a:rPr lang="cs-CZ" dirty="0"/>
              <a:t>přístrojového vybavení do provozu; </a:t>
            </a:r>
          </a:p>
          <a:p>
            <a:pPr algn="just"/>
            <a:r>
              <a:rPr lang="cs-CZ" dirty="0" smtClean="0"/>
              <a:t>výdaje </a:t>
            </a:r>
            <a:r>
              <a:rPr lang="cs-CZ" dirty="0"/>
              <a:t>na datová úložiště bez vazby na nově pořízený nebo modernizovaný informační systém; </a:t>
            </a:r>
          </a:p>
          <a:p>
            <a:pPr algn="just"/>
            <a:r>
              <a:rPr lang="cs-CZ" dirty="0" smtClean="0"/>
              <a:t>výdaje </a:t>
            </a:r>
            <a:r>
              <a:rPr lang="cs-CZ" dirty="0"/>
              <a:t>na stavby a prostory vzdělávacího a výcvikového střediska určené pro ubytování, jídelny, stravovací zařízení; </a:t>
            </a:r>
          </a:p>
          <a:p>
            <a:pPr algn="just"/>
            <a:r>
              <a:rPr lang="cs-CZ" dirty="0" smtClean="0"/>
              <a:t>výdaje </a:t>
            </a:r>
            <a:r>
              <a:rPr lang="cs-CZ" dirty="0"/>
              <a:t>na parkoviště a pozemní komunikace vzdělávacího a výcvikového střediska, které neslouží k výcviku; </a:t>
            </a:r>
          </a:p>
          <a:p>
            <a:pPr algn="just"/>
            <a:r>
              <a:rPr lang="cs-CZ" dirty="0" smtClean="0"/>
              <a:t>úpravy </a:t>
            </a:r>
            <a:r>
              <a:rPr lang="cs-CZ" dirty="0"/>
              <a:t>venkovního prostranství (např. oplocení, zeleň, chodníky), které neslouží k výcviku pro aktivitu C; </a:t>
            </a:r>
          </a:p>
          <a:p>
            <a:pPr algn="just"/>
            <a:r>
              <a:rPr lang="cs-CZ" dirty="0" smtClean="0"/>
              <a:t>výdaje </a:t>
            </a:r>
            <a:r>
              <a:rPr lang="cs-CZ" dirty="0"/>
              <a:t>na pořízení nábytku a vybavení mimo nově vybudované prostory; </a:t>
            </a:r>
          </a:p>
        </p:txBody>
      </p:sp>
    </p:spTree>
    <p:extLst>
      <p:ext uri="{BB962C8B-B14F-4D97-AF65-F5344CB8AC3E}">
        <p14:creationId xmlns:p14="http://schemas.microsoft.com/office/powerpoint/2010/main" val="3258320509"/>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NEZPŮSOBILÉ VÝDAJE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endParaRPr lang="cs-CZ" dirty="0"/>
          </a:p>
          <a:p>
            <a:pPr algn="just"/>
            <a:r>
              <a:rPr lang="cs-CZ" dirty="0" smtClean="0"/>
              <a:t>výdaje </a:t>
            </a:r>
            <a:r>
              <a:rPr lang="cs-CZ" dirty="0"/>
              <a:t>na nákup nemovitostí nad cenu zjištěnou znaleckým posudkem, provize z prodeje/služeb; </a:t>
            </a:r>
          </a:p>
          <a:p>
            <a:pPr algn="just"/>
            <a:r>
              <a:rPr lang="cs-CZ" dirty="0" smtClean="0"/>
              <a:t>výdaje </a:t>
            </a:r>
            <a:r>
              <a:rPr lang="cs-CZ" dirty="0"/>
              <a:t>na nákup pozemku nad stanovený limit 10 % celkových způsobilých výdajů; </a:t>
            </a:r>
          </a:p>
          <a:p>
            <a:pPr algn="just"/>
            <a:r>
              <a:rPr lang="cs-CZ" dirty="0" smtClean="0"/>
              <a:t>výdaje </a:t>
            </a:r>
            <a:r>
              <a:rPr lang="cs-CZ" dirty="0"/>
              <a:t>nesplňující principy hospodárnosti, účelnosti a efektivnosti; </a:t>
            </a:r>
          </a:p>
          <a:p>
            <a:pPr algn="just"/>
            <a:r>
              <a:rPr lang="cs-CZ" dirty="0" smtClean="0"/>
              <a:t>výdaje </a:t>
            </a:r>
            <a:r>
              <a:rPr lang="cs-CZ" dirty="0"/>
              <a:t>na nepovinnou publicitu; </a:t>
            </a:r>
          </a:p>
          <a:p>
            <a:pPr algn="just"/>
            <a:r>
              <a:rPr lang="cs-CZ" dirty="0" smtClean="0"/>
              <a:t>výdaje </a:t>
            </a:r>
            <a:r>
              <a:rPr lang="cs-CZ" dirty="0"/>
              <a:t>převyšující maximální výši způsobilých výdajů projektu; </a:t>
            </a:r>
          </a:p>
          <a:p>
            <a:pPr algn="just"/>
            <a:r>
              <a:rPr lang="cs-CZ" dirty="0" smtClean="0"/>
              <a:t>výdaje </a:t>
            </a:r>
            <a:r>
              <a:rPr lang="cs-CZ" dirty="0"/>
              <a:t>vzniklé nad rámec Právního aktu; </a:t>
            </a:r>
          </a:p>
          <a:p>
            <a:pPr algn="just"/>
            <a:r>
              <a:rPr lang="cs-CZ" dirty="0" smtClean="0"/>
              <a:t>DPH</a:t>
            </a:r>
            <a:r>
              <a:rPr lang="cs-CZ" dirty="0"/>
              <a:t>, pokud žadatel má nárok na odpočet DPH ve smyslu zákona č. 235/2004 Sb., o dani z přidané hodnoty, ve znění pozdějších předpisů; </a:t>
            </a:r>
          </a:p>
          <a:p>
            <a:pPr algn="just"/>
            <a:r>
              <a:rPr lang="cs-CZ" dirty="0" smtClean="0"/>
              <a:t>výdaje </a:t>
            </a:r>
            <a:r>
              <a:rPr lang="cs-CZ" dirty="0"/>
              <a:t>na externí management projektu a zpracování monitorovacích </a:t>
            </a:r>
            <a:r>
              <a:rPr lang="cs-CZ" dirty="0" smtClean="0"/>
              <a:t>a </a:t>
            </a:r>
            <a:r>
              <a:rPr lang="cs-CZ" dirty="0"/>
              <a:t>žádostí o platbu, zpracování žádostí o podporu a žádostí o změnu; </a:t>
            </a:r>
          </a:p>
          <a:p>
            <a:endParaRPr lang="cs-CZ" dirty="0"/>
          </a:p>
        </p:txBody>
      </p:sp>
    </p:spTree>
    <p:extLst>
      <p:ext uri="{BB962C8B-B14F-4D97-AF65-F5344CB8AC3E}">
        <p14:creationId xmlns:p14="http://schemas.microsoft.com/office/powerpoint/2010/main" val="2590087589"/>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NEZPŮSOBILÉ VÝDAJE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lnSpcReduction="10000"/>
          </a:bodyPr>
          <a:lstStyle/>
          <a:p>
            <a:pPr algn="just"/>
            <a:r>
              <a:rPr lang="cs-CZ" dirty="0" smtClean="0"/>
              <a:t>jiné </a:t>
            </a:r>
            <a:r>
              <a:rPr lang="cs-CZ" dirty="0"/>
              <a:t>daně; </a:t>
            </a:r>
          </a:p>
          <a:p>
            <a:pPr algn="just"/>
            <a:r>
              <a:rPr lang="cs-CZ" dirty="0" smtClean="0"/>
              <a:t>splátky </a:t>
            </a:r>
            <a:r>
              <a:rPr lang="cs-CZ" dirty="0"/>
              <a:t>půjček a úvěrů; </a:t>
            </a:r>
          </a:p>
          <a:p>
            <a:pPr algn="just"/>
            <a:r>
              <a:rPr lang="cs-CZ" dirty="0" smtClean="0"/>
              <a:t>úroky </a:t>
            </a:r>
            <a:r>
              <a:rPr lang="cs-CZ" dirty="0"/>
              <a:t>z úvěrů; </a:t>
            </a:r>
          </a:p>
          <a:p>
            <a:pPr algn="just"/>
            <a:r>
              <a:rPr lang="cs-CZ" dirty="0" smtClean="0"/>
              <a:t>pokuty</a:t>
            </a:r>
            <a:r>
              <a:rPr lang="cs-CZ" dirty="0"/>
              <a:t>, sankce a penále; </a:t>
            </a:r>
          </a:p>
          <a:p>
            <a:pPr algn="just"/>
            <a:r>
              <a:rPr lang="cs-CZ" dirty="0" smtClean="0"/>
              <a:t>manka </a:t>
            </a:r>
            <a:r>
              <a:rPr lang="cs-CZ" dirty="0"/>
              <a:t>a škody; </a:t>
            </a:r>
          </a:p>
          <a:p>
            <a:pPr algn="just"/>
            <a:r>
              <a:rPr lang="cs-CZ" dirty="0" smtClean="0"/>
              <a:t>výdaje </a:t>
            </a:r>
            <a:r>
              <a:rPr lang="cs-CZ" dirty="0"/>
              <a:t>na záruky, pojištění, bankovní poplatky, kursové ztráty, celní a správní poplatky; </a:t>
            </a:r>
          </a:p>
          <a:p>
            <a:pPr algn="just"/>
            <a:r>
              <a:rPr lang="cs-CZ" dirty="0" smtClean="0"/>
              <a:t>výdaje </a:t>
            </a:r>
            <a:r>
              <a:rPr lang="cs-CZ" dirty="0"/>
              <a:t>na právní spory vzniklé v souvislosti s projektem, např. výdaje na uhrazení </a:t>
            </a:r>
            <a:r>
              <a:rPr lang="cs-CZ" dirty="0" smtClean="0"/>
              <a:t>soudního </a:t>
            </a:r>
            <a:r>
              <a:rPr lang="cs-CZ" dirty="0"/>
              <a:t>poplatku, na pořízení důkazů, na právní zastoupení v případě sporu; </a:t>
            </a:r>
          </a:p>
          <a:p>
            <a:pPr algn="just"/>
            <a:r>
              <a:rPr lang="cs-CZ" dirty="0" smtClean="0"/>
              <a:t>odpisy </a:t>
            </a:r>
            <a:r>
              <a:rPr lang="cs-CZ" dirty="0"/>
              <a:t>dlouhodobého hmotného a nehmotného majetku; </a:t>
            </a:r>
          </a:p>
          <a:p>
            <a:pPr algn="just"/>
            <a:r>
              <a:rPr lang="cs-CZ" dirty="0" smtClean="0"/>
              <a:t>jakýkoli </a:t>
            </a:r>
            <a:r>
              <a:rPr lang="cs-CZ" dirty="0"/>
              <a:t>výdaj, který zcela zřetelně nesouvisí s činností spolufinancovanou ze strukturálních fondů nebo který není možno doložit písemnými doklady; </a:t>
            </a:r>
          </a:p>
          <a:p>
            <a:pPr algn="just"/>
            <a:r>
              <a:rPr lang="cs-CZ" dirty="0" smtClean="0"/>
              <a:t>další </a:t>
            </a:r>
            <a:r>
              <a:rPr lang="cs-CZ" dirty="0"/>
              <a:t>výdaje, u kterých nejsou dodrženy </a:t>
            </a:r>
            <a:r>
              <a:rPr lang="cs-CZ" dirty="0" smtClean="0"/>
              <a:t>podmínky </a:t>
            </a:r>
            <a:r>
              <a:rPr lang="cs-CZ" dirty="0"/>
              <a:t>pro způsobilost výdajů uvedené v </a:t>
            </a:r>
            <a:r>
              <a:rPr lang="cs-CZ" dirty="0" smtClean="0"/>
              <a:t>Pravidlech</a:t>
            </a:r>
            <a:r>
              <a:rPr lang="cs-CZ" dirty="0"/>
              <a:t>. </a:t>
            </a:r>
          </a:p>
          <a:p>
            <a:endParaRPr lang="cs-CZ" dirty="0"/>
          </a:p>
        </p:txBody>
      </p:sp>
    </p:spTree>
    <p:extLst>
      <p:ext uri="{BB962C8B-B14F-4D97-AF65-F5344CB8AC3E}">
        <p14:creationId xmlns:p14="http://schemas.microsoft.com/office/powerpoint/2010/main" val="3628916116"/>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NEZPŮSOBILÉ VÝDAJE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lnSpcReduction="20000"/>
          </a:bodyPr>
          <a:lstStyle/>
          <a:p>
            <a:r>
              <a:rPr lang="cs-CZ" dirty="0" smtClean="0"/>
              <a:t>výdaje </a:t>
            </a:r>
            <a:r>
              <a:rPr lang="cs-CZ" dirty="0"/>
              <a:t>na jakýkoli záruční (tj. poskytovaný souběžně v záruční době záruky za jakost, s výjimkou takových úkonů záručního servisu, které lze zahrnout do standardů záruky za jakost běžně užívaných v daném segmentu trhu pro dané plnění) a pozáruční (tj. poskytovaný po uplynutí záruční doby záruky za jakost) </a:t>
            </a:r>
            <a:r>
              <a:rPr lang="cs-CZ" dirty="0" smtClean="0"/>
              <a:t>servis</a:t>
            </a:r>
            <a:r>
              <a:rPr lang="cs-CZ" dirty="0"/>
              <a:t>, provozní výdaje na technickou podporu, </a:t>
            </a:r>
            <a:r>
              <a:rPr lang="cs-CZ" dirty="0" err="1"/>
              <a:t>helpdesk</a:t>
            </a:r>
            <a:r>
              <a:rPr lang="cs-CZ" dirty="0"/>
              <a:t>, </a:t>
            </a:r>
            <a:r>
              <a:rPr lang="cs-CZ" dirty="0" err="1"/>
              <a:t>maintenance</a:t>
            </a:r>
            <a:r>
              <a:rPr lang="cs-CZ" dirty="0"/>
              <a:t>/</a:t>
            </a:r>
            <a:r>
              <a:rPr lang="cs-CZ" dirty="0" err="1"/>
              <a:t>subscription</a:t>
            </a:r>
            <a:r>
              <a:rPr lang="cs-CZ" dirty="0"/>
              <a:t>, upgrade a update; </a:t>
            </a:r>
          </a:p>
          <a:p>
            <a:r>
              <a:rPr lang="cs-CZ" dirty="0" smtClean="0"/>
              <a:t>výdaje </a:t>
            </a:r>
            <a:r>
              <a:rPr lang="cs-CZ" dirty="0"/>
              <a:t>na nákup stavby pro aktivitu C; </a:t>
            </a:r>
          </a:p>
          <a:p>
            <a:r>
              <a:rPr lang="cs-CZ" dirty="0" smtClean="0"/>
              <a:t>výdaje </a:t>
            </a:r>
            <a:r>
              <a:rPr lang="cs-CZ" dirty="0"/>
              <a:t>na nákup stavby určené k odstranění pro aktivitu C; </a:t>
            </a:r>
          </a:p>
          <a:p>
            <a:r>
              <a:rPr lang="cs-CZ" dirty="0" smtClean="0"/>
              <a:t>výdaje </a:t>
            </a:r>
            <a:r>
              <a:rPr lang="cs-CZ" dirty="0"/>
              <a:t>na pořízení majetku (technika, věcné vybavení atp.) pro výkon činností ZS IZS v terénu pro aktivitu B; </a:t>
            </a:r>
          </a:p>
          <a:p>
            <a:r>
              <a:rPr lang="pl-PL" dirty="0" smtClean="0"/>
              <a:t>výdaje </a:t>
            </a:r>
            <a:r>
              <a:rPr lang="pl-PL" dirty="0"/>
              <a:t>na prostou obnovu majetku; </a:t>
            </a:r>
          </a:p>
          <a:p>
            <a:r>
              <a:rPr lang="pl-PL" dirty="0" smtClean="0"/>
              <a:t>výdaje </a:t>
            </a:r>
            <a:r>
              <a:rPr lang="pl-PL" dirty="0"/>
              <a:t>na opravy a údržbu; </a:t>
            </a:r>
          </a:p>
          <a:p>
            <a:r>
              <a:rPr lang="cs-CZ" dirty="0" smtClean="0"/>
              <a:t>mzdové </a:t>
            </a:r>
            <a:r>
              <a:rPr lang="cs-CZ" dirty="0"/>
              <a:t>náklady; </a:t>
            </a:r>
          </a:p>
          <a:p>
            <a:r>
              <a:rPr lang="pl-PL" dirty="0" smtClean="0"/>
              <a:t>výdaje </a:t>
            </a:r>
            <a:r>
              <a:rPr lang="pl-PL" dirty="0"/>
              <a:t>bez přímého vztahu k projektu; </a:t>
            </a:r>
          </a:p>
          <a:p>
            <a:r>
              <a:rPr lang="cs-CZ" dirty="0" smtClean="0"/>
              <a:t>výdaje </a:t>
            </a:r>
            <a:r>
              <a:rPr lang="cs-CZ" dirty="0"/>
              <a:t>na vedlejší aktivity projektu přesahující 15 % celkových způsobilých výdajů projektu; </a:t>
            </a:r>
          </a:p>
          <a:p>
            <a:r>
              <a:rPr lang="cs-CZ" dirty="0" smtClean="0"/>
              <a:t>výdaje </a:t>
            </a:r>
            <a:r>
              <a:rPr lang="cs-CZ" dirty="0"/>
              <a:t>na vyhotovení znaleckého posudku; </a:t>
            </a:r>
          </a:p>
        </p:txBody>
      </p:sp>
    </p:spTree>
    <p:extLst>
      <p:ext uri="{BB962C8B-B14F-4D97-AF65-F5344CB8AC3E}">
        <p14:creationId xmlns:p14="http://schemas.microsoft.com/office/powerpoint/2010/main" val="1064220078"/>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a:t>INDIKÁTORY</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r>
              <a:rPr lang="cs-CZ" dirty="0"/>
              <a:t>5 70 01 Počet nové techniky a věcných prostředků složek IZS </a:t>
            </a:r>
          </a:p>
          <a:p>
            <a:r>
              <a:rPr lang="cs-CZ" dirty="0"/>
              <a:t>5 75 01 Počet nových a modernizovaných objektů sloužících složkám IZS </a:t>
            </a:r>
          </a:p>
          <a:p>
            <a:r>
              <a:rPr lang="cs-CZ" dirty="0"/>
              <a:t>5 75 30 Připravenost složek IZS </a:t>
            </a:r>
          </a:p>
          <a:p>
            <a:r>
              <a:rPr lang="cs-CZ" dirty="0"/>
              <a:t>3 05 00 Počet pořízených informačních systémů </a:t>
            </a:r>
          </a:p>
          <a:p>
            <a:r>
              <a:rPr lang="cs-CZ" dirty="0"/>
              <a:t>3 04 00 Nové nebo modernizované prvky k zajištění standardů kybernetické bezpečnosti </a:t>
            </a:r>
          </a:p>
          <a:p>
            <a:r>
              <a:rPr lang="cs-CZ" dirty="0"/>
              <a:t>9 93 11 (CV11) Nově pořízené sanitní vozy či další vozidla určená pro reakci na mimořádné události 	</a:t>
            </a:r>
          </a:p>
        </p:txBody>
      </p:sp>
    </p:spTree>
    <p:extLst>
      <p:ext uri="{BB962C8B-B14F-4D97-AF65-F5344CB8AC3E}">
        <p14:creationId xmlns:p14="http://schemas.microsoft.com/office/powerpoint/2010/main" val="153109327"/>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782700704"/>
              </p:ext>
            </p:extLst>
          </p:nvPr>
        </p:nvGraphicFramePr>
        <p:xfrm>
          <a:off x="628651" y="1482441"/>
          <a:ext cx="7863492" cy="4442265"/>
        </p:xfrm>
        <a:graphic>
          <a:graphicData uri="http://schemas.openxmlformats.org/drawingml/2006/table">
            <a:tbl>
              <a:tblPr firstRow="1" firstCol="1" bandRow="1">
                <a:tableStyleId>{5C22544A-7EE6-4342-B048-85BDC9FD1C3A}</a:tableStyleId>
              </a:tblPr>
              <a:tblGrid>
                <a:gridCol w="831849">
                  <a:extLst>
                    <a:ext uri="{9D8B030D-6E8A-4147-A177-3AD203B41FA5}">
                      <a16:colId xmlns:a16="http://schemas.microsoft.com/office/drawing/2014/main" val="1749838484"/>
                    </a:ext>
                  </a:extLst>
                </a:gridCol>
                <a:gridCol w="2959100">
                  <a:extLst>
                    <a:ext uri="{9D8B030D-6E8A-4147-A177-3AD203B41FA5}">
                      <a16:colId xmlns:a16="http://schemas.microsoft.com/office/drawing/2014/main" val="1190764613"/>
                    </a:ext>
                  </a:extLst>
                </a:gridCol>
                <a:gridCol w="4072543">
                  <a:extLst>
                    <a:ext uri="{9D8B030D-6E8A-4147-A177-3AD203B41FA5}">
                      <a16:colId xmlns:a16="http://schemas.microsoft.com/office/drawing/2014/main" val="3641927433"/>
                    </a:ext>
                  </a:extLst>
                </a:gridCol>
              </a:tblGrid>
              <a:tr h="169386">
                <a:tc>
                  <a:txBody>
                    <a:bodyPr/>
                    <a:lstStyle/>
                    <a:p>
                      <a:pPr algn="ctr">
                        <a:spcAft>
                          <a:spcPts val="0"/>
                        </a:spcAft>
                      </a:pPr>
                      <a:r>
                        <a:rPr lang="cs-CZ" sz="1500" dirty="0" smtClean="0">
                          <a:effectLst/>
                          <a:latin typeface="+mn-lt"/>
                          <a:ea typeface="Times New Roman" panose="02020603050405020304" pitchFamily="18" charset="0"/>
                          <a:cs typeface="Times New Roman" panose="02020603050405020304" pitchFamily="18" charset="0"/>
                        </a:rPr>
                        <a:t>Aktivita</a:t>
                      </a:r>
                      <a:endParaRPr lang="cs-CZ" sz="1500" dirty="0">
                        <a:effectLst/>
                        <a:latin typeface="+mn-lt"/>
                        <a:ea typeface="Times New Roman" panose="02020603050405020304" pitchFamily="18" charset="0"/>
                        <a:cs typeface="Times New Roman" panose="02020603050405020304" pitchFamily="18" charset="0"/>
                      </a:endParaRPr>
                    </a:p>
                  </a:txBody>
                  <a:tcPr marL="53672" marR="53672" marT="0" marB="0" anchor="ctr"/>
                </a:tc>
                <a:tc>
                  <a:txBody>
                    <a:bodyPr/>
                    <a:lstStyle/>
                    <a:p>
                      <a:pPr algn="ctr">
                        <a:spcAft>
                          <a:spcPts val="0"/>
                        </a:spcAft>
                      </a:pPr>
                      <a:r>
                        <a:rPr lang="cs-CZ" sz="1500" dirty="0">
                          <a:effectLst/>
                          <a:latin typeface="+mn-lt"/>
                        </a:rPr>
                        <a:t>Název Aktivity</a:t>
                      </a:r>
                      <a:endParaRPr lang="cs-CZ" sz="1500" dirty="0">
                        <a:effectLst/>
                        <a:latin typeface="+mn-lt"/>
                        <a:ea typeface="Times New Roman" panose="02020603050405020304" pitchFamily="18" charset="0"/>
                        <a:cs typeface="Times New Roman" panose="02020603050405020304" pitchFamily="18" charset="0"/>
                      </a:endParaRPr>
                    </a:p>
                  </a:txBody>
                  <a:tcPr marL="53672" marR="53672" marT="0" marB="0" anchor="ctr"/>
                </a:tc>
                <a:tc>
                  <a:txBody>
                    <a:bodyPr/>
                    <a:lstStyle/>
                    <a:p>
                      <a:pPr algn="ctr">
                        <a:spcAft>
                          <a:spcPts val="0"/>
                        </a:spcAft>
                      </a:pPr>
                      <a:r>
                        <a:rPr lang="cs-CZ" sz="1500" dirty="0">
                          <a:effectLst/>
                          <a:latin typeface="+mn-lt"/>
                        </a:rPr>
                        <a:t>Povinné indikátory k výběru</a:t>
                      </a:r>
                      <a:endParaRPr lang="cs-CZ" sz="1500" dirty="0">
                        <a:effectLst/>
                        <a:latin typeface="+mn-lt"/>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2497009467"/>
                  </a:ext>
                </a:extLst>
              </a:tr>
              <a:tr h="338773">
                <a:tc rowSpan="2">
                  <a:txBody>
                    <a:bodyPr/>
                    <a:lstStyle/>
                    <a:p>
                      <a:pPr algn="ctr">
                        <a:spcBef>
                          <a:spcPts val="1200"/>
                        </a:spcBef>
                      </a:pPr>
                      <a:r>
                        <a:rPr lang="cs-CZ" sz="2800" dirty="0" smtClean="0">
                          <a:effectLst/>
                          <a:latin typeface="+mn-lt"/>
                          <a:cs typeface="Times New Roman" panose="02020603050405020304" pitchFamily="18" charset="0"/>
                        </a:rPr>
                        <a:t>A</a:t>
                      </a:r>
                      <a:endParaRPr lang="cs-CZ" sz="2800" dirty="0">
                        <a:effectLst/>
                        <a:latin typeface="+mn-lt"/>
                        <a:cs typeface="Times New Roman" panose="02020603050405020304" pitchFamily="18" charset="0"/>
                      </a:endParaRPr>
                    </a:p>
                  </a:txBody>
                  <a:tcPr marL="53672" marR="53672" marT="0" marB="0" anchor="ctr"/>
                </a:tc>
                <a:tc rowSpan="2">
                  <a:txBody>
                    <a:bodyPr/>
                    <a:lstStyle/>
                    <a:p>
                      <a:pPr>
                        <a:spcBef>
                          <a:spcPts val="1200"/>
                        </a:spcBef>
                      </a:pPr>
                      <a:r>
                        <a:rPr lang="cs-CZ" sz="1400" dirty="0">
                          <a:effectLst/>
                        </a:rPr>
                        <a:t>Posílení vybavení základních složek IZS technikou, věcnými a ochrannými prostředky</a:t>
                      </a:r>
                      <a:endParaRPr lang="cs-CZ" sz="1400" dirty="0">
                        <a:effectLst/>
                        <a:latin typeface="Calibri" panose="020F0502020204030204" pitchFamily="34"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5 70 01 </a:t>
                      </a:r>
                      <a:r>
                        <a:rPr lang="cs-CZ" sz="1400" dirty="0">
                          <a:effectLst/>
                        </a:rPr>
                        <a:t>- Počet nové techniky a věcných prostředků složek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789127803"/>
                  </a:ext>
                </a:extLst>
              </a:tr>
              <a:tr h="753504">
                <a:tc vMerge="1">
                  <a:txBody>
                    <a:bodyPr/>
                    <a:lstStyle/>
                    <a:p>
                      <a:endParaRPr lang="cs-CZ"/>
                    </a:p>
                  </a:txBody>
                  <a:tcPr/>
                </a:tc>
                <a:tc vMerge="1">
                  <a:txBody>
                    <a:bodyPr/>
                    <a:lstStyle/>
                    <a:p>
                      <a:endParaRPr lang="cs-CZ"/>
                    </a:p>
                  </a:txBody>
                  <a:tcPr/>
                </a:tc>
                <a:tc>
                  <a:txBody>
                    <a:bodyPr/>
                    <a:lstStyle/>
                    <a:p>
                      <a:pPr>
                        <a:spcAft>
                          <a:spcPts val="0"/>
                        </a:spcAft>
                      </a:pPr>
                      <a:r>
                        <a:rPr lang="cs-CZ" sz="1400" b="1" dirty="0">
                          <a:effectLst/>
                        </a:rPr>
                        <a:t>9 93 11 </a:t>
                      </a:r>
                      <a:r>
                        <a:rPr lang="cs-CZ" sz="1400" dirty="0">
                          <a:effectLst/>
                        </a:rPr>
                        <a:t>(CV11) - Nově pořízené sanitní vozy či další vozidla určená pro reakci na mimořádné </a:t>
                      </a:r>
                      <a:r>
                        <a:rPr lang="cs-CZ" sz="1400" dirty="0" smtClean="0">
                          <a:effectLst/>
                        </a:rPr>
                        <a:t>události</a:t>
                      </a:r>
                      <a:endParaRPr lang="cs-CZ" sz="1400" dirty="0">
                        <a:effectLst/>
                      </a:endParaRPr>
                    </a:p>
                  </a:txBody>
                  <a:tcPr marL="53672" marR="53672" marT="0" marB="0" anchor="ctr"/>
                </a:tc>
                <a:extLst>
                  <a:ext uri="{0D108BD9-81ED-4DB2-BD59-A6C34878D82A}">
                    <a16:rowId xmlns:a16="http://schemas.microsoft.com/office/drawing/2014/main" val="2497998824"/>
                  </a:ext>
                </a:extLst>
              </a:tr>
              <a:tr h="508159">
                <a:tc>
                  <a:txBody>
                    <a:bodyPr/>
                    <a:lstStyle/>
                    <a:p>
                      <a:pPr algn="ctr">
                        <a:spcAft>
                          <a:spcPts val="0"/>
                        </a:spcAft>
                      </a:pPr>
                      <a:r>
                        <a:rPr lang="cs-CZ" sz="2800" dirty="0" smtClean="0">
                          <a:effectLst/>
                          <a:latin typeface="+mn-lt"/>
                          <a:ea typeface="Times New Roman" panose="02020603050405020304" pitchFamily="18" charset="0"/>
                          <a:cs typeface="Times New Roman" panose="02020603050405020304" pitchFamily="18" charset="0"/>
                        </a:rPr>
                        <a:t>B</a:t>
                      </a:r>
                      <a:endParaRPr lang="cs-CZ" sz="2800" dirty="0">
                        <a:effectLst/>
                        <a:latin typeface="+mn-lt"/>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dirty="0">
                          <a:effectLst/>
                        </a:rPr>
                        <a:t>Stanice základních složek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5 75 01 </a:t>
                      </a:r>
                      <a:r>
                        <a:rPr lang="cs-CZ" sz="1400" dirty="0">
                          <a:effectLst/>
                        </a:rPr>
                        <a:t>- Počet nových a modernizovaných objektů sloužících složkám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2550009043"/>
                  </a:ext>
                </a:extLst>
              </a:tr>
              <a:tr h="508159">
                <a:tc rowSpan="2">
                  <a:txBody>
                    <a:bodyPr/>
                    <a:lstStyle/>
                    <a:p>
                      <a:pPr algn="ctr">
                        <a:spcAft>
                          <a:spcPts val="0"/>
                        </a:spcAft>
                      </a:pPr>
                      <a:r>
                        <a:rPr lang="cs-CZ" sz="2800" dirty="0" smtClean="0">
                          <a:effectLst/>
                          <a:latin typeface="+mn-lt"/>
                          <a:ea typeface="Times New Roman" panose="02020603050405020304" pitchFamily="18" charset="0"/>
                          <a:cs typeface="Times New Roman" panose="02020603050405020304" pitchFamily="18" charset="0"/>
                        </a:rPr>
                        <a:t>C</a:t>
                      </a:r>
                      <a:endParaRPr lang="cs-CZ" sz="2800" dirty="0">
                        <a:effectLst/>
                        <a:latin typeface="+mn-lt"/>
                        <a:ea typeface="Times New Roman" panose="02020603050405020304" pitchFamily="18" charset="0"/>
                        <a:cs typeface="Times New Roman" panose="02020603050405020304" pitchFamily="18" charset="0"/>
                      </a:endParaRPr>
                    </a:p>
                  </a:txBody>
                  <a:tcPr marL="53672" marR="53672" marT="0" marB="0" anchor="ctr"/>
                </a:tc>
                <a:tc rowSpan="2">
                  <a:txBody>
                    <a:bodyPr/>
                    <a:lstStyle/>
                    <a:p>
                      <a:pPr>
                        <a:spcAft>
                          <a:spcPts val="0"/>
                        </a:spcAft>
                      </a:pPr>
                      <a:r>
                        <a:rPr lang="cs-CZ" sz="1400" dirty="0">
                          <a:effectLst/>
                        </a:rPr>
                        <a:t>Vzdělávací a výcviková střediska složek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5 75 01 </a:t>
                      </a:r>
                      <a:r>
                        <a:rPr lang="cs-CZ" sz="1400" dirty="0">
                          <a:effectLst/>
                        </a:rPr>
                        <a:t>- Počet nových a modernizovaných objektů sloužících složkám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821450170"/>
                  </a:ext>
                </a:extLst>
              </a:tr>
              <a:tr h="235312">
                <a:tc vMerge="1">
                  <a:txBody>
                    <a:bodyPr/>
                    <a:lstStyle/>
                    <a:p>
                      <a:endParaRPr lang="cs-CZ"/>
                    </a:p>
                  </a:txBody>
                  <a:tcPr/>
                </a:tc>
                <a:tc vMerge="1">
                  <a:txBody>
                    <a:bodyPr/>
                    <a:lstStyle/>
                    <a:p>
                      <a:endParaRPr lang="cs-CZ"/>
                    </a:p>
                  </a:txBody>
                  <a:tcPr/>
                </a:tc>
                <a:tc>
                  <a:txBody>
                    <a:bodyPr/>
                    <a:lstStyle/>
                    <a:p>
                      <a:pPr>
                        <a:spcAft>
                          <a:spcPts val="0"/>
                        </a:spcAft>
                      </a:pPr>
                      <a:r>
                        <a:rPr lang="cs-CZ" sz="1400" b="1" dirty="0">
                          <a:effectLst/>
                        </a:rPr>
                        <a:t>5 75 30 </a:t>
                      </a:r>
                      <a:r>
                        <a:rPr lang="cs-CZ" sz="1400" dirty="0">
                          <a:effectLst/>
                        </a:rPr>
                        <a:t>- Připravenost složek IZS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1270006858"/>
                  </a:ext>
                </a:extLst>
              </a:tr>
              <a:tr h="508159">
                <a:tc rowSpan="4">
                  <a:txBody>
                    <a:bodyPr/>
                    <a:lstStyle/>
                    <a:p>
                      <a:pPr algn="ctr">
                        <a:spcAft>
                          <a:spcPts val="0"/>
                        </a:spcAft>
                      </a:pPr>
                      <a:r>
                        <a:rPr lang="cs-CZ" sz="2800" dirty="0" smtClean="0">
                          <a:effectLst/>
                          <a:latin typeface="+mn-lt"/>
                          <a:ea typeface="Times New Roman" panose="02020603050405020304" pitchFamily="18" charset="0"/>
                          <a:cs typeface="Times New Roman" panose="02020603050405020304" pitchFamily="18" charset="0"/>
                        </a:rPr>
                        <a:t>D</a:t>
                      </a:r>
                      <a:endParaRPr lang="cs-CZ" sz="2800" dirty="0">
                        <a:effectLst/>
                        <a:latin typeface="+mn-lt"/>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dirty="0">
                          <a:effectLst/>
                        </a:rPr>
                        <a:t>Informační technologie IZS (jen kybernetická bezpečnost)</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3 04 00 </a:t>
                      </a:r>
                      <a:r>
                        <a:rPr lang="cs-CZ" sz="1400" dirty="0">
                          <a:effectLst/>
                        </a:rPr>
                        <a:t>- Nové nebo modernizované prvky k zajištění standardů kybernetické bezpečnosti</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359371117"/>
                  </a:ext>
                </a:extLst>
              </a:tr>
              <a:tr h="338773">
                <a:tc vMerge="1">
                  <a:txBody>
                    <a:bodyPr/>
                    <a:lstStyle/>
                    <a:p>
                      <a:pPr>
                        <a:spcAft>
                          <a:spcPts val="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dirty="0">
                          <a:effectLst/>
                        </a:rPr>
                        <a:t>Informační technologie IZS (jen informační systémy)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3 05 00 </a:t>
                      </a:r>
                      <a:r>
                        <a:rPr lang="cs-CZ" sz="1400" dirty="0">
                          <a:effectLst/>
                        </a:rPr>
                        <a:t>- Počet pořízených informačních systémů</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4060381278"/>
                  </a:ext>
                </a:extLst>
              </a:tr>
              <a:tr h="338773">
                <a:tc vMerge="1">
                  <a:txBody>
                    <a:bodyPr/>
                    <a:lstStyle/>
                    <a:p>
                      <a:pPr>
                        <a:spcAft>
                          <a:spcPts val="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rowSpan="2">
                  <a:txBody>
                    <a:bodyPr/>
                    <a:lstStyle/>
                    <a:p>
                      <a:pPr>
                        <a:spcAft>
                          <a:spcPts val="0"/>
                        </a:spcAft>
                      </a:pPr>
                      <a:r>
                        <a:rPr lang="cs-CZ" sz="1400" dirty="0">
                          <a:effectLst/>
                        </a:rPr>
                        <a:t>Informační technologie IZS (informační systémy i kybernetická bezpečnost)</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tc>
                  <a:txBody>
                    <a:bodyPr/>
                    <a:lstStyle/>
                    <a:p>
                      <a:pPr>
                        <a:spcAft>
                          <a:spcPts val="0"/>
                        </a:spcAft>
                      </a:pPr>
                      <a:r>
                        <a:rPr lang="cs-CZ" sz="1400" b="1" dirty="0">
                          <a:effectLst/>
                        </a:rPr>
                        <a:t>3 05 00 </a:t>
                      </a:r>
                      <a:r>
                        <a:rPr lang="cs-CZ" sz="1400" dirty="0">
                          <a:effectLst/>
                        </a:rPr>
                        <a:t>- Počet pořízených informačních systémů</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2795278928"/>
                  </a:ext>
                </a:extLst>
              </a:tr>
              <a:tr h="508159">
                <a:tc vMerge="1">
                  <a:txBody>
                    <a:bodyPr/>
                    <a:lstStyle/>
                    <a:p>
                      <a:endParaRPr lang="cs-CZ"/>
                    </a:p>
                  </a:txBody>
                  <a:tcPr/>
                </a:tc>
                <a:tc vMerge="1">
                  <a:txBody>
                    <a:bodyPr/>
                    <a:lstStyle/>
                    <a:p>
                      <a:endParaRPr lang="cs-CZ"/>
                    </a:p>
                  </a:txBody>
                  <a:tcPr/>
                </a:tc>
                <a:tc>
                  <a:txBody>
                    <a:bodyPr/>
                    <a:lstStyle/>
                    <a:p>
                      <a:pPr>
                        <a:spcAft>
                          <a:spcPts val="0"/>
                        </a:spcAft>
                      </a:pPr>
                      <a:r>
                        <a:rPr lang="cs-CZ" sz="1400" b="1" dirty="0">
                          <a:effectLst/>
                        </a:rPr>
                        <a:t>3 04 00 </a:t>
                      </a:r>
                      <a:r>
                        <a:rPr lang="cs-CZ" sz="1400" dirty="0">
                          <a:effectLst/>
                        </a:rPr>
                        <a:t>- Nové nebo modernizované prvky k zajištění standardů kybernetické bezpečnosti</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72" marR="53672" marT="0" marB="0" anchor="ctr"/>
                </a:tc>
                <a:extLst>
                  <a:ext uri="{0D108BD9-81ED-4DB2-BD59-A6C34878D82A}">
                    <a16:rowId xmlns:a16="http://schemas.microsoft.com/office/drawing/2014/main" val="3082565839"/>
                  </a:ext>
                </a:extLst>
              </a:tr>
            </a:tbl>
          </a:graphicData>
        </a:graphic>
      </p:graphicFrame>
    </p:spTree>
    <p:extLst>
      <p:ext uri="{BB962C8B-B14F-4D97-AF65-F5344CB8AC3E}">
        <p14:creationId xmlns:p14="http://schemas.microsoft.com/office/powerpoint/2010/main" val="3322546659"/>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 pro aktivitu „A“</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dirty="0"/>
              <a:t>5 70 01 Počet nové techniky a věcných prostředků složek </a:t>
            </a:r>
            <a:r>
              <a:rPr lang="cs-CZ" dirty="0" smtClean="0"/>
              <a:t>IZS</a:t>
            </a:r>
          </a:p>
          <a:p>
            <a:r>
              <a:rPr lang="cs-CZ" dirty="0" smtClean="0"/>
              <a:t>Měrná jednotka: set</a:t>
            </a:r>
          </a:p>
          <a:p>
            <a:r>
              <a:rPr lang="cs-CZ" dirty="0" smtClean="0"/>
              <a:t>Výchozí hodnota: 0</a:t>
            </a:r>
          </a:p>
          <a:p>
            <a:r>
              <a:rPr lang="cs-CZ" dirty="0"/>
              <a:t>V případě hromadného nákupu techniky pro více stanic/jednotek se hodnota pro každou stanici/jednotku počítá zvlášť.</a:t>
            </a:r>
          </a:p>
          <a:p>
            <a:pPr marL="0" indent="0">
              <a:buNone/>
            </a:pPr>
            <a:r>
              <a:rPr lang="cs-CZ" dirty="0" smtClean="0"/>
              <a:t>9 </a:t>
            </a:r>
            <a:r>
              <a:rPr lang="cs-CZ" dirty="0"/>
              <a:t>93 11 (CV11) Nově pořízené sanitní vozy či další vozidla určená pro reakci na mimořádné události </a:t>
            </a:r>
            <a:endParaRPr lang="cs-CZ" dirty="0" smtClean="0"/>
          </a:p>
          <a:p>
            <a:r>
              <a:rPr lang="cs-CZ" dirty="0"/>
              <a:t>p</a:t>
            </a:r>
            <a:r>
              <a:rPr lang="cs-CZ" dirty="0" smtClean="0"/>
              <a:t>odmnožina 5 70 01, indikátor </a:t>
            </a:r>
            <a:r>
              <a:rPr lang="cs-CZ" dirty="0"/>
              <a:t>sleduje pouze počet nově pořízených vozidel</a:t>
            </a:r>
            <a:endParaRPr lang="cs-CZ" dirty="0" smtClean="0"/>
          </a:p>
          <a:p>
            <a:r>
              <a:rPr lang="cs-CZ" dirty="0" smtClean="0"/>
              <a:t>Výchozí hodnota: 0</a:t>
            </a:r>
          </a:p>
          <a:p>
            <a:r>
              <a:rPr lang="cs-CZ" dirty="0"/>
              <a:t>Indikátor je relevantní k výběru pro všechny základní složky IZS. </a:t>
            </a:r>
          </a:p>
        </p:txBody>
      </p:sp>
    </p:spTree>
    <p:extLst>
      <p:ext uri="{BB962C8B-B14F-4D97-AF65-F5344CB8AC3E}">
        <p14:creationId xmlns:p14="http://schemas.microsoft.com/office/powerpoint/2010/main" val="2573883762"/>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pro aktivitu „B“</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r>
              <a:rPr lang="cs-CZ" dirty="0" smtClean="0"/>
              <a:t>5 </a:t>
            </a:r>
            <a:r>
              <a:rPr lang="cs-CZ" dirty="0"/>
              <a:t>75 01 Počet nových a modernizovaných objektů sloužících složkám </a:t>
            </a:r>
            <a:r>
              <a:rPr lang="cs-CZ" dirty="0" smtClean="0"/>
              <a:t>IZS</a:t>
            </a:r>
          </a:p>
          <a:p>
            <a:r>
              <a:rPr lang="cs-CZ" dirty="0" smtClean="0"/>
              <a:t>Měrná </a:t>
            </a:r>
            <a:r>
              <a:rPr lang="cs-CZ" dirty="0"/>
              <a:t>jednotka: </a:t>
            </a:r>
            <a:r>
              <a:rPr lang="cs-CZ" dirty="0" smtClean="0"/>
              <a:t>objekt</a:t>
            </a:r>
            <a:endParaRPr lang="cs-CZ" dirty="0"/>
          </a:p>
          <a:p>
            <a:r>
              <a:rPr lang="cs-CZ" dirty="0"/>
              <a:t>Výchozí hodnota: 0</a:t>
            </a:r>
          </a:p>
          <a:p>
            <a:r>
              <a:rPr lang="cs-CZ" dirty="0" smtClean="0"/>
              <a:t>Počet </a:t>
            </a:r>
            <a:r>
              <a:rPr lang="cs-CZ" dirty="0"/>
              <a:t>nových a modernizovaných stanic základní složky </a:t>
            </a:r>
            <a:r>
              <a:rPr lang="cs-CZ" dirty="0" smtClean="0"/>
              <a:t>IZS. </a:t>
            </a:r>
            <a:r>
              <a:rPr lang="cs-CZ" dirty="0"/>
              <a:t>Stanice IZS je tímto indikátorem vždy považována za jeden </a:t>
            </a:r>
            <a:r>
              <a:rPr lang="cs-CZ" dirty="0" smtClean="0"/>
              <a:t>celek.</a:t>
            </a:r>
            <a:endParaRPr lang="cs-CZ" dirty="0"/>
          </a:p>
        </p:txBody>
      </p:sp>
    </p:spTree>
    <p:extLst>
      <p:ext uri="{BB962C8B-B14F-4D97-AF65-F5344CB8AC3E}">
        <p14:creationId xmlns:p14="http://schemas.microsoft.com/office/powerpoint/2010/main" val="323524785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smtClean="0"/>
              <a:t>Pravidla pro žadatele a příjemce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lgn="just">
              <a:buNone/>
            </a:pPr>
            <a:r>
              <a:rPr lang="cs-CZ" b="1" dirty="0" smtClean="0"/>
              <a:t>Obecná pravidla</a:t>
            </a:r>
            <a:endParaRPr lang="cs-CZ" b="1" dirty="0"/>
          </a:p>
          <a:p>
            <a:pPr algn="just"/>
            <a:r>
              <a:rPr lang="cs-CZ" dirty="0" smtClean="0"/>
              <a:t>Závazná pro všechny specifické cíle a výzvy</a:t>
            </a:r>
          </a:p>
          <a:p>
            <a:pPr marL="0" indent="0" algn="just">
              <a:buNone/>
            </a:pPr>
            <a:r>
              <a:rPr lang="cs-CZ" sz="1400" dirty="0">
                <a:solidFill>
                  <a:schemeClr val="tx1"/>
                </a:solidFill>
                <a:hlinkClick r:id="rId2"/>
              </a:rPr>
              <a:t>http://</a:t>
            </a:r>
            <a:r>
              <a:rPr lang="cs-CZ" sz="1400" dirty="0" smtClean="0">
                <a:solidFill>
                  <a:schemeClr val="tx1"/>
                </a:solidFill>
                <a:hlinkClick r:id="rId2"/>
              </a:rPr>
              <a:t>www.irop.mmr.cz/cs/Zadatele-a-prijemci/Dokumenty/Dokumenty/Obecna-Pravidla-pro-zadatele-a-prijemce</a:t>
            </a:r>
            <a:endParaRPr lang="cs-CZ" sz="1400" dirty="0" smtClean="0">
              <a:solidFill>
                <a:schemeClr val="tx1"/>
              </a:solidFill>
            </a:endParaRPr>
          </a:p>
          <a:p>
            <a:pPr marL="0" indent="0" algn="just">
              <a:buNone/>
            </a:pPr>
            <a:endParaRPr lang="cs-CZ" dirty="0"/>
          </a:p>
          <a:p>
            <a:pPr marL="0" indent="0" algn="just">
              <a:buNone/>
            </a:pPr>
            <a:r>
              <a:rPr lang="cs-CZ" b="1" dirty="0" smtClean="0"/>
              <a:t>Specifická pravidla</a:t>
            </a:r>
          </a:p>
          <a:p>
            <a:pPr algn="just"/>
            <a:r>
              <a:rPr lang="cs-CZ" dirty="0" smtClean="0"/>
              <a:t>Pro každou výzvu samostatný dokument</a:t>
            </a:r>
          </a:p>
          <a:p>
            <a:pPr algn="just"/>
            <a:r>
              <a:rPr lang="cs-CZ" dirty="0" smtClean="0"/>
              <a:t>Podporované aktivity, způsobilé výdaje, povinné přílohy, hodnotící kritéria,</a:t>
            </a:r>
          </a:p>
          <a:p>
            <a:pPr algn="just"/>
            <a:r>
              <a:rPr lang="cs-CZ" dirty="0" smtClean="0"/>
              <a:t>Podmínky veřejné podpory, přílohy</a:t>
            </a:r>
          </a:p>
          <a:p>
            <a:pPr marL="0" indent="0" algn="just">
              <a:buNone/>
            </a:pPr>
            <a:r>
              <a:rPr lang="cs-CZ" sz="1400" dirty="0">
                <a:solidFill>
                  <a:schemeClr val="tx1"/>
                </a:solidFill>
                <a:hlinkClick r:id="rId3"/>
              </a:rPr>
              <a:t>http://</a:t>
            </a:r>
            <a:r>
              <a:rPr lang="cs-CZ" sz="1400" dirty="0" smtClean="0">
                <a:solidFill>
                  <a:schemeClr val="tx1"/>
                </a:solidFill>
                <a:hlinkClick r:id="rId3"/>
              </a:rPr>
              <a:t>www.irop.mmr.cz/cs/Vyzvy</a:t>
            </a:r>
            <a:endParaRPr lang="cs-CZ" sz="1400" dirty="0">
              <a:solidFill>
                <a:schemeClr val="tx1"/>
              </a:solidFill>
            </a:endParaRPr>
          </a:p>
        </p:txBody>
      </p:sp>
    </p:spTree>
    <p:extLst>
      <p:ext uri="{BB962C8B-B14F-4D97-AF65-F5344CB8AC3E}">
        <p14:creationId xmlns:p14="http://schemas.microsoft.com/office/powerpoint/2010/main" val="4055729398"/>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pro aktivitu „C“</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r>
              <a:rPr lang="cs-CZ" dirty="0" smtClean="0"/>
              <a:t>5 </a:t>
            </a:r>
            <a:r>
              <a:rPr lang="cs-CZ" dirty="0"/>
              <a:t>75 01 Počet nových a modernizovaných objektů sloužících složkám </a:t>
            </a:r>
            <a:r>
              <a:rPr lang="cs-CZ" dirty="0" smtClean="0"/>
              <a:t>IZS</a:t>
            </a:r>
          </a:p>
          <a:p>
            <a:r>
              <a:rPr lang="cs-CZ" dirty="0" smtClean="0"/>
              <a:t>Měrná </a:t>
            </a:r>
            <a:r>
              <a:rPr lang="cs-CZ" dirty="0"/>
              <a:t>jednotka: </a:t>
            </a:r>
            <a:r>
              <a:rPr lang="cs-CZ" dirty="0" smtClean="0"/>
              <a:t>objekt</a:t>
            </a:r>
            <a:endParaRPr lang="cs-CZ" dirty="0"/>
          </a:p>
          <a:p>
            <a:r>
              <a:rPr lang="cs-CZ" dirty="0"/>
              <a:t>Výchozí hodnota: 0</a:t>
            </a:r>
          </a:p>
          <a:p>
            <a:pPr algn="just"/>
            <a:r>
              <a:rPr lang="cs-CZ" dirty="0" smtClean="0"/>
              <a:t>Indikátor </a:t>
            </a:r>
            <a:r>
              <a:rPr lang="cs-CZ" dirty="0"/>
              <a:t>měří počet nových či modernizovaných výcvikových či vzdělávacích středisek základních složek </a:t>
            </a:r>
            <a:r>
              <a:rPr lang="cs-CZ" dirty="0" smtClean="0"/>
              <a:t>IZS. </a:t>
            </a:r>
            <a:r>
              <a:rPr lang="cs-CZ" dirty="0"/>
              <a:t>Za výcvikové či vzdělávací středisko je považována budova či komplex více budov, souvisejících prostor či vnějších nebo vnitřních prostor apod., který prošel odpovídající modernizací či byl nově vybudován (jednotlivá pracoviště, např. simulátory, trenažéry, daného střediska nejsou započítávána samostatně). Za nová či modernizovaná střediska jsou považována ta, která jsou nově vybudovaná, u kterých došlo k vybudování některých jejich částí, prošla stavebně technickými úpravami, byla vybavena technikou, technologiemi či věcnými prostředky sloužícími k výcviku a vzdělání, či libovolná kombinace výše uvedeného.</a:t>
            </a:r>
            <a:endParaRPr lang="cs-CZ" dirty="0" smtClean="0"/>
          </a:p>
          <a:p>
            <a:r>
              <a:rPr lang="cs-CZ" dirty="0" smtClean="0"/>
              <a:t>5 75 30 Připravenost složek IZS </a:t>
            </a:r>
            <a:endParaRPr lang="cs-CZ" dirty="0"/>
          </a:p>
        </p:txBody>
      </p:sp>
    </p:spTree>
    <p:extLst>
      <p:ext uri="{BB962C8B-B14F-4D97-AF65-F5344CB8AC3E}">
        <p14:creationId xmlns:p14="http://schemas.microsoft.com/office/powerpoint/2010/main" val="1463627280"/>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pro aktivitu „C“</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dirty="0" smtClean="0"/>
              <a:t>5 75 30 Připravenost složek</a:t>
            </a:r>
          </a:p>
          <a:p>
            <a:r>
              <a:rPr lang="cs-CZ" dirty="0"/>
              <a:t>Měrná jednotka: </a:t>
            </a:r>
            <a:r>
              <a:rPr lang="cs-CZ" dirty="0" smtClean="0"/>
              <a:t>osoby</a:t>
            </a:r>
            <a:endParaRPr lang="cs-CZ" dirty="0"/>
          </a:p>
          <a:p>
            <a:r>
              <a:rPr lang="cs-CZ" dirty="0"/>
              <a:t>Výchozí hodnota: Počet osob, které byly v podpořeném zařízení proškoleny a vycvičeny od 1. 1. 2014 do podání žádosti o podporu. V nově budovaném pracovišti je výchozí hodnota 0</a:t>
            </a:r>
            <a:r>
              <a:rPr lang="cs-CZ" dirty="0" smtClean="0"/>
              <a:t>.</a:t>
            </a:r>
          </a:p>
          <a:p>
            <a:r>
              <a:rPr lang="cs-CZ" dirty="0"/>
              <a:t>počet osob, které absolvují výuku nebo výcvik na nových či zmodernizovaných vzdělávacích či výcvikových pracovištích IZS </a:t>
            </a:r>
            <a:endParaRPr lang="cs-CZ" dirty="0" smtClean="0"/>
          </a:p>
          <a:p>
            <a:r>
              <a:rPr lang="cs-CZ" dirty="0" smtClean="0"/>
              <a:t>Cílová hodnota: </a:t>
            </a:r>
            <a:r>
              <a:rPr lang="cs-CZ" dirty="0"/>
              <a:t>Plánovaný kumulativní (od 1. 2. 2020) počet proškolených a vycvičených osob k datu ukončení udržitelnosti projektu. </a:t>
            </a:r>
            <a:r>
              <a:rPr lang="cs-CZ" dirty="0" smtClean="0"/>
              <a:t>Stanovená </a:t>
            </a:r>
            <a:r>
              <a:rPr lang="cs-CZ" dirty="0"/>
              <a:t>hodnota je orientační</a:t>
            </a:r>
            <a:r>
              <a:rPr lang="cs-CZ" dirty="0" smtClean="0"/>
              <a:t>.</a:t>
            </a:r>
          </a:p>
          <a:p>
            <a:r>
              <a:rPr lang="cs-CZ" dirty="0" smtClean="0"/>
              <a:t>Příjemce dosažené hodnoty vykazuje průběžně v každé </a:t>
            </a:r>
            <a:r>
              <a:rPr lang="cs-CZ" dirty="0" err="1" smtClean="0"/>
              <a:t>ZoU</a:t>
            </a:r>
            <a:r>
              <a:rPr lang="cs-CZ" dirty="0" smtClean="0"/>
              <a:t>. Hodnota je vždy kumulativní.</a:t>
            </a:r>
          </a:p>
          <a:p>
            <a:r>
              <a:rPr lang="cs-CZ" dirty="0" smtClean="0"/>
              <a:t>Plnění indikátoru není předmětem sankcí.</a:t>
            </a:r>
          </a:p>
        </p:txBody>
      </p:sp>
    </p:spTree>
    <p:extLst>
      <p:ext uri="{BB962C8B-B14F-4D97-AF65-F5344CB8AC3E}">
        <p14:creationId xmlns:p14="http://schemas.microsoft.com/office/powerpoint/2010/main" val="1083415128"/>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pro aktivitu „D“</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dirty="0" smtClean="0"/>
              <a:t>3 </a:t>
            </a:r>
            <a:r>
              <a:rPr lang="cs-CZ" dirty="0"/>
              <a:t>04 00 Nové nebo modernizované prvky k zajištění standardů kybernetické bezpečnosti </a:t>
            </a:r>
            <a:endParaRPr lang="cs-CZ" dirty="0" smtClean="0"/>
          </a:p>
          <a:p>
            <a:r>
              <a:rPr lang="cs-CZ" dirty="0" smtClean="0"/>
              <a:t>Měrná jednotka: prvky</a:t>
            </a:r>
          </a:p>
          <a:p>
            <a:r>
              <a:rPr lang="cs-CZ" dirty="0" smtClean="0"/>
              <a:t>Výchozí hodnota: 0</a:t>
            </a:r>
          </a:p>
          <a:p>
            <a:r>
              <a:rPr lang="cs-CZ" dirty="0"/>
              <a:t>počet realizovaných technických bezpečnostních opatření podle zákona č. 181/2014 Sb., o kybernetické bezpečnosti, jimiž je řešena kybernetická bezpečnost informačních a komunikačních </a:t>
            </a:r>
            <a:r>
              <a:rPr lang="cs-CZ" dirty="0" smtClean="0"/>
              <a:t>systémů</a:t>
            </a:r>
          </a:p>
          <a:p>
            <a:r>
              <a:rPr lang="cs-CZ" dirty="0"/>
              <a:t>Pokud bude technické opatření sdíleno více IS/KS, bude započítán tolikrát, kolika IS/KS bude sdíleno.</a:t>
            </a:r>
          </a:p>
          <a:p>
            <a:pPr marL="0" indent="0">
              <a:buNone/>
            </a:pPr>
            <a:r>
              <a:rPr lang="cs-CZ" b="1" dirty="0"/>
              <a:t>V případě výběru tohoto indikátoru žadatel dokládá jako povinnou přílohu k žádosti o podporu Souhlasné Stanovisko hlavního architekta </a:t>
            </a:r>
            <a:r>
              <a:rPr lang="cs-CZ" b="1" dirty="0" err="1"/>
              <a:t>eGovernmentu</a:t>
            </a:r>
            <a:r>
              <a:rPr lang="cs-CZ" b="1" dirty="0" smtClean="0"/>
              <a:t>.</a:t>
            </a:r>
            <a:endParaRPr lang="cs-CZ" dirty="0"/>
          </a:p>
        </p:txBody>
      </p:sp>
    </p:spTree>
    <p:extLst>
      <p:ext uri="{BB962C8B-B14F-4D97-AF65-F5344CB8AC3E}">
        <p14:creationId xmlns:p14="http://schemas.microsoft.com/office/powerpoint/2010/main" val="2478749399"/>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INDIKÁTORY pro aktivitu „D“</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buNone/>
            </a:pPr>
            <a:r>
              <a:rPr lang="cs-CZ" dirty="0" smtClean="0"/>
              <a:t>3 </a:t>
            </a:r>
            <a:r>
              <a:rPr lang="cs-CZ" dirty="0"/>
              <a:t>05 00 Počet pořízených informačních </a:t>
            </a:r>
            <a:r>
              <a:rPr lang="cs-CZ" dirty="0" smtClean="0"/>
              <a:t>systémů</a:t>
            </a:r>
          </a:p>
          <a:p>
            <a:r>
              <a:rPr lang="cs-CZ" dirty="0"/>
              <a:t>Měrná jednotka: </a:t>
            </a:r>
            <a:r>
              <a:rPr lang="cs-CZ" dirty="0" smtClean="0"/>
              <a:t>počet IS</a:t>
            </a:r>
            <a:endParaRPr lang="cs-CZ" dirty="0"/>
          </a:p>
          <a:p>
            <a:r>
              <a:rPr lang="cs-CZ" dirty="0"/>
              <a:t>Výchozí </a:t>
            </a:r>
            <a:r>
              <a:rPr lang="cs-CZ" dirty="0" smtClean="0"/>
              <a:t>hodnota: 0</a:t>
            </a:r>
          </a:p>
          <a:p>
            <a:pPr algn="just"/>
            <a:r>
              <a:rPr lang="cs-CZ" dirty="0"/>
              <a:t>Informační systém je funkční celek nebo jeho část zabezpečující cílevědomou a systematickou informační činnost. Každý informační systém zahrnuje data (uspořádána tak, aby bylo možné jejich zpracování a zpřístupnění), provozní údaje a dále nástroje umožňující výkon informačních činností. </a:t>
            </a:r>
            <a:r>
              <a:rPr lang="cs-CZ" b="1" dirty="0"/>
              <a:t>Pořízeným systémem je systém upravený, konfigurovaný, nově vybudovaný a zajišťující nové funkcionality informačního systému</a:t>
            </a:r>
            <a:r>
              <a:rPr lang="cs-CZ" b="1" dirty="0" smtClean="0"/>
              <a:t>.</a:t>
            </a:r>
            <a:endParaRPr lang="cs-CZ" b="1" dirty="0"/>
          </a:p>
          <a:p>
            <a:pPr marL="0" indent="0" algn="just">
              <a:buNone/>
            </a:pPr>
            <a:r>
              <a:rPr lang="cs-CZ" b="1" dirty="0"/>
              <a:t>V případě výběru tohoto indikátoru žadatel dokládá jako povinnou přílohu k žádosti o podporu Souhlasné Stanovisko hlavního architekta </a:t>
            </a:r>
            <a:r>
              <a:rPr lang="cs-CZ" b="1" dirty="0" err="1"/>
              <a:t>eGovernmentu</a:t>
            </a:r>
            <a:r>
              <a:rPr lang="cs-CZ" b="1" dirty="0"/>
              <a:t>. </a:t>
            </a:r>
          </a:p>
        </p:txBody>
      </p:sp>
    </p:spTree>
    <p:extLst>
      <p:ext uri="{BB962C8B-B14F-4D97-AF65-F5344CB8AC3E}">
        <p14:creationId xmlns:p14="http://schemas.microsoft.com/office/powerpoint/2010/main" val="3636676529"/>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Povinné přílohy</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fontScale="92500"/>
          </a:bodyPr>
          <a:lstStyle/>
          <a:p>
            <a:r>
              <a:rPr lang="cs-CZ" dirty="0" smtClean="0"/>
              <a:t>Plná </a:t>
            </a:r>
            <a:r>
              <a:rPr lang="cs-CZ" dirty="0"/>
              <a:t>moc </a:t>
            </a:r>
          </a:p>
          <a:p>
            <a:r>
              <a:rPr lang="pt-BR" dirty="0" smtClean="0"/>
              <a:t>Zadávací </a:t>
            </a:r>
            <a:r>
              <a:rPr lang="pt-BR" dirty="0"/>
              <a:t>a výběrová řízení </a:t>
            </a:r>
          </a:p>
          <a:p>
            <a:r>
              <a:rPr lang="cs-CZ" dirty="0" smtClean="0"/>
              <a:t>Souhlasné </a:t>
            </a:r>
            <a:r>
              <a:rPr lang="cs-CZ" dirty="0"/>
              <a:t>Stanovisko hlavního architekta </a:t>
            </a:r>
            <a:r>
              <a:rPr lang="cs-CZ" dirty="0" err="1"/>
              <a:t>eGovernmentu</a:t>
            </a:r>
            <a:r>
              <a:rPr lang="cs-CZ" dirty="0"/>
              <a:t> </a:t>
            </a:r>
          </a:p>
          <a:p>
            <a:r>
              <a:rPr lang="cs-CZ" dirty="0" smtClean="0"/>
              <a:t>Souhlasné </a:t>
            </a:r>
            <a:r>
              <a:rPr lang="cs-CZ" dirty="0"/>
              <a:t>Stanovisko MV-GŘ HZS ČR </a:t>
            </a:r>
            <a:r>
              <a:rPr lang="cs-CZ" dirty="0" smtClean="0"/>
              <a:t>(platí pro 96. výzvu)</a:t>
            </a:r>
            <a:endParaRPr lang="cs-CZ" dirty="0"/>
          </a:p>
          <a:p>
            <a:r>
              <a:rPr lang="cs-CZ" dirty="0" smtClean="0"/>
              <a:t>Studie </a:t>
            </a:r>
            <a:r>
              <a:rPr lang="cs-CZ" dirty="0"/>
              <a:t>proveditelnosti </a:t>
            </a:r>
          </a:p>
          <a:p>
            <a:r>
              <a:rPr lang="cs-CZ" dirty="0" smtClean="0"/>
              <a:t>Doklad </a:t>
            </a:r>
            <a:r>
              <a:rPr lang="cs-CZ" dirty="0"/>
              <a:t>o prokázání právních vztahů k nemovitému majetku, který je předmětem projektu </a:t>
            </a:r>
          </a:p>
          <a:p>
            <a:r>
              <a:rPr lang="cs-CZ" dirty="0" smtClean="0"/>
              <a:t>Doklad </a:t>
            </a:r>
            <a:r>
              <a:rPr lang="cs-CZ" dirty="0"/>
              <a:t>prokazující povolení o umístění stavby v území dle stavebního zákona č. 183/2006 Sb. </a:t>
            </a:r>
          </a:p>
          <a:p>
            <a:r>
              <a:rPr lang="cs-CZ" dirty="0" smtClean="0"/>
              <a:t>Doklad </a:t>
            </a:r>
            <a:r>
              <a:rPr lang="cs-CZ" dirty="0"/>
              <a:t>prokazující povolení k realizaci stavebního záměru dle stavebního zákona č. 183/2006 Sb. </a:t>
            </a:r>
          </a:p>
          <a:p>
            <a:r>
              <a:rPr lang="cs-CZ" dirty="0" smtClean="0"/>
              <a:t>Projektová </a:t>
            </a:r>
            <a:r>
              <a:rPr lang="cs-CZ" dirty="0"/>
              <a:t>dokumentace dle Vyhlášky o dokumentaci staveb č. 499/2006 Sb., ve znění pozdějších předpisů </a:t>
            </a:r>
          </a:p>
          <a:p>
            <a:r>
              <a:rPr lang="cs-CZ" dirty="0" smtClean="0"/>
              <a:t>Položkový </a:t>
            </a:r>
            <a:r>
              <a:rPr lang="cs-CZ" dirty="0"/>
              <a:t>rozpočet stavby 	</a:t>
            </a:r>
          </a:p>
          <a:p>
            <a:pPr marL="0" indent="0">
              <a:buNone/>
            </a:pPr>
            <a:endParaRPr lang="cs-CZ" dirty="0"/>
          </a:p>
        </p:txBody>
      </p:sp>
    </p:spTree>
    <p:extLst>
      <p:ext uri="{BB962C8B-B14F-4D97-AF65-F5344CB8AC3E}">
        <p14:creationId xmlns:p14="http://schemas.microsoft.com/office/powerpoint/2010/main" val="656194138"/>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Povinné přílohy - </a:t>
            </a:r>
            <a:r>
              <a:rPr lang="cs-CZ" sz="1700" dirty="0"/>
              <a:t>Souhlasné Stanovisko hlavního architekta </a:t>
            </a:r>
            <a:r>
              <a:rPr lang="cs-CZ" sz="1700" dirty="0" err="1"/>
              <a:t>eGovernmentu</a:t>
            </a:r>
            <a:r>
              <a:rPr lang="cs-CZ" sz="1700" dirty="0"/>
              <a:t> </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algn="just"/>
            <a:r>
              <a:rPr lang="cs-CZ" dirty="0"/>
              <a:t>Povinná příloha č. 3 je relevantní pro každou žádost o podporu, ve které je realizována aktivita D. „Informační technologie IZS“. </a:t>
            </a:r>
          </a:p>
          <a:p>
            <a:pPr algn="just"/>
            <a:r>
              <a:rPr lang="cs-CZ" dirty="0" smtClean="0"/>
              <a:t>Pravidla pro vydání stanoviska OHA </a:t>
            </a:r>
            <a:r>
              <a:rPr lang="cs-CZ" dirty="0" err="1" smtClean="0"/>
              <a:t>eGovernmentu</a:t>
            </a:r>
            <a:r>
              <a:rPr lang="cs-CZ" dirty="0" smtClean="0"/>
              <a:t> jsou přílohou č. 3  Specifických pravidel</a:t>
            </a:r>
          </a:p>
          <a:p>
            <a:pPr algn="just"/>
            <a:r>
              <a:rPr lang="cs-CZ" dirty="0" smtClean="0"/>
              <a:t>Posuzován je zejména soulad </a:t>
            </a:r>
            <a:r>
              <a:rPr lang="cs-CZ" dirty="0"/>
              <a:t>řešení projektu s Informační koncepcí úřadu, s Informační koncepcí ČR a cíli či principy Digitálního </a:t>
            </a:r>
            <a:r>
              <a:rPr lang="cs-CZ" dirty="0" smtClean="0"/>
              <a:t>Česka a soulad se </a:t>
            </a:r>
            <a:r>
              <a:rPr lang="cs-CZ" dirty="0"/>
              <a:t>zákony č. 181/2014 Sb., o kybernetické bezpečnosti a o změně souvisejících zákonů; č. 365/2000 Sb., o informačních systémech a o změně některých dalších zákonů; č. 111/2009 Sb., o základních registrech.</a:t>
            </a:r>
          </a:p>
          <a:p>
            <a:pPr algn="just"/>
            <a:r>
              <a:rPr lang="cs-CZ" dirty="0" smtClean="0"/>
              <a:t> </a:t>
            </a:r>
            <a:r>
              <a:rPr lang="cs-CZ" dirty="0"/>
              <a:t>Po dohodě je možné poskytnout ze strany OHA konzultaci k projektu</a:t>
            </a:r>
          </a:p>
        </p:txBody>
      </p:sp>
    </p:spTree>
    <p:extLst>
      <p:ext uri="{BB962C8B-B14F-4D97-AF65-F5344CB8AC3E}">
        <p14:creationId xmlns:p14="http://schemas.microsoft.com/office/powerpoint/2010/main" val="3385238992"/>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700" dirty="0" smtClean="0"/>
              <a:t>Povinné přílohy - </a:t>
            </a:r>
            <a:r>
              <a:rPr lang="cs-CZ" sz="1800" dirty="0"/>
              <a:t>Studie proveditelnosti </a:t>
            </a:r>
            <a:r>
              <a:rPr lang="cs-CZ" dirty="0"/>
              <a:t/>
            </a:r>
            <a:br>
              <a:rPr lang="cs-CZ" dirty="0"/>
            </a:br>
            <a:endParaRPr lang="cs-CZ" dirty="0"/>
          </a:p>
        </p:txBody>
      </p:sp>
      <p:graphicFrame>
        <p:nvGraphicFramePr>
          <p:cNvPr id="4" name="Objekt 3">
            <a:hlinkClick r:id="" action="ppaction://ole?verb=0"/>
          </p:cNvPr>
          <p:cNvGraphicFramePr>
            <a:graphicFrameLocks noChangeAspect="1"/>
          </p:cNvGraphicFramePr>
          <p:nvPr>
            <p:extLst>
              <p:ext uri="{D42A27DB-BD31-4B8C-83A1-F6EECF244321}">
                <p14:modId xmlns:p14="http://schemas.microsoft.com/office/powerpoint/2010/main" val="89999825"/>
              </p:ext>
            </p:extLst>
          </p:nvPr>
        </p:nvGraphicFramePr>
        <p:xfrm>
          <a:off x="3135313" y="1397000"/>
          <a:ext cx="2871787" cy="4064000"/>
        </p:xfrm>
        <a:graphic>
          <a:graphicData uri="http://schemas.openxmlformats.org/presentationml/2006/ole">
            <mc:AlternateContent xmlns:mc="http://schemas.openxmlformats.org/markup-compatibility/2006">
              <mc:Choice xmlns:v="urn:schemas-microsoft-com:vml" Requires="v">
                <p:oleObj spid="_x0000_s2064"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3135313" y="1397000"/>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768401763"/>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06302A-C808-7441-9460-C6AB82598A72}"/>
              </a:ext>
            </a:extLst>
          </p:cNvPr>
          <p:cNvSpPr>
            <a:spLocks noGrp="1"/>
          </p:cNvSpPr>
          <p:nvPr>
            <p:ph type="ctrTitle"/>
          </p:nvPr>
        </p:nvSpPr>
        <p:spPr/>
        <p:txBody>
          <a:bodyPr/>
          <a:lstStyle/>
          <a:p>
            <a:r>
              <a:rPr lang="cs-CZ" dirty="0"/>
              <a:t>Kontakt</a:t>
            </a:r>
          </a:p>
        </p:txBody>
      </p:sp>
      <p:sp>
        <p:nvSpPr>
          <p:cNvPr id="5" name="Podnadpis 4">
            <a:extLst>
              <a:ext uri="{FF2B5EF4-FFF2-40B4-BE49-F238E27FC236}">
                <a16:creationId xmlns:a16="http://schemas.microsoft.com/office/drawing/2014/main" id="{8FFA93C4-D43E-BE4C-9A46-96120E73715D}"/>
              </a:ext>
            </a:extLst>
          </p:cNvPr>
          <p:cNvSpPr>
            <a:spLocks noGrp="1"/>
          </p:cNvSpPr>
          <p:nvPr>
            <p:ph type="subTitle" idx="1"/>
          </p:nvPr>
        </p:nvSpPr>
        <p:spPr/>
        <p:txBody>
          <a:bodyPr/>
          <a:lstStyle/>
          <a:p>
            <a:r>
              <a:rPr lang="cs-CZ" dirty="0" smtClean="0"/>
              <a:t>Ing. Jan Mazanik</a:t>
            </a:r>
            <a:endParaRPr lang="cs-CZ" dirty="0"/>
          </a:p>
          <a:p>
            <a:r>
              <a:rPr lang="cs-CZ" dirty="0"/>
              <a:t>Ministerstvo pro místní rozvoj ČR</a:t>
            </a:r>
          </a:p>
          <a:p>
            <a:r>
              <a:rPr lang="cs-CZ" dirty="0"/>
              <a:t>Odbor řízení operačních programů</a:t>
            </a:r>
          </a:p>
          <a:p>
            <a:r>
              <a:rPr lang="cs-CZ" dirty="0" smtClean="0">
                <a:hlinkClick r:id="rId2"/>
              </a:rPr>
              <a:t>Jan.Mazanik@mmr.cz</a:t>
            </a:r>
            <a:endParaRPr lang="cs-CZ" dirty="0" smtClean="0"/>
          </a:p>
          <a:p>
            <a:endParaRPr lang="cs-CZ" dirty="0"/>
          </a:p>
        </p:txBody>
      </p:sp>
    </p:spTree>
    <p:extLst>
      <p:ext uri="{BB962C8B-B14F-4D97-AF65-F5344CB8AC3E}">
        <p14:creationId xmlns:p14="http://schemas.microsoft.com/office/powerpoint/2010/main" val="257953138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lstStyle/>
          <a:p>
            <a:r>
              <a:rPr lang="cs-CZ" dirty="0" smtClean="0"/>
              <a:t>Podání žádosti o podporu a další administrace</a:t>
            </a:r>
            <a:endParaRPr lang="cs-CZ" dirty="0"/>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normAutofit/>
          </a:bodyPr>
          <a:lstStyle/>
          <a:p>
            <a:pPr marL="0" indent="0" algn="just">
              <a:buNone/>
            </a:pPr>
            <a:r>
              <a:rPr lang="cs-CZ" b="1" dirty="0" smtClean="0"/>
              <a:t>Portál IS KP14+</a:t>
            </a:r>
            <a:endParaRPr lang="cs-CZ" b="1" dirty="0"/>
          </a:p>
          <a:p>
            <a:pPr algn="just"/>
            <a:r>
              <a:rPr lang="cs-CZ" dirty="0"/>
              <a:t>webová aplikace pro žadatele o podporu z Evropských strukturálních a investičních fondů (ESIF) v období </a:t>
            </a:r>
            <a:r>
              <a:rPr lang="cs-CZ" dirty="0" smtClean="0"/>
              <a:t>2014-2020 - </a:t>
            </a:r>
            <a:r>
              <a:rPr lang="cs-CZ" sz="1400" dirty="0" smtClean="0">
                <a:solidFill>
                  <a:schemeClr val="tx1"/>
                </a:solidFill>
                <a:hlinkClick r:id="rId2"/>
              </a:rPr>
              <a:t>https</a:t>
            </a:r>
            <a:r>
              <a:rPr lang="cs-CZ" sz="1400" dirty="0">
                <a:solidFill>
                  <a:schemeClr val="tx1"/>
                </a:solidFill>
                <a:hlinkClick r:id="rId2"/>
              </a:rPr>
              <a:t>://</a:t>
            </a:r>
            <a:r>
              <a:rPr lang="cs-CZ" sz="1400" dirty="0" smtClean="0">
                <a:solidFill>
                  <a:schemeClr val="tx1"/>
                </a:solidFill>
                <a:hlinkClick r:id="rId2"/>
              </a:rPr>
              <a:t>mseu.mssf.cz</a:t>
            </a:r>
            <a:endParaRPr lang="cs-CZ" sz="1400" dirty="0" smtClean="0">
              <a:solidFill>
                <a:schemeClr val="tx1"/>
              </a:solidFill>
            </a:endParaRPr>
          </a:p>
          <a:p>
            <a:pPr marL="0" indent="0" algn="just">
              <a:buNone/>
            </a:pPr>
            <a:r>
              <a:rPr lang="cs-CZ" b="1" dirty="0"/>
              <a:t>Důležité části dokumentace</a:t>
            </a:r>
          </a:p>
          <a:p>
            <a:pPr marL="542925" lvl="2" algn="just"/>
            <a:r>
              <a:rPr lang="cs-CZ" dirty="0"/>
              <a:t>Příloha 1 Specifických pravidel - </a:t>
            </a:r>
            <a:r>
              <a:rPr lang="pl-PL" dirty="0"/>
              <a:t>Postup pro podání žádosti o podporu v MS2014+ </a:t>
            </a:r>
          </a:p>
          <a:p>
            <a:pPr marL="542925" lvl="2" algn="just"/>
            <a:r>
              <a:rPr lang="cs-CZ" dirty="0"/>
              <a:t>Přílohy Obecných pravidel:</a:t>
            </a:r>
          </a:p>
          <a:p>
            <a:pPr lvl="2" algn="just"/>
            <a:r>
              <a:rPr lang="cs-CZ" dirty="0"/>
              <a:t>Postup pro zpracování CBA v MS2014+ </a:t>
            </a:r>
          </a:p>
          <a:p>
            <a:pPr lvl="2" algn="just"/>
            <a:r>
              <a:rPr lang="cs-CZ" dirty="0"/>
              <a:t>Postup zadávání žádosti o změnu v MS2014+</a:t>
            </a:r>
          </a:p>
          <a:p>
            <a:pPr lvl="2" algn="just"/>
            <a:r>
              <a:rPr lang="cs-CZ" dirty="0"/>
              <a:t>Postup podání žádosti o přezkum hodnocení v MS2014</a:t>
            </a:r>
            <a:r>
              <a:rPr lang="cs-CZ" dirty="0" smtClean="0"/>
              <a:t>+</a:t>
            </a:r>
            <a:endParaRPr lang="cs-CZ" dirty="0"/>
          </a:p>
          <a:p>
            <a:pPr marL="0" indent="0" algn="just">
              <a:buNone/>
            </a:pPr>
            <a:r>
              <a:rPr lang="cs-CZ" b="1" dirty="0"/>
              <a:t>Komunikace s CRR</a:t>
            </a:r>
          </a:p>
          <a:p>
            <a:pPr lvl="1" algn="just"/>
            <a:r>
              <a:rPr lang="cs-CZ" dirty="0"/>
              <a:t>před podáním žádosti o podporu </a:t>
            </a:r>
            <a:r>
              <a:rPr lang="cs-CZ" dirty="0" smtClean="0"/>
              <a:t>– </a:t>
            </a:r>
            <a:r>
              <a:rPr lang="cs-CZ" b="1" dirty="0" smtClean="0"/>
              <a:t>KONZULTAČNÍ SERVIS IROP </a:t>
            </a:r>
            <a:r>
              <a:rPr lang="cs-CZ" dirty="0">
                <a:hlinkClick r:id="rId3"/>
              </a:rPr>
              <a:t>https://www.crr.cz/irop/konzultacni-servis-irop</a:t>
            </a:r>
            <a:r>
              <a:rPr lang="cs-CZ" dirty="0" smtClean="0">
                <a:hlinkClick r:id="rId3"/>
              </a:rPr>
              <a:t>/</a:t>
            </a:r>
            <a:r>
              <a:rPr lang="cs-CZ" dirty="0" smtClean="0"/>
              <a:t> </a:t>
            </a:r>
            <a:r>
              <a:rPr lang="cs-CZ" dirty="0"/>
              <a:t>	</a:t>
            </a:r>
            <a:endParaRPr lang="cs-CZ" dirty="0" smtClean="0"/>
          </a:p>
          <a:p>
            <a:pPr lvl="1" algn="just"/>
            <a:r>
              <a:rPr lang="cs-CZ" dirty="0" smtClean="0"/>
              <a:t>po </a:t>
            </a:r>
            <a:r>
              <a:rPr lang="cs-CZ" dirty="0"/>
              <a:t>podání žádosti o podporu – přes přiřazeného manažera projektu, bude upřesněno v </a:t>
            </a:r>
            <a:r>
              <a:rPr lang="cs-CZ" dirty="0" smtClean="0"/>
              <a:t>depeši</a:t>
            </a:r>
            <a:endParaRPr lang="cs-CZ" dirty="0">
              <a:solidFill>
                <a:schemeClr val="tx1"/>
              </a:solidFill>
            </a:endParaRPr>
          </a:p>
        </p:txBody>
      </p:sp>
    </p:spTree>
    <p:extLst>
      <p:ext uri="{BB962C8B-B14F-4D97-AF65-F5344CB8AC3E}">
        <p14:creationId xmlns:p14="http://schemas.microsoft.com/office/powerpoint/2010/main" val="787470242"/>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C2115800-D8FF-4C42-AF18-23745C15C9E7}"/>
              </a:ext>
            </a:extLst>
          </p:cNvPr>
          <p:cNvSpPr txBox="1"/>
          <p:nvPr/>
        </p:nvSpPr>
        <p:spPr>
          <a:xfrm>
            <a:off x="3226266" y="5417009"/>
            <a:ext cx="2691468" cy="323165"/>
          </a:xfrm>
          <a:prstGeom prst="rect">
            <a:avLst/>
          </a:prstGeom>
          <a:noFill/>
        </p:spPr>
        <p:txBody>
          <a:bodyPr wrap="square" rtlCol="0">
            <a:spAutoFit/>
          </a:bodyPr>
          <a:lstStyle/>
          <a:p>
            <a:pPr algn="ctr"/>
            <a:r>
              <a:rPr lang="cs-CZ" sz="1500" dirty="0" smtClean="0">
                <a:solidFill>
                  <a:schemeClr val="tx1">
                    <a:lumMod val="75000"/>
                    <a:lumOff val="25000"/>
                  </a:schemeClr>
                </a:solidFill>
                <a:latin typeface="Arial" panose="020B0604020202020204" pitchFamily="34" charset="0"/>
                <a:cs typeface="Arial" panose="020B0604020202020204" pitchFamily="34" charset="0"/>
              </a:rPr>
              <a:t>Ing. Jan Mazanik</a:t>
            </a:r>
            <a:endParaRPr lang="cs-CZ"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Nadpis 3">
            <a:extLst>
              <a:ext uri="{FF2B5EF4-FFF2-40B4-BE49-F238E27FC236}">
                <a16:creationId xmlns:a16="http://schemas.microsoft.com/office/drawing/2014/main" id="{5AF89158-2333-174F-8C3D-98F2E838FEAB}"/>
              </a:ext>
            </a:extLst>
          </p:cNvPr>
          <p:cNvSpPr>
            <a:spLocks noGrp="1"/>
          </p:cNvSpPr>
          <p:nvPr>
            <p:ph type="ctrTitle"/>
          </p:nvPr>
        </p:nvSpPr>
        <p:spPr/>
        <p:txBody>
          <a:bodyPr>
            <a:noAutofit/>
          </a:bodyPr>
          <a:lstStyle/>
          <a:p>
            <a:pPr>
              <a:spcBef>
                <a:spcPts val="1200"/>
              </a:spcBef>
              <a:spcAft>
                <a:spcPts val="1200"/>
              </a:spcAft>
            </a:pPr>
            <a:r>
              <a:rPr lang="cs-CZ" sz="2000" b="1" dirty="0"/>
              <a:t>96. výzva</a:t>
            </a:r>
            <a:r>
              <a:rPr lang="cs-CZ" sz="2000" dirty="0"/>
              <a:t> Integrovaný záchranný systém – Policie ČR a Hasičský záchranný sbor </a:t>
            </a:r>
            <a:r>
              <a:rPr lang="cs-CZ" sz="2000" dirty="0" smtClean="0"/>
              <a:t>ČR</a:t>
            </a:r>
            <a:br>
              <a:rPr lang="cs-CZ" sz="2000" dirty="0" smtClean="0"/>
            </a:br>
            <a:r>
              <a:rPr lang="cs-CZ" sz="2000" dirty="0"/>
              <a:t/>
            </a:r>
            <a:br>
              <a:rPr lang="cs-CZ" sz="2000" dirty="0"/>
            </a:br>
            <a:r>
              <a:rPr lang="cs-CZ" sz="2000" b="1" dirty="0"/>
              <a:t>97. výzva </a:t>
            </a:r>
            <a:r>
              <a:rPr lang="cs-CZ" sz="2000" dirty="0"/>
              <a:t>Integrovaný záchranný systém – Zdravotnické záchranné služby krajů</a:t>
            </a:r>
            <a:endParaRPr lang="cs-CZ" sz="1800" dirty="0"/>
          </a:p>
        </p:txBody>
      </p:sp>
      <p:sp>
        <p:nvSpPr>
          <p:cNvPr id="6" name="Podnadpis 5">
            <a:extLst>
              <a:ext uri="{FF2B5EF4-FFF2-40B4-BE49-F238E27FC236}">
                <a16:creationId xmlns:a16="http://schemas.microsoft.com/office/drawing/2014/main" id="{C54AFAB1-D46D-ED46-9E82-435171753726}"/>
              </a:ext>
            </a:extLst>
          </p:cNvPr>
          <p:cNvSpPr>
            <a:spLocks noGrp="1"/>
          </p:cNvSpPr>
          <p:nvPr>
            <p:ph type="subTitle" idx="1"/>
          </p:nvPr>
        </p:nvSpPr>
        <p:spPr/>
        <p:txBody>
          <a:bodyPr>
            <a:normAutofit/>
          </a:bodyPr>
          <a:lstStyle/>
          <a:p>
            <a:r>
              <a:rPr lang="cs-CZ" sz="2000" dirty="0" smtClean="0"/>
              <a:t>SC 6.1 REACT-EU, IROP</a:t>
            </a:r>
            <a:endParaRPr lang="cs-CZ" sz="2000" dirty="0"/>
          </a:p>
        </p:txBody>
      </p:sp>
    </p:spTree>
    <p:extLst>
      <p:ext uri="{BB962C8B-B14F-4D97-AF65-F5344CB8AC3E}">
        <p14:creationId xmlns:p14="http://schemas.microsoft.com/office/powerpoint/2010/main" val="182550181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smtClean="0"/>
              <a:t>SPOLEČNÉ PARAMETRY VÝZEV</a:t>
            </a:r>
            <a:br>
              <a:rPr lang="cs-CZ" dirty="0" smtClean="0"/>
            </a:br>
            <a:r>
              <a:rPr lang="cs-CZ" sz="1500" dirty="0" smtClean="0"/>
              <a:t>96. výzva Integrovaný záchranný systém </a:t>
            </a:r>
            <a:r>
              <a:rPr lang="cs-CZ" sz="1500" dirty="0"/>
              <a:t>– </a:t>
            </a:r>
            <a:r>
              <a:rPr lang="cs-CZ" sz="1500" dirty="0" smtClean="0"/>
              <a:t>Policie ČR a Hasičský záchranný sbor ČR</a:t>
            </a:r>
            <a:br>
              <a:rPr lang="cs-CZ" sz="1500" dirty="0" smtClean="0"/>
            </a:br>
            <a:r>
              <a:rPr lang="cs-CZ" sz="1500" dirty="0" smtClean="0"/>
              <a:t>97. </a:t>
            </a:r>
            <a:r>
              <a:rPr lang="cs-CZ" sz="1500" dirty="0"/>
              <a:t>výzva Integrovaný záchranný systém – Zdravotnické záchranné služby krajů</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a:lnSpc>
                <a:spcPct val="150000"/>
              </a:lnSpc>
            </a:pPr>
            <a:r>
              <a:rPr lang="cs-CZ" dirty="0" smtClean="0"/>
              <a:t>Druh výzvy: </a:t>
            </a:r>
            <a:r>
              <a:rPr lang="cs-CZ" b="1" dirty="0" smtClean="0"/>
              <a:t>průběžná</a:t>
            </a:r>
          </a:p>
          <a:p>
            <a:pPr>
              <a:lnSpc>
                <a:spcPct val="150000"/>
              </a:lnSpc>
            </a:pPr>
            <a:r>
              <a:rPr lang="cs-CZ" dirty="0" smtClean="0"/>
              <a:t>Vyhlášení </a:t>
            </a:r>
            <a:r>
              <a:rPr lang="cs-CZ" dirty="0"/>
              <a:t>výzvy: 21.dubna </a:t>
            </a:r>
            <a:r>
              <a:rPr lang="cs-CZ" dirty="0" smtClean="0"/>
              <a:t>2021</a:t>
            </a:r>
            <a:endParaRPr lang="cs-CZ" dirty="0"/>
          </a:p>
          <a:p>
            <a:pPr>
              <a:lnSpc>
                <a:spcPct val="150000"/>
              </a:lnSpc>
            </a:pPr>
            <a:r>
              <a:rPr lang="cs-CZ" dirty="0"/>
              <a:t>Zpřístupnění ISKP: </a:t>
            </a:r>
            <a:r>
              <a:rPr lang="cs-CZ" b="1" dirty="0"/>
              <a:t>28. dubna 2021</a:t>
            </a:r>
            <a:r>
              <a:rPr lang="cs-CZ" dirty="0"/>
              <a:t>, </a:t>
            </a:r>
            <a:r>
              <a:rPr lang="cs-CZ" b="1" dirty="0"/>
              <a:t>14:00 hod</a:t>
            </a:r>
            <a:r>
              <a:rPr lang="cs-CZ" dirty="0"/>
              <a:t>.</a:t>
            </a:r>
          </a:p>
          <a:p>
            <a:pPr>
              <a:lnSpc>
                <a:spcPct val="150000"/>
              </a:lnSpc>
            </a:pPr>
            <a:r>
              <a:rPr lang="cs-CZ" dirty="0"/>
              <a:t>Příjem žádostí o podporu: </a:t>
            </a:r>
            <a:r>
              <a:rPr lang="cs-CZ" b="1" dirty="0"/>
              <a:t>5. května 2021</a:t>
            </a:r>
            <a:r>
              <a:rPr lang="cs-CZ" dirty="0"/>
              <a:t>, </a:t>
            </a:r>
            <a:r>
              <a:rPr lang="cs-CZ" b="1" dirty="0"/>
              <a:t>14:00 hod</a:t>
            </a:r>
            <a:r>
              <a:rPr lang="cs-CZ" dirty="0"/>
              <a:t>.</a:t>
            </a:r>
          </a:p>
          <a:p>
            <a:pPr>
              <a:lnSpc>
                <a:spcPct val="150000"/>
              </a:lnSpc>
            </a:pPr>
            <a:r>
              <a:rPr lang="cs-CZ" dirty="0"/>
              <a:t>Ukončení příjmu žádostí o podporu: </a:t>
            </a:r>
            <a:r>
              <a:rPr lang="cs-CZ" b="1" dirty="0"/>
              <a:t>30. září 2021</a:t>
            </a:r>
            <a:r>
              <a:rPr lang="cs-CZ" dirty="0"/>
              <a:t>, </a:t>
            </a:r>
            <a:r>
              <a:rPr lang="cs-CZ" b="1" dirty="0"/>
              <a:t>14:00 hod</a:t>
            </a:r>
            <a:r>
              <a:rPr lang="cs-CZ" dirty="0"/>
              <a:t>.</a:t>
            </a:r>
          </a:p>
          <a:p>
            <a:pPr>
              <a:lnSpc>
                <a:spcPct val="150000"/>
              </a:lnSpc>
            </a:pPr>
            <a:r>
              <a:rPr lang="cs-CZ" dirty="0" smtClean="0"/>
              <a:t>Nezakládá </a:t>
            </a:r>
            <a:r>
              <a:rPr lang="cs-CZ" dirty="0"/>
              <a:t>veřejnou podporu ve smyslu článku 107 odst. 1 Smlouvy o fungování Evropské unie 	</a:t>
            </a:r>
          </a:p>
          <a:p>
            <a:pPr marL="0" indent="0">
              <a:buNone/>
            </a:pPr>
            <a:endParaRPr lang="cs-CZ" dirty="0" smtClean="0"/>
          </a:p>
        </p:txBody>
      </p:sp>
    </p:spTree>
    <p:extLst>
      <p:ext uri="{BB962C8B-B14F-4D97-AF65-F5344CB8AC3E}">
        <p14:creationId xmlns:p14="http://schemas.microsoft.com/office/powerpoint/2010/main" val="197963551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A29780-7AA5-BF4E-B7C5-D75AB6C36F6A}"/>
              </a:ext>
            </a:extLst>
          </p:cNvPr>
          <p:cNvSpPr>
            <a:spLocks noGrp="1"/>
          </p:cNvSpPr>
          <p:nvPr>
            <p:ph type="title"/>
          </p:nvPr>
        </p:nvSpPr>
        <p:spPr/>
        <p:txBody>
          <a:bodyPr>
            <a:normAutofit/>
          </a:bodyPr>
          <a:lstStyle/>
          <a:p>
            <a:r>
              <a:rPr lang="cs-CZ" dirty="0"/>
              <a:t>SPOLEČNÉ PARAMETRY VÝZEV</a:t>
            </a:r>
            <a:br>
              <a:rPr lang="cs-CZ" dirty="0"/>
            </a:br>
            <a:r>
              <a:rPr lang="cs-CZ" sz="1500" dirty="0"/>
              <a:t>96. výzva Integrovaný záchranný systém – Policie ČR a Hasičský záchranný sbor ČR</a:t>
            </a:r>
            <a:br>
              <a:rPr lang="cs-CZ" sz="1500" dirty="0"/>
            </a:br>
            <a:r>
              <a:rPr lang="cs-CZ" sz="1500" dirty="0"/>
              <a:t>97. výzva Integrovaný záchranný systém – Zdravotnické záchranné služby krajů</a:t>
            </a:r>
          </a:p>
        </p:txBody>
      </p:sp>
      <p:sp>
        <p:nvSpPr>
          <p:cNvPr id="3" name="Zástupný symbol pro obsah 2">
            <a:extLst>
              <a:ext uri="{FF2B5EF4-FFF2-40B4-BE49-F238E27FC236}">
                <a16:creationId xmlns:a16="http://schemas.microsoft.com/office/drawing/2014/main" id="{97778024-FDCE-E846-A037-107DCED977FF}"/>
              </a:ext>
            </a:extLst>
          </p:cNvPr>
          <p:cNvSpPr>
            <a:spLocks noGrp="1"/>
          </p:cNvSpPr>
          <p:nvPr>
            <p:ph idx="1"/>
          </p:nvPr>
        </p:nvSpPr>
        <p:spPr/>
        <p:txBody>
          <a:bodyPr/>
          <a:lstStyle/>
          <a:p>
            <a:pPr marL="0" indent="0">
              <a:buNone/>
            </a:pPr>
            <a:r>
              <a:rPr lang="cs-CZ" b="1" dirty="0" smtClean="0"/>
              <a:t>Datum zahájení realizace projektu</a:t>
            </a:r>
          </a:p>
          <a:p>
            <a:r>
              <a:rPr lang="cs-CZ" dirty="0" smtClean="0"/>
              <a:t>Datem </a:t>
            </a:r>
            <a:r>
              <a:rPr lang="cs-CZ" dirty="0"/>
              <a:t>zahájení realizace projektu se rozumí datum prvního právního úkonu týkajícího se aktivit projektu, na které byly vynaloženy způsobilé výdaje. </a:t>
            </a:r>
          </a:p>
          <a:p>
            <a:r>
              <a:rPr lang="cs-CZ" dirty="0" smtClean="0"/>
              <a:t>U </a:t>
            </a:r>
            <a:r>
              <a:rPr lang="cs-CZ" b="1" dirty="0"/>
              <a:t>neukončených </a:t>
            </a:r>
            <a:r>
              <a:rPr lang="cs-CZ" dirty="0"/>
              <a:t>projektů může nastat datum prvního právního úkonu </a:t>
            </a:r>
            <a:r>
              <a:rPr lang="cs-CZ" b="1" dirty="0"/>
              <a:t>před</a:t>
            </a:r>
            <a:r>
              <a:rPr lang="cs-CZ" dirty="0"/>
              <a:t> </a:t>
            </a:r>
            <a:r>
              <a:rPr lang="cs-CZ" b="1" dirty="0"/>
              <a:t>1. 2. 2020</a:t>
            </a:r>
            <a:r>
              <a:rPr lang="cs-CZ" dirty="0"/>
              <a:t>. </a:t>
            </a:r>
          </a:p>
          <a:p>
            <a:r>
              <a:rPr lang="cs-CZ" dirty="0" smtClean="0"/>
              <a:t>U </a:t>
            </a:r>
            <a:r>
              <a:rPr lang="cs-CZ" b="1" dirty="0"/>
              <a:t>ukončených</a:t>
            </a:r>
            <a:r>
              <a:rPr lang="cs-CZ" dirty="0"/>
              <a:t> projektů musí být datum prvního právního úkonu </a:t>
            </a:r>
            <a:r>
              <a:rPr lang="cs-CZ" b="1" dirty="0"/>
              <a:t>po 1. 2. 2020</a:t>
            </a:r>
            <a:r>
              <a:rPr lang="cs-CZ" dirty="0"/>
              <a:t>. </a:t>
            </a:r>
            <a:endParaRPr lang="cs-CZ" dirty="0" smtClean="0"/>
          </a:p>
          <a:p>
            <a:pPr marL="0" indent="0">
              <a:buNone/>
            </a:pPr>
            <a:endParaRPr lang="cs-CZ" dirty="0" smtClean="0"/>
          </a:p>
          <a:p>
            <a:pPr marL="0" indent="0">
              <a:buNone/>
            </a:pPr>
            <a:r>
              <a:rPr lang="cs-CZ" b="1" dirty="0" smtClean="0"/>
              <a:t>Datum ukončení realizace projektu</a:t>
            </a:r>
          </a:p>
          <a:p>
            <a:r>
              <a:rPr lang="cs-CZ" b="1" dirty="0" smtClean="0">
                <a:solidFill>
                  <a:srgbClr val="FF0000"/>
                </a:solidFill>
              </a:rPr>
              <a:t>31. 12. 2023</a:t>
            </a:r>
          </a:p>
          <a:p>
            <a:r>
              <a:rPr lang="cs-CZ" dirty="0" smtClean="0"/>
              <a:t>Datum</a:t>
            </a:r>
            <a:r>
              <a:rPr lang="cs-CZ" dirty="0"/>
              <a:t>, do kterého budou prokazatelně uzavřeny všechny aktivity projektu</a:t>
            </a:r>
            <a:r>
              <a:rPr lang="cs-CZ" dirty="0" smtClean="0"/>
              <a:t>.</a:t>
            </a:r>
          </a:p>
          <a:p>
            <a:r>
              <a:rPr lang="cs-CZ" dirty="0"/>
              <a:t>Do tohoto data musí být rovněž uhrazeny veškeré způsobilé výdaje.</a:t>
            </a:r>
          </a:p>
          <a:p>
            <a:pPr marL="0" indent="0">
              <a:buNone/>
            </a:pPr>
            <a:endParaRPr lang="cs-CZ" dirty="0"/>
          </a:p>
        </p:txBody>
      </p:sp>
    </p:spTree>
    <p:extLst>
      <p:ext uri="{BB962C8B-B14F-4D97-AF65-F5344CB8AC3E}">
        <p14:creationId xmlns:p14="http://schemas.microsoft.com/office/powerpoint/2010/main" val="1565349439"/>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OP_prezentace_PERSPEKTIVNI" id="{F3307CD0-5C48-104A-BD43-3D06B10B504B}" vid="{69F0C89E-A6F4-E247-A3C6-DEFDEE63ED6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IROP_prezentace_PERSPEKTIVNI</Template>
  <TotalTime>1014</TotalTime>
  <Words>5512</Words>
  <Application>Microsoft Office PowerPoint</Application>
  <PresentationFormat>Předvádění na obrazovce (4:3)</PresentationFormat>
  <Paragraphs>459</Paragraphs>
  <Slides>57</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2" baseType="lpstr">
      <vt:lpstr>Arial</vt:lpstr>
      <vt:lpstr>Calibri</vt:lpstr>
      <vt:lpstr>Times New Roman</vt:lpstr>
      <vt:lpstr>Motiv Office</vt:lpstr>
      <vt:lpstr>Adobe Acrobat Document</vt:lpstr>
      <vt:lpstr>SEMINÁŘ PRO ŽADATELE</vt:lpstr>
      <vt:lpstr>Program semináře</vt:lpstr>
      <vt:lpstr>Role MMR a CRR</vt:lpstr>
      <vt:lpstr>REACT-EU  Integrovaný záchranný systém</vt:lpstr>
      <vt:lpstr>Pravidla pro žadatele a příjemce</vt:lpstr>
      <vt:lpstr>Podání žádosti o podporu a další administrace</vt:lpstr>
      <vt:lpstr>96. výzva Integrovaný záchranný systém – Policie ČR a Hasičský záchranný sbor ČR  97. výzva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96. výzva IROP Integrovaný záchranný systém – Policie ČR a Hasičský záchranný sbor ČR</vt:lpstr>
      <vt:lpstr>96. výzva IROP Integrovaný záchranný systém – Policie ČR a Hasičský záchranný sbor ČR</vt:lpstr>
      <vt:lpstr>96. výzva IROP Integrovaný záchranný systém – Policie ČR a Hasičský záchranný sbor ČR</vt:lpstr>
      <vt:lpstr>97. výzva IROP Integrovaný záchranný systém – Zdravotnické záchranné služby krajů</vt:lpstr>
      <vt:lpstr>97. výzva IROP Integrovaný záchranný systém – Zdravotnické záchranné služby krajů</vt:lpstr>
      <vt:lpstr>97. výzva IROP Integrovaný záchranný systém – Zdravotnické záchranné služby krajů</vt:lpstr>
      <vt:lpstr>97. výzva IROP Integrovaný záchranný systém – Zdravotnické záchranné služby krajů</vt:lpstr>
      <vt:lpstr>97. výzva IROP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SPOLEČNÉ PARAMETRY VÝZEV 96. výzva Integrovaný záchranný systém – Policie ČR a Hasičský záchranný sbor ČR 97. výzva Integrovaný záchranný systém – Zdravotnické záchranné služby krajů</vt:lpstr>
      <vt:lpstr>SPOLEČNÉ PARAMETRY VÝZEV Posílení vybavení základních složek IZS technikou, věcnými a ochrannými prostředky – aktivita „A“</vt:lpstr>
      <vt:lpstr>SPOLEČNÉ PARAMETRY VÝZEV Posílení vybavení základních složek IZS technikou, věcnými a ochrannými prostředky – aktivita „A“</vt:lpstr>
      <vt:lpstr>SPOLEČNÉ PARAMETRY VÝZEV Stanice základních složek IZS - aktivita „B“ </vt:lpstr>
      <vt:lpstr>SPOLEČNÉ PARAMETRY VÝZEV Stanice základních složek IZS - aktivita „B“ </vt:lpstr>
      <vt:lpstr>SPOLEČNÉ PARAMETRY VÝZEV Stanice základních složek IZS - aktivita „B“ </vt:lpstr>
      <vt:lpstr>SPOLEČNÉ PARAMETRY VÝZEV Stanice základních složek IZS - aktivita „B“ </vt:lpstr>
      <vt:lpstr>SPOLEČNÉ PARAMETRY VÝZEV Stanice základních složek IZS - aktivita „B“ </vt:lpstr>
      <vt:lpstr>SPOLEČNÉ PARAMETRY VÝZEV Stanice základních složek IZS - aktivita „B“ </vt:lpstr>
      <vt:lpstr>SPOLEČNÉ PARAMETRY VÝZEV Vzdělávací a výcviková střediska složek IZS“ - aktivita „C“</vt:lpstr>
      <vt:lpstr>SPOLEČNÉ PARAMETRY VÝZEV Vzdělávací a výcviková střediska složek IZS“ - aktivita „C“</vt:lpstr>
      <vt:lpstr>SPOLEČNÉ PARAMETRY VÝZEV Vzdělávací a výcviková střediska složek IZS“ - aktivita „C“</vt:lpstr>
      <vt:lpstr>SPOLEČNÉ PARAMETRY VÝZEV Vzdělávací a výcviková střediska složek IZS“ - aktivita „C“</vt:lpstr>
      <vt:lpstr>SPOLEČNÉ PARAMETRY VÝZEV Vzdělávací a výcviková střediska složek IZS“ - aktivita „C“</vt:lpstr>
      <vt:lpstr>SPOLEČNÉ PARAMETRY VÝZEV Vzdělávací a výcviková střediska složek IZS“ - aktivita „C“</vt:lpstr>
      <vt:lpstr>SPOLEČNÉ PARAMETRY VÝZEV Vzdělávací a výcviková střediska složek IZS“ - aktivita „C“</vt:lpstr>
      <vt:lpstr>SPOLEČNÉ PARAMETRY VÝZEV Informační technologie IZS – aktivita „D“ </vt:lpstr>
      <vt:lpstr>SPOLEČNÉ PARAMETRY VÝZEV Informační technologie IZS – aktivita „D“ </vt:lpstr>
      <vt:lpstr>SPOLEČNÉ PARAMETRY VÝZEV Informační technologie IZS – aktivita „D“ </vt:lpstr>
      <vt:lpstr>SPOLEČNÉ PARAMETRY VÝZEV Informační technologie IZS – aktivita „D“</vt:lpstr>
      <vt:lpstr>SPOLEČNÉ PARAMETRY VÝZEV Informační technologie IZS – aktivita „D“ </vt:lpstr>
      <vt:lpstr>SPOLEČNÉ PARAMETRY VÝZEV NEZPŮSOBILÉ VÝDAJE</vt:lpstr>
      <vt:lpstr>SPOLEČNÉ PARAMETRY VÝZEV NEZPŮSOBILÉ VÝDAJE</vt:lpstr>
      <vt:lpstr>SPOLEČNÉ PARAMETRY VÝZEV NEZPŮSOBILÉ VÝDAJE</vt:lpstr>
      <vt:lpstr>SPOLEČNÉ PARAMETRY VÝZEV NEZPŮSOBILÉ VÝDAJE</vt:lpstr>
      <vt:lpstr>SPOLEČNÉ PARAMETRY VÝZEV INDIKÁTORY</vt:lpstr>
      <vt:lpstr>SPOLEČNÉ PARAMETRY VÝZEV INDIKÁTORY</vt:lpstr>
      <vt:lpstr>SPOLEČNÉ PARAMETRY VÝZEV INDIKÁTORY – pro aktivitu „A“</vt:lpstr>
      <vt:lpstr>SPOLEČNÉ PARAMETRY VÝZEV INDIKÁTORY pro aktivitu „B“</vt:lpstr>
      <vt:lpstr>SPOLEČNÉ PARAMETRY VÝZEV INDIKÁTORY pro aktivitu „C“</vt:lpstr>
      <vt:lpstr>SPOLEČNÉ PARAMETRY VÝZEV INDIKÁTORY pro aktivitu „C“</vt:lpstr>
      <vt:lpstr>SPOLEČNÉ PARAMETRY VÝZEV INDIKÁTORY pro aktivitu „D“</vt:lpstr>
      <vt:lpstr>SPOLEČNÉ PARAMETRY VÝZEV INDIKÁTORY pro aktivitu „D“</vt:lpstr>
      <vt:lpstr>SPOLEČNÉ PARAMETRY VÝZEV Povinné přílohy</vt:lpstr>
      <vt:lpstr>SPOLEČNÉ PARAMETRY VÝZEV Povinné přílohy - Souhlasné Stanovisko hlavního architekta eGovernmentu  </vt:lpstr>
      <vt:lpstr>SPOLEČNÉ PARAMETRY VÝZEV Povinné přílohy - Studie proveditelnosti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 S</dc:creator>
  <cp:lastModifiedBy>Mazanik Jan</cp:lastModifiedBy>
  <cp:revision>79</cp:revision>
  <dcterms:created xsi:type="dcterms:W3CDTF">2018-01-10T11:40:26Z</dcterms:created>
  <dcterms:modified xsi:type="dcterms:W3CDTF">2021-04-26T05:02:36Z</dcterms:modified>
</cp:coreProperties>
</file>