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59" r:id="rId5"/>
    <p:sldId id="280" r:id="rId6"/>
    <p:sldId id="281" r:id="rId7"/>
    <p:sldId id="262" r:id="rId8"/>
    <p:sldId id="270" r:id="rId9"/>
    <p:sldId id="264" r:id="rId10"/>
    <p:sldId id="276" r:id="rId11"/>
    <p:sldId id="27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FD5EA"/>
    <a:srgbClr val="97B7D4"/>
    <a:srgbClr val="D2D2D2"/>
    <a:srgbClr val="F19069"/>
    <a:srgbClr val="EC7728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558" autoAdjust="0"/>
  </p:normalViewPr>
  <p:slideViewPr>
    <p:cSldViewPr snapToGrid="0">
      <p:cViewPr varScale="1">
        <p:scale>
          <a:sx n="66" d="100"/>
          <a:sy n="66" d="100"/>
        </p:scale>
        <p:origin x="133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C384-6FCB-432C-95C4-F41861C03B6D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131D-EDE2-41FE-B3E7-25BDA118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65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1131D-EDE2-41FE-B3E7-25BDA1186B6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35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43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44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0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4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1FEC8-9C4F-4D44-B0E3-5497D448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A5CA9-6C2E-4CF2-B4F0-2A1731580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676EBF-6D62-43AF-88AF-B7892CA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B58AB-BD5C-4F0E-9834-1044D849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1615D-0A7B-43A3-B547-25B6D345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6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47647-C605-4236-B887-9D8EEDF5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3CAB74-BD52-4A4C-A09B-7FFEC1DC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2CF36-93BD-4D05-80CE-35B7E742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B42CF-7A98-43D0-A9C7-4773BC42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FC90E-14AB-46B9-999D-71DD0E64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4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46D2F6-D004-436F-A888-01B1D63D5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F295EC-BAE7-49A8-A764-23065C18A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6E34F-39E4-4333-B8EB-A9B70B28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322A5-1B7C-4A2B-9C20-E7334D50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4378B7-5D53-4C0A-9092-BFDD1FFC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CEA88-D752-47FE-9A01-EE8CA6AF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1DF651-566A-46B6-B272-8C0B4684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CA60D4-E70E-49C4-B01F-6CD33BCD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BE682-5E15-4FA3-AA22-A858C025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C51602-94D9-4309-BF71-87B0988D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4FB82-D313-4ABE-91EB-3D97C24D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847F92-D24D-4A94-9C78-DE5DD4E6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DBFA8B-D2E2-4631-8EC5-9AC35D8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6B4163-C003-4D01-993C-23DB322F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534AAD-4877-4E88-9C3A-95E2315C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8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1F42C-740B-4A40-BEE5-659AB83D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3AB4ED-2D4B-4BFB-8C48-65661B12C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66D116-F3E9-4C04-9609-455AC0B8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DF3249-1205-4C57-98CC-94241A9C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20C870-0158-4C8D-883F-7FE36A1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540C88-F8D9-422F-B1D7-A057C3B6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7285-74A8-42CB-B532-BF9B0192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2A7B0A-8CB3-46F6-8E2D-2827CD9B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E63685-3A8C-4CA3-9FE2-3625CA03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410D775-A27A-44DD-9D7B-9082156D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8D3F0E1-2888-4E23-871B-F580199AB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BB633D-E090-4B26-B2A1-875860E9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0C9485-C0FA-4DCD-ADC6-AE5460A0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A856FD-284C-4E7E-A7C4-88121903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7007B-D965-428A-9852-9195F090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77BD32-4ECA-4C6F-92A1-4A325B02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092EC-C602-402D-9E9F-F6435EC0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4CFA91-3B0D-47B3-A5D8-C9CFF3FA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4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B6C791-AB99-44E2-BB99-1D19D1A1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6A484F-9C0F-4DFD-8DE5-29C5410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D9FD82-1346-4CB3-A725-79317979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3920-B3A7-4BFE-B5A1-EF2EE886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B3339-7D94-4B24-9603-43C4C5670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1398091-EB20-4B27-8132-94FDD04B4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4F2EC9-86C3-4688-A7FB-E9A0B13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B93732-EB9F-4641-A19E-4D70C7DD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28881-910E-4C00-9A15-FE262AC9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54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2BD07-A92A-47D2-99B4-7AC15064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4B5E8E-B04B-47FE-B9B0-D11D41DE3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7FF229B-55CB-4F26-92DB-62973BF63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5F2BAD-0BC5-470C-A799-E91A6E5D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627100-5A67-4731-AF64-0655B5C4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5D0993-A64C-4C7D-A3C7-AF39713C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4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DB8598-8C22-463E-B252-995644E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E7E948-6D07-45F8-8349-E22B3841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E8E2E-7250-46BB-BF0E-E0C130606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A8AE-4344-47F2-B9E4-138EF41B79E8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94BAF-AA7E-4B7E-B632-4C49D78C3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9D2DD-E88C-47A7-888E-89F1A49DB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Nadpis 13">
            <a:extLst>
              <a:ext uri="{FF2B5EF4-FFF2-40B4-BE49-F238E27FC236}">
                <a16:creationId xmlns:a16="http://schemas.microsoft.com/office/drawing/2014/main" id="{A5DC2C02-10E7-471C-BF0E-9014B40BDD38}"/>
              </a:ext>
            </a:extLst>
          </p:cNvPr>
          <p:cNvSpPr txBox="1">
            <a:spLocks noChangeAspect="1"/>
          </p:cNvSpPr>
          <p:nvPr/>
        </p:nvSpPr>
        <p:spPr>
          <a:xfrm>
            <a:off x="965199" y="465676"/>
            <a:ext cx="5451504" cy="2754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DIGITALIZACE STAVEBNÍHO ŘÍZENÍ – AKTUÁLNÍ STAV V RÁMCI PROJEKTŮ IROP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A69BE8B-5B16-4505-A701-502856414832}"/>
              </a:ext>
            </a:extLst>
          </p:cNvPr>
          <p:cNvSpPr/>
          <p:nvPr/>
        </p:nvSpPr>
        <p:spPr>
          <a:xfrm>
            <a:off x="965200" y="3393569"/>
            <a:ext cx="3018553" cy="312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Radmila Outlá</a:t>
            </a:r>
            <a:endParaRPr lang="en-US" sz="2400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Ředitelka</a:t>
            </a:r>
            <a:r>
              <a:rPr lang="en-US" sz="2000" b="1" dirty="0"/>
              <a:t> </a:t>
            </a:r>
            <a:r>
              <a:rPr lang="en-US" sz="2000" b="1" dirty="0" err="1"/>
              <a:t>Odboru</a:t>
            </a:r>
            <a:r>
              <a:rPr lang="en-US" sz="2000" b="1" dirty="0"/>
              <a:t> </a:t>
            </a:r>
            <a:r>
              <a:rPr lang="en-US" sz="2000" b="1" dirty="0" err="1"/>
              <a:t>projektového</a:t>
            </a:r>
            <a:r>
              <a:rPr lang="en-US" sz="2000" b="1" dirty="0"/>
              <a:t> </a:t>
            </a:r>
            <a:r>
              <a:rPr lang="en-US" sz="2000" b="1" dirty="0" err="1"/>
              <a:t>řízení</a:t>
            </a:r>
            <a:endParaRPr lang="en-US" sz="2000" b="1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Ondřej Lukavec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Projektový</a:t>
            </a:r>
            <a:r>
              <a:rPr lang="en-US" sz="2000" b="1" dirty="0"/>
              <a:t> </a:t>
            </a:r>
            <a:r>
              <a:rPr lang="en-US" sz="2000" b="1" dirty="0" err="1"/>
              <a:t>manažer</a:t>
            </a:r>
            <a:endParaRPr lang="en-US" sz="2000" dirty="0"/>
          </a:p>
        </p:txBody>
      </p:sp>
      <p:pic>
        <p:nvPicPr>
          <p:cNvPr id="6" name="Obrázek 5" descr="mmr_cr_rgb.emf">
            <a:extLst>
              <a:ext uri="{FF2B5EF4-FFF2-40B4-BE49-F238E27FC236}">
                <a16:creationId xmlns:a16="http://schemas.microsoft.com/office/drawing/2014/main" id="{437DD740-EA3A-47E8-A11D-4CC7D5AC1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43" y="4710996"/>
            <a:ext cx="2229761" cy="4889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D3170E8-0560-4B4A-AFDA-D437A7626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07223" y="1909854"/>
            <a:ext cx="2941825" cy="2846216"/>
          </a:xfrm>
          <a:prstGeom prst="rect">
            <a:avLst/>
          </a:prstGeom>
        </p:spPr>
      </p:pic>
      <p:sp>
        <p:nvSpPr>
          <p:cNvPr id="17" name="Nadpis 13">
            <a:extLst>
              <a:ext uri="{FF2B5EF4-FFF2-40B4-BE49-F238E27FC236}">
                <a16:creationId xmlns:a16="http://schemas.microsoft.com/office/drawing/2014/main" id="{DF41BABB-EE92-427C-AA2E-A1C51C9DB3CC}"/>
              </a:ext>
            </a:extLst>
          </p:cNvPr>
          <p:cNvSpPr txBox="1">
            <a:spLocks noChangeAspect="1"/>
          </p:cNvSpPr>
          <p:nvPr/>
        </p:nvSpPr>
        <p:spPr>
          <a:xfrm>
            <a:off x="1412884" y="3972667"/>
            <a:ext cx="7283152" cy="1011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57830F5-9638-44A0-899A-1022F4DAC380}"/>
              </a:ext>
            </a:extLst>
          </p:cNvPr>
          <p:cNvSpPr/>
          <p:nvPr/>
        </p:nvSpPr>
        <p:spPr>
          <a:xfrm>
            <a:off x="1735245" y="61490"/>
            <a:ext cx="9133953" cy="6742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FC762E-1B4F-41C2-BB6F-09497579008D}"/>
              </a:ext>
            </a:extLst>
          </p:cNvPr>
          <p:cNvSpPr/>
          <p:nvPr/>
        </p:nvSpPr>
        <p:spPr>
          <a:xfrm>
            <a:off x="9462711" y="3360221"/>
            <a:ext cx="1147708" cy="1197767"/>
          </a:xfrm>
          <a:prstGeom prst="rect">
            <a:avLst/>
          </a:prstGeom>
          <a:solidFill>
            <a:srgbClr val="ED7D31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Klasifikační systém staveb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Datový standard BIM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(ČAS)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4CB7711-6DD5-4C96-AE7C-B18AF39465D7}"/>
              </a:ext>
            </a:extLst>
          </p:cNvPr>
          <p:cNvSpPr/>
          <p:nvPr/>
        </p:nvSpPr>
        <p:spPr>
          <a:xfrm>
            <a:off x="2036857" y="3302446"/>
            <a:ext cx="1064699" cy="1197767"/>
          </a:xfrm>
          <a:prstGeom prst="rect">
            <a:avLst/>
          </a:prstGeom>
          <a:solidFill>
            <a:srgbClr val="ED7D31">
              <a:alpha val="7098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Databáze určených norem DUN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(ČAS)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419FB22-6BC9-49F0-97C0-B1546BE09DAC}"/>
              </a:ext>
            </a:extLst>
          </p:cNvPr>
          <p:cNvGrpSpPr/>
          <p:nvPr/>
        </p:nvGrpSpPr>
        <p:grpSpPr>
          <a:xfrm>
            <a:off x="2031997" y="1654562"/>
            <a:ext cx="8582413" cy="1773196"/>
            <a:chOff x="2031997" y="1755172"/>
            <a:chExt cx="8582413" cy="1773196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4099081-203B-480E-9F2D-A07B6EED0957}"/>
                </a:ext>
              </a:extLst>
            </p:cNvPr>
            <p:cNvSpPr/>
            <p:nvPr/>
          </p:nvSpPr>
          <p:spPr>
            <a:xfrm>
              <a:off x="2031999" y="1755172"/>
              <a:ext cx="8582411" cy="1771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61B2357-8EA2-4147-A500-F4CA0EA22AC1}"/>
                </a:ext>
              </a:extLst>
            </p:cNvPr>
            <p:cNvSpPr/>
            <p:nvPr/>
          </p:nvSpPr>
          <p:spPr>
            <a:xfrm>
              <a:off x="2031997" y="3170921"/>
              <a:ext cx="8578421" cy="357447"/>
            </a:xfrm>
            <a:prstGeom prst="rect">
              <a:avLst/>
            </a:prstGeom>
            <a:solidFill>
              <a:srgbClr val="F19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3959759" y="3564382"/>
            <a:ext cx="2236599" cy="1284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stávající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C96335-2012-4703-9CE9-6E9F3D16B852}"/>
              </a:ext>
            </a:extLst>
          </p:cNvPr>
          <p:cNvSpPr txBox="1"/>
          <p:nvPr/>
        </p:nvSpPr>
        <p:spPr>
          <a:xfrm>
            <a:off x="1744735" y="76271"/>
            <a:ext cx="911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DIGITALIZACE STAVEBNÍHO ŘÍZENÍ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8C9FD2E-C0AF-2943-A87C-0B808C223D47}"/>
              </a:ext>
            </a:extLst>
          </p:cNvPr>
          <p:cNvSpPr/>
          <p:nvPr/>
        </p:nvSpPr>
        <p:spPr>
          <a:xfrm>
            <a:off x="9765861" y="141309"/>
            <a:ext cx="848547" cy="269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KONCEPT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4910515" y="3098918"/>
            <a:ext cx="2765368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4858873" y="2091552"/>
            <a:ext cx="2765368" cy="453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2031997" y="1667980"/>
            <a:ext cx="8578421" cy="299580"/>
          </a:xfrm>
          <a:prstGeom prst="rect">
            <a:avLst/>
          </a:prstGeom>
          <a:solidFill>
            <a:srgbClr val="EC7728"/>
          </a:solidFill>
          <a:ln/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Integrační platforma digitalizace stav. řízení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86DA4C16-BFFD-014C-BD7D-0645B38EE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5" y="2639145"/>
            <a:ext cx="1018983" cy="29958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0DA71E6-BA77-445A-AC76-4374EC5610C0}"/>
              </a:ext>
            </a:extLst>
          </p:cNvPr>
          <p:cNvGrpSpPr/>
          <p:nvPr/>
        </p:nvGrpSpPr>
        <p:grpSpPr>
          <a:xfrm>
            <a:off x="8711114" y="3579909"/>
            <a:ext cx="713037" cy="1472075"/>
            <a:chOff x="8624669" y="3563133"/>
            <a:chExt cx="713037" cy="1472075"/>
          </a:xfrm>
        </p:grpSpPr>
        <p:sp>
          <p:nvSpPr>
            <p:cNvPr id="50" name="Šipka: doleva a nahoru 49">
              <a:extLst>
                <a:ext uri="{FF2B5EF4-FFF2-40B4-BE49-F238E27FC236}">
                  <a16:creationId xmlns:a16="http://schemas.microsoft.com/office/drawing/2014/main" id="{B395026B-9264-41A2-ACD2-1775F5CB7F7E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Šipka: doleva a nahoru 50">
              <a:extLst>
                <a:ext uri="{FF2B5EF4-FFF2-40B4-BE49-F238E27FC236}">
                  <a16:creationId xmlns:a16="http://schemas.microsoft.com/office/drawing/2014/main" id="{0CE3B099-3D5C-4F52-9702-DBC4D66C7254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2292102" y="3099796"/>
            <a:ext cx="2498209" cy="29958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Podatelna - vyjádření vlastníků TI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7832035" y="3095223"/>
            <a:ext cx="2498209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 Identifikačního čísla stavby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F4666D43-1809-4347-9049-86A557802B05}"/>
              </a:ext>
            </a:extLst>
          </p:cNvPr>
          <p:cNvGraphicFramePr>
            <a:graphicFrameLocks noGrp="1"/>
          </p:cNvGraphicFramePr>
          <p:nvPr/>
        </p:nvGraphicFramePr>
        <p:xfrm>
          <a:off x="2348321" y="2024348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Všeobecné informace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Metodiky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Životní situace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graphicFrame>
        <p:nvGraphicFramePr>
          <p:cNvPr id="55" name="Tabulka 54">
            <a:extLst>
              <a:ext uri="{FF2B5EF4-FFF2-40B4-BE49-F238E27FC236}">
                <a16:creationId xmlns:a16="http://schemas.microsoft.com/office/drawing/2014/main" id="{44D3ABFE-AEAF-40F4-AAD2-ED9BDB269AC4}"/>
              </a:ext>
            </a:extLst>
          </p:cNvPr>
          <p:cNvGraphicFramePr>
            <a:graphicFrameLocks noGrp="1"/>
          </p:cNvGraphicFramePr>
          <p:nvPr/>
        </p:nvGraphicFramePr>
        <p:xfrm>
          <a:off x="8233279" y="2024086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Neveřejná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Interakt</a:t>
                      </a:r>
                      <a:r>
                        <a:rPr lang="cs-CZ" sz="1100" dirty="0"/>
                        <a:t>. formuláře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Notifikace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Kalendář průběhu řízení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1744735" y="5238261"/>
            <a:ext cx="9124463" cy="15281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1982877" y="5315700"/>
            <a:ext cx="1967854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INF.SYSTÉM EVIDENCE ÚZEMNÍCH A STAVEBNÍCH ŘÍZENÍ A JINÝCH POSTUPŮ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Evidence úkonů, postupů, rozhodnutí, opatření, vyjádření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4110183" y="5315700"/>
            <a:ext cx="2105890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INF. SYSTÉM 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EVIDENCE ELEKTRONICKÝCH DOKUMENTACÍ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Projektové dokumentace, volitelně i DWG,  BIM…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8583518" y="5315700"/>
            <a:ext cx="2026900" cy="5939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DIGITÁLNÍ MAPA VEŘ. SPRÁVY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(komunikace, sítě a vybrané objekty)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6383034" y="5315700"/>
            <a:ext cx="2033521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NÁRODNÍ GEOPORTÁL ÚZEMNÍHO PLÁNOVÁNÍI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systém pro územní plánování a správu ÚP</a:t>
            </a: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CB6D3EC7-7743-7544-B2A6-5F964E4AD906}"/>
              </a:ext>
            </a:extLst>
          </p:cNvPr>
          <p:cNvSpPr/>
          <p:nvPr/>
        </p:nvSpPr>
        <p:spPr>
          <a:xfrm>
            <a:off x="1735246" y="6379155"/>
            <a:ext cx="9124463" cy="417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6385060" y="6441087"/>
            <a:ext cx="1974051" cy="239888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KRAJSKÉ GEOPORTÁLY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1982877" y="6437258"/>
            <a:ext cx="3582234" cy="21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Komplementární informační systémy VS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998EE677-19AA-2B4C-943D-03F816EE515F}"/>
              </a:ext>
            </a:extLst>
          </p:cNvPr>
          <p:cNvSpPr/>
          <p:nvPr/>
        </p:nvSpPr>
        <p:spPr>
          <a:xfrm>
            <a:off x="8110745" y="6427782"/>
            <a:ext cx="1974051" cy="22548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8714254" y="6394102"/>
            <a:ext cx="1878127" cy="239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8583517" y="5961548"/>
            <a:ext cx="2026900" cy="2902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DIGITÁLNÍ TECHNICKÉ MAPY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6369324" y="3557462"/>
            <a:ext cx="2263816" cy="13031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4015882" y="4781947"/>
            <a:ext cx="4715522" cy="314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Technické vybavení stavebních úřadů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2031999" y="635672"/>
            <a:ext cx="8582410" cy="914046"/>
            <a:chOff x="2031999" y="373727"/>
            <a:chExt cx="8432799" cy="10591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F8D3DFB-F458-4F54-BCCE-63A2EA42AF86}"/>
                </a:ext>
              </a:extLst>
            </p:cNvPr>
            <p:cNvSpPr/>
            <p:nvPr/>
          </p:nvSpPr>
          <p:spPr>
            <a:xfrm>
              <a:off x="2031999" y="373727"/>
              <a:ext cx="8432799" cy="10591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520873"/>
              <a:ext cx="7907911" cy="360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258441" y="971553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8590605" y="979430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554476" y="97107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340088" y="97073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9896544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Obrázek 56" descr="mmr_cr_rgb.emf">
            <a:extLst>
              <a:ext uri="{FF2B5EF4-FFF2-40B4-BE49-F238E27FC236}">
                <a16:creationId xmlns:a16="http://schemas.microsoft.com/office/drawing/2014/main" id="{214BC8FF-BE82-4188-BBD4-1723656635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1228637" cy="269438"/>
          </a:xfrm>
          <a:prstGeom prst="rect">
            <a:avLst/>
          </a:prstGeom>
        </p:spPr>
      </p:pic>
      <p:grpSp>
        <p:nvGrpSpPr>
          <p:cNvPr id="60" name="Skupina 59">
            <a:extLst>
              <a:ext uri="{FF2B5EF4-FFF2-40B4-BE49-F238E27FC236}">
                <a16:creationId xmlns:a16="http://schemas.microsoft.com/office/drawing/2014/main" id="{BDC0F916-AA6D-4BEF-99C1-7E07D89CB89D}"/>
              </a:ext>
            </a:extLst>
          </p:cNvPr>
          <p:cNvGrpSpPr/>
          <p:nvPr/>
        </p:nvGrpSpPr>
        <p:grpSpPr>
          <a:xfrm rot="10800000">
            <a:off x="3141301" y="3564382"/>
            <a:ext cx="713037" cy="1472075"/>
            <a:chOff x="8624669" y="3563133"/>
            <a:chExt cx="713037" cy="1472075"/>
          </a:xfrm>
        </p:grpSpPr>
        <p:sp>
          <p:nvSpPr>
            <p:cNvPr id="61" name="Šipka: doleva a nahoru 60">
              <a:extLst>
                <a:ext uri="{FF2B5EF4-FFF2-40B4-BE49-F238E27FC236}">
                  <a16:creationId xmlns:a16="http://schemas.microsoft.com/office/drawing/2014/main" id="{7243CFDF-6734-463D-ACD9-9FA823132C82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Šipka: doleva a nahoru 61">
              <a:extLst>
                <a:ext uri="{FF2B5EF4-FFF2-40B4-BE49-F238E27FC236}">
                  <a16:creationId xmlns:a16="http://schemas.microsoft.com/office/drawing/2014/main" id="{D30193E0-0101-4110-B4C6-365CB8D74FDE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B9E0944-8506-4F00-852A-46A171F880B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036565" y="3235133"/>
            <a:ext cx="0" cy="1250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3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E7FC337-AF98-4851-8FC5-A6B60CCE6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7" name="Obrázek 6" descr="mmr_cr_rgb.emf">
            <a:extLst>
              <a:ext uri="{FF2B5EF4-FFF2-40B4-BE49-F238E27FC236}">
                <a16:creationId xmlns:a16="http://schemas.microsoft.com/office/drawing/2014/main" id="{5AA15390-6E2B-491B-9F0D-95F334600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6F31BE8-6200-4339-99E8-93B280DDC8D3}"/>
              </a:ext>
            </a:extLst>
          </p:cNvPr>
          <p:cNvSpPr txBox="1"/>
          <p:nvPr/>
        </p:nvSpPr>
        <p:spPr>
          <a:xfrm>
            <a:off x="1363268" y="1009737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Personální zajištění projektů DSŘÚP na MMR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4887DFE-BF9D-486F-A690-FAAF47624C56}"/>
              </a:ext>
            </a:extLst>
          </p:cNvPr>
          <p:cNvSpPr/>
          <p:nvPr/>
        </p:nvSpPr>
        <p:spPr>
          <a:xfrm>
            <a:off x="1363268" y="1770827"/>
            <a:ext cx="2110451" cy="24886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Odbor projektového řízení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F1DF758F-3CEE-4075-96FC-D7DA59E0D3D6}"/>
              </a:ext>
            </a:extLst>
          </p:cNvPr>
          <p:cNvSpPr/>
          <p:nvPr/>
        </p:nvSpPr>
        <p:spPr>
          <a:xfrm>
            <a:off x="3634450" y="1768376"/>
            <a:ext cx="2110451" cy="24886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Oddělení digitalizace stavebního řízení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4F4E8194-F362-4F25-9818-EC5B5EE99958}"/>
              </a:ext>
            </a:extLst>
          </p:cNvPr>
          <p:cNvSpPr/>
          <p:nvPr/>
        </p:nvSpPr>
        <p:spPr>
          <a:xfrm>
            <a:off x="5905632" y="1768375"/>
            <a:ext cx="2110451" cy="24886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Ostatní útvary MMR včetně externích odborníků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A086F5A0-F2C6-4B05-B36C-5980F6FD356C}"/>
              </a:ext>
            </a:extLst>
          </p:cNvPr>
          <p:cNvSpPr/>
          <p:nvPr/>
        </p:nvSpPr>
        <p:spPr>
          <a:xfrm>
            <a:off x="8718281" y="1768375"/>
            <a:ext cx="2110451" cy="248865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Rada DSŘÚP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25D56C3A-427B-4408-AB1B-6C2FB636430B}"/>
              </a:ext>
            </a:extLst>
          </p:cNvPr>
          <p:cNvSpPr/>
          <p:nvPr/>
        </p:nvSpPr>
        <p:spPr>
          <a:xfrm>
            <a:off x="2071888" y="5385276"/>
            <a:ext cx="5235574" cy="92597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Výkonný a věcný tým DSŘÚP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8B07E92-C312-4C3D-B6F0-944BA628E113}"/>
              </a:ext>
            </a:extLst>
          </p:cNvPr>
          <p:cNvCxnSpPr>
            <a:stCxn id="4" idx="2"/>
            <a:endCxn id="34" idx="0"/>
          </p:cNvCxnSpPr>
          <p:nvPr/>
        </p:nvCxnSpPr>
        <p:spPr>
          <a:xfrm>
            <a:off x="2418494" y="4259484"/>
            <a:ext cx="2271181" cy="1125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5E09020-2C83-4E30-AAAE-2FE743979B45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 flipH="1">
            <a:off x="4689675" y="4257032"/>
            <a:ext cx="2271183" cy="1128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0F6329A-C186-4B7A-B183-D591E8F30F1B}"/>
              </a:ext>
            </a:extLst>
          </p:cNvPr>
          <p:cNvCxnSpPr>
            <a:stCxn id="31" idx="2"/>
            <a:endCxn id="34" idx="0"/>
          </p:cNvCxnSpPr>
          <p:nvPr/>
        </p:nvCxnSpPr>
        <p:spPr>
          <a:xfrm flipH="1">
            <a:off x="4689675" y="4257033"/>
            <a:ext cx="1" cy="11282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E6B48245-8C17-4F8D-BBCD-2E6854862308}"/>
              </a:ext>
            </a:extLst>
          </p:cNvPr>
          <p:cNvSpPr/>
          <p:nvPr/>
        </p:nvSpPr>
        <p:spPr>
          <a:xfrm>
            <a:off x="8061499" y="5385276"/>
            <a:ext cx="3416296" cy="92597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Poradní orgán PM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CF55F3C5-C0F1-45C3-8858-312F05E043D6}"/>
              </a:ext>
            </a:extLst>
          </p:cNvPr>
          <p:cNvCxnSpPr/>
          <p:nvPr/>
        </p:nvCxnSpPr>
        <p:spPr>
          <a:xfrm flipH="1">
            <a:off x="9769647" y="4257032"/>
            <a:ext cx="1" cy="11282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3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52116" y="949408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Projekty realizované MMR v rámci IROP 2014-2020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D29BD5-3A23-46B1-82E5-F3DE627B0E43}"/>
              </a:ext>
            </a:extLst>
          </p:cNvPr>
          <p:cNvSpPr txBox="1"/>
          <p:nvPr/>
        </p:nvSpPr>
        <p:spPr>
          <a:xfrm>
            <a:off x="1357745" y="2122088"/>
            <a:ext cx="5187914" cy="4403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Digitalizace stavebního řízení</a:t>
            </a:r>
          </a:p>
          <a:p>
            <a:endParaRPr lang="cs-CZ" sz="2400" b="1" dirty="0"/>
          </a:p>
          <a:p>
            <a:pPr algn="just"/>
            <a:r>
              <a:rPr lang="cs-CZ" sz="2000" dirty="0"/>
              <a:t>Cílem je vytvoření 3 nových informačních systémů podporujících digitalizaci stavebního řízení a územního plánování:</a:t>
            </a:r>
          </a:p>
          <a:p>
            <a:pPr algn="just"/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Integrační </a:t>
            </a:r>
            <a:r>
              <a:rPr lang="cs-CZ" sz="2000" dirty="0">
                <a:solidFill>
                  <a:schemeClr val="tx1"/>
                </a:solidFill>
              </a:rPr>
              <a:t>platforma DSŘÚP – centrální informační systém (obsahuje subsystém Portál stavebníka a IS identifikačního číslo stavby)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Evidence územních a stavebních řízení a jiných postupů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Evidence elektronické dokumentace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1A9708-7370-4F85-BDFA-6925619F2084}"/>
              </a:ext>
            </a:extLst>
          </p:cNvPr>
          <p:cNvSpPr txBox="1"/>
          <p:nvPr/>
        </p:nvSpPr>
        <p:spPr>
          <a:xfrm>
            <a:off x="6643869" y="2121466"/>
            <a:ext cx="5187914" cy="4403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Národní </a:t>
            </a:r>
            <a:r>
              <a:rPr lang="cs-CZ" sz="2400" b="1" dirty="0" err="1"/>
              <a:t>geoportál</a:t>
            </a:r>
            <a:r>
              <a:rPr lang="cs-CZ" sz="2400" b="1" dirty="0"/>
              <a:t> územního plánování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pPr algn="just"/>
            <a:r>
              <a:rPr lang="cs-CZ" sz="2000" dirty="0"/>
              <a:t>Cílem je vytvoření 1 nového informačního systému podporujícího digitalizaci územního plánování. NGÚP bude sloužit: </a:t>
            </a:r>
          </a:p>
          <a:p>
            <a:pPr algn="just"/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Zveřejnění výstupů z územně plánovací činnosti (ÚPČ) orgánů územního plánování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Zabezpečení přístupu k evidenci ÚPČ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Poskytování prostorových dat k tématu plánované využití území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Poskytování dalších dat, která souvisí s územním plánováním 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20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B647BE-BC42-471F-B635-2007F73F2F8A}"/>
              </a:ext>
            </a:extLst>
          </p:cNvPr>
          <p:cNvSpPr txBox="1"/>
          <p:nvPr/>
        </p:nvSpPr>
        <p:spPr>
          <a:xfrm>
            <a:off x="1352116" y="1664270"/>
            <a:ext cx="104796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i="1" dirty="0"/>
              <a:t>Výzva č. 94: Digitalizace stavebního řízení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49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52116" y="894978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Aktuální stav obou projektů MMR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1A9708-7370-4F85-BDFA-6925619F2084}"/>
              </a:ext>
            </a:extLst>
          </p:cNvPr>
          <p:cNvSpPr txBox="1"/>
          <p:nvPr/>
        </p:nvSpPr>
        <p:spPr>
          <a:xfrm>
            <a:off x="1352116" y="2569026"/>
            <a:ext cx="10479667" cy="34487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cs-CZ" sz="2400" dirty="0"/>
              <a:t>Žádosti splnily formální náležitosti a kritéria přijatelnosti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cs-CZ" sz="2400" dirty="0"/>
              <a:t>Vydány právní akty ze strany ŘO IROP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Příprava zadávacích řízení na hlavní předmět projektu (vývoj a implementace informačních systémů)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Příprava zadávacího řízení na vedlejší aktivitu projektu (technický dozor investora)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Realizace povinné publicity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sz="1900" dirty="0"/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438F93-11B3-4361-80F2-39D97648660B}"/>
              </a:ext>
            </a:extLst>
          </p:cNvPr>
          <p:cNvSpPr txBox="1"/>
          <p:nvPr/>
        </p:nvSpPr>
        <p:spPr>
          <a:xfrm>
            <a:off x="1352116" y="2100943"/>
            <a:ext cx="1047966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Duben 2021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706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52116" y="1541309"/>
            <a:ext cx="10257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Druh zadávacího řízení: Řízení se soutěžním dialogem dle § 68 ZZVZ</a:t>
            </a:r>
          </a:p>
          <a:p>
            <a:pPr>
              <a:buClr>
                <a:srgbClr val="00B050"/>
              </a:buClr>
            </a:pPr>
            <a:endParaRPr lang="cs-CZ" sz="2400" dirty="0">
              <a:solidFill>
                <a:srgbClr val="000099"/>
              </a:solidFill>
            </a:endParaRP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Rozděleno na 4 samostatné soutěžní dialogy (4 informační systémy):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Integrační platforma stavebního řízení a portál stavebníka (dále jen „IPPS“)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Národní </a:t>
            </a:r>
            <a:r>
              <a:rPr lang="cs-CZ" sz="2400" dirty="0" err="1"/>
              <a:t>geoportál</a:t>
            </a:r>
            <a:r>
              <a:rPr lang="cs-CZ" sz="2400" dirty="0"/>
              <a:t> územního plánování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Evidence územních a stavebních řízení a jiných postupů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Evidence elektronické dokumentace</a:t>
            </a:r>
          </a:p>
          <a:p>
            <a:pPr>
              <a:buClr>
                <a:srgbClr val="00B050"/>
              </a:buClr>
            </a:pPr>
            <a:endParaRPr lang="cs-CZ" sz="2400" dirty="0">
              <a:solidFill>
                <a:srgbClr val="000099"/>
              </a:solidFill>
            </a:endParaRP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Nejpokročilejší fáze přípravy – soutěžní dialog na IPPS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Zpracována zadávací a kvalifikační dokumentace, kontrola ze strany CRR</a:t>
            </a:r>
          </a:p>
          <a:p>
            <a:pPr>
              <a:buClr>
                <a:srgbClr val="00B050"/>
              </a:buClr>
            </a:pPr>
            <a:endParaRPr lang="cs-CZ" sz="2400" dirty="0">
              <a:solidFill>
                <a:srgbClr val="000099"/>
              </a:solidFill>
            </a:endParaRP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Soutěžní dialogy na zbývající 3 informační systémy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Bude aplikován obdobný postup na základě odsouhlasených podkladů pro IPPS</a:t>
            </a:r>
          </a:p>
          <a:p>
            <a:pPr lvl="0">
              <a:buClr>
                <a:srgbClr val="00B050"/>
              </a:buClr>
            </a:pPr>
            <a:r>
              <a:rPr lang="cs-CZ" sz="24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99E990-4D3F-4F69-AFD6-281B7FC8D1D0}"/>
              </a:ext>
            </a:extLst>
          </p:cNvPr>
          <p:cNvSpPr txBox="1"/>
          <p:nvPr/>
        </p:nvSpPr>
        <p:spPr>
          <a:xfrm>
            <a:off x="1352116" y="894978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Aktuální stav VŘ na hlavní 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113573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286179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63268" y="1009737"/>
            <a:ext cx="999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Harmonogram – projekty IROP (DSŘ + NGÚP)</a:t>
            </a:r>
          </a:p>
          <a:p>
            <a:pPr>
              <a:buClr>
                <a:srgbClr val="002060"/>
              </a:buClr>
            </a:pPr>
            <a:endParaRPr lang="cs-CZ" sz="2400" dirty="0"/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03DFF68A-E3D4-4B9A-B607-11E1BE30C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10686"/>
              </p:ext>
            </p:extLst>
          </p:nvPr>
        </p:nvGraphicFramePr>
        <p:xfrm>
          <a:off x="1485586" y="1594511"/>
          <a:ext cx="9875792" cy="46724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68948">
                  <a:extLst>
                    <a:ext uri="{9D8B030D-6E8A-4147-A177-3AD203B41FA5}">
                      <a16:colId xmlns:a16="http://schemas.microsoft.com/office/drawing/2014/main" val="2946741002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2042695550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75246928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633175475"/>
                    </a:ext>
                  </a:extLst>
                </a:gridCol>
              </a:tblGrid>
              <a:tr h="77874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792969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8691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00563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7745523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44288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0709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82A8BB31-1454-4E0B-8BA9-7582AAA2D408}"/>
              </a:ext>
            </a:extLst>
          </p:cNvPr>
          <p:cNvSpPr/>
          <p:nvPr/>
        </p:nvSpPr>
        <p:spPr>
          <a:xfrm>
            <a:off x="2864935" y="2384357"/>
            <a:ext cx="2910832" cy="6514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AEF6871-CECC-4294-8D08-053DA35C68BC}"/>
              </a:ext>
            </a:extLst>
          </p:cNvPr>
          <p:cNvSpPr txBox="1"/>
          <p:nvPr/>
        </p:nvSpPr>
        <p:spPr>
          <a:xfrm>
            <a:off x="3545830" y="2471544"/>
            <a:ext cx="27276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chemeClr val="bg1"/>
                </a:solidFill>
              </a:rPr>
              <a:t>1. Etapa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C20CA30-1708-40CC-81C3-9A1F9166D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858" y="3020626"/>
            <a:ext cx="2566860" cy="77425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58701E-B377-419E-85F8-595042F252DB}"/>
              </a:ext>
            </a:extLst>
          </p:cNvPr>
          <p:cNvSpPr txBox="1"/>
          <p:nvPr/>
        </p:nvSpPr>
        <p:spPr>
          <a:xfrm>
            <a:off x="6362323" y="3137305"/>
            <a:ext cx="27332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chemeClr val="bg1"/>
                </a:solidFill>
              </a:rPr>
              <a:t>2. Etapa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3D257-F8FA-4905-A10C-47FDD17F3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690" y="3703265"/>
            <a:ext cx="2014755" cy="77425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A4CABD3-FF57-4402-B733-FA83C27393BA}"/>
              </a:ext>
            </a:extLst>
          </p:cNvPr>
          <p:cNvSpPr txBox="1"/>
          <p:nvPr/>
        </p:nvSpPr>
        <p:spPr>
          <a:xfrm>
            <a:off x="8507459" y="3838707"/>
            <a:ext cx="27332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chemeClr val="bg1"/>
                </a:solidFill>
              </a:rPr>
              <a:t>3. Etapa </a:t>
            </a:r>
          </a:p>
        </p:txBody>
      </p:sp>
      <p:sp>
        <p:nvSpPr>
          <p:cNvPr id="15" name="Šipka: pětiúhelník 14">
            <a:extLst>
              <a:ext uri="{FF2B5EF4-FFF2-40B4-BE49-F238E27FC236}">
                <a16:creationId xmlns:a16="http://schemas.microsoft.com/office/drawing/2014/main" id="{45205CDB-5C26-4708-94E3-11A5E149C34C}"/>
              </a:ext>
            </a:extLst>
          </p:cNvPr>
          <p:cNvSpPr/>
          <p:nvPr/>
        </p:nvSpPr>
        <p:spPr>
          <a:xfrm>
            <a:off x="5764192" y="3969653"/>
            <a:ext cx="509287" cy="346108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FC24731D-3907-4169-B2A6-5E41585F0664}"/>
              </a:ext>
            </a:extLst>
          </p:cNvPr>
          <p:cNvSpPr/>
          <p:nvPr/>
        </p:nvSpPr>
        <p:spPr>
          <a:xfrm>
            <a:off x="8246903" y="4636223"/>
            <a:ext cx="509287" cy="346108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0" name="Šipka: pětiúhelník 19">
            <a:extLst>
              <a:ext uri="{FF2B5EF4-FFF2-40B4-BE49-F238E27FC236}">
                <a16:creationId xmlns:a16="http://schemas.microsoft.com/office/drawing/2014/main" id="{2C3B89DC-BDBD-4A48-A686-0FB9AC5F4623}"/>
              </a:ext>
            </a:extLst>
          </p:cNvPr>
          <p:cNvSpPr/>
          <p:nvPr/>
        </p:nvSpPr>
        <p:spPr>
          <a:xfrm>
            <a:off x="10220277" y="5132057"/>
            <a:ext cx="509287" cy="346108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8FD2BD-C16F-47EF-B861-5C4CD4ABA0BD}"/>
              </a:ext>
            </a:extLst>
          </p:cNvPr>
          <p:cNvSpPr txBox="1"/>
          <p:nvPr/>
        </p:nvSpPr>
        <p:spPr>
          <a:xfrm>
            <a:off x="5655756" y="4007984"/>
            <a:ext cx="70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1. </a:t>
            </a:r>
            <a:r>
              <a:rPr lang="cs-CZ" sz="1400" b="1" dirty="0" err="1"/>
              <a:t>ŽoP</a:t>
            </a:r>
            <a:endParaRPr lang="cs-CZ" sz="1400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0BD4BB-9C18-48DF-B7CD-8675D612B3AF}"/>
              </a:ext>
            </a:extLst>
          </p:cNvPr>
          <p:cNvSpPr txBox="1"/>
          <p:nvPr/>
        </p:nvSpPr>
        <p:spPr>
          <a:xfrm>
            <a:off x="8148262" y="4650308"/>
            <a:ext cx="70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2. </a:t>
            </a:r>
            <a:r>
              <a:rPr lang="cs-CZ" sz="1400" b="1" dirty="0" err="1"/>
              <a:t>ŽoP</a:t>
            </a:r>
            <a:endParaRPr lang="cs-CZ" sz="14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61D6E60-F185-4561-B7FB-B3BB707D39CF}"/>
              </a:ext>
            </a:extLst>
          </p:cNvPr>
          <p:cNvSpPr txBox="1"/>
          <p:nvPr/>
        </p:nvSpPr>
        <p:spPr>
          <a:xfrm>
            <a:off x="10139423" y="5139162"/>
            <a:ext cx="68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3. </a:t>
            </a:r>
            <a:r>
              <a:rPr lang="cs-CZ" sz="1400" b="1" dirty="0" err="1"/>
              <a:t>ŽoP</a:t>
            </a:r>
            <a:endParaRPr lang="cs-CZ" sz="1400" b="1" dirty="0"/>
          </a:p>
        </p:txBody>
      </p:sp>
      <p:sp>
        <p:nvSpPr>
          <p:cNvPr id="23" name="Šipka: pětiúhelník 22">
            <a:extLst>
              <a:ext uri="{FF2B5EF4-FFF2-40B4-BE49-F238E27FC236}">
                <a16:creationId xmlns:a16="http://schemas.microsoft.com/office/drawing/2014/main" id="{C69933FB-B9EE-4D24-B1C5-EEE6A1233DAC}"/>
              </a:ext>
            </a:extLst>
          </p:cNvPr>
          <p:cNvSpPr/>
          <p:nvPr/>
        </p:nvSpPr>
        <p:spPr>
          <a:xfrm>
            <a:off x="2864935" y="5771641"/>
            <a:ext cx="7295133" cy="41999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087B6F2-59C6-43DE-B700-680F4496F903}"/>
              </a:ext>
            </a:extLst>
          </p:cNvPr>
          <p:cNvSpPr txBox="1"/>
          <p:nvPr/>
        </p:nvSpPr>
        <p:spPr>
          <a:xfrm>
            <a:off x="3256529" y="5744347"/>
            <a:ext cx="697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Fyzická realizace projektů: 1.8.2020 – 30.6.2023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42D7361-F3D8-4106-A990-BCE6465B7CCB}"/>
              </a:ext>
            </a:extLst>
          </p:cNvPr>
          <p:cNvCxnSpPr>
            <a:cxnSpLocks/>
          </p:cNvCxnSpPr>
          <p:nvPr/>
        </p:nvCxnSpPr>
        <p:spPr>
          <a:xfrm flipV="1">
            <a:off x="2853360" y="2384357"/>
            <a:ext cx="8078" cy="3821655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A47CA4A-F650-49BF-B500-F0B76BD17F64}"/>
              </a:ext>
            </a:extLst>
          </p:cNvPr>
          <p:cNvCxnSpPr>
            <a:cxnSpLocks/>
          </p:cNvCxnSpPr>
          <p:nvPr/>
        </p:nvCxnSpPr>
        <p:spPr>
          <a:xfrm flipV="1">
            <a:off x="10184215" y="3740314"/>
            <a:ext cx="0" cy="2451317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mr_cr_rgb.emf">
            <a:extLst>
              <a:ext uri="{FF2B5EF4-FFF2-40B4-BE49-F238E27FC236}">
                <a16:creationId xmlns:a16="http://schemas.microsoft.com/office/drawing/2014/main" id="{437DD740-EA3A-47E8-A11D-4CC7D5AC1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16" name="Nadpis 13">
            <a:extLst>
              <a:ext uri="{FF2B5EF4-FFF2-40B4-BE49-F238E27FC236}">
                <a16:creationId xmlns:a16="http://schemas.microsoft.com/office/drawing/2014/main" id="{A5DC2C02-10E7-471C-BF0E-9014B40BDD38}"/>
              </a:ext>
            </a:extLst>
          </p:cNvPr>
          <p:cNvSpPr txBox="1">
            <a:spLocks noChangeAspect="1"/>
          </p:cNvSpPr>
          <p:nvPr/>
        </p:nvSpPr>
        <p:spPr>
          <a:xfrm>
            <a:off x="1412884" y="2071967"/>
            <a:ext cx="7283152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54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693486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1207CBE0BDD4394F3DC7EC1A1CE80" ma:contentTypeVersion="2" ma:contentTypeDescription="Create a new document." ma:contentTypeScope="" ma:versionID="f27f97e93321d2378f455db5dea80217">
  <xsd:schema xmlns:xsd="http://www.w3.org/2001/XMLSchema" xmlns:xs="http://www.w3.org/2001/XMLSchema" xmlns:p="http://schemas.microsoft.com/office/2006/metadata/properties" xmlns:ns2="2c910e47-abd0-4040-bbef-4f43a7a0d4b0" targetNamespace="http://schemas.microsoft.com/office/2006/metadata/properties" ma:root="true" ma:fieldsID="bb521d5d62b6f0ec6ef93c2e44863dc7" ns2:_="">
    <xsd:import namespace="2c910e47-abd0-4040-bbef-4f43a7a0d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10e47-abd0-4040-bbef-4f43a7a0d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CE617-5BAB-4FBE-8C94-9C390FA5F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397C0-8E26-4624-8A4F-443F9812EE65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c910e47-abd0-4040-bbef-4f43a7a0d4b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4AE601-9EC1-4BA1-80C1-E59338EB7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10e47-abd0-4040-bbef-4f43a7a0d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Širokoúhlá obrazovka</PresentationFormat>
  <Paragraphs>118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2021-04-05T13:05:16Z</dcterms:created>
  <dcterms:modified xsi:type="dcterms:W3CDTF">2021-04-15T05:17:55Z</dcterms:modified>
</cp:coreProperties>
</file>