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3"/>
  </p:notesMasterIdLst>
  <p:sldIdLst>
    <p:sldId id="259" r:id="rId5"/>
    <p:sldId id="280" r:id="rId6"/>
    <p:sldId id="281" r:id="rId7"/>
    <p:sldId id="262" r:id="rId8"/>
    <p:sldId id="270" r:id="rId9"/>
    <p:sldId id="264" r:id="rId10"/>
    <p:sldId id="276" r:id="rId11"/>
    <p:sldId id="274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CFD5EA"/>
    <a:srgbClr val="97B7D4"/>
    <a:srgbClr val="D2D2D2"/>
    <a:srgbClr val="F19069"/>
    <a:srgbClr val="EC7728"/>
    <a:srgbClr val="F197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Tmavý styl 2 – zvýraznění 1/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Světlý styl 2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7558" autoAdjust="0"/>
  </p:normalViewPr>
  <p:slideViewPr>
    <p:cSldViewPr snapToGrid="0">
      <p:cViewPr varScale="1">
        <p:scale>
          <a:sx n="66" d="100"/>
          <a:sy n="66" d="100"/>
        </p:scale>
        <p:origin x="1330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D6C384-6FCB-432C-95C4-F41861C03B6D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91131D-EDE2-41FE-B3E7-25BDA1186B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6803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1131D-EDE2-41FE-B3E7-25BDA1186B6B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4658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91131D-EDE2-41FE-B3E7-25BDA1186B6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1356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1131D-EDE2-41FE-B3E7-25BDA1186B6B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3435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1131D-EDE2-41FE-B3E7-25BDA1186B6B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9449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1131D-EDE2-41FE-B3E7-25BDA1186B6B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7308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91131D-EDE2-41FE-B3E7-25BDA1186B6B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0545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51FEC8-9C4F-4D44-B0E3-5497D448A5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86A5CA9-6C2E-4CF2-B4F0-2A17315806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676EBF-6D62-43AF-88AF-B7892CAB7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DA8AE-4344-47F2-B9E4-138EF41B79E8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1CB58AB-BD5C-4F0E-9834-1044D849F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651615D-0A7B-43A3-B547-25B6D3450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886F-D9CF-4117-803C-7EB0CC5D66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0606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247647-C605-4236-B887-9D8EEDF5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A3CAB74-BD52-4A4C-A09B-7FFEC1DC25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8E2CF36-93BD-4D05-80CE-35B7E742D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DA8AE-4344-47F2-B9E4-138EF41B79E8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AB42CF-7A98-43D0-A9C7-4773BC42E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1FC90E-14AB-46B9-999D-71DD0E647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886F-D9CF-4117-803C-7EB0CC5D66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2467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746D2F6-D004-436F-A888-01B1D63D5E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FF295EC-BAE7-49A8-A764-23065C18A0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9F6E34F-39E4-4333-B8EB-A9B70B287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DA8AE-4344-47F2-B9E4-138EF41B79E8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92322A5-1B7C-4A2B-9C20-E7334D500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54378B7-5D53-4C0A-9092-BFDD1FFC1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886F-D9CF-4117-803C-7EB0CC5D66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8903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1CEA88-D752-47FE-9A01-EE8CA6AF1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01DF651-566A-46B6-B272-8C0B46840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1CA60D4-E70E-49C4-B01F-6CD33BCDD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DA8AE-4344-47F2-B9E4-138EF41B79E8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08BE682-5E15-4FA3-AA22-A858C0257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BC51602-94D9-4309-BF71-87B0988D9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886F-D9CF-4117-803C-7EB0CC5D66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157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E4FB82-D313-4ABE-91EB-3D97C24D3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A847F92-D24D-4A94-9C78-DE5DD4E6F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DBFA8B-D2E2-4631-8EC5-9AC35D81F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DA8AE-4344-47F2-B9E4-138EF41B79E8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16B4163-C003-4D01-993C-23DB322FF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534AAD-4877-4E88-9C3A-95E2315CB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886F-D9CF-4117-803C-7EB0CC5D66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7826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A1F42C-740B-4A40-BEE5-659AB83D7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A3AB4ED-2D4B-4BFB-8C48-65661B12C2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D66D116-F3E9-4C04-9609-455AC0B862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3DF3249-1205-4C57-98CC-94241A9C3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DA8AE-4344-47F2-B9E4-138EF41B79E8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20C870-0158-4C8D-883F-7FE36A1B3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2540C88-F8D9-422F-B1D7-A057C3B69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886F-D9CF-4117-803C-7EB0CC5D66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0490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567285-74A8-42CB-B532-BF9B0192B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E2A7B0A-8CB3-46F6-8E2D-2827CD9B3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7E63685-3A8C-4CA3-9FE2-3625CA033F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F410D775-A27A-44DD-9D7B-9082156DFB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8D3F0E1-2888-4E23-871B-F580199ABA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CBB633D-E090-4B26-B2A1-875860E9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DA8AE-4344-47F2-B9E4-138EF41B79E8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00C9485-C0FA-4DCD-ADC6-AE5460A0E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CA856FD-284C-4E7E-A7C4-881219034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886F-D9CF-4117-803C-7EB0CC5D66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2071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37007B-D965-428A-9852-9195F090E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B77BD32-4ECA-4C6F-92A1-4A325B02F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DA8AE-4344-47F2-B9E4-138EF41B79E8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36092EC-C602-402D-9E9F-F6435EC08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94CFA91-3B0D-47B3-A5D8-C9CFF3FA6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886F-D9CF-4117-803C-7EB0CC5D66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5147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FB6C791-AB99-44E2-BB99-1D19D1A18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DA8AE-4344-47F2-B9E4-138EF41B79E8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76A484F-9C0F-4DFD-8DE5-29C5410EA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ED9FD82-1346-4CB3-A725-793179794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886F-D9CF-4117-803C-7EB0CC5D66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3376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F33920-B3A7-4BFE-B5A1-EF2EE8866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D6B3339-7D94-4B24-9603-43C4C5670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1398091-EB20-4B27-8132-94FDD04B4A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C4F2EC9-86C3-4688-A7FB-E9A0B1315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DA8AE-4344-47F2-B9E4-138EF41B79E8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1B93732-EB9F-4641-A19E-4D70C7DD5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FA28881-910E-4C00-9A15-FE262AC9F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886F-D9CF-4117-803C-7EB0CC5D66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6548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D2BD07-A92A-47D2-99B4-7AC15064F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C4B5E8E-B04B-47FE-B9B0-D11D41DE3F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57FF229B-55CB-4F26-92DB-62973BF637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45F2BAD-0BC5-470C-A799-E91A6E5D4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DA8AE-4344-47F2-B9E4-138EF41B79E8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A627100-5A67-4731-AF64-0655B5C41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85D0993-A64C-4C7D-A3C7-AF39713CE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886F-D9CF-4117-803C-7EB0CC5D66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5241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4DB8598-8C22-463E-B252-995644E7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9E7E948-6D07-45F8-8349-E22B3841D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B5E8E2E-7250-46BB-BF0E-E0C130606C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DA8AE-4344-47F2-B9E4-138EF41B79E8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1A94BAF-AA7E-4B7E-B632-4C49D78C33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B9D2DD-E88C-47A7-888E-89F1A49DB8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1886F-D9CF-4117-803C-7EB0CC5D66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9040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91F32EBA-ED97-466E-8CFA-838258415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12C5E87-CB8A-4EB6-9DF9-90164F54C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3983755" y="404258"/>
            <a:ext cx="7775429" cy="6051730"/>
          </a:xfrm>
          <a:custGeom>
            <a:avLst/>
            <a:gdLst>
              <a:gd name="connsiteX0" fmla="*/ 6757888 w 7775429"/>
              <a:gd name="connsiteY0" fmla="*/ 3123835 h 6051730"/>
              <a:gd name="connsiteX1" fmla="*/ 5223007 w 7775429"/>
              <a:gd name="connsiteY1" fmla="*/ 3123835 h 6051730"/>
              <a:gd name="connsiteX2" fmla="*/ 5003739 w 7775429"/>
              <a:gd name="connsiteY2" fmla="*/ 3001951 h 6051730"/>
              <a:gd name="connsiteX3" fmla="*/ 4236300 w 7775429"/>
              <a:gd name="connsiteY3" fmla="*/ 1688315 h 6051730"/>
              <a:gd name="connsiteX4" fmla="*/ 4236300 w 7775429"/>
              <a:gd name="connsiteY4" fmla="*/ 1435519 h 6051730"/>
              <a:gd name="connsiteX5" fmla="*/ 5003739 w 7775429"/>
              <a:gd name="connsiteY5" fmla="*/ 121884 h 6051730"/>
              <a:gd name="connsiteX6" fmla="*/ 5223007 w 7775429"/>
              <a:gd name="connsiteY6" fmla="*/ 0 h 6051730"/>
              <a:gd name="connsiteX7" fmla="*/ 6757888 w 7775429"/>
              <a:gd name="connsiteY7" fmla="*/ 0 h 6051730"/>
              <a:gd name="connsiteX8" fmla="*/ 6977155 w 7775429"/>
              <a:gd name="connsiteY8" fmla="*/ 121884 h 6051730"/>
              <a:gd name="connsiteX9" fmla="*/ 7744595 w 7775429"/>
              <a:gd name="connsiteY9" fmla="*/ 1435519 h 6051730"/>
              <a:gd name="connsiteX10" fmla="*/ 7744595 w 7775429"/>
              <a:gd name="connsiteY10" fmla="*/ 1688315 h 6051730"/>
              <a:gd name="connsiteX11" fmla="*/ 6977155 w 7775429"/>
              <a:gd name="connsiteY11" fmla="*/ 3001951 h 6051730"/>
              <a:gd name="connsiteX12" fmla="*/ 6757888 w 7775429"/>
              <a:gd name="connsiteY12" fmla="*/ 3123835 h 6051730"/>
              <a:gd name="connsiteX13" fmla="*/ 3556238 w 7775429"/>
              <a:gd name="connsiteY13" fmla="*/ 5503115 h 6051730"/>
              <a:gd name="connsiteX14" fmla="*/ 3291436 w 7775429"/>
              <a:gd name="connsiteY14" fmla="*/ 5503115 h 6051730"/>
              <a:gd name="connsiteX15" fmla="*/ 3260544 w 7775429"/>
              <a:gd name="connsiteY15" fmla="*/ 5503115 h 6051730"/>
              <a:gd name="connsiteX16" fmla="*/ 3231067 w 7775429"/>
              <a:gd name="connsiteY16" fmla="*/ 5452355 h 6051730"/>
              <a:gd name="connsiteX17" fmla="*/ 3086688 w 7775429"/>
              <a:gd name="connsiteY17" fmla="*/ 5203722 h 6051730"/>
              <a:gd name="connsiteX18" fmla="*/ 3086688 w 7775429"/>
              <a:gd name="connsiteY18" fmla="*/ 5064553 h 6051730"/>
              <a:gd name="connsiteX19" fmla="*/ 3481893 w 7775429"/>
              <a:gd name="connsiteY19" fmla="*/ 4383983 h 6051730"/>
              <a:gd name="connsiteX20" fmla="*/ 3602840 w 7775429"/>
              <a:gd name="connsiteY20" fmla="*/ 4312701 h 6051730"/>
              <a:gd name="connsiteX21" fmla="*/ 4391548 w 7775429"/>
              <a:gd name="connsiteY21" fmla="*/ 4312701 h 6051730"/>
              <a:gd name="connsiteX22" fmla="*/ 4428679 w 7775429"/>
              <a:gd name="connsiteY22" fmla="*/ 4317633 h 6051730"/>
              <a:gd name="connsiteX23" fmla="*/ 4454216 w 7775429"/>
              <a:gd name="connsiteY23" fmla="*/ 4328340 h 6051730"/>
              <a:gd name="connsiteX24" fmla="*/ 4438609 w 7775429"/>
              <a:gd name="connsiteY24" fmla="*/ 4355333 h 6051730"/>
              <a:gd name="connsiteX25" fmla="*/ 3885668 w 7775429"/>
              <a:gd name="connsiteY25" fmla="*/ 5311656 h 6051730"/>
              <a:gd name="connsiteX26" fmla="*/ 3556238 w 7775429"/>
              <a:gd name="connsiteY26" fmla="*/ 5503115 h 6051730"/>
              <a:gd name="connsiteX27" fmla="*/ 4438254 w 7775429"/>
              <a:gd name="connsiteY27" fmla="*/ 6051730 h 6051730"/>
              <a:gd name="connsiteX28" fmla="*/ 3548595 w 7775429"/>
              <a:gd name="connsiteY28" fmla="*/ 6051730 h 6051730"/>
              <a:gd name="connsiteX29" fmla="*/ 3412169 w 7775429"/>
              <a:gd name="connsiteY29" fmla="*/ 5971324 h 6051730"/>
              <a:gd name="connsiteX30" fmla="*/ 3173058 w 7775429"/>
              <a:gd name="connsiteY30" fmla="*/ 5559560 h 6051730"/>
              <a:gd name="connsiteX31" fmla="*/ 3146046 w 7775429"/>
              <a:gd name="connsiteY31" fmla="*/ 5513043 h 6051730"/>
              <a:gd name="connsiteX32" fmla="*/ 3167300 w 7775429"/>
              <a:gd name="connsiteY32" fmla="*/ 5513043 h 6051730"/>
              <a:gd name="connsiteX33" fmla="*/ 3267756 w 7775429"/>
              <a:gd name="connsiteY33" fmla="*/ 5513043 h 6051730"/>
              <a:gd name="connsiteX34" fmla="*/ 3311396 w 7775429"/>
              <a:gd name="connsiteY34" fmla="*/ 5588194 h 6051730"/>
              <a:gd name="connsiteX35" fmla="*/ 3478124 w 7775429"/>
              <a:gd name="connsiteY35" fmla="*/ 5875309 h 6051730"/>
              <a:gd name="connsiteX36" fmla="*/ 3599071 w 7775429"/>
              <a:gd name="connsiteY36" fmla="*/ 5946592 h 6051730"/>
              <a:gd name="connsiteX37" fmla="*/ 4387779 w 7775429"/>
              <a:gd name="connsiteY37" fmla="*/ 5946592 h 6051730"/>
              <a:gd name="connsiteX38" fmla="*/ 4510428 w 7775429"/>
              <a:gd name="connsiteY38" fmla="*/ 5875309 h 6051730"/>
              <a:gd name="connsiteX39" fmla="*/ 4903930 w 7775429"/>
              <a:gd name="connsiteY39" fmla="*/ 5194740 h 6051730"/>
              <a:gd name="connsiteX40" fmla="*/ 4903930 w 7775429"/>
              <a:gd name="connsiteY40" fmla="*/ 5055570 h 6051730"/>
              <a:gd name="connsiteX41" fmla="*/ 4510428 w 7775429"/>
              <a:gd name="connsiteY41" fmla="*/ 4375000 h 6051730"/>
              <a:gd name="connsiteX42" fmla="*/ 4458686 w 7775429"/>
              <a:gd name="connsiteY42" fmla="*/ 4322811 h 6051730"/>
              <a:gd name="connsiteX43" fmla="*/ 4452698 w 7775429"/>
              <a:gd name="connsiteY43" fmla="*/ 4320302 h 6051730"/>
              <a:gd name="connsiteX44" fmla="*/ 4484794 w 7775429"/>
              <a:gd name="connsiteY44" fmla="*/ 4264792 h 6051730"/>
              <a:gd name="connsiteX45" fmla="*/ 4508664 w 7775429"/>
              <a:gd name="connsiteY45" fmla="*/ 4223507 h 6051730"/>
              <a:gd name="connsiteX46" fmla="*/ 4483907 w 7775429"/>
              <a:gd name="connsiteY46" fmla="*/ 4213126 h 6051730"/>
              <a:gd name="connsiteX47" fmla="*/ 4442024 w 7775429"/>
              <a:gd name="connsiteY47" fmla="*/ 4207562 h 6051730"/>
              <a:gd name="connsiteX48" fmla="*/ 3552365 w 7775429"/>
              <a:gd name="connsiteY48" fmla="*/ 4207562 h 6051730"/>
              <a:gd name="connsiteX49" fmla="*/ 3415938 w 7775429"/>
              <a:gd name="connsiteY49" fmla="*/ 4287967 h 6051730"/>
              <a:gd name="connsiteX50" fmla="*/ 2970149 w 7775429"/>
              <a:gd name="connsiteY50" fmla="*/ 5055647 h 6051730"/>
              <a:gd name="connsiteX51" fmla="*/ 2970149 w 7775429"/>
              <a:gd name="connsiteY51" fmla="*/ 5212628 h 6051730"/>
              <a:gd name="connsiteX52" fmla="*/ 3117294 w 7775429"/>
              <a:gd name="connsiteY52" fmla="*/ 5466022 h 6051730"/>
              <a:gd name="connsiteX53" fmla="*/ 3138834 w 7775429"/>
              <a:gd name="connsiteY53" fmla="*/ 5503115 h 6051730"/>
              <a:gd name="connsiteX54" fmla="*/ 3039048 w 7775429"/>
              <a:gd name="connsiteY54" fmla="*/ 5503115 h 6051730"/>
              <a:gd name="connsiteX55" fmla="*/ 1437823 w 7775429"/>
              <a:gd name="connsiteY55" fmla="*/ 5503115 h 6051730"/>
              <a:gd name="connsiteX56" fmla="*/ 1112968 w 7775429"/>
              <a:gd name="connsiteY56" fmla="*/ 5311656 h 6051730"/>
              <a:gd name="connsiteX57" fmla="*/ 51474 w 7775429"/>
              <a:gd name="connsiteY57" fmla="*/ 3483691 h 6051730"/>
              <a:gd name="connsiteX58" fmla="*/ 51474 w 7775429"/>
              <a:gd name="connsiteY58" fmla="*/ 3109892 h 6051730"/>
              <a:gd name="connsiteX59" fmla="*/ 1112968 w 7775429"/>
              <a:gd name="connsiteY59" fmla="*/ 1281925 h 6051730"/>
              <a:gd name="connsiteX60" fmla="*/ 1437823 w 7775429"/>
              <a:gd name="connsiteY60" fmla="*/ 1090467 h 6051730"/>
              <a:gd name="connsiteX61" fmla="*/ 3556238 w 7775429"/>
              <a:gd name="connsiteY61" fmla="*/ 1090467 h 6051730"/>
              <a:gd name="connsiteX62" fmla="*/ 3885668 w 7775429"/>
              <a:gd name="connsiteY62" fmla="*/ 1281925 h 6051730"/>
              <a:gd name="connsiteX63" fmla="*/ 4942588 w 7775429"/>
              <a:gd name="connsiteY63" fmla="*/ 3109892 h 6051730"/>
              <a:gd name="connsiteX64" fmla="*/ 4942588 w 7775429"/>
              <a:gd name="connsiteY64" fmla="*/ 3483691 h 6051730"/>
              <a:gd name="connsiteX65" fmla="*/ 4550147 w 7775429"/>
              <a:gd name="connsiteY65" fmla="*/ 4162428 h 6051730"/>
              <a:gd name="connsiteX66" fmla="*/ 4517072 w 7775429"/>
              <a:gd name="connsiteY66" fmla="*/ 4219628 h 6051730"/>
              <a:gd name="connsiteX67" fmla="*/ 4518236 w 7775429"/>
              <a:gd name="connsiteY67" fmla="*/ 4220116 h 6051730"/>
              <a:gd name="connsiteX68" fmla="*/ 4576603 w 7775429"/>
              <a:gd name="connsiteY68" fmla="*/ 4278984 h 6051730"/>
              <a:gd name="connsiteX69" fmla="*/ 5020470 w 7775429"/>
              <a:gd name="connsiteY69" fmla="*/ 5046664 h 6051730"/>
              <a:gd name="connsiteX70" fmla="*/ 5020470 w 7775429"/>
              <a:gd name="connsiteY70" fmla="*/ 5203646 h 6051730"/>
              <a:gd name="connsiteX71" fmla="*/ 4576603 w 7775429"/>
              <a:gd name="connsiteY71" fmla="*/ 5971324 h 6051730"/>
              <a:gd name="connsiteX72" fmla="*/ 4438254 w 7775429"/>
              <a:gd name="connsiteY72" fmla="*/ 6051730 h 6051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7775429" h="6051730">
                <a:moveTo>
                  <a:pt x="6757888" y="3123835"/>
                </a:moveTo>
                <a:cubicBezTo>
                  <a:pt x="5223007" y="3123835"/>
                  <a:pt x="5223007" y="3123835"/>
                  <a:pt x="5223007" y="3123835"/>
                </a:cubicBezTo>
                <a:cubicBezTo>
                  <a:pt x="5145351" y="3123835"/>
                  <a:pt x="5044851" y="3069664"/>
                  <a:pt x="5003739" y="3001951"/>
                </a:cubicBezTo>
                <a:cubicBezTo>
                  <a:pt x="4236300" y="1688315"/>
                  <a:pt x="4236300" y="1688315"/>
                  <a:pt x="4236300" y="1688315"/>
                </a:cubicBezTo>
                <a:cubicBezTo>
                  <a:pt x="4199755" y="1616088"/>
                  <a:pt x="4199755" y="1507747"/>
                  <a:pt x="4236300" y="1435519"/>
                </a:cubicBezTo>
                <a:cubicBezTo>
                  <a:pt x="5003739" y="121884"/>
                  <a:pt x="5003739" y="121884"/>
                  <a:pt x="5003739" y="121884"/>
                </a:cubicBezTo>
                <a:cubicBezTo>
                  <a:pt x="5044851" y="54170"/>
                  <a:pt x="5145351" y="0"/>
                  <a:pt x="5223007" y="0"/>
                </a:cubicBezTo>
                <a:lnTo>
                  <a:pt x="6757888" y="0"/>
                </a:lnTo>
                <a:cubicBezTo>
                  <a:pt x="6840113" y="0"/>
                  <a:pt x="6940611" y="54170"/>
                  <a:pt x="6977155" y="121884"/>
                </a:cubicBezTo>
                <a:cubicBezTo>
                  <a:pt x="7744595" y="1435519"/>
                  <a:pt x="7744595" y="1435519"/>
                  <a:pt x="7744595" y="1435519"/>
                </a:cubicBezTo>
                <a:cubicBezTo>
                  <a:pt x="7785708" y="1507747"/>
                  <a:pt x="7785708" y="1616088"/>
                  <a:pt x="7744595" y="1688315"/>
                </a:cubicBezTo>
                <a:cubicBezTo>
                  <a:pt x="6977155" y="3001951"/>
                  <a:pt x="6977155" y="3001951"/>
                  <a:pt x="6977155" y="3001951"/>
                </a:cubicBezTo>
                <a:cubicBezTo>
                  <a:pt x="6940611" y="3069664"/>
                  <a:pt x="6840113" y="3123835"/>
                  <a:pt x="6757888" y="3123835"/>
                </a:cubicBezTo>
                <a:close/>
                <a:moveTo>
                  <a:pt x="3556238" y="5503115"/>
                </a:moveTo>
                <a:cubicBezTo>
                  <a:pt x="3556238" y="5503115"/>
                  <a:pt x="3556238" y="5503115"/>
                  <a:pt x="3291436" y="5503115"/>
                </a:cubicBezTo>
                <a:lnTo>
                  <a:pt x="3260544" y="5503115"/>
                </a:lnTo>
                <a:lnTo>
                  <a:pt x="3231067" y="5452355"/>
                </a:lnTo>
                <a:cubicBezTo>
                  <a:pt x="3190023" y="5381674"/>
                  <a:pt x="3142263" y="5299428"/>
                  <a:pt x="3086688" y="5203722"/>
                </a:cubicBezTo>
                <a:cubicBezTo>
                  <a:pt x="3061136" y="5161292"/>
                  <a:pt x="3061136" y="5106983"/>
                  <a:pt x="3086688" y="5064553"/>
                </a:cubicBezTo>
                <a:cubicBezTo>
                  <a:pt x="3086688" y="5064553"/>
                  <a:pt x="3086688" y="5064553"/>
                  <a:pt x="3481893" y="4383983"/>
                </a:cubicBezTo>
                <a:cubicBezTo>
                  <a:pt x="3505743" y="4339856"/>
                  <a:pt x="3553439" y="4312701"/>
                  <a:pt x="3602840" y="4312701"/>
                </a:cubicBezTo>
                <a:cubicBezTo>
                  <a:pt x="3602840" y="4312701"/>
                  <a:pt x="3602840" y="4312701"/>
                  <a:pt x="4391548" y="4312701"/>
                </a:cubicBezTo>
                <a:cubicBezTo>
                  <a:pt x="4404323" y="4312701"/>
                  <a:pt x="4416781" y="4314398"/>
                  <a:pt x="4428679" y="4317633"/>
                </a:cubicBezTo>
                <a:lnTo>
                  <a:pt x="4454216" y="4328340"/>
                </a:lnTo>
                <a:lnTo>
                  <a:pt x="4438609" y="4355333"/>
                </a:lnTo>
                <a:cubicBezTo>
                  <a:pt x="4297495" y="4599392"/>
                  <a:pt x="4116869" y="4911789"/>
                  <a:pt x="3885668" y="5311656"/>
                </a:cubicBezTo>
                <a:cubicBezTo>
                  <a:pt x="3817038" y="5430178"/>
                  <a:pt x="3693500" y="5503115"/>
                  <a:pt x="3556238" y="5503115"/>
                </a:cubicBezTo>
                <a:close/>
                <a:moveTo>
                  <a:pt x="4438254" y="6051730"/>
                </a:moveTo>
                <a:cubicBezTo>
                  <a:pt x="4438254" y="6051730"/>
                  <a:pt x="4438254" y="6051730"/>
                  <a:pt x="3548595" y="6051730"/>
                </a:cubicBezTo>
                <a:cubicBezTo>
                  <a:pt x="3492871" y="6051730"/>
                  <a:pt x="3439071" y="6021098"/>
                  <a:pt x="3412169" y="5971324"/>
                </a:cubicBezTo>
                <a:cubicBezTo>
                  <a:pt x="3412169" y="5971324"/>
                  <a:pt x="3412169" y="5971324"/>
                  <a:pt x="3173058" y="5559560"/>
                </a:cubicBezTo>
                <a:lnTo>
                  <a:pt x="3146046" y="5513043"/>
                </a:lnTo>
                <a:lnTo>
                  <a:pt x="3167300" y="5513043"/>
                </a:lnTo>
                <a:lnTo>
                  <a:pt x="3267756" y="5513043"/>
                </a:lnTo>
                <a:lnTo>
                  <a:pt x="3311396" y="5588194"/>
                </a:lnTo>
                <a:cubicBezTo>
                  <a:pt x="3478124" y="5875309"/>
                  <a:pt x="3478124" y="5875309"/>
                  <a:pt x="3478124" y="5875309"/>
                </a:cubicBezTo>
                <a:cubicBezTo>
                  <a:pt x="3501973" y="5919436"/>
                  <a:pt x="3549670" y="5946592"/>
                  <a:pt x="3599071" y="5946592"/>
                </a:cubicBezTo>
                <a:cubicBezTo>
                  <a:pt x="4387779" y="5946592"/>
                  <a:pt x="4387779" y="5946592"/>
                  <a:pt x="4387779" y="5946592"/>
                </a:cubicBezTo>
                <a:cubicBezTo>
                  <a:pt x="4438882" y="5946592"/>
                  <a:pt x="4484876" y="5919436"/>
                  <a:pt x="4510428" y="5875309"/>
                </a:cubicBezTo>
                <a:cubicBezTo>
                  <a:pt x="4903930" y="5194740"/>
                  <a:pt x="4903930" y="5194740"/>
                  <a:pt x="4903930" y="5194740"/>
                </a:cubicBezTo>
                <a:cubicBezTo>
                  <a:pt x="4929483" y="5152309"/>
                  <a:pt x="4929483" y="5098000"/>
                  <a:pt x="4903930" y="5055570"/>
                </a:cubicBezTo>
                <a:cubicBezTo>
                  <a:pt x="4510428" y="4375000"/>
                  <a:pt x="4510428" y="4375000"/>
                  <a:pt x="4510428" y="4375000"/>
                </a:cubicBezTo>
                <a:cubicBezTo>
                  <a:pt x="4497651" y="4352936"/>
                  <a:pt x="4479766" y="4335115"/>
                  <a:pt x="4458686" y="4322811"/>
                </a:cubicBezTo>
                <a:lnTo>
                  <a:pt x="4452698" y="4320302"/>
                </a:lnTo>
                <a:lnTo>
                  <a:pt x="4484794" y="4264792"/>
                </a:lnTo>
                <a:lnTo>
                  <a:pt x="4508664" y="4223507"/>
                </a:lnTo>
                <a:lnTo>
                  <a:pt x="4483907" y="4213126"/>
                </a:lnTo>
                <a:cubicBezTo>
                  <a:pt x="4470485" y="4209476"/>
                  <a:pt x="4456434" y="4207562"/>
                  <a:pt x="4442024" y="4207562"/>
                </a:cubicBezTo>
                <a:cubicBezTo>
                  <a:pt x="3552365" y="4207562"/>
                  <a:pt x="3552365" y="4207562"/>
                  <a:pt x="3552365" y="4207562"/>
                </a:cubicBezTo>
                <a:cubicBezTo>
                  <a:pt x="3496641" y="4207562"/>
                  <a:pt x="3442841" y="4238192"/>
                  <a:pt x="3415938" y="4287967"/>
                </a:cubicBezTo>
                <a:cubicBezTo>
                  <a:pt x="2970149" y="5055647"/>
                  <a:pt x="2970149" y="5055647"/>
                  <a:pt x="2970149" y="5055647"/>
                </a:cubicBezTo>
                <a:cubicBezTo>
                  <a:pt x="2941326" y="5103506"/>
                  <a:pt x="2941326" y="5164767"/>
                  <a:pt x="2970149" y="5212628"/>
                </a:cubicBezTo>
                <a:cubicBezTo>
                  <a:pt x="3025872" y="5308588"/>
                  <a:pt x="3074630" y="5392553"/>
                  <a:pt x="3117294" y="5466022"/>
                </a:cubicBezTo>
                <a:lnTo>
                  <a:pt x="3138834" y="5503115"/>
                </a:lnTo>
                <a:lnTo>
                  <a:pt x="3039048" y="5503115"/>
                </a:lnTo>
                <a:cubicBezTo>
                  <a:pt x="2728732" y="5503115"/>
                  <a:pt x="2232229" y="5503115"/>
                  <a:pt x="1437823" y="5503115"/>
                </a:cubicBezTo>
                <a:cubicBezTo>
                  <a:pt x="1305136" y="5503115"/>
                  <a:pt x="1177024" y="5430178"/>
                  <a:pt x="1112968" y="5311656"/>
                </a:cubicBezTo>
                <a:cubicBezTo>
                  <a:pt x="1112968" y="5311656"/>
                  <a:pt x="1112968" y="5311656"/>
                  <a:pt x="51474" y="3483691"/>
                </a:cubicBezTo>
                <a:cubicBezTo>
                  <a:pt x="-17158" y="3369728"/>
                  <a:pt x="-17158" y="3223855"/>
                  <a:pt x="51474" y="3109892"/>
                </a:cubicBezTo>
                <a:cubicBezTo>
                  <a:pt x="51474" y="3109892"/>
                  <a:pt x="51474" y="3109892"/>
                  <a:pt x="1112968" y="1281925"/>
                </a:cubicBezTo>
                <a:cubicBezTo>
                  <a:pt x="1177024" y="1163403"/>
                  <a:pt x="1305136" y="1090467"/>
                  <a:pt x="1437823" y="1090467"/>
                </a:cubicBezTo>
                <a:cubicBezTo>
                  <a:pt x="1437823" y="1090467"/>
                  <a:pt x="1437823" y="1090467"/>
                  <a:pt x="3556238" y="1090467"/>
                </a:cubicBezTo>
                <a:cubicBezTo>
                  <a:pt x="3693500" y="1090467"/>
                  <a:pt x="3817038" y="1163403"/>
                  <a:pt x="3885668" y="1281925"/>
                </a:cubicBezTo>
                <a:cubicBezTo>
                  <a:pt x="3885668" y="1281925"/>
                  <a:pt x="3885668" y="1281925"/>
                  <a:pt x="4942588" y="3109892"/>
                </a:cubicBezTo>
                <a:cubicBezTo>
                  <a:pt x="5011220" y="3223855"/>
                  <a:pt x="5011220" y="3369728"/>
                  <a:pt x="4942588" y="3483691"/>
                </a:cubicBezTo>
                <a:cubicBezTo>
                  <a:pt x="4942588" y="3483691"/>
                  <a:pt x="4942588" y="3483691"/>
                  <a:pt x="4550147" y="4162428"/>
                </a:cubicBezTo>
                <a:lnTo>
                  <a:pt x="4517072" y="4219628"/>
                </a:lnTo>
                <a:lnTo>
                  <a:pt x="4518236" y="4220116"/>
                </a:lnTo>
                <a:cubicBezTo>
                  <a:pt x="4542015" y="4233996"/>
                  <a:pt x="4562190" y="4254096"/>
                  <a:pt x="4576603" y="4278984"/>
                </a:cubicBezTo>
                <a:cubicBezTo>
                  <a:pt x="4576603" y="4278984"/>
                  <a:pt x="4576603" y="4278984"/>
                  <a:pt x="5020470" y="5046664"/>
                </a:cubicBezTo>
                <a:cubicBezTo>
                  <a:pt x="5049294" y="5094524"/>
                  <a:pt x="5049294" y="5155785"/>
                  <a:pt x="5020470" y="5203646"/>
                </a:cubicBezTo>
                <a:cubicBezTo>
                  <a:pt x="5020470" y="5203646"/>
                  <a:pt x="5020470" y="5203646"/>
                  <a:pt x="4576603" y="5971324"/>
                </a:cubicBezTo>
                <a:cubicBezTo>
                  <a:pt x="4547780" y="6021098"/>
                  <a:pt x="4495898" y="6051730"/>
                  <a:pt x="4438254" y="605173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Nadpis 13">
            <a:extLst>
              <a:ext uri="{FF2B5EF4-FFF2-40B4-BE49-F238E27FC236}">
                <a16:creationId xmlns:a16="http://schemas.microsoft.com/office/drawing/2014/main" id="{A5DC2C02-10E7-471C-BF0E-9014B40BDD38}"/>
              </a:ext>
            </a:extLst>
          </p:cNvPr>
          <p:cNvSpPr txBox="1">
            <a:spLocks noChangeAspect="1"/>
          </p:cNvSpPr>
          <p:nvPr/>
        </p:nvSpPr>
        <p:spPr>
          <a:xfrm>
            <a:off x="965199" y="465676"/>
            <a:ext cx="5451504" cy="27546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baseline="0">
                <a:solidFill>
                  <a:srgbClr val="000099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000" dirty="0">
                <a:solidFill>
                  <a:schemeClr val="tx1"/>
                </a:solidFill>
                <a:latin typeface="+mj-lt"/>
                <a:cs typeface="+mj-cs"/>
              </a:rPr>
              <a:t>DIGITALIZACE STAVEBNÍHO ŘÍZENÍ – AKTUÁLNÍ STAV V RÁMCI PROJEKTŮ IROP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9A69BE8B-5B16-4505-A701-502856414832}"/>
              </a:ext>
            </a:extLst>
          </p:cNvPr>
          <p:cNvSpPr/>
          <p:nvPr/>
        </p:nvSpPr>
        <p:spPr>
          <a:xfrm>
            <a:off x="965200" y="3393569"/>
            <a:ext cx="3018553" cy="31238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fontAlgn="base">
              <a:lnSpc>
                <a:spcPct val="90000"/>
              </a:lnSpc>
              <a:spcAft>
                <a:spcPts val="600"/>
              </a:spcAft>
            </a:pPr>
            <a:r>
              <a:rPr lang="en-US" sz="2400" b="1" dirty="0"/>
              <a:t>Radmila Outlá</a:t>
            </a:r>
            <a:endParaRPr lang="en-US" sz="2400" dirty="0"/>
          </a:p>
          <a:p>
            <a:pPr fontAlgn="base">
              <a:lnSpc>
                <a:spcPct val="90000"/>
              </a:lnSpc>
              <a:spcAft>
                <a:spcPts val="600"/>
              </a:spcAft>
            </a:pPr>
            <a:r>
              <a:rPr lang="en-US" sz="2000" b="1" dirty="0" err="1"/>
              <a:t>Ředitelka</a:t>
            </a:r>
            <a:r>
              <a:rPr lang="en-US" sz="2000" b="1" dirty="0"/>
              <a:t> </a:t>
            </a:r>
            <a:r>
              <a:rPr lang="en-US" sz="2000" b="1" dirty="0" err="1"/>
              <a:t>Odboru</a:t>
            </a:r>
            <a:r>
              <a:rPr lang="en-US" sz="2000" b="1" dirty="0"/>
              <a:t> </a:t>
            </a:r>
            <a:r>
              <a:rPr lang="en-US" sz="2000" b="1" dirty="0" err="1"/>
              <a:t>projektového</a:t>
            </a:r>
            <a:r>
              <a:rPr lang="en-US" sz="2000" b="1" dirty="0"/>
              <a:t> </a:t>
            </a:r>
            <a:r>
              <a:rPr lang="en-US" sz="2000" b="1" dirty="0" err="1"/>
              <a:t>řízení</a:t>
            </a:r>
            <a:endParaRPr lang="en-US" sz="2000" b="1" dirty="0"/>
          </a:p>
          <a:p>
            <a:pPr indent="-2286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fontAlgn="base">
              <a:lnSpc>
                <a:spcPct val="90000"/>
              </a:lnSpc>
              <a:spcAft>
                <a:spcPts val="600"/>
              </a:spcAft>
            </a:pPr>
            <a:r>
              <a:rPr lang="en-US" sz="2400" b="1" dirty="0"/>
              <a:t>Ondřej Lukavec</a:t>
            </a:r>
          </a:p>
          <a:p>
            <a:pPr fontAlgn="base">
              <a:lnSpc>
                <a:spcPct val="90000"/>
              </a:lnSpc>
              <a:spcAft>
                <a:spcPts val="600"/>
              </a:spcAft>
            </a:pPr>
            <a:r>
              <a:rPr lang="en-US" sz="2000" b="1" dirty="0" err="1"/>
              <a:t>Projektový</a:t>
            </a:r>
            <a:r>
              <a:rPr lang="en-US" sz="2000" b="1" dirty="0"/>
              <a:t> </a:t>
            </a:r>
            <a:r>
              <a:rPr lang="en-US" sz="2000" b="1" dirty="0" err="1"/>
              <a:t>manažer</a:t>
            </a:r>
            <a:endParaRPr lang="en-US" sz="2000" dirty="0"/>
          </a:p>
        </p:txBody>
      </p:sp>
      <p:pic>
        <p:nvPicPr>
          <p:cNvPr id="6" name="Obrázek 5" descr="mmr_cr_rgb.emf">
            <a:extLst>
              <a:ext uri="{FF2B5EF4-FFF2-40B4-BE49-F238E27FC236}">
                <a16:creationId xmlns:a16="http://schemas.microsoft.com/office/drawing/2014/main" id="{437DD740-EA3A-47E8-A11D-4CC7D5AC13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2143" y="4710996"/>
            <a:ext cx="2229761" cy="488982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BD3170E8-0560-4B4A-AFDA-D437A7626D8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907223" y="1909854"/>
            <a:ext cx="2941825" cy="2846216"/>
          </a:xfrm>
          <a:prstGeom prst="rect">
            <a:avLst/>
          </a:prstGeom>
        </p:spPr>
      </p:pic>
      <p:sp>
        <p:nvSpPr>
          <p:cNvPr id="17" name="Nadpis 13">
            <a:extLst>
              <a:ext uri="{FF2B5EF4-FFF2-40B4-BE49-F238E27FC236}">
                <a16:creationId xmlns:a16="http://schemas.microsoft.com/office/drawing/2014/main" id="{DF41BABB-EE92-427C-AA2E-A1C51C9DB3CC}"/>
              </a:ext>
            </a:extLst>
          </p:cNvPr>
          <p:cNvSpPr txBox="1">
            <a:spLocks noChangeAspect="1"/>
          </p:cNvSpPr>
          <p:nvPr/>
        </p:nvSpPr>
        <p:spPr>
          <a:xfrm>
            <a:off x="1412884" y="3972667"/>
            <a:ext cx="7283152" cy="10116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baseline="0">
                <a:solidFill>
                  <a:srgbClr val="000099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>
              <a:lnSpc>
                <a:spcPct val="100000"/>
              </a:lnSpc>
            </a:pPr>
            <a:endParaRPr lang="cs-CZ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523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E57830F5-9638-44A0-899A-1022F4DAC380}"/>
              </a:ext>
            </a:extLst>
          </p:cNvPr>
          <p:cNvSpPr/>
          <p:nvPr/>
        </p:nvSpPr>
        <p:spPr>
          <a:xfrm>
            <a:off x="1735245" y="61490"/>
            <a:ext cx="9133953" cy="674207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95FC762E-1B4F-41C2-BB6F-09497579008D}"/>
              </a:ext>
            </a:extLst>
          </p:cNvPr>
          <p:cNvSpPr/>
          <p:nvPr/>
        </p:nvSpPr>
        <p:spPr>
          <a:xfrm>
            <a:off x="9462711" y="3360221"/>
            <a:ext cx="1147708" cy="1197767"/>
          </a:xfrm>
          <a:prstGeom prst="rect">
            <a:avLst/>
          </a:prstGeom>
          <a:solidFill>
            <a:srgbClr val="ED7D31">
              <a:alpha val="6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Klasifikační systém staveb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Datový standard BIM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(ČAS)</a:t>
            </a:r>
          </a:p>
        </p:txBody>
      </p:sp>
      <p:sp>
        <p:nvSpPr>
          <p:cNvPr id="49" name="Obdélník 48">
            <a:extLst>
              <a:ext uri="{FF2B5EF4-FFF2-40B4-BE49-F238E27FC236}">
                <a16:creationId xmlns:a16="http://schemas.microsoft.com/office/drawing/2014/main" id="{84CB7711-6DD5-4C96-AE7C-B18AF39465D7}"/>
              </a:ext>
            </a:extLst>
          </p:cNvPr>
          <p:cNvSpPr/>
          <p:nvPr/>
        </p:nvSpPr>
        <p:spPr>
          <a:xfrm>
            <a:off x="2036857" y="3302446"/>
            <a:ext cx="1064699" cy="1197767"/>
          </a:xfrm>
          <a:prstGeom prst="rect">
            <a:avLst/>
          </a:prstGeom>
          <a:solidFill>
            <a:srgbClr val="ED7D31">
              <a:alpha val="7098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Databáze určených norem DUN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(ČAS)</a:t>
            </a:r>
          </a:p>
        </p:txBody>
      </p:sp>
      <p:grpSp>
        <p:nvGrpSpPr>
          <p:cNvPr id="32" name="Skupina 31">
            <a:extLst>
              <a:ext uri="{FF2B5EF4-FFF2-40B4-BE49-F238E27FC236}">
                <a16:creationId xmlns:a16="http://schemas.microsoft.com/office/drawing/2014/main" id="{5419FB22-6BC9-49F0-97C0-B1546BE09DAC}"/>
              </a:ext>
            </a:extLst>
          </p:cNvPr>
          <p:cNvGrpSpPr/>
          <p:nvPr/>
        </p:nvGrpSpPr>
        <p:grpSpPr>
          <a:xfrm>
            <a:off x="2031997" y="1654562"/>
            <a:ext cx="8582413" cy="1773196"/>
            <a:chOff x="2031997" y="1755172"/>
            <a:chExt cx="8582413" cy="1773196"/>
          </a:xfrm>
        </p:grpSpPr>
        <p:sp>
          <p:nvSpPr>
            <p:cNvPr id="7" name="Obdélník 6">
              <a:extLst>
                <a:ext uri="{FF2B5EF4-FFF2-40B4-BE49-F238E27FC236}">
                  <a16:creationId xmlns:a16="http://schemas.microsoft.com/office/drawing/2014/main" id="{94099081-203B-480E-9F2D-A07B6EED0957}"/>
                </a:ext>
              </a:extLst>
            </p:cNvPr>
            <p:cNvSpPr/>
            <p:nvPr/>
          </p:nvSpPr>
          <p:spPr>
            <a:xfrm>
              <a:off x="2031999" y="1755172"/>
              <a:ext cx="8582411" cy="1771314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Obdélník 2">
              <a:extLst>
                <a:ext uri="{FF2B5EF4-FFF2-40B4-BE49-F238E27FC236}">
                  <a16:creationId xmlns:a16="http://schemas.microsoft.com/office/drawing/2014/main" id="{A61B2357-8EA2-4147-A500-F4CA0EA22AC1}"/>
                </a:ext>
              </a:extLst>
            </p:cNvPr>
            <p:cNvSpPr/>
            <p:nvPr/>
          </p:nvSpPr>
          <p:spPr>
            <a:xfrm>
              <a:off x="2031997" y="3170921"/>
              <a:ext cx="8578421" cy="357447"/>
            </a:xfrm>
            <a:prstGeom prst="rect">
              <a:avLst/>
            </a:prstGeom>
            <a:solidFill>
              <a:srgbClr val="F197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Obdélník 8">
            <a:extLst>
              <a:ext uri="{FF2B5EF4-FFF2-40B4-BE49-F238E27FC236}">
                <a16:creationId xmlns:a16="http://schemas.microsoft.com/office/drawing/2014/main" id="{258566FA-F29D-4A50-A091-AAC100335324}"/>
              </a:ext>
            </a:extLst>
          </p:cNvPr>
          <p:cNvSpPr/>
          <p:nvPr/>
        </p:nvSpPr>
        <p:spPr>
          <a:xfrm>
            <a:off x="3959759" y="3564382"/>
            <a:ext cx="2236599" cy="128438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SW STAVEBNÍCH</a:t>
            </a: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ÚŘADŮ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stávající</a:t>
            </a: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42C96335-2012-4703-9CE9-6E9F3D16B852}"/>
              </a:ext>
            </a:extLst>
          </p:cNvPr>
          <p:cNvSpPr txBox="1"/>
          <p:nvPr/>
        </p:nvSpPr>
        <p:spPr>
          <a:xfrm>
            <a:off x="1744735" y="76271"/>
            <a:ext cx="9111600" cy="46166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DIGITALIZACE STAVEBNÍHO ŘÍZENÍ</a:t>
            </a:r>
          </a:p>
        </p:txBody>
      </p:sp>
      <p:sp>
        <p:nvSpPr>
          <p:cNvPr id="37" name="Obdélník 36">
            <a:extLst>
              <a:ext uri="{FF2B5EF4-FFF2-40B4-BE49-F238E27FC236}">
                <a16:creationId xmlns:a16="http://schemas.microsoft.com/office/drawing/2014/main" id="{28C9FD2E-C0AF-2943-A87C-0B808C223D47}"/>
              </a:ext>
            </a:extLst>
          </p:cNvPr>
          <p:cNvSpPr/>
          <p:nvPr/>
        </p:nvSpPr>
        <p:spPr>
          <a:xfrm>
            <a:off x="9765861" y="141309"/>
            <a:ext cx="848547" cy="2694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KONCEPT</a:t>
            </a:r>
            <a:endParaRPr kumimoji="0" lang="cs-CZ" sz="11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80C70712-5064-4754-A971-0770A08EE300}"/>
              </a:ext>
            </a:extLst>
          </p:cNvPr>
          <p:cNvSpPr/>
          <p:nvPr/>
        </p:nvSpPr>
        <p:spPr>
          <a:xfrm>
            <a:off x="4910515" y="3098918"/>
            <a:ext cx="2765368" cy="298800"/>
          </a:xfrm>
          <a:prstGeom prst="rect">
            <a:avLst/>
          </a:prstGeom>
          <a:solidFill>
            <a:schemeClr val="accent2">
              <a:lumMod val="75000"/>
            </a:schemeClr>
          </a:solidFill>
          <a:ln/>
          <a:effectLst>
            <a:softEdge rad="3175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Napojení na další systémy</a:t>
            </a:r>
          </a:p>
        </p:txBody>
      </p:sp>
      <p:sp>
        <p:nvSpPr>
          <p:cNvPr id="44" name="Obdélník 43">
            <a:extLst>
              <a:ext uri="{FF2B5EF4-FFF2-40B4-BE49-F238E27FC236}">
                <a16:creationId xmlns:a16="http://schemas.microsoft.com/office/drawing/2014/main" id="{19D3733A-08E8-4086-8E9E-CFAC545C7E28}"/>
              </a:ext>
            </a:extLst>
          </p:cNvPr>
          <p:cNvSpPr/>
          <p:nvPr/>
        </p:nvSpPr>
        <p:spPr>
          <a:xfrm>
            <a:off x="4858873" y="2091552"/>
            <a:ext cx="2765368" cy="453028"/>
          </a:xfrm>
          <a:prstGeom prst="rect">
            <a:avLst/>
          </a:prstGeom>
          <a:solidFill>
            <a:schemeClr val="accent2">
              <a:lumMod val="75000"/>
            </a:schemeClr>
          </a:solidFill>
          <a:ln/>
          <a:effectLst>
            <a:softEdge rad="3175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PORTÁL STAVEBNÍKA</a:t>
            </a:r>
          </a:p>
        </p:txBody>
      </p:sp>
      <p:sp>
        <p:nvSpPr>
          <p:cNvPr id="46" name="Obdélník 45">
            <a:extLst>
              <a:ext uri="{FF2B5EF4-FFF2-40B4-BE49-F238E27FC236}">
                <a16:creationId xmlns:a16="http://schemas.microsoft.com/office/drawing/2014/main" id="{777425EA-F7A4-4455-B947-92EE12904851}"/>
              </a:ext>
            </a:extLst>
          </p:cNvPr>
          <p:cNvSpPr/>
          <p:nvPr/>
        </p:nvSpPr>
        <p:spPr>
          <a:xfrm>
            <a:off x="2031997" y="1667980"/>
            <a:ext cx="8578421" cy="299580"/>
          </a:xfrm>
          <a:prstGeom prst="rect">
            <a:avLst/>
          </a:prstGeom>
          <a:solidFill>
            <a:srgbClr val="EC7728"/>
          </a:solidFill>
          <a:ln/>
          <a:effectLst>
            <a:outerShdw blurRad="381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Integrační platforma digitalizace stav. řízení</a:t>
            </a:r>
          </a:p>
        </p:txBody>
      </p:sp>
      <p:pic>
        <p:nvPicPr>
          <p:cNvPr id="43" name="Obrázek 42">
            <a:extLst>
              <a:ext uri="{FF2B5EF4-FFF2-40B4-BE49-F238E27FC236}">
                <a16:creationId xmlns:a16="http://schemas.microsoft.com/office/drawing/2014/main" id="{86DA4C16-BFFD-014C-BD7D-0645B38EEB5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2065" y="2639145"/>
            <a:ext cx="1018983" cy="299581"/>
          </a:xfrm>
          <a:prstGeom prst="rect">
            <a:avLst/>
          </a:prstGeom>
          <a:ln>
            <a:noFill/>
          </a:ln>
          <a:effectLst>
            <a:softEdge rad="25400"/>
          </a:effectLst>
        </p:spPr>
      </p:pic>
      <p:grpSp>
        <p:nvGrpSpPr>
          <p:cNvPr id="5" name="Skupina 4">
            <a:extLst>
              <a:ext uri="{FF2B5EF4-FFF2-40B4-BE49-F238E27FC236}">
                <a16:creationId xmlns:a16="http://schemas.microsoft.com/office/drawing/2014/main" id="{80DA71E6-BA77-445A-AC76-4374EC5610C0}"/>
              </a:ext>
            </a:extLst>
          </p:cNvPr>
          <p:cNvGrpSpPr/>
          <p:nvPr/>
        </p:nvGrpSpPr>
        <p:grpSpPr>
          <a:xfrm>
            <a:off x="8711114" y="3579909"/>
            <a:ext cx="713037" cy="1472075"/>
            <a:chOff x="8624669" y="3563133"/>
            <a:chExt cx="713037" cy="1472075"/>
          </a:xfrm>
        </p:grpSpPr>
        <p:sp>
          <p:nvSpPr>
            <p:cNvPr id="50" name="Šipka: doleva a nahoru 49">
              <a:extLst>
                <a:ext uri="{FF2B5EF4-FFF2-40B4-BE49-F238E27FC236}">
                  <a16:creationId xmlns:a16="http://schemas.microsoft.com/office/drawing/2014/main" id="{B395026B-9264-41A2-ACD2-1775F5CB7F7E}"/>
                </a:ext>
              </a:extLst>
            </p:cNvPr>
            <p:cNvSpPr/>
            <p:nvPr/>
          </p:nvSpPr>
          <p:spPr>
            <a:xfrm>
              <a:off x="8624669" y="3563133"/>
              <a:ext cx="713037" cy="911290"/>
            </a:xfrm>
            <a:prstGeom prst="leftUpArrow">
              <a:avLst/>
            </a:prstGeom>
            <a:solidFill>
              <a:srgbClr val="97B7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Šipka: doleva a nahoru 50">
              <a:extLst>
                <a:ext uri="{FF2B5EF4-FFF2-40B4-BE49-F238E27FC236}">
                  <a16:creationId xmlns:a16="http://schemas.microsoft.com/office/drawing/2014/main" id="{0CE3B099-3D5C-4F52-9702-DBC4D66C7254}"/>
                </a:ext>
              </a:extLst>
            </p:cNvPr>
            <p:cNvSpPr/>
            <p:nvPr/>
          </p:nvSpPr>
          <p:spPr>
            <a:xfrm rot="10800000" flipH="1">
              <a:off x="8624669" y="4106099"/>
              <a:ext cx="713037" cy="929109"/>
            </a:xfrm>
            <a:prstGeom prst="leftUpArrow">
              <a:avLst>
                <a:gd name="adj1" fmla="val 25000"/>
                <a:gd name="adj2" fmla="val 25280"/>
                <a:gd name="adj3" fmla="val 25000"/>
              </a:avLst>
            </a:prstGeom>
            <a:solidFill>
              <a:srgbClr val="97B7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3" name="Obdélník 52">
            <a:extLst>
              <a:ext uri="{FF2B5EF4-FFF2-40B4-BE49-F238E27FC236}">
                <a16:creationId xmlns:a16="http://schemas.microsoft.com/office/drawing/2014/main" id="{5F16E06C-18BC-4E23-9010-FCC956719495}"/>
              </a:ext>
            </a:extLst>
          </p:cNvPr>
          <p:cNvSpPr/>
          <p:nvPr/>
        </p:nvSpPr>
        <p:spPr>
          <a:xfrm>
            <a:off x="2292102" y="3099796"/>
            <a:ext cx="2498209" cy="299580"/>
          </a:xfrm>
          <a:prstGeom prst="rect">
            <a:avLst/>
          </a:prstGeom>
          <a:solidFill>
            <a:schemeClr val="accent2">
              <a:lumMod val="75000"/>
            </a:schemeClr>
          </a:solidFill>
          <a:ln/>
          <a:effectLst>
            <a:softEdge rad="3175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Podatelna - vyjádření vlastníků TI</a:t>
            </a:r>
          </a:p>
        </p:txBody>
      </p:sp>
      <p:sp>
        <p:nvSpPr>
          <p:cNvPr id="54" name="Obdélník 53">
            <a:extLst>
              <a:ext uri="{FF2B5EF4-FFF2-40B4-BE49-F238E27FC236}">
                <a16:creationId xmlns:a16="http://schemas.microsoft.com/office/drawing/2014/main" id="{82228841-2889-4697-B563-885399BEAC47}"/>
              </a:ext>
            </a:extLst>
          </p:cNvPr>
          <p:cNvSpPr/>
          <p:nvPr/>
        </p:nvSpPr>
        <p:spPr>
          <a:xfrm>
            <a:off x="7832035" y="3095223"/>
            <a:ext cx="2498209" cy="298800"/>
          </a:xfrm>
          <a:prstGeom prst="rect">
            <a:avLst/>
          </a:prstGeom>
          <a:solidFill>
            <a:schemeClr val="accent2">
              <a:lumMod val="75000"/>
            </a:schemeClr>
          </a:solidFill>
          <a:ln/>
          <a:effectLst>
            <a:softEdge rad="3175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IS Identifikačního čísla stavby</a:t>
            </a:r>
          </a:p>
        </p:txBody>
      </p:sp>
      <p:graphicFrame>
        <p:nvGraphicFramePr>
          <p:cNvPr id="29" name="Tabulka 28">
            <a:extLst>
              <a:ext uri="{FF2B5EF4-FFF2-40B4-BE49-F238E27FC236}">
                <a16:creationId xmlns:a16="http://schemas.microsoft.com/office/drawing/2014/main" id="{F4666D43-1809-4347-9049-86A557802B05}"/>
              </a:ext>
            </a:extLst>
          </p:cNvPr>
          <p:cNvGraphicFramePr>
            <a:graphicFrameLocks noGrp="1"/>
          </p:cNvGraphicFramePr>
          <p:nvPr/>
        </p:nvGraphicFramePr>
        <p:xfrm>
          <a:off x="2348321" y="2024348"/>
          <a:ext cx="2038830" cy="9585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{21E4AEA4-8DFA-4A89-87EB-49C32662AFE0}</a:tableStyleId>
              </a:tblPr>
              <a:tblGrid>
                <a:gridCol w="2038830">
                  <a:extLst>
                    <a:ext uri="{9D8B030D-6E8A-4147-A177-3AD203B41FA5}">
                      <a16:colId xmlns:a16="http://schemas.microsoft.com/office/drawing/2014/main" val="737887430"/>
                    </a:ext>
                  </a:extLst>
                </a:gridCol>
              </a:tblGrid>
              <a:tr h="191131">
                <a:tc>
                  <a:txBody>
                    <a:bodyPr/>
                    <a:lstStyle/>
                    <a:p>
                      <a:pPr algn="ctr"/>
                      <a:r>
                        <a:rPr lang="cs-CZ" sz="1100" b="0" dirty="0"/>
                        <a:t>Veřejná část</a:t>
                      </a:r>
                    </a:p>
                  </a:txBody>
                  <a:tcPr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00851208"/>
                  </a:ext>
                </a:extLst>
              </a:tr>
              <a:tr h="191131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/>
                        <a:t>Všeobecné informace</a:t>
                      </a:r>
                    </a:p>
                  </a:txBody>
                  <a:tcPr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77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97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6825738"/>
                  </a:ext>
                </a:extLst>
              </a:tr>
              <a:tr h="191131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/>
                        <a:t>Metodiky</a:t>
                      </a:r>
                    </a:p>
                  </a:txBody>
                  <a:tcPr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EC77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77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97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709579"/>
                  </a:ext>
                </a:extLst>
              </a:tr>
              <a:tr h="191131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/>
                        <a:t>Životní situace</a:t>
                      </a:r>
                    </a:p>
                  </a:txBody>
                  <a:tcPr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EC77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97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2652406"/>
                  </a:ext>
                </a:extLst>
              </a:tr>
            </a:tbl>
          </a:graphicData>
        </a:graphic>
      </p:graphicFrame>
      <p:graphicFrame>
        <p:nvGraphicFramePr>
          <p:cNvPr id="55" name="Tabulka 54">
            <a:extLst>
              <a:ext uri="{FF2B5EF4-FFF2-40B4-BE49-F238E27FC236}">
                <a16:creationId xmlns:a16="http://schemas.microsoft.com/office/drawing/2014/main" id="{44D3ABFE-AEAF-40F4-AAD2-ED9BDB269AC4}"/>
              </a:ext>
            </a:extLst>
          </p:cNvPr>
          <p:cNvGraphicFramePr>
            <a:graphicFrameLocks noGrp="1"/>
          </p:cNvGraphicFramePr>
          <p:nvPr/>
        </p:nvGraphicFramePr>
        <p:xfrm>
          <a:off x="8233279" y="2024086"/>
          <a:ext cx="2038830" cy="9585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{21E4AEA4-8DFA-4A89-87EB-49C32662AFE0}</a:tableStyleId>
              </a:tblPr>
              <a:tblGrid>
                <a:gridCol w="2038830">
                  <a:extLst>
                    <a:ext uri="{9D8B030D-6E8A-4147-A177-3AD203B41FA5}">
                      <a16:colId xmlns:a16="http://schemas.microsoft.com/office/drawing/2014/main" val="737887430"/>
                    </a:ext>
                  </a:extLst>
                </a:gridCol>
              </a:tblGrid>
              <a:tr h="191131">
                <a:tc>
                  <a:txBody>
                    <a:bodyPr/>
                    <a:lstStyle/>
                    <a:p>
                      <a:pPr algn="ctr"/>
                      <a:r>
                        <a:rPr lang="cs-CZ" sz="1100" b="0" dirty="0"/>
                        <a:t>Neveřejná část</a:t>
                      </a:r>
                    </a:p>
                  </a:txBody>
                  <a:tcPr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00851208"/>
                  </a:ext>
                </a:extLst>
              </a:tr>
              <a:tr h="191131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err="1"/>
                        <a:t>Interakt</a:t>
                      </a:r>
                      <a:r>
                        <a:rPr lang="cs-CZ" sz="1100" dirty="0"/>
                        <a:t>. formuláře</a:t>
                      </a:r>
                    </a:p>
                  </a:txBody>
                  <a:tcPr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77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97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6825738"/>
                  </a:ext>
                </a:extLst>
              </a:tr>
              <a:tr h="191131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/>
                        <a:t>Notifikace</a:t>
                      </a:r>
                    </a:p>
                  </a:txBody>
                  <a:tcPr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EC77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77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97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709579"/>
                  </a:ext>
                </a:extLst>
              </a:tr>
              <a:tr h="191131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/>
                        <a:t>Kalendář průběhu řízení</a:t>
                      </a:r>
                    </a:p>
                  </a:txBody>
                  <a:tcPr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EC77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97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2652406"/>
                  </a:ext>
                </a:extLst>
              </a:tr>
            </a:tbl>
          </a:graphicData>
        </a:graphic>
      </p:graphicFrame>
      <p:sp>
        <p:nvSpPr>
          <p:cNvPr id="66" name="Obdélník 65">
            <a:extLst>
              <a:ext uri="{FF2B5EF4-FFF2-40B4-BE49-F238E27FC236}">
                <a16:creationId xmlns:a16="http://schemas.microsoft.com/office/drawing/2014/main" id="{12433496-8951-43A8-A18B-003466C04475}"/>
              </a:ext>
            </a:extLst>
          </p:cNvPr>
          <p:cNvSpPr/>
          <p:nvPr/>
        </p:nvSpPr>
        <p:spPr>
          <a:xfrm>
            <a:off x="1744735" y="5238261"/>
            <a:ext cx="9124463" cy="1528137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Obdélník 66">
            <a:extLst>
              <a:ext uri="{FF2B5EF4-FFF2-40B4-BE49-F238E27FC236}">
                <a16:creationId xmlns:a16="http://schemas.microsoft.com/office/drawing/2014/main" id="{E0A4E928-597B-4F67-A239-80E80FB4944A}"/>
              </a:ext>
            </a:extLst>
          </p:cNvPr>
          <p:cNvSpPr/>
          <p:nvPr/>
        </p:nvSpPr>
        <p:spPr>
          <a:xfrm>
            <a:off x="1982877" y="5315700"/>
            <a:ext cx="1967854" cy="93613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INF.SYSTÉM EVIDENCE ÚZEMNÍCH A STAVEBNÍCH ŘÍZENÍ A JINÝCH POSTUPŮ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Evidence úkonů, postupů, rozhodnutí, opatření, vyjádření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8" name="Obdélník 67">
            <a:extLst>
              <a:ext uri="{FF2B5EF4-FFF2-40B4-BE49-F238E27FC236}">
                <a16:creationId xmlns:a16="http://schemas.microsoft.com/office/drawing/2014/main" id="{CC8DE30B-6811-44D3-BDC1-0C3C7224E744}"/>
              </a:ext>
            </a:extLst>
          </p:cNvPr>
          <p:cNvSpPr/>
          <p:nvPr/>
        </p:nvSpPr>
        <p:spPr>
          <a:xfrm>
            <a:off x="4110183" y="5315700"/>
            <a:ext cx="2105890" cy="93613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INF. SYSTÉM </a:t>
            </a:r>
            <a:b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EVIDENCE ELEKTRONICKÝCH DOKUMENTACÍ</a:t>
            </a:r>
            <a:endParaRPr kumimoji="0" lang="cs-CZ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Projektové dokumentace, volitelně i DWG,  BIM…</a:t>
            </a:r>
          </a:p>
        </p:txBody>
      </p:sp>
      <p:sp>
        <p:nvSpPr>
          <p:cNvPr id="69" name="Obdélník 68">
            <a:extLst>
              <a:ext uri="{FF2B5EF4-FFF2-40B4-BE49-F238E27FC236}">
                <a16:creationId xmlns:a16="http://schemas.microsoft.com/office/drawing/2014/main" id="{D9651B80-02D7-4258-B0F8-8F3B4C191AAF}"/>
              </a:ext>
            </a:extLst>
          </p:cNvPr>
          <p:cNvSpPr/>
          <p:nvPr/>
        </p:nvSpPr>
        <p:spPr>
          <a:xfrm>
            <a:off x="8583518" y="5315700"/>
            <a:ext cx="2026900" cy="59392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DIGITÁLNÍ MAPA VEŘ. SPRÁVY</a:t>
            </a:r>
            <a:b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(komunikace, sítě a vybrané objekty)</a:t>
            </a:r>
            <a:endParaRPr kumimoji="0" lang="cs-CZ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0" name="Obdélník 69">
            <a:extLst>
              <a:ext uri="{FF2B5EF4-FFF2-40B4-BE49-F238E27FC236}">
                <a16:creationId xmlns:a16="http://schemas.microsoft.com/office/drawing/2014/main" id="{A244B6C4-427D-4706-A442-C926D96D9ECD}"/>
              </a:ext>
            </a:extLst>
          </p:cNvPr>
          <p:cNvSpPr/>
          <p:nvPr/>
        </p:nvSpPr>
        <p:spPr>
          <a:xfrm>
            <a:off x="6383034" y="5315700"/>
            <a:ext cx="2033521" cy="93613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NÁRODNÍ GEOPORTÁL ÚZEMNÍHO PLÁNOVÁNÍI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Inf</a:t>
            </a: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. systém pro územní plánování a správu ÚP</a:t>
            </a:r>
          </a:p>
        </p:txBody>
      </p:sp>
      <p:sp>
        <p:nvSpPr>
          <p:cNvPr id="71" name="Obdélník 70">
            <a:extLst>
              <a:ext uri="{FF2B5EF4-FFF2-40B4-BE49-F238E27FC236}">
                <a16:creationId xmlns:a16="http://schemas.microsoft.com/office/drawing/2014/main" id="{CB6D3EC7-7743-7544-B2A6-5F964E4AD906}"/>
              </a:ext>
            </a:extLst>
          </p:cNvPr>
          <p:cNvSpPr/>
          <p:nvPr/>
        </p:nvSpPr>
        <p:spPr>
          <a:xfrm>
            <a:off x="1735246" y="6379155"/>
            <a:ext cx="9124463" cy="4173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Obdélník 73">
            <a:extLst>
              <a:ext uri="{FF2B5EF4-FFF2-40B4-BE49-F238E27FC236}">
                <a16:creationId xmlns:a16="http://schemas.microsoft.com/office/drawing/2014/main" id="{BCD3DC94-328A-AC4F-AA37-F59486F21CC2}"/>
              </a:ext>
            </a:extLst>
          </p:cNvPr>
          <p:cNvSpPr/>
          <p:nvPr/>
        </p:nvSpPr>
        <p:spPr>
          <a:xfrm>
            <a:off x="6385060" y="6441087"/>
            <a:ext cx="1974051" cy="239888"/>
          </a:xfrm>
          <a:prstGeom prst="rect">
            <a:avLst/>
          </a:prstGeom>
          <a:gradFill>
            <a:gsLst>
              <a:gs pos="0">
                <a:schemeClr val="accent6">
                  <a:satMod val="103000"/>
                  <a:tint val="94000"/>
                  <a:lumMod val="95000"/>
                  <a:lumOff val="5000"/>
                  <a:alpha val="6800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KRAJSKÉ GEOPORTÁLY</a:t>
            </a:r>
          </a:p>
        </p:txBody>
      </p:sp>
      <p:sp>
        <p:nvSpPr>
          <p:cNvPr id="72" name="Obdélník 71">
            <a:extLst>
              <a:ext uri="{FF2B5EF4-FFF2-40B4-BE49-F238E27FC236}">
                <a16:creationId xmlns:a16="http://schemas.microsoft.com/office/drawing/2014/main" id="{27B0FB35-78D7-F943-81A1-6C36D3E0A6F9}"/>
              </a:ext>
            </a:extLst>
          </p:cNvPr>
          <p:cNvSpPr/>
          <p:nvPr/>
        </p:nvSpPr>
        <p:spPr>
          <a:xfrm>
            <a:off x="1982877" y="6437258"/>
            <a:ext cx="3582234" cy="214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Komplementární informační systémy VS</a:t>
            </a:r>
          </a:p>
        </p:txBody>
      </p:sp>
      <p:sp>
        <p:nvSpPr>
          <p:cNvPr id="56" name="Obdélník 55">
            <a:extLst>
              <a:ext uri="{FF2B5EF4-FFF2-40B4-BE49-F238E27FC236}">
                <a16:creationId xmlns:a16="http://schemas.microsoft.com/office/drawing/2014/main" id="{998EE677-19AA-2B4C-943D-03F816EE515F}"/>
              </a:ext>
            </a:extLst>
          </p:cNvPr>
          <p:cNvSpPr/>
          <p:nvPr/>
        </p:nvSpPr>
        <p:spPr>
          <a:xfrm>
            <a:off x="8110745" y="6427782"/>
            <a:ext cx="1974051" cy="225485"/>
          </a:xfrm>
          <a:prstGeom prst="rect">
            <a:avLst/>
          </a:prstGeom>
          <a:gradFill>
            <a:gsLst>
              <a:gs pos="0">
                <a:schemeClr val="accent6">
                  <a:satMod val="103000"/>
                  <a:tint val="94000"/>
                  <a:lumMod val="95000"/>
                  <a:lumOff val="5000"/>
                  <a:alpha val="6800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7" name="Obdélník 76">
            <a:extLst>
              <a:ext uri="{FF2B5EF4-FFF2-40B4-BE49-F238E27FC236}">
                <a16:creationId xmlns:a16="http://schemas.microsoft.com/office/drawing/2014/main" id="{F47A2E9F-09DB-8343-B753-D643FC6DE22C}"/>
              </a:ext>
            </a:extLst>
          </p:cNvPr>
          <p:cNvSpPr/>
          <p:nvPr/>
        </p:nvSpPr>
        <p:spPr>
          <a:xfrm>
            <a:off x="8714254" y="6394102"/>
            <a:ext cx="1878127" cy="23988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IS MAPOVÁNÍ VRI</a:t>
            </a:r>
          </a:p>
        </p:txBody>
      </p:sp>
      <p:sp>
        <p:nvSpPr>
          <p:cNvPr id="52" name="Obdélník 51">
            <a:extLst>
              <a:ext uri="{FF2B5EF4-FFF2-40B4-BE49-F238E27FC236}">
                <a16:creationId xmlns:a16="http://schemas.microsoft.com/office/drawing/2014/main" id="{15538797-7BC6-D041-BDAA-674E3B576E43}"/>
              </a:ext>
            </a:extLst>
          </p:cNvPr>
          <p:cNvSpPr/>
          <p:nvPr/>
        </p:nvSpPr>
        <p:spPr>
          <a:xfrm>
            <a:off x="8583517" y="5961548"/>
            <a:ext cx="2026900" cy="29028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DIGITÁLNÍ TECHNICKÉ MAPY</a:t>
            </a:r>
          </a:p>
        </p:txBody>
      </p:sp>
      <p:sp>
        <p:nvSpPr>
          <p:cNvPr id="48" name="Obdélník 47">
            <a:extLst>
              <a:ext uri="{FF2B5EF4-FFF2-40B4-BE49-F238E27FC236}">
                <a16:creationId xmlns:a16="http://schemas.microsoft.com/office/drawing/2014/main" id="{9B6B5D5C-2E9B-A846-977F-E8A4AD63BE59}"/>
              </a:ext>
            </a:extLst>
          </p:cNvPr>
          <p:cNvSpPr/>
          <p:nvPr/>
        </p:nvSpPr>
        <p:spPr>
          <a:xfrm>
            <a:off x="6369324" y="3557462"/>
            <a:ext cx="2263816" cy="130310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SW STAVEBNÍCH</a:t>
            </a: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ÚŘADŮ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nový</a:t>
            </a: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0A1F8F7A-54D4-4B18-AA4E-9FD3EF4166D5}"/>
              </a:ext>
            </a:extLst>
          </p:cNvPr>
          <p:cNvSpPr/>
          <p:nvPr/>
        </p:nvSpPr>
        <p:spPr>
          <a:xfrm>
            <a:off x="4015882" y="4781947"/>
            <a:ext cx="4715522" cy="31415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Technické vybavení stavebních úřadů</a:t>
            </a:r>
          </a:p>
        </p:txBody>
      </p:sp>
      <p:grpSp>
        <p:nvGrpSpPr>
          <p:cNvPr id="41" name="Skupina 40">
            <a:extLst>
              <a:ext uri="{FF2B5EF4-FFF2-40B4-BE49-F238E27FC236}">
                <a16:creationId xmlns:a16="http://schemas.microsoft.com/office/drawing/2014/main" id="{8A139DCB-DF71-4107-B31A-FDEEEB0913DE}"/>
              </a:ext>
            </a:extLst>
          </p:cNvPr>
          <p:cNvGrpSpPr/>
          <p:nvPr/>
        </p:nvGrpSpPr>
        <p:grpSpPr>
          <a:xfrm>
            <a:off x="2031999" y="635672"/>
            <a:ext cx="8582410" cy="914046"/>
            <a:chOff x="2031999" y="373727"/>
            <a:chExt cx="8432799" cy="1059180"/>
          </a:xfrm>
        </p:grpSpPr>
        <p:sp>
          <p:nvSpPr>
            <p:cNvPr id="6" name="Obdélník 5">
              <a:extLst>
                <a:ext uri="{FF2B5EF4-FFF2-40B4-BE49-F238E27FC236}">
                  <a16:creationId xmlns:a16="http://schemas.microsoft.com/office/drawing/2014/main" id="{5F8D3DFB-F458-4F54-BCCE-63A2EA42AF86}"/>
                </a:ext>
              </a:extLst>
            </p:cNvPr>
            <p:cNvSpPr/>
            <p:nvPr/>
          </p:nvSpPr>
          <p:spPr>
            <a:xfrm>
              <a:off x="2031999" y="373727"/>
              <a:ext cx="8432799" cy="1059180"/>
            </a:xfrm>
            <a:prstGeom prst="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Obdélník 9">
              <a:extLst>
                <a:ext uri="{FF2B5EF4-FFF2-40B4-BE49-F238E27FC236}">
                  <a16:creationId xmlns:a16="http://schemas.microsoft.com/office/drawing/2014/main" id="{EC69251F-0D08-4F02-8A4F-322B14FC4A2C}"/>
                </a:ext>
              </a:extLst>
            </p:cNvPr>
            <p:cNvSpPr/>
            <p:nvPr/>
          </p:nvSpPr>
          <p:spPr>
            <a:xfrm>
              <a:off x="2252087" y="520873"/>
              <a:ext cx="7907911" cy="360326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rPr>
                <a:t>PORTÁL OBČANA</a:t>
              </a:r>
            </a:p>
          </p:txBody>
        </p:sp>
        <p:sp>
          <p:nvSpPr>
            <p:cNvPr id="14" name="Obdélník 13">
              <a:extLst>
                <a:ext uri="{FF2B5EF4-FFF2-40B4-BE49-F238E27FC236}">
                  <a16:creationId xmlns:a16="http://schemas.microsoft.com/office/drawing/2014/main" id="{C236B26A-D45D-490A-B74E-F411055F584A}"/>
                </a:ext>
              </a:extLst>
            </p:cNvPr>
            <p:cNvSpPr/>
            <p:nvPr/>
          </p:nvSpPr>
          <p:spPr>
            <a:xfrm>
              <a:off x="2258441" y="971553"/>
              <a:ext cx="1548000" cy="28956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1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rPr>
                <a:t>NIA</a:t>
              </a:r>
            </a:p>
          </p:txBody>
        </p:sp>
        <p:sp>
          <p:nvSpPr>
            <p:cNvPr id="15" name="Obdélník 14">
              <a:extLst>
                <a:ext uri="{FF2B5EF4-FFF2-40B4-BE49-F238E27FC236}">
                  <a16:creationId xmlns:a16="http://schemas.microsoft.com/office/drawing/2014/main" id="{1C319383-6F31-494F-A93C-C9EC07A0C32A}"/>
                </a:ext>
              </a:extLst>
            </p:cNvPr>
            <p:cNvSpPr/>
            <p:nvPr/>
          </p:nvSpPr>
          <p:spPr>
            <a:xfrm>
              <a:off x="8590605" y="979430"/>
              <a:ext cx="1548000" cy="28956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1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rPr>
                <a:t>ISDS</a:t>
              </a:r>
            </a:p>
          </p:txBody>
        </p:sp>
        <p:sp>
          <p:nvSpPr>
            <p:cNvPr id="16" name="Obdélník 15">
              <a:extLst>
                <a:ext uri="{FF2B5EF4-FFF2-40B4-BE49-F238E27FC236}">
                  <a16:creationId xmlns:a16="http://schemas.microsoft.com/office/drawing/2014/main" id="{66DA0232-1595-44BC-93AB-C02E3AD840E5}"/>
                </a:ext>
              </a:extLst>
            </p:cNvPr>
            <p:cNvSpPr/>
            <p:nvPr/>
          </p:nvSpPr>
          <p:spPr>
            <a:xfrm>
              <a:off x="6554476" y="971072"/>
              <a:ext cx="1548000" cy="28956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1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rPr>
                <a:t>ISKN</a:t>
              </a:r>
            </a:p>
          </p:txBody>
        </p:sp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id="{5F4F4372-BB91-4E6A-868E-3435A77C677B}"/>
                </a:ext>
              </a:extLst>
            </p:cNvPr>
            <p:cNvSpPr/>
            <p:nvPr/>
          </p:nvSpPr>
          <p:spPr>
            <a:xfrm>
              <a:off x="4340088" y="970732"/>
              <a:ext cx="1548000" cy="28956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1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rPr>
                <a:t>ISZR</a:t>
              </a:r>
            </a:p>
          </p:txBody>
        </p:sp>
        <p:sp>
          <p:nvSpPr>
            <p:cNvPr id="18" name="Obdélník 17">
              <a:extLst>
                <a:ext uri="{FF2B5EF4-FFF2-40B4-BE49-F238E27FC236}">
                  <a16:creationId xmlns:a16="http://schemas.microsoft.com/office/drawing/2014/main" id="{4E58C09C-FF3A-4765-9B7C-49F1D46A133C}"/>
                </a:ext>
              </a:extLst>
            </p:cNvPr>
            <p:cNvSpPr/>
            <p:nvPr/>
          </p:nvSpPr>
          <p:spPr>
            <a:xfrm rot="16200000">
              <a:off x="9896544" y="705743"/>
              <a:ext cx="863923" cy="264741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rPr>
                <a:t>Existující ISVS</a:t>
              </a:r>
              <a:endPara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7" name="Obrázek 56" descr="mmr_cr_rgb.emf">
            <a:extLst>
              <a:ext uri="{FF2B5EF4-FFF2-40B4-BE49-F238E27FC236}">
                <a16:creationId xmlns:a16="http://schemas.microsoft.com/office/drawing/2014/main" id="{214BC8FF-BE82-4188-BBD4-17236566356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946" y="332478"/>
            <a:ext cx="1228637" cy="269438"/>
          </a:xfrm>
          <a:prstGeom prst="rect">
            <a:avLst/>
          </a:prstGeom>
        </p:spPr>
      </p:pic>
      <p:grpSp>
        <p:nvGrpSpPr>
          <p:cNvPr id="60" name="Skupina 59">
            <a:extLst>
              <a:ext uri="{FF2B5EF4-FFF2-40B4-BE49-F238E27FC236}">
                <a16:creationId xmlns:a16="http://schemas.microsoft.com/office/drawing/2014/main" id="{BDC0F916-AA6D-4BEF-99C1-7E07D89CB89D}"/>
              </a:ext>
            </a:extLst>
          </p:cNvPr>
          <p:cNvGrpSpPr/>
          <p:nvPr/>
        </p:nvGrpSpPr>
        <p:grpSpPr>
          <a:xfrm rot="10800000">
            <a:off x="3141301" y="3564382"/>
            <a:ext cx="713037" cy="1472075"/>
            <a:chOff x="8624669" y="3563133"/>
            <a:chExt cx="713037" cy="1472075"/>
          </a:xfrm>
        </p:grpSpPr>
        <p:sp>
          <p:nvSpPr>
            <p:cNvPr id="61" name="Šipka: doleva a nahoru 60">
              <a:extLst>
                <a:ext uri="{FF2B5EF4-FFF2-40B4-BE49-F238E27FC236}">
                  <a16:creationId xmlns:a16="http://schemas.microsoft.com/office/drawing/2014/main" id="{7243CFDF-6734-463D-ACD9-9FA823132C82}"/>
                </a:ext>
              </a:extLst>
            </p:cNvPr>
            <p:cNvSpPr/>
            <p:nvPr/>
          </p:nvSpPr>
          <p:spPr>
            <a:xfrm>
              <a:off x="8624669" y="3563133"/>
              <a:ext cx="713037" cy="911290"/>
            </a:xfrm>
            <a:prstGeom prst="leftUpArrow">
              <a:avLst/>
            </a:prstGeom>
            <a:solidFill>
              <a:srgbClr val="97B7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Šipka: doleva a nahoru 61">
              <a:extLst>
                <a:ext uri="{FF2B5EF4-FFF2-40B4-BE49-F238E27FC236}">
                  <a16:creationId xmlns:a16="http://schemas.microsoft.com/office/drawing/2014/main" id="{D30193E0-0101-4110-B4C6-365CB8D74FDE}"/>
                </a:ext>
              </a:extLst>
            </p:cNvPr>
            <p:cNvSpPr/>
            <p:nvPr/>
          </p:nvSpPr>
          <p:spPr>
            <a:xfrm rot="10800000" flipH="1">
              <a:off x="8624669" y="4106099"/>
              <a:ext cx="713037" cy="929109"/>
            </a:xfrm>
            <a:prstGeom prst="leftUpArrow">
              <a:avLst>
                <a:gd name="adj1" fmla="val 25000"/>
                <a:gd name="adj2" fmla="val 25280"/>
                <a:gd name="adj3" fmla="val 25000"/>
              </a:avLst>
            </a:prstGeom>
            <a:solidFill>
              <a:srgbClr val="97B7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0B9E0944-8506-4F00-852A-46A171F880B0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10036565" y="3235133"/>
            <a:ext cx="0" cy="125088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8931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EE7FC337-AF98-4851-8FC5-A6B60CCE6D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9673" y="0"/>
            <a:ext cx="6852327" cy="6858000"/>
          </a:xfrm>
          <a:prstGeom prst="rect">
            <a:avLst/>
          </a:prstGeom>
        </p:spPr>
      </p:pic>
      <p:pic>
        <p:nvPicPr>
          <p:cNvPr id="7" name="Obrázek 6" descr="mmr_cr_rgb.emf">
            <a:extLst>
              <a:ext uri="{FF2B5EF4-FFF2-40B4-BE49-F238E27FC236}">
                <a16:creationId xmlns:a16="http://schemas.microsoft.com/office/drawing/2014/main" id="{5AA15390-6E2B-491B-9F0D-95F3346004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946" y="332478"/>
            <a:ext cx="2565000" cy="56250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E6F31BE8-6200-4339-99E8-93B280DDC8D3}"/>
              </a:ext>
            </a:extLst>
          </p:cNvPr>
          <p:cNvSpPr txBox="1"/>
          <p:nvPr/>
        </p:nvSpPr>
        <p:spPr>
          <a:xfrm>
            <a:off x="1363268" y="1009737"/>
            <a:ext cx="9998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sz="3600" b="1" dirty="0">
                <a:solidFill>
                  <a:srgbClr val="000099"/>
                </a:solidFill>
              </a:rPr>
              <a:t>Personální zajištění projektů DSŘÚP na MMR</a:t>
            </a:r>
          </a:p>
        </p:txBody>
      </p: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84887DFE-BF9D-486F-A690-FAAF47624C56}"/>
              </a:ext>
            </a:extLst>
          </p:cNvPr>
          <p:cNvSpPr/>
          <p:nvPr/>
        </p:nvSpPr>
        <p:spPr>
          <a:xfrm>
            <a:off x="1363268" y="1770827"/>
            <a:ext cx="2110451" cy="248865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/>
              <a:t>Odbor projektového řízení</a:t>
            </a:r>
          </a:p>
        </p:txBody>
      </p:sp>
      <p:sp>
        <p:nvSpPr>
          <p:cNvPr id="31" name="Obdélník: se zakulacenými rohy 30">
            <a:extLst>
              <a:ext uri="{FF2B5EF4-FFF2-40B4-BE49-F238E27FC236}">
                <a16:creationId xmlns:a16="http://schemas.microsoft.com/office/drawing/2014/main" id="{F1DF758F-3CEE-4075-96FC-D7DA59E0D3D6}"/>
              </a:ext>
            </a:extLst>
          </p:cNvPr>
          <p:cNvSpPr/>
          <p:nvPr/>
        </p:nvSpPr>
        <p:spPr>
          <a:xfrm>
            <a:off x="3634450" y="1768376"/>
            <a:ext cx="2110451" cy="248865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/>
              <a:t>Oddělení digitalizace stavebního řízení</a:t>
            </a:r>
          </a:p>
        </p:txBody>
      </p:sp>
      <p:sp>
        <p:nvSpPr>
          <p:cNvPr id="32" name="Obdélník: se zakulacenými rohy 31">
            <a:extLst>
              <a:ext uri="{FF2B5EF4-FFF2-40B4-BE49-F238E27FC236}">
                <a16:creationId xmlns:a16="http://schemas.microsoft.com/office/drawing/2014/main" id="{4F4E8194-F362-4F25-9818-EC5B5EE99958}"/>
              </a:ext>
            </a:extLst>
          </p:cNvPr>
          <p:cNvSpPr/>
          <p:nvPr/>
        </p:nvSpPr>
        <p:spPr>
          <a:xfrm>
            <a:off x="5905632" y="1768375"/>
            <a:ext cx="2110451" cy="248865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/>
              <a:t>Ostatní útvary MMR včetně externích odborníků</a:t>
            </a:r>
          </a:p>
        </p:txBody>
      </p:sp>
      <p:sp>
        <p:nvSpPr>
          <p:cNvPr id="33" name="Obdélník: se zakulacenými rohy 32">
            <a:extLst>
              <a:ext uri="{FF2B5EF4-FFF2-40B4-BE49-F238E27FC236}">
                <a16:creationId xmlns:a16="http://schemas.microsoft.com/office/drawing/2014/main" id="{A086F5A0-F2C6-4B05-B36C-5980F6FD356C}"/>
              </a:ext>
            </a:extLst>
          </p:cNvPr>
          <p:cNvSpPr/>
          <p:nvPr/>
        </p:nvSpPr>
        <p:spPr>
          <a:xfrm>
            <a:off x="8718281" y="1768375"/>
            <a:ext cx="2110451" cy="2488657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/>
              <a:t>Rada DSŘÚP</a:t>
            </a:r>
          </a:p>
        </p:txBody>
      </p:sp>
      <p:sp>
        <p:nvSpPr>
          <p:cNvPr id="34" name="Obdélník: se zakulacenými rohy 33">
            <a:extLst>
              <a:ext uri="{FF2B5EF4-FFF2-40B4-BE49-F238E27FC236}">
                <a16:creationId xmlns:a16="http://schemas.microsoft.com/office/drawing/2014/main" id="{25D56C3A-427B-4408-AB1B-6C2FB636430B}"/>
              </a:ext>
            </a:extLst>
          </p:cNvPr>
          <p:cNvSpPr/>
          <p:nvPr/>
        </p:nvSpPr>
        <p:spPr>
          <a:xfrm>
            <a:off x="2071888" y="5385276"/>
            <a:ext cx="5235574" cy="925974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b="1" dirty="0"/>
              <a:t>Výkonný a věcný tým DSŘÚP</a:t>
            </a:r>
          </a:p>
        </p:txBody>
      </p:sp>
      <p:cxnSp>
        <p:nvCxnSpPr>
          <p:cNvPr id="36" name="Přímá spojnice 35">
            <a:extLst>
              <a:ext uri="{FF2B5EF4-FFF2-40B4-BE49-F238E27FC236}">
                <a16:creationId xmlns:a16="http://schemas.microsoft.com/office/drawing/2014/main" id="{E8B07E92-C312-4C3D-B6F0-944BA628E113}"/>
              </a:ext>
            </a:extLst>
          </p:cNvPr>
          <p:cNvCxnSpPr>
            <a:stCxn id="4" idx="2"/>
            <a:endCxn id="34" idx="0"/>
          </p:cNvCxnSpPr>
          <p:nvPr/>
        </p:nvCxnSpPr>
        <p:spPr>
          <a:xfrm>
            <a:off x="2418494" y="4259484"/>
            <a:ext cx="2271181" cy="112579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nice 37">
            <a:extLst>
              <a:ext uri="{FF2B5EF4-FFF2-40B4-BE49-F238E27FC236}">
                <a16:creationId xmlns:a16="http://schemas.microsoft.com/office/drawing/2014/main" id="{35E09020-2C83-4E30-AAAE-2FE743979B45}"/>
              </a:ext>
            </a:extLst>
          </p:cNvPr>
          <p:cNvCxnSpPr>
            <a:stCxn id="32" idx="2"/>
            <a:endCxn id="34" idx="0"/>
          </p:cNvCxnSpPr>
          <p:nvPr/>
        </p:nvCxnSpPr>
        <p:spPr>
          <a:xfrm flipH="1">
            <a:off x="4689675" y="4257032"/>
            <a:ext cx="2271183" cy="112824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nice 39">
            <a:extLst>
              <a:ext uri="{FF2B5EF4-FFF2-40B4-BE49-F238E27FC236}">
                <a16:creationId xmlns:a16="http://schemas.microsoft.com/office/drawing/2014/main" id="{70F6329A-C186-4B7A-B183-D591E8F30F1B}"/>
              </a:ext>
            </a:extLst>
          </p:cNvPr>
          <p:cNvCxnSpPr>
            <a:stCxn id="31" idx="2"/>
            <a:endCxn id="34" idx="0"/>
          </p:cNvCxnSpPr>
          <p:nvPr/>
        </p:nvCxnSpPr>
        <p:spPr>
          <a:xfrm flipH="1">
            <a:off x="4689675" y="4257033"/>
            <a:ext cx="1" cy="112824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bdélník: se zakulacenými rohy 45">
            <a:extLst>
              <a:ext uri="{FF2B5EF4-FFF2-40B4-BE49-F238E27FC236}">
                <a16:creationId xmlns:a16="http://schemas.microsoft.com/office/drawing/2014/main" id="{E6B48245-8C17-4F8D-BBCD-2E6854862308}"/>
              </a:ext>
            </a:extLst>
          </p:cNvPr>
          <p:cNvSpPr/>
          <p:nvPr/>
        </p:nvSpPr>
        <p:spPr>
          <a:xfrm>
            <a:off x="8061499" y="5385276"/>
            <a:ext cx="3416296" cy="925974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b="1" dirty="0"/>
              <a:t>Poradní orgán PM</a:t>
            </a:r>
          </a:p>
        </p:txBody>
      </p:sp>
      <p:cxnSp>
        <p:nvCxnSpPr>
          <p:cNvPr id="47" name="Přímá spojnice 46">
            <a:extLst>
              <a:ext uri="{FF2B5EF4-FFF2-40B4-BE49-F238E27FC236}">
                <a16:creationId xmlns:a16="http://schemas.microsoft.com/office/drawing/2014/main" id="{CF55F3C5-C0F1-45C3-8858-312F05E043D6}"/>
              </a:ext>
            </a:extLst>
          </p:cNvPr>
          <p:cNvCxnSpPr/>
          <p:nvPr/>
        </p:nvCxnSpPr>
        <p:spPr>
          <a:xfrm flipH="1">
            <a:off x="9769647" y="4257032"/>
            <a:ext cx="1" cy="1128243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9239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>
            <a:extLst>
              <a:ext uri="{FF2B5EF4-FFF2-40B4-BE49-F238E27FC236}">
                <a16:creationId xmlns:a16="http://schemas.microsoft.com/office/drawing/2014/main" id="{2C230B2E-CF5D-4EC3-8F8B-6D1AF7779F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9673" y="0"/>
            <a:ext cx="6852327" cy="6858000"/>
          </a:xfrm>
          <a:prstGeom prst="rect">
            <a:avLst/>
          </a:prstGeom>
        </p:spPr>
      </p:pic>
      <p:pic>
        <p:nvPicPr>
          <p:cNvPr id="4" name="Obrázek 3" descr="mmr_cr_rgb.emf">
            <a:extLst>
              <a:ext uri="{FF2B5EF4-FFF2-40B4-BE49-F238E27FC236}">
                <a16:creationId xmlns:a16="http://schemas.microsoft.com/office/drawing/2014/main" id="{73EFFC5D-9588-456F-B532-E876CFD7F7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946" y="332478"/>
            <a:ext cx="2565000" cy="5625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CC903F14-1120-41D4-942E-05B4333C5F55}"/>
              </a:ext>
            </a:extLst>
          </p:cNvPr>
          <p:cNvSpPr txBox="1"/>
          <p:nvPr/>
        </p:nvSpPr>
        <p:spPr>
          <a:xfrm>
            <a:off x="1352116" y="949408"/>
            <a:ext cx="9998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sz="3600" b="1" dirty="0">
                <a:solidFill>
                  <a:srgbClr val="000099"/>
                </a:solidFill>
              </a:rPr>
              <a:t>Projekty realizované MMR v rámci IROP 2014-2020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6CD29BD5-3A23-46B1-82E5-F3DE627B0E43}"/>
              </a:ext>
            </a:extLst>
          </p:cNvPr>
          <p:cNvSpPr txBox="1"/>
          <p:nvPr/>
        </p:nvSpPr>
        <p:spPr>
          <a:xfrm>
            <a:off x="1357745" y="2122088"/>
            <a:ext cx="5187914" cy="440343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cs-CZ" sz="2400" b="1" dirty="0"/>
              <a:t>Digitalizace stavebního řízení</a:t>
            </a:r>
          </a:p>
          <a:p>
            <a:endParaRPr lang="cs-CZ" sz="2400" b="1" dirty="0"/>
          </a:p>
          <a:p>
            <a:pPr algn="just"/>
            <a:r>
              <a:rPr lang="cs-CZ" sz="2000" dirty="0"/>
              <a:t>Cílem je vytvoření 3 nových informačních systémů podporujících digitalizaci stavebního řízení a územního plánování:</a:t>
            </a:r>
          </a:p>
          <a:p>
            <a:pPr algn="just"/>
            <a:endParaRPr lang="cs-CZ" sz="2000" dirty="0"/>
          </a:p>
          <a:p>
            <a:pPr marL="285750" indent="-285750">
              <a:buFont typeface="Wingdings" pitchFamily="2" charset="2"/>
              <a:buChar char="§"/>
            </a:pPr>
            <a:r>
              <a:rPr lang="cs-CZ" sz="2000" dirty="0"/>
              <a:t>Integrační </a:t>
            </a:r>
            <a:r>
              <a:rPr lang="cs-CZ" sz="2000" dirty="0">
                <a:solidFill>
                  <a:schemeClr val="tx1"/>
                </a:solidFill>
              </a:rPr>
              <a:t>platforma DSŘÚP – centrální informační systém (obsahuje subsystém Portál stavebníka a IS identifikačního číslo stavby)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cs-CZ" sz="2000" dirty="0"/>
              <a:t>Evidence územních a stavebních řízení a jiných postupů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cs-CZ" sz="2000" dirty="0"/>
              <a:t>Evidence elektronické dokumentace</a:t>
            </a:r>
          </a:p>
          <a:p>
            <a:pPr marL="285750" indent="-285750">
              <a:buFont typeface="Wingdings" pitchFamily="2" charset="2"/>
              <a:buChar char="§"/>
            </a:pPr>
            <a:endParaRPr lang="cs-CZ" sz="2000" dirty="0"/>
          </a:p>
          <a:p>
            <a:pPr marL="285750" indent="-285750">
              <a:buFont typeface="Wingdings" pitchFamily="2" charset="2"/>
              <a:buChar char="§"/>
            </a:pPr>
            <a:endParaRPr lang="cs-CZ" sz="2000" dirty="0"/>
          </a:p>
          <a:p>
            <a:pPr marL="285750" indent="-285750">
              <a:buFont typeface="Wingdings" pitchFamily="2" charset="2"/>
              <a:buChar char="§"/>
            </a:pPr>
            <a:endParaRPr lang="cs-CZ" sz="2000" dirty="0"/>
          </a:p>
          <a:p>
            <a:pPr marL="285750" indent="-285750">
              <a:buFont typeface="Wingdings" pitchFamily="2" charset="2"/>
              <a:buChar char="§"/>
            </a:pPr>
            <a:endParaRPr lang="cs-CZ" sz="2000" dirty="0"/>
          </a:p>
          <a:p>
            <a:pPr marL="285750" indent="-285750">
              <a:buFont typeface="Wingdings" pitchFamily="2" charset="2"/>
              <a:buChar char="§"/>
            </a:pPr>
            <a:endParaRPr lang="cs-CZ" sz="2000" dirty="0"/>
          </a:p>
          <a:p>
            <a:pPr marL="285750" indent="-285750">
              <a:buFont typeface="Wingdings" pitchFamily="2" charset="2"/>
              <a:buChar char="§"/>
            </a:pPr>
            <a:endParaRPr lang="cs-CZ" sz="20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31A9708-7370-4F85-BDFA-6925619F2084}"/>
              </a:ext>
            </a:extLst>
          </p:cNvPr>
          <p:cNvSpPr txBox="1"/>
          <p:nvPr/>
        </p:nvSpPr>
        <p:spPr>
          <a:xfrm>
            <a:off x="6643869" y="2121466"/>
            <a:ext cx="5187914" cy="440343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cs-CZ" sz="2400" b="1" dirty="0"/>
              <a:t>Národní </a:t>
            </a:r>
            <a:r>
              <a:rPr lang="cs-CZ" sz="2400" b="1" dirty="0" err="1"/>
              <a:t>geoportál</a:t>
            </a:r>
            <a:r>
              <a:rPr lang="cs-CZ" sz="2400" b="1" dirty="0"/>
              <a:t> územního plánování</a:t>
            </a:r>
          </a:p>
          <a:p>
            <a:pPr marL="285750" indent="-285750">
              <a:buFont typeface="Wingdings" pitchFamily="2" charset="2"/>
              <a:buChar char="§"/>
            </a:pPr>
            <a:endParaRPr lang="cs-CZ" sz="2000" dirty="0"/>
          </a:p>
          <a:p>
            <a:pPr algn="just"/>
            <a:r>
              <a:rPr lang="cs-CZ" sz="2000" dirty="0"/>
              <a:t>Cílem je vytvoření 1 nového informačního systému podporujícího digitalizaci územního plánování. NGÚP bude sloužit: </a:t>
            </a:r>
          </a:p>
          <a:p>
            <a:pPr algn="just"/>
            <a:endParaRPr lang="cs-CZ" sz="2000" dirty="0"/>
          </a:p>
          <a:p>
            <a:pPr marL="285750" indent="-285750">
              <a:buFont typeface="Wingdings" pitchFamily="2" charset="2"/>
              <a:buChar char="§"/>
            </a:pPr>
            <a:r>
              <a:rPr lang="cs-CZ" sz="2000" dirty="0"/>
              <a:t>Zveřejnění výstupů z územně plánovací činnosti (ÚPČ) orgánů územního plánování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cs-CZ" sz="2000" dirty="0"/>
              <a:t>Zabezpečení přístupu k evidenci ÚPČ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cs-CZ" sz="2000" dirty="0"/>
              <a:t>Poskytování prostorových dat k tématu plánované využití území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cs-CZ" sz="2000" dirty="0"/>
              <a:t>Poskytování dalších dat, která souvisí s územním plánováním </a:t>
            </a:r>
          </a:p>
          <a:p>
            <a:pPr marL="285750" indent="-285750">
              <a:buFont typeface="Wingdings" pitchFamily="2" charset="2"/>
              <a:buChar char="§"/>
            </a:pPr>
            <a:endParaRPr lang="cs-CZ" sz="2000" dirty="0"/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9B647BE-BC42-471F-B635-2007F73F2F8A}"/>
              </a:ext>
            </a:extLst>
          </p:cNvPr>
          <p:cNvSpPr txBox="1"/>
          <p:nvPr/>
        </p:nvSpPr>
        <p:spPr>
          <a:xfrm>
            <a:off x="1352116" y="1664270"/>
            <a:ext cx="10479667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b="1" i="1" dirty="0"/>
              <a:t>Výzva č. 94: Digitalizace stavebního řízení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134912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>
            <a:extLst>
              <a:ext uri="{FF2B5EF4-FFF2-40B4-BE49-F238E27FC236}">
                <a16:creationId xmlns:a16="http://schemas.microsoft.com/office/drawing/2014/main" id="{2C230B2E-CF5D-4EC3-8F8B-6D1AF7779F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9673" y="0"/>
            <a:ext cx="6852327" cy="6858000"/>
          </a:xfrm>
          <a:prstGeom prst="rect">
            <a:avLst/>
          </a:prstGeom>
        </p:spPr>
      </p:pic>
      <p:pic>
        <p:nvPicPr>
          <p:cNvPr id="4" name="Obrázek 3" descr="mmr_cr_rgb.emf">
            <a:extLst>
              <a:ext uri="{FF2B5EF4-FFF2-40B4-BE49-F238E27FC236}">
                <a16:creationId xmlns:a16="http://schemas.microsoft.com/office/drawing/2014/main" id="{73EFFC5D-9588-456F-B532-E876CFD7F7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946" y="332478"/>
            <a:ext cx="2565000" cy="5625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CC903F14-1120-41D4-942E-05B4333C5F55}"/>
              </a:ext>
            </a:extLst>
          </p:cNvPr>
          <p:cNvSpPr txBox="1"/>
          <p:nvPr/>
        </p:nvSpPr>
        <p:spPr>
          <a:xfrm>
            <a:off x="1352116" y="894978"/>
            <a:ext cx="9998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sz="3600" b="1" dirty="0">
                <a:solidFill>
                  <a:srgbClr val="000099"/>
                </a:solidFill>
              </a:rPr>
              <a:t>Aktuální stav obou projektů MMR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31A9708-7370-4F85-BDFA-6925619F2084}"/>
              </a:ext>
            </a:extLst>
          </p:cNvPr>
          <p:cNvSpPr txBox="1"/>
          <p:nvPr/>
        </p:nvSpPr>
        <p:spPr>
          <a:xfrm>
            <a:off x="1352116" y="2569026"/>
            <a:ext cx="10479667" cy="344878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marL="342900" indent="-342900">
              <a:spcAft>
                <a:spcPts val="300"/>
              </a:spcAft>
              <a:buFont typeface="Wingdings" pitchFamily="2" charset="2"/>
              <a:buChar char="§"/>
            </a:pPr>
            <a:r>
              <a:rPr lang="cs-CZ" sz="2400" dirty="0"/>
              <a:t>Žádosti splnily formální náležitosti a kritéria přijatelnosti</a:t>
            </a:r>
          </a:p>
          <a:p>
            <a:pPr marL="342900" indent="-342900">
              <a:spcAft>
                <a:spcPts val="300"/>
              </a:spcAft>
              <a:buFont typeface="Wingdings" pitchFamily="2" charset="2"/>
              <a:buChar char="§"/>
            </a:pPr>
            <a:r>
              <a:rPr lang="cs-CZ" sz="2400" dirty="0"/>
              <a:t>Vydány právní akty ze strany ŘO IROP</a:t>
            </a:r>
          </a:p>
          <a:p>
            <a:pPr marL="342900" lvl="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2400" dirty="0"/>
              <a:t>Příprava zadávacích řízení na hlavní předmět projektu (vývoj a implementace informačních systémů)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2400" dirty="0"/>
              <a:t>Příprava zadávacího řízení na vedlejší aktivitu projektu (technický dozor investora)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2400" dirty="0"/>
              <a:t>Realizace povinné publicity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cs-CZ" sz="1900" dirty="0"/>
          </a:p>
          <a:p>
            <a:endParaRPr lang="cs-CZ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8438F93-11B3-4361-80F2-39D97648660B}"/>
              </a:ext>
            </a:extLst>
          </p:cNvPr>
          <p:cNvSpPr txBox="1"/>
          <p:nvPr/>
        </p:nvSpPr>
        <p:spPr>
          <a:xfrm>
            <a:off x="1352116" y="2100943"/>
            <a:ext cx="10479667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r>
              <a:rPr lang="cs-CZ" sz="2400" b="1" dirty="0"/>
              <a:t>Duben 2021</a:t>
            </a:r>
          </a:p>
          <a:p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170648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>
            <a:extLst>
              <a:ext uri="{FF2B5EF4-FFF2-40B4-BE49-F238E27FC236}">
                <a16:creationId xmlns:a16="http://schemas.microsoft.com/office/drawing/2014/main" id="{2C230B2E-CF5D-4EC3-8F8B-6D1AF7779FC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9673" y="0"/>
            <a:ext cx="6852327" cy="6858000"/>
          </a:xfrm>
          <a:prstGeom prst="rect">
            <a:avLst/>
          </a:prstGeom>
        </p:spPr>
      </p:pic>
      <p:pic>
        <p:nvPicPr>
          <p:cNvPr id="4" name="Obrázek 3" descr="mmr_cr_rgb.emf">
            <a:extLst>
              <a:ext uri="{FF2B5EF4-FFF2-40B4-BE49-F238E27FC236}">
                <a16:creationId xmlns:a16="http://schemas.microsoft.com/office/drawing/2014/main" id="{73EFFC5D-9588-456F-B532-E876CFD7F7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946" y="332478"/>
            <a:ext cx="2565000" cy="5625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CC903F14-1120-41D4-942E-05B4333C5F55}"/>
              </a:ext>
            </a:extLst>
          </p:cNvPr>
          <p:cNvSpPr txBox="1"/>
          <p:nvPr/>
        </p:nvSpPr>
        <p:spPr>
          <a:xfrm>
            <a:off x="1352116" y="1541309"/>
            <a:ext cx="1025799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B050"/>
              </a:buClr>
            </a:pPr>
            <a:r>
              <a:rPr lang="cs-CZ" sz="2400" dirty="0">
                <a:solidFill>
                  <a:srgbClr val="000099"/>
                </a:solidFill>
              </a:rPr>
              <a:t>Druh zadávacího řízení: Řízení se soutěžním dialogem dle § 68 ZZVZ</a:t>
            </a:r>
          </a:p>
          <a:p>
            <a:pPr>
              <a:buClr>
                <a:srgbClr val="00B050"/>
              </a:buClr>
            </a:pPr>
            <a:endParaRPr lang="cs-CZ" sz="2400" dirty="0">
              <a:solidFill>
                <a:srgbClr val="000099"/>
              </a:solidFill>
            </a:endParaRPr>
          </a:p>
          <a:p>
            <a:pPr>
              <a:buClr>
                <a:srgbClr val="00B050"/>
              </a:buClr>
            </a:pPr>
            <a:r>
              <a:rPr lang="cs-CZ" sz="2400" dirty="0">
                <a:solidFill>
                  <a:srgbClr val="000099"/>
                </a:solidFill>
              </a:rPr>
              <a:t>Rozděleno na 4 samostatné soutěžní dialogy (4 informační systémy):</a:t>
            </a:r>
          </a:p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dirty="0"/>
              <a:t>Integrační platforma stavebního řízení a portál stavebníka (dále jen „IPPS“)</a:t>
            </a:r>
          </a:p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dirty="0"/>
              <a:t>Národní </a:t>
            </a:r>
            <a:r>
              <a:rPr lang="cs-CZ" sz="2400" dirty="0" err="1"/>
              <a:t>geoportál</a:t>
            </a:r>
            <a:r>
              <a:rPr lang="cs-CZ" sz="2400" dirty="0"/>
              <a:t> územního plánování</a:t>
            </a:r>
          </a:p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dirty="0"/>
              <a:t>Evidence územních a stavebních řízení a jiných postupů</a:t>
            </a:r>
          </a:p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dirty="0"/>
              <a:t>Evidence elektronické dokumentace</a:t>
            </a:r>
          </a:p>
          <a:p>
            <a:pPr>
              <a:buClr>
                <a:srgbClr val="00B050"/>
              </a:buClr>
            </a:pPr>
            <a:endParaRPr lang="cs-CZ" sz="2400" dirty="0">
              <a:solidFill>
                <a:srgbClr val="000099"/>
              </a:solidFill>
            </a:endParaRPr>
          </a:p>
          <a:p>
            <a:pPr>
              <a:buClr>
                <a:srgbClr val="00B050"/>
              </a:buClr>
            </a:pPr>
            <a:r>
              <a:rPr lang="cs-CZ" sz="2400" dirty="0">
                <a:solidFill>
                  <a:srgbClr val="000099"/>
                </a:solidFill>
              </a:rPr>
              <a:t>Nejpokročilejší fáze přípravy – soutěžní dialog na IPPS</a:t>
            </a:r>
          </a:p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dirty="0"/>
              <a:t>Zpracována zadávací a kvalifikační dokumentace, kontrola ze strany CRR</a:t>
            </a:r>
          </a:p>
          <a:p>
            <a:pPr>
              <a:buClr>
                <a:srgbClr val="00B050"/>
              </a:buClr>
            </a:pPr>
            <a:endParaRPr lang="cs-CZ" sz="2400" dirty="0">
              <a:solidFill>
                <a:srgbClr val="000099"/>
              </a:solidFill>
            </a:endParaRPr>
          </a:p>
          <a:p>
            <a:pPr>
              <a:buClr>
                <a:srgbClr val="00B050"/>
              </a:buClr>
            </a:pPr>
            <a:r>
              <a:rPr lang="cs-CZ" sz="2400" dirty="0">
                <a:solidFill>
                  <a:srgbClr val="000099"/>
                </a:solidFill>
              </a:rPr>
              <a:t>Soutěžní dialogy na zbývající 3 informační systémy</a:t>
            </a:r>
          </a:p>
          <a:p>
            <a:pPr marL="342900" lvl="0" indent="-342900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dirty="0"/>
              <a:t>Bude aplikován obdobný postup na základě odsouhlasených podkladů pro IPPS</a:t>
            </a:r>
          </a:p>
          <a:p>
            <a:pPr lvl="0">
              <a:buClr>
                <a:srgbClr val="00B050"/>
              </a:buClr>
            </a:pPr>
            <a:r>
              <a:rPr lang="cs-CZ" sz="2400" dirty="0"/>
              <a:t> 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E099E990-4D3F-4F69-AFD6-281B7FC8D1D0}"/>
              </a:ext>
            </a:extLst>
          </p:cNvPr>
          <p:cNvSpPr txBox="1"/>
          <p:nvPr/>
        </p:nvSpPr>
        <p:spPr>
          <a:xfrm>
            <a:off x="1352116" y="894978"/>
            <a:ext cx="9998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sz="3600" b="1" dirty="0">
                <a:solidFill>
                  <a:srgbClr val="000099"/>
                </a:solidFill>
              </a:rPr>
              <a:t>Aktuální stav VŘ na hlavní aktivity projektu</a:t>
            </a:r>
          </a:p>
        </p:txBody>
      </p:sp>
    </p:spTree>
    <p:extLst>
      <p:ext uri="{BB962C8B-B14F-4D97-AF65-F5344CB8AC3E}">
        <p14:creationId xmlns:p14="http://schemas.microsoft.com/office/powerpoint/2010/main" val="1135738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>
            <a:extLst>
              <a:ext uri="{FF2B5EF4-FFF2-40B4-BE49-F238E27FC236}">
                <a16:creationId xmlns:a16="http://schemas.microsoft.com/office/drawing/2014/main" id="{2C230B2E-CF5D-4EC3-8F8B-6D1AF7779F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9673" y="0"/>
            <a:ext cx="6852327" cy="6858000"/>
          </a:xfrm>
          <a:prstGeom prst="rect">
            <a:avLst/>
          </a:prstGeom>
        </p:spPr>
      </p:pic>
      <p:pic>
        <p:nvPicPr>
          <p:cNvPr id="4" name="Obrázek 3" descr="mmr_cr_rgb.emf">
            <a:extLst>
              <a:ext uri="{FF2B5EF4-FFF2-40B4-BE49-F238E27FC236}">
                <a16:creationId xmlns:a16="http://schemas.microsoft.com/office/drawing/2014/main" id="{73EFFC5D-9588-456F-B532-E876CFD7F7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946" y="286179"/>
            <a:ext cx="2565000" cy="5625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CC903F14-1120-41D4-942E-05B4333C5F55}"/>
              </a:ext>
            </a:extLst>
          </p:cNvPr>
          <p:cNvSpPr txBox="1"/>
          <p:nvPr/>
        </p:nvSpPr>
        <p:spPr>
          <a:xfrm>
            <a:off x="1363268" y="1009737"/>
            <a:ext cx="999811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sz="3600" b="1" dirty="0">
                <a:solidFill>
                  <a:srgbClr val="000099"/>
                </a:solidFill>
              </a:rPr>
              <a:t>Harmonogram – projekty IROP (DSŘ + NGÚP)</a:t>
            </a:r>
          </a:p>
          <a:p>
            <a:pPr>
              <a:buClr>
                <a:srgbClr val="002060"/>
              </a:buClr>
            </a:pPr>
            <a:endParaRPr lang="cs-CZ" sz="2400" dirty="0"/>
          </a:p>
        </p:txBody>
      </p:sp>
      <p:graphicFrame>
        <p:nvGraphicFramePr>
          <p:cNvPr id="2" name="Tabulka 4">
            <a:extLst>
              <a:ext uri="{FF2B5EF4-FFF2-40B4-BE49-F238E27FC236}">
                <a16:creationId xmlns:a16="http://schemas.microsoft.com/office/drawing/2014/main" id="{03DFF68A-E3D4-4B9A-B607-11E1BE30CD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7710686"/>
              </p:ext>
            </p:extLst>
          </p:nvPr>
        </p:nvGraphicFramePr>
        <p:xfrm>
          <a:off x="1485586" y="1594511"/>
          <a:ext cx="9875792" cy="467247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468948">
                  <a:extLst>
                    <a:ext uri="{9D8B030D-6E8A-4147-A177-3AD203B41FA5}">
                      <a16:colId xmlns:a16="http://schemas.microsoft.com/office/drawing/2014/main" val="2946741002"/>
                    </a:ext>
                  </a:extLst>
                </a:gridCol>
                <a:gridCol w="2468948">
                  <a:extLst>
                    <a:ext uri="{9D8B030D-6E8A-4147-A177-3AD203B41FA5}">
                      <a16:colId xmlns:a16="http://schemas.microsoft.com/office/drawing/2014/main" val="2042695550"/>
                    </a:ext>
                  </a:extLst>
                </a:gridCol>
                <a:gridCol w="2468948">
                  <a:extLst>
                    <a:ext uri="{9D8B030D-6E8A-4147-A177-3AD203B41FA5}">
                      <a16:colId xmlns:a16="http://schemas.microsoft.com/office/drawing/2014/main" val="175246928"/>
                    </a:ext>
                  </a:extLst>
                </a:gridCol>
                <a:gridCol w="2468948">
                  <a:extLst>
                    <a:ext uri="{9D8B030D-6E8A-4147-A177-3AD203B41FA5}">
                      <a16:colId xmlns:a16="http://schemas.microsoft.com/office/drawing/2014/main" val="1633175475"/>
                    </a:ext>
                  </a:extLst>
                </a:gridCol>
              </a:tblGrid>
              <a:tr h="778745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4792969"/>
                  </a:ext>
                </a:extLst>
              </a:tr>
              <a:tr h="778745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198691"/>
                  </a:ext>
                </a:extLst>
              </a:tr>
              <a:tr h="778745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300563"/>
                  </a:ext>
                </a:extLst>
              </a:tr>
              <a:tr h="778745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827745523"/>
                  </a:ext>
                </a:extLst>
              </a:tr>
              <a:tr h="778745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4144288"/>
                  </a:ext>
                </a:extLst>
              </a:tr>
              <a:tr h="778745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80709"/>
                  </a:ext>
                </a:extLst>
              </a:tr>
            </a:tbl>
          </a:graphicData>
        </a:graphic>
      </p:graphicFrame>
      <p:sp>
        <p:nvSpPr>
          <p:cNvPr id="8" name="Obdélník 7">
            <a:extLst>
              <a:ext uri="{FF2B5EF4-FFF2-40B4-BE49-F238E27FC236}">
                <a16:creationId xmlns:a16="http://schemas.microsoft.com/office/drawing/2014/main" id="{82A8BB31-1454-4E0B-8BA9-7582AAA2D408}"/>
              </a:ext>
            </a:extLst>
          </p:cNvPr>
          <p:cNvSpPr/>
          <p:nvPr/>
        </p:nvSpPr>
        <p:spPr>
          <a:xfrm>
            <a:off x="2864935" y="2384357"/>
            <a:ext cx="2910832" cy="6514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 </a:t>
            </a:r>
            <a:endParaRPr lang="cs-CZ" sz="280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CAEF6871-CECC-4294-8D08-053DA35C68BC}"/>
              </a:ext>
            </a:extLst>
          </p:cNvPr>
          <p:cNvSpPr txBox="1"/>
          <p:nvPr/>
        </p:nvSpPr>
        <p:spPr>
          <a:xfrm>
            <a:off x="3545830" y="2471544"/>
            <a:ext cx="27276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b="1" dirty="0">
                <a:solidFill>
                  <a:schemeClr val="bg1"/>
                </a:solidFill>
              </a:rPr>
              <a:t>1. Etapa 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9C20CA30-1708-40CC-81C3-9A1F9166D9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7858" y="3020626"/>
            <a:ext cx="2566860" cy="774259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58701E-B377-419E-85F8-595042F252DB}"/>
              </a:ext>
            </a:extLst>
          </p:cNvPr>
          <p:cNvSpPr txBox="1"/>
          <p:nvPr/>
        </p:nvSpPr>
        <p:spPr>
          <a:xfrm>
            <a:off x="6362323" y="3137305"/>
            <a:ext cx="273323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b="1" dirty="0">
                <a:solidFill>
                  <a:schemeClr val="bg1"/>
                </a:solidFill>
              </a:rPr>
              <a:t>2. Etapa 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8373D257-F8FA-4905-A10C-47FDD17F33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5690" y="3703265"/>
            <a:ext cx="2014755" cy="774259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1A4CABD3-FF57-4402-B733-FA83C27393BA}"/>
              </a:ext>
            </a:extLst>
          </p:cNvPr>
          <p:cNvSpPr txBox="1"/>
          <p:nvPr/>
        </p:nvSpPr>
        <p:spPr>
          <a:xfrm>
            <a:off x="8507459" y="3838707"/>
            <a:ext cx="273323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b="1" dirty="0">
                <a:solidFill>
                  <a:schemeClr val="bg1"/>
                </a:solidFill>
              </a:rPr>
              <a:t>3. Etapa </a:t>
            </a:r>
          </a:p>
        </p:txBody>
      </p:sp>
      <p:sp>
        <p:nvSpPr>
          <p:cNvPr id="15" name="Šipka: pětiúhelník 14">
            <a:extLst>
              <a:ext uri="{FF2B5EF4-FFF2-40B4-BE49-F238E27FC236}">
                <a16:creationId xmlns:a16="http://schemas.microsoft.com/office/drawing/2014/main" id="{45205CDB-5C26-4708-94E3-11A5E149C34C}"/>
              </a:ext>
            </a:extLst>
          </p:cNvPr>
          <p:cNvSpPr/>
          <p:nvPr/>
        </p:nvSpPr>
        <p:spPr>
          <a:xfrm>
            <a:off x="5764192" y="3969653"/>
            <a:ext cx="509287" cy="346108"/>
          </a:xfrm>
          <a:prstGeom prst="homePlate">
            <a:avLst/>
          </a:prstGeom>
          <a:solidFill>
            <a:srgbClr val="92D05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/>
          </a:p>
        </p:txBody>
      </p:sp>
      <p:sp>
        <p:nvSpPr>
          <p:cNvPr id="19" name="Šipka: pětiúhelník 18">
            <a:extLst>
              <a:ext uri="{FF2B5EF4-FFF2-40B4-BE49-F238E27FC236}">
                <a16:creationId xmlns:a16="http://schemas.microsoft.com/office/drawing/2014/main" id="{FC24731D-3907-4169-B2A6-5E41585F0664}"/>
              </a:ext>
            </a:extLst>
          </p:cNvPr>
          <p:cNvSpPr/>
          <p:nvPr/>
        </p:nvSpPr>
        <p:spPr>
          <a:xfrm>
            <a:off x="8246903" y="4636223"/>
            <a:ext cx="509287" cy="346108"/>
          </a:xfrm>
          <a:prstGeom prst="homePlate">
            <a:avLst/>
          </a:prstGeom>
          <a:solidFill>
            <a:srgbClr val="92D05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20" name="Šipka: pětiúhelník 19">
            <a:extLst>
              <a:ext uri="{FF2B5EF4-FFF2-40B4-BE49-F238E27FC236}">
                <a16:creationId xmlns:a16="http://schemas.microsoft.com/office/drawing/2014/main" id="{2C3B89DC-BDBD-4A48-A686-0FB9AC5F4623}"/>
              </a:ext>
            </a:extLst>
          </p:cNvPr>
          <p:cNvSpPr/>
          <p:nvPr/>
        </p:nvSpPr>
        <p:spPr>
          <a:xfrm>
            <a:off x="10220277" y="5132057"/>
            <a:ext cx="509287" cy="346108"/>
          </a:xfrm>
          <a:prstGeom prst="homePlate">
            <a:avLst/>
          </a:prstGeom>
          <a:solidFill>
            <a:srgbClr val="92D05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708FD2BD-C16F-47EF-B861-5C4CD4ABA0BD}"/>
              </a:ext>
            </a:extLst>
          </p:cNvPr>
          <p:cNvSpPr txBox="1"/>
          <p:nvPr/>
        </p:nvSpPr>
        <p:spPr>
          <a:xfrm>
            <a:off x="5655756" y="4007984"/>
            <a:ext cx="7065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1. </a:t>
            </a:r>
            <a:r>
              <a:rPr lang="cs-CZ" sz="1400" b="1" dirty="0" err="1"/>
              <a:t>ŽoP</a:t>
            </a:r>
            <a:endParaRPr lang="cs-CZ" sz="1400" b="1" dirty="0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780BD4BB-9C18-48DF-B7CD-8675D612B3AF}"/>
              </a:ext>
            </a:extLst>
          </p:cNvPr>
          <p:cNvSpPr txBox="1"/>
          <p:nvPr/>
        </p:nvSpPr>
        <p:spPr>
          <a:xfrm>
            <a:off x="8148262" y="4650308"/>
            <a:ext cx="7065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2. </a:t>
            </a:r>
            <a:r>
              <a:rPr lang="cs-CZ" sz="1400" b="1" dirty="0" err="1"/>
              <a:t>ŽoP</a:t>
            </a:r>
            <a:endParaRPr lang="cs-CZ" sz="1400" b="1" dirty="0"/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C61D6E60-F185-4561-B7FB-B3BB707D39CF}"/>
              </a:ext>
            </a:extLst>
          </p:cNvPr>
          <p:cNvSpPr txBox="1"/>
          <p:nvPr/>
        </p:nvSpPr>
        <p:spPr>
          <a:xfrm>
            <a:off x="10139423" y="5139162"/>
            <a:ext cx="6887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3. </a:t>
            </a:r>
            <a:r>
              <a:rPr lang="cs-CZ" sz="1400" b="1" dirty="0" err="1"/>
              <a:t>ŽoP</a:t>
            </a:r>
            <a:endParaRPr lang="cs-CZ" sz="1400" b="1" dirty="0"/>
          </a:p>
        </p:txBody>
      </p:sp>
      <p:sp>
        <p:nvSpPr>
          <p:cNvPr id="23" name="Šipka: pětiúhelník 22">
            <a:extLst>
              <a:ext uri="{FF2B5EF4-FFF2-40B4-BE49-F238E27FC236}">
                <a16:creationId xmlns:a16="http://schemas.microsoft.com/office/drawing/2014/main" id="{C69933FB-B9EE-4D24-B1C5-EEE6A1233DAC}"/>
              </a:ext>
            </a:extLst>
          </p:cNvPr>
          <p:cNvSpPr/>
          <p:nvPr/>
        </p:nvSpPr>
        <p:spPr>
          <a:xfrm>
            <a:off x="2864935" y="5771641"/>
            <a:ext cx="7295133" cy="419990"/>
          </a:xfrm>
          <a:prstGeom prst="homePlate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3087B6F2-59C6-43DE-B700-680F4496F903}"/>
              </a:ext>
            </a:extLst>
          </p:cNvPr>
          <p:cNvSpPr txBox="1"/>
          <p:nvPr/>
        </p:nvSpPr>
        <p:spPr>
          <a:xfrm>
            <a:off x="3256529" y="5744347"/>
            <a:ext cx="6975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i="1" dirty="0">
                <a:solidFill>
                  <a:schemeClr val="bg1"/>
                </a:solidFill>
              </a:rPr>
              <a:t>Fyzická realizace projektů: 1.8.2020 – 30.6.2023</a:t>
            </a:r>
          </a:p>
        </p:txBody>
      </p: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742D7361-F3D8-4106-A990-BCE6465B7CCB}"/>
              </a:ext>
            </a:extLst>
          </p:cNvPr>
          <p:cNvCxnSpPr>
            <a:cxnSpLocks/>
          </p:cNvCxnSpPr>
          <p:nvPr/>
        </p:nvCxnSpPr>
        <p:spPr>
          <a:xfrm flipV="1">
            <a:off x="2853360" y="2384357"/>
            <a:ext cx="8078" cy="3821655"/>
          </a:xfrm>
          <a:prstGeom prst="line">
            <a:avLst/>
          </a:prstGeom>
          <a:ln w="38100"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1A47CA4A-F650-49BF-B500-F0B76BD17F64}"/>
              </a:ext>
            </a:extLst>
          </p:cNvPr>
          <p:cNvCxnSpPr>
            <a:cxnSpLocks/>
          </p:cNvCxnSpPr>
          <p:nvPr/>
        </p:nvCxnSpPr>
        <p:spPr>
          <a:xfrm flipV="1">
            <a:off x="10184215" y="3740314"/>
            <a:ext cx="0" cy="2451317"/>
          </a:xfrm>
          <a:prstGeom prst="line">
            <a:avLst/>
          </a:prstGeom>
          <a:ln w="38100"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35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mmr_cr_rgb.emf">
            <a:extLst>
              <a:ext uri="{FF2B5EF4-FFF2-40B4-BE49-F238E27FC236}">
                <a16:creationId xmlns:a16="http://schemas.microsoft.com/office/drawing/2014/main" id="{437DD740-EA3A-47E8-A11D-4CC7D5AC13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946" y="332478"/>
            <a:ext cx="2565000" cy="562500"/>
          </a:xfrm>
          <a:prstGeom prst="rect">
            <a:avLst/>
          </a:prstGeom>
        </p:spPr>
      </p:pic>
      <p:sp>
        <p:nvSpPr>
          <p:cNvPr id="16" name="Nadpis 13">
            <a:extLst>
              <a:ext uri="{FF2B5EF4-FFF2-40B4-BE49-F238E27FC236}">
                <a16:creationId xmlns:a16="http://schemas.microsoft.com/office/drawing/2014/main" id="{A5DC2C02-10E7-471C-BF0E-9014B40BDD38}"/>
              </a:ext>
            </a:extLst>
          </p:cNvPr>
          <p:cNvSpPr txBox="1">
            <a:spLocks noChangeAspect="1"/>
          </p:cNvSpPr>
          <p:nvPr/>
        </p:nvSpPr>
        <p:spPr>
          <a:xfrm>
            <a:off x="1412884" y="2071967"/>
            <a:ext cx="7283152" cy="18722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baseline="0">
                <a:solidFill>
                  <a:srgbClr val="000099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 sz="5400" dirty="0"/>
              <a:t>Děkuji za pozornost.</a:t>
            </a:r>
          </a:p>
        </p:txBody>
      </p:sp>
    </p:spTree>
    <p:extLst>
      <p:ext uri="{BB962C8B-B14F-4D97-AF65-F5344CB8AC3E}">
        <p14:creationId xmlns:p14="http://schemas.microsoft.com/office/powerpoint/2010/main" val="169348686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E1207CBE0BDD4394F3DC7EC1A1CE80" ma:contentTypeVersion="2" ma:contentTypeDescription="Create a new document." ma:contentTypeScope="" ma:versionID="f27f97e93321d2378f455db5dea80217">
  <xsd:schema xmlns:xsd="http://www.w3.org/2001/XMLSchema" xmlns:xs="http://www.w3.org/2001/XMLSchema" xmlns:p="http://schemas.microsoft.com/office/2006/metadata/properties" xmlns:ns2="2c910e47-abd0-4040-bbef-4f43a7a0d4b0" targetNamespace="http://schemas.microsoft.com/office/2006/metadata/properties" ma:root="true" ma:fieldsID="bb521d5d62b6f0ec6ef93c2e44863dc7" ns2:_="">
    <xsd:import namespace="2c910e47-abd0-4040-bbef-4f43a7a0d4b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910e47-abd0-4040-bbef-4f43a7a0d4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FACE617-5BAB-4FBE-8C94-9C390FA5FA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84397C0-8E26-4624-8A4F-443F9812EE65}">
  <ds:schemaRefs>
    <ds:schemaRef ds:uri="http://schemas.microsoft.com/office/infopath/2007/PartnerControls"/>
    <ds:schemaRef ds:uri="http://www.w3.org/XML/1998/namespace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2c910e47-abd0-4040-bbef-4f43a7a0d4b0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14AE601-9EC1-4BA1-80C1-E59338EB76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910e47-abd0-4040-bbef-4f43a7a0d4b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486</Words>
  <Application>Microsoft Office PowerPoint</Application>
  <PresentationFormat>Širokoúhlá obrazovka</PresentationFormat>
  <Paragraphs>118</Paragraphs>
  <Slides>8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2021-04-05T13:05:16Z</dcterms:created>
  <dcterms:modified xsi:type="dcterms:W3CDTF">2021-04-15T05:17:55Z</dcterms:modified>
</cp:coreProperties>
</file>