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44" r:id="rId3"/>
    <p:sldId id="351" r:id="rId4"/>
    <p:sldId id="314" r:id="rId5"/>
    <p:sldId id="328" r:id="rId6"/>
    <p:sldId id="338" r:id="rId7"/>
    <p:sldId id="329" r:id="rId8"/>
    <p:sldId id="339" r:id="rId9"/>
    <p:sldId id="330" r:id="rId10"/>
    <p:sldId id="340" r:id="rId11"/>
    <p:sldId id="327" r:id="rId12"/>
    <p:sldId id="337" r:id="rId13"/>
    <p:sldId id="326" r:id="rId14"/>
    <p:sldId id="336" r:id="rId15"/>
    <p:sldId id="331" r:id="rId16"/>
    <p:sldId id="341" r:id="rId17"/>
    <p:sldId id="332" r:id="rId18"/>
    <p:sldId id="342" r:id="rId19"/>
    <p:sldId id="323" r:id="rId20"/>
    <p:sldId id="324" r:id="rId21"/>
    <p:sldId id="349" r:id="rId22"/>
    <p:sldId id="355" r:id="rId23"/>
    <p:sldId id="352" r:id="rId24"/>
    <p:sldId id="354" r:id="rId25"/>
    <p:sldId id="322" r:id="rId26"/>
    <p:sldId id="346" r:id="rId27"/>
    <p:sldId id="34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Doležalová" initials="JD" lastIdx="2" clrIdx="0">
    <p:extLst>
      <p:ext uri="{19B8F6BF-5375-455C-9EA6-DF929625EA0E}">
        <p15:presenceInfo xmlns:p15="http://schemas.microsoft.com/office/powerpoint/2012/main" userId="56243cc47551e9e3" providerId="Windows Live"/>
      </p:ext>
    </p:extLst>
  </p:cmAuthor>
  <p:cmAuthor id="2" name="Sodomková Michaela" initials="SM" lastIdx="4" clrIdx="1">
    <p:extLst>
      <p:ext uri="{19B8F6BF-5375-455C-9EA6-DF929625EA0E}">
        <p15:presenceInfo xmlns:p15="http://schemas.microsoft.com/office/powerpoint/2012/main" userId="S-1-5-21-1453678106-484518242-318601546-15286" providerId="AD"/>
      </p:ext>
    </p:extLst>
  </p:cmAuthor>
  <p:cmAuthor id="3" name="Juřicová Martina" initials="JM" lastIdx="3" clrIdx="2">
    <p:extLst>
      <p:ext uri="{19B8F6BF-5375-455C-9EA6-DF929625EA0E}">
        <p15:presenceInfo xmlns:p15="http://schemas.microsoft.com/office/powerpoint/2012/main" userId="S-1-5-21-1453678106-484518242-318601546-13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9999"/>
    <a:srgbClr val="FF0066"/>
    <a:srgbClr val="1D70B8"/>
    <a:srgbClr val="5F5F5F"/>
    <a:srgbClr val="EBF5FF"/>
    <a:srgbClr val="2074BA"/>
    <a:srgbClr val="F30DEE"/>
    <a:srgbClr val="EE7681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70"/>
  </p:normalViewPr>
  <p:slideViewPr>
    <p:cSldViewPr snapToGrid="0">
      <p:cViewPr varScale="1">
        <p:scale>
          <a:sx n="83" d="100"/>
          <a:sy n="83" d="100"/>
        </p:scale>
        <p:origin x="15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Složení příjemců podle počtu podpořených projektů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C-4E6F-A747-7E0A67F378C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C-4E6F-A747-7E0A67F378C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C-4E6F-A747-7E0A67F378C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C-4E6F-A747-7E0A67F378C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1C-4E6F-A747-7E0A67F378C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1C-4E6F-A747-7E0A67F378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1C-4E6F-A747-7E0A67F378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List1!$A$2:$A$8</c:f>
              <c:strCache>
                <c:ptCount val="7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</c:strCache>
            </c:strRef>
          </c:cat>
          <c:val>
            <c:numRef>
              <c:f>List1!$B$2:$B$8</c:f>
              <c:numCache>
                <c:formatCode>0%</c:formatCode>
                <c:ptCount val="7"/>
                <c:pt idx="0">
                  <c:v>0.51921409997110657</c:v>
                </c:pt>
                <c:pt idx="1">
                  <c:v>0.17971684484253106</c:v>
                </c:pt>
                <c:pt idx="2">
                  <c:v>0.10815756525089087</c:v>
                </c:pt>
                <c:pt idx="3">
                  <c:v>7.021092169893095E-2</c:v>
                </c:pt>
                <c:pt idx="4">
                  <c:v>7.6374843494173172E-2</c:v>
                </c:pt>
                <c:pt idx="5">
                  <c:v>2.2536839063854376E-2</c:v>
                </c:pt>
                <c:pt idx="6">
                  <c:v>2.3788885678512953E-2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0-4459-852C-939EF9106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Struktura příjemců podle objemu (Kč) podpořených projektů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B-4047-ACDF-ECC2CF80D35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B-4047-ACDF-ECC2CF80D35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BB-4047-ACDF-ECC2CF80D35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BB-4047-ACDF-ECC2CF80D35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BB-4047-ACDF-ECC2CF80D35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6BB-4047-ACDF-ECC2CF80D3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6BB-4047-ACDF-ECC2CF80D354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6BB-4047-ACDF-ECC2CF80D3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List1!$A$2:$A$9</c:f>
              <c:strCache>
                <c:ptCount val="7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0.3</c:v>
                </c:pt>
                <c:pt idx="1">
                  <c:v>0.03</c:v>
                </c:pt>
                <c:pt idx="2">
                  <c:v>0.36</c:v>
                </c:pt>
                <c:pt idx="3">
                  <c:v>0.05</c:v>
                </c:pt>
                <c:pt idx="4">
                  <c:v>0.11</c:v>
                </c:pt>
                <c:pt idx="5">
                  <c:v>0.12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2-47DC-BB83-462933250A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2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7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113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424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56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3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84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265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432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7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6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99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714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95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8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2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69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56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6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46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19.02.2021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jpeg"/><Relationship Id="rId5" Type="http://schemas.openxmlformats.org/officeDocument/2006/relationships/image" Target="../media/image37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vyzvy/detaily-temat/react-e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op.mmr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127" y="953007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81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2014-2020</a:t>
            </a:r>
            <a:endParaRPr lang="cs-CZ" sz="5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it-IT" sz="2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lepší život v regionech </a:t>
            </a:r>
            <a:endParaRPr lang="cs-CZ" sz="2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42108" y="5273964"/>
            <a:ext cx="725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regionální operační program</a:t>
            </a:r>
          </a:p>
        </p:txBody>
      </p:sp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6" y="353539"/>
            <a:ext cx="6209872" cy="61635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centrum Dolní Břežany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886" y="1462487"/>
            <a:ext cx="3523496" cy="3653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projektu bylo vybudování infrastruktury komunitního centra, které umožní setkávání se obyvatel obce. Centrum bude nabízet základní sociální poradenství a sociální služby v ambulantní a terénní formě.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EU: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9 659 780 Kč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 Dolní Břežany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D86A82-EC3D-47CB-8620-54F29D035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201" y="257692"/>
            <a:ext cx="1089913" cy="1237733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37" y="1686685"/>
            <a:ext cx="4572000" cy="3429000"/>
          </a:xfrm>
          <a:ln w="381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0355375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41229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zdravotních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56444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cs-CZ" sz="2400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za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5,9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406307" y="2459937"/>
            <a:ext cx="652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4 738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nebo zmodernizovaných lůžek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767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nových nebo zmodernizovaných specializovaných lůžek</a:t>
            </a:r>
          </a:p>
          <a:p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06307" y="3169950"/>
            <a:ext cx="5968409" cy="149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nebo zmodernizovaných počítačových      tomografií (CT) 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magnetických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rezonancí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rentgenů</a:t>
            </a: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69F843F-CFA5-4BB9-BD40-26A1762600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618" y="143552"/>
            <a:ext cx="1114030" cy="1265120"/>
          </a:xfrm>
          <a:prstGeom prst="rect">
            <a:avLst/>
          </a:prstGeom>
        </p:spPr>
      </p:pic>
      <p:pic>
        <p:nvPicPr>
          <p:cNvPr id="14" name="Obrázek 13" descr="Obsah obrázku hračka&#10;&#10;Popis byl vytvořen automaticky">
            <a:extLst>
              <a:ext uri="{FF2B5EF4-FFF2-40B4-BE49-F238E27FC236}">
                <a16:creationId xmlns:a16="http://schemas.microsoft.com/office/drawing/2014/main" id="{F07FD02C-1B6F-41D6-993B-32F3181870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1" y="4468777"/>
            <a:ext cx="1588988" cy="1588988"/>
          </a:xfrm>
          <a:prstGeom prst="rect">
            <a:avLst/>
          </a:prstGeom>
        </p:spPr>
      </p:pic>
      <p:pic>
        <p:nvPicPr>
          <p:cNvPr id="15" name="Obrázek 14" descr="Obsah obrázku hračka, jídlo&#10;&#10;Popis byl vytvořen automaticky">
            <a:extLst>
              <a:ext uri="{FF2B5EF4-FFF2-40B4-BE49-F238E27FC236}">
                <a16:creationId xmlns:a16="http://schemas.microsoft.com/office/drawing/2014/main" id="{61E41CAD-37E8-4FFB-B47A-AE3854EF70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16" y="2870472"/>
            <a:ext cx="2362617" cy="23621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20180" y="5004511"/>
            <a:ext cx="60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podpořených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nemocnic a zdravotnických zařízení</a:t>
            </a: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hračka, hydrant&#10;&#10;Popis byl vytvořen automaticky">
            <a:extLst>
              <a:ext uri="{FF2B5EF4-FFF2-40B4-BE49-F238E27FC236}">
                <a16:creationId xmlns:a16="http://schemas.microsoft.com/office/drawing/2014/main" id="{5998B4D1-A198-47A1-B512-33F64676B4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1" y="1537199"/>
            <a:ext cx="2084764" cy="20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616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82" y="508350"/>
            <a:ext cx="6723315" cy="859536"/>
          </a:xfrm>
        </p:spPr>
        <p:txBody>
          <a:bodyPr>
            <a:noAutofit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zdravotnické techniky Nemocnice Strakonice, a.s.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481" y="1874278"/>
            <a:ext cx="4124337" cy="3963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řeší obnovu přístrojového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vybavení, technologií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doplnění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přístroje odpovídající současné úrovni medicíny na odděleních,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která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 na vysoce specializovanou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péči Nemocnice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Strakonice, a.s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064 617 Kč </a:t>
            </a:r>
            <a:r>
              <a:rPr lang="cs-CZ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Nemocnice Strakonice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s. 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264629-6316-46C0-8432-D748CA60C2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85" y="184948"/>
            <a:ext cx="1120421" cy="127237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70" y="2082562"/>
            <a:ext cx="4572000" cy="2572512"/>
          </a:xfrm>
          <a:ln w="38100"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183761160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" y="142432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pro školství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518" y="1172483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815</a:t>
            </a:r>
            <a:r>
              <a:rPr lang="cs-CZ" sz="2400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31418" y="2369416"/>
            <a:ext cx="652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257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školek poskytne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kapacitu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téměř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12 529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dětí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64591" y="3435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1 134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ZŠ</a:t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zmodernizovaných SŠ</a:t>
            </a: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FD1D3D2-7B80-47EC-99F5-D12B6D0B8D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935" y="147023"/>
            <a:ext cx="1120852" cy="1272869"/>
          </a:xfrm>
          <a:prstGeom prst="rect">
            <a:avLst/>
          </a:prstGeom>
        </p:spPr>
      </p:pic>
      <p:pic>
        <p:nvPicPr>
          <p:cNvPr id="14" name="Obrázek 13" descr="Obsah obrázku stůl&#10;&#10;Popis byl vytvořen automaticky">
            <a:extLst>
              <a:ext uri="{FF2B5EF4-FFF2-40B4-BE49-F238E27FC236}">
                <a16:creationId xmlns:a16="http://schemas.microsoft.com/office/drawing/2014/main" id="{A08770F2-5B00-474F-A5E2-6AA8B0716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5" y="1728057"/>
            <a:ext cx="1712077" cy="17120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89" y="3094554"/>
            <a:ext cx="1931205" cy="193120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325129" y="4532791"/>
            <a:ext cx="58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323 561 žáků a 149 256 studentů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může vzdělávat v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modernizovaných učebnách</a:t>
            </a: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hračka&#10;&#10;Popis byl vytvořen automaticky">
            <a:extLst>
              <a:ext uri="{FF2B5EF4-FFF2-40B4-BE49-F238E27FC236}">
                <a16:creationId xmlns:a16="http://schemas.microsoft.com/office/drawing/2014/main" id="{19D3F123-7DD8-404E-9C6C-21EDE2FADE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" y="4532791"/>
            <a:ext cx="1447111" cy="14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20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279719"/>
            <a:ext cx="5898976" cy="1078992"/>
          </a:xfrm>
        </p:spPr>
        <p:txBody>
          <a:bodyPr>
            <a:normAutofit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Mateřská škola, ul. Na Dolech, Jihlava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46" y="1842830"/>
            <a:ext cx="3811145" cy="39537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projektu byla podpořena výstavba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mateřské školy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internátním provozem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kapacitou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100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dětí.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EU: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29 750 000 Kč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Statutární město Jihlava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C7F59A9-8B23-4BA9-9BBB-DA2841C77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428" y="242846"/>
            <a:ext cx="1130832" cy="1284202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6" y="2045617"/>
            <a:ext cx="4572000" cy="2572512"/>
          </a:xfr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6488848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56575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úspory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66474"/>
            <a:ext cx="8207269" cy="4258275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1 797 </a:t>
            </a:r>
            <a:r>
              <a:rPr lang="cs-CZ" sz="2400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665319" y="21476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46 904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domácností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ušetří za energie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00607" y="4298017"/>
            <a:ext cx="459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48 %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průměrná úspora nákladů za energie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5B5604-2E14-4B1F-A419-D86DF52FC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972" y="223567"/>
            <a:ext cx="1148759" cy="1304561"/>
          </a:xfrm>
          <a:prstGeom prst="rect">
            <a:avLst/>
          </a:prstGeom>
        </p:spPr>
      </p:pic>
      <p:pic>
        <p:nvPicPr>
          <p:cNvPr id="12" name="Obrázek 11" descr="Obsah obrázku hračka&#10;&#10;Popis byl vytvořen automaticky">
            <a:extLst>
              <a:ext uri="{FF2B5EF4-FFF2-40B4-BE49-F238E27FC236}">
                <a16:creationId xmlns:a16="http://schemas.microsoft.com/office/drawing/2014/main" id="{A95D27FE-8DB2-4669-AE7B-995734D70B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76" y="1530398"/>
            <a:ext cx="2296165" cy="229616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A67E7A-2AC8-4E47-9461-BD99DBA6E6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6" y="3533460"/>
            <a:ext cx="2003104" cy="20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309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0" y="531182"/>
            <a:ext cx="7407736" cy="859536"/>
          </a:xfrm>
        </p:spPr>
        <p:txBody>
          <a:bodyPr>
            <a:noAutofit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Úspory energie v bytových domech - ul. Sadová č.p. 604, 605 a 606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049" y="1819796"/>
            <a:ext cx="4621477" cy="3222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 byl modernizován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panelových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domů. Došlo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zateplení obvodového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střešního pláště včetně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výměny</a:t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oken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dveří a k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rekonstrukci</a:t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balkónů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včetně montáže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nového</a:t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zábradlí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EU: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6 428 924 Kč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Statutární město Frýdek-Místek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284294-3EF2-40C7-81BF-5EDB56FE1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54" y="259888"/>
            <a:ext cx="1088273" cy="1235871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54" y="2026175"/>
            <a:ext cx="4113814" cy="2313384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0537638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4" y="160000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Památky, muzea, knihovny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434" y="1153205"/>
            <a:ext cx="8207269" cy="427032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cs-CZ" sz="2400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za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98904" y="2536189"/>
            <a:ext cx="652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zrekonstruovaných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památek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98904" y="3608694"/>
            <a:ext cx="5306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muzeí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98904" y="4891607"/>
            <a:ext cx="5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krajských knihoven</a:t>
            </a:r>
          </a:p>
        </p:txBody>
      </p:sp>
      <p:pic>
        <p:nvPicPr>
          <p:cNvPr id="12" name="Obrázek 11" descr="Obsah obrázku hračka&#10;&#10;Popis byl vytvořen automaticky">
            <a:extLst>
              <a:ext uri="{FF2B5EF4-FFF2-40B4-BE49-F238E27FC236}">
                <a16:creationId xmlns:a16="http://schemas.microsoft.com/office/drawing/2014/main" id="{CCC420BB-76EE-4208-960E-C8CC3549D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69" y="1849086"/>
            <a:ext cx="1333434" cy="133343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09ABA28-C23A-460F-88D1-A8FF3C668B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01" y="245935"/>
            <a:ext cx="1114640" cy="12658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B2DCE7-E5E3-48BB-95CF-2EF7ECDCFD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" y="2844776"/>
            <a:ext cx="1939425" cy="1939425"/>
          </a:xfrm>
          <a:prstGeom prst="rect">
            <a:avLst/>
          </a:prstGeom>
        </p:spPr>
      </p:pic>
      <p:pic>
        <p:nvPicPr>
          <p:cNvPr id="10" name="Obrázek 9" descr="Obsah obrázku hračka&#10;&#10;Popis byl vytvořen automaticky">
            <a:extLst>
              <a:ext uri="{FF2B5EF4-FFF2-40B4-BE49-F238E27FC236}">
                <a16:creationId xmlns:a16="http://schemas.microsoft.com/office/drawing/2014/main" id="{65B693A3-EFE0-47FC-851D-6E031AA3DC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4" y="4274406"/>
            <a:ext cx="1715209" cy="17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630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74" y="-140363"/>
            <a:ext cx="7065504" cy="1495367"/>
          </a:xfrm>
        </p:spPr>
        <p:txBody>
          <a:bodyPr>
            <a:noAutofit/>
          </a:bodyPr>
          <a:lstStyle/>
          <a:p>
            <a:r>
              <a:rPr lang="cs-CZ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 střechy a krovu věže Sv. Ducha v Telči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367" y="1816304"/>
            <a:ext cx="3573326" cy="38424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podpoře z IROP došlo k obnově střechy a vytvoření nové expozice, což přispěje k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památky zapsané v UNESCO. 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EU: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11 207 623 Kč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Telč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82B919-18B8-4B28-90C6-7C665CFFDA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478" y="246210"/>
            <a:ext cx="1114640" cy="12658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64" y="2034310"/>
            <a:ext cx="4085463" cy="2723642"/>
          </a:xfrm>
          <a:prstGeom prst="rect">
            <a:avLst/>
          </a:prstGeom>
          <a:ln w="38100">
            <a:solidFill>
              <a:srgbClr val="800080"/>
            </a:solidFill>
          </a:ln>
        </p:spPr>
      </p:pic>
    </p:spTree>
    <p:extLst>
      <p:ext uri="{BB962C8B-B14F-4D97-AF65-F5344CB8AC3E}">
        <p14:creationId xmlns:p14="http://schemas.microsoft.com/office/powerpoint/2010/main" val="108020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542126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Elektronizace jednání </a:t>
            </a:r>
            <a:r>
              <a:rPr lang="pl-PL" b="1" dirty="0" err="1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občanů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veřejnou správou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cs-CZ" sz="2400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59585" y="2486837"/>
            <a:ext cx="4191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eGovernment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občana, elektronické zdravotnictví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97536" y="3460186"/>
            <a:ext cx="429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Komunikační systémy a infrastruktura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pro správu majetku, upgrade stávajících systémů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16952" y="4520236"/>
            <a:ext cx="5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D03904-FDE5-4387-88E4-D68081CA5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92" y="337795"/>
            <a:ext cx="1090146" cy="123799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87C12B2-4DBF-6A49-9D49-D9309405E53E}"/>
              </a:ext>
            </a:extLst>
          </p:cNvPr>
          <p:cNvSpPr/>
          <p:nvPr/>
        </p:nvSpPr>
        <p:spPr>
          <a:xfrm>
            <a:off x="2639050" y="4879322"/>
            <a:ext cx="4295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Kybernetická bezpečnost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komunikačních systémů veřejné správy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D395D4-82E0-4B46-A403-AE2814E3AE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0" y="4494545"/>
            <a:ext cx="1489808" cy="14898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CD73B9-6EE7-384F-9A38-D1149DB537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8" y="1733775"/>
            <a:ext cx="2024580" cy="202458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CBB9024-8F9A-1344-BAA0-071094F84C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4" y="3247916"/>
            <a:ext cx="1495368" cy="1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30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922476"/>
            <a:ext cx="7830280" cy="55901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</a:t>
            </a:r>
            <a:r>
              <a:rPr lang="cs-CZ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k </a:t>
            </a:r>
            <a:r>
              <a:rPr lang="cs-CZ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1. 2021 </a:t>
            </a:r>
            <a:endParaRPr lang="cs-CZ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918"/>
            <a:ext cx="9182958" cy="2337228"/>
          </a:xfrm>
        </p:spPr>
      </p:pic>
    </p:spTree>
    <p:extLst>
      <p:ext uri="{BB962C8B-B14F-4D97-AF65-F5344CB8AC3E}">
        <p14:creationId xmlns:p14="http://schemas.microsoft.com/office/powerpoint/2010/main" val="39713709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150886"/>
            <a:ext cx="730055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 jsme investovali </a:t>
            </a:r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 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 do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8280" y="2052496"/>
            <a:ext cx="3741326" cy="7248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místních akčních skupin </a:t>
            </a:r>
            <a:r>
              <a:rPr lang="cs-CZ" sz="17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venkově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6EB3D832-B7B0-6F44-B2FB-CDB5D1B80408}"/>
              </a:ext>
            </a:extLst>
          </p:cNvPr>
          <p:cNvSpPr txBox="1">
            <a:spLocks/>
          </p:cNvSpPr>
          <p:nvPr/>
        </p:nvSpPr>
        <p:spPr>
          <a:xfrm>
            <a:off x="3178280" y="3631295"/>
            <a:ext cx="2752499" cy="472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Plánů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územního rozvoje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61EA23F1-F4E1-444D-AB5F-CA4470ABCA57}"/>
              </a:ext>
            </a:extLst>
          </p:cNvPr>
          <p:cNvSpPr txBox="1">
            <a:spLocks/>
          </p:cNvSpPr>
          <p:nvPr/>
        </p:nvSpPr>
        <p:spPr>
          <a:xfrm>
            <a:off x="3178280" y="4957529"/>
            <a:ext cx="3008482" cy="414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technické pomoci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D53416-4D64-5E4F-813E-3356AEE97D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5" y="1147308"/>
            <a:ext cx="2336294" cy="233629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F15FE22-1DEC-9C47-822A-6E5B016ECF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2647187"/>
            <a:ext cx="2145083" cy="21450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D7BA97-6D89-1540-A110-4AAC1F69B4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0" y="3890419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8416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4" y="110961"/>
            <a:ext cx="9144000" cy="947109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vybraných hodnot mezi roky </a:t>
            </a:r>
            <a:b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a 2020 – část 1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1151" y="5683879"/>
            <a:ext cx="8472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79690"/>
              </p:ext>
            </p:extLst>
          </p:nvPr>
        </p:nvGraphicFramePr>
        <p:xfrm>
          <a:off x="1531147" y="992413"/>
          <a:ext cx="6264344" cy="49240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945467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1610149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  <a:gridCol w="1708728">
                  <a:extLst>
                    <a:ext uri="{9D8B030D-6E8A-4147-A177-3AD203B41FA5}">
                      <a16:colId xmlns:a16="http://schemas.microsoft.com/office/drawing/2014/main" val="148419106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Zrealizované</a:t>
                      </a: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výsledky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</a:t>
                      </a:r>
                      <a:r>
                        <a:rPr lang="cs-CZ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nových </a:t>
                      </a:r>
                      <a:r>
                        <a:rPr lang="cs-CZ" sz="14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nízkoemisních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vozidel MHD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  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785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195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 zrekonstruovaných nebo zmodernizovaných silnic II. třídy a III. třídy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   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647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1474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modernizovaných přestupních terminálů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 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816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  <a:r>
                        <a:rPr lang="cs-CZ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modernizovaných stanic IZS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 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1969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nových pracovních míst pro znevýhodněné osoby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  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06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podpořená zařízení poskytující soc. služby 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987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6495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zmodernizované byty pro sociální bydlení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  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987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46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15537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4" y="110961"/>
            <a:ext cx="9144000" cy="947109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vybraných hodnot mezi roky </a:t>
            </a:r>
            <a:b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a 2020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1151" y="5683879"/>
            <a:ext cx="8472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42468"/>
              </p:ext>
            </p:extLst>
          </p:nvPr>
        </p:nvGraphicFramePr>
        <p:xfrm>
          <a:off x="1531147" y="992413"/>
          <a:ext cx="6264344" cy="42840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945467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1610149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  <a:gridCol w="1708728">
                  <a:extLst>
                    <a:ext uri="{9D8B030D-6E8A-4147-A177-3AD203B41FA5}">
                      <a16:colId xmlns:a16="http://schemas.microsoft.com/office/drawing/2014/main" val="148419106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Zrealizované</a:t>
                      </a:r>
                      <a:r>
                        <a:rPr lang="cs-CZ" sz="14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výsledky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podpořené</a:t>
                      </a:r>
                      <a:r>
                        <a:rPr lang="cs-CZ" sz="14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nemocnice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2133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zmodernizované</a:t>
                      </a:r>
                      <a:r>
                        <a:rPr lang="cs-CZ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MŠ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7267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zmodernizované učebny ZŠ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602 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1 134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7615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zmodernizované učebny SŠ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3728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domácnosti, které ušetří za energie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32 272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46 904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1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revitalizovaných památkových</a:t>
                      </a:r>
                      <a:r>
                        <a:rPr lang="cs-CZ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objektů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1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748974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50480"/>
            <a:ext cx="9143999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Zrealizované </a:t>
            </a:r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po krajích 2014-2020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1151" y="5683879"/>
            <a:ext cx="8472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* V </a:t>
            </a:r>
            <a:r>
              <a:rPr lang="cs-CZ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projektů uvedených pod Hl. m. Praha se jedná o sídlo příjemce podpory, přičemž projekt má celorepublikovou působnost. 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8033"/>
              </p:ext>
            </p:extLst>
          </p:nvPr>
        </p:nvGraphicFramePr>
        <p:xfrm>
          <a:off x="1246910" y="711197"/>
          <a:ext cx="6602528" cy="490476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51156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2635977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  <a:gridCol w="1615395">
                  <a:extLst>
                    <a:ext uri="{9D8B030D-6E8A-4147-A177-3AD203B41FA5}">
                      <a16:colId xmlns:a16="http://schemas.microsoft.com/office/drawing/2014/main" val="1135195624"/>
                    </a:ext>
                  </a:extLst>
                </a:gridCol>
              </a:tblGrid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Kraj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Částka Kč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projektů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Praha*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2 145 684 919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195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7 896 816 527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1474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Jihočeský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5 279 839 380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616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8167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3 179 477 947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1969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Karlovarský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1 892 881 959 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253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0632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3 166 103 078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6495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2 440 836 117 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46228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Královéhradecký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4 709 541 266 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534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2133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2 886 058 663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459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72677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Kraj Vysočina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3 698 074 801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379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76152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7 473 317 417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608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3728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4 522 782 626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585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10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7 708 674 735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898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1921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3 756 898 979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9912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60 756 988 416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6 794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580587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579"/>
            <a:ext cx="8808546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Zrealizované 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po </a:t>
            </a:r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tématech IROP 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69180"/>
              </p:ext>
            </p:extLst>
          </p:nvPr>
        </p:nvGraphicFramePr>
        <p:xfrm>
          <a:off x="1253266" y="1199928"/>
          <a:ext cx="6602528" cy="490476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51156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2635977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  <a:gridCol w="1615395">
                  <a:extLst>
                    <a:ext uri="{9D8B030D-6E8A-4147-A177-3AD203B41FA5}">
                      <a16:colId xmlns:a16="http://schemas.microsoft.com/office/drawing/2014/main" val="1135195624"/>
                    </a:ext>
                  </a:extLst>
                </a:gridCol>
              </a:tblGrid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Kraj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Částka Kč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projektů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 Silnice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11 700 225 534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195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Doprava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9 833 537 318 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1474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IZS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2 535 297 294 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248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8167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Sociální infrastruktura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3 238 283 532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405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1969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Sociální podnikání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421 973 402 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0632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Zdravotnictví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5 930 815 785 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6495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Vzdělávání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13 746 006 434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1 188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46228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 Zateplování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3 801 282 603 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1 797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2133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Kultura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1 595 502 245 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72677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</a:t>
                      </a:r>
                      <a:r>
                        <a:rPr lang="cs-CZ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eGovernment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2 538 626 564 </a:t>
                      </a:r>
                      <a:endParaRPr lang="cs-CZ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226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76152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Územní plány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175 036 889 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3728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CLLD-MAS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3 490 650 279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1 722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10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Animace MAS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396 346 978 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1921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Technická pomoc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1 353 403 557 </a:t>
                      </a:r>
                      <a:endParaRPr lang="cs-CZ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9912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60 756 988 416 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6 794</a:t>
                      </a:r>
                      <a:endParaRPr lang="cs-CZ" sz="14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362228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287519"/>
            <a:ext cx="8207270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příjemců podle počtu podpořených projektů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445067209"/>
              </p:ext>
            </p:extLst>
          </p:nvPr>
        </p:nvGraphicFramePr>
        <p:xfrm>
          <a:off x="1071418" y="1397000"/>
          <a:ext cx="7453746" cy="42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7713806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287519"/>
            <a:ext cx="8207270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příjemců podle objemu (Kč) podpořených projektů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322888485"/>
              </p:ext>
            </p:extLst>
          </p:nvPr>
        </p:nvGraphicFramePr>
        <p:xfrm>
          <a:off x="1524000" y="1397000"/>
          <a:ext cx="6659418" cy="431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3941808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6096" y="405292"/>
            <a:ext cx="8285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36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nekončí</a:t>
            </a:r>
            <a:endParaRPr lang="cs-CZ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0430" y="1409568"/>
            <a:ext cx="72165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z období 2014-2020 mohou dobíhat až do roku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jaro 2021 máme připraveno dalších 21,7 mld. Kč </a:t>
            </a:r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nového investičního nástroje 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REACT-EU určeného </a:t>
            </a:r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pomoc při podpoře zotavení z krize v souvislosti s pandemií 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v oblasti zdravotnictví, IZS a sociální infrastruktury 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https://irop.mmr.cz/cs/vyzvy/detaily-temat/react-eu</a:t>
            </a:r>
            <a:endParaRPr lang="cs-CZ" sz="1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podzim 2021 plánujeme výzvy pro období IROP 2021-2027.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Sledujte naše webové stránky</a:t>
            </a:r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irop.mmr.cz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endParaRPr lang="cs-CZ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8571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429766"/>
            <a:ext cx="6566488" cy="859536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Vysvětlení používaných pojmů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705854"/>
            <a:ext cx="8568186" cy="4218535"/>
          </a:xfrm>
        </p:spPr>
        <p:txBody>
          <a:bodyPr>
            <a:noAutofit/>
          </a:bodyPr>
          <a:lstStyle/>
          <a:p>
            <a:pPr defTabSz="457200"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Podpořený projekt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který získal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právní akt (příslib proplacení dotace) </a:t>
            </a:r>
            <a:b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může se začít realizovat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 projekt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jehož realizace je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úspěšně ukončena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Proplacený projekt (prostředky)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který je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zrealizován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výdaje na jeho realizaci jsou proplaceny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příjemci</a:t>
            </a:r>
          </a:p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programové období, během kterého jsou vybrané instituce pověřeny rozdělit finanční prostředky, které jim byly přiděleny na základě dohod s Evropskou unií.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Podpořené projekty lze realizovat až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roku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2023, kdy bude znám jejich celkový počet. 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50000"/>
              </a:lnSpc>
            </a:pP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1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37" y="2150989"/>
            <a:ext cx="6566488" cy="85953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lepší život v regionech jsme z </a:t>
            </a:r>
            <a:r>
              <a:rPr lang="pl-PL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</a:t>
            </a:r>
            <a:r>
              <a:rPr lang="pl-PL" sz="36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zrealizovali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8387" y="1387069"/>
            <a:ext cx="6300907" cy="21936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10000"/>
              </a:lnSpc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31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22623"/>
            <a:ext cx="6566488" cy="859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Silnice a doprava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94812"/>
            <a:ext cx="8207269" cy="43407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1 265</a:t>
            </a:r>
            <a:r>
              <a:rPr lang="cs-CZ" sz="2400" dirty="0" smtClean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zrealizovaných projektů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22,9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7E497-7466-40E8-A33E-45BA6EFC0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86" y="359648"/>
            <a:ext cx="1099845" cy="1249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5" y="1819250"/>
            <a:ext cx="1481294" cy="148129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4498" y="23319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785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nízkoemisních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vozidel MHD (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tramvaje, autobusy, trolejbusy)</a:t>
            </a: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34497" y="3644857"/>
            <a:ext cx="546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647 km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zrekonstruovaných nebo modernizovaných silnic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třídy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třídy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34498" y="49548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modernizovaných přestupních terminálů (přestupní místa, zastávky, parkoviště)</a:t>
            </a:r>
          </a:p>
        </p:txBody>
      </p:sp>
      <p:pic>
        <p:nvPicPr>
          <p:cNvPr id="6" name="Obrázek 5" descr="Obsah obrázku hračka, stůl&#10;&#10;Popis byl vytvořen automaticky">
            <a:extLst>
              <a:ext uri="{FF2B5EF4-FFF2-40B4-BE49-F238E27FC236}">
                <a16:creationId xmlns:a16="http://schemas.microsoft.com/office/drawing/2014/main" id="{2846DDAA-CF0C-4FFC-8FC6-B07345C21E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8" y="4335164"/>
            <a:ext cx="1783241" cy="178324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59811A4-6BD1-4F79-8C14-9F73D2DB38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364">
            <a:off x="621358" y="3099255"/>
            <a:ext cx="1657980" cy="16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8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65" y="554386"/>
            <a:ext cx="6566488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vozového parku MHD v DPO I. - lokalita Hranečník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687382"/>
            <a:ext cx="3784474" cy="4218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Realizací projektu z IROP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získal DP Ostrava 5 </a:t>
            </a:r>
            <a:r>
              <a:rPr lang="cs-CZ" sz="18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středněkapacitních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tramvají, 2 trolejbusy a 1 CNG autobus, které se budou pohybovat zejména v lokalitě Hranečník.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EU: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148 357 106 Kč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podnik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Ostrava a.s.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7E497-7466-40E8-A33E-45BA6EFC0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86" y="359648"/>
            <a:ext cx="1099845" cy="1249012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43" y="1882120"/>
            <a:ext cx="4572000" cy="3048000"/>
          </a:xfrm>
          <a:ln w="38100">
            <a:solidFill>
              <a:srgbClr val="5F5F5F"/>
            </a:solidFill>
          </a:ln>
        </p:spPr>
      </p:pic>
    </p:spTree>
    <p:extLst>
      <p:ext uri="{BB962C8B-B14F-4D97-AF65-F5344CB8AC3E}">
        <p14:creationId xmlns:p14="http://schemas.microsoft.com/office/powerpoint/2010/main" val="90149233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20990"/>
            <a:ext cx="6566488" cy="859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záchranný systém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2349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413 </a:t>
            </a:r>
            <a:r>
              <a:rPr lang="cs-CZ" sz="2400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za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066290" y="2420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kusů zásahových vozidel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66290" y="37226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modernizovaných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stanic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92598" y="49635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školících středisek IZS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DD03904-FDE5-4387-88E4-D68081CA5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92" y="337795"/>
            <a:ext cx="1090146" cy="123799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EBED8A9-77E2-4424-B3D7-9D9E90418D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199" y="1832479"/>
            <a:ext cx="1544699" cy="1544699"/>
          </a:xfrm>
          <a:prstGeom prst="rect">
            <a:avLst/>
          </a:prstGeom>
        </p:spPr>
      </p:pic>
      <p:pic>
        <p:nvPicPr>
          <p:cNvPr id="15" name="Obrázek 14" descr="Obsah obrázku budova, hračka, vysoký, ulice&#10;&#10;Popis byl vytvořen automaticky">
            <a:extLst>
              <a:ext uri="{FF2B5EF4-FFF2-40B4-BE49-F238E27FC236}">
                <a16:creationId xmlns:a16="http://schemas.microsoft.com/office/drawing/2014/main" id="{DE7053D6-C78C-407A-A553-66F32DE47F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36" y="4341834"/>
            <a:ext cx="1856623" cy="1856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4CA8B-579E-4277-901F-52D5621A8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97" y="2887372"/>
            <a:ext cx="1877025" cy="18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145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39" y="487202"/>
            <a:ext cx="6942901" cy="1278639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a výcvikové středisko Zdravotnické záchranné </a:t>
            </a:r>
            <a:r>
              <a:rPr lang="pl-PL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(ZZS) 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Jihomoravského kraje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39" y="1705335"/>
            <a:ext cx="3561160" cy="45217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je dostavbou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stávající budovy výjezdové základny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ZZS Jihomoravského kraje, včetně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vnitřním zařízením, audiovizuální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PC technikou, pokročilými simulátory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polygonem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lezeckou stěnou. 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81 255 056 Kč</a:t>
            </a:r>
          </a:p>
          <a:p>
            <a:pPr lvl="0">
              <a:lnSpc>
                <a:spcPct val="150000"/>
              </a:lnSpc>
            </a:pPr>
            <a:r>
              <a:rPr lang="cs-CZ" sz="1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Jihomoravský kraj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A2084D-4F53-49C8-BB61-D58300874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40" y="349667"/>
            <a:ext cx="1128698" cy="12817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99" y="1995739"/>
            <a:ext cx="4572000" cy="3048000"/>
          </a:xfrm>
          <a:prstGeom prst="rect">
            <a:avLst/>
          </a:prstGeom>
          <a:ln w="38100">
            <a:solidFill>
              <a:srgbClr val="1D70B8"/>
            </a:solidFill>
          </a:ln>
        </p:spPr>
      </p:pic>
    </p:spTree>
    <p:extLst>
      <p:ext uri="{BB962C8B-B14F-4D97-AF65-F5344CB8AC3E}">
        <p14:creationId xmlns:p14="http://schemas.microsoft.com/office/powerpoint/2010/main" val="287576132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144050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sociálních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63322"/>
            <a:ext cx="8207269" cy="4307609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772</a:t>
            </a:r>
            <a:r>
              <a:rPr lang="cs-CZ" sz="2400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4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40107" y="2334809"/>
            <a:ext cx="652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pracovních míst pro sociálně a zdravotně znevýhodněné osoby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240107" y="3429000"/>
            <a:ext cx="5324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987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podpořených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zařízení poskytujících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a péči</a:t>
            </a:r>
            <a:endParaRPr lang="cs-CZ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32953" y="4481743"/>
            <a:ext cx="6370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987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bytů pro sociální bydlení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C85F7AE-8E43-4ED6-A542-BCAC4241F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93" y="143184"/>
            <a:ext cx="1060371" cy="1204185"/>
          </a:xfrm>
          <a:prstGeom prst="rect">
            <a:avLst/>
          </a:prstGeom>
        </p:spPr>
      </p:pic>
      <p:pic>
        <p:nvPicPr>
          <p:cNvPr id="17" name="Obrázek 16" descr="Obsah obrázku box&#10;&#10;Popis byl vytvořen automaticky">
            <a:extLst>
              <a:ext uri="{FF2B5EF4-FFF2-40B4-BE49-F238E27FC236}">
                <a16:creationId xmlns:a16="http://schemas.microsoft.com/office/drawing/2014/main" id="{9AFF2D7E-D6EF-4BE5-BD54-B7C312BF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68" y="1607231"/>
            <a:ext cx="1834369" cy="1834369"/>
          </a:xfrm>
          <a:prstGeom prst="rect">
            <a:avLst/>
          </a:prstGeom>
        </p:spPr>
      </p:pic>
      <p:pic>
        <p:nvPicPr>
          <p:cNvPr id="18" name="Obrázek 17" descr="Obsah obrázku podepsat, box, zastavit, červená&#10;&#10;Popis byl vytvořen automaticky">
            <a:extLst>
              <a:ext uri="{FF2B5EF4-FFF2-40B4-BE49-F238E27FC236}">
                <a16:creationId xmlns:a16="http://schemas.microsoft.com/office/drawing/2014/main" id="{F01D7C7D-4CD1-4F3A-BA3A-690626CBD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4" y="2981140"/>
            <a:ext cx="1996025" cy="20274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0683C4-4F52-4FC8-B6E7-5B1A9B72DF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4" y="4475013"/>
            <a:ext cx="2016055" cy="20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027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13515</TotalTime>
  <Words>1099</Words>
  <Application>Microsoft Office PowerPoint</Application>
  <PresentationFormat>Předvádění na obrazovce (4:3)</PresentationFormat>
  <Paragraphs>283</Paragraphs>
  <Slides>27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Prezentace aplikace PowerPoint</vt:lpstr>
      <vt:lpstr>Stav IROP k 1. 1. 2021 </vt:lpstr>
      <vt:lpstr>Vysvětlení používaných pojmů</vt:lpstr>
      <vt:lpstr>Pro lepší život v regionech jsme z IROP zrealizovali</vt:lpstr>
      <vt:lpstr>Silnice a doprava </vt:lpstr>
      <vt:lpstr>Obnova vozového parku MHD v DPO I. - lokalita Hranečník</vt:lpstr>
      <vt:lpstr>Integrovaný záchranný systém</vt:lpstr>
      <vt:lpstr>Vzdělávací a výcvikové středisko Zdravotnické záchranné služby (ZZS) Jihomoravského kraje</vt:lpstr>
      <vt:lpstr>Infrastruktura sociálních služeb</vt:lpstr>
      <vt:lpstr>Komunitní centrum Dolní Břežany</vt:lpstr>
      <vt:lpstr>Infrastruktura zdravotních služeb</vt:lpstr>
      <vt:lpstr>Modernizace zdravotnické techniky Nemocnice Strakonice, a.s.</vt:lpstr>
      <vt:lpstr>Infrastruktura pro školství</vt:lpstr>
      <vt:lpstr>Mateřská škola, ul. Na Dolech, Jihlava</vt:lpstr>
      <vt:lpstr>Energetické úspory</vt:lpstr>
      <vt:lpstr>Úspory energie v bytových domech - ul. Sadová č.p. 604, 605 a 606</vt:lpstr>
      <vt:lpstr>Památky, muzea, knihovny</vt:lpstr>
      <vt:lpstr>Rekonstrukce střechy a krovu věže Sv. Ducha v Telči</vt:lpstr>
      <vt:lpstr>Elektronizace jednání občanů  s veřejnou správou</vt:lpstr>
      <vt:lpstr>Také jsme investovali 1,9 mld. Kč do</vt:lpstr>
      <vt:lpstr>Přehled vybraných hodnot mezi roky  2019 a 2020 – část 1</vt:lpstr>
      <vt:lpstr>Přehled vybraných hodnot mezi roky  2019 a 2020</vt:lpstr>
      <vt:lpstr>Zrealizované projekty po krajích 2014-2020</vt:lpstr>
      <vt:lpstr>Zrealizované projekty po tématech IROP  2014-2020</vt:lpstr>
      <vt:lpstr>Struktura příjemců podle počtu podpořených projektů</vt:lpstr>
      <vt:lpstr>Struktura příjemců podle objemu (Kč) podpořených projektů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Juřicová Martina</cp:lastModifiedBy>
  <cp:revision>296</cp:revision>
  <dcterms:created xsi:type="dcterms:W3CDTF">2018-01-10T11:40:26Z</dcterms:created>
  <dcterms:modified xsi:type="dcterms:W3CDTF">2021-02-21T20:38:46Z</dcterms:modified>
</cp:coreProperties>
</file>