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344" r:id="rId3"/>
    <p:sldId id="351" r:id="rId4"/>
    <p:sldId id="314" r:id="rId5"/>
    <p:sldId id="328" r:id="rId6"/>
    <p:sldId id="338" r:id="rId7"/>
    <p:sldId id="329" r:id="rId8"/>
    <p:sldId id="339" r:id="rId9"/>
    <p:sldId id="330" r:id="rId10"/>
    <p:sldId id="340" r:id="rId11"/>
    <p:sldId id="327" r:id="rId12"/>
    <p:sldId id="337" r:id="rId13"/>
    <p:sldId id="326" r:id="rId14"/>
    <p:sldId id="336" r:id="rId15"/>
    <p:sldId id="331" r:id="rId16"/>
    <p:sldId id="341" r:id="rId17"/>
    <p:sldId id="332" r:id="rId18"/>
    <p:sldId id="342" r:id="rId19"/>
    <p:sldId id="323" r:id="rId20"/>
    <p:sldId id="324" r:id="rId21"/>
    <p:sldId id="349" r:id="rId22"/>
    <p:sldId id="355" r:id="rId23"/>
    <p:sldId id="352" r:id="rId24"/>
    <p:sldId id="354" r:id="rId25"/>
    <p:sldId id="322" r:id="rId26"/>
    <p:sldId id="346" r:id="rId27"/>
    <p:sldId id="34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a Doležalová" initials="JD" lastIdx="2" clrIdx="0">
    <p:extLst>
      <p:ext uri="{19B8F6BF-5375-455C-9EA6-DF929625EA0E}">
        <p15:presenceInfo xmlns:p15="http://schemas.microsoft.com/office/powerpoint/2012/main" userId="56243cc47551e9e3" providerId="Windows Live"/>
      </p:ext>
    </p:extLst>
  </p:cmAuthor>
  <p:cmAuthor id="2" name="Sodomková Michaela" initials="SM" lastIdx="4" clrIdx="1">
    <p:extLst>
      <p:ext uri="{19B8F6BF-5375-455C-9EA6-DF929625EA0E}">
        <p15:presenceInfo xmlns:p15="http://schemas.microsoft.com/office/powerpoint/2012/main" userId="S-1-5-21-1453678106-484518242-318601546-15286" providerId="AD"/>
      </p:ext>
    </p:extLst>
  </p:cmAuthor>
  <p:cmAuthor id="3" name="Juřicová Martina" initials="JM" lastIdx="3" clrIdx="2">
    <p:extLst>
      <p:ext uri="{19B8F6BF-5375-455C-9EA6-DF929625EA0E}">
        <p15:presenceInfo xmlns:p15="http://schemas.microsoft.com/office/powerpoint/2012/main" userId="S-1-5-21-1453678106-484518242-318601546-133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009999"/>
    <a:srgbClr val="FF0066"/>
    <a:srgbClr val="1D70B8"/>
    <a:srgbClr val="5F5F5F"/>
    <a:srgbClr val="EBF5FF"/>
    <a:srgbClr val="2074BA"/>
    <a:srgbClr val="F30DEE"/>
    <a:srgbClr val="EE7681"/>
    <a:srgbClr val="FFA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6" autoAdjust="0"/>
    <p:restoredTop sz="94670"/>
  </p:normalViewPr>
  <p:slideViewPr>
    <p:cSldViewPr snapToGrid="0">
      <p:cViewPr varScale="1">
        <p:scale>
          <a:sx n="83" d="100"/>
          <a:sy n="83" d="100"/>
        </p:scale>
        <p:origin x="151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Složení příjemců podle počtu podpořených projektů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1C-4E6F-A747-7E0A67F378C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1C-4E6F-A747-7E0A67F378C3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1C-4E6F-A747-7E0A67F378C3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1C-4E6F-A747-7E0A67F378C3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A1C-4E6F-A747-7E0A67F378C3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A1C-4E6F-A747-7E0A67F378C3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A1C-4E6F-A747-7E0A67F378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List1!$A$2:$A$8</c:f>
              <c:strCache>
                <c:ptCount val="7"/>
                <c:pt idx="0">
                  <c:v>Obec</c:v>
                </c:pt>
                <c:pt idx="1">
                  <c:v>SVJ</c:v>
                </c:pt>
                <c:pt idx="2">
                  <c:v>Kraj</c:v>
                </c:pt>
                <c:pt idx="3">
                  <c:v>NNO</c:v>
                </c:pt>
                <c:pt idx="4">
                  <c:v>Soukromý sektor</c:v>
                </c:pt>
                <c:pt idx="5">
                  <c:v>Státní příjemci</c:v>
                </c:pt>
                <c:pt idx="6">
                  <c:v>Církevní instituce</c:v>
                </c:pt>
              </c:strCache>
            </c:strRef>
          </c:cat>
          <c:val>
            <c:numRef>
              <c:f>List1!$B$2:$B$8</c:f>
              <c:numCache>
                <c:formatCode>0%</c:formatCode>
                <c:ptCount val="7"/>
                <c:pt idx="0">
                  <c:v>0.51921409997110657</c:v>
                </c:pt>
                <c:pt idx="1">
                  <c:v>0.17971684484253106</c:v>
                </c:pt>
                <c:pt idx="2">
                  <c:v>0.10815756525089087</c:v>
                </c:pt>
                <c:pt idx="3">
                  <c:v>7.021092169893095E-2</c:v>
                </c:pt>
                <c:pt idx="4">
                  <c:v>7.6374843494173172E-2</c:v>
                </c:pt>
                <c:pt idx="5">
                  <c:v>2.2536839063854376E-2</c:v>
                </c:pt>
                <c:pt idx="6">
                  <c:v>2.3788885678512953E-2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E0-4459-852C-939EF9106A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Struktura příjemců podle objemu (Kč) podpořených projektů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BB-4047-ACDF-ECC2CF80D354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BB-4047-ACDF-ECC2CF80D354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BB-4047-ACDF-ECC2CF80D354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BB-4047-ACDF-ECC2CF80D354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BB-4047-ACDF-ECC2CF80D354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6BB-4047-ACDF-ECC2CF80D354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6BB-4047-ACDF-ECC2CF80D354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6BB-4047-ACDF-ECC2CF80D35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List1!$A$2:$A$9</c:f>
              <c:strCache>
                <c:ptCount val="7"/>
                <c:pt idx="0">
                  <c:v>Obec</c:v>
                </c:pt>
                <c:pt idx="1">
                  <c:v>SVJ</c:v>
                </c:pt>
                <c:pt idx="2">
                  <c:v>Kraj</c:v>
                </c:pt>
                <c:pt idx="3">
                  <c:v>NNO</c:v>
                </c:pt>
                <c:pt idx="4">
                  <c:v>Soukromý sektor</c:v>
                </c:pt>
                <c:pt idx="5">
                  <c:v>Státní příjemci</c:v>
                </c:pt>
                <c:pt idx="6">
                  <c:v>Církevní instituce</c:v>
                </c:pt>
              </c:strCache>
            </c:strRef>
          </c:cat>
          <c:val>
            <c:numRef>
              <c:f>List1!$B$2:$B$9</c:f>
              <c:numCache>
                <c:formatCode>0%</c:formatCode>
                <c:ptCount val="8"/>
                <c:pt idx="0">
                  <c:v>0.3</c:v>
                </c:pt>
                <c:pt idx="1">
                  <c:v>0.03</c:v>
                </c:pt>
                <c:pt idx="2">
                  <c:v>0.36</c:v>
                </c:pt>
                <c:pt idx="3">
                  <c:v>0.05</c:v>
                </c:pt>
                <c:pt idx="4">
                  <c:v>0.11</c:v>
                </c:pt>
                <c:pt idx="5">
                  <c:v>0.12</c:v>
                </c:pt>
                <c:pt idx="6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F2-47DC-BB83-462933250A9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7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129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974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113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1424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456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5233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848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265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44327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177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64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46564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9997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7143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950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11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9388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246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695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564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965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AEC34-F7C9-4DC8-A740-BE07CA30570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046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59940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8782240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038830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544257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1153924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400163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3343669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79257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2576516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467745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265599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19.02.2021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97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0.jpeg"/><Relationship Id="rId5" Type="http://schemas.openxmlformats.org/officeDocument/2006/relationships/image" Target="../media/image37.png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vyzvy/detaily-temat/react-eu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rop.mmr.cz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EEB3DD6F-1990-4F9C-AFEC-09F142246C4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127" y="953007"/>
            <a:ext cx="1899745" cy="1814273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43E6383-5D61-495C-A034-7F3FD91FB32D}"/>
              </a:ext>
            </a:extLst>
          </p:cNvPr>
          <p:cNvSpPr txBox="1"/>
          <p:nvPr/>
        </p:nvSpPr>
        <p:spPr>
          <a:xfrm>
            <a:off x="0" y="2767280"/>
            <a:ext cx="9144000" cy="1812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50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 2014-2020</a:t>
            </a:r>
            <a:endParaRPr lang="cs-CZ" sz="50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it-IT" sz="2800" dirty="0" smtClean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it-IT" sz="2800" dirty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lepší život v regionech </a:t>
            </a:r>
            <a:endParaRPr lang="cs-CZ" sz="2800" dirty="0">
              <a:solidFill>
                <a:srgbClr val="5F5F5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942108" y="5273964"/>
            <a:ext cx="72597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5F5F5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Integrovaný regionální operační program</a:t>
            </a:r>
          </a:p>
        </p:txBody>
      </p:sp>
    </p:spTree>
    <p:extLst>
      <p:ext uri="{BB962C8B-B14F-4D97-AF65-F5344CB8AC3E}">
        <p14:creationId xmlns:p14="http://schemas.microsoft.com/office/powerpoint/2010/main" val="33321074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886" y="353539"/>
            <a:ext cx="6209872" cy="616357"/>
          </a:xfrm>
        </p:spPr>
        <p:txBody>
          <a:bodyPr>
            <a:normAutofit fontScale="90000"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Komunitní centrum Dolní Břežany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9886" y="1462487"/>
            <a:ext cx="3523496" cy="365319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Cílem projektu bylo vybudování infrastruktury komunitního centra, které umožní setkávání se obyvatel obce. Centrum bude nabízet základní sociální poradenství a sociální služby v ambulantní a terénní formě.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</a:t>
            </a: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EU: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9 659 780 Kč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Příjemce: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 Dolní Břežany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1D86A82-EC3D-47CB-8620-54F29D03566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201" y="257692"/>
            <a:ext cx="1089913" cy="1237733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237" y="1686685"/>
            <a:ext cx="4572000" cy="3429000"/>
          </a:xfrm>
          <a:ln w="38100">
            <a:solidFill>
              <a:srgbClr val="FF0066"/>
            </a:solidFill>
          </a:ln>
        </p:spPr>
      </p:pic>
    </p:spTree>
    <p:extLst>
      <p:ext uri="{BB962C8B-B14F-4D97-AF65-F5344CB8AC3E}">
        <p14:creationId xmlns:p14="http://schemas.microsoft.com/office/powerpoint/2010/main" val="303553758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141229"/>
            <a:ext cx="6731934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zdravotních služeb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156444"/>
            <a:ext cx="8207269" cy="4083863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</a:pP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zrealizovaných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projektů 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5,9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406307" y="2459937"/>
            <a:ext cx="65275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4 738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nových nebo zmodernizovaných lůžek</a:t>
            </a:r>
          </a:p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767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nových nebo zmodernizovaných specializovaných lůžek</a:t>
            </a:r>
          </a:p>
          <a:p>
            <a:endParaRPr lang="cs-CZ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406307" y="3169950"/>
            <a:ext cx="5968409" cy="1494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cs-CZ" b="1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nových nebo zmodernizovaných počítačových      tomografií (CT) </a:t>
            </a:r>
            <a:b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magnetických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rezonancí</a:t>
            </a:r>
          </a:p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rentgenů</a:t>
            </a: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69F843F-CFA5-4BB9-BD40-26A1762600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618" y="143552"/>
            <a:ext cx="1114030" cy="1265120"/>
          </a:xfrm>
          <a:prstGeom prst="rect">
            <a:avLst/>
          </a:prstGeom>
        </p:spPr>
      </p:pic>
      <p:pic>
        <p:nvPicPr>
          <p:cNvPr id="14" name="Obrázek 13" descr="Obsah obrázku hračka&#10;&#10;Popis byl vytvořen automaticky">
            <a:extLst>
              <a:ext uri="{FF2B5EF4-FFF2-40B4-BE49-F238E27FC236}">
                <a16:creationId xmlns:a16="http://schemas.microsoft.com/office/drawing/2014/main" id="{F07FD02C-1B6F-41D6-993B-32F3181870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931" y="4468777"/>
            <a:ext cx="1588988" cy="1588988"/>
          </a:xfrm>
          <a:prstGeom prst="rect">
            <a:avLst/>
          </a:prstGeom>
        </p:spPr>
      </p:pic>
      <p:pic>
        <p:nvPicPr>
          <p:cNvPr id="15" name="Obrázek 14" descr="Obsah obrázku hračka, jídlo&#10;&#10;Popis byl vytvořen automaticky">
            <a:extLst>
              <a:ext uri="{FF2B5EF4-FFF2-40B4-BE49-F238E27FC236}">
                <a16:creationId xmlns:a16="http://schemas.microsoft.com/office/drawing/2014/main" id="{61E41CAD-37E8-4FFB-B47A-AE3854EF70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116" y="2870472"/>
            <a:ext cx="2362617" cy="236214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420180" y="5004511"/>
            <a:ext cx="6031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podpořených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nemocnic a zdravotnických zařízení</a:t>
            </a: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 descr="Obsah obrázku hračka, hydrant&#10;&#10;Popis byl vytvořen automaticky">
            <a:extLst>
              <a:ext uri="{FF2B5EF4-FFF2-40B4-BE49-F238E27FC236}">
                <a16:creationId xmlns:a16="http://schemas.microsoft.com/office/drawing/2014/main" id="{5998B4D1-A198-47A1-B512-33F64676B49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31" y="1537199"/>
            <a:ext cx="2084764" cy="208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56169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482" y="508350"/>
            <a:ext cx="6723315" cy="859536"/>
          </a:xfrm>
        </p:spPr>
        <p:txBody>
          <a:bodyPr>
            <a:noAutofit/>
          </a:bodyPr>
          <a:lstStyle/>
          <a:p>
            <a:r>
              <a:rPr lang="pl-PL" sz="29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Modernizace zdravotnické techniky Nemocnice Strakonice, a.s.</a:t>
            </a:r>
            <a:endParaRPr lang="cs-CZ" sz="29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1481" y="1874278"/>
            <a:ext cx="4124337" cy="39631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řeší obnovu přístrojového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vybavení, technologií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doplnění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přístroje odpovídající současné úrovni medicíny na odděleních,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která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navazují na vysoce specializovanou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péči Nemocnice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Strakonice, a.s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</a:t>
            </a: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EU: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064 617 Kč </a:t>
            </a:r>
            <a:r>
              <a:rPr lang="cs-CZ" sz="1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Příjemce: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Nemocnice Strakonice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 s. 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BC264629-6316-46C0-8432-D748CA60C26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285" y="184948"/>
            <a:ext cx="1120421" cy="1272378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070" y="2082562"/>
            <a:ext cx="4572000" cy="2572512"/>
          </a:xfrm>
          <a:ln w="38100">
            <a:solidFill>
              <a:srgbClr val="009999"/>
            </a:solidFill>
          </a:ln>
        </p:spPr>
      </p:pic>
    </p:spTree>
    <p:extLst>
      <p:ext uri="{BB962C8B-B14F-4D97-AF65-F5344CB8AC3E}">
        <p14:creationId xmlns:p14="http://schemas.microsoft.com/office/powerpoint/2010/main" val="1837611600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22" y="142432"/>
            <a:ext cx="6731934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pro školství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8518" y="1172483"/>
            <a:ext cx="8207269" cy="4083863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</a:pP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815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zrealizovaných projektů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331418" y="2369416"/>
            <a:ext cx="6527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257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zmodernizovaných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školek poskytne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kapacitu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 téměř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12 529 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dětí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364591" y="343580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endParaRPr lang="cs-CZ" b="1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1 134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zmodernizovaných ZŠ</a:t>
            </a:r>
            <a:b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zmodernizovaných SŠ</a:t>
            </a: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9FD1D3D2-7B80-47EC-99F5-D12B6D0B8D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4935" y="147023"/>
            <a:ext cx="1120852" cy="1272869"/>
          </a:xfrm>
          <a:prstGeom prst="rect">
            <a:avLst/>
          </a:prstGeom>
        </p:spPr>
      </p:pic>
      <p:pic>
        <p:nvPicPr>
          <p:cNvPr id="14" name="Obrázek 13" descr="Obsah obrázku stůl&#10;&#10;Popis byl vytvořen automaticky">
            <a:extLst>
              <a:ext uri="{FF2B5EF4-FFF2-40B4-BE49-F238E27FC236}">
                <a16:creationId xmlns:a16="http://schemas.microsoft.com/office/drawing/2014/main" id="{A08770F2-5B00-474F-A5E2-6AA8B0716A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195" y="1728057"/>
            <a:ext cx="1712077" cy="171207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89" y="3094554"/>
            <a:ext cx="1931205" cy="1931205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2325129" y="4532791"/>
            <a:ext cx="5831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323 561 žáků a 149 256 studentů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může vzdělávat v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modernizovaných učebnách</a:t>
            </a: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 descr="Obsah obrázku hračka&#10;&#10;Popis byl vytvořen automaticky">
            <a:extLst>
              <a:ext uri="{FF2B5EF4-FFF2-40B4-BE49-F238E27FC236}">
                <a16:creationId xmlns:a16="http://schemas.microsoft.com/office/drawing/2014/main" id="{19D3F123-7DD8-404E-9C6C-21EDE2FADE6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16" y="4532791"/>
            <a:ext cx="1447111" cy="1447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920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0" y="279719"/>
            <a:ext cx="5898976" cy="1078992"/>
          </a:xfrm>
        </p:spPr>
        <p:txBody>
          <a:bodyPr>
            <a:normAutofit/>
          </a:bodyPr>
          <a:lstStyle/>
          <a:p>
            <a:r>
              <a:rPr lang="pl-PL" sz="29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Mateřská škola, ul. Na Dolech, Jihlava</a:t>
            </a:r>
            <a:endParaRPr lang="cs-CZ" sz="29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9946" y="1842830"/>
            <a:ext cx="3811145" cy="395377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projektu byla podpořena výstavba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nové mateřské školy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internátním provozem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kapacitou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100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dětí.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</a:t>
            </a: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EU: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29 750 000 Kč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Příjemce: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Statutární město Jihlava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2C7F59A9-8B23-4BA9-9BBB-DA2841C77D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9428" y="242846"/>
            <a:ext cx="1130832" cy="1284202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16" y="2045617"/>
            <a:ext cx="4572000" cy="2572512"/>
          </a:xfr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164888484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156575"/>
            <a:ext cx="6731934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Energetické úspory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166474"/>
            <a:ext cx="8207269" cy="4258275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</a:pP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1 797 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projektů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3,8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665319" y="21476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endParaRPr lang="cs-CZ" b="1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46 904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domácností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ušetří za energie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600607" y="4298017"/>
            <a:ext cx="4599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48 %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průměrná úspora nákladů za energie 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55B5604-2E14-4B1F-A419-D86DF52FC2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7972" y="223567"/>
            <a:ext cx="1148759" cy="1304561"/>
          </a:xfrm>
          <a:prstGeom prst="rect">
            <a:avLst/>
          </a:prstGeom>
        </p:spPr>
      </p:pic>
      <p:pic>
        <p:nvPicPr>
          <p:cNvPr id="12" name="Obrázek 11" descr="Obsah obrázku hračka&#10;&#10;Popis byl vytvořen automaticky">
            <a:extLst>
              <a:ext uri="{FF2B5EF4-FFF2-40B4-BE49-F238E27FC236}">
                <a16:creationId xmlns:a16="http://schemas.microsoft.com/office/drawing/2014/main" id="{A95D27FE-8DB2-4669-AE7B-995734D70BF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076" y="1530398"/>
            <a:ext cx="2296165" cy="229616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71A67E7A-2AC8-4E47-9461-BD99DBA6E66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06" y="3533460"/>
            <a:ext cx="2003104" cy="200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73097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050" y="531182"/>
            <a:ext cx="7407736" cy="859536"/>
          </a:xfrm>
        </p:spPr>
        <p:txBody>
          <a:bodyPr>
            <a:noAutofit/>
          </a:bodyPr>
          <a:lstStyle/>
          <a:p>
            <a:r>
              <a:rPr lang="pl-PL" sz="29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Úspory energie v bytových domech - ul. Sadová č.p. 604, 605 a 606</a:t>
            </a:r>
            <a:endParaRPr lang="cs-CZ" sz="2900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049" y="1819796"/>
            <a:ext cx="4621477" cy="32229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 byl modernizován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soubor panelových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domů. Došlo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zateplení obvodového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střešního pláště včetně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výměny</a:t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oken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dveří a k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rekonstrukci</a:t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balkónů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včetně montáže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nového</a:t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zábradlí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</a:t>
            </a: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EU: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6 428 924 Kč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Příjemce: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Statutární město Frýdek-Místek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DF284294-3EF2-40C7-81BF-5EDB56FE12D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554" y="259888"/>
            <a:ext cx="1088273" cy="1235871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254" y="2026175"/>
            <a:ext cx="4113814" cy="2313384"/>
          </a:xfr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905376385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434" y="160000"/>
            <a:ext cx="6731934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Památky, muzea, knihovny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2434" y="1153205"/>
            <a:ext cx="8207269" cy="4270323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</a:pP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zrealizovaných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projektů 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1,6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398904" y="2536189"/>
            <a:ext cx="6527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zrekonstruovaných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památek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398904" y="3608694"/>
            <a:ext cx="5306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zmodernizovaných muzeí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398904" y="4891607"/>
            <a:ext cx="5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zmodernizovaných krajských knihoven</a:t>
            </a:r>
          </a:p>
        </p:txBody>
      </p:sp>
      <p:pic>
        <p:nvPicPr>
          <p:cNvPr id="12" name="Obrázek 11" descr="Obsah obrázku hračka&#10;&#10;Popis byl vytvořen automaticky">
            <a:extLst>
              <a:ext uri="{FF2B5EF4-FFF2-40B4-BE49-F238E27FC236}">
                <a16:creationId xmlns:a16="http://schemas.microsoft.com/office/drawing/2014/main" id="{CCC420BB-76EE-4208-960E-C8CC3549D1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469" y="1849086"/>
            <a:ext cx="1333434" cy="133343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09ABA28-C23A-460F-88D1-A8FF3C668B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601" y="245935"/>
            <a:ext cx="1114640" cy="126581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20B2DCE7-E5E3-48BB-95CF-2EF7ECDCFDD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8" y="2844776"/>
            <a:ext cx="1939425" cy="1939425"/>
          </a:xfrm>
          <a:prstGeom prst="rect">
            <a:avLst/>
          </a:prstGeom>
        </p:spPr>
      </p:pic>
      <p:pic>
        <p:nvPicPr>
          <p:cNvPr id="10" name="Obrázek 9" descr="Obsah obrázku hračka&#10;&#10;Popis byl vytvořen automaticky">
            <a:extLst>
              <a:ext uri="{FF2B5EF4-FFF2-40B4-BE49-F238E27FC236}">
                <a16:creationId xmlns:a16="http://schemas.microsoft.com/office/drawing/2014/main" id="{65B693A3-EFE0-47FC-851D-6E031AA3DCB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94" y="4274406"/>
            <a:ext cx="1715209" cy="17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566303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974" y="-140363"/>
            <a:ext cx="7065504" cy="1495367"/>
          </a:xfrm>
        </p:spPr>
        <p:txBody>
          <a:bodyPr>
            <a:noAutofit/>
          </a:bodyPr>
          <a:lstStyle/>
          <a:p>
            <a:r>
              <a:rPr lang="cs-CZ" sz="29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Rekonstrukce střechy a krovu věže Sv. Ducha v Telči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1367" y="1816304"/>
            <a:ext cx="3573326" cy="384243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podpoře z IROP došlo k obnově střechy a vytvoření nové expozice, což přispěje k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zachování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této památky zapsané v UNESCO. 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</a:t>
            </a: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EU: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11 207 623 Kč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Příjemce: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Město Telč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782B919-18B8-4B28-90C6-7C665CFFDA2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7478" y="246210"/>
            <a:ext cx="1114640" cy="126581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964" y="2034310"/>
            <a:ext cx="4085463" cy="2723642"/>
          </a:xfrm>
          <a:prstGeom prst="rect">
            <a:avLst/>
          </a:prstGeom>
          <a:ln w="38100">
            <a:solidFill>
              <a:srgbClr val="800080"/>
            </a:solidFill>
          </a:ln>
        </p:spPr>
      </p:pic>
    </p:spTree>
    <p:extLst>
      <p:ext uri="{BB962C8B-B14F-4D97-AF65-F5344CB8AC3E}">
        <p14:creationId xmlns:p14="http://schemas.microsoft.com/office/powerpoint/2010/main" val="1080206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542126"/>
            <a:ext cx="6731934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Elektronizace jednání </a:t>
            </a:r>
            <a:r>
              <a:rPr lang="pl-PL" b="1" dirty="0" err="1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občanů</a:t>
            </a:r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veřejnou správou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387068"/>
            <a:ext cx="8207269" cy="4083863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</a:pP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226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zrealizovaných projektů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659585" y="2486837"/>
            <a:ext cx="4191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eGovernment</a:t>
            </a:r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Portál občana, elektronické zdravotnictví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797536" y="3460186"/>
            <a:ext cx="4295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Komunikační systémy a infrastruktura –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systémy pro správu majetku, upgrade stávajících systémů</a:t>
            </a:r>
            <a:endParaRPr lang="cs-CZ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116952" y="4520236"/>
            <a:ext cx="5901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7DD03904-FDE5-4387-88E4-D68081CA55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4392" y="337795"/>
            <a:ext cx="1090146" cy="1237997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987C12B2-4DBF-6A49-9D49-D9309405E53E}"/>
              </a:ext>
            </a:extLst>
          </p:cNvPr>
          <p:cNvSpPr/>
          <p:nvPr/>
        </p:nvSpPr>
        <p:spPr>
          <a:xfrm>
            <a:off x="2639050" y="4879322"/>
            <a:ext cx="4295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Kybernetická bezpečnost –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komunikačních systémů veřejné správy</a:t>
            </a:r>
            <a:endParaRPr lang="cs-CZ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8D395D4-82E0-4B46-A403-AE2814E3AEA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70" y="4494545"/>
            <a:ext cx="1489808" cy="148980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0CD73B9-6EE7-384F-9A38-D1149DB537E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88" y="1733775"/>
            <a:ext cx="2024580" cy="2024580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BCBB9024-8F9A-1344-BAA0-071094F84CB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94" y="3247916"/>
            <a:ext cx="1495368" cy="149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944308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922476"/>
            <a:ext cx="7830280" cy="559013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 </a:t>
            </a:r>
            <a:r>
              <a:rPr lang="cs-CZ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 k </a:t>
            </a:r>
            <a:r>
              <a:rPr lang="cs-CZ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1. 2021 </a:t>
            </a:r>
            <a:endParaRPr lang="cs-CZ" b="1" dirty="0">
              <a:solidFill>
                <a:srgbClr val="1D70B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6918"/>
            <a:ext cx="9182958" cy="2337228"/>
          </a:xfrm>
        </p:spPr>
      </p:pic>
    </p:spTree>
    <p:extLst>
      <p:ext uri="{BB962C8B-B14F-4D97-AF65-F5344CB8AC3E}">
        <p14:creationId xmlns:p14="http://schemas.microsoft.com/office/powerpoint/2010/main" val="39713709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8" y="150886"/>
            <a:ext cx="7300553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Také jsme investovali </a:t>
            </a:r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1,9 </a:t>
            </a:r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 do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78280" y="2052496"/>
            <a:ext cx="3741326" cy="72482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cs-CZ" sz="17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Podpory místních akčních skupin </a:t>
            </a:r>
            <a:r>
              <a:rPr lang="cs-CZ" sz="17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cs-CZ" sz="17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venkově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text 3">
            <a:extLst>
              <a:ext uri="{FF2B5EF4-FFF2-40B4-BE49-F238E27FC236}">
                <a16:creationId xmlns:a16="http://schemas.microsoft.com/office/drawing/2014/main" id="{6EB3D832-B7B0-6F44-B2FB-CDB5D1B80408}"/>
              </a:ext>
            </a:extLst>
          </p:cNvPr>
          <p:cNvSpPr txBox="1">
            <a:spLocks/>
          </p:cNvSpPr>
          <p:nvPr/>
        </p:nvSpPr>
        <p:spPr>
          <a:xfrm>
            <a:off x="3178280" y="3631295"/>
            <a:ext cx="2752499" cy="4722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cs-CZ" sz="1800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Plánů </a:t>
            </a: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územního rozvoje</a:t>
            </a:r>
          </a:p>
        </p:txBody>
      </p:sp>
      <p:sp>
        <p:nvSpPr>
          <p:cNvPr id="12" name="Zástupný text 3">
            <a:extLst>
              <a:ext uri="{FF2B5EF4-FFF2-40B4-BE49-F238E27FC236}">
                <a16:creationId xmlns:a16="http://schemas.microsoft.com/office/drawing/2014/main" id="{61EA23F1-F4E1-444D-AB5F-CA4470ABCA57}"/>
              </a:ext>
            </a:extLst>
          </p:cNvPr>
          <p:cNvSpPr txBox="1">
            <a:spLocks/>
          </p:cNvSpPr>
          <p:nvPr/>
        </p:nvSpPr>
        <p:spPr>
          <a:xfrm>
            <a:off x="3178280" y="4957529"/>
            <a:ext cx="3008482" cy="41427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cs-CZ" sz="18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Projektů technické pomoci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CD53416-4D64-5E4F-813E-3356AEE97DE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65" y="1147308"/>
            <a:ext cx="2336294" cy="233629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F15FE22-1DEC-9C47-822A-6E5B016ECF1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0" y="2647187"/>
            <a:ext cx="2145083" cy="214508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9D7BA97-6D89-1540-A110-4AAC1F69B46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80" y="3890419"/>
            <a:ext cx="252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38416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4" y="110961"/>
            <a:ext cx="9144000" cy="947109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Přehled vybraných hodnot mezi roky </a:t>
            </a:r>
            <a:b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a 2020 – část 1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387068"/>
            <a:ext cx="8207269" cy="40838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61151" y="5683879"/>
            <a:ext cx="84720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679690"/>
              </p:ext>
            </p:extLst>
          </p:nvPr>
        </p:nvGraphicFramePr>
        <p:xfrm>
          <a:off x="1531147" y="992413"/>
          <a:ext cx="6264344" cy="492408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945467">
                  <a:extLst>
                    <a:ext uri="{9D8B030D-6E8A-4147-A177-3AD203B41FA5}">
                      <a16:colId xmlns:a16="http://schemas.microsoft.com/office/drawing/2014/main" val="2811963720"/>
                    </a:ext>
                  </a:extLst>
                </a:gridCol>
                <a:gridCol w="1610149">
                  <a:extLst>
                    <a:ext uri="{9D8B030D-6E8A-4147-A177-3AD203B41FA5}">
                      <a16:colId xmlns:a16="http://schemas.microsoft.com/office/drawing/2014/main" val="2382587347"/>
                    </a:ext>
                  </a:extLst>
                </a:gridCol>
                <a:gridCol w="1708728">
                  <a:extLst>
                    <a:ext uri="{9D8B030D-6E8A-4147-A177-3AD203B41FA5}">
                      <a16:colId xmlns:a16="http://schemas.microsoft.com/office/drawing/2014/main" val="1484191063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Zrealizované</a:t>
                      </a:r>
                      <a:r>
                        <a:rPr lang="cs-CZ" sz="14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výsledky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06057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ks</a:t>
                      </a:r>
                      <a:r>
                        <a:rPr lang="cs-CZ" sz="14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nových </a:t>
                      </a:r>
                      <a:r>
                        <a:rPr lang="cs-CZ" sz="1400" b="1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nízkoemisních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vozidel MHD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545  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785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56195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km zrekonstruovaných nebo zmodernizovaných silnic II. třídy a III. třídy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510   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647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61474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  <a:r>
                        <a:rPr lang="cs-CZ" sz="14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modernizovaných přestupních terminálů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  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688167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</a:t>
                      </a:r>
                      <a:r>
                        <a:rPr lang="cs-CZ" sz="14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modernizovaných stanic IZS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  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112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01969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nových pracovních míst pro znevýhodněné osoby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137  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207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10632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podpořená zařízení poskytující soc. služby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662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987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86495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zmodernizované byty pro sociální bydlení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687  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987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046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415537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4" y="110961"/>
            <a:ext cx="9144000" cy="947109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Přehled vybraných hodnot mezi roky </a:t>
            </a:r>
            <a:b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a 2020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387068"/>
            <a:ext cx="8207269" cy="40838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61151" y="5683879"/>
            <a:ext cx="84720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42468"/>
              </p:ext>
            </p:extLst>
          </p:nvPr>
        </p:nvGraphicFramePr>
        <p:xfrm>
          <a:off x="1531147" y="992413"/>
          <a:ext cx="6264344" cy="428400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945467">
                  <a:extLst>
                    <a:ext uri="{9D8B030D-6E8A-4147-A177-3AD203B41FA5}">
                      <a16:colId xmlns:a16="http://schemas.microsoft.com/office/drawing/2014/main" val="2811963720"/>
                    </a:ext>
                  </a:extLst>
                </a:gridCol>
                <a:gridCol w="1610149">
                  <a:extLst>
                    <a:ext uri="{9D8B030D-6E8A-4147-A177-3AD203B41FA5}">
                      <a16:colId xmlns:a16="http://schemas.microsoft.com/office/drawing/2014/main" val="2382587347"/>
                    </a:ext>
                  </a:extLst>
                </a:gridCol>
                <a:gridCol w="1708728">
                  <a:extLst>
                    <a:ext uri="{9D8B030D-6E8A-4147-A177-3AD203B41FA5}">
                      <a16:colId xmlns:a16="http://schemas.microsoft.com/office/drawing/2014/main" val="1484191063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Zrealizované</a:t>
                      </a:r>
                      <a:r>
                        <a:rPr lang="cs-CZ" sz="1400" b="1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výsledky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2019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06057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podpořené</a:t>
                      </a:r>
                      <a:r>
                        <a:rPr lang="cs-CZ" sz="1400" b="1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nemocnice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 </a:t>
                      </a:r>
                      <a:endParaRPr lang="cs-CZ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</a:t>
                      </a:r>
                      <a:endParaRPr lang="cs-CZ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2133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zmodernizované</a:t>
                      </a:r>
                      <a:r>
                        <a:rPr lang="cs-CZ" sz="14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MŠ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210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257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772677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zmodernizované učebny ZŠ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602 </a:t>
                      </a:r>
                      <a:endParaRPr lang="cs-CZ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1 134</a:t>
                      </a:r>
                      <a:endParaRPr lang="cs-CZ" sz="14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97615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zmodernizované učebny SŠ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417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470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23728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domácnosti, které ušetří za energie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32 272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46 904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710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Počet revitalizovaných památkových</a:t>
                      </a:r>
                      <a:r>
                        <a:rPr lang="cs-CZ" sz="1400" b="1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objektů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</a:t>
                      </a:r>
                      <a:endParaRPr lang="cs-CZ" sz="14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119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9748974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50480"/>
            <a:ext cx="9143999" cy="793763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Zrealizované </a:t>
            </a:r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projekty po krajích 2014-2020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387068"/>
            <a:ext cx="8207269" cy="40838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61151" y="5683879"/>
            <a:ext cx="84720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* V </a:t>
            </a:r>
            <a:r>
              <a:rPr lang="cs-CZ" sz="11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případě</a:t>
            </a:r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 projektů uvedených pod Hl. m. Praha se jedná o sídlo příjemce podpory, přičemž projekt má celorepublikovou působnost. </a:t>
            </a: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408033"/>
              </p:ext>
            </p:extLst>
          </p:nvPr>
        </p:nvGraphicFramePr>
        <p:xfrm>
          <a:off x="1246910" y="711197"/>
          <a:ext cx="6602528" cy="490476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351156">
                  <a:extLst>
                    <a:ext uri="{9D8B030D-6E8A-4147-A177-3AD203B41FA5}">
                      <a16:colId xmlns:a16="http://schemas.microsoft.com/office/drawing/2014/main" val="2811963720"/>
                    </a:ext>
                  </a:extLst>
                </a:gridCol>
                <a:gridCol w="2635977">
                  <a:extLst>
                    <a:ext uri="{9D8B030D-6E8A-4147-A177-3AD203B41FA5}">
                      <a16:colId xmlns:a16="http://schemas.microsoft.com/office/drawing/2014/main" val="2382587347"/>
                    </a:ext>
                  </a:extLst>
                </a:gridCol>
                <a:gridCol w="1615395">
                  <a:extLst>
                    <a:ext uri="{9D8B030D-6E8A-4147-A177-3AD203B41FA5}">
                      <a16:colId xmlns:a16="http://schemas.microsoft.com/office/drawing/2014/main" val="1135195624"/>
                    </a:ext>
                  </a:extLst>
                </a:gridCol>
              </a:tblGrid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Kraj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Částka Kč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Počet projektů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060572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Hlavní město Praha*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2 145 684 919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561955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Středočeský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7 896 816 527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797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61474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Jihočeský kraj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5 279 839 380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616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688167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Plzeňský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3 179 477 947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385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019696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Karlovarský kraj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kern="120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1 892 881 959 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106326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Ústecký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3 166 103 078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373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864956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Liberecký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2 440 836 117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273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046228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Královéhradecký kraj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4 709 541 266 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534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2133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Pardubický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2 886 058 663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459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772677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Kraj Vysočina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3 698 074 801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379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976152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Jihomoravský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7 473 317 417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608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237285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Olomoucký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4 522 782 626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585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7105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Moravskoslezský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7 708 674 735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898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11921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Zlínský kraj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3 756 898 979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577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19912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60 756 988 416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6 794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6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6580587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3579"/>
            <a:ext cx="8808546" cy="793763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Zrealizované </a:t>
            </a:r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projekty po </a:t>
            </a:r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tématech IROP </a:t>
            </a:r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2014-2020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387068"/>
            <a:ext cx="8207269" cy="40838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869180"/>
              </p:ext>
            </p:extLst>
          </p:nvPr>
        </p:nvGraphicFramePr>
        <p:xfrm>
          <a:off x="1253266" y="1199928"/>
          <a:ext cx="6602528" cy="4904768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2351156">
                  <a:extLst>
                    <a:ext uri="{9D8B030D-6E8A-4147-A177-3AD203B41FA5}">
                      <a16:colId xmlns:a16="http://schemas.microsoft.com/office/drawing/2014/main" val="2811963720"/>
                    </a:ext>
                  </a:extLst>
                </a:gridCol>
                <a:gridCol w="2635977">
                  <a:extLst>
                    <a:ext uri="{9D8B030D-6E8A-4147-A177-3AD203B41FA5}">
                      <a16:colId xmlns:a16="http://schemas.microsoft.com/office/drawing/2014/main" val="2382587347"/>
                    </a:ext>
                  </a:extLst>
                </a:gridCol>
                <a:gridCol w="1615395">
                  <a:extLst>
                    <a:ext uri="{9D8B030D-6E8A-4147-A177-3AD203B41FA5}">
                      <a16:colId xmlns:a16="http://schemas.microsoft.com/office/drawing/2014/main" val="1135195624"/>
                    </a:ext>
                  </a:extLst>
                </a:gridCol>
              </a:tblGrid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Kraj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Částka Kč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Počet projektů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2060572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1.1 Silnice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11 700 225 534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236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561955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 Doprava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9 833 537 318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375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61474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1.3 IZS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2 535 297 294 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248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688167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Sociální infrastruktura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3 238 283 532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405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1019696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2.2 Sociální podnikání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421 973 402 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125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106326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 Zdravotnictví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5 930 815 785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110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864956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 Vzdělávání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13 746 006 434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1 188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046228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2.5 Zateplování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3 801 282 603 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1 797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2133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 Kultura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1 595 502 245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772677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3.2 </a:t>
                      </a:r>
                      <a:r>
                        <a:rPr lang="cs-CZ" sz="1400" b="1" kern="12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eGovernment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2 538 626 564 </a:t>
                      </a:r>
                      <a:endParaRPr lang="cs-CZ" sz="1400" b="1" kern="1200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4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226</a:t>
                      </a:r>
                      <a:endParaRPr lang="cs-CZ" sz="1400" b="1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8976152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 Územní plány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175 036 889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169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237285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 CLLD-MAS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3 490 650 279 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1 722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7105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4.2 Animace MAS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396 346 978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11921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 Technická pomoc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1 353 403 557 </a:t>
                      </a:r>
                      <a:endParaRPr lang="cs-CZ" sz="1400" b="1" dirty="0" smtClean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cs-CZ" sz="1400" b="1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6199120"/>
                  </a:ext>
                </a:extLst>
              </a:tr>
              <a:tr h="3065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60 756 988 416 </a:t>
                      </a:r>
                      <a:endParaRPr lang="cs-CZ" sz="14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6 794</a:t>
                      </a:r>
                      <a:endParaRPr lang="cs-CZ" sz="1400" b="1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D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74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6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362228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287519"/>
            <a:ext cx="8207270" cy="793763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příjemců podle počtu podpořených projektů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387068"/>
            <a:ext cx="8207269" cy="40838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445067209"/>
              </p:ext>
            </p:extLst>
          </p:nvPr>
        </p:nvGraphicFramePr>
        <p:xfrm>
          <a:off x="1071418" y="1397000"/>
          <a:ext cx="7453746" cy="4255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57713806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287519"/>
            <a:ext cx="8207270" cy="793763"/>
          </a:xfrm>
        </p:spPr>
        <p:txBody>
          <a:bodyPr>
            <a:noAutofit/>
          </a:bodyPr>
          <a:lstStyle/>
          <a:p>
            <a:pPr algn="ctr"/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příjemců podle objemu (Kč) podpořených projektů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387068"/>
            <a:ext cx="8207269" cy="40838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2254903" y="4999013"/>
            <a:ext cx="4599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1322888485"/>
              </p:ext>
            </p:extLst>
          </p:nvPr>
        </p:nvGraphicFramePr>
        <p:xfrm>
          <a:off x="1524000" y="1397000"/>
          <a:ext cx="6659418" cy="4311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43941808"/>
      </p:ext>
    </p:extLst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6096" y="405292"/>
            <a:ext cx="8285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cs-CZ" sz="36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 nekončí</a:t>
            </a:r>
            <a:endParaRPr lang="cs-CZ" sz="24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590430" y="1409568"/>
            <a:ext cx="721654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Projekty z období 2014-2020 mohou dobíhat až do roku 2023.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jaro 2021 máme připraveno dalších 21,7 mld. Kč </a:t>
            </a:r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rámci nového investičního nástroje </a:t>
            </a: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REACT-EU určeného </a:t>
            </a:r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pomoc při podpoře zotavení z krize v souvislosti s pandemií </a:t>
            </a: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covid-19 v oblasti zdravotnictví, IZS a sociální infrastruktury </a:t>
            </a: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https://irop.mmr.cz/cs/vyzvy/detaily-temat/react-eu</a:t>
            </a:r>
            <a:endParaRPr lang="cs-CZ" sz="1600" dirty="0" smtClean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podzim 2021 plánujeme výzvy pro období IROP 2021-2027.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Sledujte naše webové stránky</a:t>
            </a:r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</a:t>
            </a: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irop.mmr.cz</a:t>
            </a:r>
            <a:r>
              <a:rPr lang="cs-CZ" sz="16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endParaRPr lang="cs-CZ" sz="1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85713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429766"/>
            <a:ext cx="6566488" cy="859536"/>
          </a:xfrm>
        </p:spPr>
        <p:txBody>
          <a:bodyPr>
            <a:noAutofit/>
          </a:bodyPr>
          <a:lstStyle/>
          <a:p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Vysvětlení používaných pojmů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705854"/>
            <a:ext cx="8568186" cy="4218535"/>
          </a:xfrm>
        </p:spPr>
        <p:txBody>
          <a:bodyPr>
            <a:noAutofit/>
          </a:bodyPr>
          <a:lstStyle/>
          <a:p>
            <a:pPr defTabSz="457200"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Podpořený projekt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projekt, který získal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právní akt (příslib proplacení dotace) </a:t>
            </a:r>
            <a:b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může se začít realizovat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Zrealizovaný projekt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projekt, jehož realizace je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úspěšně ukončena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Proplacený projekt (prostředky)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projekt, který je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zrealizován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výdaje na jeho realizaci jsou proplaceny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příjemci</a:t>
            </a:r>
          </a:p>
          <a:p>
            <a:pPr defTabSz="457200">
              <a:lnSpc>
                <a:spcPct val="150000"/>
              </a:lnSpc>
            </a:pP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2014-2020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programové období, během kterého jsou vybrané instituce pověřeny rozdělit finanční prostředky, které jim byly přiděleny na základě dohod s Evropskou unií.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Podpořené projekty lze realizovat až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roku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2023, kdy bude znám jejich celkový počet. 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150000"/>
              </a:lnSpc>
            </a:pP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4617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7037" y="2150989"/>
            <a:ext cx="6566488" cy="859536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lepší život v regionech jsme z </a:t>
            </a:r>
            <a:r>
              <a:rPr lang="pl-PL" sz="36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IROP </a:t>
            </a:r>
            <a:r>
              <a:rPr lang="pl-PL" sz="36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zrealizovali</a:t>
            </a:r>
            <a:endParaRPr lang="cs-CZ" sz="3600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98387" y="1387069"/>
            <a:ext cx="6300907" cy="219369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457200">
              <a:lnSpc>
                <a:spcPct val="110000"/>
              </a:lnSpc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</a:p>
          <a:p>
            <a:pPr>
              <a:lnSpc>
                <a:spcPct val="110000"/>
              </a:lnSpc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314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122623"/>
            <a:ext cx="6566488" cy="859536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Silnice a doprava	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194812"/>
            <a:ext cx="8207269" cy="4340775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1 265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zrealizovaných projektů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22,9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CD7E497-7466-40E8-A33E-45BA6EFC0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886" y="359648"/>
            <a:ext cx="1099845" cy="124901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665" y="1819250"/>
            <a:ext cx="1481294" cy="1481294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2534498" y="23319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785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nových </a:t>
            </a:r>
            <a:r>
              <a:rPr lang="cs-CZ" dirty="0" err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nízkoemisních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vozidel MHD (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tramvaje, autobusy, trolejbusy)</a:t>
            </a: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2534497" y="3644857"/>
            <a:ext cx="5466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647 km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zrekonstruovaných nebo modernizovaných silnic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třídy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třídy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2534498" y="49548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modernizovaných přestupních terminálů (přestupní místa, zastávky, parkoviště)</a:t>
            </a:r>
          </a:p>
        </p:txBody>
      </p:sp>
      <p:pic>
        <p:nvPicPr>
          <p:cNvPr id="6" name="Obrázek 5" descr="Obsah obrázku hračka, stůl&#10;&#10;Popis byl vytvořen automaticky">
            <a:extLst>
              <a:ext uri="{FF2B5EF4-FFF2-40B4-BE49-F238E27FC236}">
                <a16:creationId xmlns:a16="http://schemas.microsoft.com/office/drawing/2014/main" id="{2846DDAA-CF0C-4FFC-8FC6-B07345C21E4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8" y="4335164"/>
            <a:ext cx="1783241" cy="178324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759811A4-6BD1-4F79-8C14-9F73D2DB38A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7364">
            <a:off x="621358" y="3099255"/>
            <a:ext cx="1657980" cy="1657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083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665" y="554386"/>
            <a:ext cx="6566488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Obnova vozového parku MHD v DPO I. - lokalita Hranečník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687382"/>
            <a:ext cx="3784474" cy="421853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Realizací projektu z IROP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získal DP Ostrava 5 </a:t>
            </a:r>
            <a:r>
              <a:rPr lang="cs-CZ" sz="1800" dirty="0" err="1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středněkapacitních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tramvají, 2 trolejbusy a 1 CNG autobus, které se budou pohybovat zejména v lokalitě Hranečník.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</a:t>
            </a: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EU: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148 357 106 Kč</a:t>
            </a:r>
            <a:endParaRPr lang="cs-CZ" sz="18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Příjemce: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podnik </a:t>
            </a:r>
            <a:b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Ostrava a.s.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CD7E497-7466-40E8-A33E-45BA6EFC0F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6886" y="359648"/>
            <a:ext cx="1099845" cy="1249012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743" y="1882120"/>
            <a:ext cx="4572000" cy="3048000"/>
          </a:xfrm>
          <a:ln w="38100">
            <a:solidFill>
              <a:srgbClr val="5F5F5F"/>
            </a:solidFill>
          </a:ln>
        </p:spPr>
      </p:pic>
    </p:spTree>
    <p:extLst>
      <p:ext uri="{BB962C8B-B14F-4D97-AF65-F5344CB8AC3E}">
        <p14:creationId xmlns:p14="http://schemas.microsoft.com/office/powerpoint/2010/main" val="901492336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9" y="120990"/>
            <a:ext cx="6566488" cy="859536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Integrovaný záchranný systém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123498"/>
            <a:ext cx="8207269" cy="4083863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</a:pP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413 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zrealizovaných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projektů 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2,8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3066290" y="242016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307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kusů zásahových vozidel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3066290" y="37226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112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modernizovaných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stanic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IZS</a:t>
            </a:r>
            <a:endParaRPr lang="cs-CZ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3192598" y="496359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školících středisek IZS</a:t>
            </a: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DD03904-FDE5-4387-88E4-D68081CA55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4392" y="337795"/>
            <a:ext cx="1090146" cy="123799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EBED8A9-77E2-4424-B3D7-9D9E90418D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199" y="1832479"/>
            <a:ext cx="1544699" cy="1544699"/>
          </a:xfrm>
          <a:prstGeom prst="rect">
            <a:avLst/>
          </a:prstGeom>
        </p:spPr>
      </p:pic>
      <p:pic>
        <p:nvPicPr>
          <p:cNvPr id="15" name="Obrázek 14" descr="Obsah obrázku budova, hračka, vysoký, ulice&#10;&#10;Popis byl vytvořen automaticky">
            <a:extLst>
              <a:ext uri="{FF2B5EF4-FFF2-40B4-BE49-F238E27FC236}">
                <a16:creationId xmlns:a16="http://schemas.microsoft.com/office/drawing/2014/main" id="{DE7053D6-C78C-407A-A553-66F32DE47F1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236" y="4341834"/>
            <a:ext cx="1856623" cy="185662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6A4CA8B-579E-4277-901F-52D5621A8B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497" y="2887372"/>
            <a:ext cx="1877025" cy="18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81453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39" y="487202"/>
            <a:ext cx="6942901" cy="1278639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Vzdělávací a výcvikové středisko Zdravotnické záchranné </a:t>
            </a:r>
            <a:r>
              <a:rPr lang="pl-PL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služby (ZZS) </a:t>
            </a:r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Jihomoravského kraje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39" y="1705335"/>
            <a:ext cx="3561160" cy="452170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 je dostavbou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stávající budovy výjezdové základny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ZZS Jihomoravského kraje, včetně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vybavení vnitřním zařízením, audiovizuální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PC technikou, pokročilými simulátory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polygonem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lezeckou stěnou. </a:t>
            </a:r>
          </a:p>
          <a:p>
            <a:pPr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Výše dotace EU: </a:t>
            </a:r>
            <a:r>
              <a:rPr lang="cs-CZ" sz="1800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81 255 056 Kč</a:t>
            </a:r>
          </a:p>
          <a:p>
            <a:pPr lvl="0">
              <a:lnSpc>
                <a:spcPct val="150000"/>
              </a:lnSpc>
            </a:pPr>
            <a:r>
              <a:rPr lang="cs-CZ" sz="18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Příjemce</a:t>
            </a:r>
            <a:r>
              <a:rPr lang="cs-CZ" sz="18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8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Jihomoravský kraj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FA2084D-4F53-49C8-BB61-D583008749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2740" y="349667"/>
            <a:ext cx="1128698" cy="128177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599" y="1995739"/>
            <a:ext cx="4572000" cy="3048000"/>
          </a:xfrm>
          <a:prstGeom prst="rect">
            <a:avLst/>
          </a:prstGeom>
          <a:ln w="38100">
            <a:solidFill>
              <a:srgbClr val="1D70B8"/>
            </a:solidFill>
          </a:ln>
        </p:spPr>
      </p:pic>
    </p:spTree>
    <p:extLst>
      <p:ext uri="{BB962C8B-B14F-4D97-AF65-F5344CB8AC3E}">
        <p14:creationId xmlns:p14="http://schemas.microsoft.com/office/powerpoint/2010/main" val="2875761324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DB329-3AA8-43B2-ADB2-4635E685E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268" y="144050"/>
            <a:ext cx="6731934" cy="859536"/>
          </a:xfrm>
        </p:spPr>
        <p:txBody>
          <a:bodyPr>
            <a:noAutofit/>
          </a:bodyPr>
          <a:lstStyle/>
          <a:p>
            <a:r>
              <a:rPr lang="pl-PL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sociálních služeb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5CE008B-E06B-4C4E-A662-7BC618F967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269" y="1163322"/>
            <a:ext cx="8207269" cy="4307609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</a:pP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772</a:t>
            </a:r>
            <a:r>
              <a:rPr lang="cs-CZ" sz="2400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zrealizovaných projektů </a:t>
            </a:r>
            <a:r>
              <a:rPr lang="cs-CZ" sz="2400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2400" b="1" dirty="0" smtClean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4,1 </a:t>
            </a:r>
            <a:r>
              <a:rPr lang="cs-CZ" sz="2400" b="1" dirty="0">
                <a:solidFill>
                  <a:srgbClr val="1D70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240107" y="2334809"/>
            <a:ext cx="65275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207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nových pracovních míst pro sociálně a zdravotně znevýhodněné osoby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240107" y="3429000"/>
            <a:ext cx="53248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cs-CZ" b="1" dirty="0">
              <a:solidFill>
                <a:srgbClr val="E7E6E6">
                  <a:lumMod val="2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987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podpořených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zařízení poskytujících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sociální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služby a péči</a:t>
            </a:r>
            <a:endParaRPr lang="cs-CZ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2232953" y="4481743"/>
            <a:ext cx="6370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987 </a:t>
            </a:r>
            <a:r>
              <a:rPr lang="cs-CZ" dirty="0" smtClean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zmodernizovaných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bytů pro sociální bydlení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C85F7AE-8E43-4ED6-A542-BCAC4241F4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4993" y="143184"/>
            <a:ext cx="1060371" cy="1204185"/>
          </a:xfrm>
          <a:prstGeom prst="rect">
            <a:avLst/>
          </a:prstGeom>
        </p:spPr>
      </p:pic>
      <p:pic>
        <p:nvPicPr>
          <p:cNvPr id="17" name="Obrázek 16" descr="Obsah obrázku box&#10;&#10;Popis byl vytvořen automaticky">
            <a:extLst>
              <a:ext uri="{FF2B5EF4-FFF2-40B4-BE49-F238E27FC236}">
                <a16:creationId xmlns:a16="http://schemas.microsoft.com/office/drawing/2014/main" id="{9AFF2D7E-D6EF-4BE5-BD54-B7C312BF58E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68" y="1607231"/>
            <a:ext cx="1834369" cy="1834369"/>
          </a:xfrm>
          <a:prstGeom prst="rect">
            <a:avLst/>
          </a:prstGeom>
        </p:spPr>
      </p:pic>
      <p:pic>
        <p:nvPicPr>
          <p:cNvPr id="18" name="Obrázek 17" descr="Obsah obrázku podepsat, box, zastavit, červená&#10;&#10;Popis byl vytvořen automaticky">
            <a:extLst>
              <a:ext uri="{FF2B5EF4-FFF2-40B4-BE49-F238E27FC236}">
                <a16:creationId xmlns:a16="http://schemas.microsoft.com/office/drawing/2014/main" id="{F01D7C7D-4CD1-4F3A-BA3A-690626CBDFD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904" y="2981140"/>
            <a:ext cx="1996025" cy="202749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50683C4-4F52-4FC8-B6E7-5B1A9B72DF8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4475013"/>
            <a:ext cx="2016055" cy="201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220278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otiv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13515</TotalTime>
  <Words>1099</Words>
  <Application>Microsoft Office PowerPoint</Application>
  <PresentationFormat>Předvádění na obrazovce (4:3)</PresentationFormat>
  <Paragraphs>283</Paragraphs>
  <Slides>27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Motiv Office</vt:lpstr>
      <vt:lpstr>Prezentace aplikace PowerPoint</vt:lpstr>
      <vt:lpstr>Stav IROP k 1. 1. 2021 </vt:lpstr>
      <vt:lpstr>Vysvětlení používaných pojmů</vt:lpstr>
      <vt:lpstr>Pro lepší život v regionech jsme z IROP zrealizovali</vt:lpstr>
      <vt:lpstr>Silnice a doprava </vt:lpstr>
      <vt:lpstr>Obnova vozového parku MHD v DPO I. - lokalita Hranečník</vt:lpstr>
      <vt:lpstr>Integrovaný záchranný systém</vt:lpstr>
      <vt:lpstr>Vzdělávací a výcvikové středisko Zdravotnické záchranné služby (ZZS) Jihomoravského kraje</vt:lpstr>
      <vt:lpstr>Infrastruktura sociálních služeb</vt:lpstr>
      <vt:lpstr>Komunitní centrum Dolní Břežany</vt:lpstr>
      <vt:lpstr>Infrastruktura zdravotních služeb</vt:lpstr>
      <vt:lpstr>Modernizace zdravotnické techniky Nemocnice Strakonice, a.s.</vt:lpstr>
      <vt:lpstr>Infrastruktura pro školství</vt:lpstr>
      <vt:lpstr>Mateřská škola, ul. Na Dolech, Jihlava</vt:lpstr>
      <vt:lpstr>Energetické úspory</vt:lpstr>
      <vt:lpstr>Úspory energie v bytových domech - ul. Sadová č.p. 604, 605 a 606</vt:lpstr>
      <vt:lpstr>Památky, muzea, knihovny</vt:lpstr>
      <vt:lpstr>Rekonstrukce střechy a krovu věže Sv. Ducha v Telči</vt:lpstr>
      <vt:lpstr>Elektronizace jednání občanů  s veřejnou správou</vt:lpstr>
      <vt:lpstr>Také jsme investovali 1,9 mld. Kč do</vt:lpstr>
      <vt:lpstr>Přehled vybraných hodnot mezi roky  2019 a 2020 – část 1</vt:lpstr>
      <vt:lpstr>Přehled vybraných hodnot mezi roky  2019 a 2020</vt:lpstr>
      <vt:lpstr>Zrealizované projekty po krajích 2014-2020</vt:lpstr>
      <vt:lpstr>Zrealizované projekty po tématech IROP  2014-2020</vt:lpstr>
      <vt:lpstr>Struktura příjemců podle počtu podpořených projektů</vt:lpstr>
      <vt:lpstr>Struktura příjemců podle objemu (Kč) podpořených projektů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Juřicová Martina</cp:lastModifiedBy>
  <cp:revision>296</cp:revision>
  <dcterms:created xsi:type="dcterms:W3CDTF">2018-01-10T11:40:26Z</dcterms:created>
  <dcterms:modified xsi:type="dcterms:W3CDTF">2021-02-21T20:38:46Z</dcterms:modified>
</cp:coreProperties>
</file>