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86"/>
  </p:notesMasterIdLst>
  <p:handoutMasterIdLst>
    <p:handoutMasterId r:id="rId87"/>
  </p:handoutMasterIdLst>
  <p:sldIdLst>
    <p:sldId id="283" r:id="rId3"/>
    <p:sldId id="402" r:id="rId4"/>
    <p:sldId id="40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410" r:id="rId15"/>
    <p:sldId id="311" r:id="rId16"/>
    <p:sldId id="312" r:id="rId17"/>
    <p:sldId id="313" r:id="rId18"/>
    <p:sldId id="314" r:id="rId19"/>
    <p:sldId id="284" r:id="rId20"/>
    <p:sldId id="285" r:id="rId21"/>
    <p:sldId id="358" r:id="rId22"/>
    <p:sldId id="354" r:id="rId23"/>
    <p:sldId id="391" r:id="rId24"/>
    <p:sldId id="392" r:id="rId25"/>
    <p:sldId id="398" r:id="rId26"/>
    <p:sldId id="393" r:id="rId27"/>
    <p:sldId id="394" r:id="rId28"/>
    <p:sldId id="411" r:id="rId29"/>
    <p:sldId id="412" r:id="rId30"/>
    <p:sldId id="396" r:id="rId31"/>
    <p:sldId id="397" r:id="rId32"/>
    <p:sldId id="399" r:id="rId33"/>
    <p:sldId id="400" r:id="rId34"/>
    <p:sldId id="290" r:id="rId35"/>
    <p:sldId id="368" r:id="rId36"/>
    <p:sldId id="367" r:id="rId37"/>
    <p:sldId id="291" r:id="rId38"/>
    <p:sldId id="401" r:id="rId39"/>
    <p:sldId id="390" r:id="rId40"/>
    <p:sldId id="292" r:id="rId41"/>
    <p:sldId id="293" r:id="rId42"/>
    <p:sldId id="409" r:id="rId43"/>
    <p:sldId id="351" r:id="rId44"/>
    <p:sldId id="352" r:id="rId45"/>
    <p:sldId id="353" r:id="rId46"/>
    <p:sldId id="408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407" r:id="rId56"/>
    <p:sldId id="327" r:id="rId57"/>
    <p:sldId id="328" r:id="rId58"/>
    <p:sldId id="329" r:id="rId59"/>
    <p:sldId id="357" r:id="rId60"/>
    <p:sldId id="330" r:id="rId61"/>
    <p:sldId id="331" r:id="rId62"/>
    <p:sldId id="333" r:id="rId63"/>
    <p:sldId id="337" r:id="rId64"/>
    <p:sldId id="334" r:id="rId65"/>
    <p:sldId id="335" r:id="rId66"/>
    <p:sldId id="336" r:id="rId67"/>
    <p:sldId id="406" r:id="rId68"/>
    <p:sldId id="341" r:id="rId69"/>
    <p:sldId id="356" r:id="rId70"/>
    <p:sldId id="342" r:id="rId71"/>
    <p:sldId id="343" r:id="rId72"/>
    <p:sldId id="344" r:id="rId73"/>
    <p:sldId id="345" r:id="rId74"/>
    <p:sldId id="346" r:id="rId75"/>
    <p:sldId id="347" r:id="rId76"/>
    <p:sldId id="405" r:id="rId77"/>
    <p:sldId id="297" r:id="rId78"/>
    <p:sldId id="403" r:id="rId79"/>
    <p:sldId id="360" r:id="rId80"/>
    <p:sldId id="361" r:id="rId81"/>
    <p:sldId id="362" r:id="rId82"/>
    <p:sldId id="363" r:id="rId83"/>
    <p:sldId id="364" r:id="rId84"/>
    <p:sldId id="365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Heřmánek" initials="J.H" lastIdx="1" clrIdx="0">
    <p:extLst/>
  </p:cmAuthor>
  <p:cmAuthor id="2" name="Heřmánek Jan" initials="HJ" lastIdx="1" clrIdx="1">
    <p:extLst/>
  </p:cmAuthor>
  <p:cmAuthor id="3" name="Bartošová Eva" initials="BE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4C4C4C"/>
    <a:srgbClr val="6C6C6C"/>
    <a:srgbClr val="AAAAAA"/>
    <a:srgbClr val="C0C0C0"/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41" autoAdjust="0"/>
    <p:restoredTop sz="87788" autoAdjust="0"/>
  </p:normalViewPr>
  <p:slideViewPr>
    <p:cSldViewPr snapToGrid="0"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43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aha.mmr.cz\dfs\J\SF\IROP\24%20-%20Monitoring%20a%20IS\Predikce%20&#269;erp&#225;n&#237;\2020\Predikce%20pro%20PCO\Predikce_PCO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aha.mmr.cz\dfs\J\SF\IROP\24%20-%20Monitoring%20a%20IS\Anal&#253;zy\D&#233;lka%20administrace%20&#381;oP\D&#201;LKA%20ADMINISTRACE%20&#381;OP%20a%20&#218;SPORY%20po%20SC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>
                <a:solidFill>
                  <a:srgbClr val="4C4C4C"/>
                </a:solidFill>
              </a:rPr>
              <a:t>Přehled stavu čerpání programu (</a:t>
            </a:r>
            <a:r>
              <a:rPr lang="cs-CZ" sz="2000" dirty="0" err="1">
                <a:solidFill>
                  <a:srgbClr val="4C4C4C"/>
                </a:solidFill>
              </a:rPr>
              <a:t>mld.Kč</a:t>
            </a:r>
            <a:r>
              <a:rPr lang="cs-CZ" sz="2000" dirty="0">
                <a:solidFill>
                  <a:srgbClr val="4C4C4C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8545948179835179E-2"/>
          <c:y val="0.11415277562177831"/>
          <c:w val="0.90616034309579918"/>
          <c:h val="0.8109042046747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'Přehled čerpání'!$E$33</c:f>
              <c:strCache>
                <c:ptCount val="1"/>
                <c:pt idx="0">
                  <c:v>Plnění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1000000" scaled="0"/>
              <a:tileRect/>
            </a:gradFill>
            <a:ln>
              <a:noFill/>
            </a:ln>
            <a:effectLst>
              <a:outerShdw blurRad="57150" dist="19050" dir="5400000" algn="ctr" rotWithShape="0">
                <a:schemeClr val="accent1">
                  <a:alpha val="63000"/>
                </a:scheme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/>
              <a:bevelB prst="relaxedInset"/>
            </a:sp3d>
          </c:spPr>
          <c:invertIfNegative val="0"/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21000000" scaled="0"/>
                <a:tileRect/>
              </a:gradFill>
              <a:ln>
                <a:solidFill>
                  <a:schemeClr val="dk1"/>
                </a:solidFill>
              </a:ln>
              <a:effectLst>
                <a:outerShdw blurRad="57150" dist="19050" dir="5400000" algn="ctr" rotWithShape="0">
                  <a:schemeClr val="accent1">
                    <a:alpha val="63000"/>
                  </a:scheme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1-35AD-4513-AFD9-63C00ED9D692}"/>
              </c:ext>
            </c:extLst>
          </c:dPt>
          <c:dLbls>
            <c:dLbl>
              <c:idx val="0"/>
              <c:layout>
                <c:manualLayout>
                  <c:x val="7.4225289740017069E-5"/>
                  <c:y val="0.390774959403127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>
                        <a:solidFill>
                          <a:schemeClr val="bg1"/>
                        </a:solidFill>
                      </a:rPr>
                      <a:t>54,5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5AD-4513-AFD9-63C00ED9D692}"/>
                </c:ext>
              </c:extLst>
            </c:dLbl>
            <c:dLbl>
              <c:idx val="1"/>
              <c:layout>
                <c:manualLayout>
                  <c:x val="0"/>
                  <c:y val="0.328285214348206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>
                        <a:solidFill>
                          <a:schemeClr val="bg1"/>
                        </a:solidFill>
                      </a:rPr>
                      <a:t>48,3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AD-4513-AFD9-63C00ED9D692}"/>
                </c:ext>
              </c:extLst>
            </c:dLbl>
            <c:dLbl>
              <c:idx val="2"/>
              <c:layout>
                <c:manualLayout>
                  <c:x val="-1.0281456178085546E-16"/>
                  <c:y val="0.30593354807921735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chemeClr val="bg1"/>
                        </a:solidFill>
                      </a:rPr>
                      <a:t>46,0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AD-4513-AFD9-63C00ED9D692}"/>
                </c:ext>
              </c:extLst>
            </c:dLbl>
            <c:dLbl>
              <c:idx val="3"/>
              <c:layout>
                <c:manualLayout>
                  <c:x val="0"/>
                  <c:y val="0.338082796468623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>
                        <a:solidFill>
                          <a:schemeClr val="bg1"/>
                        </a:solidFill>
                      </a:rPr>
                      <a:t>47,9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AD-4513-AFD9-63C00ED9D69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'Přehled čerpání'!$F$32:$I$32</c:f>
              <c:strCache>
                <c:ptCount val="4"/>
                <c:pt idx="0">
                  <c:v>Předložené žádosti o platbu</c:v>
                </c:pt>
                <c:pt idx="1">
                  <c:v>Proplacené žádosti o platbu</c:v>
                </c:pt>
                <c:pt idx="2">
                  <c:v>Souhrnné žádosti o platbu</c:v>
                </c:pt>
                <c:pt idx="3">
                  <c:v>Certifikované prostředky</c:v>
                </c:pt>
              </c:strCache>
            </c:strRef>
          </c:cat>
          <c:val>
            <c:numRef>
              <c:f>'Přehled čerpání'!$F$33:$I$33</c:f>
              <c:numCache>
                <c:formatCode>0.0%</c:formatCode>
                <c:ptCount val="4"/>
                <c:pt idx="0">
                  <c:v>0.418651877143005</c:v>
                </c:pt>
                <c:pt idx="1">
                  <c:v>0.37149417463614842</c:v>
                </c:pt>
                <c:pt idx="2">
                  <c:v>0.35327266341479679</c:v>
                </c:pt>
                <c:pt idx="3">
                  <c:v>0.36800585717525219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AD-4513-AFD9-63C00ED9D692}"/>
            </c:ext>
          </c:extLst>
        </c:ser>
        <c:ser>
          <c:idx val="3"/>
          <c:order val="3"/>
          <c:tx>
            <c:strRef>
              <c:f>'Přehled čerpání'!$E$36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solidFill>
                <a:schemeClr val="dk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'Přehled čerpání'!$F$32:$I$32</c:f>
              <c:strCache>
                <c:ptCount val="4"/>
                <c:pt idx="0">
                  <c:v>Předložené žádosti o platbu</c:v>
                </c:pt>
                <c:pt idx="1">
                  <c:v>Proplacené žádosti o platbu</c:v>
                </c:pt>
                <c:pt idx="2">
                  <c:v>Souhrnné žádosti o platbu</c:v>
                </c:pt>
                <c:pt idx="3">
                  <c:v>Certifikované prostředky</c:v>
                </c:pt>
              </c:strCache>
            </c:strRef>
          </c:cat>
          <c:val>
            <c:numRef>
              <c:f>'Přehled čerpání'!$F$36:$I$36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35AD-4513-AFD9-63C00ED9D6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503808"/>
        <c:axId val="22505344"/>
      </c:barChart>
      <c:lineChart>
        <c:grouping val="standard"/>
        <c:varyColors val="0"/>
        <c:ser>
          <c:idx val="1"/>
          <c:order val="1"/>
          <c:tx>
            <c:strRef>
              <c:f>'Přehled čerpání'!$E$34</c:f>
              <c:strCache>
                <c:ptCount val="1"/>
                <c:pt idx="0">
                  <c:v>Limit čerpání 2020</c:v>
                </c:pt>
              </c:strCache>
            </c:strRef>
          </c:tx>
          <c:spPr>
            <a:ln w="34925" cap="rnd">
              <a:solidFill>
                <a:srgbClr val="FF0000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'Přehled čerpání'!$F$32:$I$32</c:f>
              <c:strCache>
                <c:ptCount val="4"/>
                <c:pt idx="0">
                  <c:v>Předložené žádosti o platbu</c:v>
                </c:pt>
                <c:pt idx="1">
                  <c:v>Proplacené žádosti o platbu</c:v>
                </c:pt>
                <c:pt idx="2">
                  <c:v>Souhrnné žádosti o platbu</c:v>
                </c:pt>
                <c:pt idx="3">
                  <c:v>Certifikované prostředky</c:v>
                </c:pt>
              </c:strCache>
            </c:strRef>
          </c:cat>
          <c:val>
            <c:numRef>
              <c:f>'Přehled čerpání'!$F$34:$I$34</c:f>
              <c:numCache>
                <c:formatCode>0.00%</c:formatCode>
                <c:ptCount val="4"/>
                <c:pt idx="0">
                  <c:v>0.35890406538915337</c:v>
                </c:pt>
                <c:pt idx="1">
                  <c:v>0.35890406538915337</c:v>
                </c:pt>
                <c:pt idx="2">
                  <c:v>0.35890406538915337</c:v>
                </c:pt>
                <c:pt idx="3">
                  <c:v>0.35890406538915337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5AD-4513-AFD9-63C00ED9D692}"/>
            </c:ext>
          </c:extLst>
        </c:ser>
        <c:ser>
          <c:idx val="2"/>
          <c:order val="2"/>
          <c:tx>
            <c:strRef>
              <c:f>'Přehled čerpání'!$E$35</c:f>
              <c:strCache>
                <c:ptCount val="1"/>
                <c:pt idx="0">
                  <c:v>Limit čerpání 2021</c:v>
                </c:pt>
              </c:strCache>
            </c:strRef>
          </c:tx>
          <c:spPr>
            <a:ln w="34925" cap="rnd">
              <a:solidFill>
                <a:srgbClr val="C00000"/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'Přehled čerpání'!$F$32:$I$32</c:f>
              <c:strCache>
                <c:ptCount val="4"/>
                <c:pt idx="0">
                  <c:v>Předložené žádosti o platbu</c:v>
                </c:pt>
                <c:pt idx="1">
                  <c:v>Proplacené žádosti o platbu</c:v>
                </c:pt>
                <c:pt idx="2">
                  <c:v>Souhrnné žádosti o platbu</c:v>
                </c:pt>
                <c:pt idx="3">
                  <c:v>Certifikované prostředky</c:v>
                </c:pt>
              </c:strCache>
            </c:strRef>
          </c:cat>
          <c:val>
            <c:numRef>
              <c:f>'Přehled čerpání'!$F$35:$I$35</c:f>
              <c:numCache>
                <c:formatCode>0.00%</c:formatCode>
                <c:ptCount val="4"/>
                <c:pt idx="0">
                  <c:v>0.46477474745683878</c:v>
                </c:pt>
                <c:pt idx="1">
                  <c:v>0.46477474745683883</c:v>
                </c:pt>
                <c:pt idx="2">
                  <c:v>0.46477474745683883</c:v>
                </c:pt>
                <c:pt idx="3">
                  <c:v>0.46477474745683883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5AD-4513-AFD9-63C00ED9D6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503808"/>
        <c:axId val="22505344"/>
      </c:lineChart>
      <c:catAx>
        <c:axId val="2250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505344"/>
        <c:crosses val="autoZero"/>
        <c:auto val="1"/>
        <c:lblAlgn val="ctr"/>
        <c:lblOffset val="100"/>
        <c:noMultiLvlLbl val="0"/>
      </c:catAx>
      <c:valAx>
        <c:axId val="2250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1" dirty="0">
                    <a:solidFill>
                      <a:srgbClr val="4C4C4C"/>
                    </a:solidFill>
                  </a:rPr>
                  <a:t>Celková</a:t>
                </a:r>
                <a:r>
                  <a:rPr lang="en-US" sz="1400" b="1" dirty="0">
                    <a:solidFill>
                      <a:srgbClr val="4C4C4C"/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4C4C4C"/>
                    </a:solidFill>
                  </a:rPr>
                  <a:t>alokace</a:t>
                </a:r>
                <a:r>
                  <a:rPr lang="en-US" sz="1400" b="1" dirty="0">
                    <a:solidFill>
                      <a:srgbClr val="4C4C4C"/>
                    </a:solidFill>
                  </a:rPr>
                  <a:t> IROP</a:t>
                </a:r>
              </a:p>
            </c:rich>
          </c:tx>
          <c:layout>
            <c:manualLayout>
              <c:xMode val="edge"/>
              <c:yMode val="edge"/>
              <c:x val="1.1359602413915513E-2"/>
              <c:y val="0.3482703366578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50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List1!$B$5</c:f>
              <c:strCache>
                <c:ptCount val="1"/>
                <c:pt idx="0">
                  <c:v>Predikce souhr.žádostí</c:v>
                </c:pt>
              </c:strCache>
            </c:strRef>
          </c:tx>
          <c:spPr>
            <a:ln w="34925" cap="rnd">
              <a:solidFill>
                <a:schemeClr val="accent1"/>
              </a:solidFill>
              <a:prstDash val="solid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List1!$C$4:$N$4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List1!$C$5:$N$5</c:f>
              <c:numCache>
                <c:formatCode>#\ ##0\ "Kč"</c:formatCode>
                <c:ptCount val="12"/>
                <c:pt idx="0">
                  <c:v>43625138264.329987</c:v>
                </c:pt>
                <c:pt idx="1">
                  <c:v>44306882237.099983</c:v>
                </c:pt>
                <c:pt idx="2">
                  <c:v>45701349950.67881</c:v>
                </c:pt>
                <c:pt idx="3">
                  <c:v>47269821323.332993</c:v>
                </c:pt>
                <c:pt idx="4">
                  <c:v>49405717801.332993</c:v>
                </c:pt>
                <c:pt idx="5">
                  <c:v>51069398737.108208</c:v>
                </c:pt>
                <c:pt idx="6">
                  <c:v>52393650619.128746</c:v>
                </c:pt>
                <c:pt idx="7">
                  <c:v>54451856410.414536</c:v>
                </c:pt>
                <c:pt idx="8">
                  <c:v>56117182289.414536</c:v>
                </c:pt>
                <c:pt idx="9">
                  <c:v>58449772076.414536</c:v>
                </c:pt>
                <c:pt idx="10">
                  <c:v>61047430817.414536</c:v>
                </c:pt>
                <c:pt idx="11">
                  <c:v>63365789764.414536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D-4A33-B45A-741FCA12F7DD}"/>
            </c:ext>
          </c:extLst>
        </c:ser>
        <c:ser>
          <c:idx val="1"/>
          <c:order val="1"/>
          <c:tx>
            <c:strRef>
              <c:f>List1!$B$6</c:f>
              <c:strCache>
                <c:ptCount val="1"/>
                <c:pt idx="0">
                  <c:v>Limit čerpání 2020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List1!$C$4:$N$4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List1!$C$6:$N$6</c:f>
              <c:numCache>
                <c:formatCode>#\ ##0\ "Kč"</c:formatCode>
                <c:ptCount val="12"/>
                <c:pt idx="0">
                  <c:v>46691031232.944</c:v>
                </c:pt>
                <c:pt idx="1">
                  <c:v>46691031232.944</c:v>
                </c:pt>
                <c:pt idx="2">
                  <c:v>46691031232.944</c:v>
                </c:pt>
                <c:pt idx="3">
                  <c:v>46691031232.944</c:v>
                </c:pt>
                <c:pt idx="4">
                  <c:v>46691031232.944</c:v>
                </c:pt>
                <c:pt idx="5">
                  <c:v>46691031232.944</c:v>
                </c:pt>
                <c:pt idx="6">
                  <c:v>46691031232.944</c:v>
                </c:pt>
                <c:pt idx="7">
                  <c:v>46691031232.944</c:v>
                </c:pt>
                <c:pt idx="8">
                  <c:v>46691031232.944</c:v>
                </c:pt>
                <c:pt idx="9">
                  <c:v>46691031232.944</c:v>
                </c:pt>
                <c:pt idx="10">
                  <c:v>46691031232.944</c:v>
                </c:pt>
                <c:pt idx="11">
                  <c:v>46691031232.944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D-4A33-B45A-741FCA12F7DD}"/>
            </c:ext>
          </c:extLst>
        </c:ser>
        <c:ser>
          <c:idx val="2"/>
          <c:order val="2"/>
          <c:tx>
            <c:strRef>
              <c:f>List1!$B$7</c:f>
              <c:strCache>
                <c:ptCount val="1"/>
                <c:pt idx="0">
                  <c:v>Limit čerpání 2021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List1!$C$4:$N$4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List1!$C$7:$N$7</c:f>
              <c:numCache>
                <c:formatCode>#\ ##0\ "Kč"</c:formatCode>
                <c:ptCount val="12"/>
                <c:pt idx="0">
                  <c:v>60464102646.096001</c:v>
                </c:pt>
                <c:pt idx="1">
                  <c:v>60464102646.096001</c:v>
                </c:pt>
                <c:pt idx="2">
                  <c:v>60464102646.096001</c:v>
                </c:pt>
                <c:pt idx="3">
                  <c:v>60464102646.096001</c:v>
                </c:pt>
                <c:pt idx="4">
                  <c:v>60464102646.096001</c:v>
                </c:pt>
                <c:pt idx="5">
                  <c:v>60464102646.096001</c:v>
                </c:pt>
                <c:pt idx="6">
                  <c:v>60464102646.096001</c:v>
                </c:pt>
                <c:pt idx="7">
                  <c:v>60464102646.096001</c:v>
                </c:pt>
                <c:pt idx="8">
                  <c:v>60464102646.096001</c:v>
                </c:pt>
                <c:pt idx="9">
                  <c:v>60464102646.096001</c:v>
                </c:pt>
                <c:pt idx="10">
                  <c:v>60464102646.096001</c:v>
                </c:pt>
                <c:pt idx="11">
                  <c:v>60464102646.096001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D-4A33-B45A-741FCA12F7DD}"/>
            </c:ext>
          </c:extLst>
        </c:ser>
        <c:ser>
          <c:idx val="4"/>
          <c:order val="4"/>
          <c:tx>
            <c:strRef>
              <c:f>List1!$B$8</c:f>
              <c:strCache>
                <c:ptCount val="1"/>
                <c:pt idx="0">
                  <c:v>Skutečnost</c:v>
                </c:pt>
              </c:strCache>
            </c:strRef>
          </c:tx>
          <c:spPr>
            <a:ln w="34925" cap="rnd">
              <a:solidFill>
                <a:schemeClr val="accent4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List1!$C$8:$N$8</c:f>
              <c:numCache>
                <c:formatCode>#\ ##0\ "Kč"</c:formatCode>
                <c:ptCount val="12"/>
                <c:pt idx="0">
                  <c:v>43692627504</c:v>
                </c:pt>
                <c:pt idx="1">
                  <c:v>44494211008</c:v>
                </c:pt>
                <c:pt idx="2">
                  <c:v>45973493288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DD-4A33-B45A-741FCA12F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054848"/>
        <c:axId val="2905638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List1!$B$8</c15:sqref>
                        </c15:formulaRef>
                      </c:ext>
                    </c:extLst>
                    <c:strCache>
                      <c:ptCount val="1"/>
                      <c:pt idx="0">
                        <c:v>Skutečnost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List1!$C$8</c15:sqref>
                        </c15:formulaRef>
                      </c:ext>
                    </c:extLst>
                    <c:numCache>
                      <c:formatCode>#\ ##0\ "Kč"</c:formatCode>
                      <c:ptCount val="1"/>
                      <c:pt idx="0">
                        <c:v>43692627504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6ADD-4A33-B45A-741FCA12F7DD}"/>
                  </c:ext>
                </c:extLst>
              </c15:ser>
            </c15:filteredLineSeries>
          </c:ext>
        </c:extLst>
      </c:lineChart>
      <c:catAx>
        <c:axId val="2905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056384"/>
        <c:crosses val="autoZero"/>
        <c:auto val="1"/>
        <c:lblAlgn val="ctr"/>
        <c:lblOffset val="100"/>
        <c:noMultiLvlLbl val="0"/>
      </c:catAx>
      <c:valAx>
        <c:axId val="29056384"/>
        <c:scaling>
          <c:orientation val="minMax"/>
          <c:min val="4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05484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7.2084346100094116E-3"/>
                <c:y val="0.4350429380684956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cs-CZ" sz="1400" b="1">
                      <a:solidFill>
                        <a:sysClr val="windowText" lastClr="000000"/>
                      </a:solidFill>
                    </a:rPr>
                    <a:t>Mld. Kč 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68566567913754E-2"/>
          <c:y val="7.224856807667332E-2"/>
          <c:w val="0.90211133153305889"/>
          <c:h val="0.79184166406710255"/>
        </c:manualLayout>
      </c:layout>
      <c:lineChart>
        <c:grouping val="standard"/>
        <c:varyColors val="0"/>
        <c:ser>
          <c:idx val="0"/>
          <c:order val="0"/>
          <c:tx>
            <c:strRef>
              <c:f>List7!$C$14</c:f>
              <c:strCache>
                <c:ptCount val="1"/>
                <c:pt idx="0">
                  <c:v>Predikce objemu předložení ŽoP</c:v>
                </c:pt>
              </c:strCache>
            </c:strRef>
          </c:tx>
          <c:spPr>
            <a:ln w="34925" cap="rnd">
              <a:solidFill>
                <a:srgbClr val="FFC000"/>
              </a:solidFill>
              <a:prstDash val="solid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List7!$D$13:$O$13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List7!$D$14:$O$14</c:f>
              <c:numCache>
                <c:formatCode>#,##0</c:formatCode>
                <c:ptCount val="12"/>
                <c:pt idx="0">
                  <c:v>50401929261</c:v>
                </c:pt>
                <c:pt idx="1">
                  <c:v>52199160531.349976</c:v>
                </c:pt>
                <c:pt idx="2">
                  <c:v>53703314949.462601</c:v>
                </c:pt>
                <c:pt idx="3">
                  <c:v>55872766453.005157</c:v>
                </c:pt>
                <c:pt idx="4">
                  <c:v>57677576976.107414</c:v>
                </c:pt>
                <c:pt idx="5">
                  <c:v>60214593325.145752</c:v>
                </c:pt>
                <c:pt idx="6">
                  <c:v>62905895149.87249</c:v>
                </c:pt>
                <c:pt idx="7">
                  <c:v>65297535233.753754</c:v>
                </c:pt>
                <c:pt idx="8">
                  <c:v>68146535013.075623</c:v>
                </c:pt>
                <c:pt idx="9">
                  <c:v>71451955160.540115</c:v>
                </c:pt>
                <c:pt idx="10">
                  <c:v>72290431152.888382</c:v>
                </c:pt>
                <c:pt idx="11">
                  <c:v>73423690521.503113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70-45E5-A846-CA41E7D9B8F3}"/>
            </c:ext>
          </c:extLst>
        </c:ser>
        <c:ser>
          <c:idx val="1"/>
          <c:order val="1"/>
          <c:tx>
            <c:strRef>
              <c:f>List7!$C$15</c:f>
              <c:strCache>
                <c:ptCount val="1"/>
                <c:pt idx="0">
                  <c:v>Limit čerpání 2021</c:v>
                </c:pt>
              </c:strCache>
            </c:strRef>
          </c:tx>
          <c:spPr>
            <a:ln w="22225" cap="rnd">
              <a:solidFill>
                <a:srgbClr val="FF0000"/>
              </a:solidFill>
              <a:prstDash val="solid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EC70-45E5-A846-CA41E7D9B8F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EC70-45E5-A846-CA41E7D9B8F3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C70-45E5-A846-CA41E7D9B8F3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EC70-45E5-A846-CA41E7D9B8F3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EC70-45E5-A846-CA41E7D9B8F3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EC70-45E5-A846-CA41E7D9B8F3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EC70-45E5-A846-CA41E7D9B8F3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EC70-45E5-A846-CA41E7D9B8F3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EC70-45E5-A846-CA41E7D9B8F3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EC70-45E5-A846-CA41E7D9B8F3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EC70-45E5-A846-CA41E7D9B8F3}"/>
              </c:ext>
            </c:extLst>
          </c:dPt>
          <c:val>
            <c:numRef>
              <c:f>List7!$D$15:$O$15</c:f>
              <c:numCache>
                <c:formatCode>#\ ##0\ "Kč"</c:formatCode>
                <c:ptCount val="12"/>
                <c:pt idx="0">
                  <c:v>60464102646.096001</c:v>
                </c:pt>
                <c:pt idx="1">
                  <c:v>60464102646.096001</c:v>
                </c:pt>
                <c:pt idx="2">
                  <c:v>60464102646.096001</c:v>
                </c:pt>
                <c:pt idx="3">
                  <c:v>60464102646.096001</c:v>
                </c:pt>
                <c:pt idx="4">
                  <c:v>60464102646.096001</c:v>
                </c:pt>
                <c:pt idx="5">
                  <c:v>60464102646.096001</c:v>
                </c:pt>
                <c:pt idx="6">
                  <c:v>60464102646.096001</c:v>
                </c:pt>
                <c:pt idx="7">
                  <c:v>60464102646.096001</c:v>
                </c:pt>
                <c:pt idx="8">
                  <c:v>60464102646.096001</c:v>
                </c:pt>
                <c:pt idx="9">
                  <c:v>60464102646.096001</c:v>
                </c:pt>
                <c:pt idx="10">
                  <c:v>60464102646.096001</c:v>
                </c:pt>
                <c:pt idx="11">
                  <c:v>60464102646.096001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EC70-45E5-A846-CA41E7D9B8F3}"/>
            </c:ext>
          </c:extLst>
        </c:ser>
        <c:ser>
          <c:idx val="2"/>
          <c:order val="2"/>
          <c:tx>
            <c:strRef>
              <c:f>List7!$C$16</c:f>
              <c:strCache>
                <c:ptCount val="1"/>
                <c:pt idx="0">
                  <c:v>Limit čerpání 2022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EC70-45E5-A846-CA41E7D9B8F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EC70-45E5-A846-CA41E7D9B8F3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EC70-45E5-A846-CA41E7D9B8F3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F-EC70-45E5-A846-CA41E7D9B8F3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1-EC70-45E5-A846-CA41E7D9B8F3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3-EC70-45E5-A846-CA41E7D9B8F3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EC70-45E5-A846-CA41E7D9B8F3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7-EC70-45E5-A846-CA41E7D9B8F3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9-EC70-45E5-A846-CA41E7D9B8F3}"/>
              </c:ext>
            </c:extLst>
          </c:dPt>
          <c:val>
            <c:numRef>
              <c:f>List7!$D$16:$O$16</c:f>
              <c:numCache>
                <c:formatCode>General</c:formatCode>
                <c:ptCount val="12"/>
                <c:pt idx="0">
                  <c:v>73631613460.416</c:v>
                </c:pt>
                <c:pt idx="1">
                  <c:v>73631613460.416</c:v>
                </c:pt>
                <c:pt idx="2">
                  <c:v>73631613460.416</c:v>
                </c:pt>
                <c:pt idx="3">
                  <c:v>73631613460.416</c:v>
                </c:pt>
                <c:pt idx="4">
                  <c:v>73631613460.416</c:v>
                </c:pt>
                <c:pt idx="5">
                  <c:v>73631613460.416</c:v>
                </c:pt>
                <c:pt idx="6">
                  <c:v>73631613460.416</c:v>
                </c:pt>
                <c:pt idx="7">
                  <c:v>73631613460.416</c:v>
                </c:pt>
                <c:pt idx="8">
                  <c:v>73631613460.416</c:v>
                </c:pt>
                <c:pt idx="9">
                  <c:v>73631613460.416</c:v>
                </c:pt>
                <c:pt idx="10">
                  <c:v>73631613460.416</c:v>
                </c:pt>
                <c:pt idx="11">
                  <c:v>73631613460.416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EC70-45E5-A846-CA41E7D9B8F3}"/>
            </c:ext>
          </c:extLst>
        </c:ser>
        <c:ser>
          <c:idx val="4"/>
          <c:order val="3"/>
          <c:tx>
            <c:strRef>
              <c:f>List7!$C$18</c:f>
              <c:strCache>
                <c:ptCount val="1"/>
                <c:pt idx="0">
                  <c:v>Limit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C-EC70-45E5-A846-CA41E7D9B8F3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75000"/>
                  </a:schemeClr>
                </a:solidFill>
                <a:round/>
              </a:ln>
              <a:effectLst>
                <a:outerShdw blurRad="57150" dist="19050" dir="5400000" sx="104000" sy="104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EC70-45E5-A846-CA41E7D9B8F3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0-EC70-45E5-A846-CA41E7D9B8F3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2-EC70-45E5-A846-CA41E7D9B8F3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4-EC70-45E5-A846-CA41E7D9B8F3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6-EC70-45E5-A846-CA41E7D9B8F3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8-EC70-45E5-A846-CA41E7D9B8F3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A-EC70-45E5-A846-CA41E7D9B8F3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C-EC70-45E5-A846-CA41E7D9B8F3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E-EC70-45E5-A846-CA41E7D9B8F3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0-EC70-45E5-A846-CA41E7D9B8F3}"/>
              </c:ext>
            </c:extLst>
          </c:dPt>
          <c:val>
            <c:numRef>
              <c:f>List7!$D$18:$O$18</c:f>
              <c:numCache>
                <c:formatCode>#\ ##0\ "Kč"</c:formatCode>
                <c:ptCount val="12"/>
                <c:pt idx="0">
                  <c:v>46691031232.944</c:v>
                </c:pt>
                <c:pt idx="1">
                  <c:v>46691031232.944</c:v>
                </c:pt>
                <c:pt idx="2">
                  <c:v>46691031232.944</c:v>
                </c:pt>
                <c:pt idx="3">
                  <c:v>46691031232.944</c:v>
                </c:pt>
                <c:pt idx="4">
                  <c:v>46691031232.944</c:v>
                </c:pt>
                <c:pt idx="5">
                  <c:v>46691031232.944</c:v>
                </c:pt>
                <c:pt idx="6">
                  <c:v>46691031232.944</c:v>
                </c:pt>
                <c:pt idx="7">
                  <c:v>46691031232.944</c:v>
                </c:pt>
                <c:pt idx="8">
                  <c:v>46691031232.944</c:v>
                </c:pt>
                <c:pt idx="9">
                  <c:v>46691031232.944</c:v>
                </c:pt>
                <c:pt idx="10">
                  <c:v>46691031232.944</c:v>
                </c:pt>
                <c:pt idx="11">
                  <c:v>46691031232.944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EC70-45E5-A846-CA41E7D9B8F3}"/>
            </c:ext>
          </c:extLst>
        </c:ser>
        <c:ser>
          <c:idx val="5"/>
          <c:order val="4"/>
          <c:tx>
            <c:strRef>
              <c:f>List7!$C$19</c:f>
              <c:strCache>
                <c:ptCount val="1"/>
                <c:pt idx="0">
                  <c:v>Skutečnost</c:v>
                </c:pt>
              </c:strCache>
            </c:strRef>
          </c:tx>
          <c:spPr>
            <a:ln w="34925" cap="rnd">
              <a:solidFill>
                <a:srgbClr val="7030A0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List7!$D$19:$O$19</c:f>
              <c:numCache>
                <c:formatCode>#,##0</c:formatCode>
                <c:ptCount val="12"/>
                <c:pt idx="0">
                  <c:v>51200927472</c:v>
                </c:pt>
                <c:pt idx="1">
                  <c:v>53240223852</c:v>
                </c:pt>
                <c:pt idx="2">
                  <c:v>54495023644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EC70-45E5-A846-CA41E7D9B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30720"/>
        <c:axId val="26832256"/>
      </c:lineChart>
      <c:catAx>
        <c:axId val="2683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832256"/>
        <c:crosses val="autoZero"/>
        <c:auto val="1"/>
        <c:lblAlgn val="ctr"/>
        <c:lblOffset val="100"/>
        <c:noMultiLvlLbl val="0"/>
      </c:catAx>
      <c:valAx>
        <c:axId val="26832256"/>
        <c:scaling>
          <c:orientation val="minMax"/>
          <c:min val="3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83072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7.5414781297134239E-3"/>
                <c:y val="0.4351398880895284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cs-CZ"/>
                    <a:t>Mld. Kč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>
          <a:softEdge rad="12700"/>
        </a:effectLst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[DÉLKA ADMINISTRACE ŽOP a ÚSPORY po SC1.xlsx]IROP!Kontingenční tabulka2</c:name>
    <c:fmtId val="5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>
                <a:solidFill>
                  <a:schemeClr val="bg2">
                    <a:lumMod val="50000"/>
                  </a:schemeClr>
                </a:solidFill>
              </a:rPr>
              <a:t>Délka administrace ŽoP v pracovních dnech (</a:t>
            </a:r>
            <a:r>
              <a:rPr lang="cs-CZ" sz="1800" b="1" dirty="0" smtClean="0">
                <a:solidFill>
                  <a:schemeClr val="bg2">
                    <a:lumMod val="50000"/>
                  </a:schemeClr>
                </a:solidFill>
              </a:rPr>
              <a:t>ŽoP </a:t>
            </a:r>
            <a:r>
              <a:rPr lang="cs-CZ" sz="1800" b="1" dirty="0">
                <a:solidFill>
                  <a:schemeClr val="bg2">
                    <a:lumMod val="50000"/>
                  </a:schemeClr>
                </a:solidFill>
              </a:rPr>
              <a:t>jsou do měsíců zahrnuty podle data </a:t>
            </a:r>
            <a:r>
              <a:rPr lang="cs-CZ" sz="1800" b="1" dirty="0" smtClean="0">
                <a:solidFill>
                  <a:schemeClr val="bg2">
                    <a:lumMod val="50000"/>
                  </a:schemeClr>
                </a:solidFill>
              </a:rPr>
              <a:t>jejich</a:t>
            </a:r>
            <a:r>
              <a:rPr lang="cs-CZ" sz="1800" b="1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800" b="1" dirty="0" smtClean="0">
                <a:solidFill>
                  <a:schemeClr val="bg2">
                    <a:lumMod val="50000"/>
                  </a:schemeClr>
                </a:solidFill>
              </a:rPr>
              <a:t>proplacení</a:t>
            </a:r>
            <a:r>
              <a:rPr lang="cs-CZ" sz="18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4554508091094284"/>
          <c:y val="3.7320893773788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7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7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8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9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11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12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dLbl>
          <c:idx val="0"/>
          <c:layout>
            <c:manualLayout>
              <c:x val="9.9760116316395697E-2"/>
              <c:y val="0.10658310717814272"/>
            </c:manualLayout>
          </c:layout>
          <c:tx>
            <c:rich>
              <a:bodyPr/>
              <a:lstStyle/>
              <a:p>
                <a:r>
                  <a:rPr lang="en-US" sz="1000" b="1" i="1">
                    <a:solidFill>
                      <a:srgbClr val="E60000"/>
                    </a:solidFill>
                  </a:rPr>
                  <a:t>spojnice lineárního trendu</a:t>
                </a:r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770750958288485"/>
                  <c:h val="0.18562179567769874"/>
                </c:manualLayout>
              </c15:layout>
            </c:ext>
          </c:extLst>
        </c:dLbl>
      </c:pivotFmt>
      <c:pivotFmt>
        <c:idx val="13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dLbl>
          <c:idx val="0"/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1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2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3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4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5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</c:pivotFmt>
      <c:pivotFmt>
        <c:idx val="156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7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8"/>
        <c:spPr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5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9"/>
        <c:spPr>
          <a:solidFill>
            <a:schemeClr val="bg2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round/>
          </a:ln>
          <a:effectLst/>
        </c:spPr>
      </c:pivotFmt>
      <c:pivotFmt>
        <c:idx val="160"/>
        <c:spPr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61"/>
        <c:spPr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62"/>
        <c:spPr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63"/>
        <c:spPr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4191911632813315E-2"/>
          <c:y val="0.23639142180365408"/>
          <c:w val="0.88310894183583422"/>
          <c:h val="0.57053752827852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IROP!$D$3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delete val="1"/>
          </c:dLbls>
          <c:trendline>
            <c:spPr>
              <a:ln w="25400" cap="rnd">
                <a:solidFill>
                  <a:srgbClr val="E60000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IROP!$A$4:$C$18</c:f>
              <c:multiLvlStrCache>
                <c:ptCount val="14"/>
                <c:lvl>
                  <c:pt idx="0">
                    <c:v>Čtv3</c:v>
                  </c:pt>
                  <c:pt idx="1">
                    <c:v>Čtv4</c:v>
                  </c:pt>
                  <c:pt idx="2">
                    <c:v>Čtv1</c:v>
                  </c:pt>
                  <c:pt idx="3">
                    <c:v>Čtv2</c:v>
                  </c:pt>
                  <c:pt idx="4">
                    <c:v>Čtv3</c:v>
                  </c:pt>
                  <c:pt idx="5">
                    <c:v>Čtv4</c:v>
                  </c:pt>
                  <c:pt idx="6">
                    <c:v>Čtv1</c:v>
                  </c:pt>
                  <c:pt idx="7">
                    <c:v>Čtv2</c:v>
                  </c:pt>
                  <c:pt idx="8">
                    <c:v>Čtv3</c:v>
                  </c:pt>
                  <c:pt idx="9">
                    <c:v>Čtv4</c:v>
                  </c:pt>
                  <c:pt idx="10">
                    <c:v>Čtv1</c:v>
                  </c:pt>
                  <c:pt idx="11">
                    <c:v>Čtv2</c:v>
                  </c:pt>
                  <c:pt idx="12">
                    <c:v>Čtv3</c:v>
                  </c:pt>
                  <c:pt idx="13">
                    <c:v>Čtv4</c:v>
                  </c:pt>
                </c:lvl>
                <c:lvl>
                  <c:pt idx="0">
                    <c:v>2016</c:v>
                  </c:pt>
                  <c:pt idx="2">
                    <c:v>2017</c:v>
                  </c:pt>
                  <c:pt idx="6">
                    <c:v>2018</c:v>
                  </c:pt>
                  <c:pt idx="10">
                    <c:v>2019</c:v>
                  </c:pt>
                </c:lvl>
              </c:multiLvlStrCache>
            </c:multiLvlStrRef>
          </c:cat>
          <c:val>
            <c:numRef>
              <c:f>IROP!$D$4:$D$18</c:f>
              <c:numCache>
                <c:formatCode>0.000</c:formatCode>
                <c:ptCount val="14"/>
                <c:pt idx="0">
                  <c:v>131.5</c:v>
                </c:pt>
                <c:pt idx="1">
                  <c:v>77.307692307692307</c:v>
                </c:pt>
                <c:pt idx="2">
                  <c:v>72.692307692307693</c:v>
                </c:pt>
                <c:pt idx="3">
                  <c:v>98.275862068965523</c:v>
                </c:pt>
                <c:pt idx="4">
                  <c:v>91.101694915254242</c:v>
                </c:pt>
                <c:pt idx="5">
                  <c:v>79.697761194029852</c:v>
                </c:pt>
                <c:pt idx="6">
                  <c:v>108.98148148148148</c:v>
                </c:pt>
                <c:pt idx="7">
                  <c:v>82.447712418300654</c:v>
                </c:pt>
                <c:pt idx="8">
                  <c:v>58.285714285714285</c:v>
                </c:pt>
                <c:pt idx="9">
                  <c:v>46.308411214953274</c:v>
                </c:pt>
                <c:pt idx="10">
                  <c:v>88.274559193954659</c:v>
                </c:pt>
                <c:pt idx="11">
                  <c:v>93.667377398720689</c:v>
                </c:pt>
                <c:pt idx="12">
                  <c:v>85.80258899676376</c:v>
                </c:pt>
                <c:pt idx="13">
                  <c:v>66.270718232044203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4-404E-BC32-AEE76E1D01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84151176"/>
        <c:axId val="884154456"/>
      </c:barChart>
      <c:catAx>
        <c:axId val="88415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4154456"/>
        <c:crosses val="autoZero"/>
        <c:auto val="1"/>
        <c:lblAlgn val="ctr"/>
        <c:lblOffset val="100"/>
        <c:noMultiLvlLbl val="0"/>
      </c:catAx>
      <c:valAx>
        <c:axId val="88415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4151176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c:spPr>
    </c:plotArea>
    <c:legend>
      <c:legendPos val="r"/>
      <c:layout>
        <c:manualLayout>
          <c:xMode val="edge"/>
          <c:yMode val="edge"/>
          <c:x val="0.35085022074768313"/>
          <c:y val="0.91579373814901077"/>
          <c:w val="0.2968373179932029"/>
          <c:h val="7.7976230262897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0.69194</cdr:x>
      <cdr:y>0.11919</cdr:y>
    </cdr:from>
    <cdr:to>
      <cdr:x>0.88309</cdr:x>
      <cdr:y>0.17133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991571" y="560607"/>
          <a:ext cx="1655185" cy="245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i="1" dirty="0" smtClean="0">
              <a:solidFill>
                <a:srgbClr val="C00000"/>
              </a:solidFill>
            </a:rPr>
            <a:t>Limit </a:t>
          </a:r>
          <a:r>
            <a:rPr lang="cs-CZ" sz="1100" i="1" dirty="0">
              <a:solidFill>
                <a:srgbClr val="C00000"/>
              </a:solidFill>
            </a:rPr>
            <a:t>čerpání</a:t>
          </a:r>
          <a:r>
            <a:rPr lang="cs-CZ" sz="1100" i="1" baseline="0" dirty="0">
              <a:solidFill>
                <a:srgbClr val="C00000"/>
              </a:solidFill>
            </a:rPr>
            <a:t> 2021</a:t>
          </a:r>
          <a:endParaRPr lang="cs-CZ" sz="1100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0.69267</cdr:x>
      <cdr:y>0.28537</cdr:y>
    </cdr:from>
    <cdr:to>
      <cdr:x>0.85142</cdr:x>
      <cdr:y>0.33565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5997892" y="1342252"/>
          <a:ext cx="1374630" cy="236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i="1" dirty="0">
              <a:solidFill>
                <a:srgbClr val="FF0000"/>
              </a:solidFill>
            </a:rPr>
            <a:t>Limit</a:t>
          </a:r>
          <a:r>
            <a:rPr lang="cs-CZ" sz="1100" i="1" baseline="0" dirty="0">
              <a:solidFill>
                <a:srgbClr val="FF0000"/>
              </a:solidFill>
            </a:rPr>
            <a:t> čerpání 2020</a:t>
          </a:r>
          <a:endParaRPr lang="cs-CZ" sz="1100" i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0.71177</cdr:x>
      <cdr:y>0.59556</cdr:y>
    </cdr:from>
    <cdr:to>
      <cdr:x>0.86124</cdr:x>
      <cdr:y>0.64782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261894" y="2792936"/>
          <a:ext cx="1314983" cy="245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b="1" i="1" dirty="0">
              <a:solidFill>
                <a:srgbClr val="FF0000"/>
              </a:solidFill>
            </a:rPr>
            <a:t>Limit</a:t>
          </a:r>
          <a:r>
            <a:rPr lang="cs-CZ" sz="1100" b="1" i="1" baseline="0" dirty="0">
              <a:solidFill>
                <a:srgbClr val="FF0000"/>
              </a:solidFill>
            </a:rPr>
            <a:t> čerpání 2020</a:t>
          </a:r>
          <a:endParaRPr lang="cs-CZ" sz="1100" b="1" i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0.70928</cdr:x>
      <cdr:y>0.12181</cdr:y>
    </cdr:from>
    <cdr:to>
      <cdr:x>0.85965</cdr:x>
      <cdr:y>0.19703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6161365" y="539179"/>
          <a:ext cx="1306234" cy="332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b="1" i="1" dirty="0">
              <a:solidFill>
                <a:srgbClr val="C00000"/>
              </a:solidFill>
            </a:rPr>
            <a:t>Limit</a:t>
          </a:r>
          <a:r>
            <a:rPr lang="cs-CZ" sz="1100" b="1" i="1" baseline="0" dirty="0">
              <a:solidFill>
                <a:srgbClr val="C00000"/>
              </a:solidFill>
            </a:rPr>
            <a:t> čerpání 2021</a:t>
          </a:r>
          <a:endParaRPr lang="cs-CZ" sz="110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0.92366</cdr:x>
      <cdr:y>0.09034</cdr:y>
    </cdr:from>
    <cdr:to>
      <cdr:x>1</cdr:x>
      <cdr:y>0.19138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8023649" y="399878"/>
          <a:ext cx="663150" cy="447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b="1" i="1" dirty="0">
              <a:solidFill>
                <a:sysClr val="windowText" lastClr="000000"/>
              </a:solidFill>
            </a:rPr>
            <a:t>63,4</a:t>
          </a:r>
          <a:r>
            <a:rPr lang="cs-CZ" sz="1100" b="1" i="1" baseline="0" dirty="0">
              <a:solidFill>
                <a:sysClr val="windowText" lastClr="000000"/>
              </a:solidFill>
            </a:rPr>
            <a:t> mld. Kč</a:t>
          </a:r>
          <a:endParaRPr lang="cs-CZ" sz="1100" b="1" i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0.94089</cdr:x>
      <cdr:y>0.07028</cdr:y>
    </cdr:from>
    <cdr:to>
      <cdr:x>0.95267</cdr:x>
      <cdr:y>0.0909</cdr:y>
    </cdr:to>
    <cdr:sp macro="" textlink="">
      <cdr:nvSpPr>
        <cdr:cNvPr id="5" name="Ovál 4"/>
        <cdr:cNvSpPr/>
      </cdr:nvSpPr>
      <cdr:spPr>
        <a:xfrm xmlns:a="http://schemas.openxmlformats.org/drawingml/2006/main">
          <a:off x="8970920" y="342751"/>
          <a:ext cx="112317" cy="10055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0.85168</cdr:x>
      <cdr:y>0.04069</cdr:y>
    </cdr:from>
    <cdr:to>
      <cdr:x>0.85486</cdr:x>
      <cdr:y>0.86541</cdr:y>
    </cdr:to>
    <cdr:cxnSp macro="">
      <cdr:nvCxnSpPr>
        <cdr:cNvPr id="7" name="Přímá spojnice 6"/>
        <cdr:cNvCxnSpPr/>
      </cdr:nvCxnSpPr>
      <cdr:spPr>
        <a:xfrm xmlns:a="http://schemas.openxmlformats.org/drawingml/2006/main" flipH="1">
          <a:off x="7398330" y="180108"/>
          <a:ext cx="27706" cy="36505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0.84867</cdr:x>
      <cdr:y>0.16872</cdr:y>
    </cdr:from>
    <cdr:to>
      <cdr:x>0.86045</cdr:x>
      <cdr:y>0.18934</cdr:y>
    </cdr:to>
    <cdr:sp macro="" textlink="">
      <cdr:nvSpPr>
        <cdr:cNvPr id="16" name="Ovál 15"/>
        <cdr:cNvSpPr/>
      </cdr:nvSpPr>
      <cdr:spPr>
        <a:xfrm xmlns:a="http://schemas.openxmlformats.org/drawingml/2006/main">
          <a:off x="8091657" y="822811"/>
          <a:ext cx="112317" cy="10055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0.76357</cdr:x>
      <cdr:y>0.06475</cdr:y>
    </cdr:from>
    <cdr:to>
      <cdr:x>0.94344</cdr:x>
      <cdr:y>0.16067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429375" y="257176"/>
          <a:ext cx="151447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0.6233</cdr:x>
      <cdr:y>0.68585</cdr:y>
    </cdr:from>
    <cdr:to>
      <cdr:x>0.79977</cdr:x>
      <cdr:y>0.76739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5248275" y="2724151"/>
          <a:ext cx="14859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0.31743</cdr:x>
      <cdr:y>0.0708</cdr:y>
    </cdr:from>
    <cdr:to>
      <cdr:x>0.36293</cdr:x>
      <cdr:y>0.40929</cdr:y>
    </cdr:to>
    <cdr:sp macro="" textlink="">
      <cdr:nvSpPr>
        <cdr:cNvPr id="6" name="TextovéPole 5"/>
        <cdr:cNvSpPr txBox="1"/>
      </cdr:nvSpPr>
      <cdr:spPr>
        <a:xfrm xmlns:a="http://schemas.openxmlformats.org/drawingml/2006/main" rot="5400000">
          <a:off x="2190751" y="838201"/>
          <a:ext cx="145732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0.10322</cdr:x>
      <cdr:y>0.32517</cdr:y>
    </cdr:from>
    <cdr:to>
      <cdr:x>0.26083</cdr:x>
      <cdr:y>0.38712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885798" y="1403031"/>
          <a:ext cx="1352613" cy="267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b="1" i="1">
              <a:solidFill>
                <a:srgbClr val="FF0000"/>
              </a:solidFill>
            </a:rPr>
            <a:t>Limit čerpání 2021</a:t>
          </a:r>
        </a:p>
      </cdr:txBody>
    </cdr:sp>
  </cdr:relSizeAnchor>
  <cdr:relSizeAnchor xmlns:cdr="http://schemas.openxmlformats.org/drawingml/2006/chartDrawing">
    <cdr:from>
      <cdr:x>0.10655</cdr:x>
      <cdr:y>0.102</cdr:y>
    </cdr:from>
    <cdr:to>
      <cdr:x>0.25638</cdr:x>
      <cdr:y>0.15952</cdr:y>
    </cdr:to>
    <cdr:sp macro="" textlink="">
      <cdr:nvSpPr>
        <cdr:cNvPr id="9" name="TextovéPole 8"/>
        <cdr:cNvSpPr txBox="1"/>
      </cdr:nvSpPr>
      <cdr:spPr>
        <a:xfrm xmlns:a="http://schemas.openxmlformats.org/drawingml/2006/main">
          <a:off x="914436" y="440101"/>
          <a:ext cx="1285845" cy="248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b="1" i="1">
              <a:solidFill>
                <a:srgbClr val="C00000"/>
              </a:solidFill>
            </a:rPr>
            <a:t>Limit</a:t>
          </a:r>
          <a:r>
            <a:rPr lang="cs-CZ" sz="1100" b="1" i="1" baseline="0">
              <a:solidFill>
                <a:srgbClr val="C00000"/>
              </a:solidFill>
            </a:rPr>
            <a:t> čerpání 2022</a:t>
          </a:r>
          <a:endParaRPr lang="cs-CZ" sz="1100" b="1" i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0.09878</cdr:x>
      <cdr:y>0.54967</cdr:y>
    </cdr:from>
    <cdr:to>
      <cdr:x>0.25417</cdr:x>
      <cdr:y>0.61148</cdr:y>
    </cdr:to>
    <cdr:sp macro="" textlink="">
      <cdr:nvSpPr>
        <cdr:cNvPr id="11" name="TextovéPole 10"/>
        <cdr:cNvSpPr txBox="1"/>
      </cdr:nvSpPr>
      <cdr:spPr>
        <a:xfrm xmlns:a="http://schemas.openxmlformats.org/drawingml/2006/main">
          <a:off x="847708" y="2371732"/>
          <a:ext cx="1333561" cy="266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b="1" i="1">
              <a:solidFill>
                <a:schemeClr val="accent2">
                  <a:lumMod val="75000"/>
                </a:schemeClr>
              </a:solidFill>
            </a:rPr>
            <a:t>Limit čerpání 2020</a:t>
          </a:r>
        </a:p>
      </cdr:txBody>
    </cdr:sp>
  </cdr:relSizeAnchor>
  <cdr:relSizeAnchor xmlns:cdr="http://schemas.openxmlformats.org/drawingml/2006/chartDrawing">
    <cdr:from>
      <cdr:x>0.48502</cdr:x>
      <cdr:y>0.07285</cdr:y>
    </cdr:from>
    <cdr:to>
      <cdr:x>0.48613</cdr:x>
      <cdr:y>0.86093</cdr:y>
    </cdr:to>
    <cdr:cxnSp macro="">
      <cdr:nvCxnSpPr>
        <cdr:cNvPr id="12" name="Přímá spojnice 11"/>
        <cdr:cNvCxnSpPr/>
      </cdr:nvCxnSpPr>
      <cdr:spPr>
        <a:xfrm xmlns:a="http://schemas.openxmlformats.org/drawingml/2006/main">
          <a:off x="4162427" y="314326"/>
          <a:ext cx="9524" cy="34004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0.47725</cdr:x>
      <cdr:y>0.37307</cdr:y>
    </cdr:from>
    <cdr:to>
      <cdr:x>0.49279</cdr:x>
      <cdr:y>0.39956</cdr:y>
    </cdr:to>
    <cdr:sp macro="" textlink="">
      <cdr:nvSpPr>
        <cdr:cNvPr id="14" name="Ovál 13"/>
        <cdr:cNvSpPr/>
      </cdr:nvSpPr>
      <cdr:spPr>
        <a:xfrm xmlns:a="http://schemas.openxmlformats.org/drawingml/2006/main">
          <a:off x="4095751" y="1609727"/>
          <a:ext cx="133350" cy="11429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0.93452</cdr:x>
      <cdr:y>0.06843</cdr:y>
    </cdr:from>
    <cdr:to>
      <cdr:x>0.93785</cdr:x>
      <cdr:y>0.86093</cdr:y>
    </cdr:to>
    <cdr:cxnSp macro="">
      <cdr:nvCxnSpPr>
        <cdr:cNvPr id="16" name="Přímá spojnice 15"/>
        <cdr:cNvCxnSpPr/>
      </cdr:nvCxnSpPr>
      <cdr:spPr>
        <a:xfrm xmlns:a="http://schemas.openxmlformats.org/drawingml/2006/main">
          <a:off x="8020051" y="295276"/>
          <a:ext cx="28575" cy="34194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0.92897</cdr:x>
      <cdr:y>0.15894</cdr:y>
    </cdr:from>
    <cdr:to>
      <cdr:x>0.94118</cdr:x>
      <cdr:y>0.18102</cdr:y>
    </cdr:to>
    <cdr:sp macro="" textlink="">
      <cdr:nvSpPr>
        <cdr:cNvPr id="18" name="Ovál 17"/>
        <cdr:cNvSpPr/>
      </cdr:nvSpPr>
      <cdr:spPr>
        <a:xfrm xmlns:a="http://schemas.openxmlformats.org/drawingml/2006/main">
          <a:off x="7972426" y="685801"/>
          <a:ext cx="104775" cy="9525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0.33613</cdr:x>
      <cdr:y>0.30394</cdr:y>
    </cdr:from>
    <cdr:to>
      <cdr:x>0.40244</cdr:x>
      <cdr:y>0.44884</cdr:y>
    </cdr:to>
    <cdr:cxnSp macro="">
      <cdr:nvCxnSpPr>
        <cdr:cNvPr id="3" name="Přímá spojnice se šipkou 2"/>
        <cdr:cNvCxnSpPr/>
      </cdr:nvCxnSpPr>
      <cdr:spPr>
        <a:xfrm xmlns:a="http://schemas.openxmlformats.org/drawingml/2006/main">
          <a:off x="2625382" y="1234911"/>
          <a:ext cx="517876" cy="588704"/>
        </a:xfrm>
        <a:prstGeom xmlns:a="http://schemas.openxmlformats.org/drawingml/2006/main" prst="straightConnector1">
          <a:avLst/>
        </a:prstGeom>
        <a:ln xmlns:a="http://schemas.openxmlformats.org/drawingml/2006/main" w="9525" cap="flat" cmpd="sng" algn="ctr">
          <a:solidFill>
            <a:srgbClr val="BC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0.20359</cdr:x>
      <cdr:y>0.24112</cdr:y>
    </cdr:from>
    <cdr:to>
      <cdr:x>0.43007</cdr:x>
      <cdr:y>0.31043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1590133" y="979674"/>
          <a:ext cx="1768922" cy="281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b="1" dirty="0">
              <a:solidFill>
                <a:srgbClr val="C00000"/>
              </a:solidFill>
            </a:rPr>
            <a:t>Spojnice</a:t>
          </a:r>
          <a:r>
            <a:rPr lang="cs-CZ" sz="1100" b="1" baseline="0" dirty="0">
              <a:solidFill>
                <a:srgbClr val="C00000"/>
              </a:solidFill>
            </a:rPr>
            <a:t> lineárního trendu</a:t>
          </a:r>
          <a:endParaRPr lang="cs-CZ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0.50523</cdr:x>
      <cdr:y>0.27063</cdr:y>
    </cdr:from>
    <cdr:to>
      <cdr:x>0.6899</cdr:x>
      <cdr:y>0.37624</cdr:y>
    </cdr:to>
    <cdr:sp macro="" textlink="">
      <cdr:nvSpPr>
        <cdr:cNvPr id="9" name="TextovéPole 8"/>
        <cdr:cNvSpPr txBox="1"/>
      </cdr:nvSpPr>
      <cdr:spPr>
        <a:xfrm xmlns:a="http://schemas.openxmlformats.org/drawingml/2006/main">
          <a:off x="3946073" y="1115786"/>
          <a:ext cx="1442357" cy="435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0.11324</cdr:x>
      <cdr:y>0.34653</cdr:y>
    </cdr:from>
    <cdr:to>
      <cdr:x>0.19338</cdr:x>
      <cdr:y>0.40594</cdr:y>
    </cdr:to>
    <cdr:sp macro="" textlink="">
      <cdr:nvSpPr>
        <cdr:cNvPr id="10" name="TextovéPole 9"/>
        <cdr:cNvSpPr txBox="1"/>
      </cdr:nvSpPr>
      <cdr:spPr>
        <a:xfrm xmlns:a="http://schemas.openxmlformats.org/drawingml/2006/main">
          <a:off x="884465" y="1428750"/>
          <a:ext cx="625930" cy="2449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b="1">
              <a:solidFill>
                <a:srgbClr val="C00000"/>
              </a:solidFill>
            </a:rPr>
            <a:t>98 pd</a:t>
          </a:r>
        </a:p>
      </cdr:txBody>
    </cdr:sp>
  </cdr:relSizeAnchor>
  <cdr:relSizeAnchor xmlns:cdr="http://schemas.openxmlformats.org/drawingml/2006/chartDrawing">
    <cdr:from>
      <cdr:x>0.89721</cdr:x>
      <cdr:y>0.46535</cdr:y>
    </cdr:from>
    <cdr:to>
      <cdr:x>0.97038</cdr:x>
      <cdr:y>0.52805</cdr:y>
    </cdr:to>
    <cdr:sp macro="" textlink="">
      <cdr:nvSpPr>
        <cdr:cNvPr id="11" name="TextovéPole 10"/>
        <cdr:cNvSpPr txBox="1"/>
      </cdr:nvSpPr>
      <cdr:spPr>
        <a:xfrm xmlns:a="http://schemas.openxmlformats.org/drawingml/2006/main">
          <a:off x="7007681" y="1918608"/>
          <a:ext cx="571500" cy="258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b="1">
              <a:solidFill>
                <a:srgbClr val="C00000"/>
              </a:solidFill>
            </a:rPr>
            <a:t>69 pd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MS2014+ k 1.4. 2020</a:t>
            </a:r>
          </a:p>
          <a:p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Alokace přepočtena aktuálním kurzem (27,312)</a:t>
            </a:r>
          </a:p>
          <a:p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 financování: EU podíl</a:t>
            </a:r>
          </a:p>
          <a:p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Poznámka: V tabulce nejsou zahrnuty vyřazené,</a:t>
            </a:r>
            <a:r>
              <a:rPr lang="cs-CZ" sz="12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odstoupené projekty (v negativním stavu) a náhradní projekty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028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13. 5. 2020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03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13. 5.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i="1" dirty="0" smtClean="0"/>
              <a:t>Celková alokace ITI</a:t>
            </a:r>
            <a:r>
              <a:rPr lang="cs-CZ" i="1" baseline="0" dirty="0" smtClean="0"/>
              <a:t> v IROP je </a:t>
            </a:r>
            <a:r>
              <a:rPr lang="cs-CZ" i="1" dirty="0" smtClean="0"/>
              <a:t>14</a:t>
            </a:r>
            <a:r>
              <a:rPr lang="cs-CZ" i="1" baseline="0" dirty="0" smtClean="0"/>
              <a:t> 437 790 720</a:t>
            </a:r>
            <a:r>
              <a:rPr lang="cs-CZ" i="1" dirty="0" smtClean="0"/>
              <a:t> (příspěvek EU;</a:t>
            </a:r>
            <a:r>
              <a:rPr lang="cs-CZ" i="1" baseline="0" dirty="0" smtClean="0"/>
              <a:t> kurz 27,5)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i="1" baseline="0" dirty="0" smtClean="0"/>
              <a:t>Celková alokace ITI upravena po snížení rezervované alokace u ITI Praha, Brno, Plzeň, Ústí-Chomutov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i="1" baseline="0" dirty="0" smtClean="0"/>
              <a:t>Hodnoty v Kč, příspěvek EU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319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13. 5.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i="1" dirty="0" smtClean="0"/>
              <a:t>Celková alokace IPRÚ</a:t>
            </a:r>
            <a:r>
              <a:rPr lang="cs-CZ" i="1" baseline="0" dirty="0" smtClean="0"/>
              <a:t> v IROP je 5 536 563 673</a:t>
            </a:r>
            <a:r>
              <a:rPr lang="cs-CZ" i="1" dirty="0" smtClean="0"/>
              <a:t> (příspěvek EU;</a:t>
            </a:r>
            <a:r>
              <a:rPr lang="cs-CZ" i="1" baseline="0" dirty="0" smtClean="0"/>
              <a:t> kurz 27,5)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i="1" baseline="0" dirty="0" smtClean="0"/>
              <a:t>Celková alokace IPRÚ upravena po snížení rezervované alokace u IPRÚ Karlovy Vary, Liberec-Jablonec n. 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i="1" baseline="0" dirty="0" smtClean="0"/>
              <a:t>Hodnoty v Kč, příspěvek EU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576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13. 5.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i="1" dirty="0" smtClean="0"/>
              <a:t>Celková alokace CLLD</a:t>
            </a:r>
            <a:r>
              <a:rPr lang="cs-CZ" sz="1600" i="1" baseline="0" dirty="0" smtClean="0"/>
              <a:t> v IROP je 7 603 686 633</a:t>
            </a:r>
            <a:r>
              <a:rPr lang="cs-CZ" sz="1600" i="1" dirty="0" smtClean="0"/>
              <a:t> (příspěvek EU;</a:t>
            </a:r>
            <a:r>
              <a:rPr lang="cs-CZ" sz="1600" i="1" baseline="0" dirty="0" smtClean="0"/>
              <a:t> kurz 25,715)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i="1" baseline="0" dirty="0" smtClean="0"/>
              <a:t>Hodnoty v Kč, příspěvek 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20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13. 5.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baseline="0" dirty="0" smtClean="0"/>
              <a:t>Hodnoty v Kč, příspěvek EU</a:t>
            </a:r>
            <a:endParaRPr lang="cs-CZ" dirty="0" smtClean="0"/>
          </a:p>
          <a:p>
            <a:r>
              <a:rPr lang="cs-CZ" dirty="0" smtClean="0"/>
              <a:t>*V pozitivních stavech se</a:t>
            </a:r>
            <a:r>
              <a:rPr lang="cs-CZ" baseline="0" dirty="0" smtClean="0"/>
              <a:t> jedná pouze o projekty v realizaci a v hodnocení</a:t>
            </a:r>
          </a:p>
          <a:p>
            <a:r>
              <a:rPr lang="cs-CZ" baseline="0" smtClean="0"/>
              <a:t>Pozn.: Stav </a:t>
            </a:r>
            <a:r>
              <a:rPr lang="cs-CZ" baseline="0" dirty="0" smtClean="0"/>
              <a:t>disponibilní alokace nezohledňuje úspory z projektů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829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3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792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83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MS2014+ k 1. 4. 2020</a:t>
            </a:r>
          </a:p>
          <a:p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Proplacené prostředky kumulativně v CZK</a:t>
            </a:r>
          </a:p>
          <a:p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 certifikovaných prostředků je v PO 2 započítán navýšený podíl financování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5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Zdroj: MS2014+ k 1.4.2020</a:t>
            </a:r>
          </a:p>
          <a:p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Limit čerpání přepočítán aktuálním kurzem (27,312) </a:t>
            </a:r>
          </a:p>
          <a:p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Navýšený podíl v PO 2 je započítán pouze u certifikovaných prostředků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8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ŘO, skutečnost k 1.4.2020, predikce k 9.1.2020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75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ŘO, skutečnost k 1.4.2020, predikce k 9.1 .2020</a:t>
            </a:r>
          </a:p>
          <a:p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Predikce zahrnuje projekty s vydaným právním aktem</a:t>
            </a:r>
          </a:p>
          <a:p>
            <a:r>
              <a:rPr lang="cs-CZ" dirty="0" smtClean="0"/>
              <a:t>Po přepočítání </a:t>
            </a:r>
            <a:r>
              <a:rPr lang="cs-CZ" baseline="0" dirty="0" smtClean="0"/>
              <a:t>souhrnných žádostí o platbu </a:t>
            </a:r>
            <a:r>
              <a:rPr lang="cs-CZ" dirty="0" smtClean="0"/>
              <a:t>na eura</a:t>
            </a:r>
            <a:r>
              <a:rPr lang="cs-CZ" baseline="0" dirty="0" smtClean="0"/>
              <a:t>, </a:t>
            </a:r>
            <a:r>
              <a:rPr lang="cs-CZ" baseline="0" smtClean="0"/>
              <a:t>byl jejich objem </a:t>
            </a:r>
            <a:r>
              <a:rPr lang="cs-CZ" baseline="0" dirty="0" smtClean="0"/>
              <a:t>již v březnu tohoto roku dostatečný pro naplnění limitu čerpání pro rok </a:t>
            </a:r>
            <a:r>
              <a:rPr lang="cs-CZ" baseline="0" smtClean="0"/>
              <a:t>2020.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16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ŘO, skutečnost k 1.4.2020, predikce k 9.1.2020</a:t>
            </a:r>
          </a:p>
          <a:p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Predikce zahrnuje projekty s vydaným právním aktem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13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30.4. 2020</a:t>
            </a:r>
          </a:p>
          <a:p>
            <a:r>
              <a:rPr lang="cs-CZ" sz="1200" i="1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 zahrnuje </a:t>
            </a:r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ŽoP</a:t>
            </a:r>
            <a:r>
              <a:rPr lang="cs-CZ" sz="1200" i="1" baseline="0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ukončenou administrací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04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Přírůstek je zobrazen</a:t>
            </a:r>
            <a:r>
              <a:rPr lang="cs-CZ" baseline="0" dirty="0" smtClean="0"/>
              <a:t> za kalendářní rok, tj. od 30.4.2019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57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ŘO k 13. 5.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baseline="0" dirty="0" smtClean="0"/>
              <a:t>Hodnoty v Kč, příspěvek 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i="1" dirty="0" smtClean="0">
              <a:solidFill>
                <a:srgbClr val="6C6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9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7332"/>
            <a:ext cx="7772400" cy="1120814"/>
          </a:xfrm>
        </p:spPr>
        <p:txBody>
          <a:bodyPr anchor="b">
            <a:normAutofit/>
          </a:bodyPr>
          <a:lstStyle>
            <a:lvl1pPr algn="ctr">
              <a:defRPr sz="4600">
                <a:solidFill>
                  <a:srgbClr val="1D71B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65" y="712485"/>
            <a:ext cx="2324847" cy="2324847"/>
          </a:xfrm>
          <a:prstGeom prst="rect">
            <a:avLst/>
          </a:prstGeom>
        </p:spPr>
      </p:pic>
      <p:pic>
        <p:nvPicPr>
          <p:cNvPr id="11" name="Obrázek 9">
            <a:extLst>
              <a:ext uri="{FF2B5EF4-FFF2-40B4-BE49-F238E27FC236}">
                <a16:creationId xmlns:a16="http://schemas.microsoft.com/office/drawing/2014/main" id="{09F6884B-19C6-B547-9D00-64DE7CB7E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9" y="5986057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9692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rgbClr val="4C4C4C"/>
                </a:solidFill>
              </a:defRPr>
            </a:lvl1pPr>
            <a:lvl2pPr>
              <a:defRPr sz="2800">
                <a:solidFill>
                  <a:srgbClr val="4C4C4C"/>
                </a:solidFill>
              </a:defRPr>
            </a:lvl2pPr>
            <a:lvl3pPr>
              <a:defRPr sz="2400">
                <a:solidFill>
                  <a:srgbClr val="4C4C4C"/>
                </a:solidFill>
              </a:defRPr>
            </a:lvl3pPr>
            <a:lvl4pPr>
              <a:defRPr sz="2000">
                <a:solidFill>
                  <a:srgbClr val="4C4C4C"/>
                </a:solidFill>
              </a:defRPr>
            </a:lvl4pPr>
            <a:lvl5pPr>
              <a:defRPr sz="2000">
                <a:solidFill>
                  <a:srgbClr val="4C4C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1A074390-F74A-354C-A8A5-C57569BB3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4152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4C4C4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421389A3-732E-0B4A-ACB1-A01D5B9F3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630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30DCD1F-8273-9B41-842C-55AA1CBCC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55772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9E3345F-B1E1-B74A-90FF-CBB0717AC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81801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375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8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2250">
                <a:solidFill>
                  <a:srgbClr val="4C4C4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9" y="695471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7979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11245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solidFill>
                  <a:srgbClr val="4C4C4C"/>
                </a:solidFill>
                <a:effectLst/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8A1F98-B760-AE40-BB7A-7C3A1655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5" y="608928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921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375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8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2250">
                <a:solidFill>
                  <a:srgbClr val="4C4C4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57EF51-3674-2346-A505-BFB4C7190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5" y="608928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15160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95469"/>
            <a:ext cx="7772400" cy="1461244"/>
          </a:xfrm>
        </p:spPr>
        <p:txBody>
          <a:bodyPr anchor="b">
            <a:normAutofit/>
          </a:bodyPr>
          <a:lstStyle>
            <a:lvl1pPr algn="ctr">
              <a:defRPr sz="375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2317521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125">
                <a:solidFill>
                  <a:srgbClr val="4C4C4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8" y="3866467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5664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368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286856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44743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solidFill>
                  <a:srgbClr val="4C4C4C"/>
                </a:solidFill>
                <a:effectLst/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8A1F98-B760-AE40-BB7A-7C3A16557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03725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4C4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4C4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212956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558739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960073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>
                <a:solidFill>
                  <a:srgbClr val="4C4C4C"/>
                </a:solidFill>
              </a:defRPr>
            </a:lvl1pPr>
            <a:lvl2pPr>
              <a:defRPr sz="2100">
                <a:solidFill>
                  <a:srgbClr val="4C4C4C"/>
                </a:solidFill>
              </a:defRPr>
            </a:lvl2pPr>
            <a:lvl3pPr>
              <a:defRPr sz="1800">
                <a:solidFill>
                  <a:srgbClr val="4C4C4C"/>
                </a:solidFill>
              </a:defRPr>
            </a:lvl3pPr>
            <a:lvl4pPr>
              <a:defRPr sz="1500">
                <a:solidFill>
                  <a:srgbClr val="4C4C4C"/>
                </a:solidFill>
              </a:defRPr>
            </a:lvl4pPr>
            <a:lvl5pPr>
              <a:defRPr sz="1500">
                <a:solidFill>
                  <a:srgbClr val="4C4C4C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rgbClr val="4C4C4C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291523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>
                <a:solidFill>
                  <a:srgbClr val="4C4C4C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rgbClr val="4C4C4C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114588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320569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72820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366430-11DA-8440-B189-60763C833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5082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3020315"/>
            <a:ext cx="7772400" cy="893479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4074603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7">
            <a:extLst>
              <a:ext uri="{FF2B5EF4-FFF2-40B4-BE49-F238E27FC236}">
                <a16:creationId xmlns:a16="http://schemas.microsoft.com/office/drawing/2014/main" id="{BAB8336E-6ABE-9148-9775-A721FB383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74" y="695469"/>
            <a:ext cx="2324847" cy="2324847"/>
          </a:xfrm>
          <a:prstGeom prst="rect">
            <a:avLst/>
          </a:prstGeom>
        </p:spPr>
      </p:pic>
      <p:pic>
        <p:nvPicPr>
          <p:cNvPr id="12" name="Obrázek 9">
            <a:extLst>
              <a:ext uri="{FF2B5EF4-FFF2-40B4-BE49-F238E27FC236}">
                <a16:creationId xmlns:a16="http://schemas.microsoft.com/office/drawing/2014/main" id="{728AF299-707A-414A-8E96-F69363FCD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9" y="5986057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5522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4C4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CDD3CD2B-6111-3B4C-986A-6BB7D65A0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583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38657F82-C1C0-1B49-B7E1-A0336AD37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0871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4517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8122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C4C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81465"/>
            <a:ext cx="3868340" cy="3070972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8122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C4C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81465"/>
            <a:ext cx="3887391" cy="3070972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7">
            <a:extLst>
              <a:ext uri="{FF2B5EF4-FFF2-40B4-BE49-F238E27FC236}">
                <a16:creationId xmlns:a16="http://schemas.microsoft.com/office/drawing/2014/main" id="{5CA2F929-7DE9-FB44-8205-60DE30239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5464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A558BC38-68C5-B64D-8D19-ECDDAA12C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119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21.05.2020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4E585451-76B5-7A41-AE3E-1D80BA01D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21011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220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B521AB-0A28-6B44-8E85-5B876EDAA7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46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0281"/>
            <a:ext cx="7863494" cy="4099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060140"/>
            <a:ext cx="2057400" cy="797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060140"/>
            <a:ext cx="3086100" cy="797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060140"/>
            <a:ext cx="2057400" cy="797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2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B521AB-0A28-6B44-8E85-5B876EDAA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b="6089"/>
          <a:stretch/>
        </p:blipFill>
        <p:spPr>
          <a:xfrm>
            <a:off x="1" y="1"/>
            <a:ext cx="9143999" cy="61328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21.05.2020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9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>
    <p:push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D71B8"/>
        </a:buClr>
        <a:buFont typeface="Arial" panose="020B0604020202020204" pitchFamily="34" charset="0"/>
        <a:buChar char="•"/>
        <a:defRPr sz="1125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71B8"/>
        </a:buClr>
        <a:buFont typeface="Arial" panose="020B0604020202020204" pitchFamily="34" charset="0"/>
        <a:buChar char="•"/>
        <a:defRPr sz="1125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71B8"/>
        </a:buClr>
        <a:buFont typeface="Arial" panose="020B0604020202020204" pitchFamily="34" charset="0"/>
        <a:buChar char="•"/>
        <a:defRPr sz="1125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71B8"/>
        </a:buClr>
        <a:buFont typeface="Arial" panose="020B0604020202020204" pitchFamily="34" charset="0"/>
        <a:buChar char="•"/>
        <a:defRPr sz="1125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71B8"/>
        </a:buClr>
        <a:buFont typeface="Arial" panose="020B0604020202020204" pitchFamily="34" charset="0"/>
        <a:buChar char="•"/>
        <a:defRPr sz="1125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3">
            <a:extLst>
              <a:ext uri="{FF2B5EF4-FFF2-40B4-BE49-F238E27FC236}">
                <a16:creationId xmlns:a16="http://schemas.microsoft.com/office/drawing/2014/main" id="{08C5FD0E-C1D2-FF4A-998E-2079AD2D4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23" y="4943317"/>
            <a:ext cx="7772400" cy="988226"/>
          </a:xfrm>
        </p:spPr>
        <p:txBody>
          <a:bodyPr anchor="ctr">
            <a:normAutofit/>
          </a:bodyPr>
          <a:lstStyle/>
          <a:p>
            <a:r>
              <a:rPr lang="cs-CZ" sz="2000" i="1" dirty="0" smtClean="0"/>
              <a:t>(</a:t>
            </a:r>
            <a:r>
              <a:rPr lang="cs-CZ" sz="2000" i="1" dirty="0"/>
              <a:t>v</a:t>
            </a:r>
            <a:r>
              <a:rPr lang="cs-CZ" sz="2000" i="1" dirty="0" smtClean="0"/>
              <a:t>eškeré údaje v prezentaci jsou platné k 1. 4. 2020; </a:t>
            </a:r>
            <a:br>
              <a:rPr lang="cs-CZ" sz="2000" i="1" dirty="0" smtClean="0"/>
            </a:br>
            <a:r>
              <a:rPr lang="cs-CZ" sz="2000" i="1" dirty="0" smtClean="0"/>
              <a:t>údaje IN </a:t>
            </a:r>
            <a:r>
              <a:rPr lang="cs-CZ" sz="2000" i="1" dirty="0"/>
              <a:t>jsou </a:t>
            </a:r>
            <a:r>
              <a:rPr lang="cs-CZ" sz="2000" i="1" dirty="0" smtClean="0"/>
              <a:t>k</a:t>
            </a:r>
            <a:r>
              <a:rPr lang="cs-CZ" sz="2000" i="1" dirty="0"/>
              <a:t> datu 13</a:t>
            </a:r>
            <a:r>
              <a:rPr lang="cs-CZ" sz="2000" i="1" dirty="0" smtClean="0"/>
              <a:t>. 5. 2020)</a:t>
            </a:r>
            <a:endParaRPr lang="cs-CZ" sz="2000" i="1" dirty="0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08C5FD0E-C1D2-FF4A-998E-2079AD2D4CA7}"/>
              </a:ext>
            </a:extLst>
          </p:cNvPr>
          <p:cNvSpPr txBox="1">
            <a:spLocks/>
          </p:cNvSpPr>
          <p:nvPr/>
        </p:nvSpPr>
        <p:spPr>
          <a:xfrm>
            <a:off x="838200" y="3482204"/>
            <a:ext cx="7772400" cy="988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1D71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Informace o stavu </a:t>
            </a:r>
          </a:p>
          <a:p>
            <a:r>
              <a:rPr lang="cs-CZ" dirty="0" smtClean="0"/>
              <a:t>realizace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487996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Plnění predikce čerpání v roce </a:t>
            </a:r>
            <a:r>
              <a:rPr lang="cs-CZ" dirty="0" smtClean="0"/>
              <a:t>2020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414859"/>
              </p:ext>
            </p:extLst>
          </p:nvPr>
        </p:nvGraphicFramePr>
        <p:xfrm>
          <a:off x="858983" y="1825624"/>
          <a:ext cx="7232072" cy="2829504"/>
        </p:xfrm>
        <a:graphic>
          <a:graphicData uri="http://schemas.openxmlformats.org/drawingml/2006/table">
            <a:tbl>
              <a:tblPr firstRow="1" firstCol="1" bandRow="1"/>
              <a:tblGrid>
                <a:gridCol w="1881683">
                  <a:extLst>
                    <a:ext uri="{9D8B030D-6E8A-4147-A177-3AD203B41FA5}">
                      <a16:colId xmlns:a16="http://schemas.microsoft.com/office/drawing/2014/main" val="1126325418"/>
                    </a:ext>
                  </a:extLst>
                </a:gridCol>
                <a:gridCol w="1783463">
                  <a:extLst>
                    <a:ext uri="{9D8B030D-6E8A-4147-A177-3AD203B41FA5}">
                      <a16:colId xmlns:a16="http://schemas.microsoft.com/office/drawing/2014/main" val="2745794244"/>
                    </a:ext>
                  </a:extLst>
                </a:gridCol>
                <a:gridCol w="1783463">
                  <a:extLst>
                    <a:ext uri="{9D8B030D-6E8A-4147-A177-3AD203B41FA5}">
                      <a16:colId xmlns:a16="http://schemas.microsoft.com/office/drawing/2014/main" val="3920358297"/>
                    </a:ext>
                  </a:extLst>
                </a:gridCol>
                <a:gridCol w="1783463">
                  <a:extLst>
                    <a:ext uri="{9D8B030D-6E8A-4147-A177-3AD203B41FA5}">
                      <a16:colId xmlns:a16="http://schemas.microsoft.com/office/drawing/2014/main" val="885188963"/>
                    </a:ext>
                  </a:extLst>
                </a:gridCol>
              </a:tblGrid>
              <a:tr h="8139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Predikce </a:t>
                      </a:r>
                      <a:endParaRPr lang="cs-CZ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leden </a:t>
                      </a:r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 březen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Skutečnost </a:t>
                      </a:r>
                      <a:endParaRPr lang="cs-CZ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leden </a:t>
                      </a:r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 březen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Plnění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76616"/>
                  </a:ext>
                </a:extLst>
              </a:tr>
              <a:tr h="87298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Souhrnné žádosti o platbu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</a:rPr>
                        <a:t>2,076 mld. 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</a:rPr>
                        <a:t>2,33 mld. 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</a:rPr>
                        <a:t>112%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28780"/>
                  </a:ext>
                </a:extLst>
              </a:tr>
              <a:tr h="1142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Předložené žádosti o platbu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</a:rPr>
                        <a:t>5,65 mld. 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</a:rPr>
                        <a:t>6,48 mld. 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</a:rPr>
                        <a:t>115%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61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684389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668" y="84429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Predikce </a:t>
            </a:r>
            <a:r>
              <a:rPr lang="cs-CZ" dirty="0" smtClean="0"/>
              <a:t>a plnění souhrnných </a:t>
            </a:r>
            <a:r>
              <a:rPr lang="cs-CZ" dirty="0"/>
              <a:t>žádostí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platbu v roce </a:t>
            </a:r>
            <a:r>
              <a:rPr lang="cs-CZ" dirty="0" smtClean="0"/>
              <a:t>2020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474972"/>
              </p:ext>
            </p:extLst>
          </p:nvPr>
        </p:nvGraphicFramePr>
        <p:xfrm>
          <a:off x="166254" y="1378673"/>
          <a:ext cx="8797637" cy="468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12182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Predikce a plnění </a:t>
            </a:r>
            <a:r>
              <a:rPr lang="cs-CZ" dirty="0"/>
              <a:t>předložených žádostí o platbu </a:t>
            </a:r>
            <a:r>
              <a:rPr lang="cs-CZ" dirty="0" smtClean="0"/>
              <a:t>v </a:t>
            </a:r>
            <a:r>
              <a:rPr lang="cs-CZ" dirty="0"/>
              <a:t>roce </a:t>
            </a:r>
            <a:r>
              <a:rPr lang="cs-CZ" dirty="0" smtClean="0"/>
              <a:t>2020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75912"/>
              </p:ext>
            </p:extLst>
          </p:nvPr>
        </p:nvGraphicFramePr>
        <p:xfrm>
          <a:off x="376324" y="1551710"/>
          <a:ext cx="8368145" cy="451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74886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Délka administrace ž</a:t>
            </a:r>
            <a:r>
              <a:rPr lang="cs-CZ" b="1" dirty="0" smtClean="0"/>
              <a:t>ádostí o platbu </a:t>
            </a:r>
            <a:endParaRPr lang="cs-CZ" sz="24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645876"/>
              </p:ext>
            </p:extLst>
          </p:nvPr>
        </p:nvGraphicFramePr>
        <p:xfrm>
          <a:off x="655146" y="1508289"/>
          <a:ext cx="7810501" cy="433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05932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věcného plnění programu – milníkové </a:t>
            </a:r>
            <a:r>
              <a:rPr lang="cs-CZ" dirty="0" smtClean="0"/>
              <a:t>indikátory 1/2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78738"/>
              </p:ext>
            </p:extLst>
          </p:nvPr>
        </p:nvGraphicFramePr>
        <p:xfrm>
          <a:off x="629257" y="1365337"/>
          <a:ext cx="7862887" cy="4712892"/>
        </p:xfrm>
        <a:graphic>
          <a:graphicData uri="http://schemas.openxmlformats.org/drawingml/2006/table">
            <a:tbl>
              <a:tblPr/>
              <a:tblGrid>
                <a:gridCol w="598294">
                  <a:extLst>
                    <a:ext uri="{9D8B030D-6E8A-4147-A177-3AD203B41FA5}">
                      <a16:colId xmlns:a16="http://schemas.microsoft.com/office/drawing/2014/main" val="1033744160"/>
                    </a:ext>
                  </a:extLst>
                </a:gridCol>
                <a:gridCol w="3043824">
                  <a:extLst>
                    <a:ext uri="{9D8B030D-6E8A-4147-A177-3AD203B41FA5}">
                      <a16:colId xmlns:a16="http://schemas.microsoft.com/office/drawing/2014/main" val="2992098392"/>
                    </a:ext>
                  </a:extLst>
                </a:gridCol>
                <a:gridCol w="795329">
                  <a:extLst>
                    <a:ext uri="{9D8B030D-6E8A-4147-A177-3AD203B41FA5}">
                      <a16:colId xmlns:a16="http://schemas.microsoft.com/office/drawing/2014/main" val="3118881791"/>
                    </a:ext>
                  </a:extLst>
                </a:gridCol>
                <a:gridCol w="808003">
                  <a:extLst>
                    <a:ext uri="{9D8B030D-6E8A-4147-A177-3AD203B41FA5}">
                      <a16:colId xmlns:a16="http://schemas.microsoft.com/office/drawing/2014/main" val="731626671"/>
                    </a:ext>
                  </a:extLst>
                </a:gridCol>
                <a:gridCol w="989556">
                  <a:extLst>
                    <a:ext uri="{9D8B030D-6E8A-4147-A177-3AD203B41FA5}">
                      <a16:colId xmlns:a16="http://schemas.microsoft.com/office/drawing/2014/main" val="206157284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val="471934716"/>
                    </a:ext>
                  </a:extLst>
                </a:gridCol>
                <a:gridCol w="688429">
                  <a:extLst>
                    <a:ext uri="{9D8B030D-6E8A-4147-A177-3AD203B41FA5}">
                      <a16:colId xmlns:a16="http://schemas.microsoft.com/office/drawing/2014/main" val="2752453129"/>
                    </a:ext>
                  </a:extLst>
                </a:gridCol>
              </a:tblGrid>
              <a:tr h="951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indikátoru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Měrná jednotka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Hodnoty závazků projektů k 30.4.2020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Dosažené hodnoty indikátorů k 30.4.2020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Meziroční přírůstek dosažených hodnot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nárůst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6425"/>
                  </a:ext>
                </a:extLst>
              </a:tr>
              <a:tr h="48678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7446" marR="7446" marT="744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Celková </a:t>
                      </a:r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délka rekonstruovaných nebo modernizovaných silnic 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1102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87036"/>
                  </a:ext>
                </a:extLst>
              </a:tr>
              <a:tr h="528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7446" marR="7446" marT="744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</a:t>
                      </a:r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nových nebo rekonstruovaných přestupních terminálů ve veřejné dopravě 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terminály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620389"/>
                  </a:ext>
                </a:extLst>
              </a:tr>
              <a:tr h="508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7446" marR="7446" marT="744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Počet nově pořízených vozidel pro veřejnou dopravu 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vozidla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962976"/>
                  </a:ext>
                </a:extLst>
              </a:tr>
              <a:tr h="508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7446" marR="7446" marT="744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Počet nových a modernizovaných objektů sloužících složkám IZS 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objekty IZS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267981"/>
                  </a:ext>
                </a:extLst>
              </a:tr>
              <a:tr h="508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7446" marR="7446" marT="744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Počet podpořených bytů pro sociální bydlení 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byty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2233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734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26352"/>
                  </a:ext>
                </a:extLst>
              </a:tr>
              <a:tr h="452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7446" marR="7446" marT="744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Počet podniků pobírajících podporu 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podniky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67097"/>
                  </a:ext>
                </a:extLst>
              </a:tr>
              <a:tr h="508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7446" marR="7446" marT="7446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Podpořená pracoviště zdravotní péče 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zdravotnická zařízení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7446" marR="7446" marT="7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60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763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02704"/>
            <a:ext cx="7863494" cy="812321"/>
          </a:xfrm>
        </p:spPr>
        <p:txBody>
          <a:bodyPr>
            <a:noAutofit/>
          </a:bodyPr>
          <a:lstStyle/>
          <a:p>
            <a:r>
              <a:rPr lang="cs-CZ" dirty="0"/>
              <a:t>Přehled věcného plnění programu – milníkové indikátory </a:t>
            </a:r>
            <a:r>
              <a:rPr lang="cs-CZ" dirty="0" smtClean="0"/>
              <a:t>2/2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18709"/>
              </p:ext>
            </p:extLst>
          </p:nvPr>
        </p:nvGraphicFramePr>
        <p:xfrm>
          <a:off x="628650" y="1315234"/>
          <a:ext cx="7863495" cy="4406061"/>
        </p:xfrm>
        <a:graphic>
          <a:graphicData uri="http://schemas.openxmlformats.org/drawingml/2006/table">
            <a:tbl>
              <a:tblPr/>
              <a:tblGrid>
                <a:gridCol w="598901">
                  <a:extLst>
                    <a:ext uri="{9D8B030D-6E8A-4147-A177-3AD203B41FA5}">
                      <a16:colId xmlns:a16="http://schemas.microsoft.com/office/drawing/2014/main" val="1353999680"/>
                    </a:ext>
                  </a:extLst>
                </a:gridCol>
                <a:gridCol w="3064941">
                  <a:extLst>
                    <a:ext uri="{9D8B030D-6E8A-4147-A177-3AD203B41FA5}">
                      <a16:colId xmlns:a16="http://schemas.microsoft.com/office/drawing/2014/main" val="45597097"/>
                    </a:ext>
                  </a:extLst>
                </a:gridCol>
                <a:gridCol w="980966">
                  <a:extLst>
                    <a:ext uri="{9D8B030D-6E8A-4147-A177-3AD203B41FA5}">
                      <a16:colId xmlns:a16="http://schemas.microsoft.com/office/drawing/2014/main" val="1281976723"/>
                    </a:ext>
                  </a:extLst>
                </a:gridCol>
                <a:gridCol w="1064712">
                  <a:extLst>
                    <a:ext uri="{9D8B030D-6E8A-4147-A177-3AD203B41FA5}">
                      <a16:colId xmlns:a16="http://schemas.microsoft.com/office/drawing/2014/main" val="2196004611"/>
                    </a:ext>
                  </a:extLst>
                </a:gridCol>
                <a:gridCol w="776614">
                  <a:extLst>
                    <a:ext uri="{9D8B030D-6E8A-4147-A177-3AD203B41FA5}">
                      <a16:colId xmlns:a16="http://schemas.microsoft.com/office/drawing/2014/main" val="1556912855"/>
                    </a:ext>
                  </a:extLst>
                </a:gridCol>
                <a:gridCol w="864295">
                  <a:extLst>
                    <a:ext uri="{9D8B030D-6E8A-4147-A177-3AD203B41FA5}">
                      <a16:colId xmlns:a16="http://schemas.microsoft.com/office/drawing/2014/main" val="741887499"/>
                    </a:ext>
                  </a:extLst>
                </a:gridCol>
                <a:gridCol w="513066">
                  <a:extLst>
                    <a:ext uri="{9D8B030D-6E8A-4147-A177-3AD203B41FA5}">
                      <a16:colId xmlns:a16="http://schemas.microsoft.com/office/drawing/2014/main" val="1316615410"/>
                    </a:ext>
                  </a:extLst>
                </a:gridCol>
              </a:tblGrid>
              <a:tr h="910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indikátoru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Měrná jednotka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Hodnoty závazků projektů k 30.4.2020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Dosažené hodnoty indikátorů k 30.4.2020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Meziroční přírůstek dosažených hodnot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nárůst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64678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Podpořená pracoviště zdravotní péče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zdravotnická zařízení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727219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Počet podpořených vzdělávacích zařízení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vzdělávací zařízení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1794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1168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73561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Počet domácností s lépe klasifikovanou spotřebou energie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domácnosti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52610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38674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18034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93419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Počet revitalizovaných památkových objektů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památkové objekty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57715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(MRR)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Počet pořízených informačních systémů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informační systémy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240125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(VRR)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Počet pořízených informačních systémů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informační systémy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219461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Počet územních plánů, regulačních plánů a územních studií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dokumenty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41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071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02704"/>
            <a:ext cx="7863494" cy="812321"/>
          </a:xfrm>
        </p:spPr>
        <p:txBody>
          <a:bodyPr>
            <a:noAutofit/>
          </a:bodyPr>
          <a:lstStyle/>
          <a:p>
            <a:r>
              <a:rPr lang="cs-CZ" dirty="0"/>
              <a:t>Přehled věcného plnění programu – </a:t>
            </a:r>
            <a:r>
              <a:rPr lang="cs-CZ" dirty="0" smtClean="0"/>
              <a:t>další vybrané indikátory 1/2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68298"/>
              </p:ext>
            </p:extLst>
          </p:nvPr>
        </p:nvGraphicFramePr>
        <p:xfrm>
          <a:off x="628650" y="1824900"/>
          <a:ext cx="7863495" cy="3561753"/>
        </p:xfrm>
        <a:graphic>
          <a:graphicData uri="http://schemas.openxmlformats.org/drawingml/2006/table">
            <a:tbl>
              <a:tblPr/>
              <a:tblGrid>
                <a:gridCol w="598901">
                  <a:extLst>
                    <a:ext uri="{9D8B030D-6E8A-4147-A177-3AD203B41FA5}">
                      <a16:colId xmlns:a16="http://schemas.microsoft.com/office/drawing/2014/main" val="1353999680"/>
                    </a:ext>
                  </a:extLst>
                </a:gridCol>
                <a:gridCol w="3064941">
                  <a:extLst>
                    <a:ext uri="{9D8B030D-6E8A-4147-A177-3AD203B41FA5}">
                      <a16:colId xmlns:a16="http://schemas.microsoft.com/office/drawing/2014/main" val="45597097"/>
                    </a:ext>
                  </a:extLst>
                </a:gridCol>
                <a:gridCol w="980966">
                  <a:extLst>
                    <a:ext uri="{9D8B030D-6E8A-4147-A177-3AD203B41FA5}">
                      <a16:colId xmlns:a16="http://schemas.microsoft.com/office/drawing/2014/main" val="1281976723"/>
                    </a:ext>
                  </a:extLst>
                </a:gridCol>
                <a:gridCol w="1064712">
                  <a:extLst>
                    <a:ext uri="{9D8B030D-6E8A-4147-A177-3AD203B41FA5}">
                      <a16:colId xmlns:a16="http://schemas.microsoft.com/office/drawing/2014/main" val="2196004611"/>
                    </a:ext>
                  </a:extLst>
                </a:gridCol>
                <a:gridCol w="776614">
                  <a:extLst>
                    <a:ext uri="{9D8B030D-6E8A-4147-A177-3AD203B41FA5}">
                      <a16:colId xmlns:a16="http://schemas.microsoft.com/office/drawing/2014/main" val="1556912855"/>
                    </a:ext>
                  </a:extLst>
                </a:gridCol>
                <a:gridCol w="864295">
                  <a:extLst>
                    <a:ext uri="{9D8B030D-6E8A-4147-A177-3AD203B41FA5}">
                      <a16:colId xmlns:a16="http://schemas.microsoft.com/office/drawing/2014/main" val="741887499"/>
                    </a:ext>
                  </a:extLst>
                </a:gridCol>
                <a:gridCol w="513066">
                  <a:extLst>
                    <a:ext uri="{9D8B030D-6E8A-4147-A177-3AD203B41FA5}">
                      <a16:colId xmlns:a16="http://schemas.microsoft.com/office/drawing/2014/main" val="1316615410"/>
                    </a:ext>
                  </a:extLst>
                </a:gridCol>
              </a:tblGrid>
              <a:tr h="910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indikátoru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Měrná jednotka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Hodnoty závazků projektů k 30.4.2020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Dosažené hodnoty indikátorů k 30.4.2020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Meziroční přírůstek dosažených hodnot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nárůst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64678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Délka nově vybudovaných cyklostezek a cyklotras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727219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parkovacích míst pro jízdní kola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parkovací místa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73561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nové techniky a věcných prostředků složek IZS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93419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podpořených zázemí pro služby a sociální práci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zázemí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57715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Zvýšení zaměstnanosti v podporovaných podnicích se zaměřením na znevýhodněné skupiny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24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9778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02704"/>
            <a:ext cx="7863494" cy="812321"/>
          </a:xfrm>
        </p:spPr>
        <p:txBody>
          <a:bodyPr>
            <a:noAutofit/>
          </a:bodyPr>
          <a:lstStyle/>
          <a:p>
            <a:r>
              <a:rPr lang="cs-CZ" dirty="0"/>
              <a:t>Přehled věcného plnění programu – </a:t>
            </a:r>
            <a:r>
              <a:rPr lang="cs-CZ" dirty="0" smtClean="0"/>
              <a:t>další vybrané indikátory 2/2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97363"/>
              </p:ext>
            </p:extLst>
          </p:nvPr>
        </p:nvGraphicFramePr>
        <p:xfrm>
          <a:off x="628650" y="1809909"/>
          <a:ext cx="7863495" cy="3561753"/>
        </p:xfrm>
        <a:graphic>
          <a:graphicData uri="http://schemas.openxmlformats.org/drawingml/2006/table">
            <a:tbl>
              <a:tblPr/>
              <a:tblGrid>
                <a:gridCol w="598901">
                  <a:extLst>
                    <a:ext uri="{9D8B030D-6E8A-4147-A177-3AD203B41FA5}">
                      <a16:colId xmlns:a16="http://schemas.microsoft.com/office/drawing/2014/main" val="1353999680"/>
                    </a:ext>
                  </a:extLst>
                </a:gridCol>
                <a:gridCol w="3064941">
                  <a:extLst>
                    <a:ext uri="{9D8B030D-6E8A-4147-A177-3AD203B41FA5}">
                      <a16:colId xmlns:a16="http://schemas.microsoft.com/office/drawing/2014/main" val="45597097"/>
                    </a:ext>
                  </a:extLst>
                </a:gridCol>
                <a:gridCol w="980966">
                  <a:extLst>
                    <a:ext uri="{9D8B030D-6E8A-4147-A177-3AD203B41FA5}">
                      <a16:colId xmlns:a16="http://schemas.microsoft.com/office/drawing/2014/main" val="1281976723"/>
                    </a:ext>
                  </a:extLst>
                </a:gridCol>
                <a:gridCol w="1064712">
                  <a:extLst>
                    <a:ext uri="{9D8B030D-6E8A-4147-A177-3AD203B41FA5}">
                      <a16:colId xmlns:a16="http://schemas.microsoft.com/office/drawing/2014/main" val="2196004611"/>
                    </a:ext>
                  </a:extLst>
                </a:gridCol>
                <a:gridCol w="776614">
                  <a:extLst>
                    <a:ext uri="{9D8B030D-6E8A-4147-A177-3AD203B41FA5}">
                      <a16:colId xmlns:a16="http://schemas.microsoft.com/office/drawing/2014/main" val="1556912855"/>
                    </a:ext>
                  </a:extLst>
                </a:gridCol>
                <a:gridCol w="864295">
                  <a:extLst>
                    <a:ext uri="{9D8B030D-6E8A-4147-A177-3AD203B41FA5}">
                      <a16:colId xmlns:a16="http://schemas.microsoft.com/office/drawing/2014/main" val="741887499"/>
                    </a:ext>
                  </a:extLst>
                </a:gridCol>
                <a:gridCol w="513066">
                  <a:extLst>
                    <a:ext uri="{9D8B030D-6E8A-4147-A177-3AD203B41FA5}">
                      <a16:colId xmlns:a16="http://schemas.microsoft.com/office/drawing/2014/main" val="1316615410"/>
                    </a:ext>
                  </a:extLst>
                </a:gridCol>
              </a:tblGrid>
              <a:tr h="910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indikátoru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Měrná jednotka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Hodnoty závazků projektů k 30.4.2020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Dosažené hodnoty indikátorů k 30.4.2020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Meziroční přírůstek dosažených hodnot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nárůst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64678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domácností, u kterých došlo ke změně zdroje energie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domácnosti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727219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nově zpřístupněných a zefektivněných podsbírek a fondů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podsbírky/fondy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73561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Plocha území pokrytá územním plánem, regulačním plánem a územní studií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93419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uskutečněných školení, seminářů, workshopů a konferencí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57715"/>
                  </a:ext>
                </a:extLst>
              </a:tr>
              <a:tr h="497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úspěšně zrealizovaných výzev místní akční skupinou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výzvy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24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473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9783"/>
            <a:ext cx="7863494" cy="1460498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1.2 </a:t>
            </a:r>
            <a:r>
              <a:rPr lang="cs-CZ" sz="3100" dirty="0"/>
              <a:t>Pololetní vyhodnocení Strategického realizačního </a:t>
            </a:r>
            <a:r>
              <a:rPr lang="cs-CZ" sz="3100" dirty="0" smtClean="0"/>
              <a:t>plánu </a:t>
            </a:r>
            <a:r>
              <a:rPr lang="cs-CZ" sz="3100" dirty="0"/>
              <a:t>IROP 2020 2020 (od 1. 10. 2019 do 31. 3. 2020)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Informace obsahující </a:t>
            </a:r>
            <a:r>
              <a:rPr lang="cs-CZ" sz="1600" dirty="0" smtClean="0"/>
              <a:t>vyhodnocení </a:t>
            </a:r>
            <a:r>
              <a:rPr lang="cs-CZ" sz="1600" dirty="0"/>
              <a:t>Strategického realizačního plánu jsou uvedené v jednotlivých kapitolách této </a:t>
            </a:r>
            <a:r>
              <a:rPr lang="cs-CZ" sz="1600" dirty="0" smtClean="0"/>
              <a:t>prezentace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u="sng" dirty="0"/>
              <a:t>Jedná se o</a:t>
            </a:r>
          </a:p>
          <a:p>
            <a:r>
              <a:rPr lang="cs-CZ" sz="1600" dirty="0"/>
              <a:t>Přehled stavu čerpání programu</a:t>
            </a:r>
          </a:p>
          <a:p>
            <a:r>
              <a:rPr lang="cs-CZ" sz="1600" dirty="0"/>
              <a:t>Informace o výzvách </a:t>
            </a:r>
          </a:p>
          <a:p>
            <a:r>
              <a:rPr lang="cs-CZ" sz="1600" dirty="0"/>
              <a:t>Plnění predikcí čerpání a hodnot indikátorů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186279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1.3 </a:t>
            </a:r>
            <a:r>
              <a:rPr lang="cs-CZ" dirty="0"/>
              <a:t>Sledované oblasti a přijatá </a:t>
            </a:r>
            <a:r>
              <a:rPr lang="cs-CZ" dirty="0" smtClean="0"/>
              <a:t>opatření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63494" cy="4099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/>
              <a:t>Opatření ŘO proti dopadům krize COVID na žadatele a příjemce </a:t>
            </a:r>
            <a:r>
              <a:rPr lang="cs-CZ" sz="1600" b="1" dirty="0">
                <a:sym typeface="Wingdings" panose="05000000000000000000" pitchFamily="2" charset="2"/>
              </a:rPr>
              <a:t>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u="sng" dirty="0" smtClean="0"/>
              <a:t>Závazné </a:t>
            </a:r>
            <a:r>
              <a:rPr lang="cs-CZ" sz="1600" b="1" u="sng" dirty="0" smtClean="0"/>
              <a:t>stanovisko č. 20</a:t>
            </a:r>
            <a:r>
              <a:rPr lang="cs-CZ" sz="1600" dirty="0" smtClean="0"/>
              <a:t> ze dne 7. 4. 2020</a:t>
            </a:r>
          </a:p>
          <a:p>
            <a:pPr marL="0" indent="0">
              <a:buNone/>
            </a:pPr>
            <a:r>
              <a:rPr lang="cs-CZ" sz="1600" dirty="0" smtClean="0"/>
              <a:t>Hlavní rizika a přijatá opatření:</a:t>
            </a:r>
          </a:p>
          <a:p>
            <a:endParaRPr lang="cs-CZ" sz="1600" dirty="0" smtClean="0"/>
          </a:p>
          <a:p>
            <a:pPr marL="457200" lvl="1" indent="0">
              <a:buNone/>
            </a:pPr>
            <a:r>
              <a:rPr lang="cs-CZ" sz="1600" b="1" dirty="0" smtClean="0"/>
              <a:t>Zpožďování v realizaci projektu</a:t>
            </a:r>
          </a:p>
          <a:p>
            <a:pPr lvl="2"/>
            <a:r>
              <a:rPr lang="cs-CZ" sz="1600" dirty="0" smtClean="0"/>
              <a:t>Podání Žádosti o změnu na prodloužení realizace projektu</a:t>
            </a:r>
          </a:p>
          <a:p>
            <a:pPr lvl="2"/>
            <a:r>
              <a:rPr lang="cs-CZ" sz="1600" dirty="0" smtClean="0"/>
              <a:t>Prodloužení za </a:t>
            </a:r>
            <a:r>
              <a:rPr lang="cs-CZ" sz="1600" dirty="0"/>
              <a:t>nejzazší datum ukončení projektu uvedené ve </a:t>
            </a:r>
            <a:r>
              <a:rPr lang="cs-CZ" sz="1600" dirty="0" smtClean="0"/>
              <a:t>výzvě musí být odůvodněno a podloženo </a:t>
            </a:r>
            <a:r>
              <a:rPr lang="cs-CZ" sz="1600" dirty="0"/>
              <a:t>dokumenty </a:t>
            </a:r>
            <a:r>
              <a:rPr lang="cs-CZ" sz="1600" dirty="0" smtClean="0"/>
              <a:t>dokladujícími </a:t>
            </a:r>
            <a:r>
              <a:rPr lang="cs-CZ" sz="1600" dirty="0"/>
              <a:t>dopad mimořádných </a:t>
            </a:r>
            <a:r>
              <a:rPr lang="cs-CZ" sz="1600" dirty="0" smtClean="0"/>
              <a:t>opatření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457200" lvl="1" indent="0">
              <a:spcBef>
                <a:spcPts val="1200"/>
              </a:spcBef>
              <a:buNone/>
            </a:pPr>
            <a:r>
              <a:rPr lang="cs-CZ" sz="1600" b="1" dirty="0" smtClean="0"/>
              <a:t>Neplnění účelu projektu </a:t>
            </a:r>
            <a:r>
              <a:rPr lang="cs-CZ" sz="1600" dirty="0" smtClean="0"/>
              <a:t>po určitou část období udržitelnosti</a:t>
            </a:r>
          </a:p>
          <a:p>
            <a:pPr lvl="2"/>
            <a:r>
              <a:rPr lang="cs-CZ" sz="1600" dirty="0" smtClean="0"/>
              <a:t>Oznámení prostřednictvím </a:t>
            </a:r>
            <a:r>
              <a:rPr lang="cs-CZ" sz="1600" dirty="0"/>
              <a:t>nejbližší </a:t>
            </a:r>
            <a:r>
              <a:rPr lang="cs-CZ" sz="1600" dirty="0" smtClean="0"/>
              <a:t>Zprávy </a:t>
            </a:r>
            <a:r>
              <a:rPr lang="cs-CZ" sz="1600" dirty="0"/>
              <a:t>o udržitelnosti projektu</a:t>
            </a:r>
          </a:p>
          <a:p>
            <a:pPr lvl="2"/>
            <a:r>
              <a:rPr lang="cs-CZ" sz="1600" dirty="0" smtClean="0"/>
              <a:t>V odůvodněných případech, podložených dokumenty prokazujícími dopad mimořádných opatření, bez sankce</a:t>
            </a:r>
          </a:p>
        </p:txBody>
      </p:sp>
    </p:spTree>
    <p:extLst>
      <p:ext uri="{BB962C8B-B14F-4D97-AF65-F5344CB8AC3E}">
        <p14:creationId xmlns:p14="http://schemas.microsoft.com/office/powerpoint/2010/main" val="46227216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20793"/>
            <a:ext cx="7863494" cy="4539348"/>
          </a:xfrm>
        </p:spPr>
        <p:txBody>
          <a:bodyPr>
            <a:normAutofit/>
          </a:bodyPr>
          <a:lstStyle/>
          <a:p>
            <a:r>
              <a:rPr lang="cs-CZ" sz="1400" b="1" dirty="0" smtClean="0"/>
              <a:t>1. Stav administrace programu</a:t>
            </a:r>
          </a:p>
          <a:p>
            <a:pPr lvl="1"/>
            <a:r>
              <a:rPr lang="cs-CZ" sz="1400" dirty="0" smtClean="0"/>
              <a:t>1.1 Stav administrace projektů</a:t>
            </a:r>
          </a:p>
          <a:p>
            <a:pPr lvl="1"/>
            <a:r>
              <a:rPr lang="cs-CZ" sz="1400" dirty="0" smtClean="0"/>
              <a:t>1.2 Pololetní </a:t>
            </a:r>
            <a:r>
              <a:rPr lang="cs-CZ" sz="1400" dirty="0"/>
              <a:t>vyhodnocení Strategického realizačního plánu IROP </a:t>
            </a:r>
            <a:r>
              <a:rPr lang="cs-CZ" sz="1400" dirty="0" smtClean="0"/>
              <a:t>2020</a:t>
            </a:r>
          </a:p>
          <a:p>
            <a:pPr lvl="1"/>
            <a:r>
              <a:rPr lang="cs-CZ" sz="1400" dirty="0" smtClean="0"/>
              <a:t>1.3 Sledované </a:t>
            </a:r>
            <a:r>
              <a:rPr lang="cs-CZ" sz="1400" dirty="0"/>
              <a:t>oblasti a přijatá </a:t>
            </a:r>
            <a:r>
              <a:rPr lang="cs-CZ" sz="1400" dirty="0" smtClean="0"/>
              <a:t>opatření</a:t>
            </a:r>
          </a:p>
          <a:p>
            <a:pPr lvl="1"/>
            <a:r>
              <a:rPr lang="cs-CZ" sz="1400" dirty="0" smtClean="0"/>
              <a:t>1.4 Stav administrace integrovaných nástrojů</a:t>
            </a:r>
          </a:p>
          <a:p>
            <a:pPr lvl="1"/>
            <a:r>
              <a:rPr lang="cs-CZ" sz="1400" dirty="0"/>
              <a:t>1.5 </a:t>
            </a:r>
            <a:r>
              <a:rPr lang="cs-CZ" sz="1400" dirty="0" err="1" smtClean="0"/>
              <a:t>Re:Start</a:t>
            </a:r>
            <a:endParaRPr lang="cs-CZ" sz="1400" dirty="0"/>
          </a:p>
          <a:p>
            <a:pPr lvl="1"/>
            <a:r>
              <a:rPr lang="cs-CZ" sz="1400" dirty="0"/>
              <a:t>1.6 </a:t>
            </a:r>
            <a:r>
              <a:rPr lang="cs-CZ" sz="1400" dirty="0" smtClean="0"/>
              <a:t>Audity </a:t>
            </a:r>
            <a:r>
              <a:rPr lang="cs-CZ" sz="1400" dirty="0"/>
              <a:t>v roce 2019 (</a:t>
            </a:r>
            <a:r>
              <a:rPr lang="cs-CZ" sz="1400" dirty="0" smtClean="0"/>
              <a:t>AO </a:t>
            </a:r>
            <a:r>
              <a:rPr lang="cs-CZ" sz="1400" dirty="0"/>
              <a:t>MF, </a:t>
            </a:r>
            <a:r>
              <a:rPr lang="cs-CZ" sz="1400" dirty="0" smtClean="0"/>
              <a:t>EÚD) a kontroly </a:t>
            </a:r>
            <a:r>
              <a:rPr lang="cs-CZ" sz="1400" dirty="0"/>
              <a:t>NKÚ v roce 2019</a:t>
            </a:r>
            <a:endParaRPr lang="cs-CZ" sz="1400" dirty="0" smtClean="0"/>
          </a:p>
          <a:p>
            <a:pPr lvl="1"/>
            <a:r>
              <a:rPr lang="cs-CZ" sz="1400" dirty="0"/>
              <a:t>1.7 Stav implementace FN IROP</a:t>
            </a:r>
          </a:p>
          <a:p>
            <a:pPr lvl="1"/>
            <a:r>
              <a:rPr lang="cs-CZ" sz="1400" dirty="0"/>
              <a:t>1.8 Stav přípravy IROP 2021 – </a:t>
            </a:r>
            <a:r>
              <a:rPr lang="cs-CZ" sz="1400" dirty="0" smtClean="0"/>
              <a:t>2027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pl-PL" sz="1400" b="1" dirty="0"/>
              <a:t>2. Výroční zpráva IROP za rok </a:t>
            </a:r>
            <a:r>
              <a:rPr lang="pl-PL" sz="1400" b="1" dirty="0" smtClean="0"/>
              <a:t>2019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pl-PL" sz="1400" b="1" dirty="0" smtClean="0"/>
              <a:t>3. Změny kritérií pro integrované projekty ITI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1400" b="1" dirty="0" smtClean="0"/>
              <a:t>4. Aktualizace Evaluačního plánu IROP (včetně informace o probíhajících evaluací)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1400" b="1" dirty="0" smtClean="0"/>
              <a:t>5. Vyhodnocení Ročního komunikačního plánu IROP za rok 2019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1400" b="1" dirty="0" smtClean="0"/>
              <a:t>6</a:t>
            </a:r>
            <a:r>
              <a:rPr lang="cs-CZ" sz="1400" b="1" dirty="0"/>
              <a:t>. Plnění závěrů z 12. zasedání </a:t>
            </a:r>
            <a:r>
              <a:rPr lang="cs-CZ" sz="1400" b="1" dirty="0" err="1"/>
              <a:t>MoV</a:t>
            </a:r>
            <a:r>
              <a:rPr lang="cs-CZ" sz="1400" b="1" dirty="0"/>
              <a:t> IROP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cs-CZ" sz="1400" b="1" dirty="0" smtClean="0"/>
              <a:t>7. Digitalizace stavebního řízení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524173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1.3 </a:t>
            </a:r>
            <a:r>
              <a:rPr lang="cs-CZ" dirty="0"/>
              <a:t>Sledované oblasti a přijatá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sz="1600" b="1" dirty="0"/>
              <a:t>Neplnění lhůt </a:t>
            </a:r>
            <a:r>
              <a:rPr lang="cs-CZ" sz="1600" dirty="0"/>
              <a:t>uložených Obecnými/Specifickými pravidly pro žadatele a příjemce </a:t>
            </a:r>
            <a:r>
              <a:rPr lang="cs-CZ" sz="1600" dirty="0" smtClean="0"/>
              <a:t>z důvodu komplikací způsobených pandemií COVID-19</a:t>
            </a:r>
          </a:p>
          <a:p>
            <a:pPr lvl="2"/>
            <a:r>
              <a:rPr lang="cs-CZ" sz="1600" dirty="0"/>
              <a:t>Možnost požádat o prodloužení lhůty bez hrozby sankce či ukončení administrace projektu </a:t>
            </a:r>
            <a:endParaRPr lang="cs-CZ" sz="1600" dirty="0" smtClean="0"/>
          </a:p>
          <a:p>
            <a:pPr lvl="2"/>
            <a:r>
              <a:rPr lang="cs-CZ" sz="1600" dirty="0" smtClean="0"/>
              <a:t>Proaktivní podpora ze strany projektových manažerů CRR ČR bez přerušení nebo omezení činnosti </a:t>
            </a:r>
            <a:endParaRPr lang="cs-CZ" sz="1600" dirty="0"/>
          </a:p>
          <a:p>
            <a:pPr lvl="1"/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758473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Další opatření </a:t>
            </a:r>
            <a:r>
              <a:rPr lang="cs-CZ" sz="1600" dirty="0"/>
              <a:t>ŘO proti dopadům krize COVID na žadatele a příjemce</a:t>
            </a:r>
            <a:endParaRPr lang="cs-CZ" sz="1600" b="1" u="sng" dirty="0" smtClean="0"/>
          </a:p>
          <a:p>
            <a:pPr marL="0" indent="0">
              <a:buNone/>
            </a:pPr>
            <a:r>
              <a:rPr lang="cs-CZ" sz="1600" b="1" u="sng" dirty="0" smtClean="0"/>
              <a:t>Záznam k realizaci IROP č. 218</a:t>
            </a:r>
            <a:r>
              <a:rPr lang="cs-CZ" sz="1600" dirty="0" smtClean="0"/>
              <a:t> ze dne 7. 4. 2020</a:t>
            </a:r>
          </a:p>
          <a:p>
            <a:pPr lvl="1"/>
            <a:r>
              <a:rPr lang="cs-CZ" sz="1600" dirty="0"/>
              <a:t>Před vydáním Závazného stanoviska č. 20, když žadatelé/příjemci nedodrželi lhůty pro předložení nebo doplnění stanovené pravidly a zažádali o prodloužení této lhůty z důvodu mimořádných opatření, umožnilo </a:t>
            </a:r>
            <a:r>
              <a:rPr lang="cs-CZ" sz="1600" dirty="0" smtClean="0"/>
              <a:t>Centrum </a:t>
            </a:r>
            <a:r>
              <a:rPr lang="cs-CZ" sz="1600" dirty="0"/>
              <a:t>pro regionální rozvoj </a:t>
            </a:r>
            <a:r>
              <a:rPr lang="cs-CZ" sz="1600" dirty="0" smtClean="0"/>
              <a:t>ČR prodloužení</a:t>
            </a:r>
          </a:p>
          <a:p>
            <a:pPr lvl="1"/>
            <a:endParaRPr lang="cs-CZ" sz="1600" dirty="0"/>
          </a:p>
          <a:p>
            <a:pPr marL="0" indent="0">
              <a:buNone/>
            </a:pPr>
            <a:r>
              <a:rPr lang="cs-CZ" sz="1600" b="1" u="sng" dirty="0" smtClean="0"/>
              <a:t>Záznam k realizaci IROP č. 219</a:t>
            </a:r>
            <a:r>
              <a:rPr lang="cs-CZ" sz="1600" dirty="0" smtClean="0"/>
              <a:t> ze dne 11. 5. 2020</a:t>
            </a:r>
          </a:p>
          <a:p>
            <a:pPr lvl="1"/>
            <a:r>
              <a:rPr lang="cs-CZ" sz="1600" dirty="0" smtClean="0"/>
              <a:t>Možnost provést </a:t>
            </a:r>
            <a:r>
              <a:rPr lang="cs-CZ" sz="1600" dirty="0"/>
              <a:t>změnu </a:t>
            </a:r>
            <a:r>
              <a:rPr lang="cs-CZ" sz="1600" dirty="0" smtClean="0"/>
              <a:t>výzev nositelů </a:t>
            </a:r>
            <a:r>
              <a:rPr lang="cs-CZ" sz="1600" dirty="0"/>
              <a:t>IN a ZS ITI </a:t>
            </a:r>
            <a:r>
              <a:rPr lang="cs-CZ" sz="1600" dirty="0" smtClean="0"/>
              <a:t>spočívající </a:t>
            </a:r>
            <a:r>
              <a:rPr lang="cs-CZ" sz="1600" dirty="0"/>
              <a:t>v posunu nejzazšího data pro ukončení fyzické realizace projektu na pozdější </a:t>
            </a:r>
            <a:r>
              <a:rPr lang="cs-CZ" sz="1600" dirty="0" smtClean="0"/>
              <a:t>datum, </a:t>
            </a:r>
            <a:r>
              <a:rPr lang="cs-CZ" sz="1600" dirty="0"/>
              <a:t>a to za současného splnění </a:t>
            </a:r>
            <a:r>
              <a:rPr lang="cs-CZ" sz="1600" dirty="0" smtClean="0"/>
              <a:t>příslušných </a:t>
            </a:r>
            <a:r>
              <a:rPr lang="cs-CZ" sz="1600" dirty="0"/>
              <a:t>podmínek tak, aby byl nadále zachován transparentní postup vůči všem potenciálním </a:t>
            </a:r>
            <a:r>
              <a:rPr lang="cs-CZ" sz="1600" dirty="0" smtClean="0"/>
              <a:t>žadatelům</a:t>
            </a:r>
            <a:endParaRPr lang="cs-CZ" sz="1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460498"/>
          </a:xfrm>
        </p:spPr>
        <p:txBody>
          <a:bodyPr/>
          <a:lstStyle/>
          <a:p>
            <a:r>
              <a:rPr lang="cs-CZ" dirty="0" smtClean="0"/>
              <a:t>1.3 </a:t>
            </a:r>
            <a:r>
              <a:rPr lang="cs-CZ" dirty="0"/>
              <a:t>Sledované oblasti a přijatá opatření </a:t>
            </a:r>
          </a:p>
        </p:txBody>
      </p:sp>
    </p:spTree>
    <p:extLst>
      <p:ext uri="{BB962C8B-B14F-4D97-AF65-F5344CB8AC3E}">
        <p14:creationId xmlns:p14="http://schemas.microsoft.com/office/powerpoint/2010/main" val="20053133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1.4 </a:t>
            </a:r>
            <a:r>
              <a:rPr lang="cs-CZ" dirty="0"/>
              <a:t>Stav administrace integrovaných </a:t>
            </a:r>
            <a:r>
              <a:rPr lang="cs-CZ" dirty="0" smtClean="0"/>
              <a:t>nástrojů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28650" y="1960281"/>
            <a:ext cx="7863494" cy="409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Od </a:t>
            </a:r>
            <a:r>
              <a:rPr lang="cs-CZ" sz="1600" b="1" dirty="0" smtClean="0"/>
              <a:t>12. </a:t>
            </a:r>
            <a:r>
              <a:rPr lang="cs-CZ" sz="1600" b="1" dirty="0"/>
              <a:t>zasedání Monitorovacího výboru IROP dne 20. </a:t>
            </a:r>
            <a:r>
              <a:rPr lang="cs-CZ" sz="1600" b="1" dirty="0" smtClean="0"/>
              <a:t>11. </a:t>
            </a:r>
            <a:r>
              <a:rPr lang="cs-CZ" sz="1600" b="1" dirty="0"/>
              <a:t>2019</a:t>
            </a:r>
          </a:p>
          <a:p>
            <a:pPr lvl="1"/>
            <a:r>
              <a:rPr lang="cs-CZ" sz="1600" dirty="0"/>
              <a:t>Vyhlášeno </a:t>
            </a:r>
            <a:r>
              <a:rPr lang="cs-CZ" sz="1600" dirty="0" smtClean="0"/>
              <a:t>45 </a:t>
            </a:r>
            <a:r>
              <a:rPr lang="cs-CZ" sz="1600" dirty="0"/>
              <a:t>výzev ITI a IPRÚ</a:t>
            </a:r>
          </a:p>
          <a:p>
            <a:pPr lvl="1"/>
            <a:r>
              <a:rPr lang="cs-CZ" sz="1600" dirty="0"/>
              <a:t>Vyhlášeno </a:t>
            </a:r>
            <a:r>
              <a:rPr lang="cs-CZ" sz="1600" dirty="0" smtClean="0"/>
              <a:t>211 </a:t>
            </a:r>
            <a:r>
              <a:rPr lang="cs-CZ" sz="1600" dirty="0"/>
              <a:t>výzev MAS</a:t>
            </a:r>
          </a:p>
          <a:p>
            <a:pPr lvl="1"/>
            <a:r>
              <a:rPr lang="cs-CZ" sz="1600" dirty="0"/>
              <a:t>Schváleno ŘO IROP </a:t>
            </a:r>
            <a:r>
              <a:rPr lang="cs-CZ" sz="1600" dirty="0" smtClean="0"/>
              <a:t>89 </a:t>
            </a:r>
            <a:r>
              <a:rPr lang="cs-CZ" sz="1600" dirty="0"/>
              <a:t>projektů ITI a IPRÚ</a:t>
            </a:r>
          </a:p>
          <a:p>
            <a:pPr lvl="1"/>
            <a:r>
              <a:rPr lang="cs-CZ" sz="1600" dirty="0"/>
              <a:t>Schváleno ŘO IROP </a:t>
            </a:r>
            <a:r>
              <a:rPr lang="cs-CZ" sz="1600" dirty="0" smtClean="0"/>
              <a:t>461 </a:t>
            </a:r>
            <a:r>
              <a:rPr lang="cs-CZ" sz="1600" dirty="0"/>
              <a:t>projektů CLLD</a:t>
            </a:r>
          </a:p>
          <a:p>
            <a:pPr lvl="1"/>
            <a:r>
              <a:rPr lang="cs-CZ" sz="1600" dirty="0"/>
              <a:t>Vydáno Rozhodnutí o poskytnutí dotace </a:t>
            </a:r>
            <a:r>
              <a:rPr lang="cs-CZ" sz="1600" dirty="0" smtClean="0"/>
              <a:t>96 </a:t>
            </a:r>
            <a:r>
              <a:rPr lang="cs-CZ" sz="1600" dirty="0"/>
              <a:t>projektům ITI a IPRÚ</a:t>
            </a:r>
          </a:p>
          <a:p>
            <a:pPr lvl="1"/>
            <a:r>
              <a:rPr lang="cs-CZ" sz="1600" dirty="0"/>
              <a:t>Vydáno Rozhodnutí o poskytnutí dotace </a:t>
            </a:r>
            <a:r>
              <a:rPr lang="cs-CZ" sz="1600" dirty="0" smtClean="0"/>
              <a:t>400 </a:t>
            </a:r>
            <a:r>
              <a:rPr lang="cs-CZ" sz="1600" dirty="0"/>
              <a:t>projektům </a:t>
            </a:r>
            <a:r>
              <a:rPr lang="cs-CZ" sz="1600" dirty="0" smtClean="0"/>
              <a:t>CLLD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b="1" dirty="0"/>
              <a:t>Administrace CLLD</a:t>
            </a:r>
          </a:p>
          <a:p>
            <a:pPr lvl="1"/>
            <a:r>
              <a:rPr lang="cs-CZ" sz="1600" dirty="0"/>
              <a:t>Celkový počet vyhlášených výzev MAS </a:t>
            </a:r>
            <a:r>
              <a:rPr lang="cs-CZ" sz="1600" dirty="0" smtClean="0"/>
              <a:t>je 1 549</a:t>
            </a:r>
            <a:endParaRPr lang="cs-CZ" sz="1600" dirty="0"/>
          </a:p>
          <a:p>
            <a:pPr lvl="1"/>
            <a:r>
              <a:rPr lang="cs-CZ" sz="1600" dirty="0"/>
              <a:t>177 MAS má uzavřenou alespoň 1 výzvu a hodnotí</a:t>
            </a:r>
          </a:p>
          <a:p>
            <a:pPr lvl="1"/>
            <a:r>
              <a:rPr lang="cs-CZ" sz="1600" dirty="0"/>
              <a:t>Aktuálně 178 MAS má schválené interní postupy, dle kterých může vyhlašovat výzvu MAS</a:t>
            </a:r>
          </a:p>
          <a:p>
            <a:pPr lvl="1"/>
            <a:r>
              <a:rPr lang="cs-CZ" sz="1600" dirty="0"/>
              <a:t>ŘO IROP eviduje 1 spící </a:t>
            </a:r>
            <a:r>
              <a:rPr lang="cs-CZ" sz="1600" dirty="0" smtClean="0"/>
              <a:t>MAS bez vyhlášené výzvy </a:t>
            </a:r>
            <a:r>
              <a:rPr lang="cs-CZ" sz="1600" dirty="0"/>
              <a:t>– MAS Mikulovsko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4919069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683173" y="1476693"/>
          <a:ext cx="7385064" cy="203575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30952">
                  <a:extLst>
                    <a:ext uri="{9D8B030D-6E8A-4147-A177-3AD203B41FA5}">
                      <a16:colId xmlns:a16="http://schemas.microsoft.com/office/drawing/2014/main" val="963856903"/>
                    </a:ext>
                  </a:extLst>
                </a:gridCol>
                <a:gridCol w="2427056">
                  <a:extLst>
                    <a:ext uri="{9D8B030D-6E8A-4147-A177-3AD203B41FA5}">
                      <a16:colId xmlns:a16="http://schemas.microsoft.com/office/drawing/2014/main" val="420766219"/>
                    </a:ext>
                  </a:extLst>
                </a:gridCol>
                <a:gridCol w="2427056">
                  <a:extLst>
                    <a:ext uri="{9D8B030D-6E8A-4147-A177-3AD203B41FA5}">
                      <a16:colId xmlns:a16="http://schemas.microsoft.com/office/drawing/2014/main" val="2714460834"/>
                    </a:ext>
                  </a:extLst>
                </a:gridCol>
              </a:tblGrid>
              <a:tr h="6711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Projekty ITI</a:t>
                      </a:r>
                      <a:r>
                        <a:rPr lang="cs-CZ" sz="11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IPRÚ </a:t>
                      </a:r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SC</a:t>
                      </a:r>
                      <a:r>
                        <a:rPr lang="cs-CZ" sz="11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celkem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schválených </a:t>
                      </a:r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projektů </a:t>
                      </a:r>
                      <a:b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Právním aktem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Již rozděleno v CZK na projekty - vydaný Právní </a:t>
                      </a:r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 (EFRR)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79005"/>
                  </a:ext>
                </a:extLst>
              </a:tr>
              <a:tr h="2259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</a:t>
                      </a:r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silnice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040 461 102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6316356"/>
                  </a:ext>
                </a:extLst>
              </a:tr>
              <a:tr h="2259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doprava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742 848 619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7582246"/>
                  </a:ext>
                </a:extLst>
              </a:tr>
              <a:tr h="2259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sociální integrace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057 404 323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926388"/>
                  </a:ext>
                </a:extLst>
              </a:tr>
              <a:tr h="2259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sociální podnikání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951 019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062985"/>
                  </a:ext>
                </a:extLst>
              </a:tr>
              <a:tr h="22594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vzdělávání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102 471 007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3501936"/>
                  </a:ext>
                </a:extLst>
              </a:tr>
              <a:tr h="2348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kultura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408 231 845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9026588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683174" y="3712472"/>
          <a:ext cx="7385063" cy="231652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41028">
                  <a:extLst>
                    <a:ext uri="{9D8B030D-6E8A-4147-A177-3AD203B41FA5}">
                      <a16:colId xmlns:a16="http://schemas.microsoft.com/office/drawing/2014/main" val="900126411"/>
                    </a:ext>
                  </a:extLst>
                </a:gridCol>
                <a:gridCol w="2287100">
                  <a:extLst>
                    <a:ext uri="{9D8B030D-6E8A-4147-A177-3AD203B41FA5}">
                      <a16:colId xmlns:a16="http://schemas.microsoft.com/office/drawing/2014/main" val="2743778114"/>
                    </a:ext>
                  </a:extLst>
                </a:gridCol>
                <a:gridCol w="2356935">
                  <a:extLst>
                    <a:ext uri="{9D8B030D-6E8A-4147-A177-3AD203B41FA5}">
                      <a16:colId xmlns:a16="http://schemas.microsoft.com/office/drawing/2014/main" val="1557251459"/>
                    </a:ext>
                  </a:extLst>
                </a:gridCol>
              </a:tblGrid>
              <a:tr h="6348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Projekty CLLD po SC celkem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schválených </a:t>
                      </a:r>
                      <a:r>
                        <a:rPr lang="cs-CZ" sz="11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projektů </a:t>
                      </a:r>
                      <a:br>
                        <a:rPr lang="cs-CZ" sz="11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1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Právním aktem</a:t>
                      </a:r>
                      <a:endParaRPr lang="cs-CZ" sz="1100" b="1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Již rozděleno v CZK na projekty - vydaný Právní </a:t>
                      </a:r>
                      <a:r>
                        <a:rPr lang="cs-CZ" sz="11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 (EFRR)</a:t>
                      </a:r>
                      <a:endParaRPr lang="cs-CZ" sz="1100" b="1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42183"/>
                  </a:ext>
                </a:extLst>
              </a:tr>
              <a:tr h="2137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doprava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1 770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774 374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7252169"/>
                  </a:ext>
                </a:extLst>
              </a:tr>
              <a:tr h="2137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IZS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053 186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9291376"/>
                  </a:ext>
                </a:extLst>
              </a:tr>
              <a:tr h="2137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sociální integrace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144 067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7620730"/>
                  </a:ext>
                </a:extLst>
              </a:tr>
              <a:tr h="2137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sociální podnikání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485 963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106796"/>
                  </a:ext>
                </a:extLst>
              </a:tr>
              <a:tr h="2137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zdravotnictví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9111413"/>
                  </a:ext>
                </a:extLst>
              </a:tr>
              <a:tr h="2221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vzdělávání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761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1 620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856 537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2443888"/>
                  </a:ext>
                </a:extLst>
              </a:tr>
              <a:tr h="2137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kultura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697 808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081080"/>
                  </a:ext>
                </a:extLst>
              </a:tr>
              <a:tr h="15573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územní rozvoj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cs-CZ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732 275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61005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460498"/>
          </a:xfrm>
        </p:spPr>
        <p:txBody>
          <a:bodyPr/>
          <a:lstStyle/>
          <a:p>
            <a:r>
              <a:rPr lang="cs-CZ" dirty="0" smtClean="0"/>
              <a:t>Stav </a:t>
            </a:r>
            <a:r>
              <a:rPr lang="cs-CZ" dirty="0"/>
              <a:t>administrace integrovaných </a:t>
            </a:r>
            <a:r>
              <a:rPr lang="cs-CZ" dirty="0" smtClean="0"/>
              <a:t>nástrojů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57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36124"/>
            <a:ext cx="8272193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900" b="1" u="sng" dirty="0" smtClean="0">
                <a:solidFill>
                  <a:srgbClr val="6C6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CLLD</a:t>
            </a:r>
            <a:endParaRPr lang="cs-CZ" sz="1900" b="1" dirty="0" smtClean="0">
              <a:solidFill>
                <a:schemeClr val="tx1"/>
              </a:solidFill>
            </a:endParaRPr>
          </a:p>
          <a:p>
            <a:r>
              <a:rPr lang="cs-CZ" sz="1900" b="1" dirty="0" smtClean="0">
                <a:solidFill>
                  <a:schemeClr val="tx1"/>
                </a:solidFill>
              </a:rPr>
              <a:t>Černá</a:t>
            </a:r>
            <a:r>
              <a:rPr lang="cs-CZ" sz="1900" dirty="0" smtClean="0"/>
              <a:t> </a:t>
            </a:r>
            <a:r>
              <a:rPr lang="cs-CZ" sz="1900" dirty="0" smtClean="0">
                <a:solidFill>
                  <a:srgbClr val="6C6C6C"/>
                </a:solidFill>
              </a:rPr>
              <a:t>– objem </a:t>
            </a:r>
            <a:r>
              <a:rPr lang="cs-CZ" sz="1900" dirty="0">
                <a:solidFill>
                  <a:srgbClr val="6C6C6C"/>
                </a:solidFill>
              </a:rPr>
              <a:t>vyhlášených prostředků ve výzvách </a:t>
            </a:r>
            <a:r>
              <a:rPr lang="cs-CZ" sz="1900" dirty="0" smtClean="0">
                <a:solidFill>
                  <a:srgbClr val="6C6C6C"/>
                </a:solidFill>
              </a:rPr>
              <a:t>je v min. výši 55,44 % </a:t>
            </a:r>
            <a:r>
              <a:rPr lang="cs-CZ" sz="1900" b="1" dirty="0">
                <a:solidFill>
                  <a:srgbClr val="6C6C6C"/>
                </a:solidFill>
              </a:rPr>
              <a:t>→ </a:t>
            </a:r>
            <a:r>
              <a:rPr lang="cs-CZ" sz="1900" b="1" dirty="0" smtClean="0">
                <a:solidFill>
                  <a:srgbClr val="6C6C6C"/>
                </a:solidFill>
              </a:rPr>
              <a:t>14 MAS</a:t>
            </a:r>
            <a:endParaRPr lang="cs-CZ" sz="1900" dirty="0" smtClean="0">
              <a:solidFill>
                <a:srgbClr val="6C6C6C"/>
              </a:solidFill>
            </a:endParaRPr>
          </a:p>
          <a:p>
            <a:r>
              <a:rPr lang="cs-CZ" sz="1900" b="1" dirty="0" smtClean="0">
                <a:solidFill>
                  <a:srgbClr val="FF0000"/>
                </a:solidFill>
              </a:rPr>
              <a:t>Červená</a:t>
            </a:r>
            <a:r>
              <a:rPr lang="cs-CZ" sz="1900" b="1" dirty="0" smtClean="0"/>
              <a:t> </a:t>
            </a:r>
            <a:r>
              <a:rPr lang="cs-CZ" sz="1900" dirty="0">
                <a:solidFill>
                  <a:srgbClr val="6C6C6C"/>
                </a:solidFill>
              </a:rPr>
              <a:t>– objem </a:t>
            </a:r>
            <a:r>
              <a:rPr lang="cs-CZ" sz="1900" dirty="0" smtClean="0">
                <a:solidFill>
                  <a:srgbClr val="6C6C6C"/>
                </a:solidFill>
              </a:rPr>
              <a:t>předložených projektů je v min. výši 55,44 % 	</a:t>
            </a:r>
            <a:r>
              <a:rPr lang="cs-CZ" sz="1900" b="1" dirty="0" smtClean="0">
                <a:solidFill>
                  <a:srgbClr val="6C6C6C"/>
                </a:solidFill>
              </a:rPr>
              <a:t>→ 11 MAS</a:t>
            </a:r>
            <a:endParaRPr lang="cs-CZ" sz="1900" b="1" u="sng" dirty="0" smtClean="0">
              <a:solidFill>
                <a:srgbClr val="6C6C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900" b="1" dirty="0" smtClean="0">
                <a:solidFill>
                  <a:srgbClr val="FFC000"/>
                </a:solidFill>
              </a:rPr>
              <a:t>Oranžová</a:t>
            </a:r>
            <a:r>
              <a:rPr lang="cs-CZ" sz="1900" b="1" dirty="0" smtClean="0">
                <a:solidFill>
                  <a:srgbClr val="6C6C6C"/>
                </a:solidFill>
              </a:rPr>
              <a:t> </a:t>
            </a:r>
            <a:r>
              <a:rPr lang="cs-CZ" sz="1900" dirty="0">
                <a:solidFill>
                  <a:srgbClr val="6C6C6C"/>
                </a:solidFill>
              </a:rPr>
              <a:t>– objem předložených projektů </a:t>
            </a:r>
            <a:r>
              <a:rPr lang="cs-CZ" sz="1900" dirty="0" smtClean="0">
                <a:solidFill>
                  <a:srgbClr val="6C6C6C"/>
                </a:solidFill>
              </a:rPr>
              <a:t/>
            </a:r>
            <a:br>
              <a:rPr lang="cs-CZ" sz="1900" dirty="0" smtClean="0">
                <a:solidFill>
                  <a:srgbClr val="6C6C6C"/>
                </a:solidFill>
              </a:rPr>
            </a:br>
            <a:r>
              <a:rPr lang="cs-CZ" sz="1900" dirty="0" smtClean="0">
                <a:solidFill>
                  <a:srgbClr val="6C6C6C"/>
                </a:solidFill>
              </a:rPr>
              <a:t>(</a:t>
            </a:r>
            <a:r>
              <a:rPr lang="cs-CZ" sz="1900" dirty="0">
                <a:solidFill>
                  <a:srgbClr val="6C6C6C"/>
                </a:solidFill>
              </a:rPr>
              <a:t>v pozitivních stavech) </a:t>
            </a:r>
            <a:r>
              <a:rPr lang="cs-CZ" sz="1900" dirty="0" smtClean="0">
                <a:solidFill>
                  <a:srgbClr val="6C6C6C"/>
                </a:solidFill>
              </a:rPr>
              <a:t>je v min. </a:t>
            </a:r>
            <a:r>
              <a:rPr lang="cs-CZ" sz="1900" dirty="0">
                <a:solidFill>
                  <a:srgbClr val="6C6C6C"/>
                </a:solidFill>
              </a:rPr>
              <a:t>výši </a:t>
            </a:r>
            <a:r>
              <a:rPr lang="cs-CZ" sz="1900" dirty="0" smtClean="0">
                <a:solidFill>
                  <a:srgbClr val="6C6C6C"/>
                </a:solidFill>
              </a:rPr>
              <a:t>55,44 % 			</a:t>
            </a:r>
            <a:r>
              <a:rPr lang="cs-CZ" sz="1900" b="1" dirty="0" smtClean="0">
                <a:solidFill>
                  <a:srgbClr val="6C6C6C"/>
                </a:solidFill>
              </a:rPr>
              <a:t>→ 46 MAS</a:t>
            </a:r>
            <a:endParaRPr lang="cs-CZ" sz="1900" b="1" u="sng" dirty="0">
              <a:solidFill>
                <a:srgbClr val="6C6C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900" b="1" dirty="0" smtClean="0">
                <a:solidFill>
                  <a:srgbClr val="00B0F0"/>
                </a:solidFill>
              </a:rPr>
              <a:t>Modrá</a:t>
            </a:r>
            <a:r>
              <a:rPr lang="cs-CZ" sz="1900" b="1" dirty="0" smtClean="0"/>
              <a:t> </a:t>
            </a:r>
            <a:r>
              <a:rPr lang="cs-CZ" sz="1900" dirty="0" smtClean="0">
                <a:solidFill>
                  <a:srgbClr val="6C6C6C"/>
                </a:solidFill>
              </a:rPr>
              <a:t>– objem realizovaných projektů je v min. výši 55,44 % 	</a:t>
            </a:r>
            <a:r>
              <a:rPr lang="cs-CZ" sz="1900" b="1" dirty="0" smtClean="0">
                <a:solidFill>
                  <a:srgbClr val="6C6C6C"/>
                </a:solidFill>
              </a:rPr>
              <a:t>→ 79 MAS</a:t>
            </a:r>
            <a:endParaRPr lang="cs-CZ" sz="1900" b="1" u="sng" dirty="0" smtClean="0">
              <a:solidFill>
                <a:srgbClr val="6C6C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900" b="1" dirty="0" smtClean="0">
                <a:solidFill>
                  <a:srgbClr val="00B050"/>
                </a:solidFill>
              </a:rPr>
              <a:t>Zelená</a:t>
            </a:r>
            <a:r>
              <a:rPr lang="cs-CZ" sz="1900" b="1" dirty="0" smtClean="0"/>
              <a:t> </a:t>
            </a:r>
            <a:r>
              <a:rPr lang="cs-CZ" sz="1900" dirty="0">
                <a:solidFill>
                  <a:srgbClr val="6C6C6C"/>
                </a:solidFill>
              </a:rPr>
              <a:t>– objem vyčerpaných prostředků je v min. výši </a:t>
            </a:r>
            <a:r>
              <a:rPr lang="cs-CZ" sz="1900" dirty="0" smtClean="0">
                <a:solidFill>
                  <a:srgbClr val="6C6C6C"/>
                </a:solidFill>
              </a:rPr>
              <a:t>55,44 % 	</a:t>
            </a:r>
            <a:r>
              <a:rPr lang="cs-CZ" sz="1900" b="1" dirty="0" smtClean="0">
                <a:solidFill>
                  <a:srgbClr val="6C6C6C"/>
                </a:solidFill>
              </a:rPr>
              <a:t>→ 25 MAS</a:t>
            </a:r>
            <a:endParaRPr lang="cs-CZ" sz="1900" dirty="0">
              <a:solidFill>
                <a:srgbClr val="6C6C6C"/>
              </a:solidFill>
            </a:endParaRPr>
          </a:p>
          <a:p>
            <a:pPr marL="0" indent="0">
              <a:buNone/>
            </a:pPr>
            <a:r>
              <a:rPr lang="cs-CZ" sz="1900" b="1" dirty="0" smtClean="0">
                <a:solidFill>
                  <a:srgbClr val="6C6C6C"/>
                </a:solidFill>
              </a:rPr>
              <a:t>3 </a:t>
            </a:r>
            <a:r>
              <a:rPr lang="cs-CZ" sz="1900" b="1" dirty="0">
                <a:solidFill>
                  <a:srgbClr val="6C6C6C"/>
                </a:solidFill>
              </a:rPr>
              <a:t>MAS </a:t>
            </a:r>
            <a:r>
              <a:rPr lang="cs-CZ" sz="1900" b="1" dirty="0" smtClean="0">
                <a:solidFill>
                  <a:srgbClr val="6C6C6C"/>
                </a:solidFill>
              </a:rPr>
              <a:t>nemají </a:t>
            </a:r>
            <a:r>
              <a:rPr lang="cs-CZ" sz="1900" b="1" dirty="0">
                <a:solidFill>
                  <a:srgbClr val="6C6C6C"/>
                </a:solidFill>
              </a:rPr>
              <a:t>v tuto chvíli </a:t>
            </a:r>
            <a:r>
              <a:rPr lang="cs-CZ" sz="1900" b="1" dirty="0" smtClean="0">
                <a:solidFill>
                  <a:srgbClr val="6C6C6C"/>
                </a:solidFill>
              </a:rPr>
              <a:t>požadovaný </a:t>
            </a:r>
            <a:r>
              <a:rPr lang="cs-CZ" sz="1900" b="1" dirty="0">
                <a:solidFill>
                  <a:srgbClr val="6C6C6C"/>
                </a:solidFill>
              </a:rPr>
              <a:t>objem alokace ve vyhlášených výzvách!</a:t>
            </a:r>
          </a:p>
          <a:p>
            <a:endParaRPr lang="cs-CZ" sz="1900" b="1" u="sng" dirty="0">
              <a:solidFill>
                <a:srgbClr val="6C6C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1900" b="1" u="sng" dirty="0" smtClean="0">
                <a:solidFill>
                  <a:srgbClr val="6C6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 a IPRÚ</a:t>
            </a:r>
          </a:p>
          <a:p>
            <a:r>
              <a:rPr lang="cs-CZ" sz="1900" b="1" dirty="0" smtClean="0">
                <a:solidFill>
                  <a:srgbClr val="FFC000"/>
                </a:solidFill>
              </a:rPr>
              <a:t>České Budějovice, Liberec - Jablonec</a:t>
            </a:r>
          </a:p>
          <a:p>
            <a:r>
              <a:rPr lang="cs-CZ" sz="1900" b="1" dirty="0" smtClean="0">
                <a:solidFill>
                  <a:srgbClr val="00B0F0"/>
                </a:solidFill>
              </a:rPr>
              <a:t>Praha, Brno, Ostrava, Olomouc, Hradec Králové – Pardubice, Ústí – Chomutov, Jihlava, Karlovy Vary, Mladá Boleslav, Zlín</a:t>
            </a:r>
          </a:p>
          <a:p>
            <a:r>
              <a:rPr lang="cs-CZ" sz="1900" b="1" dirty="0" smtClean="0">
                <a:solidFill>
                  <a:srgbClr val="00B050"/>
                </a:solidFill>
              </a:rPr>
              <a:t>Plzeň</a:t>
            </a:r>
            <a:endParaRPr lang="cs-CZ" sz="1900" b="1" u="sng" dirty="0" smtClean="0">
              <a:solidFill>
                <a:srgbClr val="6C6C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1600" b="1" u="sng" dirty="0">
              <a:solidFill>
                <a:srgbClr val="6C6C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460498"/>
          </a:xfrm>
        </p:spPr>
        <p:txBody>
          <a:bodyPr/>
          <a:lstStyle/>
          <a:p>
            <a:r>
              <a:rPr lang="cs-CZ" dirty="0" smtClean="0"/>
              <a:t>Semafor k vyhodnocování závazků IN </a:t>
            </a:r>
            <a:br>
              <a:rPr lang="cs-CZ" dirty="0" smtClean="0"/>
            </a:br>
            <a:r>
              <a:rPr lang="cs-CZ" dirty="0" smtClean="0"/>
              <a:t>v roce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3907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63494" cy="1460498"/>
          </a:xfrm>
        </p:spPr>
        <p:txBody>
          <a:bodyPr/>
          <a:lstStyle/>
          <a:p>
            <a:r>
              <a:rPr lang="cs-CZ" dirty="0" smtClean="0"/>
              <a:t>Stav administrace ITI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36855"/>
              </p:ext>
            </p:extLst>
          </p:nvPr>
        </p:nvGraphicFramePr>
        <p:xfrm>
          <a:off x="36244" y="995838"/>
          <a:ext cx="9048306" cy="5061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509">
                  <a:extLst>
                    <a:ext uri="{9D8B030D-6E8A-4147-A177-3AD203B41FA5}">
                      <a16:colId xmlns:a16="http://schemas.microsoft.com/office/drawing/2014/main" val="2342756106"/>
                    </a:ext>
                  </a:extLst>
                </a:gridCol>
                <a:gridCol w="705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292">
                  <a:extLst>
                    <a:ext uri="{9D8B030D-6E8A-4147-A177-3AD203B41FA5}">
                      <a16:colId xmlns:a16="http://schemas.microsoft.com/office/drawing/2014/main" val="1251187934"/>
                    </a:ext>
                  </a:extLst>
                </a:gridCol>
                <a:gridCol w="785175">
                  <a:extLst>
                    <a:ext uri="{9D8B030D-6E8A-4147-A177-3AD203B41FA5}">
                      <a16:colId xmlns:a16="http://schemas.microsoft.com/office/drawing/2014/main" val="799171822"/>
                    </a:ext>
                  </a:extLst>
                </a:gridCol>
                <a:gridCol w="677617">
                  <a:extLst>
                    <a:ext uri="{9D8B030D-6E8A-4147-A177-3AD203B41FA5}">
                      <a16:colId xmlns:a16="http://schemas.microsoft.com/office/drawing/2014/main" val="4148597833"/>
                    </a:ext>
                  </a:extLst>
                </a:gridCol>
                <a:gridCol w="924961">
                  <a:extLst>
                    <a:ext uri="{9D8B030D-6E8A-4147-A177-3AD203B41FA5}">
                      <a16:colId xmlns:a16="http://schemas.microsoft.com/office/drawing/2014/main" val="2364393850"/>
                    </a:ext>
                  </a:extLst>
                </a:gridCol>
                <a:gridCol w="829339">
                  <a:extLst>
                    <a:ext uri="{9D8B030D-6E8A-4147-A177-3AD203B41FA5}">
                      <a16:colId xmlns:a16="http://schemas.microsoft.com/office/drawing/2014/main" val="4066553809"/>
                    </a:ext>
                  </a:extLst>
                </a:gridCol>
                <a:gridCol w="908113">
                  <a:extLst>
                    <a:ext uri="{9D8B030D-6E8A-4147-A177-3AD203B41FA5}">
                      <a16:colId xmlns:a16="http://schemas.microsoft.com/office/drawing/2014/main" val="2266447632"/>
                    </a:ext>
                  </a:extLst>
                </a:gridCol>
              </a:tblGrid>
              <a:tr h="9766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ITI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strategie</a:t>
                      </a:r>
                    </a:p>
                    <a:p>
                      <a:pPr algn="ctr" fontAlgn="ctr"/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(Kč)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výzev 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výzev</a:t>
                      </a:r>
                      <a:b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zaregistrovaných žádostí ve výzvách ITI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zaregistrovaných žádostí ve výzvách ITI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Dohodnoceno ZS ITI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projektů </a:t>
                      </a:r>
                      <a:r>
                        <a:rPr lang="pl-PL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</a:t>
                      </a:r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realizaci s vydaným PA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projektů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realizaci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vydaným PA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proplacených ŽOP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proplacených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ŽOP</a:t>
                      </a:r>
                      <a:b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3 689 948 328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6 872 114 642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5 104 712 565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653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840 132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979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243 466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2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Brno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2 184 879 392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2 887 091 663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2 473 938 436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1 475 561 335</a:t>
                      </a: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822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147 566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Ostrava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2 851 175 000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3 478 188 441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3 400 993 191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520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993 543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1 275 569 </a:t>
                      </a: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4136718"/>
                  </a:ext>
                </a:extLst>
              </a:tr>
              <a:tr h="1467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1612318"/>
                  </a:ext>
                </a:extLst>
              </a:tr>
              <a:tr h="3072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1 688 941 000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2 014 854 312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1 812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494 860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611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907 846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831 231 855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0341615"/>
                  </a:ext>
                </a:extLst>
              </a:tr>
              <a:tr h="1467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03250200"/>
                  </a:ext>
                </a:extLst>
              </a:tr>
              <a:tr h="3072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Hradec Králové - Pardubice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2 157 360 000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3 170 603 173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1 642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180 842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1 304 629 766</a:t>
                      </a: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762 653 216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7795377"/>
                  </a:ext>
                </a:extLst>
              </a:tr>
              <a:tr h="1467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4455319"/>
                  </a:ext>
                </a:extLst>
              </a:tr>
              <a:tr h="3072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920 755 000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2 869 891 585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832 098 312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756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739 887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647 828 908</a:t>
                      </a: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400168"/>
                  </a:ext>
                </a:extLst>
              </a:tr>
              <a:tr h="1467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76357"/>
                  </a:ext>
                </a:extLst>
              </a:tr>
              <a:tr h="3072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Ústí - Chomutov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944 732 000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1 543 226 743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1 352 682 606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817 795 255</a:t>
                      </a: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507 571 083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6075102"/>
                  </a:ext>
                </a:extLst>
              </a:tr>
              <a:tr h="1467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43148798"/>
                  </a:ext>
                </a:extLst>
              </a:tr>
              <a:tr h="3072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14 437 790 720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22 835 970 559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835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16 619</a:t>
                      </a:r>
                      <a:r>
                        <a:rPr lang="cs-CZ" sz="900" b="1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100 812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762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576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141</a:t>
                      </a:r>
                      <a:r>
                        <a:rPr lang="cs-CZ" sz="900" b="1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467 764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589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826</a:t>
                      </a:r>
                      <a:r>
                        <a:rPr lang="cs-CZ" sz="900" b="1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245 259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0569486"/>
                  </a:ext>
                </a:extLst>
              </a:tr>
              <a:tr h="4185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vůči alokaci ve </a:t>
                      </a:r>
                      <a:r>
                        <a:rPr lang="cs-CZ" sz="9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strategiích</a:t>
                      </a:r>
                      <a:endParaRPr lang="cs-CZ" sz="9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158,2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115,1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77,2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40,4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789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971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63494" cy="1460498"/>
          </a:xfrm>
        </p:spPr>
        <p:txBody>
          <a:bodyPr/>
          <a:lstStyle/>
          <a:p>
            <a:r>
              <a:rPr lang="cs-CZ" dirty="0" smtClean="0"/>
              <a:t>Stav administrace IPRÚ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49048" y="1095372"/>
          <a:ext cx="9022697" cy="5073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272">
                  <a:extLst>
                    <a:ext uri="{9D8B030D-6E8A-4147-A177-3AD203B41FA5}">
                      <a16:colId xmlns:a16="http://schemas.microsoft.com/office/drawing/2014/main" val="2342756106"/>
                    </a:ext>
                  </a:extLst>
                </a:gridCol>
                <a:gridCol w="96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8737">
                  <a:extLst>
                    <a:ext uri="{9D8B030D-6E8A-4147-A177-3AD203B41FA5}">
                      <a16:colId xmlns:a16="http://schemas.microsoft.com/office/drawing/2014/main" val="1251187934"/>
                    </a:ext>
                  </a:extLst>
                </a:gridCol>
                <a:gridCol w="870298">
                  <a:extLst>
                    <a:ext uri="{9D8B030D-6E8A-4147-A177-3AD203B41FA5}">
                      <a16:colId xmlns:a16="http://schemas.microsoft.com/office/drawing/2014/main" val="799171822"/>
                    </a:ext>
                  </a:extLst>
                </a:gridCol>
                <a:gridCol w="853964">
                  <a:extLst>
                    <a:ext uri="{9D8B030D-6E8A-4147-A177-3AD203B41FA5}">
                      <a16:colId xmlns:a16="http://schemas.microsoft.com/office/drawing/2014/main" val="4148597833"/>
                    </a:ext>
                  </a:extLst>
                </a:gridCol>
                <a:gridCol w="922355">
                  <a:extLst>
                    <a:ext uri="{9D8B030D-6E8A-4147-A177-3AD203B41FA5}">
                      <a16:colId xmlns:a16="http://schemas.microsoft.com/office/drawing/2014/main" val="2364393850"/>
                    </a:ext>
                  </a:extLst>
                </a:gridCol>
                <a:gridCol w="919250">
                  <a:extLst>
                    <a:ext uri="{9D8B030D-6E8A-4147-A177-3AD203B41FA5}">
                      <a16:colId xmlns:a16="http://schemas.microsoft.com/office/drawing/2014/main" val="4066553809"/>
                    </a:ext>
                  </a:extLst>
                </a:gridCol>
              </a:tblGrid>
              <a:tr h="10754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IPRÚ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strategie</a:t>
                      </a:r>
                    </a:p>
                    <a:p>
                      <a:pPr algn="ctr" fontAlgn="ctr"/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(Kč)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výzev 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výzev</a:t>
                      </a:r>
                      <a:b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zaregistrovaných žádostí ve výzvách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IPRÚ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zaregistrovaných žádostí ve výzvách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IPRÚ</a:t>
                      </a:r>
                      <a:r>
                        <a:rPr lang="cs-CZ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projektů </a:t>
                      </a:r>
                      <a:r>
                        <a:rPr lang="pl-PL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</a:t>
                      </a:r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realizaci s vydaným PA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projektů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realizaci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vydaným PA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proplacených ŽOP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proplacených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ŽOP</a:t>
                      </a:r>
                      <a:r>
                        <a:rPr lang="cs-CZ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</a:t>
                      </a:r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České Budějovice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1 103 099 400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774 685 712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980 077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587 599 143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528 656 517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2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Jihlava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632 775 000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750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116 502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403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856 644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380 609 036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242 654 800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2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Karlovy Vary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784 609 273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782 574 725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588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398 793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497 580 036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303 509 876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4136718"/>
                  </a:ext>
                </a:extLst>
              </a:tr>
              <a:tr h="1736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227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1612318"/>
                  </a:ext>
                </a:extLst>
              </a:tr>
              <a:tr h="3382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Liberec-Jablonec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584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080 000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053 141 996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382 388 749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865 274 233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346 901 260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0341615"/>
                  </a:ext>
                </a:extLst>
              </a:tr>
              <a:tr h="1736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03250200"/>
                  </a:ext>
                </a:extLst>
              </a:tr>
              <a:tr h="3382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Mladá Boleslav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630 000 000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688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699 250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543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255 307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429 865 859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278 705 167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7795377"/>
                  </a:ext>
                </a:extLst>
              </a:tr>
              <a:tr h="1736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4455319"/>
                  </a:ext>
                </a:extLst>
              </a:tr>
              <a:tr h="3382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Zlín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802 000 000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272 449 988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718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086 148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480 971 844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285</a:t>
                      </a:r>
                      <a:r>
                        <a:rPr lang="cs-CZ" sz="900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564 585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2400168"/>
                  </a:ext>
                </a:extLst>
              </a:tr>
              <a:tr h="1736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4676357"/>
                  </a:ext>
                </a:extLst>
              </a:tr>
              <a:tr h="3382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536 </a:t>
                      </a:r>
                      <a:r>
                        <a:rPr lang="cs-CZ" sz="9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563 673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cs-CZ" sz="900" b="1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321 668 172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cs-CZ" sz="900" b="1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751 965 719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211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3 241 900 150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cs-CZ" sz="900" b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985</a:t>
                      </a:r>
                      <a:r>
                        <a:rPr lang="cs-CZ" sz="900" b="1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992 205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6075102"/>
                  </a:ext>
                </a:extLst>
              </a:tr>
              <a:tr h="4478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vůči alokaci ve </a:t>
                      </a:r>
                      <a:r>
                        <a:rPr lang="cs-CZ" sz="9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strategiích</a:t>
                      </a:r>
                      <a:endParaRPr lang="cs-CZ" sz="900" b="1" i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1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150,3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85,8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58,6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35,9</a:t>
                      </a:r>
                      <a:endParaRPr lang="cs-CZ" sz="11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43148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525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68041" y="1472331"/>
          <a:ext cx="9034035" cy="2269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127">
                  <a:extLst>
                    <a:ext uri="{9D8B030D-6E8A-4147-A177-3AD203B41FA5}">
                      <a16:colId xmlns:a16="http://schemas.microsoft.com/office/drawing/2014/main" val="1732719119"/>
                    </a:ext>
                  </a:extLst>
                </a:gridCol>
                <a:gridCol w="699860">
                  <a:extLst>
                    <a:ext uri="{9D8B030D-6E8A-4147-A177-3AD203B41FA5}">
                      <a16:colId xmlns:a16="http://schemas.microsoft.com/office/drawing/2014/main" val="441076088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3900718743"/>
                    </a:ext>
                  </a:extLst>
                </a:gridCol>
                <a:gridCol w="956931">
                  <a:extLst>
                    <a:ext uri="{9D8B030D-6E8A-4147-A177-3AD203B41FA5}">
                      <a16:colId xmlns:a16="http://schemas.microsoft.com/office/drawing/2014/main" val="1397227941"/>
                    </a:ext>
                  </a:extLst>
                </a:gridCol>
                <a:gridCol w="1041990">
                  <a:extLst>
                    <a:ext uri="{9D8B030D-6E8A-4147-A177-3AD203B41FA5}">
                      <a16:colId xmlns:a16="http://schemas.microsoft.com/office/drawing/2014/main" val="2259400386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3691792269"/>
                    </a:ext>
                  </a:extLst>
                </a:gridCol>
                <a:gridCol w="1046237">
                  <a:extLst>
                    <a:ext uri="{9D8B030D-6E8A-4147-A177-3AD203B41FA5}">
                      <a16:colId xmlns:a16="http://schemas.microsoft.com/office/drawing/2014/main" val="1089944886"/>
                    </a:ext>
                  </a:extLst>
                </a:gridCol>
                <a:gridCol w="1080275">
                  <a:extLst>
                    <a:ext uri="{9D8B030D-6E8A-4147-A177-3AD203B41FA5}">
                      <a16:colId xmlns:a16="http://schemas.microsoft.com/office/drawing/2014/main" val="3460504885"/>
                    </a:ext>
                  </a:extLst>
                </a:gridCol>
                <a:gridCol w="861237">
                  <a:extLst>
                    <a:ext uri="{9D8B030D-6E8A-4147-A177-3AD203B41FA5}">
                      <a16:colId xmlns:a16="http://schemas.microsoft.com/office/drawing/2014/main" val="4057517815"/>
                    </a:ext>
                  </a:extLst>
                </a:gridCol>
                <a:gridCol w="904374">
                  <a:extLst>
                    <a:ext uri="{9D8B030D-6E8A-4147-A177-3AD203B41FA5}">
                      <a16:colId xmlns:a16="http://schemas.microsoft.com/office/drawing/2014/main" val="1179695489"/>
                    </a:ext>
                  </a:extLst>
                </a:gridCol>
              </a:tblGrid>
              <a:tr h="118378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</a:t>
                      </a: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otevřených</a:t>
                      </a:r>
                      <a:r>
                        <a:rPr lang="cs-CZ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výzev </a:t>
                      </a:r>
                      <a:endParaRPr lang="cs-CZ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uzavřených výzev</a:t>
                      </a: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cs-CZ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Alokace výzev </a:t>
                      </a: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MAS (Kč)</a:t>
                      </a:r>
                      <a:endParaRPr lang="cs-CZ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zaregistrovaných žádostí ve výzvách MAS</a:t>
                      </a:r>
                      <a:endParaRPr lang="cs-CZ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Alokace</a:t>
                      </a:r>
                      <a:r>
                        <a:rPr lang="cs-CZ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zaregistrovaných </a:t>
                      </a:r>
                      <a:r>
                        <a:rPr lang="cs-CZ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žádostí ve výzvách MAS </a:t>
                      </a: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(Kč</a:t>
                      </a:r>
                      <a:r>
                        <a:rPr lang="cs-CZ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endParaRPr lang="cs-CZ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cs-CZ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projektů v realizaci s vydaným PA</a:t>
                      </a:r>
                      <a:endParaRPr lang="cs-CZ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Alokace</a:t>
                      </a:r>
                      <a:r>
                        <a:rPr lang="cs-CZ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projektů v realizaci s vydaným PA</a:t>
                      </a: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(Kč</a:t>
                      </a:r>
                      <a:r>
                        <a:rPr lang="cs-CZ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cs-CZ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proplacených ŽOP</a:t>
                      </a:r>
                      <a:endParaRPr lang="cs-CZ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Alokace proplacených </a:t>
                      </a: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ŽOP</a:t>
                      </a:r>
                      <a:r>
                        <a:rPr lang="cs-CZ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(Kč)</a:t>
                      </a:r>
                      <a:endParaRPr lang="cs-CZ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1617"/>
                  </a:ext>
                </a:extLst>
              </a:tr>
              <a:tr h="5368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cs-CZ" sz="900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900" b="1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448</a:t>
                      </a:r>
                      <a:endParaRPr lang="cs-CZ" sz="900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cs-CZ" sz="900" b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153</a:t>
                      </a:r>
                      <a:r>
                        <a:rPr lang="cs-CZ" sz="900" b="1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660 817</a:t>
                      </a:r>
                      <a:endParaRPr lang="cs-CZ" sz="900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cs-CZ" sz="900" b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291</a:t>
                      </a:r>
                      <a:endParaRPr lang="cs-CZ" sz="900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cs-CZ" sz="900" b="1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423 142 800</a:t>
                      </a:r>
                      <a:endParaRPr lang="cs-CZ" sz="900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900" b="1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062</a:t>
                      </a:r>
                      <a:endParaRPr lang="cs-CZ" sz="900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cs-CZ" sz="900" b="1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545 190 416</a:t>
                      </a:r>
                      <a:endParaRPr lang="cs-CZ" sz="900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900" b="1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290</a:t>
                      </a:r>
                      <a:endParaRPr lang="cs-CZ" sz="900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cs-CZ" sz="900" b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374</a:t>
                      </a:r>
                      <a:r>
                        <a:rPr lang="cs-CZ" sz="900" b="1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619 825</a:t>
                      </a:r>
                      <a:r>
                        <a:rPr lang="cs-CZ" sz="900" b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cs-CZ" sz="900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744231"/>
                  </a:ext>
                </a:extLst>
              </a:tr>
              <a:tr h="54881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vůči alokaci </a:t>
                      </a:r>
                      <a:r>
                        <a:rPr lang="cs-CZ" sz="9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9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s-CZ" sz="900" b="0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 SCLLD</a:t>
                      </a:r>
                      <a:endParaRPr lang="cs-CZ" sz="900" b="0" i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133,5</a:t>
                      </a:r>
                      <a:endParaRPr lang="cs-CZ" sz="900" i="1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 i="1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97,6</a:t>
                      </a:r>
                      <a:endParaRPr lang="cs-CZ" sz="900" i="1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 i="1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59,8</a:t>
                      </a:r>
                      <a:endParaRPr lang="cs-CZ" sz="900" i="1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 i="1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1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31,2</a:t>
                      </a:r>
                      <a:endParaRPr lang="cs-CZ" sz="900" i="1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9498977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63494" cy="1460498"/>
          </a:xfrm>
        </p:spPr>
        <p:txBody>
          <a:bodyPr/>
          <a:lstStyle/>
          <a:p>
            <a:r>
              <a:rPr lang="cs-CZ" dirty="0" smtClean="0"/>
              <a:t>Stav administrace CLLD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25847" y="4252081"/>
            <a:ext cx="5414790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</a:pPr>
            <a:r>
              <a:rPr lang="cs-CZ" sz="1600" b="1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Celkový počet vyhlášených výzev MAS 1 544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toho 1 448 uzavřených výzev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>
                <a:srgbClr val="1D71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toho 271 výzev bez předloženého projektu</a:t>
            </a:r>
          </a:p>
        </p:txBody>
      </p:sp>
    </p:spTree>
    <p:extLst>
      <p:ext uri="{BB962C8B-B14F-4D97-AF65-F5344CB8AC3E}">
        <p14:creationId xmlns:p14="http://schemas.microsoft.com/office/powerpoint/2010/main" val="27644593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59574" y="409530"/>
            <a:ext cx="7850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registrované alokace v žádostech </a:t>
            </a: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výzvách IN</a:t>
            </a:r>
            <a:endParaRPr lang="cs-CZ" sz="28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458056" y="1363637"/>
          <a:ext cx="8254011" cy="14167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08089">
                  <a:extLst>
                    <a:ext uri="{9D8B030D-6E8A-4147-A177-3AD203B41FA5}">
                      <a16:colId xmlns:a16="http://schemas.microsoft.com/office/drawing/2014/main" val="1814495796"/>
                    </a:ext>
                  </a:extLst>
                </a:gridCol>
                <a:gridCol w="1845709">
                  <a:extLst>
                    <a:ext uri="{9D8B030D-6E8A-4147-A177-3AD203B41FA5}">
                      <a16:colId xmlns:a16="http://schemas.microsoft.com/office/drawing/2014/main" val="1922561858"/>
                    </a:ext>
                  </a:extLst>
                </a:gridCol>
                <a:gridCol w="1738658">
                  <a:extLst>
                    <a:ext uri="{9D8B030D-6E8A-4147-A177-3AD203B41FA5}">
                      <a16:colId xmlns:a16="http://schemas.microsoft.com/office/drawing/2014/main" val="2298088295"/>
                    </a:ext>
                  </a:extLst>
                </a:gridCol>
                <a:gridCol w="1339985">
                  <a:extLst>
                    <a:ext uri="{9D8B030D-6E8A-4147-A177-3AD203B41FA5}">
                      <a16:colId xmlns:a16="http://schemas.microsoft.com/office/drawing/2014/main" val="112592302"/>
                    </a:ext>
                  </a:extLst>
                </a:gridCol>
                <a:gridCol w="1210785">
                  <a:extLst>
                    <a:ext uri="{9D8B030D-6E8A-4147-A177-3AD203B41FA5}">
                      <a16:colId xmlns:a16="http://schemas.microsoft.com/office/drawing/2014/main" val="3928659507"/>
                    </a:ext>
                  </a:extLst>
                </a:gridCol>
                <a:gridCol w="1210785">
                  <a:extLst>
                    <a:ext uri="{9D8B030D-6E8A-4147-A177-3AD203B41FA5}">
                      <a16:colId xmlns:a16="http://schemas.microsoft.com/office/drawing/2014/main" val="4075595835"/>
                    </a:ext>
                  </a:extLst>
                </a:gridCol>
              </a:tblGrid>
              <a:tr h="29048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 alokace ITI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22888"/>
                  </a:ext>
                </a:extLst>
              </a:tr>
              <a:tr h="735553"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dle schválených strategií ITI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na registrované žádosti ve výzvách ITI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na registrované žádosti v pozitivních</a:t>
                      </a:r>
                      <a:r>
                        <a:rPr lang="cs-CZ" sz="100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stavech </a:t>
                      </a:r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výzvách ITI*</a:t>
                      </a:r>
                      <a:endParaRPr lang="cs-CZ" sz="1000" b="0" i="0" u="none" strike="noStrike" dirty="0" smtClean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</a:t>
                      </a:r>
                      <a:r>
                        <a:rPr lang="cs-CZ" sz="1000" b="0" i="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vyhlášených výzev ITI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disponibilní</a:t>
                      </a:r>
                      <a:r>
                        <a:rPr lang="cs-CZ" sz="1000" b="0" i="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alokace k vyhlášení ITI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4375101"/>
                  </a:ext>
                </a:extLst>
              </a:tr>
              <a:tr h="19241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(Kč)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14 437</a:t>
                      </a:r>
                      <a:r>
                        <a:rPr lang="cs-CZ" sz="100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790 720</a:t>
                      </a:r>
                      <a:endParaRPr lang="cs-CZ" sz="1000" b="1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cs-CZ" sz="1000" b="0" i="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619 100 813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cs-CZ" sz="100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930 744 204</a:t>
                      </a:r>
                      <a:endParaRPr lang="cs-CZ" sz="100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  <a:r>
                        <a:rPr lang="cs-CZ" sz="100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628 431</a:t>
                      </a:r>
                      <a:endParaRPr lang="cs-CZ" sz="100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636 418 085</a:t>
                      </a:r>
                      <a:endParaRPr lang="cs-CZ" sz="100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60284256"/>
                  </a:ext>
                </a:extLst>
              </a:tr>
              <a:tr h="1983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%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cs-CZ" sz="1000" b="1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115,11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89,56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6,03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4,41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73515603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458056" y="2908330"/>
          <a:ext cx="8254011" cy="15115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08089">
                  <a:extLst>
                    <a:ext uri="{9D8B030D-6E8A-4147-A177-3AD203B41FA5}">
                      <a16:colId xmlns:a16="http://schemas.microsoft.com/office/drawing/2014/main" val="1814495796"/>
                    </a:ext>
                  </a:extLst>
                </a:gridCol>
                <a:gridCol w="1845709">
                  <a:extLst>
                    <a:ext uri="{9D8B030D-6E8A-4147-A177-3AD203B41FA5}">
                      <a16:colId xmlns:a16="http://schemas.microsoft.com/office/drawing/2014/main" val="1922561858"/>
                    </a:ext>
                  </a:extLst>
                </a:gridCol>
                <a:gridCol w="1738658">
                  <a:extLst>
                    <a:ext uri="{9D8B030D-6E8A-4147-A177-3AD203B41FA5}">
                      <a16:colId xmlns:a16="http://schemas.microsoft.com/office/drawing/2014/main" val="2298088295"/>
                    </a:ext>
                  </a:extLst>
                </a:gridCol>
                <a:gridCol w="1339985">
                  <a:extLst>
                    <a:ext uri="{9D8B030D-6E8A-4147-A177-3AD203B41FA5}">
                      <a16:colId xmlns:a16="http://schemas.microsoft.com/office/drawing/2014/main" val="112592302"/>
                    </a:ext>
                  </a:extLst>
                </a:gridCol>
                <a:gridCol w="1210785">
                  <a:extLst>
                    <a:ext uri="{9D8B030D-6E8A-4147-A177-3AD203B41FA5}">
                      <a16:colId xmlns:a16="http://schemas.microsoft.com/office/drawing/2014/main" val="3928659507"/>
                    </a:ext>
                  </a:extLst>
                </a:gridCol>
                <a:gridCol w="1210785">
                  <a:extLst>
                    <a:ext uri="{9D8B030D-6E8A-4147-A177-3AD203B41FA5}">
                      <a16:colId xmlns:a16="http://schemas.microsoft.com/office/drawing/2014/main" val="28925318"/>
                    </a:ext>
                  </a:extLst>
                </a:gridCol>
              </a:tblGrid>
              <a:tr h="30753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 alokace IPRÚ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22888"/>
                  </a:ext>
                </a:extLst>
              </a:tr>
              <a:tr h="774319"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dle schválených strategií IPRÚ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na registrované žádosti ve výzvách IPRÚ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na registrované žádosti v pozitivních</a:t>
                      </a:r>
                      <a:r>
                        <a:rPr lang="cs-CZ" sz="100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stavech </a:t>
                      </a:r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výzvách IPRÚ*</a:t>
                      </a:r>
                      <a:endParaRPr lang="cs-CZ" sz="1000" b="0" i="0" u="none" strike="noStrike" dirty="0" smtClean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</a:t>
                      </a:r>
                      <a:r>
                        <a:rPr lang="cs-CZ" sz="1000" b="0" i="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vyhlášených výzev IPRÚ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disponibilní</a:t>
                      </a:r>
                      <a:r>
                        <a:rPr lang="cs-CZ" sz="1000" b="0" i="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alokace k vyhlášení IPRÚ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4375101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(Kč)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5 536</a:t>
                      </a:r>
                      <a:r>
                        <a:rPr lang="cs-CZ" sz="100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563 673</a:t>
                      </a:r>
                      <a:endParaRPr lang="cs-CZ" sz="1000" b="1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4 751 965 719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cs-CZ" sz="1000" b="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077 946 543</a:t>
                      </a:r>
                      <a:endParaRPr lang="cs-CZ" sz="1000" b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  <a:r>
                        <a:rPr lang="cs-CZ" sz="100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495 474</a:t>
                      </a:r>
                      <a:endParaRPr lang="cs-CZ" sz="100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  <a:r>
                        <a:rPr lang="cs-CZ" sz="100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121 656</a:t>
                      </a:r>
                      <a:endParaRPr lang="cs-CZ" sz="100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60284256"/>
                  </a:ext>
                </a:extLst>
              </a:tr>
              <a:tr h="19830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%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cs-CZ" sz="1000" b="1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85,83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73,65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9,51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16,84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735156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94245"/>
              </p:ext>
            </p:extLst>
          </p:nvPr>
        </p:nvGraphicFramePr>
        <p:xfrm>
          <a:off x="458056" y="4547774"/>
          <a:ext cx="8254011" cy="15115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08089">
                  <a:extLst>
                    <a:ext uri="{9D8B030D-6E8A-4147-A177-3AD203B41FA5}">
                      <a16:colId xmlns:a16="http://schemas.microsoft.com/office/drawing/2014/main" val="1814495796"/>
                    </a:ext>
                  </a:extLst>
                </a:gridCol>
                <a:gridCol w="1845709">
                  <a:extLst>
                    <a:ext uri="{9D8B030D-6E8A-4147-A177-3AD203B41FA5}">
                      <a16:colId xmlns:a16="http://schemas.microsoft.com/office/drawing/2014/main" val="1922561858"/>
                    </a:ext>
                  </a:extLst>
                </a:gridCol>
                <a:gridCol w="1738658">
                  <a:extLst>
                    <a:ext uri="{9D8B030D-6E8A-4147-A177-3AD203B41FA5}">
                      <a16:colId xmlns:a16="http://schemas.microsoft.com/office/drawing/2014/main" val="2298088295"/>
                    </a:ext>
                  </a:extLst>
                </a:gridCol>
                <a:gridCol w="1339985">
                  <a:extLst>
                    <a:ext uri="{9D8B030D-6E8A-4147-A177-3AD203B41FA5}">
                      <a16:colId xmlns:a16="http://schemas.microsoft.com/office/drawing/2014/main" val="112592302"/>
                    </a:ext>
                  </a:extLst>
                </a:gridCol>
                <a:gridCol w="1210785">
                  <a:extLst>
                    <a:ext uri="{9D8B030D-6E8A-4147-A177-3AD203B41FA5}">
                      <a16:colId xmlns:a16="http://schemas.microsoft.com/office/drawing/2014/main" val="3928659507"/>
                    </a:ext>
                  </a:extLst>
                </a:gridCol>
                <a:gridCol w="1210785">
                  <a:extLst>
                    <a:ext uri="{9D8B030D-6E8A-4147-A177-3AD203B41FA5}">
                      <a16:colId xmlns:a16="http://schemas.microsoft.com/office/drawing/2014/main" val="28925318"/>
                    </a:ext>
                  </a:extLst>
                </a:gridCol>
              </a:tblGrid>
              <a:tr h="30753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 alokace </a:t>
                      </a:r>
                      <a:r>
                        <a:rPr lang="cs-CZ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CLLD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22888"/>
                  </a:ext>
                </a:extLst>
              </a:tr>
              <a:tr h="774319"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dle schválených strategií </a:t>
                      </a:r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na registrované žádosti ve výzvách </a:t>
                      </a:r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na registrované žádosti v pozitivních</a:t>
                      </a:r>
                      <a:r>
                        <a:rPr lang="cs-CZ" sz="100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stavech </a:t>
                      </a:r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výzvách MAS*</a:t>
                      </a:r>
                      <a:endParaRPr lang="cs-CZ" sz="1000" b="0" i="0" u="none" strike="noStrike" dirty="0" smtClean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</a:t>
                      </a:r>
                      <a:r>
                        <a:rPr lang="cs-CZ" sz="1000" b="0" i="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vyhlášených výzev MAS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disponibilní</a:t>
                      </a:r>
                      <a:r>
                        <a:rPr lang="cs-CZ" sz="1000" b="0" i="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alokace k vyhlášení MAS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4375101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(Kč)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7 603 686 633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7 423 142 800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cs-CZ" sz="1000" b="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022 682 413</a:t>
                      </a:r>
                      <a:endParaRPr lang="cs-CZ" sz="1000" b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530 903 996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1000" u="none" strike="noStrike" baseline="0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050 100 224</a:t>
                      </a:r>
                      <a:endParaRPr lang="cs-CZ" sz="100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60284256"/>
                  </a:ext>
                </a:extLst>
              </a:tr>
              <a:tr h="19830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%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cs-CZ" sz="1000" b="1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97,63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79,21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6,98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6C6C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13,81</a:t>
                      </a:r>
                      <a:endParaRPr lang="cs-CZ" sz="1000" b="0" i="0" u="none" strike="noStrike" dirty="0">
                        <a:solidFill>
                          <a:srgbClr val="6C6C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7351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029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29"/>
            <a:ext cx="9144000" cy="64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950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8C5FD0E-C1D2-FF4A-998E-2079AD2D4CA7}"/>
              </a:ext>
            </a:extLst>
          </p:cNvPr>
          <p:cNvSpPr txBox="1">
            <a:spLocks/>
          </p:cNvSpPr>
          <p:nvPr/>
        </p:nvSpPr>
        <p:spPr>
          <a:xfrm>
            <a:off x="886326" y="2433051"/>
            <a:ext cx="7772400" cy="988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1D71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1. Stav administrace programu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74820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704"/>
            <a:ext cx="9131223" cy="6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381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7230"/>
            <a:ext cx="9144000" cy="64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41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050" y="1978024"/>
            <a:ext cx="7512345" cy="4351338"/>
          </a:xfrm>
        </p:spPr>
        <p:txBody>
          <a:bodyPr>
            <a:normAutofit/>
          </a:bodyPr>
          <a:lstStyle/>
          <a:p>
            <a:pPr algn="just"/>
            <a:r>
              <a:rPr lang="cs-CZ" sz="1600" dirty="0" smtClean="0"/>
              <a:t>Zpoždění </a:t>
            </a:r>
            <a:r>
              <a:rPr lang="cs-CZ" sz="1600" dirty="0"/>
              <a:t>realizace integrované strategie </a:t>
            </a:r>
            <a:r>
              <a:rPr lang="cs-CZ" sz="1600" dirty="0" smtClean="0"/>
              <a:t>a neplnění finančních plánů </a:t>
            </a:r>
            <a:br>
              <a:rPr lang="cs-CZ" sz="1600" dirty="0" smtClean="0"/>
            </a:br>
            <a:r>
              <a:rPr lang="cs-CZ" sz="1600" dirty="0" smtClean="0"/>
              <a:t>z </a:t>
            </a:r>
            <a:r>
              <a:rPr lang="cs-CZ" sz="1600" dirty="0"/>
              <a:t>důvodu </a:t>
            </a:r>
            <a:r>
              <a:rPr lang="cs-CZ" sz="1600" dirty="0" smtClean="0"/>
              <a:t>aktuální epidemiologické </a:t>
            </a:r>
            <a:r>
              <a:rPr lang="cs-CZ" sz="1600" dirty="0"/>
              <a:t>situace nebude Řídicí orgán IROP dávat vzhledem </a:t>
            </a:r>
            <a:r>
              <a:rPr lang="cs-CZ" sz="1600" dirty="0" smtClean="0"/>
              <a:t>k </a:t>
            </a:r>
            <a:r>
              <a:rPr lang="cs-CZ" sz="1600" dirty="0"/>
              <a:t>nastaveným procentním limitům čerpání pro rok 2020 k tíži </a:t>
            </a:r>
            <a:r>
              <a:rPr lang="cs-CZ" sz="1600" dirty="0" smtClean="0"/>
              <a:t>nositelům</a:t>
            </a:r>
          </a:p>
          <a:p>
            <a:pPr algn="just"/>
            <a:r>
              <a:rPr lang="cs-CZ" sz="1600" dirty="0" smtClean="0"/>
              <a:t>Budou vyhodnocovány dopady s ohledem na nutné změny integrovaných strategií, vyhlašování výzev, realizaci projektů a jejich čerpání v souladu </a:t>
            </a:r>
            <a:br>
              <a:rPr lang="cs-CZ" sz="1600" dirty="0" smtClean="0"/>
            </a:br>
            <a:r>
              <a:rPr lang="cs-CZ" sz="1600" dirty="0" smtClean="0"/>
              <a:t>s finančními plány integrovaných strategií</a:t>
            </a:r>
          </a:p>
          <a:p>
            <a:pPr algn="just"/>
            <a:r>
              <a:rPr lang="cs-CZ" sz="1600" dirty="0" smtClean="0"/>
              <a:t>Plnění finančních plánů bude vyhodnocováno zejména u MAS s nižší prokazatelnou aktivitou v území – nevyhlášené výzvy a nepředložené projekty v požadovaném limitu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63494" cy="146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D71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700" dirty="0" smtClean="0"/>
              <a:t>Vyhodnocování plnění závazků IN v roce 2020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750701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 </a:t>
            </a:r>
            <a:r>
              <a:rPr lang="cs-CZ" dirty="0" err="1" smtClean="0"/>
              <a:t>Re:Start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28650" y="1960281"/>
            <a:ext cx="7863494" cy="409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u="sng" dirty="0" smtClean="0"/>
              <a:t>89. </a:t>
            </a:r>
            <a:r>
              <a:rPr lang="cs-CZ" sz="1600" b="1" u="sng" dirty="0"/>
              <a:t>výzva IROP „</a:t>
            </a:r>
            <a:r>
              <a:rPr lang="cs-CZ" sz="1600" b="1" u="sng" dirty="0" err="1"/>
              <a:t>Nízkoemisní</a:t>
            </a:r>
            <a:r>
              <a:rPr lang="cs-CZ" sz="1600" b="1" u="sng" dirty="0"/>
              <a:t> a bezemisní vozidla pro uhelné </a:t>
            </a:r>
            <a:r>
              <a:rPr lang="cs-CZ" sz="1600" b="1" u="sng" dirty="0" smtClean="0"/>
              <a:t>regiony“</a:t>
            </a:r>
          </a:p>
          <a:p>
            <a:pPr lvl="1"/>
            <a:endParaRPr lang="cs-CZ" sz="1600" dirty="0" smtClean="0"/>
          </a:p>
          <a:p>
            <a:pPr lvl="1">
              <a:spcAft>
                <a:spcPts val="600"/>
              </a:spcAft>
            </a:pPr>
            <a:r>
              <a:rPr lang="cs-CZ" sz="1600" dirty="0" smtClean="0"/>
              <a:t>podporované aktivity: nákup </a:t>
            </a:r>
            <a:r>
              <a:rPr lang="cs-CZ" sz="1600" dirty="0" err="1" smtClean="0"/>
              <a:t>nízkoemisních</a:t>
            </a:r>
            <a:r>
              <a:rPr lang="cs-CZ" sz="1600" dirty="0" smtClean="0"/>
              <a:t> a bezemisních vozidel pro zajištění dopravní obslužnosti </a:t>
            </a:r>
            <a:r>
              <a:rPr lang="cs-CZ" sz="1600" b="1" dirty="0" smtClean="0"/>
              <a:t>obcí a krajů </a:t>
            </a:r>
            <a:r>
              <a:rPr lang="cs-CZ" sz="1600" dirty="0" smtClean="0"/>
              <a:t>jako veřejné služby</a:t>
            </a:r>
            <a:br>
              <a:rPr lang="cs-CZ" sz="1600" dirty="0" smtClean="0"/>
            </a:br>
            <a:r>
              <a:rPr lang="cs-CZ" sz="1600" dirty="0" smtClean="0"/>
              <a:t>v přepravě cestujících</a:t>
            </a:r>
          </a:p>
          <a:p>
            <a:pPr lvl="1">
              <a:spcAft>
                <a:spcPts val="600"/>
              </a:spcAft>
            </a:pPr>
            <a:r>
              <a:rPr lang="cs-CZ" sz="1600" dirty="0" smtClean="0"/>
              <a:t>příjem </a:t>
            </a:r>
            <a:r>
              <a:rPr lang="cs-CZ" sz="1600" dirty="0"/>
              <a:t>žádostí: 26. 6. 2019 do 2. 10. 2019</a:t>
            </a:r>
            <a:endParaRPr lang="cs-CZ" sz="1600" dirty="0" smtClean="0"/>
          </a:p>
          <a:p>
            <a:pPr lvl="1">
              <a:spcAft>
                <a:spcPts val="600"/>
              </a:spcAft>
            </a:pPr>
            <a:r>
              <a:rPr lang="cs-CZ" sz="1600" dirty="0"/>
              <a:t>k</a:t>
            </a:r>
            <a:r>
              <a:rPr lang="cs-CZ" sz="1600" dirty="0" smtClean="0"/>
              <a:t>olová výzva – hodnocení po ukončení příjmu žádostí</a:t>
            </a:r>
          </a:p>
          <a:p>
            <a:pPr lvl="1">
              <a:spcAft>
                <a:spcPts val="600"/>
              </a:spcAft>
            </a:pPr>
            <a:r>
              <a:rPr lang="cs-CZ" sz="1600" dirty="0" smtClean="0"/>
              <a:t>alokace výzvy: 1 mld. Kč (EFRR)</a:t>
            </a:r>
          </a:p>
          <a:p>
            <a:pPr lvl="1">
              <a:spcAft>
                <a:spcPts val="600"/>
              </a:spcAft>
            </a:pPr>
            <a:r>
              <a:rPr lang="cs-CZ" sz="1600" dirty="0"/>
              <a:t>p</a:t>
            </a:r>
            <a:r>
              <a:rPr lang="cs-CZ" sz="1600" dirty="0" smtClean="0"/>
              <a:t>ředloženo: 38 projektů za 4,6 mld. Kč (EFRR)</a:t>
            </a:r>
          </a:p>
          <a:p>
            <a:pPr lvl="1">
              <a:spcAft>
                <a:spcPts val="600"/>
              </a:spcAft>
            </a:pPr>
            <a:r>
              <a:rPr lang="cs-CZ" sz="1600" dirty="0"/>
              <a:t>s</a:t>
            </a:r>
            <a:r>
              <a:rPr lang="cs-CZ" sz="1600" dirty="0" smtClean="0"/>
              <a:t>chváleno: 8 projektů za 940 mil. Kč (EFRR)</a:t>
            </a:r>
          </a:p>
          <a:p>
            <a:pPr lvl="1">
              <a:spcAft>
                <a:spcPts val="600"/>
              </a:spcAft>
            </a:pPr>
            <a:r>
              <a:rPr lang="cs-CZ" sz="1600" dirty="0"/>
              <a:t>n</a:t>
            </a:r>
            <a:r>
              <a:rPr lang="cs-CZ" sz="1600" dirty="0" smtClean="0"/>
              <a:t>áhradní projekty: 28 projektů za 3,36 mld. Kč (EFRR)</a:t>
            </a:r>
          </a:p>
          <a:p>
            <a:pPr lvl="1"/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530536929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 </a:t>
            </a:r>
            <a:r>
              <a:rPr lang="cs-CZ" dirty="0" err="1" smtClean="0"/>
              <a:t>Re:Start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28649" y="1960281"/>
            <a:ext cx="7972425" cy="409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u="sng" dirty="0" smtClean="0"/>
              <a:t>92. </a:t>
            </a:r>
            <a:r>
              <a:rPr lang="cs-CZ" sz="1600" b="1" u="sng" dirty="0"/>
              <a:t>výzva IROP „Infrastruktura základních škol pro uhelné </a:t>
            </a:r>
            <a:r>
              <a:rPr lang="cs-CZ" sz="1600" b="1" u="sng" dirty="0" smtClean="0"/>
              <a:t>regiony“</a:t>
            </a:r>
          </a:p>
          <a:p>
            <a:pPr lvl="1"/>
            <a:endParaRPr lang="cs-CZ" sz="1600" dirty="0" smtClean="0"/>
          </a:p>
          <a:p>
            <a:pPr lvl="1">
              <a:spcAft>
                <a:spcPts val="600"/>
              </a:spcAft>
            </a:pPr>
            <a:r>
              <a:rPr lang="cs-CZ" sz="1600" dirty="0" smtClean="0"/>
              <a:t>podporované aktivity: stavby</a:t>
            </a:r>
            <a:r>
              <a:rPr lang="cs-CZ" sz="1600" dirty="0"/>
              <a:t>, stavební úpravy a pořízení vybavení odborných učeben </a:t>
            </a:r>
            <a:r>
              <a:rPr lang="cs-CZ" sz="1600" dirty="0" smtClean="0"/>
              <a:t>ZŠ za </a:t>
            </a:r>
            <a:r>
              <a:rPr lang="cs-CZ" sz="1600" dirty="0"/>
              <a:t>účelem zvýšení kvality vzdělávání ve vazbě na </a:t>
            </a:r>
            <a:r>
              <a:rPr lang="cs-CZ" sz="1600" dirty="0" smtClean="0"/>
              <a:t>klíčové kompetence (komunikace </a:t>
            </a:r>
            <a:r>
              <a:rPr lang="cs-CZ" sz="1600" dirty="0"/>
              <a:t>v cizích jazycích, práce s digitálními technologiemi, přírodní vědy, technické a řemeslné obory</a:t>
            </a:r>
            <a:r>
              <a:rPr lang="cs-CZ" sz="1600" dirty="0" smtClean="0"/>
              <a:t>) </a:t>
            </a:r>
          </a:p>
          <a:p>
            <a:pPr lvl="1">
              <a:spcAft>
                <a:spcPts val="600"/>
              </a:spcAft>
            </a:pPr>
            <a:r>
              <a:rPr lang="cs-CZ" sz="1600" dirty="0" smtClean="0"/>
              <a:t>příjem </a:t>
            </a:r>
            <a:r>
              <a:rPr lang="cs-CZ" sz="1600" dirty="0"/>
              <a:t>žádostí: </a:t>
            </a:r>
            <a:r>
              <a:rPr lang="cs-CZ" sz="1600" dirty="0" smtClean="0"/>
              <a:t>20. 12. 2019 do 31. 1. 2020</a:t>
            </a:r>
          </a:p>
          <a:p>
            <a:pPr lvl="1">
              <a:spcAft>
                <a:spcPts val="600"/>
              </a:spcAft>
            </a:pPr>
            <a:r>
              <a:rPr lang="cs-CZ" sz="1600" dirty="0" smtClean="0"/>
              <a:t>průběžná výzva</a:t>
            </a:r>
            <a:endParaRPr lang="cs-CZ" sz="1600" dirty="0"/>
          </a:p>
          <a:p>
            <a:pPr lvl="1">
              <a:spcAft>
                <a:spcPts val="600"/>
              </a:spcAft>
            </a:pPr>
            <a:r>
              <a:rPr lang="cs-CZ" sz="1600" dirty="0" smtClean="0"/>
              <a:t>alokace výzvy: </a:t>
            </a:r>
            <a:r>
              <a:rPr lang="cs-CZ" sz="1600" dirty="0"/>
              <a:t>265 </a:t>
            </a:r>
            <a:r>
              <a:rPr lang="cs-CZ" sz="1600" dirty="0" smtClean="0"/>
              <a:t>mil. Kč (EFRR)</a:t>
            </a:r>
          </a:p>
          <a:p>
            <a:pPr lvl="1">
              <a:spcAft>
                <a:spcPts val="600"/>
              </a:spcAft>
            </a:pPr>
            <a:r>
              <a:rPr lang="cs-CZ" sz="1600" dirty="0"/>
              <a:t>p</a:t>
            </a:r>
            <a:r>
              <a:rPr lang="cs-CZ" sz="1600" dirty="0" smtClean="0"/>
              <a:t>ředloženo: 118 projektů za 943 mil. Kč (EFRR)</a:t>
            </a:r>
          </a:p>
          <a:p>
            <a:pPr lvl="1">
              <a:spcAft>
                <a:spcPts val="600"/>
              </a:spcAft>
            </a:pPr>
            <a:r>
              <a:rPr lang="cs-CZ" sz="1600" dirty="0" smtClean="0"/>
              <a:t>dokončujeme hodnocení předložených projektů</a:t>
            </a:r>
          </a:p>
        </p:txBody>
      </p:sp>
    </p:spTree>
    <p:extLst>
      <p:ext uri="{BB962C8B-B14F-4D97-AF65-F5344CB8AC3E}">
        <p14:creationId xmlns:p14="http://schemas.microsoft.com/office/powerpoint/2010/main" val="1273098908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 </a:t>
            </a:r>
            <a:r>
              <a:rPr lang="cs-CZ" dirty="0" err="1" smtClean="0"/>
              <a:t>Re:Start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28649" y="1960281"/>
            <a:ext cx="7972425" cy="409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u="sng" dirty="0" smtClean="0"/>
              <a:t>93. </a:t>
            </a:r>
            <a:r>
              <a:rPr lang="cs-CZ" sz="1600" b="1" u="sng" dirty="0"/>
              <a:t>výzva IROP „</a:t>
            </a:r>
            <a:r>
              <a:rPr lang="cs-CZ" sz="1600" b="1" u="sng" dirty="0" err="1"/>
              <a:t>Nízkoemisní</a:t>
            </a:r>
            <a:r>
              <a:rPr lang="cs-CZ" sz="1600" b="1" u="sng" dirty="0"/>
              <a:t> a bezemisní vozidla pro uhelné </a:t>
            </a:r>
            <a:r>
              <a:rPr lang="cs-CZ" sz="1600" b="1" u="sng" dirty="0" smtClean="0"/>
              <a:t>regiony II“</a:t>
            </a:r>
          </a:p>
          <a:p>
            <a:pPr lvl="1"/>
            <a:endParaRPr lang="cs-CZ" sz="1600" dirty="0" smtClean="0"/>
          </a:p>
          <a:p>
            <a:pPr lvl="1">
              <a:spcAft>
                <a:spcPts val="600"/>
              </a:spcAft>
            </a:pPr>
            <a:r>
              <a:rPr lang="cs-CZ" sz="1600" dirty="0" smtClean="0"/>
              <a:t>podporované aktivity: nákup </a:t>
            </a:r>
            <a:r>
              <a:rPr lang="cs-CZ" sz="1600" dirty="0" err="1" smtClean="0"/>
              <a:t>nízkoemisních</a:t>
            </a:r>
            <a:r>
              <a:rPr lang="cs-CZ" sz="1600" dirty="0" smtClean="0"/>
              <a:t> a bezemisních vozidel</a:t>
            </a:r>
            <a:br>
              <a:rPr lang="cs-CZ" sz="1600" dirty="0" smtClean="0"/>
            </a:br>
            <a:r>
              <a:rPr lang="cs-CZ" sz="1600" dirty="0" smtClean="0"/>
              <a:t>pro zajištění dopravní obslužnosti </a:t>
            </a:r>
            <a:r>
              <a:rPr lang="cs-CZ" sz="1600" b="1" dirty="0" smtClean="0"/>
              <a:t>krajů</a:t>
            </a:r>
            <a:r>
              <a:rPr lang="cs-CZ" sz="1600" dirty="0" smtClean="0"/>
              <a:t> jako veřejné služby</a:t>
            </a:r>
            <a:br>
              <a:rPr lang="cs-CZ" sz="1600" dirty="0" smtClean="0"/>
            </a:br>
            <a:r>
              <a:rPr lang="cs-CZ" sz="1600" dirty="0" smtClean="0"/>
              <a:t>v přepravě cestujících</a:t>
            </a:r>
          </a:p>
          <a:p>
            <a:pPr lvl="1">
              <a:spcAft>
                <a:spcPts val="600"/>
              </a:spcAft>
            </a:pPr>
            <a:r>
              <a:rPr lang="cs-CZ" sz="1600" dirty="0" smtClean="0"/>
              <a:t>příjem </a:t>
            </a:r>
            <a:r>
              <a:rPr lang="cs-CZ" sz="1600" dirty="0"/>
              <a:t>žádostí: 30. 1. 2020 do 27. 2. 2020</a:t>
            </a:r>
            <a:endParaRPr lang="cs-CZ" sz="1600" dirty="0" smtClean="0"/>
          </a:p>
          <a:p>
            <a:pPr lvl="1">
              <a:spcAft>
                <a:spcPts val="600"/>
              </a:spcAft>
            </a:pPr>
            <a:r>
              <a:rPr lang="cs-CZ" sz="1600" dirty="0"/>
              <a:t>kolová výzva – hodnocení po ukončení příjmu žádostí</a:t>
            </a:r>
          </a:p>
          <a:p>
            <a:pPr lvl="1">
              <a:spcAft>
                <a:spcPts val="600"/>
              </a:spcAft>
            </a:pPr>
            <a:r>
              <a:rPr lang="cs-CZ" sz="1600" dirty="0" smtClean="0"/>
              <a:t>alokace výzvy: 840 mil. Kč (EFRR)</a:t>
            </a:r>
          </a:p>
          <a:p>
            <a:pPr lvl="1">
              <a:spcAft>
                <a:spcPts val="600"/>
              </a:spcAft>
            </a:pPr>
            <a:r>
              <a:rPr lang="cs-CZ" sz="1600" dirty="0"/>
              <a:t>p</a:t>
            </a:r>
            <a:r>
              <a:rPr lang="cs-CZ" sz="1600" dirty="0" smtClean="0"/>
              <a:t>ředloženo: 8 projektů za 964 mil. Kč (EFRR)</a:t>
            </a:r>
          </a:p>
          <a:p>
            <a:pPr lvl="1">
              <a:spcAft>
                <a:spcPts val="600"/>
              </a:spcAft>
            </a:pPr>
            <a:r>
              <a:rPr lang="cs-CZ" sz="1600" dirty="0" smtClean="0"/>
              <a:t>probíhá hodnocení předložených projektů</a:t>
            </a:r>
          </a:p>
          <a:p>
            <a:pPr lvl="1"/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4001187388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1.6 </a:t>
            </a:r>
            <a:r>
              <a:rPr lang="cs-CZ" dirty="0"/>
              <a:t>Audity v roce </a:t>
            </a:r>
            <a:r>
              <a:rPr lang="cs-CZ" dirty="0" smtClean="0"/>
              <a:t>2019 – AO MF, EÚD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u="sng" dirty="0" smtClean="0"/>
              <a:t>Audit systému </a:t>
            </a:r>
            <a:r>
              <a:rPr lang="cs-CZ" sz="1600" u="sng" dirty="0"/>
              <a:t>č. </a:t>
            </a:r>
            <a:r>
              <a:rPr lang="cs-CZ" sz="1600" u="sng" dirty="0" smtClean="0"/>
              <a:t>IROP/2019/S/001</a:t>
            </a:r>
          </a:p>
          <a:p>
            <a:pPr lvl="1"/>
            <a:r>
              <a:rPr lang="cs-CZ" sz="1600" dirty="0" smtClean="0"/>
              <a:t>známka 2 – systém funguje, jistá zlepšení nutná</a:t>
            </a:r>
          </a:p>
          <a:p>
            <a:pPr lvl="1"/>
            <a:r>
              <a:rPr lang="cs-CZ" sz="1600" dirty="0" smtClean="0"/>
              <a:t>3 zjištění se střední mírou </a:t>
            </a:r>
            <a:r>
              <a:rPr lang="cs-CZ" sz="1600" dirty="0"/>
              <a:t>závažnosti - nedodržování </a:t>
            </a:r>
            <a:r>
              <a:rPr lang="cs-CZ" sz="1600" dirty="0" smtClean="0"/>
              <a:t>lhůt v hodnocení, nedostatečné </a:t>
            </a:r>
            <a:r>
              <a:rPr lang="cs-CZ" sz="1600" dirty="0"/>
              <a:t>ověřování střetu zájmů u veřejných funkcionářů, nedostatečný audit </a:t>
            </a:r>
            <a:r>
              <a:rPr lang="cs-CZ" sz="1600" dirty="0" err="1"/>
              <a:t>trail</a:t>
            </a:r>
            <a:r>
              <a:rPr lang="cs-CZ" sz="1600" dirty="0"/>
              <a:t> v MS2014</a:t>
            </a:r>
            <a:r>
              <a:rPr lang="cs-CZ" sz="1600" dirty="0" smtClean="0"/>
              <a:t>+</a:t>
            </a:r>
          </a:p>
          <a:p>
            <a:pPr lvl="1"/>
            <a:endParaRPr lang="cs-CZ" sz="1600" dirty="0" smtClean="0"/>
          </a:p>
          <a:p>
            <a:pPr marL="0" indent="0">
              <a:buNone/>
            </a:pPr>
            <a:r>
              <a:rPr lang="cs-CZ" sz="1600" u="sng" dirty="0"/>
              <a:t>Horizontální audit </a:t>
            </a:r>
            <a:r>
              <a:rPr lang="cs-CZ" sz="1600" u="sng" dirty="0" err="1"/>
              <a:t>protipodvodných</a:t>
            </a:r>
            <a:r>
              <a:rPr lang="cs-CZ" sz="1600" u="sng" dirty="0"/>
              <a:t> opatření v rámci ESIF č. </a:t>
            </a:r>
            <a:r>
              <a:rPr lang="cs-CZ" sz="1600" u="sng" dirty="0" smtClean="0"/>
              <a:t>ESIF/2019/S/004</a:t>
            </a:r>
          </a:p>
          <a:p>
            <a:pPr lvl="1"/>
            <a:r>
              <a:rPr lang="cs-CZ" sz="1600" dirty="0" smtClean="0"/>
              <a:t>potřeba </a:t>
            </a:r>
            <a:r>
              <a:rPr lang="cs-CZ" sz="1600" dirty="0"/>
              <a:t>určitých zlepšení z pohledu uplatňování dobré praxe v oblasti využití nástrojů na rozkrývání vlastnické struktury a pro sebehodnocení, AR podvodů a korupce nedostatečně vystihují velikost </a:t>
            </a:r>
            <a:r>
              <a:rPr lang="cs-CZ" sz="1600" dirty="0" smtClean="0"/>
              <a:t>programu</a:t>
            </a:r>
          </a:p>
        </p:txBody>
      </p:sp>
    </p:spTree>
    <p:extLst>
      <p:ext uri="{BB962C8B-B14F-4D97-AF65-F5344CB8AC3E}">
        <p14:creationId xmlns:p14="http://schemas.microsoft.com/office/powerpoint/2010/main" val="1743463010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1.6 </a:t>
            </a:r>
            <a:r>
              <a:rPr lang="cs-CZ" dirty="0"/>
              <a:t>Audity v roce </a:t>
            </a:r>
            <a:r>
              <a:rPr lang="cs-CZ" dirty="0" smtClean="0"/>
              <a:t>2019 – AO MF, EÚD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u="sng" dirty="0"/>
              <a:t>Audit naplňování milníků č. ESIF/2018/S/002</a:t>
            </a:r>
          </a:p>
          <a:p>
            <a:pPr marL="0" lvl="1"/>
            <a:r>
              <a:rPr lang="cs-CZ" sz="1600" dirty="0"/>
              <a:t>neuvádění kvalitativních komentářů k dosaženým hodnotám indikátorů ve Zprávách o realizaci projektů</a:t>
            </a:r>
          </a:p>
          <a:p>
            <a:pPr marL="0" indent="0">
              <a:buNone/>
            </a:pPr>
            <a:endParaRPr lang="cs-CZ" sz="1600" u="sng" dirty="0" smtClean="0"/>
          </a:p>
          <a:p>
            <a:pPr marL="0" indent="0">
              <a:buNone/>
            </a:pPr>
            <a:r>
              <a:rPr lang="cs-CZ" sz="1600" u="sng" dirty="0" smtClean="0"/>
              <a:t>Audity </a:t>
            </a:r>
            <a:r>
              <a:rPr lang="cs-CZ" sz="1600" u="sng" dirty="0"/>
              <a:t>operací</a:t>
            </a:r>
          </a:p>
          <a:p>
            <a:pPr marL="0" lvl="1"/>
            <a:r>
              <a:rPr lang="cs-CZ" sz="1600" dirty="0"/>
              <a:t>30 auditů, z toho 6 se zjištěním s finančním dopadem, chybovost </a:t>
            </a:r>
            <a:r>
              <a:rPr lang="cs-CZ" sz="1600" dirty="0" smtClean="0"/>
              <a:t>programu dle VKZ 2019 </a:t>
            </a:r>
            <a:r>
              <a:rPr lang="cs-CZ" sz="1600" dirty="0" smtClean="0">
                <a:sym typeface="Wingdings" panose="05000000000000000000" pitchFamily="2" charset="2"/>
              </a:rPr>
              <a:t> </a:t>
            </a:r>
            <a:r>
              <a:rPr lang="cs-CZ" sz="1600" b="1" dirty="0" smtClean="0"/>
              <a:t>0,16 % </a:t>
            </a:r>
            <a:r>
              <a:rPr lang="cs-CZ" sz="1600" b="1" dirty="0"/>
              <a:t>(</a:t>
            </a:r>
            <a:r>
              <a:rPr lang="cs-CZ" sz="1600" b="1" dirty="0" smtClean="0"/>
              <a:t>limit je 2 %)</a:t>
            </a:r>
            <a:endParaRPr lang="cs-CZ" sz="1600" b="1" dirty="0"/>
          </a:p>
          <a:p>
            <a:pPr marL="0" indent="0">
              <a:buNone/>
            </a:pPr>
            <a:endParaRPr lang="cs-CZ" sz="1600" u="sng" dirty="0" smtClean="0"/>
          </a:p>
          <a:p>
            <a:pPr marL="0" indent="0">
              <a:buNone/>
            </a:pPr>
            <a:r>
              <a:rPr lang="cs-CZ" sz="1600" u="sng" dirty="0" smtClean="0"/>
              <a:t>Audit </a:t>
            </a:r>
            <a:r>
              <a:rPr lang="cs-CZ" sz="1600" u="sng" dirty="0"/>
              <a:t>EÚD</a:t>
            </a:r>
          </a:p>
          <a:p>
            <a:pPr marL="0" lvl="1"/>
            <a:r>
              <a:rPr lang="cs-CZ" sz="1600" dirty="0"/>
              <a:t>výkonnostní audit snižování energetické náročnosti budov (SC 2.5 IROP</a:t>
            </a:r>
            <a:r>
              <a:rPr lang="cs-CZ" sz="1600" dirty="0" smtClean="0"/>
              <a:t>), </a:t>
            </a:r>
            <a:r>
              <a:rPr lang="cs-CZ" sz="1600" dirty="0"/>
              <a:t>probíhal na MŽP i </a:t>
            </a:r>
            <a:r>
              <a:rPr lang="cs-CZ" sz="1600" dirty="0" smtClean="0"/>
              <a:t>MPO</a:t>
            </a:r>
          </a:p>
          <a:p>
            <a:pPr marL="0" lvl="1"/>
            <a:r>
              <a:rPr lang="cs-CZ" sz="1600" dirty="0" smtClean="0"/>
              <a:t>vyčíslení </a:t>
            </a:r>
            <a:r>
              <a:rPr lang="cs-CZ" sz="1600" dirty="0"/>
              <a:t>očekávaných nákladů na úspory energie v různých OP</a:t>
            </a:r>
          </a:p>
        </p:txBody>
      </p:sp>
    </p:spTree>
    <p:extLst>
      <p:ext uri="{BB962C8B-B14F-4D97-AF65-F5344CB8AC3E}">
        <p14:creationId xmlns:p14="http://schemas.microsoft.com/office/powerpoint/2010/main" val="369170033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1.6 Kontroly NKÚ </a:t>
            </a:r>
            <a:r>
              <a:rPr lang="cs-CZ" dirty="0"/>
              <a:t>v roce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cs-CZ" sz="1600" u="sng" dirty="0" smtClean="0"/>
              <a:t>18/24 </a:t>
            </a:r>
            <a:r>
              <a:rPr lang="cs-CZ" sz="1600" u="sng" dirty="0"/>
              <a:t>Podpora veřejné městské a regionální dopravy financovaná v rámci </a:t>
            </a:r>
            <a:r>
              <a:rPr lang="cs-CZ" sz="1600" u="sng" dirty="0" smtClean="0"/>
              <a:t>IROP</a:t>
            </a:r>
          </a:p>
          <a:p>
            <a:pPr marL="342900" lvl="1" indent="-342900"/>
            <a:r>
              <a:rPr lang="cs-CZ" sz="1600" dirty="0" smtClean="0"/>
              <a:t>zjištění s finančním dopadem – výdaje na diagnostiku a servis u několika projektů</a:t>
            </a:r>
          </a:p>
          <a:p>
            <a:pPr marL="342900" lvl="1" indent="-342900"/>
            <a:r>
              <a:rPr lang="cs-CZ" sz="1600" dirty="0" smtClean="0"/>
              <a:t>nápravné opatření </a:t>
            </a:r>
            <a:r>
              <a:rPr lang="cs-CZ" sz="1600" dirty="0" smtClean="0">
                <a:sym typeface="Wingdings" panose="05000000000000000000" pitchFamily="2" charset="2"/>
              </a:rPr>
              <a:t> </a:t>
            </a:r>
            <a:r>
              <a:rPr lang="cs-CZ" sz="1600" dirty="0" smtClean="0"/>
              <a:t>Centrum vyzývá příjemce k navrácení nezpůsobilých </a:t>
            </a:r>
            <a:r>
              <a:rPr lang="cs-CZ" sz="1600" dirty="0" smtClean="0"/>
              <a:t>výdajů</a:t>
            </a:r>
          </a:p>
          <a:p>
            <a:pPr marL="342900" lvl="1" indent="-342900"/>
            <a:endParaRPr lang="cs-CZ" sz="1600" dirty="0" smtClean="0"/>
          </a:p>
          <a:p>
            <a:pPr marL="457200" lvl="1" indent="0">
              <a:buNone/>
            </a:pPr>
            <a:endParaRPr lang="cs-CZ" sz="1600" dirty="0"/>
          </a:p>
          <a:p>
            <a:pPr marL="0" lvl="1" indent="0">
              <a:buNone/>
            </a:pPr>
            <a:r>
              <a:rPr lang="cs-CZ" sz="1600" u="sng" dirty="0" smtClean="0"/>
              <a:t>19/10 </a:t>
            </a:r>
            <a:r>
              <a:rPr lang="cs-CZ" sz="1600" u="sng" dirty="0"/>
              <a:t>Opravy a údržba silničních </a:t>
            </a:r>
            <a:r>
              <a:rPr lang="cs-CZ" sz="1600" u="sng" dirty="0" smtClean="0"/>
              <a:t>mostů</a:t>
            </a:r>
          </a:p>
          <a:p>
            <a:pPr marL="0" lvl="1"/>
            <a:r>
              <a:rPr lang="cs-CZ" sz="1600" dirty="0" smtClean="0"/>
              <a:t>žádné zjištění s finančním dopadem, kontrolní závěr zatím nebyl </a:t>
            </a:r>
            <a:r>
              <a:rPr lang="cs-CZ" sz="1600" dirty="0" smtClean="0"/>
              <a:t>publikován</a:t>
            </a:r>
          </a:p>
          <a:p>
            <a:pPr marL="0" lvl="1"/>
            <a:endParaRPr lang="cs-CZ" sz="1600" dirty="0" smtClean="0"/>
          </a:p>
          <a:p>
            <a:pPr marL="0" lvl="1" indent="0">
              <a:buNone/>
            </a:pPr>
            <a:endParaRPr lang="cs-CZ" sz="1600" dirty="0"/>
          </a:p>
          <a:p>
            <a:pPr marL="0" lvl="1" indent="0">
              <a:buNone/>
            </a:pPr>
            <a:r>
              <a:rPr lang="cs-CZ" sz="1600" u="sng" dirty="0" smtClean="0"/>
              <a:t>19/19 </a:t>
            </a:r>
            <a:r>
              <a:rPr lang="cs-CZ" sz="1600" u="sng" dirty="0"/>
              <a:t>Peněžní prostředky EU a SR vynakládané na podporu společného vzdělávání </a:t>
            </a:r>
            <a:r>
              <a:rPr lang="cs-CZ" sz="1600" u="sng" dirty="0" smtClean="0"/>
              <a:t>žáků</a:t>
            </a:r>
          </a:p>
          <a:p>
            <a:pPr marL="0" lvl="1"/>
            <a:r>
              <a:rPr lang="cs-CZ" sz="1600" dirty="0"/>
              <a:t>žádné zjištění s finančním dopadem, kontrolní </a:t>
            </a:r>
            <a:r>
              <a:rPr lang="cs-CZ" sz="1600" dirty="0" smtClean="0"/>
              <a:t>závěr zatím nebyl publikován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61849314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1.7 </a:t>
            </a:r>
            <a:r>
              <a:rPr lang="cs-CZ" dirty="0"/>
              <a:t>Stav implementace FN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700" b="1" dirty="0"/>
              <a:t>Poskytování zvýhodněných úvěrů v SC 2.5</a:t>
            </a:r>
          </a:p>
          <a:p>
            <a:pPr marL="0" indent="0">
              <a:buNone/>
            </a:pPr>
            <a:r>
              <a:rPr lang="cs-CZ" sz="1700" dirty="0" smtClean="0">
                <a:sym typeface="Wingdings" panose="05000000000000000000" pitchFamily="2" charset="2"/>
              </a:rPr>
              <a:t>Implementován </a:t>
            </a:r>
            <a:r>
              <a:rPr lang="cs-CZ" sz="1700" dirty="0">
                <a:sym typeface="Wingdings" panose="05000000000000000000" pitchFamily="2" charset="2"/>
              </a:rPr>
              <a:t>prostřednictvím SFRB</a:t>
            </a:r>
          </a:p>
          <a:p>
            <a:pPr lvl="1"/>
            <a:r>
              <a:rPr lang="cs-CZ" sz="1700" dirty="0">
                <a:sym typeface="Wingdings" panose="05000000000000000000" pitchFamily="2" charset="2"/>
              </a:rPr>
              <a:t>Dle čl. 38 odst. 4c) tzv. Omnibusu </a:t>
            </a:r>
          </a:p>
          <a:p>
            <a:pPr lvl="1"/>
            <a:r>
              <a:rPr lang="cs-CZ" sz="1700" dirty="0">
                <a:sym typeface="Wingdings" panose="05000000000000000000" pitchFamily="2" charset="2"/>
              </a:rPr>
              <a:t>Dle Nařízení vlády č. 16/2020 Sb</a:t>
            </a:r>
            <a:r>
              <a:rPr lang="cs-CZ" sz="1700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cs-CZ" sz="1700" b="1" dirty="0" smtClean="0">
                <a:sym typeface="Wingdings" panose="05000000000000000000" pitchFamily="2" charset="2"/>
              </a:rPr>
              <a:t>Podpis Dohody o financování se SFRB v květnu 2020</a:t>
            </a:r>
            <a:endParaRPr lang="cs-CZ" sz="17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1700" dirty="0">
                <a:sym typeface="Wingdings" panose="05000000000000000000" pitchFamily="2" charset="2"/>
              </a:rPr>
              <a:t>Příjem žádostí </a:t>
            </a:r>
            <a:r>
              <a:rPr lang="cs-CZ" sz="1700" dirty="0" smtClean="0">
                <a:sym typeface="Wingdings" panose="05000000000000000000" pitchFamily="2" charset="2"/>
              </a:rPr>
              <a:t>zahájen </a:t>
            </a:r>
            <a:r>
              <a:rPr lang="cs-CZ" sz="1700" dirty="0">
                <a:sym typeface="Wingdings" panose="05000000000000000000" pitchFamily="2" charset="2"/>
              </a:rPr>
              <a:t>2. března 2020 </a:t>
            </a:r>
          </a:p>
          <a:p>
            <a:pPr lvl="1"/>
            <a:r>
              <a:rPr lang="cs-CZ" sz="1700" dirty="0">
                <a:sym typeface="Wingdings" panose="05000000000000000000" pitchFamily="2" charset="2"/>
              </a:rPr>
              <a:t>Z </a:t>
            </a:r>
            <a:r>
              <a:rPr lang="cs-CZ" sz="1700" dirty="0" smtClean="0">
                <a:sym typeface="Wingdings" panose="05000000000000000000" pitchFamily="2" charset="2"/>
              </a:rPr>
              <a:t>IROP připraveno </a:t>
            </a:r>
            <a:r>
              <a:rPr lang="cs-CZ" sz="1700" dirty="0">
                <a:sym typeface="Wingdings" panose="05000000000000000000" pitchFamily="2" charset="2"/>
              </a:rPr>
              <a:t>600 milionů korun</a:t>
            </a:r>
          </a:p>
          <a:p>
            <a:pPr lvl="1"/>
            <a:r>
              <a:rPr lang="cs-CZ" sz="1700" b="1" dirty="0" smtClean="0">
                <a:sym typeface="Wingdings" panose="05000000000000000000" pitchFamily="2" charset="2"/>
              </a:rPr>
              <a:t>Již přijato </a:t>
            </a:r>
            <a:r>
              <a:rPr lang="cs-CZ" sz="1700" b="1" dirty="0">
                <a:sym typeface="Wingdings" panose="05000000000000000000" pitchFamily="2" charset="2"/>
              </a:rPr>
              <a:t>a zaevidováno 23 žádostí o úvěr s požadavkem na 108 mil. </a:t>
            </a:r>
            <a:r>
              <a:rPr lang="cs-CZ" sz="1700" b="1" dirty="0" smtClean="0">
                <a:sym typeface="Wingdings" panose="05000000000000000000" pitchFamily="2" charset="2"/>
              </a:rPr>
              <a:t>Kč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1700" dirty="0" smtClean="0">
                <a:sym typeface="Wingdings" panose="05000000000000000000" pitchFamily="2" charset="2"/>
              </a:rPr>
              <a:t>Dokončení auditu designace od Auditního orgánu a certifikace 1. tranše v září 2020 </a:t>
            </a:r>
            <a:endParaRPr lang="cs-CZ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15480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1.1 Stav </a:t>
            </a:r>
            <a:r>
              <a:rPr lang="cs-CZ" dirty="0"/>
              <a:t>administrace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1600" dirty="0"/>
              <a:t>k 1. 4</a:t>
            </a:r>
            <a:r>
              <a:rPr lang="cs-CZ" sz="1600" dirty="0" smtClean="0"/>
              <a:t>. 2020 </a:t>
            </a:r>
            <a:r>
              <a:rPr lang="cs-CZ" sz="1600" dirty="0"/>
              <a:t>bylo v IROP vyhlášeno </a:t>
            </a:r>
            <a:r>
              <a:rPr lang="cs-CZ" sz="1600" b="1" dirty="0" smtClean="0"/>
              <a:t>93 </a:t>
            </a:r>
            <a:r>
              <a:rPr lang="cs-CZ" sz="1600" b="1" dirty="0"/>
              <a:t>výzev </a:t>
            </a:r>
            <a:r>
              <a:rPr lang="cs-CZ" sz="1600" dirty="0"/>
              <a:t>pro individuální projekty, </a:t>
            </a:r>
            <a:br>
              <a:rPr lang="cs-CZ" sz="1600" dirty="0"/>
            </a:br>
            <a:r>
              <a:rPr lang="cs-CZ" sz="1600" b="1" dirty="0" smtClean="0"/>
              <a:t>350 </a:t>
            </a:r>
            <a:r>
              <a:rPr lang="cs-CZ" sz="1600" b="1" dirty="0" err="1" smtClean="0"/>
              <a:t>podvýzev</a:t>
            </a:r>
            <a:r>
              <a:rPr lang="cs-CZ" sz="1600" b="1" dirty="0" smtClean="0"/>
              <a:t> </a:t>
            </a:r>
            <a:r>
              <a:rPr lang="cs-CZ" sz="1600" b="1" dirty="0"/>
              <a:t>ITI a IPRÚ a 1 </a:t>
            </a:r>
            <a:r>
              <a:rPr lang="cs-CZ" sz="1600" b="1" dirty="0" smtClean="0"/>
              <a:t>405 </a:t>
            </a:r>
            <a:r>
              <a:rPr lang="cs-CZ" sz="1600" b="1" dirty="0" err="1"/>
              <a:t>podvýzev</a:t>
            </a:r>
            <a:r>
              <a:rPr lang="cs-CZ" sz="1600" b="1" dirty="0"/>
              <a:t> MAS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dirty="0"/>
              <a:t>do výzev se přihlásilo celkem </a:t>
            </a:r>
            <a:r>
              <a:rPr lang="cs-CZ" sz="1600" b="1" dirty="0" smtClean="0"/>
              <a:t>13 775 projektů, </a:t>
            </a:r>
            <a:r>
              <a:rPr lang="cs-CZ" sz="1600" dirty="0"/>
              <a:t>z nichž </a:t>
            </a:r>
            <a:r>
              <a:rPr lang="cs-CZ" sz="1600" dirty="0" smtClean="0"/>
              <a:t>10 412 </a:t>
            </a:r>
            <a:r>
              <a:rPr lang="cs-CZ" sz="1600" dirty="0"/>
              <a:t>v objemu </a:t>
            </a:r>
            <a:br>
              <a:rPr lang="cs-CZ" sz="1600" dirty="0"/>
            </a:br>
            <a:r>
              <a:rPr lang="cs-CZ" sz="1600" b="1" dirty="0" smtClean="0"/>
              <a:t>132 </a:t>
            </a:r>
            <a:r>
              <a:rPr lang="cs-CZ" sz="1600" b="1" dirty="0"/>
              <a:t>mld. Kč </a:t>
            </a:r>
            <a:r>
              <a:rPr lang="cs-CZ" sz="1600" dirty="0"/>
              <a:t>se nyní nachází ve stavu hodnocení, </a:t>
            </a:r>
            <a:r>
              <a:rPr lang="cs-CZ" sz="1600" dirty="0" smtClean="0"/>
              <a:t>probíhá u nich realizace </a:t>
            </a:r>
            <a:r>
              <a:rPr lang="cs-CZ" sz="1600" dirty="0"/>
              <a:t>či </a:t>
            </a:r>
            <a:r>
              <a:rPr lang="cs-CZ" sz="1600" dirty="0" smtClean="0"/>
              <a:t>jsou dokončené</a:t>
            </a: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z toho byl </a:t>
            </a:r>
            <a:r>
              <a:rPr lang="cs-CZ" sz="1600" b="1" dirty="0" smtClean="0"/>
              <a:t>8 461 projektům </a:t>
            </a:r>
            <a:r>
              <a:rPr lang="cs-CZ" sz="1600" dirty="0"/>
              <a:t>v celkovém objemu </a:t>
            </a:r>
            <a:r>
              <a:rPr lang="cs-CZ" sz="1600" b="1" dirty="0" smtClean="0"/>
              <a:t>109 </a:t>
            </a:r>
            <a:r>
              <a:rPr lang="cs-CZ" sz="1600" b="1" dirty="0"/>
              <a:t>mld. Kč vydán právní akt</a:t>
            </a:r>
            <a:r>
              <a:rPr lang="cs-CZ" sz="1600" dirty="0"/>
              <a:t> o poskytnutí podpory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příjemcům již byly proplaceny prostředky v objemu </a:t>
            </a:r>
            <a:r>
              <a:rPr lang="cs-CZ" sz="1600" b="1" dirty="0" smtClean="0"/>
              <a:t>48,3 mld</a:t>
            </a:r>
            <a:r>
              <a:rPr lang="cs-CZ" sz="1600" b="1" dirty="0"/>
              <a:t>. Kč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b="1" dirty="0" smtClean="0"/>
              <a:t>44,5 </a:t>
            </a:r>
            <a:r>
              <a:rPr lang="cs-CZ" sz="1600" b="1" dirty="0"/>
              <a:t>mld. Kč </a:t>
            </a:r>
            <a:r>
              <a:rPr lang="cs-CZ" sz="1600" dirty="0"/>
              <a:t>bylo certifikováno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705038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1.8 </a:t>
            </a:r>
            <a:r>
              <a:rPr lang="cs-CZ" dirty="0"/>
              <a:t>Stav přípravy IROP 2021 – </a:t>
            </a:r>
            <a:r>
              <a:rPr lang="cs-CZ" dirty="0" smtClean="0"/>
              <a:t>2027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Zveřejnění návrhu Programového dokumentu IROP </a:t>
            </a:r>
            <a:r>
              <a:rPr lang="cs-CZ" sz="1600" dirty="0"/>
              <a:t>na </a:t>
            </a:r>
            <a:r>
              <a:rPr lang="cs-CZ" sz="1600" dirty="0" smtClean="0"/>
              <a:t>webu IROP (https</a:t>
            </a:r>
            <a:r>
              <a:rPr lang="cs-CZ" sz="1600" dirty="0"/>
              <a:t>://</a:t>
            </a:r>
            <a:r>
              <a:rPr lang="cs-CZ" sz="1600" dirty="0" smtClean="0"/>
              <a:t>irop.mmr.cz/</a:t>
            </a:r>
            <a:r>
              <a:rPr lang="cs-CZ" sz="1600" dirty="0" err="1" smtClean="0"/>
              <a:t>cs</a:t>
            </a:r>
            <a:r>
              <a:rPr lang="cs-CZ" sz="1600" dirty="0" smtClean="0"/>
              <a:t>/irop-2021-2027) – PD IROP z 31. 1. 2020</a:t>
            </a:r>
          </a:p>
          <a:p>
            <a:r>
              <a:rPr lang="cs-CZ" sz="1600" dirty="0" smtClean="0"/>
              <a:t>Roadshow k představení IROP 2021-2027 v krajských městech  –  České Budějovice  3. 3. 2020 a Pardubice 5. 3.</a:t>
            </a:r>
            <a:r>
              <a:rPr lang="cs-CZ" sz="1600" dirty="0"/>
              <a:t> </a:t>
            </a:r>
            <a:r>
              <a:rPr lang="cs-CZ" sz="1600" dirty="0" smtClean="0"/>
              <a:t>2020, další plánované akce se vzhledem ke Covid-19 odsouvají na léto/podzim 2020</a:t>
            </a:r>
          </a:p>
          <a:p>
            <a:r>
              <a:rPr lang="cs-CZ" sz="1600" dirty="0" smtClean="0"/>
              <a:t>Neformální připomínky EK k návrhu PD IROP – duben </a:t>
            </a:r>
            <a:r>
              <a:rPr lang="cs-CZ" sz="1600" dirty="0"/>
              <a:t>2020</a:t>
            </a:r>
          </a:p>
          <a:p>
            <a:r>
              <a:rPr lang="cs-CZ" sz="1600" dirty="0" smtClean="0"/>
              <a:t>Neformální připomínky EK k návrhu Dohody o partnerství – duben </a:t>
            </a:r>
            <a:r>
              <a:rPr lang="cs-CZ" sz="1600" dirty="0"/>
              <a:t>2020</a:t>
            </a:r>
          </a:p>
          <a:p>
            <a:r>
              <a:rPr lang="cs-CZ" sz="1600" dirty="0" smtClean="0"/>
              <a:t>Vypořádání připomínek EK k návrhu PD IROP – 5. 5. 2020</a:t>
            </a:r>
          </a:p>
          <a:p>
            <a:r>
              <a:rPr lang="cs-CZ" sz="1600" dirty="0" smtClean="0"/>
              <a:t>Videokonference s EK k Dohodě o partnerství – 5. 5</a:t>
            </a:r>
            <a:r>
              <a:rPr lang="cs-CZ" sz="1600" dirty="0"/>
              <a:t>. </a:t>
            </a:r>
            <a:r>
              <a:rPr lang="cs-CZ" sz="1600" dirty="0" smtClean="0"/>
              <a:t>2020</a:t>
            </a:r>
          </a:p>
          <a:p>
            <a:r>
              <a:rPr lang="cs-CZ" sz="1600" b="1" dirty="0" smtClean="0"/>
              <a:t>PD IROP/Dohoda o partnerství pro informaci na vládě - </a:t>
            </a:r>
            <a:r>
              <a:rPr lang="cs-CZ" sz="1600" dirty="0" smtClean="0"/>
              <a:t>původní termín březen 2020, kvůli Covid-19 odloženo; snaha předložit co nejdříve a zahájit vyjednávání s EK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62393137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350025"/>
            <a:ext cx="7863494" cy="4099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600" dirty="0" smtClean="0">
                <a:solidFill>
                  <a:srgbClr val="1D71B8"/>
                </a:solidFill>
              </a:rPr>
              <a:t>2. Výroční zpráva IROP za rok 2019</a:t>
            </a:r>
            <a:endParaRPr lang="cs-CZ" sz="4600" dirty="0">
              <a:solidFill>
                <a:srgbClr val="1D7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99129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Výroční </a:t>
            </a:r>
            <a:r>
              <a:rPr lang="pl-PL" dirty="0"/>
              <a:t>zpráva IROP za rok </a:t>
            </a:r>
            <a:r>
              <a:rPr lang="pl-PL" dirty="0" smtClean="0"/>
              <a:t>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600" dirty="0"/>
              <a:t>Výroční zpráva o implementaci Integrovaného regionálního operačního programu za rok </a:t>
            </a:r>
            <a:r>
              <a:rPr lang="cs-CZ" sz="1600" dirty="0" smtClean="0"/>
              <a:t>2019 </a:t>
            </a:r>
            <a:r>
              <a:rPr lang="cs-CZ" sz="1600" dirty="0"/>
              <a:t>podává informace o stavu programu a průběhu implementace IROP do konce roku </a:t>
            </a:r>
            <a:r>
              <a:rPr lang="cs-CZ" sz="1600" dirty="0" smtClean="0"/>
              <a:t>2019.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V souladu s požadavky Ministerstva pro místní rozvoj  - Národního orgánu pro koordinaci se jedná o </a:t>
            </a:r>
            <a:r>
              <a:rPr lang="cs-CZ" sz="1600" dirty="0" smtClean="0"/>
              <a:t>Výroční </a:t>
            </a:r>
            <a:r>
              <a:rPr lang="cs-CZ" sz="1600" dirty="0"/>
              <a:t>zprávu za sledované období od 1. 1. 2014 do 31. 12. </a:t>
            </a:r>
            <a:r>
              <a:rPr lang="cs-CZ" sz="1600" dirty="0" smtClean="0"/>
              <a:t>2019.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08052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Výroční </a:t>
            </a:r>
            <a:r>
              <a:rPr lang="pl-PL" dirty="0"/>
              <a:t>zpráva IROP za rok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764" y="1560272"/>
            <a:ext cx="7993380" cy="4480722"/>
          </a:xfrm>
        </p:spPr>
        <p:txBody>
          <a:bodyPr/>
          <a:lstStyle/>
          <a:p>
            <a:pPr marL="0" indent="0">
              <a:buNone/>
            </a:pPr>
            <a:r>
              <a:rPr lang="cs-CZ" sz="1600" b="1" u="sng" dirty="0"/>
              <a:t>Hlavní závěry</a:t>
            </a:r>
            <a:r>
              <a:rPr lang="cs-CZ" sz="1600" b="1" u="sng" dirty="0" smtClean="0"/>
              <a:t>:</a:t>
            </a:r>
          </a:p>
          <a:p>
            <a:pPr marL="0" indent="0">
              <a:buNone/>
            </a:pPr>
            <a:endParaRPr lang="cs-CZ" sz="1600" b="1" u="sng" dirty="0" smtClean="0"/>
          </a:p>
          <a:p>
            <a:r>
              <a:rPr lang="cs-CZ" sz="1600" dirty="0"/>
              <a:t>ŘO IROP </a:t>
            </a:r>
            <a:r>
              <a:rPr lang="cs-CZ" sz="1600" b="1" dirty="0"/>
              <a:t>naplnil limit n+3 pro rok </a:t>
            </a:r>
            <a:r>
              <a:rPr lang="cs-CZ" sz="1600" b="1" dirty="0" smtClean="0"/>
              <a:t>2019 </a:t>
            </a:r>
            <a:r>
              <a:rPr lang="cs-CZ" sz="1600" dirty="0" smtClean="0"/>
              <a:t>(již v půli roku 2019)</a:t>
            </a:r>
            <a:endParaRPr lang="cs-CZ" sz="1600" dirty="0"/>
          </a:p>
          <a:p>
            <a:pPr lvl="0"/>
            <a:r>
              <a:rPr lang="cs-CZ" sz="1600" dirty="0"/>
              <a:t>ŘO vyhlásil </a:t>
            </a:r>
            <a:r>
              <a:rPr lang="cs-CZ" sz="1600" b="1" dirty="0" smtClean="0"/>
              <a:t>92</a:t>
            </a:r>
            <a:r>
              <a:rPr lang="cs-CZ" sz="1600" dirty="0" smtClean="0"/>
              <a:t> </a:t>
            </a:r>
            <a:r>
              <a:rPr lang="cs-CZ" sz="1600" dirty="0"/>
              <a:t>výzev v objemu </a:t>
            </a:r>
            <a:r>
              <a:rPr lang="cs-CZ" sz="1600" b="1" dirty="0"/>
              <a:t>7 mld</a:t>
            </a:r>
            <a:r>
              <a:rPr lang="cs-CZ" sz="1600" dirty="0"/>
              <a:t>. EUR (125 % celkové alokace) </a:t>
            </a:r>
          </a:p>
          <a:p>
            <a:pPr lvl="0"/>
            <a:r>
              <a:rPr lang="cs-CZ" sz="1600" dirty="0"/>
              <a:t>Předloženo </a:t>
            </a:r>
            <a:r>
              <a:rPr lang="cs-CZ" sz="1600" b="1" dirty="0"/>
              <a:t>13 265 </a:t>
            </a:r>
            <a:r>
              <a:rPr lang="cs-CZ" sz="1600" dirty="0"/>
              <a:t>žádostí o podporu v objemu 8,4 mld. EUR </a:t>
            </a:r>
            <a:br>
              <a:rPr lang="cs-CZ" sz="1600" dirty="0"/>
            </a:br>
            <a:r>
              <a:rPr lang="cs-CZ" sz="1600" dirty="0"/>
              <a:t>(151 % alokace)</a:t>
            </a:r>
          </a:p>
          <a:p>
            <a:pPr lvl="0"/>
            <a:r>
              <a:rPr lang="cs-CZ" sz="1600" dirty="0"/>
              <a:t>ŘO vydal právní akty k </a:t>
            </a:r>
            <a:r>
              <a:rPr lang="cs-CZ" sz="1600" b="1" dirty="0" smtClean="0"/>
              <a:t>7 986 </a:t>
            </a:r>
            <a:r>
              <a:rPr lang="cs-CZ" sz="1600" dirty="0"/>
              <a:t>projektům v objemu </a:t>
            </a:r>
            <a:r>
              <a:rPr lang="cs-CZ" sz="1600" dirty="0" smtClean="0"/>
              <a:t>5 </a:t>
            </a:r>
            <a:r>
              <a:rPr lang="cs-CZ" sz="1600" dirty="0"/>
              <a:t>mld. EUR </a:t>
            </a:r>
            <a:br>
              <a:rPr lang="cs-CZ" sz="1600" dirty="0"/>
            </a:br>
            <a:r>
              <a:rPr lang="cs-CZ" sz="1600" dirty="0" smtClean="0"/>
              <a:t>(90 </a:t>
            </a:r>
            <a:r>
              <a:rPr lang="cs-CZ" sz="1600" dirty="0"/>
              <a:t>% alokace)</a:t>
            </a:r>
          </a:p>
          <a:p>
            <a:pPr lvl="0"/>
            <a:r>
              <a:rPr lang="cs-CZ" sz="1600" dirty="0"/>
              <a:t>Žadatelům proplaceno </a:t>
            </a:r>
            <a:r>
              <a:rPr lang="cs-CZ" sz="1600" b="1" dirty="0"/>
              <a:t>2 mld</a:t>
            </a:r>
            <a:r>
              <a:rPr lang="cs-CZ" sz="1600" dirty="0"/>
              <a:t>. EUR (35 % alokace)</a:t>
            </a:r>
          </a:p>
          <a:p>
            <a:pPr lvl="0"/>
            <a:r>
              <a:rPr lang="cs-CZ" sz="1600" dirty="0"/>
              <a:t>ŘO IROP připravil žádosti o průběžnou platbu z EK ve výši </a:t>
            </a:r>
            <a:r>
              <a:rPr lang="cs-CZ" sz="1600" b="1" dirty="0"/>
              <a:t>2 mld</a:t>
            </a:r>
            <a:r>
              <a:rPr lang="cs-CZ" sz="1600" dirty="0"/>
              <a:t>. EUR </a:t>
            </a:r>
            <a:br>
              <a:rPr lang="cs-CZ" sz="1600" dirty="0"/>
            </a:br>
            <a:r>
              <a:rPr lang="cs-CZ" sz="1600" dirty="0"/>
              <a:t>(35% alokace)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53654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Výroční </a:t>
            </a:r>
            <a:r>
              <a:rPr lang="pl-PL" dirty="0"/>
              <a:t>zpráva IROP za rok </a:t>
            </a:r>
            <a:r>
              <a:rPr lang="pl-PL" dirty="0" smtClean="0"/>
              <a:t>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39040"/>
            <a:ext cx="7863494" cy="4099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u="sng" dirty="0"/>
              <a:t>Hlavní závěry</a:t>
            </a:r>
            <a:r>
              <a:rPr lang="cs-CZ" sz="1600" b="1" u="sng" dirty="0" smtClean="0"/>
              <a:t>:</a:t>
            </a:r>
          </a:p>
          <a:p>
            <a:pPr marL="0" indent="0">
              <a:buNone/>
            </a:pPr>
            <a:endParaRPr lang="cs-CZ" sz="1600" b="1" u="sng" dirty="0"/>
          </a:p>
          <a:p>
            <a:r>
              <a:rPr lang="cs-CZ" dirty="0"/>
              <a:t>v březnu </a:t>
            </a:r>
            <a:r>
              <a:rPr lang="cs-CZ" dirty="0" smtClean="0"/>
              <a:t>2019 byla </a:t>
            </a:r>
            <a:r>
              <a:rPr lang="cs-CZ" dirty="0"/>
              <a:t>EK </a:t>
            </a:r>
            <a:r>
              <a:rPr lang="cs-CZ" b="1" dirty="0"/>
              <a:t>schválena třetí revize PD </a:t>
            </a:r>
            <a:r>
              <a:rPr lang="cs-CZ" b="1" dirty="0" smtClean="0"/>
              <a:t>IROP</a:t>
            </a:r>
          </a:p>
          <a:p>
            <a:r>
              <a:rPr lang="cs-CZ" dirty="0" smtClean="0"/>
              <a:t>V roce 2019 byla zahájena čtvrtá revize PD IROP (z důvodu vypuknutí pandemie COVID – 19 tuto revizi EK na žádost ŘO IROP stáhla)</a:t>
            </a:r>
            <a:endParaRPr lang="cs-CZ" dirty="0"/>
          </a:p>
          <a:p>
            <a:r>
              <a:rPr lang="cs-CZ" sz="1600" dirty="0"/>
              <a:t>městské aglomerace ITI vyhlásily celkem </a:t>
            </a:r>
            <a:r>
              <a:rPr lang="cs-CZ" sz="1600" dirty="0" smtClean="0"/>
              <a:t>187 </a:t>
            </a:r>
            <a:r>
              <a:rPr lang="cs-CZ" sz="1600" dirty="0"/>
              <a:t>výzev, předloženo bylo </a:t>
            </a:r>
            <a:r>
              <a:rPr lang="cs-CZ" sz="1600" dirty="0" smtClean="0"/>
              <a:t>821 </a:t>
            </a:r>
            <a:r>
              <a:rPr lang="cs-CZ" sz="1600" dirty="0"/>
              <a:t>žádostí </a:t>
            </a:r>
            <a:br>
              <a:rPr lang="cs-CZ" sz="1600" dirty="0"/>
            </a:br>
            <a:r>
              <a:rPr lang="cs-CZ" sz="1600" dirty="0"/>
              <a:t>o podporu s alokací </a:t>
            </a:r>
            <a:r>
              <a:rPr lang="cs-CZ" sz="1600" dirty="0" smtClean="0"/>
              <a:t>643 </a:t>
            </a:r>
            <a:r>
              <a:rPr lang="cs-CZ" sz="1600" dirty="0"/>
              <a:t>mil. EUR, z toho </a:t>
            </a:r>
            <a:r>
              <a:rPr lang="cs-CZ" sz="1600" dirty="0" smtClean="0"/>
              <a:t>543 </a:t>
            </a:r>
            <a:r>
              <a:rPr lang="cs-CZ" sz="1600" dirty="0"/>
              <a:t>projektů je již v </a:t>
            </a:r>
            <a:r>
              <a:rPr lang="cs-CZ" sz="1600" dirty="0" smtClean="0"/>
              <a:t>realizaci ve výši 393,4 mil. EUR</a:t>
            </a:r>
            <a:endParaRPr lang="cs-CZ" sz="1600" dirty="0"/>
          </a:p>
          <a:p>
            <a:r>
              <a:rPr lang="cs-CZ" dirty="0"/>
              <a:t>městské aglomerace IPRÚ vyhlásily celkem </a:t>
            </a:r>
            <a:r>
              <a:rPr lang="cs-CZ" dirty="0" smtClean="0"/>
              <a:t>145 </a:t>
            </a:r>
            <a:r>
              <a:rPr lang="cs-CZ" dirty="0"/>
              <a:t>výzev, do kterých bylo předloženo </a:t>
            </a:r>
            <a:r>
              <a:rPr lang="cs-CZ" dirty="0" smtClean="0"/>
              <a:t>265 </a:t>
            </a:r>
            <a:r>
              <a:rPr lang="cs-CZ" dirty="0"/>
              <a:t>žádostí o podporu s alokací </a:t>
            </a:r>
            <a:r>
              <a:rPr lang="cs-CZ" dirty="0" smtClean="0"/>
              <a:t>168 </a:t>
            </a:r>
            <a:r>
              <a:rPr lang="cs-CZ" dirty="0"/>
              <a:t>mil. EUR, z toho </a:t>
            </a:r>
            <a:r>
              <a:rPr lang="cs-CZ" dirty="0" smtClean="0"/>
              <a:t>189 </a:t>
            </a:r>
            <a:r>
              <a:rPr lang="cs-CZ" dirty="0"/>
              <a:t>projektů je již v </a:t>
            </a:r>
            <a:r>
              <a:rPr lang="cs-CZ" dirty="0" smtClean="0"/>
              <a:t>realizaci ve výši 110 mil. EUR</a:t>
            </a:r>
            <a:endParaRPr lang="cs-CZ" dirty="0"/>
          </a:p>
          <a:p>
            <a:r>
              <a:rPr lang="cs-CZ" dirty="0"/>
              <a:t>Místní akční skupiny vyhlásily celkem </a:t>
            </a:r>
            <a:r>
              <a:rPr lang="cs-CZ" dirty="0" smtClean="0"/>
              <a:t>1 403 </a:t>
            </a:r>
            <a:r>
              <a:rPr lang="cs-CZ" dirty="0"/>
              <a:t>výzev, do kterých bylo předloženo </a:t>
            </a:r>
            <a:r>
              <a:rPr lang="cs-CZ" dirty="0" smtClean="0"/>
              <a:t>3 002 žádostí </a:t>
            </a:r>
            <a:r>
              <a:rPr lang="cs-CZ" dirty="0"/>
              <a:t>o podporu s alokací </a:t>
            </a:r>
            <a:r>
              <a:rPr lang="cs-CZ" dirty="0" smtClean="0"/>
              <a:t>271 mil</a:t>
            </a:r>
            <a:r>
              <a:rPr lang="cs-CZ" dirty="0"/>
              <a:t>. EUR, z toho je </a:t>
            </a:r>
            <a:r>
              <a:rPr lang="cs-CZ" dirty="0" smtClean="0"/>
              <a:t>1 782 </a:t>
            </a:r>
            <a:r>
              <a:rPr lang="cs-CZ" dirty="0"/>
              <a:t>projektů již v </a:t>
            </a:r>
            <a:r>
              <a:rPr lang="cs-CZ" dirty="0" smtClean="0"/>
              <a:t>realizaci ve výši 157,5 mil. EUR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39890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335035"/>
            <a:ext cx="7863494" cy="4099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600" dirty="0" smtClean="0">
                <a:solidFill>
                  <a:srgbClr val="1D71B8"/>
                </a:solidFill>
              </a:rPr>
              <a:t>3. Změny kritérií pro integrované projekty ITI</a:t>
            </a:r>
            <a:endParaRPr lang="cs-CZ" sz="4600" dirty="0">
              <a:solidFill>
                <a:srgbClr val="1D7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59496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</a:t>
            </a:r>
            <a:r>
              <a:rPr lang="cs-CZ" dirty="0"/>
              <a:t>kritérií pro integrované projekty </a:t>
            </a:r>
            <a:r>
              <a:rPr lang="cs-CZ" dirty="0" smtClean="0"/>
              <a:t>ITI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cs-CZ" sz="1600" dirty="0"/>
              <a:t>Nově předkládaná sada kritérií věcného hodnocení ZS ITI Plzeňské metropolitní oblasti pro SC 1.2 - aktivita Parkovací </a:t>
            </a:r>
            <a:r>
              <a:rPr lang="cs-CZ" sz="1600" dirty="0" smtClean="0"/>
              <a:t>systémy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/>
              <a:t>Změna kritérií pro hodnocení ZS ITI Hradecko-pardubické aglomerace pro SC 1.2 - aktivita: </a:t>
            </a:r>
            <a:r>
              <a:rPr lang="cs-CZ" sz="1600" dirty="0" err="1" smtClean="0"/>
              <a:t>Cyklodoprava</a:t>
            </a: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09850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28682"/>
            <a:ext cx="7863494" cy="1460498"/>
          </a:xfrm>
        </p:spPr>
        <p:txBody>
          <a:bodyPr/>
          <a:lstStyle/>
          <a:p>
            <a:r>
              <a:rPr lang="cs-CZ" dirty="0" smtClean="0"/>
              <a:t>a) Nově </a:t>
            </a:r>
            <a:r>
              <a:rPr lang="cs-CZ" dirty="0"/>
              <a:t>předkládaná sada kritérií věcného hodnocení ZS ITI Plzeňské metropolitní oblasti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310366"/>
            <a:ext cx="7863494" cy="4099859"/>
          </a:xfrm>
        </p:spPr>
        <p:txBody>
          <a:bodyPr/>
          <a:lstStyle/>
          <a:p>
            <a:pPr marL="0" indent="0">
              <a:buNone/>
            </a:pPr>
            <a:r>
              <a:rPr lang="cs-CZ" sz="1600" b="1" dirty="0" smtClean="0"/>
              <a:t>Specifický cíl 1.2 IROP - Zvýšení </a:t>
            </a:r>
            <a:r>
              <a:rPr lang="cs-CZ" sz="1600" b="1" dirty="0"/>
              <a:t>podílu udržitelných forem dopravy – </a:t>
            </a:r>
            <a:r>
              <a:rPr lang="cs-CZ" sz="1600" b="1" dirty="0" smtClean="0"/>
              <a:t>aktivita: Parkovací systémy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dirty="0" smtClean="0"/>
              <a:t>Odůvodnění:</a:t>
            </a:r>
          </a:p>
          <a:p>
            <a:pPr lvl="1" algn="just"/>
            <a:r>
              <a:rPr lang="cs-CZ" sz="1600" dirty="0" smtClean="0"/>
              <a:t>Z důvodu změny </a:t>
            </a:r>
            <a:r>
              <a:rPr lang="cs-CZ" sz="1600" dirty="0"/>
              <a:t>aktivit Strategie ITI plzeňské metropolitní oblasti, </a:t>
            </a:r>
            <a:r>
              <a:rPr lang="cs-CZ" sz="1600" dirty="0" smtClean="0"/>
              <a:t>kdy </a:t>
            </a:r>
            <a:r>
              <a:rPr lang="cs-CZ" sz="1600" dirty="0"/>
              <a:t>je nově umožněna realizace samostatné aktivity Parkovací systémy, pro kterou není v rámci věcného hodnocení schválena samostatná sada hodnotících kritérií. Schválená kritéria věcného hodnocení pro aktivitu Terminály a parkovací systémy nejsou vhodná k vyhodnocení </a:t>
            </a:r>
            <a:r>
              <a:rPr lang="cs-CZ" sz="1600" b="1" dirty="0"/>
              <a:t>nově přidané aktivity týkající se samostatného parkovacího systému. </a:t>
            </a:r>
            <a:r>
              <a:rPr lang="cs-CZ" sz="1600" dirty="0"/>
              <a:t>Z tohoto důvodu byla navržena nová sada kritérií Parkovací systémy vycházející z kritérií věcného hodnocení aktivity Terminály a parkovací systémy ZS ITI plzeňské metropolitní oblasti a zohledňující Strategii ITI plzeňské metropolitní oblasti. 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227666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28682"/>
            <a:ext cx="7863494" cy="1460498"/>
          </a:xfrm>
        </p:spPr>
        <p:txBody>
          <a:bodyPr/>
          <a:lstStyle/>
          <a:p>
            <a:r>
              <a:rPr lang="cs-CZ" dirty="0" smtClean="0"/>
              <a:t>a) Nově </a:t>
            </a:r>
            <a:r>
              <a:rPr lang="cs-CZ" dirty="0"/>
              <a:t>předkládaná sada kritérií věcného hodnocení ZS ITI Plzeňské metropolitní oblasti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329966"/>
              </p:ext>
            </p:extLst>
          </p:nvPr>
        </p:nvGraphicFramePr>
        <p:xfrm>
          <a:off x="628650" y="2309813"/>
          <a:ext cx="78628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444">
                  <a:extLst>
                    <a:ext uri="{9D8B030D-6E8A-4147-A177-3AD203B41FA5}">
                      <a16:colId xmlns:a16="http://schemas.microsoft.com/office/drawing/2014/main" val="3761723586"/>
                    </a:ext>
                  </a:extLst>
                </a:gridCol>
                <a:gridCol w="3931444">
                  <a:extLst>
                    <a:ext uri="{9D8B030D-6E8A-4147-A177-3AD203B41FA5}">
                      <a16:colId xmlns:a16="http://schemas.microsoft.com/office/drawing/2014/main" val="3305068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Název kritéria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Hodnocení (ANO/NE/Nerelevantní)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3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 samostatného parkovacího systému je navržen v přímé vazbě na přestupní uzel umožňující přestup mezi druhy veřejné hromadné dopravy (železniční, regionální autobusová, městská autobusová, městská trolejbusová nebo tramvajová doprava).</a:t>
                      </a:r>
                      <a:endParaRPr lang="cs-CZ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bodů – Projektem dotčený přestupní uzel umožňuje přestup mezi čtyřmi a více druhy veřejné dopravy.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bodů – Projektem dotčený přestupní uzel umožňuje přestup mezi třemi druhy veřejné dopravy.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bodů – Projektem dotčený přestupní uzel umožňuje přestup mezi dvěma druhy veřejné dopravy.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bodů – Projektem dotčený přestupní uzel neumožňuje přestup mezi druhy veřejné dopravy.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NERELEVANTNÍ – Žádost o podporu se netýká projektu samostatného parkovacího systému.</a:t>
                      </a:r>
                      <a:endParaRPr lang="cs-CZ" sz="1000" dirty="0">
                        <a:solidFill>
                          <a:srgbClr val="4C4C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032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598529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28682"/>
            <a:ext cx="7863494" cy="1460498"/>
          </a:xfrm>
        </p:spPr>
        <p:txBody>
          <a:bodyPr/>
          <a:lstStyle/>
          <a:p>
            <a:r>
              <a:rPr lang="cs-CZ" dirty="0" smtClean="0"/>
              <a:t>a) Nově </a:t>
            </a:r>
            <a:r>
              <a:rPr lang="cs-CZ" dirty="0"/>
              <a:t>předkládaná sada kritérií věcného hodnocení ZS ITI Plzeňské metropolitní oblasti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207758"/>
              </p:ext>
            </p:extLst>
          </p:nvPr>
        </p:nvGraphicFramePr>
        <p:xfrm>
          <a:off x="628650" y="1990877"/>
          <a:ext cx="7862888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933">
                  <a:extLst>
                    <a:ext uri="{9D8B030D-6E8A-4147-A177-3AD203B41FA5}">
                      <a16:colId xmlns:a16="http://schemas.microsoft.com/office/drawing/2014/main" val="3761723586"/>
                    </a:ext>
                  </a:extLst>
                </a:gridCol>
                <a:gridCol w="4844955">
                  <a:extLst>
                    <a:ext uri="{9D8B030D-6E8A-4147-A177-3AD203B41FA5}">
                      <a16:colId xmlns:a16="http://schemas.microsoft.com/office/drawing/2014/main" val="3305068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Název kritéria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Hodnocení (ANO/NE/Nerelevantní)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3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 samostatného parkovacího systému je navržen v přímé vazbě na přestupní uzel/stanici/zastávku veřejné hromadné dopravy obsluhující region.</a:t>
                      </a:r>
                      <a:endParaRPr lang="cs-CZ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bodů – Alespoň některé linky vyjíždějící z přestupního uzlu/stanice/zastávky obsluhují krajské město a min. tři další obce s rozšířenou působností (mimo obec realizace).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bodů – Alespoň některé linky vyjíždějící z přestupního uzlu/stanice/zastávky obsluhují krajské město a jednu, nebo dvě další obce s rozšířenou působností (mimo obec realizace).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bodů – Alespoň některé linky vyjíždějící z přestupního uzlu/stanice/zastávky obsluhují krajské město, nebo dvě a více obcí s rozšířenou působností (mimo obec realizace).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bodů – Linky, vyjíždějící z přestupního uzlu/stanice/zastávky, obsluhují max. jednu obec s rozšířenou působností (mimo obec realizace).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NERELEVANTNÍ – Žádost o podporu se netýká projektu samostatného parkovacího systému.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03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 zahrnuje realizaci parkovacích míst pro kola v režimu B+R.</a:t>
                      </a:r>
                      <a:endParaRPr lang="cs-CZ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bodů - Projekt zahrnuje realizaci parkovacích míst v režimu B+R.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bodů - Projekt nezahrnuje realizaci parkovacích míst v režimu B+R.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NERELEVANTNÍ – Žádost o podporu se netýká projektu samostatného parkovacího systému.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849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86133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Vyhlášené a uzavřené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b="1" dirty="0" smtClean="0"/>
              <a:t>Vyhlášené výzvy </a:t>
            </a:r>
            <a:r>
              <a:rPr lang="cs-CZ" sz="1600" b="1" dirty="0"/>
              <a:t>ve sledovaném období </a:t>
            </a:r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03058"/>
              </p:ext>
            </p:extLst>
          </p:nvPr>
        </p:nvGraphicFramePr>
        <p:xfrm>
          <a:off x="628650" y="2463846"/>
          <a:ext cx="7863494" cy="2565355"/>
        </p:xfrm>
        <a:graphic>
          <a:graphicData uri="http://schemas.openxmlformats.org/drawingml/2006/table">
            <a:tbl>
              <a:tblPr/>
              <a:tblGrid>
                <a:gridCol w="806785">
                  <a:extLst>
                    <a:ext uri="{9D8B030D-6E8A-4147-A177-3AD203B41FA5}">
                      <a16:colId xmlns:a16="http://schemas.microsoft.com/office/drawing/2014/main" val="3069660949"/>
                    </a:ext>
                  </a:extLst>
                </a:gridCol>
                <a:gridCol w="5178870">
                  <a:extLst>
                    <a:ext uri="{9D8B030D-6E8A-4147-A177-3AD203B41FA5}">
                      <a16:colId xmlns:a16="http://schemas.microsoft.com/office/drawing/2014/main" val="3355240311"/>
                    </a:ext>
                  </a:extLst>
                </a:gridCol>
                <a:gridCol w="1877839">
                  <a:extLst>
                    <a:ext uri="{9D8B030D-6E8A-4147-A177-3AD203B41FA5}">
                      <a16:colId xmlns:a16="http://schemas.microsoft.com/office/drawing/2014/main" val="3296482843"/>
                    </a:ext>
                  </a:extLst>
                </a:gridCol>
              </a:tblGrid>
              <a:tr h="63654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Alokace výzvy (EFRR)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60084"/>
                  </a:ext>
                </a:extLst>
              </a:tr>
              <a:tr h="6429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91. Výzva IROP - Vybrané úseky silnic II. a III. třídy - III.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mld. Kč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625879"/>
                  </a:ext>
                </a:extLst>
              </a:tr>
              <a:tr h="6429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  <a:endParaRPr lang="cs-CZ" sz="14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92. Výzva IROP - Infrastruktura základních škol pro uhelné regiony</a:t>
                      </a:r>
                      <a:endParaRPr lang="cs-CZ" sz="14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265 mil. Kč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27715"/>
                  </a:ext>
                </a:extLst>
              </a:tr>
              <a:tr h="6429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</a:t>
                      </a:r>
                      <a:endParaRPr lang="cs-CZ" sz="14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93. Výzva IROP - Nízkoemisní a bezemisní vozidlo pro uhelné regiony II</a:t>
                      </a:r>
                      <a:endParaRPr lang="cs-CZ" sz="14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840 mil. Kč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30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906321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28682"/>
            <a:ext cx="7863494" cy="1460498"/>
          </a:xfrm>
        </p:spPr>
        <p:txBody>
          <a:bodyPr/>
          <a:lstStyle/>
          <a:p>
            <a:r>
              <a:rPr lang="cs-CZ" dirty="0" smtClean="0"/>
              <a:t>a) Nově </a:t>
            </a:r>
            <a:r>
              <a:rPr lang="cs-CZ" dirty="0"/>
              <a:t>předkládaná sada kritérií věcného hodnocení ZS ITI Plzeňské metropolitní oblasti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041375"/>
              </p:ext>
            </p:extLst>
          </p:nvPr>
        </p:nvGraphicFramePr>
        <p:xfrm>
          <a:off x="628650" y="2309813"/>
          <a:ext cx="786288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444">
                  <a:extLst>
                    <a:ext uri="{9D8B030D-6E8A-4147-A177-3AD203B41FA5}">
                      <a16:colId xmlns:a16="http://schemas.microsoft.com/office/drawing/2014/main" val="3761723586"/>
                    </a:ext>
                  </a:extLst>
                </a:gridCol>
                <a:gridCol w="3931444">
                  <a:extLst>
                    <a:ext uri="{9D8B030D-6E8A-4147-A177-3AD203B41FA5}">
                      <a16:colId xmlns:a16="http://schemas.microsoft.com/office/drawing/2014/main" val="3305068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Název kritéria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Hodnocení (ANO/NE/Nerelevantní)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3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Harmonogram realizace projektu je reálný a proveditelný.</a:t>
                      </a:r>
                      <a:endParaRPr lang="cs-CZ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bodů – Žadatel má reálně nastavený harmonogram projektu tak, aby projekt byl v termínu dokončen. 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bodů – Žadatel nemá reálně nastavený harmonogram projektu tak, aby projekt byl v termínu dokončen.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NERELEVANTNÍ – Žádost o podporu se netýká projektu samostatného parkovacího systému.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54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je navržen k realizaci v rámci systému integrované dopravy.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bodů – Přestupní uzel/stanici/zastávku, u které je řešeno parkoviště, obsluhují linky zahrnuté do systému integrované dopravy (systému integrovaných veřejných služeb v přepravě cestujících ve smyslu zákona       č. 194/2010 Sb.).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bodů – Přestupní uzel/stanici/zastávku, u které je řešeno parkoviště, neobsluhují linky zahrnuté do systému integrované dopravy (systému integrovaných veřejných služeb v přepravě cestujících ve smyslu zákona       č. 194/2010 Sb.).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NERELEVANTNÍ – Žádost o podporu se netýká projektu samostatného parkovacího systému.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41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267829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41395"/>
            <a:ext cx="7863494" cy="1460498"/>
          </a:xfrm>
        </p:spPr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) </a:t>
            </a:r>
            <a:r>
              <a:rPr lang="cs-CZ" dirty="0"/>
              <a:t>Změna kritérií pro hodnocení ZS ITI Hradecko-pardubické aglomerace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90029"/>
            <a:ext cx="8008574" cy="4099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 smtClean="0"/>
              <a:t>SPECIFICKÁ KRITÉRIA PŘIJATELNOSTI</a:t>
            </a:r>
          </a:p>
          <a:p>
            <a:pPr marL="0" indent="0">
              <a:buNone/>
            </a:pPr>
            <a:r>
              <a:rPr lang="cs-CZ" sz="1400" b="1" dirty="0" smtClean="0"/>
              <a:t>Specifický cíl 1.2 IROP - Zvýšení </a:t>
            </a:r>
            <a:r>
              <a:rPr lang="cs-CZ" sz="1400" b="1" dirty="0"/>
              <a:t>podílu udržitelných forem dopravy – </a:t>
            </a:r>
            <a:r>
              <a:rPr lang="cs-CZ" sz="1400" b="1" dirty="0" smtClean="0"/>
              <a:t>aktivita: </a:t>
            </a:r>
            <a:r>
              <a:rPr lang="cs-CZ" sz="1400" b="1" dirty="0" err="1" smtClean="0"/>
              <a:t>Cyklodoprava</a:t>
            </a:r>
            <a:endParaRPr lang="cs-CZ" sz="1400" b="1" dirty="0"/>
          </a:p>
          <a:p>
            <a:r>
              <a:rPr lang="cs-CZ" sz="1400" dirty="0" smtClean="0"/>
              <a:t>V textu hodnocení u možnosti NERELEVANTNÍ rozšířena možnost realizace úseků dálkových cyklistických tras a doplněn referenční </a:t>
            </a:r>
            <a:r>
              <a:rPr lang="cs-CZ" sz="1400" dirty="0"/>
              <a:t>dokument </a:t>
            </a:r>
            <a:r>
              <a:rPr lang="cs-CZ" sz="1400" i="1" dirty="0"/>
              <a:t>Národní strategie rozvoje cyklistické dopravy ČR pro léta 2013 </a:t>
            </a:r>
            <a:r>
              <a:rPr lang="cs-CZ" sz="1400" i="1" dirty="0" smtClean="0"/>
              <a:t>– 2020</a:t>
            </a:r>
            <a:r>
              <a:rPr lang="cs-CZ" sz="1400" dirty="0" smtClean="0"/>
              <a:t>.</a:t>
            </a:r>
          </a:p>
          <a:p>
            <a:r>
              <a:rPr lang="cs-CZ" sz="1400" dirty="0" smtClean="0"/>
              <a:t>Odůvodnění</a:t>
            </a:r>
          </a:p>
          <a:p>
            <a:pPr lvl="1" algn="just"/>
            <a:r>
              <a:rPr lang="cs-CZ" sz="1400" dirty="0" smtClean="0"/>
              <a:t>Rozšířena </a:t>
            </a:r>
            <a:r>
              <a:rPr lang="cs-CZ" sz="1400" dirty="0"/>
              <a:t>možnost realizace úseků dálkových cyklistických tras, které svým dopadem mají vysokou přidanou hodnotu přesahující území aglomerace bez nutnosti prokazovat vazbu na aktivitu Bezpečnost dopravy ve znění </a:t>
            </a:r>
            <a:r>
              <a:rPr lang="cs-CZ" sz="1400" dirty="0" smtClean="0"/>
              <a:t>kritéria a </a:t>
            </a:r>
            <a:r>
              <a:rPr lang="pt-BR" sz="1400" dirty="0"/>
              <a:t>na opatření 1.1.2 a 1.1.3 ve znění kritéria</a:t>
            </a:r>
            <a:r>
              <a:rPr lang="cs-CZ" sz="1400" dirty="0" smtClean="0"/>
              <a:t>. </a:t>
            </a:r>
            <a:r>
              <a:rPr lang="cs-CZ" sz="1400" dirty="0"/>
              <a:t>Z textu analytické části Strategie vyplývá, že neexistuje souvislá síť páteřních cyklostezek, které se mohou stát mj. součástí stávajících cyklotras a v nebezpečných úsecích, kde dochází k souběhu cyklistické a motorové dopravy, cyklisty vymístit díky novým úsekům mimo silniční prostor</a:t>
            </a:r>
            <a:r>
              <a:rPr lang="cs-CZ" sz="1400" b="1" dirty="0"/>
              <a:t>. Úprava </a:t>
            </a:r>
            <a:r>
              <a:rPr lang="cs-CZ" sz="1400" b="1" dirty="0" smtClean="0"/>
              <a:t>kritérií </a:t>
            </a:r>
            <a:r>
              <a:rPr lang="cs-CZ" sz="1400" b="1" dirty="0"/>
              <a:t>tak rozšíří možnosti místa realizace v případě národních cyklostezek. </a:t>
            </a:r>
            <a:r>
              <a:rPr lang="cs-CZ" sz="1400" dirty="0"/>
              <a:t>Prokázání vazby v rámci </a:t>
            </a:r>
            <a:r>
              <a:rPr lang="cs-CZ" sz="1400" dirty="0" smtClean="0"/>
              <a:t>kritérií </a:t>
            </a:r>
            <a:r>
              <a:rPr lang="cs-CZ" sz="1400" dirty="0"/>
              <a:t>je tedy mířeno na stezky nižších kategorií z důvodu integrace s dalšími souvisejícími projekty s cílem dosažení synergických efektů v území.</a:t>
            </a:r>
          </a:p>
        </p:txBody>
      </p:sp>
    </p:spTree>
    <p:extLst>
      <p:ext uri="{BB962C8B-B14F-4D97-AF65-F5344CB8AC3E}">
        <p14:creationId xmlns:p14="http://schemas.microsoft.com/office/powerpoint/2010/main" val="190839666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41395"/>
            <a:ext cx="7863494" cy="1460498"/>
          </a:xfrm>
        </p:spPr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) </a:t>
            </a:r>
            <a:r>
              <a:rPr lang="cs-CZ" dirty="0"/>
              <a:t>Změna kritérií pro hodnocení ZS ITI Hradecko-pardubické aglomerace </a:t>
            </a: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917203"/>
              </p:ext>
            </p:extLst>
          </p:nvPr>
        </p:nvGraphicFramePr>
        <p:xfrm>
          <a:off x="629255" y="2397948"/>
          <a:ext cx="7862889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314">
                  <a:extLst>
                    <a:ext uri="{9D8B030D-6E8A-4147-A177-3AD203B41FA5}">
                      <a16:colId xmlns:a16="http://schemas.microsoft.com/office/drawing/2014/main" val="3761723586"/>
                    </a:ext>
                  </a:extLst>
                </a:gridCol>
                <a:gridCol w="3888954">
                  <a:extLst>
                    <a:ext uri="{9D8B030D-6E8A-4147-A177-3AD203B41FA5}">
                      <a16:colId xmlns:a16="http://schemas.microsoft.com/office/drawing/2014/main" val="3305068564"/>
                    </a:ext>
                  </a:extLst>
                </a:gridCol>
                <a:gridCol w="2013621">
                  <a:extLst>
                    <a:ext uri="{9D8B030D-6E8A-4147-A177-3AD203B41FA5}">
                      <a16:colId xmlns:a16="http://schemas.microsoft.com/office/drawing/2014/main" val="2347866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Název kritéria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Hodnocení (ANO/NE/Nerelevantní)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Referenční dokument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3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má vazbu na aktivitu Bezpečnost dopravy, specifického cíle 1.1, opatření 1.1.4 Nemotorová doprava.</a:t>
                      </a:r>
                      <a:endParaRPr lang="cs-CZ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 - Z informací obsažených ve studii proveditelnosti a ze zápisu z pracovní skupiny ITI Hradecko-pardubické aglomerace vyplývá, že projekt bude realizován na území obce (dle § 18 zákona o obcích), kde byla realizována nebo je plánována realizace projektu na aktivitu Bezpečnost dopravy v rámci naplňování Strategie ITI Hradecko-pardubické aglomerace, opatření č. 1.1.4 Nemotorová doprava.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- Z informací obsažených ve studii proveditelnosti a ze zápisu z pracovní skupiny ITI Hradecko-pardubické aglomerace nevyplývá, že projekt bude realizován na území obce (dle § 18 zákona o obcích), kde byla realizována nebo je plánována realizace projektu na aktivitu Bezpečnost dopravy v rámci naplňování Strategie ITI Hradecko-pardubické aglomerace, opatření č. 1.1.4 Nemotorová doprava.</a:t>
                      </a:r>
                    </a:p>
                    <a:p>
                      <a:endParaRPr lang="cs-CZ" sz="10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NERELEVANTNÍ – Projekt není zaměřen na aktivitu </a:t>
                      </a:r>
                      <a:r>
                        <a:rPr lang="cs-CZ" sz="1000" kern="1200" dirty="0" err="1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Cyklodoprava</a:t>
                      </a:r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0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nebo z informací obsažených ve studii proveditelnosti a ze zápisu z pracovní skupiny ITI Hradecko-pardubické aglomerace vyplývá, že plánovaný úsek je součástí dálkové (nadregionální) trasy</a:t>
                      </a: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žádost o podporu</a:t>
                      </a: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studie proveditelnosti</a:t>
                      </a: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zápis z pracovní skupiny ITI Hradecko-pardubické aglomerace</a:t>
                      </a: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Strategie ITI Hradecko-pardubické aglomerace</a:t>
                      </a:r>
                    </a:p>
                    <a:p>
                      <a:r>
                        <a:rPr lang="cs-CZ" sz="10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Národní strategie rozvoje cyklistické dopravy ČR pro léta 2013 - 2020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754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468662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41395"/>
            <a:ext cx="7863494" cy="1460498"/>
          </a:xfrm>
        </p:spPr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) </a:t>
            </a:r>
            <a:r>
              <a:rPr lang="cs-CZ" dirty="0"/>
              <a:t>Změna kritérií pro hodnocení ZS ITI Hradecko-pardubické aglomerace </a:t>
            </a: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876333"/>
              </p:ext>
            </p:extLst>
          </p:nvPr>
        </p:nvGraphicFramePr>
        <p:xfrm>
          <a:off x="629255" y="1924222"/>
          <a:ext cx="786288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314">
                  <a:extLst>
                    <a:ext uri="{9D8B030D-6E8A-4147-A177-3AD203B41FA5}">
                      <a16:colId xmlns:a16="http://schemas.microsoft.com/office/drawing/2014/main" val="3761723586"/>
                    </a:ext>
                  </a:extLst>
                </a:gridCol>
                <a:gridCol w="3888954">
                  <a:extLst>
                    <a:ext uri="{9D8B030D-6E8A-4147-A177-3AD203B41FA5}">
                      <a16:colId xmlns:a16="http://schemas.microsoft.com/office/drawing/2014/main" val="3305068564"/>
                    </a:ext>
                  </a:extLst>
                </a:gridCol>
                <a:gridCol w="2013621">
                  <a:extLst>
                    <a:ext uri="{9D8B030D-6E8A-4147-A177-3AD203B41FA5}">
                      <a16:colId xmlns:a16="http://schemas.microsoft.com/office/drawing/2014/main" val="2347866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Název kritéria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Hodnocení (ANO/NE/Nerelevantní)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Referenční dokument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3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má silnou vazbu na opatření specifického cíle 1.1 Přestupní uzly v aglomeraci (č. opatření 1.1.2) a na opatření Dopravní telematika (č.  patření 1.1.3).</a:t>
                      </a:r>
                      <a:endParaRPr lang="cs-CZ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 - Z informací obsažených ve studii proveditelnosti a ze zápisu z pracovní skupiny ITI Hradecko-pardubické aglomerace vyplývá, že alespoň úsek projektu bude realizován na území obce (dle § 18 zákona o obcích), kde byla realizována nebo je plánována realizace projektu v rámci naplňování Strategie ITI Hradecko-pardubické aglomerace, v opatření Přestupní uzly v aglomeraci (č. opatření 1.1.2) a Dopravní telematika (č. opatření 1.1.3), viz koincidenční matice vazeb mezi opatřeními specifického cíle 1.1.</a:t>
                      </a:r>
                    </a:p>
                    <a:p>
                      <a:endParaRPr lang="cs-CZ" sz="1000" kern="1200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- Z informací obsažených ve studii proveditelnosti a ze zápisu z pracovní skupiny ITI Hradecko-pardubické aglomerace nevyplývá, že projekt bude realizován na území obce (dle § 18 zákona o obcích), kde byla realizována nebo je plánována realizace projektu v rámci naplňování Strategie ITI Hradecko-pardubické aglomerace, v opatření Přestupní uzly v aglomeraci (č. opatření 1.1.2) a Dopravní telematika (č. opatření 1.1.3), viz koincidenční matice vazeb mezi opatřeními specifického cíle 1.1.</a:t>
                      </a:r>
                    </a:p>
                    <a:p>
                      <a:endParaRPr lang="cs-CZ" sz="10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NERELEVANTNÍ – Projekt není zaměřen na aktivitu </a:t>
                      </a:r>
                      <a:r>
                        <a:rPr lang="cs-CZ" sz="1000" kern="1200" dirty="0" err="1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Cyklodoprava</a:t>
                      </a:r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0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nebo z informací obsažených ve studii proveditelnosti a ze zápisu z pracovní skupiny ITI Hradecko-pardubické aglomerace vyplývá, že plánovaný úsek je součástí dálkové (nadregionální) trasy</a:t>
                      </a: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žádost o podporu</a:t>
                      </a: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studie proveditelnosti</a:t>
                      </a: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zápis z pracovní skupiny ITI Hradecko-pardubické aglomerace</a:t>
                      </a:r>
                    </a:p>
                    <a:p>
                      <a:r>
                        <a:rPr lang="cs-CZ" sz="1000" kern="120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Strategie ITI Hradecko-pardubické aglomerace</a:t>
                      </a:r>
                    </a:p>
                    <a:p>
                      <a:r>
                        <a:rPr lang="cs-CZ" sz="10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• Národní strategie rozvoje cyklistické dopravy ČR pro léta 2013 - 2020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754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864103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00123"/>
            <a:ext cx="7863494" cy="1611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600" dirty="0" smtClean="0">
                <a:solidFill>
                  <a:srgbClr val="1D71B8"/>
                </a:solidFill>
              </a:rPr>
              <a:t>4. Aktualizace Evaluačního plánu IROP</a:t>
            </a:r>
            <a:endParaRPr lang="cs-CZ" sz="4600" dirty="0">
              <a:solidFill>
                <a:srgbClr val="1D7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36225"/>
      </p:ext>
    </p:extLst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Aktualizace </a:t>
            </a:r>
            <a:r>
              <a:rPr lang="cs-CZ" sz="2800" dirty="0"/>
              <a:t>Evaluačního plánu IROP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Aktualizace EP zohledňuje tyto změny:</a:t>
            </a:r>
          </a:p>
          <a:p>
            <a:pPr marL="0" indent="0">
              <a:buNone/>
            </a:pPr>
            <a:endParaRPr lang="cs-CZ" sz="1600" dirty="0"/>
          </a:p>
          <a:p>
            <a:pPr lvl="1"/>
            <a:r>
              <a:rPr lang="cs-CZ" sz="1600" dirty="0"/>
              <a:t>Změnu plánované realizace Vyhodnocení systému výzev a procesu hodnocení projektů IROP z externě realizované evaluace na interní evaluaci</a:t>
            </a:r>
          </a:p>
          <a:p>
            <a:pPr marL="342900" lvl="1" indent="0">
              <a:buNone/>
            </a:pPr>
            <a:endParaRPr lang="cs-CZ" sz="1600" dirty="0"/>
          </a:p>
          <a:p>
            <a:pPr lvl="1"/>
            <a:r>
              <a:rPr lang="cs-CZ" sz="1600" dirty="0"/>
              <a:t>Zahájení realizace Ex-ante evaluace Integrovaného operačního regionálního programu pro programové období 2021-2027 a Evaluace Integrovaných nástrojů v IROP</a:t>
            </a:r>
          </a:p>
          <a:p>
            <a:pPr marL="342900" lvl="1" indent="0">
              <a:buNone/>
            </a:pPr>
            <a:endParaRPr lang="cs-CZ" sz="1600" dirty="0"/>
          </a:p>
          <a:p>
            <a:pPr lvl="1"/>
            <a:r>
              <a:rPr lang="cs-CZ" sz="1600" dirty="0"/>
              <a:t>Doplnění ad hoc šetření Průzkumu povědomí o IROP</a:t>
            </a:r>
          </a:p>
          <a:p>
            <a:pPr marL="342900" lvl="1" indent="0">
              <a:buNone/>
            </a:pPr>
            <a:endParaRPr lang="cs-CZ" sz="1600" dirty="0"/>
          </a:p>
          <a:p>
            <a:pPr lvl="1"/>
            <a:r>
              <a:rPr lang="cs-CZ" sz="1600" dirty="0"/>
              <a:t>Úpravy harmonogramů některých evaluací </a:t>
            </a:r>
          </a:p>
        </p:txBody>
      </p:sp>
    </p:spTree>
    <p:extLst>
      <p:ext uri="{BB962C8B-B14F-4D97-AF65-F5344CB8AC3E}">
        <p14:creationId xmlns:p14="http://schemas.microsoft.com/office/powerpoint/2010/main" val="778101727"/>
      </p:ext>
    </p:extLst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Aktualizace </a:t>
            </a:r>
            <a:r>
              <a:rPr lang="cs-CZ" sz="2800" dirty="0"/>
              <a:t>Evaluačního plánu IROP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b="1" dirty="0"/>
              <a:t>Změna ve způsobu realizace Vyhodnocení systému výzev a procesu hodnocení projektů IROP</a:t>
            </a:r>
            <a:r>
              <a:rPr lang="cs-CZ" sz="1600" b="1" dirty="0" smtClean="0"/>
              <a:t>:</a:t>
            </a:r>
          </a:p>
          <a:p>
            <a:pPr marL="0" indent="0" algn="just">
              <a:buNone/>
            </a:pPr>
            <a:endParaRPr lang="cs-CZ" sz="1600" b="1" dirty="0"/>
          </a:p>
          <a:p>
            <a:pPr lvl="1" algn="just"/>
            <a:r>
              <a:rPr lang="cs-CZ" sz="1600" dirty="0"/>
              <a:t>Tato evaluace byla původně plánována jako externí.</a:t>
            </a:r>
          </a:p>
          <a:p>
            <a:pPr marL="342900" lvl="1" indent="0" algn="just">
              <a:buNone/>
            </a:pPr>
            <a:endParaRPr lang="cs-CZ" sz="1600" dirty="0"/>
          </a:p>
          <a:p>
            <a:pPr lvl="1" algn="just"/>
            <a:r>
              <a:rPr lang="cs-CZ" sz="1600" dirty="0"/>
              <a:t>Po vyhodnocení možných evaluačních designů (využívajících vesměs data dostupná i evaluátorům ŘO IROP), časové náročnosti (kdy by bylo nutné dobu realizace výrazně prodloužit v souvislosti s administrativní náročnosti přípravy a realizace veřejné zakázky) bylo přistoupeno ke změně charakteru realizace na interní.</a:t>
            </a:r>
          </a:p>
          <a:p>
            <a:pPr marL="342900" lvl="1" indent="0" algn="just">
              <a:buNone/>
            </a:pPr>
            <a:endParaRPr lang="cs-CZ" sz="1600" dirty="0"/>
          </a:p>
          <a:p>
            <a:pPr lvl="1" algn="just"/>
            <a:r>
              <a:rPr lang="cs-CZ" sz="1600" dirty="0"/>
              <a:t>Interní evaluaci zpracuje EJ IROP ve spolupráci s analytiky programu; realizátorem a garantem bude Oddělení monitoringu a evaluací (263</a:t>
            </a:r>
            <a:r>
              <a:rPr lang="cs-CZ" sz="1600" dirty="0" smtClean="0"/>
              <a:t>).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41618802"/>
      </p:ext>
    </p:extLst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Aktualizace </a:t>
            </a:r>
            <a:r>
              <a:rPr lang="cs-CZ" sz="2800" dirty="0"/>
              <a:t>Evaluačního plánu IROP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/>
              <a:t>Zahájení realizace Ex-ante evaluace Integrovaného operačního regionálního programu pro programové období 2021-2027 a Evaluace Integrovaných nástrojů v IROP</a:t>
            </a:r>
            <a:r>
              <a:rPr lang="cs-CZ" sz="1600" b="1" dirty="0" smtClean="0"/>
              <a:t>:</a:t>
            </a:r>
          </a:p>
          <a:p>
            <a:pPr marL="0" indent="0" algn="just">
              <a:buNone/>
            </a:pPr>
            <a:endParaRPr lang="cs-CZ" sz="1600" b="1" dirty="0"/>
          </a:p>
          <a:p>
            <a:pPr lvl="1" algn="just"/>
            <a:r>
              <a:rPr lang="cs-CZ" sz="1600" dirty="0"/>
              <a:t>V prosinci 2019 byla zahájena realizace „Ex-ante evaluace Integrovaného regionálního operačního programu pro programové období 2021-2027“, jejímž cílem je zajistit kvalitní nastavení nového programu, posoudit jeho účinnost a zamýšlené výsledky.</a:t>
            </a:r>
          </a:p>
          <a:p>
            <a:pPr lvl="1" algn="just"/>
            <a:r>
              <a:rPr lang="cs-CZ" sz="1600" dirty="0"/>
              <a:t>Vítězem VZ a dodavatelem se pro tuto zakázku stala společnost </a:t>
            </a:r>
            <a:r>
              <a:rPr lang="en-US" sz="1600" dirty="0"/>
              <a:t>Evaluation Advisory CE </a:t>
            </a:r>
            <a:r>
              <a:rPr lang="en-US" sz="1600" dirty="0" err="1"/>
              <a:t>s.r.o.</a:t>
            </a:r>
            <a:endParaRPr lang="cs-CZ" sz="1600" dirty="0"/>
          </a:p>
          <a:p>
            <a:pPr lvl="1" algn="just"/>
            <a:r>
              <a:rPr lang="cs-CZ" sz="1600" dirty="0"/>
              <a:t>Hodnota zakázky je 890 000,- Kč bez DPH</a:t>
            </a:r>
            <a:r>
              <a:rPr lang="cs-CZ" sz="1600" dirty="0" smtClean="0"/>
              <a:t>.</a:t>
            </a:r>
            <a:endParaRPr lang="cs-CZ" sz="1600" dirty="0"/>
          </a:p>
          <a:p>
            <a:pPr lvl="1" algn="just"/>
            <a:r>
              <a:rPr lang="cs-CZ" sz="1600" dirty="0"/>
              <a:t>V březnu 2020 byla zahájena realizace „Evaluace Integrovaných nástrojů v IROP“, jejímž primárním cílem je určit, pro jaké oblasti a témata a pro jaké typy projektů jsou nejvhodnějším nástrojem podpory Integrované nástroje prostřednictvím vyhodnocení provázanosti projektů, přínosu pro území, administrativní a časové náročnosti přípravy projektových žádostí a jejich kvality.</a:t>
            </a:r>
          </a:p>
          <a:p>
            <a:pPr marL="342900" lvl="1" indent="0" algn="just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13799365"/>
      </p:ext>
    </p:extLst>
  </p:cSld>
  <p:clrMapOvr>
    <a:masterClrMapping/>
  </p:clrMapOvr>
  <p:transition spd="slow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Aktualizace </a:t>
            </a:r>
            <a:r>
              <a:rPr lang="cs-CZ" sz="2800" dirty="0"/>
              <a:t>Evaluačního plánu IROP	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1600" dirty="0"/>
              <a:t>Vítězem VZ a dodavatelem se pro tuto zakázku stala společnost </a:t>
            </a:r>
            <a:r>
              <a:rPr lang="en-US" sz="1600" dirty="0"/>
              <a:t>Evaluation Advisory CE </a:t>
            </a:r>
            <a:r>
              <a:rPr lang="en-US" sz="1600" dirty="0" err="1"/>
              <a:t>s.r.o</a:t>
            </a:r>
            <a:r>
              <a:rPr lang="en-US" sz="1600" dirty="0" smtClean="0"/>
              <a:t>.</a:t>
            </a:r>
            <a:endParaRPr lang="cs-CZ" sz="1600" dirty="0" smtClean="0"/>
          </a:p>
          <a:p>
            <a:pPr lvl="1"/>
            <a:r>
              <a:rPr lang="cs-CZ" sz="1600" dirty="0"/>
              <a:t>Hodnota zakázky je 1 290 000,- Kč bez DPH.</a:t>
            </a:r>
          </a:p>
          <a:p>
            <a:endParaRPr lang="cs-CZ" sz="1600" dirty="0" smtClean="0"/>
          </a:p>
          <a:p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210104"/>
      </p:ext>
    </p:extLst>
  </p:cSld>
  <p:clrMapOvr>
    <a:masterClrMapping/>
  </p:clrMapOvr>
  <p:transition spd="slow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Aktualizace </a:t>
            </a:r>
            <a:r>
              <a:rPr lang="cs-CZ" sz="2800" dirty="0"/>
              <a:t>Evaluačního plánu IROP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b="1" dirty="0"/>
              <a:t>Nově navrženým ad hoc šetřením je:</a:t>
            </a:r>
          </a:p>
          <a:p>
            <a:pPr lvl="1" algn="just"/>
            <a:r>
              <a:rPr lang="cs-CZ" sz="1600" dirty="0"/>
              <a:t>„Průzkum povědomí o IROP“, jehož cílem je zjistit povědomí a názory </a:t>
            </a:r>
            <a:r>
              <a:rPr lang="cs-CZ" sz="1600" dirty="0" smtClean="0"/>
              <a:t>jednotlivých cílových skupin </a:t>
            </a:r>
            <a:r>
              <a:rPr lang="cs-CZ" sz="1600" dirty="0"/>
              <a:t>na IROP za účelem snazšího a efektivního plánování komunikačních a marketingových aktivit, které jsou součástí ročních komunikačních plánů IROP. </a:t>
            </a:r>
          </a:p>
          <a:p>
            <a:pPr marL="342900" lvl="1" indent="0" algn="just">
              <a:buNone/>
            </a:pPr>
            <a:endParaRPr lang="cs-CZ" sz="1600" dirty="0"/>
          </a:p>
          <a:p>
            <a:pPr lvl="1" algn="just"/>
            <a:r>
              <a:rPr lang="cs-CZ" sz="1600" dirty="0"/>
              <a:t>Jedná se o externě realizované šetření. </a:t>
            </a:r>
          </a:p>
          <a:p>
            <a:pPr marL="342900" lvl="1" indent="0" algn="just">
              <a:buNone/>
            </a:pPr>
            <a:endParaRPr lang="cs-CZ" sz="1600" dirty="0"/>
          </a:p>
          <a:p>
            <a:pPr lvl="1" algn="just"/>
            <a:r>
              <a:rPr lang="cs-CZ" sz="1600" dirty="0"/>
              <a:t>Zahájení realizace zakázky je plánováno na 2. čtvrtletí 2020.</a:t>
            </a:r>
          </a:p>
          <a:p>
            <a:pPr marL="342900" lvl="1" indent="0" algn="just">
              <a:buNone/>
            </a:pPr>
            <a:endParaRPr lang="cs-CZ" sz="1600" dirty="0"/>
          </a:p>
          <a:p>
            <a:pPr lvl="1" algn="just"/>
            <a:r>
              <a:rPr lang="cs-CZ" sz="1600" dirty="0"/>
              <a:t>Předpokládaná hodnota zakázky je 250 000,- Kč bez DPH.</a:t>
            </a:r>
          </a:p>
          <a:p>
            <a:pPr marL="342900" lvl="1" indent="0" algn="just">
              <a:buNone/>
            </a:pPr>
            <a:endParaRPr lang="cs-CZ" sz="1600" dirty="0"/>
          </a:p>
          <a:p>
            <a:pPr lvl="1" algn="just"/>
            <a:r>
              <a:rPr lang="cs-CZ" sz="1600" dirty="0"/>
              <a:t>Data získaná v průběhu realizace zakázky budou využita i v plánované evaluaci „Vyhodnocování efektivity realizovaných komunikačních nástrojů ŘO IROP II.“, jejíž realizace je naplánována na rok 2021 a jejímž cílem má být celkové vyhodnocení účinnosti, účelnosti a užitečnosti realizovaných informačních a komunikačních aktivit ŘO IROP.</a:t>
            </a:r>
          </a:p>
        </p:txBody>
      </p:sp>
    </p:spTree>
    <p:extLst>
      <p:ext uri="{BB962C8B-B14F-4D97-AF65-F5344CB8AC3E}">
        <p14:creationId xmlns:p14="http://schemas.microsoft.com/office/powerpoint/2010/main" val="365024283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Vyhlášené a uzavřené výzvy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628650" y="1960281"/>
            <a:ext cx="7863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Uzavřené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výzvy ve sledovaném období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4553"/>
              </p:ext>
            </p:extLst>
          </p:nvPr>
        </p:nvGraphicFramePr>
        <p:xfrm>
          <a:off x="628650" y="2566467"/>
          <a:ext cx="7863494" cy="3035967"/>
        </p:xfrm>
        <a:graphic>
          <a:graphicData uri="http://schemas.openxmlformats.org/drawingml/2006/table">
            <a:tbl>
              <a:tblPr/>
              <a:tblGrid>
                <a:gridCol w="791748">
                  <a:extLst>
                    <a:ext uri="{9D8B030D-6E8A-4147-A177-3AD203B41FA5}">
                      <a16:colId xmlns:a16="http://schemas.microsoft.com/office/drawing/2014/main" val="3025359078"/>
                    </a:ext>
                  </a:extLst>
                </a:gridCol>
                <a:gridCol w="5091044">
                  <a:extLst>
                    <a:ext uri="{9D8B030D-6E8A-4147-A177-3AD203B41FA5}">
                      <a16:colId xmlns:a16="http://schemas.microsoft.com/office/drawing/2014/main" val="2060556562"/>
                    </a:ext>
                  </a:extLst>
                </a:gridCol>
                <a:gridCol w="1980702">
                  <a:extLst>
                    <a:ext uri="{9D8B030D-6E8A-4147-A177-3AD203B41FA5}">
                      <a16:colId xmlns:a16="http://schemas.microsoft.com/office/drawing/2014/main" val="801882535"/>
                    </a:ext>
                  </a:extLst>
                </a:gridCol>
              </a:tblGrid>
              <a:tr h="6062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Alokace výzvy (EFRR)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60551"/>
                  </a:ext>
                </a:extLst>
              </a:tr>
              <a:tr h="5864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  <a:endParaRPr lang="cs-CZ" sz="14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89. Výzva IROP - </a:t>
                      </a:r>
                      <a:r>
                        <a:rPr lang="cs-CZ" sz="1400" kern="1200" dirty="0" err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Nízkoemisní</a:t>
                      </a: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 bezemisní vozidla pro uhelné regiony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 mld. Kč</a:t>
                      </a:r>
                      <a:endParaRPr lang="cs-CZ" sz="14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21554"/>
                  </a:ext>
                </a:extLst>
              </a:tr>
              <a:tr h="5864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</a:t>
                      </a:r>
                      <a:endParaRPr lang="cs-CZ" sz="14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 Výzva IROP - Sociální podnikání pro KPSVL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16,5 mld. Kč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85733"/>
                  </a:ext>
                </a:extLst>
              </a:tr>
              <a:tr h="63381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</a:t>
                      </a:r>
                      <a:endParaRPr lang="cs-CZ" sz="14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92. Výzva IROP - Infrastruktura základních škol pro uhelné regiony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 mil. Kč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721085"/>
                  </a:ext>
                </a:extLst>
              </a:tr>
              <a:tr h="6230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  <a:endParaRPr lang="cs-CZ" sz="140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93. Výzva IROP - </a:t>
                      </a:r>
                      <a:r>
                        <a:rPr lang="cs-CZ" sz="1400" kern="1200" dirty="0" err="1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Nízkoemisní</a:t>
                      </a: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 bezemisní vozidlo pro uhelné regiony II.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 mil. Kč</a:t>
                      </a:r>
                      <a:endParaRPr lang="cs-CZ" sz="1400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45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433437"/>
      </p:ext>
    </p:extLst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Aktualizace </a:t>
            </a:r>
            <a:r>
              <a:rPr lang="cs-CZ" sz="2800" dirty="0"/>
              <a:t>Evaluačního plánu IROP	</a:t>
            </a:r>
          </a:p>
        </p:txBody>
      </p:sp>
      <p:graphicFrame>
        <p:nvGraphicFramePr>
          <p:cNvPr id="5" name="Zástupný symbol pro obsah 7">
            <a:extLst>
              <a:ext uri="{FF2B5EF4-FFF2-40B4-BE49-F238E27FC236}">
                <a16:creationId xmlns:a16="http://schemas.microsoft.com/office/drawing/2014/main" id="{1E17D406-BE34-4F8B-B7A2-0BFF887B6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641368"/>
              </p:ext>
            </p:extLst>
          </p:nvPr>
        </p:nvGraphicFramePr>
        <p:xfrm>
          <a:off x="628650" y="1690690"/>
          <a:ext cx="7886700" cy="3954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1295">
                  <a:extLst>
                    <a:ext uri="{9D8B030D-6E8A-4147-A177-3AD203B41FA5}">
                      <a16:colId xmlns:a16="http://schemas.microsoft.com/office/drawing/2014/main" val="418781994"/>
                    </a:ext>
                  </a:extLst>
                </a:gridCol>
                <a:gridCol w="1901480">
                  <a:extLst>
                    <a:ext uri="{9D8B030D-6E8A-4147-A177-3AD203B41FA5}">
                      <a16:colId xmlns:a16="http://schemas.microsoft.com/office/drawing/2014/main" val="3740241197"/>
                    </a:ext>
                  </a:extLst>
                </a:gridCol>
                <a:gridCol w="1633925">
                  <a:extLst>
                    <a:ext uri="{9D8B030D-6E8A-4147-A177-3AD203B41FA5}">
                      <a16:colId xmlns:a16="http://schemas.microsoft.com/office/drawing/2014/main" val="2693104904"/>
                    </a:ext>
                  </a:extLst>
                </a:gridCol>
              </a:tblGrid>
              <a:tr h="58224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Evaluace s upraveným harmonogramem</a:t>
                      </a:r>
                    </a:p>
                  </a:txBody>
                  <a:tcPr marL="5358" marR="5358" marT="5358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80130"/>
                  </a:ext>
                </a:extLst>
              </a:tr>
              <a:tr h="587789">
                <a:tc>
                  <a:txBody>
                    <a:bodyPr/>
                    <a:lstStyle/>
                    <a:p>
                      <a:pPr lvl="1" algn="l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evaluace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Původní harmonogram</a:t>
                      </a:r>
                    </a:p>
                  </a:txBody>
                  <a:tcPr marL="5358" marR="5358" marT="5358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Upravený harmonogram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9542"/>
                  </a:ext>
                </a:extLst>
              </a:tr>
              <a:tr h="36622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„E</a:t>
                      </a:r>
                      <a:r>
                        <a:rPr lang="cs-CZ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valuace</a:t>
                      </a:r>
                      <a:r>
                        <a:rPr lang="en-US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Integrovaných nástrojů v IROP“</a:t>
                      </a:r>
                      <a:endParaRPr lang="en-US" sz="12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4Q 2019 – 4Q 2020</a:t>
                      </a: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1Q 2020 - 4Q 2020</a:t>
                      </a:r>
                      <a:endParaRPr lang="cs-CZ" sz="12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856311800"/>
                  </a:ext>
                </a:extLst>
              </a:tr>
              <a:tr h="587789">
                <a:tc>
                  <a:txBody>
                    <a:bodyPr/>
                    <a:lstStyle/>
                    <a:p>
                      <a:pPr lvl="1" algn="l" fontAlgn="b"/>
                      <a:r>
                        <a:rPr lang="cs-CZ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„Evaluace PO1 a PO3 IROP: Případové studie projektů “ </a:t>
                      </a:r>
                      <a:endParaRPr lang="cs-CZ" sz="12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1Q 2020 – 4Q 2020</a:t>
                      </a:r>
                    </a:p>
                  </a:txBody>
                  <a:tcPr marL="5358" marR="5358" marT="5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2Q 2020 - 1Q 2021</a:t>
                      </a:r>
                      <a:endParaRPr lang="cs-CZ" sz="12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29118"/>
                  </a:ext>
                </a:extLst>
              </a:tr>
              <a:tr h="876049">
                <a:tc>
                  <a:txBody>
                    <a:bodyPr/>
                    <a:lstStyle/>
                    <a:p>
                      <a:pPr lvl="1" algn="l" fontAlgn="b"/>
                      <a:r>
                        <a:rPr lang="cs-CZ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„Vyhodnocení systému výzev a procesu hodnocení projektů IROP “</a:t>
                      </a:r>
                      <a:endParaRPr lang="cs-CZ" sz="12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1Q 2020 – 3Q 2020</a:t>
                      </a: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2Q 2020 - 3Q 2020</a:t>
                      </a:r>
                      <a:endParaRPr lang="cs-CZ" sz="12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539813564"/>
                  </a:ext>
                </a:extLst>
              </a:tr>
              <a:tr h="366227">
                <a:tc>
                  <a:txBody>
                    <a:bodyPr/>
                    <a:lstStyle/>
                    <a:p>
                      <a:pPr lvl="1" algn="l" fontAlgn="b"/>
                      <a:r>
                        <a:rPr lang="cs-CZ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„Průzkum povědomí o IROP “ </a:t>
                      </a:r>
                      <a:endParaRPr lang="cs-CZ" sz="12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358" marR="5358" marT="5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2Q 2020 - 4Q 2020</a:t>
                      </a:r>
                      <a:endParaRPr lang="cs-CZ" sz="12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20946"/>
                  </a:ext>
                </a:extLst>
              </a:tr>
              <a:tr h="587789">
                <a:tc>
                  <a:txBody>
                    <a:bodyPr/>
                    <a:lstStyle/>
                    <a:p>
                      <a:pPr lvl="1" algn="l" fontAlgn="b"/>
                      <a:r>
                        <a:rPr lang="cs-CZ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„Vyhodnocení efektivity realizovaných komunikačních nástrojů ŘO IROP II.“</a:t>
                      </a:r>
                      <a:endParaRPr lang="cs-CZ" sz="12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3Q 2020 – 1Q 2021</a:t>
                      </a: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1Q 2021 - 4Q 2021</a:t>
                      </a:r>
                      <a:endParaRPr lang="cs-CZ" sz="12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15973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421964"/>
      </p:ext>
    </p:extLst>
  </p:cSld>
  <p:clrMapOvr>
    <a:masterClrMapping/>
  </p:clrMapOvr>
  <p:transition spd="slow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001544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Aktuální </a:t>
            </a:r>
            <a:r>
              <a:rPr lang="cs-CZ" sz="2800" dirty="0"/>
              <a:t>informace o probíhajících evaluacích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Evaluace v realizaci</a:t>
            </a:r>
            <a:r>
              <a:rPr lang="cs-CZ" sz="1600" b="1" dirty="0" smtClean="0"/>
              <a:t>: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Evaluace PO2: specifické cíle 2.1, 2.2, 2.4 se zaměřením na sociální inkluzi</a:t>
            </a:r>
          </a:p>
          <a:p>
            <a:pPr lvl="1"/>
            <a:r>
              <a:rPr lang="cs-CZ" sz="1600" dirty="0"/>
              <a:t>Jedná se o evaluaci výsledků v těchto specifických cílech</a:t>
            </a:r>
          </a:p>
          <a:p>
            <a:pPr lvl="1"/>
            <a:r>
              <a:rPr lang="cs-CZ" sz="1600" dirty="0"/>
              <a:t>Realizována externím dodavatelem – </a:t>
            </a:r>
            <a:r>
              <a:rPr lang="cs-CZ" sz="1600" dirty="0" err="1"/>
              <a:t>Ernst&amp;Young</a:t>
            </a:r>
            <a:endParaRPr lang="cs-CZ" sz="1600" dirty="0"/>
          </a:p>
          <a:p>
            <a:pPr lvl="1"/>
            <a:r>
              <a:rPr lang="cs-CZ" sz="1600" dirty="0"/>
              <a:t>Zahájena v červenci 2019</a:t>
            </a:r>
          </a:p>
          <a:p>
            <a:pPr lvl="1"/>
            <a:r>
              <a:rPr lang="cs-CZ" sz="1600" dirty="0"/>
              <a:t>Průběžná zpráva odevzdána 31. 12. 2019</a:t>
            </a:r>
          </a:p>
          <a:p>
            <a:pPr lvl="1"/>
            <a:r>
              <a:rPr lang="cs-CZ" sz="1600" dirty="0"/>
              <a:t>Nyní probíhá finalizace Závěrečné zprávy</a:t>
            </a:r>
          </a:p>
          <a:p>
            <a:pPr lvl="1"/>
            <a:r>
              <a:rPr lang="cs-CZ" sz="1600" dirty="0"/>
              <a:t>Termín dokončení je 30. 6. 2020</a:t>
            </a:r>
          </a:p>
        </p:txBody>
      </p:sp>
    </p:spTree>
    <p:extLst>
      <p:ext uri="{BB962C8B-B14F-4D97-AF65-F5344CB8AC3E}">
        <p14:creationId xmlns:p14="http://schemas.microsoft.com/office/powerpoint/2010/main" val="913632514"/>
      </p:ext>
    </p:extLst>
  </p:cSld>
  <p:clrMapOvr>
    <a:masterClrMapping/>
  </p:clrMapOvr>
  <p:transition spd="slow">
    <p:push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65128"/>
            <a:ext cx="7984127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Aktuální </a:t>
            </a:r>
            <a:r>
              <a:rPr lang="cs-CZ" sz="2800" dirty="0"/>
              <a:t>informace o probíhajících evaluacích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Evaluace v realizaci:</a:t>
            </a:r>
          </a:p>
          <a:p>
            <a:pPr marL="0" indent="0">
              <a:buNone/>
            </a:pPr>
            <a:r>
              <a:rPr lang="cs-CZ" sz="1600" b="1" dirty="0"/>
              <a:t>Vyhodnocení vlivu Integrovaného regionálního operačního programu pro programové období 2021-2027 na životní prostředí </a:t>
            </a:r>
            <a:r>
              <a:rPr lang="cs-CZ" sz="1600" b="1" dirty="0" smtClean="0"/>
              <a:t>(SEA)</a:t>
            </a:r>
            <a:r>
              <a:rPr lang="cs-CZ" sz="1600" dirty="0"/>
              <a:t>	</a:t>
            </a:r>
            <a:endParaRPr lang="cs-CZ" sz="1600" b="1" dirty="0" smtClean="0"/>
          </a:p>
          <a:p>
            <a:pPr lvl="1"/>
            <a:r>
              <a:rPr lang="cs-CZ" sz="1600" dirty="0" smtClean="0"/>
              <a:t>Jedná </a:t>
            </a:r>
            <a:r>
              <a:rPr lang="cs-CZ" sz="1600" dirty="0"/>
              <a:t>se o </a:t>
            </a:r>
            <a:r>
              <a:rPr lang="cs-CZ" sz="1600" dirty="0" smtClean="0"/>
              <a:t>předběžné </a:t>
            </a:r>
            <a:r>
              <a:rPr lang="cs-CZ" sz="1600" dirty="0"/>
              <a:t>posouzení vlivu Integrovaného regionálního operačního programu pro programové období 2021-2027 na životní </a:t>
            </a:r>
            <a:r>
              <a:rPr lang="cs-CZ" sz="1600" dirty="0" smtClean="0"/>
              <a:t>prostředí a na veřejné zdraví dle </a:t>
            </a:r>
            <a:r>
              <a:rPr lang="cs-CZ" sz="1600" dirty="0"/>
              <a:t>zákona č. 100/2001 Sb., o posuzování vlivů na životní prostředí v aktuálním znění. 	</a:t>
            </a:r>
            <a:r>
              <a:rPr lang="cs-CZ" sz="1600" dirty="0" smtClean="0"/>
              <a:t> </a:t>
            </a:r>
            <a:r>
              <a:rPr lang="cs-CZ" sz="1600" dirty="0"/>
              <a:t>	</a:t>
            </a:r>
          </a:p>
          <a:p>
            <a:pPr lvl="1"/>
            <a:r>
              <a:rPr lang="cs-CZ" sz="1600" dirty="0" smtClean="0"/>
              <a:t>Realizována </a:t>
            </a:r>
            <a:r>
              <a:rPr lang="cs-CZ" sz="1600" dirty="0"/>
              <a:t>externím dodavatelem – </a:t>
            </a:r>
            <a:r>
              <a:rPr lang="cs-CZ" sz="1600" dirty="0" smtClean="0"/>
              <a:t>Česká zemědělská univerzita</a:t>
            </a:r>
            <a:endParaRPr lang="cs-CZ" sz="1600" dirty="0"/>
          </a:p>
          <a:p>
            <a:pPr lvl="1"/>
            <a:r>
              <a:rPr lang="cs-CZ" sz="1600" dirty="0"/>
              <a:t>Zahájena v </a:t>
            </a:r>
            <a:r>
              <a:rPr lang="cs-CZ" sz="1600" dirty="0" smtClean="0"/>
              <a:t>srpnu </a:t>
            </a:r>
            <a:r>
              <a:rPr lang="cs-CZ" sz="1600" dirty="0"/>
              <a:t>2019</a:t>
            </a:r>
          </a:p>
          <a:p>
            <a:pPr lvl="1"/>
            <a:r>
              <a:rPr lang="cs-CZ" sz="1600" dirty="0" smtClean="0"/>
              <a:t>Oznámení koncepce proběhlo 5. 3. 2020</a:t>
            </a:r>
          </a:p>
          <a:p>
            <a:pPr lvl="1"/>
            <a:r>
              <a:rPr lang="cs-CZ" sz="1600" dirty="0" smtClean="0"/>
              <a:t>Závěr zjišťovacího řízení jsme obdrželi 16. 4. 2020</a:t>
            </a:r>
            <a:endParaRPr lang="cs-CZ" sz="1600" dirty="0"/>
          </a:p>
          <a:p>
            <a:pPr lvl="1"/>
            <a:r>
              <a:rPr lang="cs-CZ" sz="1600" dirty="0" smtClean="0"/>
              <a:t>Nyní dodavatel připravuje Vyhodnocení koncepce</a:t>
            </a:r>
            <a:endParaRPr lang="cs-CZ" sz="1600" dirty="0"/>
          </a:p>
          <a:p>
            <a:pPr lvl="1"/>
            <a:r>
              <a:rPr lang="cs-CZ" sz="1600" dirty="0"/>
              <a:t>Termín dokončení je </a:t>
            </a:r>
            <a:r>
              <a:rPr lang="cs-CZ" sz="1600" dirty="0" smtClean="0"/>
              <a:t>31</a:t>
            </a:r>
            <a:r>
              <a:rPr lang="cs-CZ" sz="1600" dirty="0"/>
              <a:t>. 12. </a:t>
            </a:r>
            <a:r>
              <a:rPr lang="cs-CZ" sz="1600" dirty="0" smtClean="0"/>
              <a:t>2020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647022"/>
      </p:ext>
    </p:extLst>
  </p:cSld>
  <p:clrMapOvr>
    <a:masterClrMapping/>
  </p:clrMapOvr>
  <p:transition spd="slow">
    <p:push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65128"/>
            <a:ext cx="7949293" cy="1325563"/>
          </a:xfrm>
        </p:spPr>
        <p:txBody>
          <a:bodyPr>
            <a:normAutofit/>
          </a:bodyPr>
          <a:lstStyle/>
          <a:p>
            <a:r>
              <a:rPr lang="cs-CZ" sz="2800" dirty="0"/>
              <a:t>Aktuální informace o probíhajících evaluacích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Evaluace v realizaci:</a:t>
            </a:r>
          </a:p>
          <a:p>
            <a:pPr marL="0" indent="0">
              <a:buNone/>
            </a:pPr>
            <a:r>
              <a:rPr lang="cs-CZ" sz="1600" b="1" dirty="0"/>
              <a:t>Ex-ante evaluace Integrovaného regionálního operačního programu pro programové období 2021-2027 </a:t>
            </a:r>
          </a:p>
          <a:p>
            <a:pPr lvl="1"/>
            <a:r>
              <a:rPr lang="cs-CZ" sz="1600" dirty="0"/>
              <a:t>Jedná se o předběžné posouzení IROP 2021-2027, jehož cílem je zajistit kvalitní nastavení nového programu, posoudit jeho účinnost a zamýšlené výsledky.</a:t>
            </a:r>
          </a:p>
          <a:p>
            <a:pPr lvl="1"/>
            <a:r>
              <a:rPr lang="cs-CZ" sz="1600" dirty="0"/>
              <a:t>Realizována externím dodavatelem – </a:t>
            </a:r>
            <a:r>
              <a:rPr lang="en-US" sz="1600" dirty="0"/>
              <a:t>Evaluation Advisory CE </a:t>
            </a:r>
            <a:r>
              <a:rPr lang="en-US" sz="1600" dirty="0" err="1"/>
              <a:t>s.r.o.</a:t>
            </a:r>
            <a:endParaRPr lang="cs-CZ" sz="1600" dirty="0"/>
          </a:p>
          <a:p>
            <a:pPr lvl="1"/>
            <a:r>
              <a:rPr lang="cs-CZ" sz="1600" dirty="0"/>
              <a:t>Zahájena v prosinci 2019</a:t>
            </a:r>
          </a:p>
          <a:p>
            <a:pPr lvl="1"/>
            <a:r>
              <a:rPr lang="cs-CZ" sz="1600" dirty="0"/>
              <a:t>Průběžná zpráva odevzdána 10. 1. 2020</a:t>
            </a:r>
          </a:p>
          <a:p>
            <a:pPr lvl="1"/>
            <a:r>
              <a:rPr lang="cs-CZ" sz="1600" dirty="0"/>
              <a:t>Návrh Závěrečné zprávy odevzdán 28. 2. 2020</a:t>
            </a:r>
          </a:p>
          <a:p>
            <a:pPr lvl="1"/>
            <a:r>
              <a:rPr lang="cs-CZ" sz="1600" dirty="0"/>
              <a:t>4Q 2020 očekáváme odevzdání Závěrečné zprávy</a:t>
            </a:r>
          </a:p>
          <a:p>
            <a:pPr lvl="1"/>
            <a:r>
              <a:rPr lang="cs-CZ" sz="1600" dirty="0"/>
              <a:t>Termín dokončení je 31. 12. 2020</a:t>
            </a:r>
          </a:p>
        </p:txBody>
      </p:sp>
    </p:spTree>
    <p:extLst>
      <p:ext uri="{BB962C8B-B14F-4D97-AF65-F5344CB8AC3E}">
        <p14:creationId xmlns:p14="http://schemas.microsoft.com/office/powerpoint/2010/main" val="1153392948"/>
      </p:ext>
    </p:extLst>
  </p:cSld>
  <p:clrMapOvr>
    <a:masterClrMapping/>
  </p:clrMapOvr>
  <p:transition spd="slow"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65128"/>
            <a:ext cx="7984127" cy="1325563"/>
          </a:xfrm>
        </p:spPr>
        <p:txBody>
          <a:bodyPr>
            <a:normAutofit/>
          </a:bodyPr>
          <a:lstStyle/>
          <a:p>
            <a:r>
              <a:rPr lang="cs-CZ" sz="2800" dirty="0"/>
              <a:t>Aktuální informace o probíhajících evaluacích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Evaluace v realizaci</a:t>
            </a:r>
            <a:r>
              <a:rPr lang="cs-CZ" sz="1600" b="1" dirty="0" smtClean="0"/>
              <a:t>: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Evaluace Integrovaných nástrojů v IROP </a:t>
            </a:r>
          </a:p>
          <a:p>
            <a:pPr lvl="1"/>
            <a:r>
              <a:rPr lang="cs-CZ" sz="1600" dirty="0"/>
              <a:t>Jedná se o procesní evaluaci, jejímž cílem je určit, pro jaké oblasti a témata a pro jaké typy projektů jsou nejvhodnějším nástrojem podpory </a:t>
            </a:r>
            <a:r>
              <a:rPr lang="cs-CZ" sz="1600" dirty="0" smtClean="0"/>
              <a:t>integrované nástroje (s ohledem na nastavení IROP 2)</a:t>
            </a:r>
            <a:endParaRPr lang="cs-CZ" sz="1600" dirty="0"/>
          </a:p>
          <a:p>
            <a:pPr lvl="1" algn="just"/>
            <a:r>
              <a:rPr lang="cs-CZ" sz="1600" dirty="0"/>
              <a:t>Realizována externím dodavatelem – </a:t>
            </a:r>
            <a:r>
              <a:rPr lang="en-US" sz="1600" dirty="0"/>
              <a:t>Evaluation Advisory CE </a:t>
            </a:r>
            <a:r>
              <a:rPr lang="en-US" sz="1600" dirty="0" err="1"/>
              <a:t>s.r.o.</a:t>
            </a:r>
            <a:endParaRPr lang="cs-CZ" sz="1600" dirty="0"/>
          </a:p>
          <a:p>
            <a:pPr lvl="1"/>
            <a:r>
              <a:rPr lang="cs-CZ" sz="1600" dirty="0"/>
              <a:t>Zahájena v březnu 2020</a:t>
            </a:r>
          </a:p>
          <a:p>
            <a:pPr lvl="1"/>
            <a:r>
              <a:rPr lang="cs-CZ" sz="1600" dirty="0"/>
              <a:t>Návrh Vstupní zprávy odevzdán 20. 4. 2020</a:t>
            </a:r>
          </a:p>
          <a:p>
            <a:pPr lvl="1"/>
            <a:r>
              <a:rPr lang="cs-CZ" sz="1600" dirty="0"/>
              <a:t>Termín dokončení je 4Q 2020</a:t>
            </a:r>
          </a:p>
        </p:txBody>
      </p:sp>
    </p:spTree>
    <p:extLst>
      <p:ext uri="{BB962C8B-B14F-4D97-AF65-F5344CB8AC3E}">
        <p14:creationId xmlns:p14="http://schemas.microsoft.com/office/powerpoint/2010/main" val="3303100787"/>
      </p:ext>
    </p:extLst>
  </p:cSld>
  <p:clrMapOvr>
    <a:masterClrMapping/>
  </p:clrMapOvr>
  <p:transition spd="slow">
    <p:push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65128"/>
            <a:ext cx="7949293" cy="1325563"/>
          </a:xfrm>
        </p:spPr>
        <p:txBody>
          <a:bodyPr>
            <a:normAutofit/>
          </a:bodyPr>
          <a:lstStyle/>
          <a:p>
            <a:r>
              <a:rPr lang="cs-CZ" sz="2800" dirty="0"/>
              <a:t>Aktuální informace o plánovaných evaluacích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Plánované evaluace:</a:t>
            </a:r>
          </a:p>
          <a:p>
            <a:pPr marL="0" indent="0">
              <a:buNone/>
            </a:pPr>
            <a:r>
              <a:rPr lang="cs-CZ" sz="1600" b="1" dirty="0"/>
              <a:t>Vyhodnocení systému výzev a procesu hodnocení projektů IROP</a:t>
            </a:r>
          </a:p>
          <a:p>
            <a:pPr lvl="1"/>
            <a:r>
              <a:rPr lang="cs-CZ" sz="1600" dirty="0"/>
              <a:t>2Q 2020 - 3Q 2020</a:t>
            </a:r>
          </a:p>
          <a:p>
            <a:pPr lvl="1"/>
            <a:r>
              <a:rPr lang="cs-CZ" sz="1600" dirty="0"/>
              <a:t>Interní evaluace</a:t>
            </a:r>
          </a:p>
          <a:p>
            <a:pPr lvl="1"/>
            <a:r>
              <a:rPr lang="cs-CZ" sz="1600" dirty="0"/>
              <a:t>Příprava ZD</a:t>
            </a:r>
          </a:p>
          <a:p>
            <a:pPr marL="0" indent="0">
              <a:buNone/>
            </a:pPr>
            <a:r>
              <a:rPr lang="cs-CZ" sz="1600" b="1" dirty="0"/>
              <a:t>Evaluace PO1 a PO3 IROP: Případové studie projektů</a:t>
            </a:r>
          </a:p>
          <a:p>
            <a:pPr lvl="1"/>
            <a:r>
              <a:rPr lang="cs-CZ" sz="1600" dirty="0"/>
              <a:t>2Q 2020 - 1Q 2021</a:t>
            </a:r>
          </a:p>
          <a:p>
            <a:pPr lvl="1"/>
            <a:r>
              <a:rPr lang="cs-CZ" sz="1600" dirty="0"/>
              <a:t>Externí evaluace</a:t>
            </a:r>
          </a:p>
          <a:p>
            <a:pPr lvl="1"/>
            <a:r>
              <a:rPr lang="cs-CZ" sz="1600" dirty="0"/>
              <a:t>Příprava ZD</a:t>
            </a:r>
          </a:p>
          <a:p>
            <a:pPr marL="0" indent="0">
              <a:buNone/>
            </a:pPr>
            <a:r>
              <a:rPr lang="cs-CZ" sz="1600" b="1" dirty="0"/>
              <a:t>Vyhodnocení efektivity realizovaných komunikačních nástrojů ŘO IROP II</a:t>
            </a:r>
          </a:p>
          <a:p>
            <a:pPr lvl="1"/>
            <a:r>
              <a:rPr lang="cs-CZ" sz="1600" dirty="0"/>
              <a:t>1Q 2021 - 4Q 2021</a:t>
            </a:r>
          </a:p>
          <a:p>
            <a:pPr lvl="1"/>
            <a:r>
              <a:rPr lang="cs-CZ" sz="1600" dirty="0"/>
              <a:t>Externí evaluace</a:t>
            </a:r>
          </a:p>
          <a:p>
            <a:pPr marL="0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638240287"/>
      </p:ext>
    </p:extLst>
  </p:cSld>
  <p:clrMapOvr>
    <a:masterClrMapping/>
  </p:clrMapOvr>
  <p:transition spd="slow">
    <p:push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8235" y="2278644"/>
            <a:ext cx="7886700" cy="2274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600" dirty="0" smtClean="0">
                <a:solidFill>
                  <a:srgbClr val="1D71B8"/>
                </a:solidFill>
              </a:rPr>
              <a:t>5. Vyhodnocení Ročního komunikačního plánu IROP za rok 2019</a:t>
            </a:r>
            <a:endParaRPr lang="cs-CZ" sz="4600" dirty="0">
              <a:solidFill>
                <a:srgbClr val="1D7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57394"/>
      </p:ext>
    </p:extLst>
  </p:cSld>
  <p:clrMapOvr>
    <a:masterClrMapping/>
  </p:clrMapOvr>
  <p:transition spd="slow">
    <p:push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Ročního komunikačního plánu IROP za rok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/>
              <a:t>Realizované </a:t>
            </a:r>
            <a:r>
              <a:rPr lang="cs-CZ" sz="1600" b="1" dirty="0"/>
              <a:t>aktivity - </a:t>
            </a:r>
            <a:r>
              <a:rPr lang="cs-CZ" sz="1600" b="1" u="sng" dirty="0"/>
              <a:t>ŘO IROP</a:t>
            </a:r>
            <a:r>
              <a:rPr lang="cs-CZ" sz="1600" b="1" dirty="0"/>
              <a:t> </a:t>
            </a:r>
          </a:p>
          <a:p>
            <a:r>
              <a:rPr lang="cs-CZ" sz="1600" dirty="0"/>
              <a:t>hlavní propagační aktivita - </a:t>
            </a:r>
            <a:r>
              <a:rPr lang="cs-CZ" sz="1600" b="1" dirty="0"/>
              <a:t>mediální kampaň v TV, rádiu, on-line a </a:t>
            </a:r>
            <a:r>
              <a:rPr lang="cs-CZ" sz="1600" b="1" dirty="0" smtClean="0"/>
              <a:t>tisku → povědomí o </a:t>
            </a:r>
            <a:r>
              <a:rPr lang="cs-CZ" sz="1600" b="1" dirty="0"/>
              <a:t>IROP z 29,5 % na 41,1 % </a:t>
            </a:r>
            <a:r>
              <a:rPr lang="cs-CZ" sz="1600" dirty="0"/>
              <a:t>cílové skupiny</a:t>
            </a:r>
            <a:endParaRPr lang="cs-CZ" sz="1600" b="1" dirty="0" smtClean="0"/>
          </a:p>
          <a:p>
            <a:r>
              <a:rPr lang="cs-CZ" sz="1600" b="1" dirty="0" smtClean="0"/>
              <a:t>9. 10. 2019 výroční konference </a:t>
            </a:r>
            <a:r>
              <a:rPr lang="cs-CZ" sz="1600" dirty="0" smtClean="0"/>
              <a:t>v Jihlavě</a:t>
            </a:r>
            <a:r>
              <a:rPr lang="cs-CZ" sz="1600" b="1" dirty="0" smtClean="0"/>
              <a:t>, </a:t>
            </a:r>
            <a:r>
              <a:rPr lang="cs-CZ" sz="1600" dirty="0" smtClean="0"/>
              <a:t>téma </a:t>
            </a:r>
            <a:r>
              <a:rPr lang="cs-CZ" sz="1600" b="1" dirty="0" smtClean="0"/>
              <a:t>IZS z ESIF </a:t>
            </a:r>
            <a:r>
              <a:rPr lang="cs-CZ" sz="1600" dirty="0" smtClean="0"/>
              <a:t>se zapojením všech složek IZS</a:t>
            </a:r>
          </a:p>
          <a:p>
            <a:r>
              <a:rPr lang="cs-CZ" sz="1600" b="1" dirty="0" smtClean="0"/>
              <a:t>14. 10. 2019 </a:t>
            </a:r>
            <a:r>
              <a:rPr lang="cs-CZ" sz="1600" b="1" dirty="0"/>
              <a:t>Roadshow IROP </a:t>
            </a:r>
            <a:r>
              <a:rPr lang="cs-CZ" sz="1600" dirty="0"/>
              <a:t>pro představení IROP v programovém období </a:t>
            </a:r>
            <a:r>
              <a:rPr lang="cs-CZ" sz="1600" dirty="0" smtClean="0"/>
              <a:t>2021-2027 - zahájení v Praze na MMR, 228 účastníků, pokračování po krajských městech</a:t>
            </a:r>
          </a:p>
          <a:p>
            <a:r>
              <a:rPr lang="cs-CZ" sz="1600" b="1" dirty="0" smtClean="0"/>
              <a:t>320</a:t>
            </a:r>
            <a:r>
              <a:rPr lang="cs-CZ" sz="1600" dirty="0" smtClean="0"/>
              <a:t> </a:t>
            </a:r>
            <a:r>
              <a:rPr lang="cs-CZ" sz="1600" b="1" dirty="0"/>
              <a:t>zodpovězených dotazů </a:t>
            </a:r>
            <a:r>
              <a:rPr lang="cs-CZ" sz="1600" dirty="0"/>
              <a:t>prostřednictvím e-mailové schránky irop@mmr.cz</a:t>
            </a:r>
          </a:p>
          <a:p>
            <a:r>
              <a:rPr lang="cs-CZ" sz="1600" b="1" dirty="0" smtClean="0"/>
              <a:t>5 </a:t>
            </a:r>
            <a:r>
              <a:rPr lang="cs-CZ" sz="1600" b="1" dirty="0"/>
              <a:t>centrálních seminářů </a:t>
            </a:r>
            <a:r>
              <a:rPr lang="cs-CZ" sz="1600" dirty="0"/>
              <a:t>s účastí celkem </a:t>
            </a:r>
            <a:r>
              <a:rPr lang="cs-CZ" sz="1600" dirty="0" smtClean="0"/>
              <a:t>320 osob</a:t>
            </a:r>
            <a:endParaRPr lang="cs-CZ" sz="1600" dirty="0"/>
          </a:p>
          <a:p>
            <a:r>
              <a:rPr lang="cs-CZ" sz="1600" b="1" dirty="0"/>
              <a:t>4 čísla Zpravodaje IROP </a:t>
            </a:r>
            <a:endParaRPr lang="cs-CZ" sz="1600" b="1" dirty="0" smtClean="0"/>
          </a:p>
          <a:p>
            <a:r>
              <a:rPr lang="cs-CZ" sz="1600" b="1" dirty="0" smtClean="0"/>
              <a:t>18 </a:t>
            </a:r>
            <a:r>
              <a:rPr lang="cs-CZ" sz="1600" b="1" dirty="0"/>
              <a:t>tiskových zpráv </a:t>
            </a:r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656273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Ročního komunikačního plánu IROP za rok 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 smtClean="0"/>
              <a:t>69 nafocených projektů</a:t>
            </a:r>
          </a:p>
          <a:p>
            <a:r>
              <a:rPr lang="cs-CZ" sz="1600" b="1" dirty="0" smtClean="0"/>
              <a:t>1 leták na zateplování, 1 závěsný kalendář</a:t>
            </a:r>
            <a:r>
              <a:rPr lang="cs-CZ" sz="1600" b="1" dirty="0"/>
              <a:t> </a:t>
            </a:r>
            <a:r>
              <a:rPr lang="cs-CZ" sz="1600" b="1" dirty="0" smtClean="0"/>
              <a:t>s fotografiemi projektů</a:t>
            </a:r>
          </a:p>
          <a:p>
            <a:r>
              <a:rPr lang="cs-CZ" sz="1600" b="1" dirty="0" smtClean="0"/>
              <a:t>Web IROP, </a:t>
            </a:r>
            <a:r>
              <a:rPr lang="cs-CZ" sz="1600" b="1" dirty="0" err="1" smtClean="0"/>
              <a:t>Facebooková</a:t>
            </a:r>
            <a:r>
              <a:rPr lang="cs-CZ" sz="1600" b="1" dirty="0" smtClean="0"/>
              <a:t> stránka IROP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436531299"/>
      </p:ext>
    </p:extLst>
  </p:cSld>
  <p:clrMapOvr>
    <a:masterClrMapping/>
  </p:clrMapOvr>
  <p:transition spd="slow">
    <p:push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Ročního komunikačního plánu IROP za rok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 smtClean="0"/>
              <a:t>Realizované </a:t>
            </a:r>
            <a:r>
              <a:rPr lang="cs-CZ" sz="1600" b="1" dirty="0"/>
              <a:t>aktivity - </a:t>
            </a:r>
            <a:r>
              <a:rPr lang="cs-CZ" sz="1600" b="1" u="sng" dirty="0" smtClean="0"/>
              <a:t>Centrum</a:t>
            </a:r>
            <a:endParaRPr lang="cs-CZ" sz="1600" b="1" u="sng" dirty="0"/>
          </a:p>
          <a:p>
            <a:r>
              <a:rPr lang="cs-CZ" sz="1600" b="1" dirty="0"/>
              <a:t>6 speciálních dílů pořadu </a:t>
            </a:r>
            <a:r>
              <a:rPr lang="cs-CZ" sz="1600" b="1" dirty="0" err="1" smtClean="0"/>
              <a:t>Výleťák</a:t>
            </a:r>
            <a:r>
              <a:rPr lang="cs-CZ" sz="1600" b="1" dirty="0" smtClean="0"/>
              <a:t> </a:t>
            </a:r>
            <a:r>
              <a:rPr lang="cs-CZ" sz="1600" dirty="0" smtClean="0"/>
              <a:t>zaměřených na projekty IROP</a:t>
            </a:r>
            <a:endParaRPr lang="cs-CZ" sz="1600" b="1" dirty="0" smtClean="0"/>
          </a:p>
          <a:p>
            <a:r>
              <a:rPr lang="cs-CZ" sz="1600" b="1" dirty="0" smtClean="0"/>
              <a:t>22 regionálních seminářů </a:t>
            </a:r>
            <a:r>
              <a:rPr lang="cs-CZ" sz="1600" dirty="0"/>
              <a:t>s účastí celkem 4</a:t>
            </a:r>
            <a:r>
              <a:rPr lang="cs-CZ" sz="1600" dirty="0" smtClean="0"/>
              <a:t>20 osob</a:t>
            </a:r>
            <a:endParaRPr lang="cs-CZ" sz="1600" dirty="0"/>
          </a:p>
          <a:p>
            <a:r>
              <a:rPr lang="cs-CZ" sz="1600" b="1" dirty="0" smtClean="0"/>
              <a:t>3 čísla občasník Včera, dnes a zítra</a:t>
            </a:r>
          </a:p>
          <a:p>
            <a:r>
              <a:rPr lang="cs-CZ" sz="1600" b="1" dirty="0"/>
              <a:t>12 čísel </a:t>
            </a:r>
            <a:r>
              <a:rPr lang="cs-CZ" sz="1600" b="1" dirty="0" smtClean="0"/>
              <a:t>E-</a:t>
            </a:r>
            <a:r>
              <a:rPr lang="cs-CZ" sz="1600" b="1" dirty="0" err="1" smtClean="0"/>
              <a:t>newsletteru</a:t>
            </a:r>
            <a:endParaRPr lang="cs-CZ" sz="1600" b="1" dirty="0"/>
          </a:p>
          <a:p>
            <a:r>
              <a:rPr lang="cs-CZ" sz="1600" b="1" dirty="0" smtClean="0"/>
              <a:t>23 </a:t>
            </a:r>
            <a:r>
              <a:rPr lang="cs-CZ" sz="1600" b="1" dirty="0"/>
              <a:t>tiskových zpráv </a:t>
            </a:r>
            <a:r>
              <a:rPr lang="cs-CZ" sz="1600" b="1" dirty="0" smtClean="0"/>
              <a:t>a 5 PR článků</a:t>
            </a:r>
          </a:p>
          <a:p>
            <a:r>
              <a:rPr lang="cs-CZ" sz="1600" b="1" dirty="0" smtClean="0"/>
              <a:t>7 nafocených projektů</a:t>
            </a:r>
          </a:p>
          <a:p>
            <a:r>
              <a:rPr lang="cs-CZ" sz="1600" b="1" dirty="0" smtClean="0"/>
              <a:t>3 letáky, 2 brožury</a:t>
            </a:r>
          </a:p>
          <a:p>
            <a:r>
              <a:rPr lang="cs-CZ" sz="1600" b="1" dirty="0" smtClean="0"/>
              <a:t>14 výročních setkání poboček Centra</a:t>
            </a:r>
          </a:p>
          <a:p>
            <a:r>
              <a:rPr lang="cs-CZ" sz="1600" b="1" dirty="0" smtClean="0"/>
              <a:t>2 800 dětských bezpečnostních vest rozdáno ve školkách financovaných z IROP</a:t>
            </a:r>
          </a:p>
          <a:p>
            <a:r>
              <a:rPr lang="cs-CZ" sz="1600" b="1" dirty="0"/>
              <a:t>Účast na 3 akcích pro </a:t>
            </a:r>
            <a:r>
              <a:rPr lang="cs-CZ" sz="1600" b="1" dirty="0" smtClean="0"/>
              <a:t>veřejnost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7801767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Stav administrace projektů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833795"/>
              </p:ext>
            </p:extLst>
          </p:nvPr>
        </p:nvGraphicFramePr>
        <p:xfrm>
          <a:off x="628650" y="1527542"/>
          <a:ext cx="7863490" cy="4520558"/>
        </p:xfrm>
        <a:graphic>
          <a:graphicData uri="http://schemas.openxmlformats.org/drawingml/2006/table">
            <a:tbl>
              <a:tblPr/>
              <a:tblGrid>
                <a:gridCol w="863475">
                  <a:extLst>
                    <a:ext uri="{9D8B030D-6E8A-4147-A177-3AD203B41FA5}">
                      <a16:colId xmlns:a16="http://schemas.microsoft.com/office/drawing/2014/main" val="4041818435"/>
                    </a:ext>
                  </a:extLst>
                </a:gridCol>
                <a:gridCol w="863475">
                  <a:extLst>
                    <a:ext uri="{9D8B030D-6E8A-4147-A177-3AD203B41FA5}">
                      <a16:colId xmlns:a16="http://schemas.microsoft.com/office/drawing/2014/main" val="290212063"/>
                    </a:ext>
                  </a:extLst>
                </a:gridCol>
                <a:gridCol w="727234">
                  <a:extLst>
                    <a:ext uri="{9D8B030D-6E8A-4147-A177-3AD203B41FA5}">
                      <a16:colId xmlns:a16="http://schemas.microsoft.com/office/drawing/2014/main" val="3439848393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1958928903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421871456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038565518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1174994887"/>
                    </a:ext>
                  </a:extLst>
                </a:gridCol>
                <a:gridCol w="796834">
                  <a:extLst>
                    <a:ext uri="{9D8B030D-6E8A-4147-A177-3AD203B41FA5}">
                      <a16:colId xmlns:a16="http://schemas.microsoft.com/office/drawing/2014/main" val="821385805"/>
                    </a:ext>
                  </a:extLst>
                </a:gridCol>
                <a:gridCol w="496389">
                  <a:extLst>
                    <a:ext uri="{9D8B030D-6E8A-4147-A177-3AD203B41FA5}">
                      <a16:colId xmlns:a16="http://schemas.microsoft.com/office/drawing/2014/main" val="3478985170"/>
                    </a:ext>
                  </a:extLst>
                </a:gridCol>
                <a:gridCol w="640412">
                  <a:extLst>
                    <a:ext uri="{9D8B030D-6E8A-4147-A177-3AD203B41FA5}">
                      <a16:colId xmlns:a16="http://schemas.microsoft.com/office/drawing/2014/main" val="3223759052"/>
                    </a:ext>
                  </a:extLst>
                </a:gridCol>
                <a:gridCol w="536528">
                  <a:extLst>
                    <a:ext uri="{9D8B030D-6E8A-4147-A177-3AD203B41FA5}">
                      <a16:colId xmlns:a16="http://schemas.microsoft.com/office/drawing/2014/main" val="3778887730"/>
                    </a:ext>
                  </a:extLst>
                </a:gridCol>
              </a:tblGrid>
              <a:tr h="4843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Specifický 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 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Celková 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</a:t>
                      </a:r>
                      <a:r>
                        <a:rPr lang="cs-CZ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programu (mld. Kč)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Vyhlášené výzvy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Zaregistrované žádosti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toho vydané právní akty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041049"/>
                  </a:ext>
                </a:extLst>
              </a:tr>
              <a:tr h="6209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8401" marR="8401" marT="84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</a:t>
                      </a:r>
                      <a:r>
                        <a:rPr lang="cs-CZ" sz="1100" b="0" i="0" u="none" strike="noStrike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cs-CZ" sz="1100" b="0" i="0" u="none" strike="noStrike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</a:t>
                      </a:r>
                      <a:r>
                        <a:rPr lang="cs-CZ" sz="1100" b="0" i="0" u="none" strike="noStrike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cs-CZ" sz="1100" b="0" i="0" u="none" strike="noStrike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</a:t>
                      </a:r>
                      <a:r>
                        <a:rPr lang="cs-CZ" sz="1100" b="0" i="0" u="none" strike="noStrike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cs-CZ" sz="1100" b="0" i="0" u="none" strike="noStrike" baseline="0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57244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23997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45023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89722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530694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73142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154210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1 686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1 508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36098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2 234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1 929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477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91740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13183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86234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2 683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75562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51207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61 %</a:t>
                      </a:r>
                      <a:endParaRPr lang="cs-CZ" sz="11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96121"/>
                  </a:ext>
                </a:extLst>
              </a:tr>
              <a:tr h="459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110,7 %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9 962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121,3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93,9 %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8 461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108,5</a:t>
                      </a: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84,0 %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1" marR="8401" marT="84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6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933067"/>
      </p:ext>
    </p:extLst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Ročního komunikačního plánu IROP za rok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Plnění rozpočtu na komunikační aktivity</a:t>
            </a:r>
          </a:p>
          <a:p>
            <a:r>
              <a:rPr lang="cs-CZ" sz="1600" dirty="0"/>
              <a:t>Plánované výdaje ŘO IROP 2019:	55 604 480 Kč</a:t>
            </a:r>
          </a:p>
          <a:p>
            <a:r>
              <a:rPr lang="cs-CZ" sz="1600" dirty="0"/>
              <a:t>Skutečné výdaje ŘO IROP 2019:	41 239 856 Kč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Plánované výdaje Centra 2019:	7 388 785 Kč</a:t>
            </a:r>
          </a:p>
          <a:p>
            <a:r>
              <a:rPr lang="cs-CZ" sz="1600" dirty="0"/>
              <a:t>Skutečné výdaje Centra 2019:	   989 785 Kč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Celkové finanční náklady na komunikační aktivity IROP vč. komunikace Centra v roce 2019 byly ve výši </a:t>
            </a:r>
            <a:r>
              <a:rPr lang="cs-CZ" sz="1600" b="1" dirty="0"/>
              <a:t>42 229 641 Kč včetně DPH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16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komunikačních aktivit v roce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Příklady aktivit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41809"/>
            <a:ext cx="3519303" cy="4518331"/>
          </a:xfrm>
          <a:prstGeom prst="rect">
            <a:avLst/>
          </a:prstGeom>
          <a:ln>
            <a:solidFill>
              <a:srgbClr val="AAAAAA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97" y="1541809"/>
            <a:ext cx="4025702" cy="4518331"/>
          </a:xfrm>
          <a:prstGeom prst="rect">
            <a:avLst/>
          </a:prstGeom>
          <a:ln>
            <a:solidFill>
              <a:srgbClr val="AAAAAA"/>
            </a:solidFill>
          </a:ln>
        </p:spPr>
      </p:pic>
    </p:spTree>
    <p:extLst>
      <p:ext uri="{BB962C8B-B14F-4D97-AF65-F5344CB8AC3E}">
        <p14:creationId xmlns:p14="http://schemas.microsoft.com/office/powerpoint/2010/main" val="2632778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komunikačních aktivit v roce 2019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21561"/>
            <a:ext cx="3884827" cy="4530611"/>
          </a:xfrm>
          <a:ln>
            <a:solidFill>
              <a:srgbClr val="AAAAAA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62" y="1521561"/>
            <a:ext cx="3749342" cy="4530611"/>
          </a:xfrm>
          <a:prstGeom prst="rect">
            <a:avLst/>
          </a:prstGeom>
          <a:ln>
            <a:solidFill>
              <a:srgbClr val="AAAAAA"/>
            </a:solidFill>
          </a:ln>
        </p:spPr>
      </p:pic>
    </p:spTree>
    <p:extLst>
      <p:ext uri="{BB962C8B-B14F-4D97-AF65-F5344CB8AC3E}">
        <p14:creationId xmlns:p14="http://schemas.microsoft.com/office/powerpoint/2010/main" val="1844314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komunikačních aktivit v roce 2019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5" y="1598852"/>
            <a:ext cx="3820223" cy="4411697"/>
          </a:xfrm>
          <a:ln>
            <a:solidFill>
              <a:srgbClr val="AAAAAA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89" y="1598852"/>
            <a:ext cx="4052697" cy="4411697"/>
          </a:xfrm>
          <a:prstGeom prst="rect">
            <a:avLst/>
          </a:prstGeom>
          <a:ln>
            <a:solidFill>
              <a:srgbClr val="AAAAAA"/>
            </a:solidFill>
          </a:ln>
        </p:spPr>
      </p:pic>
    </p:spTree>
    <p:extLst>
      <p:ext uri="{BB962C8B-B14F-4D97-AF65-F5344CB8AC3E}">
        <p14:creationId xmlns:p14="http://schemas.microsoft.com/office/powerpoint/2010/main" val="16612750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komunikačních aktivit v roce 2019</a:t>
            </a:r>
            <a:endParaRPr lang="cs-CZ" b="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1" y="1571410"/>
            <a:ext cx="3326527" cy="4485575"/>
          </a:xfrm>
          <a:ln>
            <a:solidFill>
              <a:srgbClr val="AAAAAA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63" y="1571497"/>
            <a:ext cx="3233256" cy="4485489"/>
          </a:xfrm>
          <a:prstGeom prst="rect">
            <a:avLst/>
          </a:prstGeom>
          <a:ln>
            <a:solidFill>
              <a:srgbClr val="AAAAAA"/>
            </a:solidFill>
          </a:ln>
        </p:spPr>
      </p:pic>
    </p:spTree>
    <p:extLst>
      <p:ext uri="{BB962C8B-B14F-4D97-AF65-F5344CB8AC3E}">
        <p14:creationId xmlns:p14="http://schemas.microsoft.com/office/powerpoint/2010/main" val="25625261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633" y="2210539"/>
            <a:ext cx="8730112" cy="1658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600" dirty="0" smtClean="0">
                <a:solidFill>
                  <a:srgbClr val="1D71B8"/>
                </a:solidFill>
              </a:rPr>
              <a:t>6. Plnění závěrů z 12. zasedání Monitorovacího výboru IROP</a:t>
            </a:r>
            <a:endParaRPr lang="cs-CZ" sz="4600" dirty="0">
              <a:solidFill>
                <a:srgbClr val="1D7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66523"/>
      </p:ext>
    </p:extLst>
  </p:cSld>
  <p:clrMapOvr>
    <a:masterClrMapping/>
  </p:clrMapOvr>
  <p:transition spd="slow">
    <p:push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Plnění závěrů z 12. zasedání Monitorovacího výboru </a:t>
            </a:r>
            <a:r>
              <a:rPr lang="cs-CZ" dirty="0" smtClean="0"/>
              <a:t>IROP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594993"/>
              </p:ext>
            </p:extLst>
          </p:nvPr>
        </p:nvGraphicFramePr>
        <p:xfrm>
          <a:off x="628650" y="2569353"/>
          <a:ext cx="7862887" cy="28813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0898">
                  <a:extLst>
                    <a:ext uri="{9D8B030D-6E8A-4147-A177-3AD203B41FA5}">
                      <a16:colId xmlns:a16="http://schemas.microsoft.com/office/drawing/2014/main" val="400525489"/>
                    </a:ext>
                  </a:extLst>
                </a:gridCol>
                <a:gridCol w="3497756">
                  <a:extLst>
                    <a:ext uri="{9D8B030D-6E8A-4147-A177-3AD203B41FA5}">
                      <a16:colId xmlns:a16="http://schemas.microsoft.com/office/drawing/2014/main" val="2668743712"/>
                    </a:ext>
                  </a:extLst>
                </a:gridCol>
                <a:gridCol w="3294233">
                  <a:extLst>
                    <a:ext uri="{9D8B030D-6E8A-4147-A177-3AD203B41FA5}">
                      <a16:colId xmlns:a16="http://schemas.microsoft.com/office/drawing/2014/main" val="2966455351"/>
                    </a:ext>
                  </a:extLst>
                </a:gridCol>
              </a:tblGrid>
              <a:tr h="599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Úkol uložen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Číslo závěrů 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Způsob splnění úkolu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extLst>
                  <a:ext uri="{0D108BD9-81ED-4DB2-BD59-A6C34878D82A}">
                    <a16:rowId xmlns:a16="http://schemas.microsoft.com/office/drawing/2014/main" val="3178268591"/>
                  </a:ext>
                </a:extLst>
              </a:tr>
              <a:tr h="350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ŘO IROP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4C4C4C"/>
                          </a:solidFill>
                          <a:effectLst/>
                        </a:rPr>
                        <a:t>III. a) Vypořádat a případně zapracovat připomínky EK zaslané k revizi PD IROP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Připomínky byly zapracovány do návrhu revize PD IROP.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extLst>
                  <a:ext uri="{0D108BD9-81ED-4DB2-BD59-A6C34878D82A}">
                    <a16:rowId xmlns:a16="http://schemas.microsoft.com/office/drawing/2014/main" val="912220037"/>
                  </a:ext>
                </a:extLst>
              </a:tr>
              <a:tr h="7019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ŘO IROP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4C4C4C"/>
                          </a:solidFill>
                          <a:effectLst/>
                        </a:rPr>
                        <a:t>III. b) Zaslat Evropské komisi návrh revize PD IROP, jakmile bude Evropské komisi předložena změna OPPIK související s realokací do IROP</a:t>
                      </a:r>
                      <a:endParaRPr lang="cs-CZ" sz="900">
                        <a:solidFill>
                          <a:srgbClr val="4C4C4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Návrh revize PD IROP byl zaslán Evropské komisi dne 19. 2. 2020, nicméně v reakci na krizi COVID19 a s ní spojená opatření byl tento návrh, před jeho schválením ze strany Evropské komise, dne 27. 3. 2020 stažen.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extLst>
                  <a:ext uri="{0D108BD9-81ED-4DB2-BD59-A6C34878D82A}">
                    <a16:rowId xmlns:a16="http://schemas.microsoft.com/office/drawing/2014/main" val="1864735186"/>
                  </a:ext>
                </a:extLst>
              </a:tr>
              <a:tr h="526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ŘO IROP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4C4C4C"/>
                          </a:solidFill>
                          <a:effectLst/>
                        </a:rPr>
                        <a:t>III. c) Zaslat členům MV IROP průběžnou evaluační zprávu druhé prioritní osy po jejím schválení</a:t>
                      </a:r>
                      <a:endParaRPr lang="cs-CZ" sz="900" dirty="0">
                        <a:solidFill>
                          <a:srgbClr val="4C4C4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Členové MV IROP </a:t>
                      </a:r>
                      <a:r>
                        <a:rPr lang="cs-CZ" sz="1000" dirty="0" smtClean="0">
                          <a:effectLst/>
                        </a:rPr>
                        <a:t>obdrželi </a:t>
                      </a:r>
                      <a:r>
                        <a:rPr lang="cs-CZ" sz="1000" dirty="0">
                          <a:effectLst/>
                        </a:rPr>
                        <a:t>průběžnou zprávu jako součást podkladů k per </a:t>
                      </a:r>
                      <a:r>
                        <a:rPr lang="cs-CZ" sz="1000" dirty="0" err="1">
                          <a:effectLst/>
                        </a:rPr>
                        <a:t>rollam</a:t>
                      </a:r>
                      <a:r>
                        <a:rPr lang="cs-CZ" sz="1000" dirty="0">
                          <a:effectLst/>
                        </a:rPr>
                        <a:t> jednání MV dne 29. 4. 2020.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extLst>
                  <a:ext uri="{0D108BD9-81ED-4DB2-BD59-A6C34878D82A}">
                    <a16:rowId xmlns:a16="http://schemas.microsoft.com/office/drawing/2014/main" val="458801082"/>
                  </a:ext>
                </a:extLst>
              </a:tr>
              <a:tr h="7019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ŘO IROP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0" kern="1200" dirty="0">
                          <a:solidFill>
                            <a:srgbClr val="4C4C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 d) Na dalším jednání představit posun v přípravě projektu Digitalizace stavebního řízení</a:t>
                      </a:r>
                    </a:p>
                  </a:txBody>
                  <a:tcPr marL="62427" marR="6242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Informace o dalším vývoji </a:t>
                      </a:r>
                      <a:r>
                        <a:rPr lang="cs-CZ" sz="1000" dirty="0" smtClean="0">
                          <a:effectLst/>
                        </a:rPr>
                        <a:t>DSŘ</a:t>
                      </a:r>
                      <a:r>
                        <a:rPr lang="cs-CZ" sz="1000" baseline="0" dirty="0" smtClean="0">
                          <a:effectLst/>
                        </a:rPr>
                        <a:t> je</a:t>
                      </a:r>
                      <a:r>
                        <a:rPr lang="cs-CZ" sz="1000" dirty="0" smtClean="0">
                          <a:effectLst/>
                        </a:rPr>
                        <a:t> součástí </a:t>
                      </a:r>
                      <a:r>
                        <a:rPr lang="cs-CZ" sz="1000" dirty="0">
                          <a:effectLst/>
                        </a:rPr>
                        <a:t>prezentace, která </a:t>
                      </a:r>
                      <a:r>
                        <a:rPr lang="cs-CZ" sz="1000" dirty="0" smtClean="0">
                          <a:effectLst/>
                        </a:rPr>
                        <a:t>byla</a:t>
                      </a:r>
                      <a:r>
                        <a:rPr lang="cs-CZ" sz="1000" baseline="0" dirty="0" smtClean="0">
                          <a:effectLst/>
                        </a:rPr>
                        <a:t> </a:t>
                      </a:r>
                      <a:r>
                        <a:rPr lang="cs-CZ" sz="1000" dirty="0" smtClean="0">
                          <a:effectLst/>
                        </a:rPr>
                        <a:t>členům </a:t>
                      </a:r>
                      <a:r>
                        <a:rPr lang="cs-CZ" sz="1000" dirty="0">
                          <a:effectLst/>
                        </a:rPr>
                        <a:t>MV IROP zaslána pro informaci v 2. fázi per </a:t>
                      </a:r>
                      <a:r>
                        <a:rPr lang="cs-CZ" sz="1000" dirty="0" err="1">
                          <a:effectLst/>
                        </a:rPr>
                        <a:t>rollam</a:t>
                      </a:r>
                      <a:r>
                        <a:rPr lang="cs-CZ" sz="1000" dirty="0">
                          <a:effectLst/>
                        </a:rPr>
                        <a:t> jednání MV (elektronické hlasování) </a:t>
                      </a:r>
                      <a:r>
                        <a:rPr lang="cs-CZ" sz="1000" dirty="0" smtClean="0">
                          <a:effectLst/>
                        </a:rPr>
                        <a:t>dne 21</a:t>
                      </a:r>
                      <a:r>
                        <a:rPr lang="cs-CZ" sz="1000" dirty="0">
                          <a:effectLst/>
                        </a:rPr>
                        <a:t>. 5. 2020.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27" marR="62427" marT="0" marB="0" anchor="ctr"/>
                </a:tc>
                <a:extLst>
                  <a:ext uri="{0D108BD9-81ED-4DB2-BD59-A6C34878D82A}">
                    <a16:rowId xmlns:a16="http://schemas.microsoft.com/office/drawing/2014/main" val="651879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066138"/>
      </p:ext>
    </p:extLst>
  </p:cSld>
  <p:clrMapOvr>
    <a:masterClrMapping/>
  </p:clrMapOvr>
  <p:transition spd="slow">
    <p:push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>
            <a:extLst>
              <a:ext uri="{FF2B5EF4-FFF2-40B4-BE49-F238E27FC236}">
                <a16:creationId xmlns:a16="http://schemas.microsoft.com/office/drawing/2014/main" id="{08C5FD0E-C1D2-FF4A-998E-2079AD2D4CA7}"/>
              </a:ext>
            </a:extLst>
          </p:cNvPr>
          <p:cNvSpPr txBox="1">
            <a:spLocks/>
          </p:cNvSpPr>
          <p:nvPr/>
        </p:nvSpPr>
        <p:spPr>
          <a:xfrm>
            <a:off x="828575" y="2425566"/>
            <a:ext cx="7772400" cy="122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1D71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7. Digitalizace stavebního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441634"/>
      </p:ext>
    </p:extLst>
  </p:cSld>
  <p:clrMapOvr>
    <a:masterClrMapping/>
  </p:clrMapOvr>
  <p:transition spd="slow">
    <p:push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stav projektů DSŘÚP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Dokončení funkčního architektonického řešení</a:t>
            </a:r>
          </a:p>
          <a:p>
            <a:pPr lvl="1"/>
            <a:r>
              <a:rPr lang="cs-CZ" sz="1600" dirty="0"/>
              <a:t>Zpracována </a:t>
            </a:r>
            <a:r>
              <a:rPr lang="cs-CZ" sz="1600" dirty="0" err="1"/>
              <a:t>enterprise</a:t>
            </a:r>
            <a:r>
              <a:rPr lang="cs-CZ" sz="1600" dirty="0"/>
              <a:t> </a:t>
            </a:r>
            <a:r>
              <a:rPr lang="cs-CZ" sz="1600" dirty="0" smtClean="0"/>
              <a:t>architektura</a:t>
            </a:r>
          </a:p>
          <a:p>
            <a:pPr lvl="1"/>
            <a:r>
              <a:rPr lang="cs-CZ" sz="1600" dirty="0" smtClean="0"/>
              <a:t>Zpracován </a:t>
            </a:r>
            <a:r>
              <a:rPr lang="cs-CZ" sz="1600" dirty="0"/>
              <a:t>funkční popis systému v podrobnosti pro zpracování studie </a:t>
            </a:r>
            <a:r>
              <a:rPr lang="cs-CZ" sz="1600" dirty="0" smtClean="0"/>
              <a:t>proveditelnosti</a:t>
            </a:r>
          </a:p>
          <a:p>
            <a:pPr lvl="1"/>
            <a:r>
              <a:rPr lang="cs-CZ" sz="1600" dirty="0" smtClean="0"/>
              <a:t>Pokračují </a:t>
            </a:r>
            <a:r>
              <a:rPr lang="cs-CZ" sz="1600" dirty="0"/>
              <a:t>práce na dopracování některých podrobností - pro technickou </a:t>
            </a:r>
            <a:r>
              <a:rPr lang="cs-CZ" sz="1600" dirty="0" smtClean="0"/>
              <a:t>dokumentaci</a:t>
            </a:r>
          </a:p>
          <a:p>
            <a:pPr lvl="1"/>
            <a:r>
              <a:rPr lang="cs-CZ" sz="1600" dirty="0" smtClean="0"/>
              <a:t>Předpokládaný </a:t>
            </a:r>
            <a:r>
              <a:rPr lang="cs-CZ" sz="1600" dirty="0"/>
              <a:t>termín dokončení do </a:t>
            </a:r>
            <a:r>
              <a:rPr lang="cs-CZ" sz="1600" dirty="0" smtClean="0"/>
              <a:t>15.6.2020</a:t>
            </a:r>
          </a:p>
          <a:p>
            <a:pPr lvl="1"/>
            <a:r>
              <a:rPr lang="cs-CZ" sz="1600" dirty="0" smtClean="0"/>
              <a:t>Další </a:t>
            </a:r>
            <a:r>
              <a:rPr lang="cs-CZ" sz="1600" dirty="0"/>
              <a:t>upřesnění funkčního a architektonického řešení bude provedeno po diskusi se zpracovateli </a:t>
            </a:r>
            <a:r>
              <a:rPr lang="cs-CZ" sz="1600" dirty="0" smtClean="0"/>
              <a:t>prováděcích </a:t>
            </a:r>
            <a:r>
              <a:rPr lang="cs-CZ" sz="1600" dirty="0"/>
              <a:t>studií a technické specifikace </a:t>
            </a:r>
            <a:r>
              <a:rPr lang="cs-CZ" sz="1600" dirty="0" smtClean="0"/>
              <a:t>VZ.</a:t>
            </a:r>
          </a:p>
          <a:p>
            <a:pPr lvl="1"/>
            <a:r>
              <a:rPr lang="cs-CZ" sz="1600" dirty="0" smtClean="0"/>
              <a:t>Předpokládaný </a:t>
            </a:r>
            <a:r>
              <a:rPr lang="cs-CZ" sz="1600" dirty="0"/>
              <a:t>termín dokončení </a:t>
            </a:r>
            <a:r>
              <a:rPr lang="cs-CZ" sz="1600" dirty="0" smtClean="0"/>
              <a:t>30.7.2020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sz="1700" dirty="0" smtClean="0"/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endParaRPr lang="cs-CZ" sz="1600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855242"/>
      </p:ext>
    </p:extLst>
  </p:cSld>
  <p:clrMapOvr>
    <a:masterClrMapping/>
  </p:clrMapOvr>
  <p:transition spd="slow">
    <p:push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</a:t>
            </a:r>
            <a:r>
              <a:rPr lang="cs-CZ" dirty="0"/>
              <a:t>stav projektů DSŘÚP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600" b="1" dirty="0"/>
              <a:t>Dokončení technických specifikací (podklady pro tvorbu prováděcích předpisů, rozhraní</a:t>
            </a:r>
            <a:r>
              <a:rPr lang="cs-CZ" sz="1600" b="1" dirty="0" smtClean="0"/>
              <a:t>)</a:t>
            </a:r>
            <a:endParaRPr lang="cs-CZ" sz="1600" dirty="0"/>
          </a:p>
          <a:p>
            <a:pPr lvl="2" algn="just"/>
            <a:r>
              <a:rPr lang="cs-CZ" sz="1600" dirty="0"/>
              <a:t>Zpracovány teze prováděcích předpisů</a:t>
            </a:r>
          </a:p>
          <a:p>
            <a:pPr lvl="2" algn="just"/>
            <a:r>
              <a:rPr lang="cs-CZ" sz="1600" dirty="0"/>
              <a:t>Aktuálně se dopracovávají některé technické specifikace v koordinaci s předešlým </a:t>
            </a:r>
            <a:r>
              <a:rPr lang="cs-CZ" sz="1600" dirty="0" smtClean="0"/>
              <a:t>bodem. Předpokládaný </a:t>
            </a:r>
            <a:r>
              <a:rPr lang="cs-CZ" sz="1600" dirty="0"/>
              <a:t>termín dokončení do </a:t>
            </a:r>
            <a:r>
              <a:rPr lang="cs-CZ" sz="1600" dirty="0" smtClean="0"/>
              <a:t>15.6.2020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600" b="1" dirty="0"/>
              <a:t>Zpracování technické specifikace pro zadávací řízení</a:t>
            </a:r>
          </a:p>
          <a:p>
            <a:pPr lvl="2" algn="just"/>
            <a:r>
              <a:rPr lang="cs-CZ" sz="1600" dirty="0" smtClean="0"/>
              <a:t>13.5.2020 byla </a:t>
            </a:r>
            <a:r>
              <a:rPr lang="cs-CZ" sz="1600" dirty="0"/>
              <a:t>lhůta pro odevzdání nabídek na dodavatele zpracování technických specifikací</a:t>
            </a:r>
          </a:p>
          <a:p>
            <a:pPr lvl="2" algn="just"/>
            <a:r>
              <a:rPr lang="cs-CZ" sz="1600" dirty="0"/>
              <a:t>Předpokládaná doba dodání výstupu je do </a:t>
            </a:r>
            <a:r>
              <a:rPr lang="cs-CZ" sz="1600" dirty="0" smtClean="0"/>
              <a:t>30.7.2020</a:t>
            </a:r>
          </a:p>
          <a:p>
            <a:pPr marL="914400" lvl="2" indent="0" algn="just">
              <a:buNone/>
            </a:pPr>
            <a:endParaRPr lang="cs-CZ" sz="1600" dirty="0"/>
          </a:p>
          <a:p>
            <a:pPr lvl="2" algn="just"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95911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Stav čerpání prostředků IROP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69356"/>
              </p:ext>
            </p:extLst>
          </p:nvPr>
        </p:nvGraphicFramePr>
        <p:xfrm>
          <a:off x="403686" y="1493108"/>
          <a:ext cx="8313422" cy="4235782"/>
        </p:xfrm>
        <a:graphic>
          <a:graphicData uri="http://schemas.openxmlformats.org/drawingml/2006/table">
            <a:tbl>
              <a:tblPr/>
              <a:tblGrid>
                <a:gridCol w="954651">
                  <a:extLst>
                    <a:ext uri="{9D8B030D-6E8A-4147-A177-3AD203B41FA5}">
                      <a16:colId xmlns:a16="http://schemas.microsoft.com/office/drawing/2014/main" val="2575217818"/>
                    </a:ext>
                  </a:extLst>
                </a:gridCol>
                <a:gridCol w="1113762">
                  <a:extLst>
                    <a:ext uri="{9D8B030D-6E8A-4147-A177-3AD203B41FA5}">
                      <a16:colId xmlns:a16="http://schemas.microsoft.com/office/drawing/2014/main" val="2915640963"/>
                    </a:ext>
                  </a:extLst>
                </a:gridCol>
                <a:gridCol w="954651">
                  <a:extLst>
                    <a:ext uri="{9D8B030D-6E8A-4147-A177-3AD203B41FA5}">
                      <a16:colId xmlns:a16="http://schemas.microsoft.com/office/drawing/2014/main" val="2904611914"/>
                    </a:ext>
                  </a:extLst>
                </a:gridCol>
                <a:gridCol w="1075977">
                  <a:extLst>
                    <a:ext uri="{9D8B030D-6E8A-4147-A177-3AD203B41FA5}">
                      <a16:colId xmlns:a16="http://schemas.microsoft.com/office/drawing/2014/main" val="1243872375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82411292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156051604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007535268"/>
                    </a:ext>
                  </a:extLst>
                </a:gridCol>
                <a:gridCol w="1069399">
                  <a:extLst>
                    <a:ext uri="{9D8B030D-6E8A-4147-A177-3AD203B41FA5}">
                      <a16:colId xmlns:a16="http://schemas.microsoft.com/office/drawing/2014/main" val="2176051366"/>
                    </a:ext>
                  </a:extLst>
                </a:gridCol>
              </a:tblGrid>
              <a:tr h="158795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Prioritní osa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Celková alokace </a:t>
                      </a:r>
                      <a:endParaRPr lang="cs-CZ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 Kč)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prostředky proplacené příjemcům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prostředky v souhrnné žádostí o platbu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</a:t>
                      </a:r>
                      <a:r>
                        <a:rPr lang="cs-CZ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prostředky </a:t>
                      </a:r>
                    </a:p>
                    <a:p>
                      <a:pPr algn="ctr" rtl="0" fontAlgn="b"/>
                      <a:r>
                        <a:rPr lang="cs-CZ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odeslaných žádostech </a:t>
                      </a:r>
                    </a:p>
                    <a:p>
                      <a:pPr algn="ctr" rtl="0" fontAlgn="b"/>
                      <a:r>
                        <a:rPr lang="cs-CZ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průběžnou platbu z EK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32222"/>
                  </a:ext>
                </a:extLst>
              </a:tr>
              <a:tr h="4015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 </a:t>
                      </a:r>
                      <a:endParaRPr lang="cs-CZ" sz="1400" b="0" i="0" u="none" strike="noStrike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 Kč)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 </a:t>
                      </a:r>
                      <a:endParaRPr lang="cs-CZ" sz="1400" b="0" i="0" u="none" strike="noStrike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 Kč)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Objem </a:t>
                      </a:r>
                      <a:endParaRPr lang="cs-CZ" sz="1400" b="0" i="0" u="none" strike="noStrike" dirty="0" smtClean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 Kč)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 celkové alokace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14678"/>
                  </a:ext>
                </a:extLst>
              </a:tr>
              <a:tr h="344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26359"/>
                  </a:ext>
                </a:extLst>
              </a:tr>
              <a:tr h="344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31895"/>
                  </a:ext>
                </a:extLst>
              </a:tr>
              <a:tr h="344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398983"/>
                  </a:ext>
                </a:extLst>
              </a:tr>
              <a:tr h="344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089546"/>
                  </a:ext>
                </a:extLst>
              </a:tr>
              <a:tr h="341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4C4C4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32 %</a:t>
                      </a:r>
                      <a:endParaRPr lang="cs-CZ" sz="140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32496"/>
                  </a:ext>
                </a:extLst>
              </a:tr>
              <a:tr h="492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38 %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36 %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37 %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303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92644"/>
      </p:ext>
    </p:extLst>
  </p:cSld>
  <p:clrMapOvr>
    <a:masterClrMapping/>
  </p:clrMapOvr>
  <p:transition spd="slow">
    <p:push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 projektů DSŘÚP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600" b="1" dirty="0"/>
              <a:t>Projednání s </a:t>
            </a:r>
            <a:r>
              <a:rPr lang="cs-CZ" sz="1600" b="1" dirty="0" smtClean="0"/>
              <a:t>Odborem hlavního architekta na </a:t>
            </a:r>
            <a:r>
              <a:rPr lang="cs-CZ" sz="1600" b="1" dirty="0"/>
              <a:t>MV ČR</a:t>
            </a:r>
          </a:p>
          <a:p>
            <a:pPr lvl="2" algn="just"/>
            <a:r>
              <a:rPr lang="cs-CZ" sz="1600" dirty="0"/>
              <a:t>Průběžně dochází k jednání s OHA MV ČR + v prosinci 2019 byl představen celý projekt DSŘ a pozitivně hodnocen ze strany hlavního architekta </a:t>
            </a:r>
            <a:r>
              <a:rPr lang="cs-CZ" sz="1600" dirty="0" smtClean="0"/>
              <a:t>MV</a:t>
            </a:r>
          </a:p>
          <a:p>
            <a:pPr lvl="2" algn="just"/>
            <a:endParaRPr lang="cs-CZ" sz="16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600" b="1" dirty="0"/>
              <a:t>Studie proveditelnosti</a:t>
            </a:r>
          </a:p>
          <a:p>
            <a:pPr lvl="2" algn="just"/>
            <a:r>
              <a:rPr lang="cs-CZ" sz="1600" dirty="0"/>
              <a:t>28.2. 2020 byla zveřejněna smlouva se zpracovatelem v registru smluv a začala aktivní spolupráce na zpracování studií </a:t>
            </a:r>
            <a:r>
              <a:rPr lang="cs-CZ" sz="1600" dirty="0" smtClean="0"/>
              <a:t>proveditelnosti</a:t>
            </a:r>
            <a:endParaRPr lang="cs-CZ" sz="1600" dirty="0"/>
          </a:p>
          <a:p>
            <a:pPr lvl="2" algn="just"/>
            <a:r>
              <a:rPr lang="cs-CZ" sz="1600" dirty="0"/>
              <a:t>V době </a:t>
            </a:r>
            <a:r>
              <a:rPr lang="cs-CZ" sz="1600" dirty="0" err="1" smtClean="0"/>
              <a:t>coronaviru</a:t>
            </a:r>
            <a:r>
              <a:rPr lang="cs-CZ" sz="1600" dirty="0" smtClean="0"/>
              <a:t> </a:t>
            </a:r>
            <a:r>
              <a:rPr lang="cs-CZ" sz="1600" dirty="0"/>
              <a:t>docházelo k virtuálním </a:t>
            </a:r>
            <a:r>
              <a:rPr lang="cs-CZ" sz="1600" dirty="0" smtClean="0"/>
              <a:t>schůzkám</a:t>
            </a:r>
            <a:endParaRPr lang="cs-CZ" sz="1600" dirty="0"/>
          </a:p>
          <a:p>
            <a:pPr lvl="2" algn="just"/>
            <a:r>
              <a:rPr lang="cs-CZ" sz="1600" dirty="0"/>
              <a:t>Součástí zpracování studií proveditelnosti jsou vyplněné formuláře OHA</a:t>
            </a:r>
          </a:p>
          <a:p>
            <a:pPr lvl="2" algn="just"/>
            <a:r>
              <a:rPr lang="cs-CZ" sz="1600" dirty="0"/>
              <a:t>CBA analýza a projektové žádosti, které se předpokládají podat v rámci </a:t>
            </a:r>
            <a:r>
              <a:rPr lang="cs-CZ" sz="1600" dirty="0" smtClean="0"/>
              <a:t>výzvy IROP</a:t>
            </a:r>
            <a:endParaRPr lang="cs-CZ" sz="1600" dirty="0"/>
          </a:p>
          <a:p>
            <a:pPr lvl="2" algn="just"/>
            <a:r>
              <a:rPr lang="cs-CZ" sz="1600" dirty="0"/>
              <a:t>Předpokládaný termín je do </a:t>
            </a:r>
            <a:r>
              <a:rPr lang="cs-CZ" sz="1600" dirty="0" smtClean="0"/>
              <a:t>30.7.2020</a:t>
            </a:r>
            <a:endParaRPr lang="cs-CZ" sz="1600" dirty="0"/>
          </a:p>
          <a:p>
            <a:pPr lvl="2" algn="just"/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694997"/>
      </p:ext>
    </p:extLst>
  </p:cSld>
  <p:clrMapOvr>
    <a:masterClrMapping/>
  </p:clrMapOvr>
  <p:transition spd="slow">
    <p:push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 projektů DSŘÚP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600" b="1" dirty="0"/>
              <a:t>Posouzení vhodnosti jednotlivých typů zadávacích řízení</a:t>
            </a:r>
          </a:p>
          <a:p>
            <a:pPr lvl="2" algn="just"/>
            <a:r>
              <a:rPr lang="cs-CZ" sz="1600" dirty="0"/>
              <a:t>Aktuálně probíhá na ministerstvu interní proces na vyhlášení zakázky na dodavatele posouzení vhodnosti jednotlivých typů </a:t>
            </a:r>
            <a:r>
              <a:rPr lang="cs-CZ" sz="1600" dirty="0" smtClean="0"/>
              <a:t>ZŘ</a:t>
            </a:r>
            <a:endParaRPr lang="cs-CZ" sz="1600" dirty="0"/>
          </a:p>
          <a:p>
            <a:pPr lvl="2" algn="just"/>
            <a:r>
              <a:rPr lang="cs-CZ" sz="1600" dirty="0"/>
              <a:t>Předpokládaný termín je do </a:t>
            </a:r>
            <a:r>
              <a:rPr lang="cs-CZ" sz="1600" dirty="0" smtClean="0"/>
              <a:t>30.7.2020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600" b="1" dirty="0"/>
              <a:t>Výběr administrátora zadávacího řízení</a:t>
            </a:r>
          </a:p>
          <a:p>
            <a:pPr lvl="2" algn="just"/>
            <a:r>
              <a:rPr lang="cs-CZ" sz="1600" dirty="0"/>
              <a:t>Aktuálně se finalizuje zadávací dokumentace na zakázku pro výběr administrátora ZŘ</a:t>
            </a:r>
          </a:p>
          <a:p>
            <a:pPr lvl="2" algn="just"/>
            <a:r>
              <a:rPr lang="cs-CZ" sz="1600" dirty="0"/>
              <a:t>Předpokládaný termín vyhlášení ZŘ je do 10.6.2020</a:t>
            </a:r>
          </a:p>
          <a:p>
            <a:pPr lvl="2" algn="just"/>
            <a:endParaRPr lang="cs-CZ" b="1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600" b="1" dirty="0"/>
              <a:t>Zpracování projektů do IROP</a:t>
            </a:r>
          </a:p>
          <a:p>
            <a:pPr lvl="2" algn="just"/>
            <a:r>
              <a:rPr lang="cs-CZ" sz="1600" dirty="0"/>
              <a:t>Zpracování žádosti o dotaci se předpokládá 09.2020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894577"/>
      </p:ext>
    </p:extLst>
  </p:cSld>
  <p:clrMapOvr>
    <a:masterClrMapping/>
  </p:clrMapOvr>
  <p:transition spd="slow">
    <p:push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 projektů DSŘÚP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600" b="1" dirty="0"/>
              <a:t>Příprava zadávacích řízení</a:t>
            </a:r>
          </a:p>
          <a:p>
            <a:pPr lvl="2" algn="just"/>
            <a:r>
              <a:rPr lang="cs-CZ" sz="1600" dirty="0"/>
              <a:t>Všechny předešlé činnosti jsou přípravné kroky, aby se </a:t>
            </a:r>
            <a:r>
              <a:rPr lang="cs-CZ" sz="1600" dirty="0" smtClean="0"/>
              <a:t>mohla </a:t>
            </a:r>
            <a:r>
              <a:rPr lang="cs-CZ" sz="1600" dirty="0"/>
              <a:t>vyhlásit ZŘ</a:t>
            </a:r>
          </a:p>
          <a:p>
            <a:pPr lvl="2" algn="just"/>
            <a:r>
              <a:rPr lang="cs-CZ" sz="1600" dirty="0"/>
              <a:t>Čekáme na potvrzení finančních zdrojů z </a:t>
            </a:r>
            <a:r>
              <a:rPr lang="cs-CZ" sz="1600" dirty="0" smtClean="0"/>
              <a:t>plánované interní </a:t>
            </a:r>
            <a:r>
              <a:rPr lang="cs-CZ" sz="1600" dirty="0"/>
              <a:t>realokace IROP</a:t>
            </a:r>
          </a:p>
          <a:p>
            <a:pPr lvl="2" algn="just"/>
            <a:r>
              <a:rPr lang="cs-CZ" sz="1600" dirty="0"/>
              <a:t>Termín do 15.5.2020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cs-CZ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600" b="1" dirty="0"/>
              <a:t>Realizace zadávacích řízení</a:t>
            </a:r>
          </a:p>
          <a:p>
            <a:pPr lvl="2" algn="just"/>
            <a:r>
              <a:rPr lang="cs-CZ" sz="1600" dirty="0"/>
              <a:t>Předpokládaný termín vyhlášení ZŘ je </a:t>
            </a:r>
            <a:r>
              <a:rPr lang="cs-CZ" sz="1600" dirty="0" smtClean="0"/>
              <a:t>září 2020</a:t>
            </a:r>
            <a:endParaRPr lang="cs-CZ" sz="1600" dirty="0"/>
          </a:p>
          <a:p>
            <a:pPr marL="285750" indent="-285750" algn="just">
              <a:buFont typeface="Wingdings" pitchFamily="2" charset="2"/>
              <a:buChar char="q"/>
            </a:pPr>
            <a:endParaRPr lang="cs-CZ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600" b="1" dirty="0"/>
              <a:t>Uzavření smluv s dodavateli</a:t>
            </a:r>
          </a:p>
          <a:p>
            <a:pPr lvl="2" algn="just"/>
            <a:r>
              <a:rPr lang="cs-CZ" sz="1600" dirty="0"/>
              <a:t>Předpokládaný termín je 05.2021 dle harmonogramu, když se neposune termín vyhlášení ZŘ.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464327"/>
      </p:ext>
    </p:extLst>
  </p:cSld>
  <p:clrMapOvr>
    <a:masterClrMapping/>
  </p:clrMapOvr>
  <p:transition spd="slow">
    <p:push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harmonogram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C458FA5-5BDA-834A-97C7-21C9DEE1798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250078"/>
              </p:ext>
            </p:extLst>
          </p:nvPr>
        </p:nvGraphicFramePr>
        <p:xfrm>
          <a:off x="271383" y="1364104"/>
          <a:ext cx="11940169" cy="5216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List" r:id="rId3" imgW="19621500" imgH="8572500" progId="Excel.Sheet.12">
                  <p:embed/>
                </p:oleObj>
              </mc:Choice>
              <mc:Fallback>
                <p:oleObj name="List" r:id="rId3" imgW="19621500" imgH="8572500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C458FA5-5BDA-834A-97C7-21C9DEE179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383" y="1364104"/>
                        <a:ext cx="11940169" cy="5216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75724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326" y="157308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Stav plnění pravidla N+3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997102"/>
              </p:ext>
            </p:extLst>
          </p:nvPr>
        </p:nvGraphicFramePr>
        <p:xfrm>
          <a:off x="221674" y="1170853"/>
          <a:ext cx="8659090" cy="470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29929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OP_prezentace_PERSPEKTIVNI" id="{F3307CD0-5C48-104A-BD43-3D06B10B504B}" vid="{69F0C89E-A6F4-E247-A3C6-DEFDEE63ED69}"/>
    </a:ext>
  </a:extLst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IROP_prezentace_PERSPEKTIVNI</Template>
  <TotalTime>1561</TotalTime>
  <Words>7952</Words>
  <Application>Microsoft Office PowerPoint</Application>
  <PresentationFormat>Předvádění na obrazovce (4:3)</PresentationFormat>
  <Paragraphs>1552</Paragraphs>
  <Slides>83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91" baseType="lpstr">
      <vt:lpstr>Arial</vt:lpstr>
      <vt:lpstr>Calibri</vt:lpstr>
      <vt:lpstr>Courier New</vt:lpstr>
      <vt:lpstr>Times New Roman</vt:lpstr>
      <vt:lpstr>Wingdings</vt:lpstr>
      <vt:lpstr>Motiv Office</vt:lpstr>
      <vt:lpstr>1_Motiv Office</vt:lpstr>
      <vt:lpstr>List</vt:lpstr>
      <vt:lpstr>(veškeré údaje v prezentaci jsou platné k 1. 4. 2020;  údaje IN jsou k datu 13. 5. 2020)</vt:lpstr>
      <vt:lpstr>Obsah</vt:lpstr>
      <vt:lpstr>Prezentace aplikace PowerPoint</vt:lpstr>
      <vt:lpstr>1.1 Stav administrace projektů</vt:lpstr>
      <vt:lpstr>Vyhlášené a uzavřené výzvy</vt:lpstr>
      <vt:lpstr>Vyhlášené a uzavřené výzvy</vt:lpstr>
      <vt:lpstr>Stav administrace projektů</vt:lpstr>
      <vt:lpstr>Stav čerpání prostředků IROP </vt:lpstr>
      <vt:lpstr>Stav plnění pravidla N+3</vt:lpstr>
      <vt:lpstr>Plnění predikce čerpání v roce 2020</vt:lpstr>
      <vt:lpstr>Predikce a plnění souhrnných žádostí  o platbu v roce 2020</vt:lpstr>
      <vt:lpstr>Predikce a plnění předložených žádostí o platbu v roce 2020</vt:lpstr>
      <vt:lpstr>Délka administrace žádostí o platbu </vt:lpstr>
      <vt:lpstr>Přehled věcného plnění programu – milníkové indikátory 1/2 </vt:lpstr>
      <vt:lpstr>Přehled věcného plnění programu – milníkové indikátory 2/2</vt:lpstr>
      <vt:lpstr>Přehled věcného plnění programu – další vybrané indikátory 1/2</vt:lpstr>
      <vt:lpstr>Přehled věcného plnění programu – další vybrané indikátory 2/2</vt:lpstr>
      <vt:lpstr>1.2 Pololetní vyhodnocení Strategického realizačního plánu IROP 2020 2020 (od 1. 10. 2019 do 31. 3. 2020) </vt:lpstr>
      <vt:lpstr>1.3 Sledované oblasti a přijatá opatření</vt:lpstr>
      <vt:lpstr>1.3 Sledované oblasti a přijatá opatření</vt:lpstr>
      <vt:lpstr>1.3 Sledované oblasti a přijatá opatření </vt:lpstr>
      <vt:lpstr>1.4 Stav administrace integrovaných nástrojů</vt:lpstr>
      <vt:lpstr>Stav administrace integrovaných nástrojů</vt:lpstr>
      <vt:lpstr>Semafor k vyhodnocování závazků IN  v roce 2020</vt:lpstr>
      <vt:lpstr>Stav administrace ITI</vt:lpstr>
      <vt:lpstr>Stav administrace IPRÚ</vt:lpstr>
      <vt:lpstr>Stav administrace CLLD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1.5 Re:Start</vt:lpstr>
      <vt:lpstr>1.5 Re:Start</vt:lpstr>
      <vt:lpstr>1.5 Re:Start</vt:lpstr>
      <vt:lpstr>1.6 Audity v roce 2019 – AO MF, EÚD</vt:lpstr>
      <vt:lpstr>1.6 Audity v roce 2019 – AO MF, EÚD</vt:lpstr>
      <vt:lpstr>1.6 Kontroly NKÚ v roce 2019</vt:lpstr>
      <vt:lpstr>1.7 Stav implementace FN IROP</vt:lpstr>
      <vt:lpstr>1.8 Stav přípravy IROP 2021 – 2027</vt:lpstr>
      <vt:lpstr>Prezentace aplikace PowerPoint</vt:lpstr>
      <vt:lpstr>Výroční zpráva IROP za rok 2019</vt:lpstr>
      <vt:lpstr>Výroční zpráva IROP za rok 2019</vt:lpstr>
      <vt:lpstr>Výroční zpráva IROP za rok 2019</vt:lpstr>
      <vt:lpstr>Prezentace aplikace PowerPoint</vt:lpstr>
      <vt:lpstr>Změny kritérií pro integrované projekty ITI</vt:lpstr>
      <vt:lpstr>a) Nově předkládaná sada kritérií věcného hodnocení ZS ITI Plzeňské metropolitní oblasti</vt:lpstr>
      <vt:lpstr>a) Nově předkládaná sada kritérií věcného hodnocení ZS ITI Plzeňské metropolitní oblasti</vt:lpstr>
      <vt:lpstr>a) Nově předkládaná sada kritérií věcného hodnocení ZS ITI Plzeňské metropolitní oblasti</vt:lpstr>
      <vt:lpstr>a) Nově předkládaná sada kritérií věcného hodnocení ZS ITI Plzeňské metropolitní oblasti</vt:lpstr>
      <vt:lpstr>b) Změna kritérií pro hodnocení ZS ITI Hradecko-pardubické aglomerace </vt:lpstr>
      <vt:lpstr>b) Změna kritérií pro hodnocení ZS ITI Hradecko-pardubické aglomerace </vt:lpstr>
      <vt:lpstr>b) Změna kritérií pro hodnocení ZS ITI Hradecko-pardubické aglomerace </vt:lpstr>
      <vt:lpstr>Prezentace aplikace PowerPoint</vt:lpstr>
      <vt:lpstr>Aktualizace Evaluačního plánu IROP </vt:lpstr>
      <vt:lpstr>Aktualizace Evaluačního plánu IROP </vt:lpstr>
      <vt:lpstr>Aktualizace Evaluačního plánu IROP </vt:lpstr>
      <vt:lpstr>Aktualizace Evaluačního plánu IROP </vt:lpstr>
      <vt:lpstr>Aktualizace Evaluačního plánu IROP </vt:lpstr>
      <vt:lpstr>Aktualizace Evaluačního plánu IROP </vt:lpstr>
      <vt:lpstr>Aktuální informace o probíhajících evaluacích IROP</vt:lpstr>
      <vt:lpstr>Aktuální informace o probíhajících evaluacích IROP</vt:lpstr>
      <vt:lpstr>Aktuální informace o probíhajících evaluacích IROP</vt:lpstr>
      <vt:lpstr>Aktuální informace o probíhajících evaluacích IROP</vt:lpstr>
      <vt:lpstr>Aktuální informace o plánovaných evaluacích IROP</vt:lpstr>
      <vt:lpstr>Prezentace aplikace PowerPoint</vt:lpstr>
      <vt:lpstr>Vyhodnocení Ročního komunikačního plánu IROP za rok 2019</vt:lpstr>
      <vt:lpstr>Vyhodnocení Ročního komunikačního plánu IROP za rok 2019</vt:lpstr>
      <vt:lpstr>Vyhodnocení Ročního komunikačního plánu IROP za rok 2019</vt:lpstr>
      <vt:lpstr>Vyhodnocení Ročního komunikačního plánu IROP za rok 2019</vt:lpstr>
      <vt:lpstr>Příklady komunikačních aktivit v roce 2019</vt:lpstr>
      <vt:lpstr>Příklady komunikačních aktivit v roce 2019</vt:lpstr>
      <vt:lpstr>Příklady komunikačních aktivit v roce 2019</vt:lpstr>
      <vt:lpstr>Příklady komunikačních aktivit v roce 2019</vt:lpstr>
      <vt:lpstr>Prezentace aplikace PowerPoint</vt:lpstr>
      <vt:lpstr>Plnění závěrů z 12. zasedání Monitorovacího výboru IROP</vt:lpstr>
      <vt:lpstr>Prezentace aplikace PowerPoint</vt:lpstr>
      <vt:lpstr>Aktuální stav projektů DSŘÚP</vt:lpstr>
      <vt:lpstr>Aktuální stav projektů DSŘÚP</vt:lpstr>
      <vt:lpstr>Aktuální stav projektů DSŘÚP</vt:lpstr>
      <vt:lpstr>Aktuální stav projektů DSŘÚP</vt:lpstr>
      <vt:lpstr>Aktuální stav projektů DSŘÚP</vt:lpstr>
      <vt:lpstr>Aktuální harmonogram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Krouželková Eva</cp:lastModifiedBy>
  <cp:revision>211</cp:revision>
  <dcterms:created xsi:type="dcterms:W3CDTF">2018-01-10T11:40:26Z</dcterms:created>
  <dcterms:modified xsi:type="dcterms:W3CDTF">2020-05-21T08:51:51Z</dcterms:modified>
</cp:coreProperties>
</file>