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" r:id="rId2"/>
    <p:sldId id="296" r:id="rId3"/>
    <p:sldId id="318" r:id="rId4"/>
    <p:sldId id="276" r:id="rId5"/>
    <p:sldId id="306" r:id="rId6"/>
    <p:sldId id="307" r:id="rId7"/>
    <p:sldId id="271" r:id="rId8"/>
    <p:sldId id="279" r:id="rId9"/>
    <p:sldId id="287" r:id="rId10"/>
    <p:sldId id="319" r:id="rId11"/>
    <p:sldId id="277" r:id="rId12"/>
    <p:sldId id="278" r:id="rId13"/>
    <p:sldId id="297" r:id="rId14"/>
    <p:sldId id="298" r:id="rId15"/>
    <p:sldId id="291" r:id="rId16"/>
    <p:sldId id="308" r:id="rId17"/>
    <p:sldId id="320" r:id="rId18"/>
    <p:sldId id="321" r:id="rId19"/>
    <p:sldId id="322" r:id="rId20"/>
    <p:sldId id="309" r:id="rId21"/>
    <p:sldId id="313" r:id="rId22"/>
    <p:sldId id="314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4" clrIdx="0"/>
  <p:cmAuthor id="1" name="Miloslav Žiak" initials="M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 snapToGrid="0" snapToObjects="1">
      <p:cViewPr varScale="1">
        <p:scale>
          <a:sx n="102" d="100"/>
          <a:sy n="102" d="100"/>
        </p:scale>
        <p:origin x="1806" y="10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Microsites/IROP/Vyzvy/Vyzva-c-80-Socialni-bydleni-pro-socialne-vyloucene-lokality-II" TargetMode="External"/><Relationship Id="rId2" Type="http://schemas.openxmlformats.org/officeDocument/2006/relationships/hyperlink" Target="http://www.strukturalni-fondy.cz/cs/Microsites/IROP/Vyzvy/Vyzva-c-79-Socialni-bydleni-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r.cz/cs/kontakty/kontakty-iro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52" y="1847850"/>
            <a:ext cx="8987148" cy="174307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Základní informace o aplikaci MS2014+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IROP – 79. a 80. výzva;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.4.2018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, Praha</a:t>
            </a:r>
          </a:p>
          <a:p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04925" y="4610100"/>
            <a:ext cx="697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Miroslav Šimek</a:t>
            </a:r>
          </a:p>
          <a:p>
            <a:r>
              <a:rPr lang="cs-CZ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</a:t>
            </a:r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iroslav.simek@crr.cz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8088" y="3067050"/>
            <a:ext cx="1647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Záložka </a:t>
            </a:r>
            <a:r>
              <a:rPr lang="cs-CZ" b="1" dirty="0"/>
              <a:t>Přístup k projektu </a:t>
            </a:r>
            <a:r>
              <a:rPr lang="cs-CZ" dirty="0"/>
              <a:t>slouží k přidělení/odebrání rolí v rámci </a:t>
            </a:r>
          </a:p>
          <a:p>
            <a:pPr algn="just" defTabSz="266700"/>
            <a:r>
              <a:rPr lang="cs-CZ" dirty="0" smtClean="0"/>
              <a:t>	dané </a:t>
            </a:r>
            <a:r>
              <a:rPr lang="cs-CZ" dirty="0"/>
              <a:t>žádosti  o podporu konkrétním uživatelům</a:t>
            </a:r>
            <a:r>
              <a:rPr lang="cs-CZ" dirty="0" smtClean="0"/>
              <a:t>.</a:t>
            </a:r>
          </a:p>
          <a:p>
            <a:pPr algn="just" defTabSz="266700"/>
            <a:endParaRPr lang="cs-CZ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Role </a:t>
            </a:r>
            <a:r>
              <a:rPr lang="cs-CZ" b="1" dirty="0" smtClean="0"/>
              <a:t>Správce přístupů </a:t>
            </a:r>
            <a:r>
              <a:rPr lang="cs-CZ" dirty="0" smtClean="0"/>
              <a:t>je přidělena automaticky zakladateli projektové žádosti, pouze s touto rolí lze přidávat/odebírat další uživatele. </a:t>
            </a:r>
            <a:r>
              <a:rPr lang="cs-CZ" b="1" dirty="0" smtClean="0">
                <a:solidFill>
                  <a:srgbClr val="FF0000"/>
                </a:solidFill>
              </a:rPr>
              <a:t>Pozor!!! </a:t>
            </a:r>
            <a:r>
              <a:rPr lang="cs-CZ" dirty="0" smtClean="0"/>
              <a:t>Žadatel by </a:t>
            </a:r>
            <a:r>
              <a:rPr lang="cs-CZ" smtClean="0"/>
              <a:t>měl mít vždy </a:t>
            </a:r>
            <a:r>
              <a:rPr lang="cs-CZ" dirty="0" smtClean="0"/>
              <a:t>přístup do MS2014+ s rolí správce přístupů. Měnit  osobu správce přístupů z pozice ŘO ani CRR není technicky možné. </a:t>
            </a:r>
            <a:r>
              <a:rPr lang="cs-CZ" dirty="0" smtClean="0">
                <a:solidFill>
                  <a:srgbClr val="FF0000"/>
                </a:solidFill>
              </a:rPr>
              <a:t>Zakládá nové plné moci</a:t>
            </a:r>
            <a:r>
              <a:rPr lang="cs-CZ" dirty="0" smtClean="0"/>
              <a:t>.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Čtenář</a:t>
            </a:r>
            <a:r>
              <a:rPr lang="cs-CZ" dirty="0" smtClean="0"/>
              <a:t> - projektová žádost zobrazena  jen k náhledu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Editor</a:t>
            </a:r>
            <a:r>
              <a:rPr lang="cs-CZ" dirty="0" smtClean="0"/>
              <a:t> – možnost zápisu změn v projektové žádosti 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Signatář projektu </a:t>
            </a:r>
            <a:r>
              <a:rPr lang="cs-CZ" dirty="0" smtClean="0"/>
              <a:t>–  podepisuje definované úkony, provádí </a:t>
            </a:r>
            <a:r>
              <a:rPr lang="cs-CZ" b="1" dirty="0" smtClean="0">
                <a:solidFill>
                  <a:srgbClr val="FF0000"/>
                </a:solidFill>
              </a:rPr>
              <a:t>odvolání žádosti</a:t>
            </a:r>
            <a:r>
              <a:rPr lang="cs-CZ" dirty="0" smtClean="0">
                <a:solidFill>
                  <a:srgbClr val="FF0000"/>
                </a:solidFill>
              </a:rPr>
              <a:t>,  						</a:t>
            </a:r>
            <a:r>
              <a:rPr lang="cs-CZ" b="1" dirty="0" smtClean="0">
                <a:solidFill>
                  <a:srgbClr val="FF0000"/>
                </a:solidFill>
              </a:rPr>
              <a:t>storno finalizace, podepisuje žádost o přezkum </a:t>
            </a:r>
          </a:p>
          <a:p>
            <a:pPr marL="285750" indent="-285750" algn="just"/>
            <a:r>
              <a:rPr lang="cs-CZ" dirty="0" smtClean="0"/>
              <a:t>      Musí být alespoň jeden signatář, pokud projekt podepisuje více signatářů, podepisují dle předem daného pořadí.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err="1" smtClean="0"/>
              <a:t>Nasdílený</a:t>
            </a:r>
            <a:r>
              <a:rPr lang="cs-CZ" dirty="0" smtClean="0"/>
              <a:t> projekt je nutné přijmout/odmítnout -  jen u signatáře probíhá přijetí automaticky.</a:t>
            </a:r>
          </a:p>
          <a:p>
            <a:pPr marL="285750" indent="-285750" algn="just"/>
            <a:endParaRPr lang="cs-CZ" dirty="0" smtClean="0"/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IS KP14+ Role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643"/>
            <a:ext cx="8058150" cy="8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14400"/>
            <a:ext cx="7700425" cy="521176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Projekt musí být elektronicky </a:t>
            </a:r>
            <a:r>
              <a:rPr lang="cs-CZ" dirty="0" smtClean="0"/>
              <a:t>podepsán </a:t>
            </a:r>
            <a:r>
              <a:rPr lang="cs-CZ" b="1" dirty="0" smtClean="0">
                <a:solidFill>
                  <a:srgbClr val="FF0000"/>
                </a:solidFill>
              </a:rPr>
              <a:t>signatářem</a:t>
            </a:r>
            <a:r>
              <a:rPr lang="cs-CZ" dirty="0" smtClean="0"/>
              <a:t> tj. </a:t>
            </a:r>
            <a:r>
              <a:rPr lang="cs-CZ" dirty="0"/>
              <a:t>statutárním zástupcem </a:t>
            </a:r>
            <a:r>
              <a:rPr lang="cs-CZ" dirty="0" smtClean="0"/>
              <a:t>nebo </a:t>
            </a:r>
            <a:r>
              <a:rPr lang="cs-CZ" b="1" dirty="0" smtClean="0">
                <a:solidFill>
                  <a:srgbClr val="FF0000"/>
                </a:solidFill>
              </a:rPr>
              <a:t>zmocněncem </a:t>
            </a:r>
            <a:r>
              <a:rPr lang="cs-CZ" dirty="0" smtClean="0"/>
              <a:t>- </a:t>
            </a:r>
            <a:r>
              <a:rPr lang="cs-CZ" dirty="0"/>
              <a:t>osobou pověřenou na základě plné moci.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je </a:t>
            </a:r>
            <a:r>
              <a:rPr lang="cs-CZ" b="1" dirty="0" smtClean="0"/>
              <a:t>statutární zástupce registrovaným uživatelem </a:t>
            </a:r>
            <a:r>
              <a:rPr lang="cs-CZ" b="1" dirty="0"/>
              <a:t>v IS KP14+ </a:t>
            </a:r>
            <a:r>
              <a:rPr lang="cs-CZ" dirty="0"/>
              <a:t>a má zřízen </a:t>
            </a:r>
            <a:r>
              <a:rPr lang="cs-CZ" dirty="0" smtClean="0"/>
              <a:t>kvalifikovaný elektronický </a:t>
            </a:r>
            <a:r>
              <a:rPr lang="cs-CZ" dirty="0"/>
              <a:t>podpis a je uveden na záložce Přístup k projektu jako signatář </a:t>
            </a:r>
            <a:r>
              <a:rPr lang="cs-CZ" dirty="0" smtClean="0"/>
              <a:t>pak vloží </a:t>
            </a:r>
            <a:r>
              <a:rPr lang="cs-CZ" dirty="0"/>
              <a:t>podpis po finalizaci projektové žádosti na </a:t>
            </a:r>
            <a:r>
              <a:rPr lang="cs-CZ" u="sng" dirty="0"/>
              <a:t>záložce Podpis žádosti </a:t>
            </a:r>
            <a:r>
              <a:rPr lang="cs-CZ" dirty="0"/>
              <a:t>(zcela dole v levém </a:t>
            </a:r>
            <a:r>
              <a:rPr lang="cs-CZ" dirty="0" smtClean="0"/>
              <a:t>menu).</a:t>
            </a:r>
            <a:endParaRPr lang="cs-CZ" dirty="0"/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</a:t>
            </a:r>
            <a:r>
              <a:rPr lang="cs-CZ" dirty="0" smtClean="0"/>
              <a:t> </a:t>
            </a:r>
            <a:r>
              <a:rPr lang="cs-CZ" b="1" dirty="0" smtClean="0"/>
              <a:t>statutární zástupce není registrován v IS KP14+ </a:t>
            </a:r>
            <a:r>
              <a:rPr lang="cs-CZ" dirty="0" smtClean="0"/>
              <a:t>pak projekt </a:t>
            </a:r>
            <a:r>
              <a:rPr lang="cs-CZ" b="1" dirty="0"/>
              <a:t>podepisuje </a:t>
            </a:r>
            <a:r>
              <a:rPr lang="cs-CZ" b="1" dirty="0" smtClean="0"/>
              <a:t>zmocněnec  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Správce přístupů musí zajistit  toto: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Zmocněnec je </a:t>
            </a:r>
            <a:r>
              <a:rPr lang="cs-CZ" dirty="0"/>
              <a:t>uveden na záložce </a:t>
            </a:r>
            <a:r>
              <a:rPr lang="cs-CZ" b="1" dirty="0">
                <a:solidFill>
                  <a:srgbClr val="00529C"/>
                </a:solidFill>
              </a:rPr>
              <a:t>Přístup k projektu </a:t>
            </a:r>
            <a:r>
              <a:rPr lang="cs-CZ" b="1" dirty="0" smtClean="0">
                <a:solidFill>
                  <a:srgbClr val="00529C"/>
                </a:solidFill>
              </a:rPr>
              <a:t> </a:t>
            </a:r>
            <a:r>
              <a:rPr lang="cs-CZ" dirty="0" smtClean="0"/>
              <a:t>(většinou má roli editor či správce přístupů).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Na záložce </a:t>
            </a:r>
            <a:r>
              <a:rPr lang="cs-CZ" b="1" dirty="0" smtClean="0">
                <a:solidFill>
                  <a:srgbClr val="00529C"/>
                </a:solidFill>
              </a:rPr>
              <a:t>Přístup k projektu </a:t>
            </a:r>
            <a:r>
              <a:rPr lang="cs-CZ" dirty="0" smtClean="0"/>
              <a:t>stiskněte  tlačítko </a:t>
            </a:r>
            <a:r>
              <a:rPr lang="cs-CZ" b="1" dirty="0" smtClean="0">
                <a:solidFill>
                  <a:srgbClr val="00529C"/>
                </a:solidFill>
              </a:rPr>
              <a:t>Nový záznam</a:t>
            </a:r>
            <a:r>
              <a:rPr lang="cs-CZ" dirty="0" smtClean="0"/>
              <a:t>. V</a:t>
            </a:r>
            <a:r>
              <a:rPr lang="cs-CZ" dirty="0"/>
              <a:t> </a:t>
            </a:r>
            <a:r>
              <a:rPr lang="cs-CZ" dirty="0" smtClean="0"/>
              <a:t>založeném </a:t>
            </a:r>
            <a:r>
              <a:rPr lang="cs-CZ" dirty="0"/>
              <a:t>záznamu se </a:t>
            </a:r>
            <a:r>
              <a:rPr lang="cs-CZ" dirty="0" smtClean="0"/>
              <a:t>označí </a:t>
            </a:r>
            <a:r>
              <a:rPr lang="cs-CZ" dirty="0"/>
              <a:t>možnost </a:t>
            </a:r>
            <a:r>
              <a:rPr lang="cs-CZ" u="sng" dirty="0"/>
              <a:t>Signatář bez registrace </a:t>
            </a:r>
            <a:r>
              <a:rPr lang="cs-CZ" dirty="0"/>
              <a:t>v IS KP14+. Vyplní se </a:t>
            </a:r>
            <a:r>
              <a:rPr lang="cs-CZ" dirty="0" smtClean="0"/>
              <a:t>datum </a:t>
            </a:r>
            <a:r>
              <a:rPr lang="cs-CZ" dirty="0"/>
              <a:t>narození a jméno</a:t>
            </a:r>
            <a:r>
              <a:rPr lang="cs-CZ" dirty="0" smtClean="0"/>
              <a:t>. Záznam </a:t>
            </a:r>
            <a:r>
              <a:rPr lang="cs-CZ" dirty="0"/>
              <a:t>se </a:t>
            </a:r>
            <a:r>
              <a:rPr lang="cs-CZ" dirty="0" smtClean="0"/>
              <a:t>uloží. V tabulce </a:t>
            </a:r>
            <a:r>
              <a:rPr lang="cs-CZ" dirty="0"/>
              <a:t>Správci projektu zobrazí </a:t>
            </a:r>
            <a:r>
              <a:rPr lang="cs-CZ" dirty="0" smtClean="0"/>
              <a:t> </a:t>
            </a:r>
            <a:r>
              <a:rPr lang="cs-CZ" dirty="0"/>
              <a:t>záznam, který má </a:t>
            </a:r>
            <a:r>
              <a:rPr lang="cs-CZ" dirty="0" smtClean="0"/>
              <a:t>zelenou fajfku </a:t>
            </a:r>
            <a:r>
              <a:rPr lang="cs-CZ" dirty="0"/>
              <a:t>ve sloupci Signatář bez registrace v IS </a:t>
            </a:r>
            <a:r>
              <a:rPr lang="cs-CZ" dirty="0" smtClean="0"/>
              <a:t>KP14+.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V datové oblasti </a:t>
            </a:r>
            <a:r>
              <a:rPr lang="cs-CZ" b="1" dirty="0" smtClean="0">
                <a:solidFill>
                  <a:srgbClr val="00529C"/>
                </a:solidFill>
              </a:rPr>
              <a:t>Plné moci </a:t>
            </a:r>
            <a:r>
              <a:rPr lang="cs-CZ" dirty="0" smtClean="0"/>
              <a:t>se založí záznam nové plné moci -  vyplní se typ plné moci: </a:t>
            </a:r>
            <a:r>
              <a:rPr lang="cs-CZ" b="1" dirty="0" smtClean="0"/>
              <a:t>papírová</a:t>
            </a:r>
            <a:r>
              <a:rPr lang="cs-CZ" dirty="0" smtClean="0"/>
              <a:t>, zmocněnec (výběr z číselníku), datum platnosti plné moci, </a:t>
            </a:r>
            <a:r>
              <a:rPr lang="cs-CZ" b="1" dirty="0" smtClean="0">
                <a:solidFill>
                  <a:srgbClr val="00529C"/>
                </a:solidFill>
              </a:rPr>
              <a:t>v poli Zmocnitel neregistrovaný v IS KP14+</a:t>
            </a:r>
            <a:r>
              <a:rPr lang="cs-CZ" dirty="0" smtClean="0"/>
              <a:t> vybereme (kliknutím na čtvereček vedle šedivého pole) jméno statutárního zástupce.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Plná moc 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 Plná moc 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51" y="1084263"/>
            <a:ext cx="77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452" y="952500"/>
            <a:ext cx="788314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endParaRPr lang="cs-CZ" dirty="0" smtClean="0"/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Soubor naskenované plné moci vložíme přes tlačítko </a:t>
            </a:r>
            <a:r>
              <a:rPr lang="cs-CZ" b="1" dirty="0" smtClean="0">
                <a:solidFill>
                  <a:srgbClr val="00529C"/>
                </a:solidFill>
              </a:rPr>
              <a:t>Připojit</a:t>
            </a:r>
            <a:r>
              <a:rPr lang="cs-CZ" dirty="0" smtClean="0"/>
              <a:t>. 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Nutno </a:t>
            </a:r>
            <a:r>
              <a:rPr lang="cs-CZ" dirty="0"/>
              <a:t>vybrat </a:t>
            </a:r>
            <a:r>
              <a:rPr lang="cs-CZ" b="1" dirty="0"/>
              <a:t>předmět zmocnění </a:t>
            </a:r>
            <a:r>
              <a:rPr lang="cs-CZ" dirty="0"/>
              <a:t>(tlačítko zcela </a:t>
            </a:r>
            <a:r>
              <a:rPr lang="cs-CZ" dirty="0" smtClean="0"/>
              <a:t>dole) - </a:t>
            </a:r>
            <a:r>
              <a:rPr lang="cs-CZ" dirty="0"/>
              <a:t>pro jaké dokumenty má zmocněnec právo podepisovat </a:t>
            </a:r>
            <a:r>
              <a:rPr lang="cs-CZ" dirty="0" smtClean="0"/>
              <a:t>. Po </a:t>
            </a:r>
            <a:r>
              <a:rPr lang="cs-CZ" dirty="0"/>
              <a:t>výběru </a:t>
            </a:r>
            <a:r>
              <a:rPr lang="cs-CZ" dirty="0" smtClean="0"/>
              <a:t>záznam uložte.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Pak </a:t>
            </a:r>
            <a:r>
              <a:rPr lang="cs-CZ" dirty="0"/>
              <a:t>kliknutím na ikonu pečetě </a:t>
            </a:r>
            <a:r>
              <a:rPr lang="cs-CZ" dirty="0" smtClean="0"/>
              <a:t>u plné moci vložíme </a:t>
            </a:r>
            <a:r>
              <a:rPr lang="cs-CZ" b="1" dirty="0"/>
              <a:t>elektronický podpis</a:t>
            </a:r>
            <a:r>
              <a:rPr lang="cs-CZ" dirty="0"/>
              <a:t>. Elektronický podpis v tomto případě přikládá zmocněnec. </a:t>
            </a: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Na záložce Subjekty je možno vložit subjekt typu </a:t>
            </a:r>
            <a:r>
              <a:rPr lang="cs-CZ" b="1" dirty="0" smtClean="0">
                <a:solidFill>
                  <a:srgbClr val="FF0000"/>
                </a:solidFill>
              </a:rPr>
              <a:t>Zástupce žadatele</a:t>
            </a:r>
          </a:p>
          <a:p>
            <a:pPr algn="just">
              <a:spcBef>
                <a:spcPts val="600"/>
              </a:spcBef>
            </a:pPr>
            <a:r>
              <a:rPr lang="cs-CZ" dirty="0" smtClean="0"/>
              <a:t>V případě, že žadatel dá plnou moc/pověření k podepisování úloh jiné osobě, a na záložce Osoby subjektu vyplňte identifikační a kontaktní údaje všech osob k podepisování  jednotlivých úloh.</a:t>
            </a:r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75" y="4537702"/>
            <a:ext cx="7529734" cy="140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6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Postup pro vyplnění projektu do IROP (a získání role Správce přístupů)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323973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84263"/>
            <a:ext cx="3876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375" y="2185987"/>
            <a:ext cx="4481513" cy="10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375" y="3360671"/>
            <a:ext cx="3605750" cy="1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5467889" y="1504950"/>
            <a:ext cx="3561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 přihlášení klikněte na tlačítko Žadatel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Pak zvolte možnost Nová žádost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Zvolte operační program – 06 – IROP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Vyberte ze seznamu otevřených výzev</a:t>
            </a: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3585542" y="5716066"/>
            <a:ext cx="440350" cy="342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5453" r="27226"/>
          <a:stretch/>
        </p:blipFill>
        <p:spPr>
          <a:xfrm>
            <a:off x="4771176" y="4496051"/>
            <a:ext cx="4110273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060407" y="1084263"/>
            <a:ext cx="5429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Specifický cíl na indikátory, kategorie intervencí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Právní forma na rozpočet a rozpad financování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4" y="962025"/>
            <a:ext cx="2183495" cy="51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6"/>
            <a:ext cx="7700425" cy="28479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Při zpracování projektu umožněny </a:t>
            </a:r>
            <a:r>
              <a:rPr lang="cs-CZ" b="1" dirty="0" smtClean="0"/>
              <a:t>2 typy podání </a:t>
            </a:r>
            <a:r>
              <a:rPr lang="cs-CZ" dirty="0" smtClean="0"/>
              <a:t>(záložka Identifikace operace):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Automatické podání  </a:t>
            </a:r>
            <a:r>
              <a:rPr lang="cs-CZ" sz="1600" b="0" dirty="0" smtClean="0">
                <a:solidFill>
                  <a:schemeClr val="tx1"/>
                </a:solidFill>
              </a:rPr>
              <a:t>- žádost je odeslána automaticky po podpisu signatářem (případně posledním signatářem)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Ruční podání </a:t>
            </a:r>
            <a:r>
              <a:rPr lang="cs-CZ" sz="1600" b="0" dirty="0" smtClean="0">
                <a:solidFill>
                  <a:schemeClr val="tx1"/>
                </a:solidFill>
              </a:rPr>
              <a:t>– žádost je odeslána na ŘO až na základě aktivní volby žadatele po podpisu Žádosti o podporu – </a:t>
            </a:r>
            <a:r>
              <a:rPr lang="cs-CZ" sz="1600" b="0" dirty="0" smtClean="0">
                <a:solidFill>
                  <a:srgbClr val="FF0000"/>
                </a:solidFill>
              </a:rPr>
              <a:t>nutno tedy kliknout na tlačítko </a:t>
            </a:r>
            <a:r>
              <a:rPr lang="cs-CZ" sz="1600" b="1" dirty="0" smtClean="0">
                <a:solidFill>
                  <a:srgbClr val="FF0000"/>
                </a:solidFill>
              </a:rPr>
              <a:t>Podat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/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12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Elektronické podání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8050" r="38506" b="46016"/>
          <a:stretch/>
        </p:blipFill>
        <p:spPr bwMode="auto">
          <a:xfrm>
            <a:off x="1619250" y="2724151"/>
            <a:ext cx="5438776" cy="8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505325" y="2938463"/>
            <a:ext cx="1943100" cy="661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57201" y="4310063"/>
            <a:ext cx="375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  </a:t>
            </a:r>
            <a:r>
              <a:rPr lang="cs-CZ" b="1" dirty="0" smtClean="0"/>
              <a:t>Zkontrolovat  stav  projektu</a:t>
            </a:r>
            <a:r>
              <a:rPr lang="cs-CZ" dirty="0" smtClean="0"/>
              <a:t>!</a:t>
            </a:r>
          </a:p>
          <a:p>
            <a:r>
              <a:rPr lang="cs-CZ" dirty="0" smtClean="0"/>
              <a:t>       na záložce Identifikace operace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810000"/>
            <a:ext cx="4313873" cy="21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Konkrétní upozornění k výzvě č. 79 a 80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" y="1084263"/>
            <a:ext cx="762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5171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569" y="1100465"/>
            <a:ext cx="7868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Subjekty projektu – </a:t>
            </a:r>
            <a:r>
              <a:rPr lang="cs-CZ" b="1" dirty="0" err="1" smtClean="0"/>
              <a:t>zašktnout</a:t>
            </a:r>
            <a:r>
              <a:rPr lang="cs-CZ" b="1" dirty="0" smtClean="0">
                <a:solidFill>
                  <a:srgbClr val="FF0000"/>
                </a:solidFill>
              </a:rPr>
              <a:t> NE</a:t>
            </a:r>
            <a:r>
              <a:rPr lang="cs-CZ" dirty="0" smtClean="0"/>
              <a:t> u žadatele </a:t>
            </a:r>
            <a:r>
              <a:rPr lang="cs-CZ" dirty="0" err="1" smtClean="0"/>
              <a:t>checkbox</a:t>
            </a:r>
            <a:r>
              <a:rPr lang="cs-CZ" dirty="0" smtClean="0"/>
              <a:t> </a:t>
            </a:r>
            <a:r>
              <a:rPr lang="cs-CZ" b="1" dirty="0" smtClean="0"/>
              <a:t>zahrnout do definice jednoho podniku  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To ovšem neplatí, pokud je vybrána podpora v režimu de </a:t>
            </a:r>
            <a:r>
              <a:rPr lang="cs-CZ" dirty="0" err="1" smtClean="0"/>
              <a:t>minimis</a:t>
            </a:r>
            <a:r>
              <a:rPr lang="cs-CZ" dirty="0" smtClean="0"/>
              <a:t>. V tomto případě </a:t>
            </a:r>
            <a:r>
              <a:rPr lang="cs-CZ" b="1" dirty="0" smtClean="0"/>
              <a:t>musí</a:t>
            </a:r>
            <a:r>
              <a:rPr lang="cs-CZ" dirty="0" smtClean="0"/>
              <a:t> být subjekt žadatele zahrnut do definice jednoho podniku.</a:t>
            </a:r>
            <a:endParaRPr lang="cs-CZ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1392238"/>
            <a:ext cx="2533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63"/>
            <a:ext cx="9144000" cy="185979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1" y="4885793"/>
            <a:ext cx="287655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81050"/>
          </a:xfrm>
        </p:spPr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781051"/>
            <a:ext cx="4043455" cy="24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57776" y="1084263"/>
            <a:ext cx="396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1600" dirty="0" smtClean="0"/>
              <a:t>Modul CBA se nachází uvnitř modulu   </a:t>
            </a:r>
            <a:r>
              <a:rPr lang="cs-CZ" sz="1600" dirty="0"/>
              <a:t>	</a:t>
            </a:r>
            <a:r>
              <a:rPr lang="cs-CZ" sz="1600" dirty="0" smtClean="0"/>
              <a:t>Žadatel</a:t>
            </a:r>
            <a:endParaRPr lang="cs-CZ" sz="16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Čtyřmi </a:t>
            </a:r>
            <a:r>
              <a:rPr lang="cs-CZ" sz="1600" dirty="0" smtClean="0"/>
              <a:t>kliknutími vytvořte </a:t>
            </a:r>
            <a:r>
              <a:rPr lang="cs-CZ" sz="1600" dirty="0" smtClean="0"/>
              <a:t>nový formulář CBA </a:t>
            </a:r>
            <a:r>
              <a:rPr lang="cs-CZ" sz="1600" dirty="0" smtClean="0"/>
              <a:t>do konkrétní výzvy		 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Vyplňte </a:t>
            </a:r>
            <a:r>
              <a:rPr lang="cs-CZ" sz="1600" dirty="0" smtClean="0"/>
              <a:t>název  CBA a referenční období  Zatrhněte křížkem NE pole veřejná podpora pro finanční analýzu (ANO pro typ VP)</a:t>
            </a:r>
          </a:p>
          <a:p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Záznam uložte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" y="3517075"/>
            <a:ext cx="5689762" cy="19735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23" y="3675818"/>
            <a:ext cx="3993050" cy="22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57" y="1530843"/>
            <a:ext cx="6242017" cy="1529849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661987"/>
          </a:xfrm>
        </p:spPr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923926"/>
            <a:ext cx="738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cs-CZ" dirty="0" smtClean="0"/>
              <a:t>Po </a:t>
            </a:r>
            <a:r>
              <a:rPr lang="cs-CZ" dirty="0" smtClean="0"/>
              <a:t>uložení záznamu je nutné vyplňovat další pole a záložky na CBA dle příručky (Příloha č.17 k Obecným pravidlům)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03595" y="3013129"/>
            <a:ext cx="3721329" cy="6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umožnění editace záložek je nutno použít tlačítko </a:t>
            </a:r>
            <a:r>
              <a:rPr lang="cs-CZ" b="1" dirty="0" smtClean="0"/>
              <a:t>Proveď změnu</a:t>
            </a:r>
            <a:endParaRPr lang="cs-CZ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" y="3205736"/>
            <a:ext cx="4800734" cy="295734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112466" y="4870914"/>
            <a:ext cx="1143000" cy="4422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549633" y="4935550"/>
            <a:ext cx="459499" cy="312956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299" y="3637158"/>
            <a:ext cx="2890531" cy="27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(III.)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179" y="912814"/>
            <a:ext cx="4331621" cy="203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36926" y="1084261"/>
            <a:ext cx="3837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 Vždy vyplňujeme jen přes tlačítko </a:t>
            </a:r>
            <a:r>
              <a:rPr lang="cs-CZ" b="1" dirty="0" smtClean="0"/>
              <a:t>Editovat vše. </a:t>
            </a:r>
            <a:r>
              <a:rPr lang="cs-CZ" dirty="0" smtClean="0"/>
              <a:t>Pokud není – pak jsou to automaticky načítané hodnoty. Diskontované hodnoty se vyplňují  automaticky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Nutno navázat </a:t>
            </a:r>
            <a:r>
              <a:rPr lang="cs-CZ" b="1" dirty="0" err="1" smtClean="0"/>
              <a:t>eCBA</a:t>
            </a:r>
            <a:r>
              <a:rPr lang="cs-CZ" b="1" dirty="0" smtClean="0"/>
              <a:t> na projekt</a:t>
            </a:r>
          </a:p>
          <a:p>
            <a:r>
              <a:rPr lang="cs-CZ" dirty="0" smtClean="0"/>
              <a:t>   (na záložce Základní  informace)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 Po vyplnění analýzy  zkontrolujte výsledky na záložce Výsledky CBA</a:t>
            </a:r>
          </a:p>
          <a:p>
            <a:pPr algn="just"/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4204" y="3133725"/>
            <a:ext cx="4756705" cy="17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926" y="4863464"/>
            <a:ext cx="3191995" cy="11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361" y="5147021"/>
            <a:ext cx="5320548" cy="849024"/>
          </a:xfrm>
          <a:prstGeom prst="rect">
            <a:avLst/>
          </a:prstGeom>
        </p:spPr>
      </p:pic>
      <p:sp>
        <p:nvSpPr>
          <p:cNvPr id="11" name="Šipka doprava 10"/>
          <p:cNvSpPr/>
          <p:nvPr/>
        </p:nvSpPr>
        <p:spPr>
          <a:xfrm rot="3397471">
            <a:off x="8349851" y="5108822"/>
            <a:ext cx="459499" cy="312956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MS2014+</a:t>
            </a:r>
            <a:r>
              <a:rPr lang="cs-CZ" sz="2800" dirty="0"/>
              <a:t/>
            </a:r>
            <a:br>
              <a:rPr lang="cs-CZ" sz="2800" dirty="0"/>
            </a:b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https://www.mssf.cz/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5838" y="1515101"/>
            <a:ext cx="7700962" cy="436626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091350" y="3032911"/>
            <a:ext cx="2697933" cy="14666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0" y="828676"/>
            <a:ext cx="4654175" cy="255587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Dotazy a problémy z praxe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81100" y="4057650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7451" y="657225"/>
            <a:ext cx="79593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1600" dirty="0" smtClean="0"/>
              <a:t>Otestování </a:t>
            </a:r>
            <a:r>
              <a:rPr lang="cs-CZ" sz="1600" dirty="0" smtClean="0"/>
              <a:t>elektronického podpisu – možno na adrese:     								</a:t>
            </a:r>
            <a:r>
              <a:rPr lang="cs-CZ" sz="1600" dirty="0" smtClean="0">
                <a:hlinkClick r:id="rId2"/>
              </a:rPr>
              <a:t>https://www.mssf.cz/testapp/check_client.aspx</a:t>
            </a:r>
            <a:endParaRPr lang="cs-CZ" sz="1600" dirty="0" smtClean="0"/>
          </a:p>
          <a:p>
            <a:pPr indent="179388"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dirty="0" smtClean="0"/>
              <a:t>Kdy </a:t>
            </a:r>
            <a:r>
              <a:rPr lang="cs-CZ" sz="1600" dirty="0" smtClean="0"/>
              <a:t>se považuje depeše za doručenou?  - okamžikem </a:t>
            </a:r>
            <a:r>
              <a:rPr lang="cs-CZ" sz="1600" b="1" dirty="0" smtClean="0"/>
              <a:t>odeslání</a:t>
            </a:r>
            <a:r>
              <a:rPr lang="cs-CZ" sz="1600" dirty="0" smtClean="0"/>
              <a:t>, nikoli přečtení 											(notifikace na e-mail či </a:t>
            </a:r>
            <a:r>
              <a:rPr lang="cs-CZ" sz="1600" dirty="0" err="1" smtClean="0"/>
              <a:t>sms</a:t>
            </a:r>
            <a:r>
              <a:rPr lang="cs-CZ" sz="1600" dirty="0" smtClean="0"/>
              <a:t>)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Záložka </a:t>
            </a:r>
            <a:r>
              <a:rPr lang="cs-CZ" sz="1600" dirty="0" smtClean="0"/>
              <a:t>Přístup k projektu a Plná moc je editovatelná pro uživatele s rolí </a:t>
            </a:r>
            <a:r>
              <a:rPr lang="cs-CZ" sz="1600" b="1" dirty="0" err="1" smtClean="0"/>
              <a:t>Správcepřístupů</a:t>
            </a:r>
            <a:r>
              <a:rPr lang="cs-CZ" sz="1600" dirty="0" smtClean="0"/>
              <a:t> </a:t>
            </a:r>
            <a:r>
              <a:rPr lang="cs-CZ" sz="1600" dirty="0" smtClean="0"/>
              <a:t>i po zaregistrování projektu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V </a:t>
            </a:r>
            <a:r>
              <a:rPr lang="cs-CZ" sz="1600" dirty="0" smtClean="0"/>
              <a:t>případě, že organizace není v ROS (část základních registrů), není možno provést validaci, nutno požádat o heslo 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 indent="179388">
              <a:buFont typeface="Arial" pitchFamily="34" charset="0"/>
              <a:buChar char="•"/>
            </a:pPr>
            <a:r>
              <a:rPr lang="cs-CZ" sz="1600" dirty="0"/>
              <a:t>V případě projektu s </a:t>
            </a:r>
            <a:r>
              <a:rPr lang="cs-CZ" sz="1600" dirty="0" err="1"/>
              <a:t>eCBA</a:t>
            </a:r>
            <a:r>
              <a:rPr lang="cs-CZ" sz="16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Nejprve </a:t>
            </a:r>
            <a:r>
              <a:rPr lang="cs-CZ" sz="1600" dirty="0"/>
              <a:t>navázat rozpracovanou CBA na projekt (1. typ VP, 2. standardní)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Pak </a:t>
            </a:r>
            <a:r>
              <a:rPr lang="cs-CZ" sz="1600" dirty="0"/>
              <a:t>finalizovat CBA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Finalizovat  </a:t>
            </a:r>
            <a:r>
              <a:rPr lang="cs-CZ" sz="1600" dirty="0"/>
              <a:t>projekt (zkontrolovat, že </a:t>
            </a:r>
            <a:r>
              <a:rPr lang="cs-CZ" sz="1600" dirty="0" err="1"/>
              <a:t>checkbox</a:t>
            </a:r>
            <a:r>
              <a:rPr lang="cs-CZ" sz="1600" dirty="0"/>
              <a:t> CBA je zatržen)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Podepsat </a:t>
            </a:r>
            <a:r>
              <a:rPr lang="cs-CZ" sz="1600" dirty="0"/>
              <a:t>projektovou žádost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Podepsat projektovou žádost je možné až po vygenerování </a:t>
            </a:r>
          </a:p>
          <a:p>
            <a:pPr marL="342900" indent="-342900"/>
            <a:r>
              <a:rPr lang="cs-CZ" sz="1600" dirty="0" smtClean="0"/>
              <a:t>       tiskové sestavy – trvá i několik minut.</a:t>
            </a:r>
          </a:p>
          <a:p>
            <a:pPr marL="342900" indent="-342900"/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/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48" y="4696849"/>
            <a:ext cx="4657725" cy="13620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807824" y="5405707"/>
            <a:ext cx="1495425" cy="295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838201"/>
            <a:ext cx="7700425" cy="528796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Přílohy ke Specifickým pravidlům pro žadatele a příjemce k jednotlivým výzvám: </a:t>
            </a:r>
            <a:r>
              <a:rPr lang="cs-CZ" b="1" dirty="0" smtClean="0"/>
              <a:t>POSTUP PRO PODÁNÍ ŽÁDOSTI O PODPORU V MS2014+ </a:t>
            </a:r>
            <a:r>
              <a:rPr lang="cs-CZ" dirty="0" smtClean="0"/>
              <a:t>(</a:t>
            </a:r>
            <a:r>
              <a:rPr lang="cs-CZ" b="1" dirty="0" smtClean="0"/>
              <a:t>P1</a:t>
            </a:r>
            <a:r>
              <a:rPr lang="cs-CZ" dirty="0" smtClean="0"/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http://www.strukturalni-fondy.cz/cs/Microsites/IROP/Vyzvy/Vyzva-c-79-Socialni-bydleni-II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hlinkClick r:id="rId3"/>
              </a:rPr>
              <a:t>http://www.strukturalni-fondy.cz/cs/Microsites/IROP/Vyzvy/Vyzva-c-80-Socialni-bydleni-pro-socialne-vyloucene-lokality-II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Obecná pravidla IROP: </a:t>
            </a:r>
            <a:r>
              <a:rPr lang="cs-CZ" b="1" dirty="0">
                <a:solidFill>
                  <a:srgbClr val="FF0000"/>
                </a:solidFill>
              </a:rPr>
              <a:t>aktuální Obecná pravidla 1.10 s platností od 27.10.2017</a:t>
            </a:r>
          </a:p>
          <a:p>
            <a:pPr algn="just"/>
            <a:endParaRPr lang="cs-CZ" dirty="0"/>
          </a:p>
          <a:p>
            <a:pPr algn="just"/>
            <a:r>
              <a:rPr lang="cs-CZ" sz="2800" b="1" dirty="0" smtClean="0">
                <a:solidFill>
                  <a:srgbClr val="00529C"/>
                </a:solidFill>
                <a:ea typeface="+mj-ea"/>
                <a:cs typeface="+mj-cs"/>
              </a:rPr>
              <a:t>	Jak </a:t>
            </a:r>
            <a:r>
              <a:rPr lang="cs-CZ" sz="2800" b="1" dirty="0">
                <a:solidFill>
                  <a:srgbClr val="00529C"/>
                </a:solidFill>
                <a:ea typeface="+mj-ea"/>
                <a:cs typeface="+mj-cs"/>
              </a:rPr>
              <a:t>postupovat v případě problémů s ISKP14+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Případné chyby a problémy v systému posílejte na místně příslušného administrátora monitorovacího systému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cs-CZ" dirty="0" smtClean="0"/>
              <a:t>V nepřítomnosti na administrátora z jiného kraje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cs-CZ" dirty="0" smtClean="0">
                <a:hlinkClick r:id="rId4"/>
              </a:rPr>
              <a:t>http://www.crr.cz/cs/kontakty/kontakty-irop/</a:t>
            </a:r>
            <a:endParaRPr lang="cs-CZ" dirty="0" smtClean="0"/>
          </a:p>
          <a:p>
            <a:pPr indent="-285750" algn="just"/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Jaké dokumenty využívat při zadávání v ISKP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146" name="AutoShape 2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24" y="1188891"/>
            <a:ext cx="8987148" cy="1714499"/>
          </a:xfrm>
        </p:spPr>
        <p:txBody>
          <a:bodyPr>
            <a:normAutofit/>
          </a:bodyPr>
          <a:lstStyle/>
          <a:p>
            <a:pPr algn="ctr"/>
            <a:r>
              <a:rPr lang="cs-CZ" sz="3500" dirty="0" smtClean="0"/>
              <a:t>Děkuji za pozornost !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IROP – 79. a 80. výzva;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.4.2018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, Praha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76775" y="3685342"/>
            <a:ext cx="6485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Ing. Miroslav Šimek</a:t>
            </a:r>
          </a:p>
          <a:p>
            <a:r>
              <a:rPr lang="cs-CZ" sz="2400" dirty="0">
                <a:solidFill>
                  <a:schemeClr val="bg1"/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dministrátor monitorovacího systému</a:t>
            </a:r>
          </a:p>
          <a:p>
            <a:r>
              <a:rPr lang="cs-CZ" sz="2400" dirty="0">
                <a:solidFill>
                  <a:schemeClr val="bg1"/>
                </a:solidFill>
              </a:rPr>
              <a:t>územní odbor IROP pro Plzeňský kraj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tel.: 371870047</a:t>
            </a:r>
            <a:r>
              <a:rPr lang="cs-CZ" sz="2400" dirty="0">
                <a:solidFill>
                  <a:schemeClr val="bg1"/>
                </a:solidFill>
              </a:rPr>
              <a:t>, 703 </a:t>
            </a:r>
            <a:r>
              <a:rPr lang="cs-CZ" sz="2400" dirty="0" smtClean="0">
                <a:solidFill>
                  <a:schemeClr val="bg1"/>
                </a:solidFill>
              </a:rPr>
              <a:t>186 827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miroslav.simek@crr.cz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</a:t>
            </a:r>
            <a:r>
              <a:rPr lang="cs-CZ" sz="2800" dirty="0"/>
              <a:t>ISKP14+</a:t>
            </a:r>
            <a:br>
              <a:rPr lang="cs-CZ" sz="2800" dirty="0"/>
            </a:br>
            <a:r>
              <a:rPr lang="cs-CZ" sz="1200" dirty="0"/>
              <a:t>(Informační systém konečného příjemce)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https://mseu.mssf.cz/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5123" y="1306513"/>
            <a:ext cx="6922391" cy="4819650"/>
          </a:xfrm>
          <a:prstGeom prst="rect">
            <a:avLst/>
          </a:prstGeom>
        </p:spPr>
      </p:pic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4800" y="866775"/>
            <a:ext cx="8382001" cy="52578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Doručujeme nejnovější verzi prohlížeče Internet Explorer tj. aktuálně  verze 11.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podepsání úloh je vyžadován </a:t>
            </a:r>
            <a:r>
              <a:rPr lang="cs-CZ" b="1" dirty="0"/>
              <a:t>kvalifikovaný elektronický podpis</a:t>
            </a:r>
            <a:r>
              <a:rPr lang="cs-CZ" dirty="0"/>
              <a:t>. </a:t>
            </a:r>
            <a:r>
              <a:rPr lang="cs-CZ" dirty="0" smtClean="0"/>
              <a:t>Vyzkoušet  lze: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>
                <a:hlinkClick r:id="rId2"/>
              </a:rPr>
              <a:t>https://www.mssf.cz/testapp/check_client.aspx</a:t>
            </a:r>
            <a:r>
              <a:rPr lang="cs-CZ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nutné mít na počítači </a:t>
            </a:r>
            <a:r>
              <a:rPr lang="cs-CZ" dirty="0" smtClean="0"/>
              <a:t>nainstalovanou aplikaci MS </a:t>
            </a:r>
            <a:r>
              <a:rPr lang="cs-CZ" dirty="0" err="1" smtClean="0"/>
              <a:t>Silverlight</a:t>
            </a:r>
            <a:r>
              <a:rPr lang="cs-CZ" dirty="0" smtClean="0"/>
              <a:t> a balíček </a:t>
            </a:r>
            <a:r>
              <a:rPr lang="cs-CZ" b="1" dirty="0" err="1" smtClean="0"/>
              <a:t>Tesco</a:t>
            </a:r>
            <a:r>
              <a:rPr lang="cs-CZ" b="1" dirty="0" smtClean="0"/>
              <a:t> SW </a:t>
            </a:r>
            <a:r>
              <a:rPr lang="cs-CZ" b="1" dirty="0" err="1" smtClean="0"/>
              <a:t>Elevated</a:t>
            </a:r>
            <a:r>
              <a:rPr lang="cs-CZ" b="1" dirty="0" smtClean="0"/>
              <a:t> </a:t>
            </a:r>
            <a:r>
              <a:rPr lang="cs-CZ" b="1" dirty="0" err="1" smtClean="0"/>
              <a:t>TrustTool</a:t>
            </a:r>
            <a:r>
              <a:rPr lang="cs-CZ" dirty="0" smtClean="0"/>
              <a:t>,  </a:t>
            </a:r>
            <a:r>
              <a:rPr lang="cs-CZ" dirty="0"/>
              <a:t>který slouží pro přístup k podpisovým </a:t>
            </a:r>
            <a:r>
              <a:rPr lang="cs-CZ" dirty="0" smtClean="0"/>
              <a:t>certifikátům - naleznete v MS2014+ na záložce HW a SW požadavky (</a:t>
            </a:r>
            <a:r>
              <a:rPr lang="cs-CZ" dirty="0" smtClean="0">
                <a:hlinkClick r:id="rId3"/>
              </a:rPr>
              <a:t>https://mseu.mssf.cz</a:t>
            </a:r>
            <a:r>
              <a:rPr lang="cs-CZ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dirty="0" smtClean="0">
                <a:solidFill>
                  <a:schemeClr val="tx1"/>
                </a:solidFill>
              </a:rPr>
              <a:t>musí být vydaný </a:t>
            </a:r>
            <a:r>
              <a:rPr lang="cs-CZ" sz="1800" dirty="0">
                <a:solidFill>
                  <a:schemeClr val="tx1"/>
                </a:solidFill>
              </a:rPr>
              <a:t>akreditovaným poskytovatelem </a:t>
            </a:r>
            <a:r>
              <a:rPr lang="cs-CZ" sz="1800" b="0" dirty="0" smtClean="0">
                <a:solidFill>
                  <a:schemeClr val="tx1"/>
                </a:solidFill>
              </a:rPr>
              <a:t>dle </a:t>
            </a:r>
            <a:r>
              <a:rPr lang="cs-CZ" sz="1800" b="0" dirty="0">
                <a:solidFill>
                  <a:schemeClr val="tx1"/>
                </a:solidFill>
              </a:rPr>
              <a:t>zákona č. 227/2000 Sb., o elektronickém podpisu, </a:t>
            </a:r>
            <a:r>
              <a:rPr lang="cs-CZ" sz="1800" b="0" dirty="0" smtClean="0">
                <a:solidFill>
                  <a:schemeClr val="tx1"/>
                </a:solidFill>
              </a:rPr>
              <a:t>tzn</a:t>
            </a:r>
            <a:r>
              <a:rPr lang="cs-CZ" sz="1800" b="0" dirty="0">
                <a:solidFill>
                  <a:schemeClr val="tx1"/>
                </a:solidFill>
              </a:rPr>
              <a:t>. musí být vydaný některou </a:t>
            </a:r>
            <a:r>
              <a:rPr lang="cs-CZ" sz="1800" b="0" dirty="0" smtClean="0">
                <a:solidFill>
                  <a:schemeClr val="tx1"/>
                </a:solidFill>
              </a:rPr>
              <a:t>z</a:t>
            </a:r>
            <a:r>
              <a:rPr lang="cs-CZ" sz="1800" b="0" dirty="0">
                <a:solidFill>
                  <a:schemeClr val="tx1"/>
                </a:solidFill>
              </a:rPr>
              <a:t> podporovaných certifikačních autorit (</a:t>
            </a:r>
            <a:r>
              <a:rPr lang="cs-CZ" sz="1800" b="0" dirty="0" err="1">
                <a:solidFill>
                  <a:schemeClr val="tx1"/>
                </a:solidFill>
              </a:rPr>
              <a:t>Postsignum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smtClean="0">
                <a:solidFill>
                  <a:schemeClr val="tx1"/>
                </a:solidFill>
              </a:rPr>
              <a:t>I.CA, </a:t>
            </a:r>
            <a:r>
              <a:rPr lang="cs-CZ" sz="1800" b="0" dirty="0" err="1" smtClean="0">
                <a:solidFill>
                  <a:schemeClr val="tx1"/>
                </a:solidFill>
              </a:rPr>
              <a:t>EIdentity</a:t>
            </a:r>
            <a:r>
              <a:rPr lang="cs-CZ" sz="1800" b="0" dirty="0" smtClean="0">
                <a:solidFill>
                  <a:schemeClr val="tx1"/>
                </a:solidFill>
              </a:rPr>
              <a:t>).  Problémy s certifikátem od ČP: </a:t>
            </a:r>
            <a:r>
              <a:rPr lang="cs-CZ" b="1" dirty="0" err="1" smtClean="0">
                <a:solidFill>
                  <a:srgbClr val="FF0000"/>
                </a:solidFill>
              </a:rPr>
              <a:t>servicedesk</a:t>
            </a:r>
            <a:r>
              <a:rPr lang="cs-CZ" b="1" dirty="0" smtClean="0">
                <a:solidFill>
                  <a:srgbClr val="FF0000"/>
                </a:solidFill>
              </a:rPr>
              <a:t>@</a:t>
            </a:r>
            <a:r>
              <a:rPr lang="cs-CZ" b="1" dirty="0" err="1" smtClean="0">
                <a:solidFill>
                  <a:srgbClr val="FF0000"/>
                </a:solidFill>
              </a:rPr>
              <a:t>cpost.cz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b="0" dirty="0">
                <a:solidFill>
                  <a:schemeClr val="tx1"/>
                </a:solidFill>
              </a:rPr>
              <a:t>si zajišťují a obnovují uživatelé MS2014+ na vlastní náklady </a:t>
            </a:r>
            <a:r>
              <a:rPr lang="cs-CZ" sz="1800" b="0" dirty="0" smtClean="0">
                <a:solidFill>
                  <a:schemeClr val="tx1"/>
                </a:solidFill>
              </a:rPr>
              <a:t>  u akreditovaného poskytovatele. </a:t>
            </a:r>
            <a:r>
              <a:rPr lang="cs-CZ" sz="1800" b="0" dirty="0" smtClean="0">
                <a:solidFill>
                  <a:srgbClr val="FF0000"/>
                </a:solidFill>
              </a:rPr>
              <a:t>Platnost certifikátu ještě min. 3 dny po podpisu!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Princip práce s certifikáty je upřesněn ve FAQ MS2014+, část FAQ Elektronický podpis.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SW a HW požadavky pro ISKP14+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8436" name="AutoShape 4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8" name="AutoShape 6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0" name="AutoShape 8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726" y="4921864"/>
            <a:ext cx="4029074" cy="13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ěticípá hvězda 10"/>
          <p:cNvSpPr/>
          <p:nvPr/>
        </p:nvSpPr>
        <p:spPr>
          <a:xfrm>
            <a:off x="5286375" y="1600200"/>
            <a:ext cx="346709" cy="2762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Registrace do portálu IS KP14+ (I.)</a:t>
            </a:r>
            <a:endParaRPr lang="cs-CZ" sz="28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306577" y="1194226"/>
            <a:ext cx="4262247" cy="639762"/>
          </a:xfrm>
        </p:spPr>
        <p:txBody>
          <a:bodyPr>
            <a:normAutofit/>
          </a:bodyPr>
          <a:lstStyle/>
          <a:p>
            <a:endParaRPr lang="cs-CZ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8" y="1084952"/>
            <a:ext cx="4262247" cy="37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1507067"/>
            <a:ext cx="4041775" cy="4619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všechna povinná pole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podbarvena žlutou barvou.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Je nutné vyplnit e-mailovou adresu a mobilní telefon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PODLE SKUTEČNOSTI.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Po vyplnění registračních údajů, klikne uživatel na tlačítko „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Odeslat registrační údaje</a:t>
            </a: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V případe problému - využít pole pod registračním formulářem.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odeslání registračních údajů systém zašle na zadané telefonní číslo </a:t>
            </a:r>
            <a:r>
              <a:rPr lang="cs-CZ" sz="1800" b="1" dirty="0" smtClean="0"/>
              <a:t>SMS</a:t>
            </a:r>
            <a:r>
              <a:rPr lang="cs-CZ" sz="1800" dirty="0" smtClean="0"/>
              <a:t> </a:t>
            </a:r>
            <a:r>
              <a:rPr lang="cs-CZ" sz="1800" b="1" dirty="0" smtClean="0"/>
              <a:t>s aktivačním klíčem</a:t>
            </a:r>
            <a:r>
              <a:rPr lang="cs-CZ" sz="1800" dirty="0" smtClean="0"/>
              <a:t> a zobrazí v registračním formuláři nové pole „</a:t>
            </a:r>
            <a:r>
              <a:rPr lang="cs-CZ" sz="1800" b="1" dirty="0" smtClean="0"/>
              <a:t>Aktivační klíč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>
              <a:uFill>
                <a:solidFill>
                  <a:srgbClr val="FFFF00"/>
                </a:solidFill>
              </a:u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u="sng" dirty="0">
              <a:uFill>
                <a:solidFill>
                  <a:srgbClr val="FFFF00"/>
                </a:solidFill>
              </a:u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067300"/>
            <a:ext cx="4086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13860" y="5467350"/>
            <a:ext cx="691515" cy="1905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Registrace do portálu IS KP14</a:t>
            </a:r>
            <a:r>
              <a:rPr lang="cs-CZ" sz="2800" dirty="0" smtClean="0"/>
              <a:t>+ (II.)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úspěšném odeslání aktivačního klíče se zobrazí oznámení o ověření  a zaslání </a:t>
            </a:r>
            <a:r>
              <a:rPr lang="cs-CZ" sz="1800" b="1" dirty="0" smtClean="0"/>
              <a:t>e-mailu s aktivačním URL</a:t>
            </a:r>
            <a:r>
              <a:rPr lang="cs-CZ" sz="1800" dirty="0" smtClean="0"/>
              <a:t> odkazem k dokončení registrace.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kliknutí na odkaz bude uživatel přesměrován na portál IS KP14+.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vytvoření uživatelského účtu bude uživateli zaslán nový e-mail </a:t>
            </a:r>
            <a:r>
              <a:rPr lang="cs-CZ" sz="1800" b="1" dirty="0" smtClean="0"/>
              <a:t>s přihlašovacím jménem.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na úvodní obrazovce přihlašovací údaje: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r>
              <a:rPr lang="cs-CZ" sz="1800" b="1" u="sng" dirty="0" smtClean="0"/>
              <a:t>Přihlašovací jméno</a:t>
            </a:r>
            <a:r>
              <a:rPr lang="cs-CZ" sz="1800" dirty="0" smtClean="0"/>
              <a:t> – vygenerováno systémem a zasláno uživateli v e-mailu.</a:t>
            </a:r>
          </a:p>
          <a:p>
            <a:r>
              <a:rPr lang="cs-CZ" sz="1800" b="1" u="sng" dirty="0" smtClean="0"/>
              <a:t>Heslo</a:t>
            </a:r>
            <a:r>
              <a:rPr lang="cs-CZ" sz="1800" dirty="0" smtClean="0"/>
              <a:t> – zadáno při registraci.</a:t>
            </a:r>
          </a:p>
          <a:p>
            <a:endParaRPr lang="cs-CZ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případe, že uživatel zapomene heslo, klikne na odkaz „</a:t>
            </a:r>
            <a:r>
              <a:rPr lang="cs-CZ" sz="1800" b="1" dirty="0" smtClean="0"/>
              <a:t>Zapomenuté heslo?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3705225"/>
            <a:ext cx="2238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8" y="1237669"/>
            <a:ext cx="478914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933451"/>
            <a:ext cx="7976650" cy="3724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</a:t>
            </a:r>
            <a:r>
              <a:rPr lang="cs-CZ" b="1" dirty="0" smtClean="0"/>
              <a:t>ádost </a:t>
            </a:r>
            <a:r>
              <a:rPr lang="cs-CZ" b="1" dirty="0"/>
              <a:t>o </a:t>
            </a:r>
            <a:r>
              <a:rPr lang="cs-CZ" b="1" dirty="0" smtClean="0"/>
              <a:t>podporu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 </a:t>
            </a:r>
            <a:r>
              <a:rPr lang="cs-CZ" dirty="0"/>
              <a:t>o </a:t>
            </a:r>
            <a:r>
              <a:rPr lang="cs-CZ" dirty="0" smtClean="0"/>
              <a:t>platbu – průběžná, závěrečná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o realizaci  - průběžná, závěrečná (</a:t>
            </a:r>
            <a:r>
              <a:rPr lang="cs-CZ" dirty="0" err="1" smtClean="0"/>
              <a:t>ZoR</a:t>
            </a:r>
            <a:r>
              <a:rPr lang="cs-CZ" dirty="0" smtClean="0"/>
              <a:t> se v ISKP zobrazí po schválení právního aktu, depeše s upozorněním na blížící se termín podání)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o udržitelnosti projektu – za každý rok – průběžná, závěrečná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ádosti </a:t>
            </a:r>
            <a:r>
              <a:rPr lang="cs-CZ" dirty="0"/>
              <a:t>o </a:t>
            </a:r>
            <a:r>
              <a:rPr lang="cs-CZ" dirty="0" smtClean="0"/>
              <a:t>změnu - ze strany příjemce i ze strany CRR (ŘO)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eškerá komunikace mezi žadatelem a CRR </a:t>
            </a:r>
            <a:r>
              <a:rPr lang="cs-CZ" dirty="0" smtClean="0">
                <a:solidFill>
                  <a:srgbClr val="FF0000"/>
                </a:solidFill>
              </a:rPr>
              <a:t>– formou depeší </a:t>
            </a:r>
            <a:r>
              <a:rPr lang="cs-CZ" dirty="0" smtClean="0"/>
              <a:t>(kromě VS kontrol)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Žádost o přezkum rozhodnutí  </a:t>
            </a:r>
            <a:endParaRPr lang="cs-CZ" dirty="0"/>
          </a:p>
          <a:p>
            <a:pPr marL="266700" lvl="1" indent="0" algn="ctr">
              <a:spcBef>
                <a:spcPts val="0"/>
              </a:spcBef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973"/>
            <a:ext cx="8229600" cy="751154"/>
          </a:xfrm>
        </p:spPr>
        <p:txBody>
          <a:bodyPr>
            <a:noAutofit/>
          </a:bodyPr>
          <a:lstStyle/>
          <a:p>
            <a:pPr lvl="0" algn="ctr"/>
            <a:r>
              <a:rPr lang="cs-CZ" sz="2800" dirty="0" smtClean="0"/>
              <a:t>Prostřednictvím MS2014+ probíhá podání úloh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51" y="4183518"/>
            <a:ext cx="2516574" cy="16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71925" y="4819650"/>
            <a:ext cx="45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b="1" kern="0" dirty="0" smtClean="0">
                <a:solidFill>
                  <a:srgbClr val="00529C"/>
                </a:solidFill>
              </a:rPr>
              <a:t>Podání</a:t>
            </a:r>
            <a:r>
              <a:rPr lang="cs-CZ" sz="2400" b="1" dirty="0" smtClean="0">
                <a:solidFill>
                  <a:srgbClr val="00529C"/>
                </a:solidFill>
              </a:rPr>
              <a:t> úloh je pouze elektronické prostřednictvím MS2014+. </a:t>
            </a:r>
          </a:p>
          <a:p>
            <a:endParaRPr lang="cs-CZ" sz="24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 stavu projektu včetně výsledků hodnocení projektu se žadatel/příjemce dozví </a:t>
            </a:r>
            <a:r>
              <a:rPr lang="cs-CZ" b="1" dirty="0">
                <a:solidFill>
                  <a:srgbClr val="FF0000"/>
                </a:solidFill>
              </a:rPr>
              <a:t>pouze přes IS KP14</a:t>
            </a:r>
            <a:r>
              <a:rPr lang="cs-CZ" b="1" dirty="0" smtClean="0">
                <a:solidFill>
                  <a:srgbClr val="FF0000"/>
                </a:solidFill>
              </a:rPr>
              <a:t>+ </a:t>
            </a:r>
            <a:r>
              <a:rPr lang="cs-CZ" dirty="0" smtClean="0"/>
              <a:t>i právní </a:t>
            </a:r>
            <a:r>
              <a:rPr lang="cs-CZ" dirty="0"/>
              <a:t>akt Rozhodnutí </a:t>
            </a:r>
            <a:r>
              <a:rPr lang="cs-CZ" dirty="0" smtClean="0"/>
              <a:t>o </a:t>
            </a:r>
            <a:r>
              <a:rPr lang="cs-CZ" dirty="0"/>
              <a:t>poskytnutí dotace včetně podmínek bude příjemci </a:t>
            </a:r>
            <a:r>
              <a:rPr lang="cs-CZ" dirty="0" smtClean="0"/>
              <a:t>zpřístupněn jen v </a:t>
            </a:r>
            <a:r>
              <a:rPr lang="cs-CZ" dirty="0"/>
              <a:t>IS KP14</a:t>
            </a:r>
            <a:r>
              <a:rPr lang="cs-CZ" dirty="0" smtClean="0"/>
              <a:t>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 IS KP14+ nutno </a:t>
            </a:r>
            <a:r>
              <a:rPr lang="cs-CZ" sz="2400" b="1" dirty="0" smtClean="0">
                <a:solidFill>
                  <a:srgbClr val="FF0000"/>
                </a:solidFill>
              </a:rPr>
              <a:t>využít notifikací</a:t>
            </a:r>
            <a:r>
              <a:rPr lang="cs-CZ" dirty="0" smtClean="0"/>
              <a:t>, které upozorní e-mailem či SMS uživatele např. na změnu stavu projektu, přijatou depeši a další události. Nastavení  proveďte záložce v </a:t>
            </a:r>
            <a:r>
              <a:rPr lang="cs-CZ" b="1" dirty="0" smtClean="0"/>
              <a:t>Profilu uživatele – Kontaktní údaje</a:t>
            </a:r>
            <a:r>
              <a:rPr lang="cs-CZ" dirty="0" smtClean="0"/>
              <a:t>. Vložte svůj pracovní e-mail či mobilní telefon popř. oba záznamy. </a:t>
            </a:r>
            <a:r>
              <a:rPr lang="cs-CZ" b="1" dirty="0" smtClean="0">
                <a:solidFill>
                  <a:srgbClr val="FF0000"/>
                </a:solidFill>
              </a:rPr>
              <a:t>Zatrhněte </a:t>
            </a:r>
            <a:r>
              <a:rPr lang="cs-CZ" b="1" dirty="0" err="1" smtClean="0">
                <a:solidFill>
                  <a:srgbClr val="FF0000"/>
                </a:solidFill>
              </a:rPr>
              <a:t>checkbox</a:t>
            </a:r>
            <a:r>
              <a:rPr lang="cs-CZ" b="1" dirty="0" smtClean="0">
                <a:solidFill>
                  <a:srgbClr val="FF0000"/>
                </a:solidFill>
              </a:rPr>
              <a:t> Platnost! </a:t>
            </a:r>
            <a:r>
              <a:rPr lang="cs-CZ" dirty="0" smtClean="0"/>
              <a:t>Záznam uložte.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</a:rPr>
              <a:t>Přijaté depeše </a:t>
            </a:r>
            <a:r>
              <a:rPr lang="cs-CZ" dirty="0" smtClean="0"/>
              <a:t>se zobrazují hned po přihlášení.  Na systémové depeše neodpovídejte!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(I.)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215" y="3464674"/>
            <a:ext cx="250441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49" y="2921467"/>
            <a:ext cx="5045418" cy="25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" y="1438275"/>
            <a:ext cx="23110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14675" y="1438275"/>
            <a:ext cx="5372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přijde depeše, která se vztahuje ke konkrétnímu projektu, pak přijde kromě nástěnky uživatele také </a:t>
            </a:r>
            <a:r>
              <a:rPr lang="cs-CZ" b="1" dirty="0"/>
              <a:t>přímo na </a:t>
            </a:r>
            <a:r>
              <a:rPr lang="cs-CZ" b="1" dirty="0" smtClean="0"/>
              <a:t>projekt </a:t>
            </a:r>
            <a:r>
              <a:rPr lang="cs-CZ" dirty="0" smtClean="0"/>
              <a:t>(objekt).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levém menu je možno zkontrolovat všechny příchozí depeše, či je možno vytvořit novou depeši.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Nová depeše odesílaná z projektu přijde z IS KP14+ do systému CSSF14+ </a:t>
            </a:r>
            <a:r>
              <a:rPr lang="cs-CZ" dirty="0" smtClean="0"/>
              <a:t>na projekt.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Výběr adresátů – manažer projektu či schvalovatel hodnocení</a:t>
            </a:r>
            <a:endParaRPr lang="cs-CZ" b="1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4023597"/>
            <a:ext cx="4211806" cy="1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7513</TotalTime>
  <Words>1221</Words>
  <Application>Microsoft Office PowerPoint</Application>
  <PresentationFormat>Předvádění na obrazovce (4:3)</PresentationFormat>
  <Paragraphs>214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CRR template</vt:lpstr>
      <vt:lpstr>Základní informace o aplikaci MS2014+</vt:lpstr>
      <vt:lpstr>Portál MS2014+ </vt:lpstr>
      <vt:lpstr>Portál ISKP14+ (Informační systém konečného příjemce)</vt:lpstr>
      <vt:lpstr>SW a HW požadavky pro ISKP14+</vt:lpstr>
      <vt:lpstr>Registrace do portálu IS KP14+ (I.)</vt:lpstr>
      <vt:lpstr>Registrace do portálu IS KP14+ (II.)</vt:lpstr>
      <vt:lpstr>Prostřednictvím MS2014+ probíhá podání úloh</vt:lpstr>
      <vt:lpstr>Komunikace přes IS KP14+ (I.) </vt:lpstr>
      <vt:lpstr>Komunikace přes IS KP14+ (II.)</vt:lpstr>
      <vt:lpstr>IS KP14+ Role </vt:lpstr>
      <vt:lpstr>Plná moc (I.)</vt:lpstr>
      <vt:lpstr> Plná moc (II.)</vt:lpstr>
      <vt:lpstr>Postup pro vyplnění projektu do IROP (a získání role Správce přístupů)</vt:lpstr>
      <vt:lpstr>Vyplnění projektové žádosti</vt:lpstr>
      <vt:lpstr>Elektronické podání</vt:lpstr>
      <vt:lpstr>Konkrétní upozornění k výzvě č. 79 a 80 </vt:lpstr>
      <vt:lpstr>Vyplnění eCBA v ISKP14+ (I.)</vt:lpstr>
      <vt:lpstr>Vyplnění eCBA v ISKP14+ (II.)</vt:lpstr>
      <vt:lpstr>Vyplnění eCBA v ISKP14+ (III.)</vt:lpstr>
      <vt:lpstr>Dotazy a problémy z praxe  </vt:lpstr>
      <vt:lpstr>Jaké dokumenty využívat při zadávání v ISKP </vt:lpstr>
      <vt:lpstr>Děkuji za pozornost !</vt:lpstr>
    </vt:vector>
  </TitlesOfParts>
  <Company>CRR ČR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ČR;Šimek Miroslav</dc:creator>
  <cp:lastModifiedBy>Šimek Miroslav</cp:lastModifiedBy>
  <cp:revision>698</cp:revision>
  <dcterms:created xsi:type="dcterms:W3CDTF">2014-09-16T20:50:40Z</dcterms:created>
  <dcterms:modified xsi:type="dcterms:W3CDTF">2018-04-19T11:01:37Z</dcterms:modified>
</cp:coreProperties>
</file>