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60" r:id="rId5"/>
    <p:sldId id="261" r:id="rId6"/>
    <p:sldId id="296" r:id="rId7"/>
    <p:sldId id="265" r:id="rId8"/>
    <p:sldId id="273" r:id="rId9"/>
    <p:sldId id="297" r:id="rId10"/>
    <p:sldId id="298" r:id="rId11"/>
    <p:sldId id="299" r:id="rId12"/>
    <p:sldId id="328" r:id="rId13"/>
    <p:sldId id="327" r:id="rId14"/>
    <p:sldId id="330" r:id="rId15"/>
    <p:sldId id="300" r:id="rId16"/>
    <p:sldId id="319" r:id="rId17"/>
    <p:sldId id="301" r:id="rId18"/>
    <p:sldId id="331" r:id="rId19"/>
    <p:sldId id="320" r:id="rId20"/>
    <p:sldId id="302" r:id="rId21"/>
    <p:sldId id="323" r:id="rId22"/>
    <p:sldId id="324" r:id="rId23"/>
    <p:sldId id="325" r:id="rId24"/>
    <p:sldId id="303" r:id="rId25"/>
    <p:sldId id="306" r:id="rId26"/>
    <p:sldId id="307" r:id="rId27"/>
    <p:sldId id="308" r:id="rId28"/>
    <p:sldId id="310" r:id="rId29"/>
    <p:sldId id="262" r:id="rId3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ronovská Blanka" initials="HB" lastIdx="7" clrIdx="0">
    <p:extLst>
      <p:ext uri="{19B8F6BF-5375-455C-9EA6-DF929625EA0E}">
        <p15:presenceInfo xmlns:p15="http://schemas.microsoft.com/office/powerpoint/2012/main" userId="S::HronovskaB@crr.cz::49a93ff5-7633-455d-81f0-e7976f796e9c" providerId="AD"/>
      </p:ext>
    </p:extLst>
  </p:cmAuthor>
  <p:cmAuthor id="2" name="Slačíková Alena" initials="SA" lastIdx="10" clrIdx="1">
    <p:extLst>
      <p:ext uri="{19B8F6BF-5375-455C-9EA6-DF929625EA0E}">
        <p15:presenceInfo xmlns:p15="http://schemas.microsoft.com/office/powerpoint/2012/main" userId="S::slacikovaa@crr.cz::5315c395-b67c-40bf-a003-3561c8c8cba2" providerId="AD"/>
      </p:ext>
    </p:extLst>
  </p:cmAuthor>
  <p:cmAuthor id="3" name="Břicháčková Jana" initials="BJ" lastIdx="1" clrIdx="2">
    <p:extLst>
      <p:ext uri="{19B8F6BF-5375-455C-9EA6-DF929625EA0E}">
        <p15:presenceInfo xmlns:p15="http://schemas.microsoft.com/office/powerpoint/2012/main" userId="S::BrichackovaJ@crr.cz::1ebe0cf0-fcfe-4f5b-aa8b-055a2db1ec7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C"/>
    <a:srgbClr val="5FA4E5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3382"/>
        <p:guide pos="4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69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93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01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73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62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8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4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97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44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942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97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79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832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317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67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2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80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53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64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43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51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89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7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1" r:id="rId4"/>
    <p:sldLayoutId id="2147483662" r:id="rId5"/>
    <p:sldLayoutId id="2147483660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rop.mmr.cz/cs/ms-2021" TargetMode="External"/><Relationship Id="rId5" Type="http://schemas.openxmlformats.org/officeDocument/2006/relationships/hyperlink" Target="https://www.irop.mmr.cz/cs/" TargetMode="External"/><Relationship Id="rId4" Type="http://schemas.openxmlformats.org/officeDocument/2006/relationships/hyperlink" Target="http://www.crr.cz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irop.mmr.cz/cs/Zadatele-a-prijemci/Dokumenty/Dokumenty/Jednotny-formular-pro-vyrizovani-zadosti-prezkum" TargetMode="Externa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hyperlink" Target="mailto:andrea.faltusova@crr.c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s://www.crr.cz/irop/projekt-a-kontrola/kontrolni-listy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hyperlink" Target="https://www.irop.mmr.cz/cs/Zadatele-a-prijemci/Dokumenty/Dokumenty/Zavazna-stanoviska-RO-IROP&#160;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https://www.crr.cz/kontakty/kontakty-na-administratory-monitorovaciho-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konzultaceVZ@crr.cz" TargetMode="External"/><Relationship Id="rId5" Type="http://schemas.openxmlformats.org/officeDocument/2006/relationships/hyperlink" Target="https://www.crr.cz/irop/konzultacni-servis-irop/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11610" y="637326"/>
            <a:ext cx="7720779" cy="189202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sz="4800" cap="all">
                <a:solidFill>
                  <a:schemeClr val="bg1"/>
                </a:solidFill>
              </a:rPr>
              <a:t>Příjem a hodnocení žádostí o podporu a proces administrace</a:t>
            </a:r>
            <a:endParaRPr lang="cs-CZ" sz="4800" cap="all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760676" y="3012649"/>
            <a:ext cx="7468924" cy="43180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Arial"/>
                <a:cs typeface="Arial"/>
              </a:rPr>
              <a:t>IROP 2021-2027                                  SC. 1.1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b="1" dirty="0">
                <a:solidFill>
                  <a:schemeClr val="bg1"/>
                </a:solidFill>
                <a:latin typeface="Arial"/>
                <a:cs typeface="Arial"/>
              </a:rPr>
              <a:t>3. výzva – Kybernetická bezpečnost (MRR)</a:t>
            </a:r>
          </a:p>
          <a:p>
            <a:r>
              <a:rPr lang="cs-CZ" sz="2800" b="1" dirty="0">
                <a:solidFill>
                  <a:schemeClr val="bg1"/>
                </a:solidFill>
                <a:latin typeface="Arial"/>
                <a:cs typeface="Arial"/>
              </a:rPr>
              <a:t>4. výzva – Kybernetická bezpečnost (PR)</a:t>
            </a:r>
          </a:p>
          <a:p>
            <a:r>
              <a:rPr lang="cs-CZ" sz="2800" b="1" dirty="0">
                <a:solidFill>
                  <a:schemeClr val="bg1"/>
                </a:solidFill>
                <a:latin typeface="Arial"/>
                <a:cs typeface="Arial"/>
              </a:rPr>
              <a:t>5. výzva - Kybernetická bezpečnost (ČR)</a:t>
            </a:r>
          </a:p>
          <a:p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827902" y="5449324"/>
            <a:ext cx="6525303" cy="36988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Praha, 22. 8. 2022</a:t>
            </a:r>
          </a:p>
          <a:p>
            <a:endParaRPr lang="en-US" dirty="0"/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B1770C5-3C00-4007-A66B-2381A9387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658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K</a:t>
            </a:r>
            <a:r>
              <a:rPr lang="cs-CZ" sz="2800" cap="all" dirty="0"/>
              <a:t>ritéria formálních náležitostí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593431" y="1509078"/>
            <a:ext cx="8085459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89490" cy="44627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cs-CZ" dirty="0">
                <a:cs typeface="Arial"/>
              </a:rPr>
              <a:t>Přílohy v 3., 4. a 5. výzvě SC 1.1: </a:t>
            </a:r>
            <a:endParaRPr lang="cs-CZ" dirty="0"/>
          </a:p>
          <a:p>
            <a:pPr algn="just"/>
            <a:endParaRPr lang="cs-CZ" dirty="0">
              <a:cs typeface="Arial"/>
            </a:endParaRPr>
          </a:p>
          <a:p>
            <a:pPr marL="552450" lvl="1" indent="-285750" algn="just">
              <a:spcAft>
                <a:spcPts val="1200"/>
              </a:spcAft>
              <a:buFont typeface="Wingdings"/>
              <a:buChar char="ü"/>
            </a:pPr>
            <a:r>
              <a:rPr lang="cs-CZ" dirty="0">
                <a:cs typeface="Arial"/>
              </a:rPr>
              <a:t>Příloha č.11 - Formulář vyhodnocení žadatele o podporu z pohledu podniku v obtížích příloha </a:t>
            </a:r>
            <a:r>
              <a:rPr lang="cs-CZ" b="1" dirty="0">
                <a:cs typeface="Arial"/>
              </a:rPr>
              <a:t>P11 SPPŽP </a:t>
            </a:r>
            <a:r>
              <a:rPr lang="cs-CZ" dirty="0">
                <a:cs typeface="Arial"/>
              </a:rPr>
              <a:t>(viz OP kap 3.9.2)</a:t>
            </a:r>
          </a:p>
          <a:p>
            <a:pPr marL="552450" lvl="1" indent="-285750" algn="just">
              <a:spcAft>
                <a:spcPts val="1200"/>
              </a:spcAft>
              <a:buFont typeface="Wingdings"/>
              <a:buChar char="ü"/>
            </a:pPr>
            <a:r>
              <a:rPr lang="cs-CZ" dirty="0">
                <a:cs typeface="Arial"/>
              </a:rPr>
              <a:t>Příloha č.12 - Podklady pro stanovení kategorií intervencí a kontrol limitů příloha </a:t>
            </a:r>
            <a:r>
              <a:rPr lang="cs-CZ" b="1" dirty="0">
                <a:cs typeface="Arial"/>
              </a:rPr>
              <a:t>P4 SPPŽP</a:t>
            </a:r>
            <a:r>
              <a:rPr lang="cs-CZ" dirty="0">
                <a:cs typeface="Arial"/>
              </a:rPr>
              <a:t>. rozdělení na přímé výdaje a nepřímé náklady projektu a přiřazení kódu oblasti intervence </a:t>
            </a:r>
          </a:p>
          <a:p>
            <a:pPr marL="552450" lvl="1" indent="-285750" algn="just">
              <a:spcAft>
                <a:spcPts val="1200"/>
              </a:spcAft>
              <a:buFont typeface="Wingdings"/>
              <a:buChar char="ü"/>
            </a:pPr>
            <a:r>
              <a:rPr lang="cs-CZ" dirty="0">
                <a:cs typeface="Arial"/>
              </a:rPr>
              <a:t>Příloha č.13 – Smlouva o zřízení bankovního účtu – nejpozději k </a:t>
            </a:r>
            <a:r>
              <a:rPr lang="cs-CZ" dirty="0" err="1">
                <a:cs typeface="Arial"/>
              </a:rPr>
              <a:t>ŽoP</a:t>
            </a:r>
            <a:endParaRPr lang="cs-CZ" dirty="0">
              <a:cs typeface="Arial"/>
            </a:endParaRPr>
          </a:p>
          <a:p>
            <a:pPr marL="552450" lvl="1" indent="-285750">
              <a:spcAft>
                <a:spcPts val="1200"/>
              </a:spcAft>
              <a:buFont typeface="Wingdings"/>
              <a:buChar char="ü"/>
            </a:pPr>
            <a:r>
              <a:rPr lang="cs-CZ" dirty="0">
                <a:cs typeface="Arial"/>
              </a:rPr>
              <a:t>Příloha č. 14 – Souhlasné stanovisko odboru architekta eGovernmentu (OHA)  nebo</a:t>
            </a:r>
            <a:br>
              <a:rPr lang="cs-CZ" dirty="0">
                <a:cs typeface="Arial"/>
              </a:rPr>
            </a:br>
            <a:r>
              <a:rPr lang="cs-CZ" dirty="0">
                <a:cs typeface="Arial"/>
              </a:rPr>
              <a:t>			Potvrzení o podání žádosti o stanovisko OHA – </a:t>
            </a:r>
            <a:r>
              <a:rPr lang="cs-CZ" b="1" dirty="0">
                <a:cs typeface="Arial"/>
              </a:rPr>
              <a:t>P8 SPPŽP</a:t>
            </a:r>
          </a:p>
          <a:p>
            <a:pPr marL="552450" lvl="1" indent="-285750" algn="just">
              <a:spcAft>
                <a:spcPts val="1200"/>
              </a:spcAft>
              <a:buFont typeface="Wingdings"/>
              <a:buChar char="ü"/>
            </a:pPr>
            <a:r>
              <a:rPr lang="cs-CZ" dirty="0">
                <a:cs typeface="Arial"/>
              </a:rPr>
              <a:t>Příloha č. 15 /16 – Čestné prohlášení k OHA - </a:t>
            </a:r>
            <a:r>
              <a:rPr lang="cs-CZ" b="1" dirty="0">
                <a:cs typeface="Arial"/>
              </a:rPr>
              <a:t>P5/P6 SPPŽP</a:t>
            </a:r>
          </a:p>
          <a:p>
            <a:pPr marL="266700" lvl="1" algn="just"/>
            <a:endParaRPr lang="cs-CZ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09476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K</a:t>
            </a:r>
            <a:r>
              <a:rPr lang="cs-CZ" sz="2800" cap="all" dirty="0"/>
              <a:t>ritéria formálních náležitostí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593431" y="1509078"/>
            <a:ext cx="8085459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89490" cy="418576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cs-CZ" dirty="0">
                <a:cs typeface="Arial"/>
              </a:rPr>
              <a:t>Přílohy v 3., 4. a 5. výzvě SC 1.1: </a:t>
            </a:r>
            <a:endParaRPr lang="cs-CZ" dirty="0"/>
          </a:p>
          <a:p>
            <a:pPr algn="just"/>
            <a:endParaRPr lang="cs-CZ" dirty="0">
              <a:cs typeface="Arial"/>
            </a:endParaRPr>
          </a:p>
          <a:p>
            <a:pPr marL="552450" lvl="1" indent="-285750">
              <a:spcAft>
                <a:spcPts val="1200"/>
              </a:spcAft>
              <a:buFont typeface="Wingdings"/>
              <a:buChar char="ü"/>
            </a:pPr>
            <a:r>
              <a:rPr lang="cs-CZ" dirty="0">
                <a:cs typeface="Arial"/>
              </a:rPr>
              <a:t>Příloha č.17 – Kontrolní list </a:t>
            </a:r>
            <a:r>
              <a:rPr lang="cs-CZ" b="1" dirty="0">
                <a:cs typeface="Arial"/>
              </a:rPr>
              <a:t>P7 SPPŽP</a:t>
            </a:r>
            <a:r>
              <a:rPr lang="cs-CZ" dirty="0">
                <a:cs typeface="Arial"/>
              </a:rPr>
              <a:t>, </a:t>
            </a:r>
            <a:br>
              <a:rPr lang="cs-CZ" dirty="0">
                <a:cs typeface="Arial"/>
              </a:rPr>
            </a:br>
            <a:r>
              <a:rPr lang="cs-CZ" dirty="0">
                <a:cs typeface="Arial"/>
              </a:rPr>
              <a:t>soulad s vyhláškou č. 82/2018 Sb., o bezpečnostních opatřeních, ….</a:t>
            </a:r>
          </a:p>
          <a:p>
            <a:pPr marL="552450" lvl="1" indent="-285750" algn="just">
              <a:spcAft>
                <a:spcPts val="1200"/>
              </a:spcAft>
              <a:buFont typeface="Wingdings"/>
              <a:buChar char="ü"/>
            </a:pPr>
            <a:r>
              <a:rPr lang="cs-CZ" dirty="0">
                <a:cs typeface="Arial"/>
              </a:rPr>
              <a:t>Příloha č.18 – Pověřovací akt – doloží poskytovatel služeb obecného hospodářského zájmu (SOHZ)</a:t>
            </a:r>
          </a:p>
          <a:p>
            <a:pPr marL="552450" lvl="1" indent="-285750" algn="just">
              <a:spcAft>
                <a:spcPts val="1200"/>
              </a:spcAft>
              <a:buFont typeface="Wingdings"/>
              <a:buChar char="ü"/>
            </a:pPr>
            <a:r>
              <a:rPr lang="cs-CZ" dirty="0">
                <a:cs typeface="Arial"/>
              </a:rPr>
              <a:t>Příloha č.19 – doklad o stanovení KII, ISZS, VIS – prosté kopie dokumentů</a:t>
            </a:r>
          </a:p>
          <a:p>
            <a:pPr marL="552450" lvl="1" indent="-285750">
              <a:spcAft>
                <a:spcPts val="1200"/>
              </a:spcAft>
              <a:buFont typeface="Wingdings"/>
              <a:buChar char="ü"/>
            </a:pPr>
            <a:r>
              <a:rPr lang="cs-CZ" dirty="0">
                <a:cs typeface="Arial"/>
              </a:rPr>
              <a:t>Příloha č. 20 – Stanovení hodnoty indikátoru 304 002 dle </a:t>
            </a:r>
            <a:r>
              <a:rPr lang="cs-CZ" b="1" dirty="0">
                <a:cs typeface="Arial"/>
              </a:rPr>
              <a:t>P12 SPPŽP</a:t>
            </a:r>
          </a:p>
          <a:p>
            <a:pPr marL="552450" lvl="1" indent="-285750">
              <a:spcAft>
                <a:spcPts val="1200"/>
              </a:spcAft>
              <a:buFont typeface="Wingdings"/>
              <a:buChar char="ü"/>
            </a:pPr>
            <a:r>
              <a:rPr lang="cs-CZ" dirty="0">
                <a:cs typeface="Arial"/>
              </a:rPr>
              <a:t>Příloha č. 21– Výpis z evidence skutečných majitelů – pokud žadatel = zahraniční právnická osoba</a:t>
            </a:r>
            <a:endParaRPr lang="cs-CZ" b="1" dirty="0">
              <a:cs typeface="Arial"/>
            </a:endParaRPr>
          </a:p>
          <a:p>
            <a:pPr marL="266700" lvl="1" algn="just"/>
            <a:endParaRPr lang="cs-CZ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23373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/>
              <a:t>Obecná kritéria přijatelnosti</a:t>
            </a:r>
            <a:endParaRPr lang="en-US" sz="2800" cap="al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89490" cy="412343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Projekt je svým zaměřením v souladu s cíli a podporovanými aktivitami výzvy</a:t>
            </a:r>
            <a:br>
              <a:rPr lang="cs-CZ" b="1" dirty="0"/>
            </a:br>
            <a:endParaRPr lang="cs-CZ" b="1" dirty="0"/>
          </a:p>
          <a:p>
            <a:pPr algn="just"/>
            <a:r>
              <a:rPr lang="cs-CZ" sz="1800" b="1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Aktivita - Kybernetická bezpečnost</a:t>
            </a:r>
            <a:r>
              <a:rPr lang="cs-CZ" sz="18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- Podpora zabezpečení KII / VIS / ISZS) / IS / KS, podle § 5 odst. 3 zákona č. 181/2014 Sb., o kybernetické bezpečnosti a o změně souvisejících zákonů </a:t>
            </a:r>
            <a:endParaRPr lang="cs-CZ" dirty="0"/>
          </a:p>
          <a:p>
            <a:pPr algn="just">
              <a:lnSpc>
                <a:spcPct val="112000"/>
              </a:lnSpc>
              <a:spcBef>
                <a:spcPts val="600"/>
              </a:spcBef>
            </a:pPr>
            <a:r>
              <a:rPr lang="cs-CZ" sz="1800" b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Účelem projektu </a:t>
            </a:r>
            <a:r>
              <a:rPr lang="cs-CZ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je realizace technických bezpečnostních opatření podle § 5 odst. 3 zákona č.181/2014 Sb., o kybernetické bezpečnosti.</a:t>
            </a:r>
          </a:p>
          <a:p>
            <a:pPr algn="just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b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Cílem projektu </a:t>
            </a:r>
            <a:r>
              <a:rPr lang="cs-CZ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je zajištění technických bezpečnostních opatření § 5 odst. 3 zákona č. 181/2014 Sb., o kybernetické bezpečnosti v oblasti (§5 odst. 3 písm. a až l zákona č. 181/2014 Sb., o kybernetické bezpečnosti) a rozsahu určených v žádosti o podporu od data ukončení realizace projektu.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4184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7F7F737-83C2-4900-B549-426EFDE58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dirty="0" smtClean="0"/>
              <a:pPr/>
              <a:t>13</a:t>
            </a:fld>
            <a:endParaRPr lang="en-US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DF5E961-9A36-4D80-BA5E-F09E0A6D1220}"/>
              </a:ext>
            </a:extLst>
          </p:cNvPr>
          <p:cNvSpPr txBox="1"/>
          <p:nvPr/>
        </p:nvSpPr>
        <p:spPr>
          <a:xfrm>
            <a:off x="520117" y="830510"/>
            <a:ext cx="8011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cap="all" dirty="0">
                <a:solidFill>
                  <a:srgbClr val="00529C"/>
                </a:solidFill>
              </a:rPr>
              <a:t>Obecná kritéria přijatelnosti</a:t>
            </a:r>
            <a:endParaRPr lang="en-US" sz="2800" b="1" cap="all" dirty="0">
              <a:solidFill>
                <a:srgbClr val="005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0CAB66B-7FAA-4CC5-A3D5-901591B71ABA}"/>
              </a:ext>
            </a:extLst>
          </p:cNvPr>
          <p:cNvSpPr txBox="1"/>
          <p:nvPr/>
        </p:nvSpPr>
        <p:spPr>
          <a:xfrm>
            <a:off x="683568" y="1786855"/>
            <a:ext cx="7789313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/>
              <a:t>Projekt je v souladu s podmínkami výzvy</a:t>
            </a:r>
            <a:endParaRPr lang="pl-PL" b="1" dirty="0">
              <a:cs typeface="Arial"/>
            </a:endParaRPr>
          </a:p>
          <a:p>
            <a:pPr algn="just"/>
            <a:endParaRPr lang="pl-PL" b="1" dirty="0"/>
          </a:p>
          <a:p>
            <a:pPr lvl="1" algn="just"/>
            <a:r>
              <a:rPr lang="cs-CZ" dirty="0"/>
              <a:t>Zahájení realizace projektu není časově omezeno, ovšem výdaje 	vzniklé před 1.1.2021 jsou nezpůsobilé </a:t>
            </a:r>
            <a:endParaRPr lang="cs-CZ" b="1" dirty="0">
              <a:solidFill>
                <a:srgbClr val="FF0000"/>
              </a:solidFill>
              <a:cs typeface="Arial"/>
            </a:endParaRP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cs-CZ" dirty="0"/>
              <a:t>způsobilé jsou výdaje</a:t>
            </a:r>
            <a:r>
              <a:rPr lang="cs-CZ" b="1" dirty="0"/>
              <a:t>, které mají </a:t>
            </a:r>
            <a:r>
              <a:rPr lang="cs-CZ" dirty="0"/>
              <a:t>DUZP (datum uskutečnění zdanitelného plnění) na účetním dokladu tzn. vznik výdaje po 1.1.2021</a:t>
            </a:r>
            <a:endParaRPr lang="cs-CZ" dirty="0">
              <a:cs typeface="Arial"/>
            </a:endParaRP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cs-CZ" dirty="0"/>
              <a:t>Smlouva s dodavatelem vztahující se ke způsobilým výdajům</a:t>
            </a:r>
            <a:endParaRPr lang="cs-CZ" dirty="0">
              <a:cs typeface="Arial"/>
            </a:endParaRPr>
          </a:p>
          <a:p>
            <a:pPr lvl="2" algn="just"/>
            <a:r>
              <a:rPr lang="cs-CZ" dirty="0"/>
              <a:t>     může být uzavřená před 1.1.2021.</a:t>
            </a:r>
            <a:endParaRPr lang="cs-CZ" dirty="0">
              <a:cs typeface="Arial"/>
            </a:endParaRPr>
          </a:p>
          <a:p>
            <a:pPr lvl="2" algn="just"/>
            <a:endParaRPr lang="cs-CZ" dirty="0"/>
          </a:p>
          <a:p>
            <a:pPr lvl="1" algn="just"/>
            <a:r>
              <a:rPr lang="cs-CZ" dirty="0"/>
              <a:t>Ukončení realizace projektu: </a:t>
            </a:r>
          </a:p>
          <a:p>
            <a:pPr lvl="1" algn="just"/>
            <a:r>
              <a:rPr lang="cs-CZ" b="1" dirty="0">
                <a:solidFill>
                  <a:srgbClr val="FF0000"/>
                </a:solidFill>
              </a:rPr>
              <a:t>3. a 4. výzva 	do 2. 12. 2025</a:t>
            </a:r>
          </a:p>
          <a:p>
            <a:pPr lvl="1" algn="just"/>
            <a:r>
              <a:rPr lang="cs-CZ" b="1" dirty="0">
                <a:solidFill>
                  <a:srgbClr val="FF0000"/>
                </a:solidFill>
              </a:rPr>
              <a:t>5. výzva			do 2. 12. 2026</a:t>
            </a:r>
            <a:endParaRPr lang="cs-CZ" dirty="0"/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cs-CZ" dirty="0"/>
              <a:t>Termín, kdy dojde k naplnění účelu projektu</a:t>
            </a:r>
            <a:endParaRPr lang="cs-CZ" dirty="0">
              <a:cs typeface="Arial"/>
            </a:endParaRP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endParaRPr lang="cs-CZ" dirty="0"/>
          </a:p>
        </p:txBody>
      </p:sp>
      <p:pic>
        <p:nvPicPr>
          <p:cNvPr id="5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89B18E20-9B51-464E-A2BE-5E71ADF8F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692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/>
              <a:t>Obecná kritéria přijatelnosti</a:t>
            </a:r>
            <a:endParaRPr lang="en-US" sz="2800" cap="al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89490" cy="443441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1" dirty="0"/>
              <a:t>Žadatel splňuje definici oprávněného příjemce</a:t>
            </a:r>
          </a:p>
          <a:p>
            <a:pPr algn="just"/>
            <a:endParaRPr lang="cs-CZ" dirty="0"/>
          </a:p>
          <a:p>
            <a:pPr marL="228600" algn="just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b="1" u="sng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Pro výzvu č. 3 (MRR) a 4 (PR):</a:t>
            </a:r>
            <a:endParaRPr lang="cs-CZ" sz="18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organizační složky státu (OSS);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příspěvkové organizace organizačních složek státu (PO OSS);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státní organizace;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kraje;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obce;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organizace zřizované nebo zakládané kraji / obcemi;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státní podniky;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NNO zakládané zde uvedenými typy oprávněných žadatelů;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subjekty poskytující veřejnou službu v oblasti zdravotní péče podle zákona č. 372/2011 Sb., o zdravotních službách a podmínkách jejich poskytování (zákon o zdravotních službách), ve znění pozdějších předpisů.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1947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/>
              <a:t>Obecná kritéria přijatelnosti</a:t>
            </a:r>
            <a:endParaRPr lang="en-US" sz="2800" cap="al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89490" cy="388042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1" dirty="0"/>
              <a:t>Žadatel splňuje definici oprávněného příjemce</a:t>
            </a:r>
          </a:p>
          <a:p>
            <a:pPr algn="just"/>
            <a:endParaRPr lang="cs-CZ" dirty="0"/>
          </a:p>
          <a:p>
            <a:pPr marL="228600" algn="just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b="1" u="sng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Pro výzvu č. 5 (ČR):</a:t>
            </a:r>
            <a:endParaRPr lang="cs-CZ" sz="18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organizační složky státu;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příspěvkové organizace organizačních složek státu;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státní organizace;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státní podniky;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NNO zakládané zde uvedenými typy oprávněných žadatelů.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cs-CZ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28600" algn="just"/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 všech výzev:</a:t>
            </a:r>
          </a:p>
          <a:p>
            <a:pPr marL="228600" algn="just"/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Žadatel či osoby ovládající právnickou osobu žadatele nesmí být evidováni na sankčním seznamu/rejstříku EU v kategorii finančních sankcí.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6135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86DE981-FF0E-4AC2-BD03-CF41DBD3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9D06E20-9342-4C75-A0D3-C02C917AF213}"/>
              </a:ext>
            </a:extLst>
          </p:cNvPr>
          <p:cNvSpPr txBox="1"/>
          <p:nvPr/>
        </p:nvSpPr>
        <p:spPr>
          <a:xfrm>
            <a:off x="453006" y="604007"/>
            <a:ext cx="786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cap="all">
                <a:solidFill>
                  <a:srgbClr val="00529C"/>
                </a:solidFill>
              </a:rPr>
              <a:t>Obecná kritéria přijatelnosti</a:t>
            </a:r>
            <a:endParaRPr lang="en-US" sz="2800" b="1" cap="all">
              <a:solidFill>
                <a:srgbClr val="005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06A20CC-9F12-4C22-B6C1-173185671729}"/>
              </a:ext>
            </a:extLst>
          </p:cNvPr>
          <p:cNvSpPr txBox="1"/>
          <p:nvPr/>
        </p:nvSpPr>
        <p:spPr>
          <a:xfrm>
            <a:off x="453006" y="1127227"/>
            <a:ext cx="8086987" cy="49244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1" dirty="0"/>
              <a:t>Projekt respektuje minimální a maximální hranici celkových způsobilých výdajů, pokud jsou stanoveny: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cs-CZ" b="1" dirty="0"/>
              <a:t>3. a 4. výzva</a:t>
            </a:r>
            <a:endParaRPr lang="cs-CZ" b="1" dirty="0">
              <a:cs typeface="Arial"/>
            </a:endParaRPr>
          </a:p>
          <a:p>
            <a:pPr algn="just"/>
            <a:r>
              <a:rPr lang="cs-CZ" sz="2000" b="1" dirty="0"/>
              <a:t>	</a:t>
            </a:r>
            <a:r>
              <a:rPr lang="cs-CZ" dirty="0"/>
              <a:t>min. výše celkových způsobilých výdajů –    </a:t>
            </a:r>
            <a:r>
              <a:rPr lang="cs-CZ" b="1" dirty="0"/>
              <a:t>1 000 000 Kč</a:t>
            </a:r>
            <a:endParaRPr lang="cs-CZ" b="1" dirty="0">
              <a:cs typeface="Arial"/>
            </a:endParaRPr>
          </a:p>
          <a:p>
            <a:pPr lvl="1" algn="just"/>
            <a:r>
              <a:rPr lang="cs-CZ" dirty="0"/>
              <a:t>max. výše celkových způsobilých výdajů – </a:t>
            </a:r>
            <a:r>
              <a:rPr lang="cs-CZ" b="1" dirty="0"/>
              <a:t>50 000 000 Kč  </a:t>
            </a:r>
            <a:endParaRPr lang="cs-CZ" b="1" dirty="0">
              <a:cs typeface="Arial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cs-CZ" b="1" dirty="0"/>
              <a:t>5. výzva</a:t>
            </a:r>
            <a:endParaRPr lang="cs-CZ" b="1" dirty="0">
              <a:cs typeface="Arial"/>
            </a:endParaRPr>
          </a:p>
          <a:p>
            <a:pPr lvl="1" algn="just"/>
            <a:r>
              <a:rPr lang="cs-CZ" dirty="0"/>
              <a:t>min. výše celkových způsobilých výdajů –      </a:t>
            </a:r>
            <a:r>
              <a:rPr lang="cs-CZ" b="1" dirty="0"/>
              <a:t>1 000 000 Kč</a:t>
            </a:r>
            <a:endParaRPr lang="cs-CZ" b="1" dirty="0">
              <a:cs typeface="Arial"/>
            </a:endParaRPr>
          </a:p>
          <a:p>
            <a:pPr lvl="1" algn="just"/>
            <a:r>
              <a:rPr lang="cs-CZ" dirty="0"/>
              <a:t>max. výše celkových způsobilých výdajů – </a:t>
            </a:r>
            <a:r>
              <a:rPr lang="cs-CZ" b="1" dirty="0"/>
              <a:t>300 000 000 Kč</a:t>
            </a:r>
            <a:r>
              <a:rPr lang="cs-CZ" sz="2000" b="1" dirty="0"/>
              <a:t>  </a:t>
            </a:r>
            <a:endParaRPr lang="cs-CZ" sz="2000" b="1" dirty="0">
              <a:cs typeface="Arial"/>
            </a:endParaRPr>
          </a:p>
          <a:p>
            <a:pPr lvl="1" algn="just"/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1" dirty="0"/>
              <a:t>Projekt respektuje limity způsobilých výdajů</a:t>
            </a:r>
            <a:endParaRPr lang="cs-CZ" b="1" dirty="0">
              <a:cs typeface="Arial"/>
            </a:endParaRPr>
          </a:p>
          <a:p>
            <a:pPr lvl="1" algn="just"/>
            <a:r>
              <a:rPr lang="cs-CZ" dirty="0"/>
              <a:t>Limity na technická opatření (20 mil.+6+6…)</a:t>
            </a:r>
          </a:p>
          <a:p>
            <a:pPr lvl="1" algn="just"/>
            <a:r>
              <a:rPr lang="cs-CZ" dirty="0"/>
              <a:t>Možnost navýšení u každého zajišťovaného VIS/ISZS/KII </a:t>
            </a:r>
          </a:p>
          <a:p>
            <a:pPr lvl="1" algn="just"/>
            <a:r>
              <a:rPr lang="cs-CZ" dirty="0"/>
              <a:t>+10 mil. VIS, +30 mil. ISZS/ KII</a:t>
            </a:r>
          </a:p>
          <a:p>
            <a:pPr lvl="1" algn="just"/>
            <a:r>
              <a:rPr lang="cs-CZ" dirty="0"/>
              <a:t>max. 10 % dílčí limit na nákup pozemku</a:t>
            </a:r>
            <a:endParaRPr lang="cs-CZ" dirty="0">
              <a:cs typeface="Arial"/>
            </a:endParaRPr>
          </a:p>
          <a:p>
            <a:pPr lvl="1" algn="just"/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1" dirty="0"/>
              <a:t>Výstupy a výsledky projektu jsou udržitelné</a:t>
            </a:r>
            <a:endParaRPr lang="cs-CZ" b="1" dirty="0">
              <a:cs typeface="Arial"/>
            </a:endParaRPr>
          </a:p>
          <a:p>
            <a:pPr lvl="1" algn="just"/>
            <a:r>
              <a:rPr lang="cs-CZ" dirty="0"/>
              <a:t>zajištění provozní, finanční a administrativní udržitelnosti</a:t>
            </a:r>
          </a:p>
        </p:txBody>
      </p:sp>
      <p:pic>
        <p:nvPicPr>
          <p:cNvPr id="5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FE5C2640-F844-4BB7-A741-CC9EEBC6C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654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/>
              <a:t>Obecná kritéria přijatelnosti</a:t>
            </a:r>
            <a:endParaRPr lang="en-US" sz="2800" cap="al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89490" cy="39703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/>
              <a:t>Potřebnost realizace projektu je odůvodněná</a:t>
            </a:r>
          </a:p>
          <a:p>
            <a:pPr algn="just"/>
            <a:r>
              <a:rPr lang="cs-CZ" dirty="0">
                <a:solidFill>
                  <a:srgbClr val="00B050"/>
                </a:solidFill>
              </a:rPr>
              <a:t>      </a:t>
            </a:r>
            <a:r>
              <a:rPr lang="cs-CZ" dirty="0"/>
              <a:t>odůvodnění a potřebnosti a účelnosti investice</a:t>
            </a:r>
          </a:p>
          <a:p>
            <a:pPr algn="just"/>
            <a:r>
              <a:rPr lang="cs-CZ" dirty="0"/>
              <a:t>	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/>
              <a:t>Projekt je v souladu s pravidly veřejné podpory</a:t>
            </a:r>
            <a:endParaRPr lang="cs-CZ" sz="1200" b="1" dirty="0"/>
          </a:p>
          <a:p>
            <a:pPr algn="just"/>
            <a:r>
              <a:rPr lang="cs-CZ" dirty="0"/>
              <a:t>	podpořeny budou pouze projekty nezakládající veřejnou podporu ve 	smyslu čl. 107 odstavce 1 Smlouvy o fungování Evropské unie</a:t>
            </a:r>
          </a:p>
          <a:p>
            <a:pPr algn="just"/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Právnická osoba žadatele včetně jeho statutárního orgánu, případně fyzická osoba podnikající, je trestně bezúhonná</a:t>
            </a:r>
          </a:p>
          <a:p>
            <a:pPr lvl="1" algn="just"/>
            <a:r>
              <a:rPr lang="cs-CZ" dirty="0"/>
              <a:t>uvedeno v čestném prohlášení, které je součástí žádosti o podporu vyplňované v MS2021+</a:t>
            </a:r>
          </a:p>
          <a:p>
            <a:pPr lvl="1" algn="just"/>
            <a:r>
              <a:rPr lang="cs-CZ" dirty="0"/>
              <a:t>Pro obce dle zákona č. 418/2011 Sb., o trestní bezúhonnosti právnických osob, je kritérium nerelevantní</a:t>
            </a:r>
            <a:endParaRPr lang="cs-CZ" dirty="0"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4083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/>
              <a:t>Obecná kritéria přijatelnosti</a:t>
            </a:r>
            <a:endParaRPr lang="en-US" sz="2800" cap="al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89490" cy="313932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Zvolené indikátory, jejich výchozí a cílové hodnoty a datum jejich dosažení</a:t>
            </a:r>
            <a:br>
              <a:rPr lang="pl-PL" b="1" dirty="0"/>
            </a:br>
            <a:endParaRPr lang="pl-PL" b="1" dirty="0">
              <a:cs typeface="Arial"/>
            </a:endParaRPr>
          </a:p>
          <a:p>
            <a:pPr algn="just"/>
            <a:r>
              <a:rPr lang="pl-PL" dirty="0"/>
              <a:t>I</a:t>
            </a:r>
            <a:r>
              <a:rPr lang="cs-CZ" dirty="0" err="1"/>
              <a:t>ndikátor</a:t>
            </a:r>
            <a:r>
              <a:rPr lang="cs-CZ" dirty="0"/>
              <a:t> :</a:t>
            </a:r>
            <a:endParaRPr lang="cs-CZ" dirty="0">
              <a:cs typeface="Arial"/>
            </a:endParaRPr>
          </a:p>
          <a:p>
            <a:pPr algn="just"/>
            <a:r>
              <a:rPr lang="cs-CZ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304 002 -</a:t>
            </a:r>
            <a:r>
              <a:rPr lang="cs-CZ" sz="1800" b="1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cs-CZ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Nové nebo modernizované prvky k zajištění standardů kybernetické bezpečnosti</a:t>
            </a:r>
            <a:r>
              <a:rPr lang="cs-CZ" dirty="0"/>
              <a:t>	</a:t>
            </a:r>
          </a:p>
          <a:p>
            <a:pPr algn="just"/>
            <a:r>
              <a:rPr lang="cs-CZ" dirty="0"/>
              <a:t>	Výpočet hodnoty indikátoru dle přílohy </a:t>
            </a:r>
            <a:r>
              <a:rPr lang="cs-CZ" b="1" dirty="0">
                <a:cs typeface="Arial"/>
              </a:rPr>
              <a:t>P12 SPPŽP</a:t>
            </a: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cs-CZ" dirty="0"/>
          </a:p>
          <a:p>
            <a:pPr algn="just"/>
            <a:r>
              <a:rPr lang="cs-CZ" dirty="0"/>
              <a:t>	  </a:t>
            </a:r>
            <a:endParaRPr lang="cs-CZ" dirty="0"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9964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/>
              <a:t>Obecná kritéria přijatelnosti</a:t>
            </a:r>
            <a:endParaRPr lang="en-US" sz="2800" cap="al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97400" cy="230832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/>
              <a:t>Zvolené indikátory, jejich výchozí a cílové hodnoty a datum jejich dosažení</a:t>
            </a:r>
            <a:endParaRPr lang="pl-PL" b="1" dirty="0">
              <a:cs typeface="Arial"/>
            </a:endParaRPr>
          </a:p>
          <a:p>
            <a:pPr algn="just"/>
            <a:r>
              <a:rPr lang="cs-CZ" dirty="0"/>
              <a:t>	Dosažení cílové hodnoty nejdéle do ukončení realizace projektu</a:t>
            </a:r>
          </a:p>
          <a:p>
            <a:pPr algn="just"/>
            <a:endParaRPr lang="cs-CZ" dirty="0"/>
          </a:p>
          <a:p>
            <a:pPr marL="285750" indent="-285750" algn="just">
              <a:buFont typeface="Arial"/>
              <a:buChar char="•"/>
            </a:pPr>
            <a:r>
              <a:rPr lang="cs-CZ" b="1" dirty="0"/>
              <a:t>Skutečný majitel/skuteční majitelé žadatele nejsou veřejným funkcionářem ve střetu zájmu dle §4c zákona č.159/2006 </a:t>
            </a:r>
            <a:r>
              <a:rPr lang="cs-CZ" b="1" dirty="0" err="1"/>
              <a:t>Sb.,o</a:t>
            </a:r>
            <a:r>
              <a:rPr lang="cs-CZ" b="1" dirty="0"/>
              <a:t> střetu zájmu, ve znění pozdějších předpisů </a:t>
            </a:r>
            <a:endParaRPr lang="cs-CZ" dirty="0"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6068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0301297-C034-3D4D-9CF8-3E6A880DCEE0}"/>
              </a:ext>
            </a:extLst>
          </p:cNvPr>
          <p:cNvSpPr txBox="1">
            <a:spLocks/>
          </p:cNvSpPr>
          <p:nvPr/>
        </p:nvSpPr>
        <p:spPr>
          <a:xfrm>
            <a:off x="894269" y="1433386"/>
            <a:ext cx="7667169" cy="4375039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1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/>
              <a:t>Webové stránky</a:t>
            </a:r>
            <a:r>
              <a:rPr lang="cs-CZ" sz="2000"/>
              <a:t>: </a:t>
            </a:r>
            <a:r>
              <a:rPr lang="cs-CZ" sz="2000" u="sng">
                <a:solidFill>
                  <a:srgbClr val="5FA4E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www.crr.cz</a:t>
            </a:r>
            <a:r>
              <a:rPr lang="cs-CZ" sz="2000">
                <a:solidFill>
                  <a:srgbClr val="5FA4E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cs-CZ" sz="2000">
              <a:solidFill>
                <a:srgbClr val="5FA4E5"/>
              </a:solidFill>
            </a:endParaRPr>
          </a:p>
          <a:p>
            <a:pPr algn="just"/>
            <a:r>
              <a:rPr lang="cs-CZ" sz="2000"/>
              <a:t>      (aktuality, kontakty na centrálu a územní pracoviště IROP,             	kalendář akcí) </a:t>
            </a:r>
          </a:p>
          <a:p>
            <a:pPr algn="just"/>
            <a:endParaRPr lang="cs-CZ" sz="200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/>
              <a:t>Informace k výzvám IROP II</a:t>
            </a:r>
            <a:r>
              <a:rPr lang="cs-CZ" sz="2000"/>
              <a:t>: </a:t>
            </a:r>
            <a:r>
              <a:rPr lang="cs-CZ" sz="2000" u="sng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https://www.irop.mmr.cz/cs/</a:t>
            </a:r>
            <a:r>
              <a:rPr lang="cs-CZ" sz="2000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2000"/>
              <a:t>(přehled dle jednotlivých oblastí podpor IROP, harmonogram výzev, konzultační servis, kategorie regionů)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/>
              <a:t>Uživatelské příručky</a:t>
            </a:r>
            <a:r>
              <a:rPr lang="cs-CZ" sz="2000"/>
              <a:t>: </a:t>
            </a:r>
            <a:r>
              <a:rPr lang="cs-CZ" sz="2100" u="sng">
                <a:solidFill>
                  <a:srgbClr val="5FA4E5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https://irop.mmr.cz/cs/ms-2021</a:t>
            </a:r>
            <a:endParaRPr lang="cs-CZ" sz="2100" u="sng">
              <a:solidFill>
                <a:srgbClr val="5FA4E5"/>
              </a:solidFill>
            </a:endParaRPr>
          </a:p>
          <a:p>
            <a:pPr algn="just"/>
            <a:r>
              <a:rPr lang="cs-CZ" sz="2100"/>
              <a:t>  (příručka postup pro podání žádosti o podporu je součástí    	příloh  výzvy)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/>
              <a:t>Změny oproti IROP I</a:t>
            </a:r>
            <a:r>
              <a:rPr lang="nb-NO" sz="2000"/>
              <a:t>: </a:t>
            </a:r>
            <a:r>
              <a:rPr lang="nb-NO" sz="2000" u="sng">
                <a:solidFill>
                  <a:srgbClr val="5FA4E5"/>
                </a:solidFill>
              </a:rPr>
              <a:t>https://irop.mmr.cz/cs/irop-2021-2027/zmeny-v-irop-2021-2027</a:t>
            </a:r>
            <a:endParaRPr lang="cs-CZ" sz="2000" u="sng">
              <a:solidFill>
                <a:srgbClr val="5FA4E5"/>
              </a:solidFill>
            </a:endParaRPr>
          </a:p>
          <a:p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1127927" y="675488"/>
            <a:ext cx="7433511" cy="757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cap="all"/>
              <a:t>Centrum pro regionální rozvoj České republiky </a:t>
            </a:r>
          </a:p>
          <a:p>
            <a:pPr algn="ctr"/>
            <a:r>
              <a:rPr lang="cs-CZ" sz="2000" cap="all"/>
              <a:t>– </a:t>
            </a:r>
            <a:r>
              <a:rPr lang="cs-CZ" sz="1800" cap="all"/>
              <a:t>informace pro žadatele a příjemce</a:t>
            </a:r>
            <a:endParaRPr lang="en-US" sz="1800" cap="al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4DB4E14B-86EA-4F46-84B7-1F277C147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/>
              <a:t>Obecná kritéria přijatelnosti</a:t>
            </a:r>
            <a:endParaRPr lang="en-US" sz="2800" cap="al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894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/>
              <a:t>Projekt dodržuje základní práva, nemá negativní vliv na genderovou rovnost a nevede k diskriminaci</a:t>
            </a:r>
          </a:p>
          <a:p>
            <a:pPr algn="just"/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</a:rPr>
              <a:t>	vliv projektů kybernetické bezpečnosti je neutrální</a:t>
            </a:r>
            <a:endParaRPr lang="cs-CZ" dirty="0"/>
          </a:p>
          <a:p>
            <a:pPr algn="just"/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/>
              <a:t>Projekt je v souladu s principy urdržitelného rozvoje</a:t>
            </a:r>
          </a:p>
          <a:p>
            <a:pPr algn="just"/>
            <a:r>
              <a:rPr lang="cs-CZ" dirty="0"/>
              <a:t>	popis - výstupy projektu nemají negativní vliv na definované kategorie</a:t>
            </a:r>
          </a:p>
          <a:p>
            <a:pPr algn="just"/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/>
              <a:t>Projekt není uveden na seznamu strategických projektů schválené strategie městské metropolitní oblasti/aglomerace ITI</a:t>
            </a:r>
          </a:p>
        </p:txBody>
      </p:sp>
    </p:spTree>
    <p:extLst>
      <p:ext uri="{BB962C8B-B14F-4D97-AF65-F5344CB8AC3E}">
        <p14:creationId xmlns:p14="http://schemas.microsoft.com/office/powerpoint/2010/main" val="1585411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/>
              <a:t>Specifická kritéria přijatelnosti</a:t>
            </a:r>
            <a:endParaRPr lang="en-US" sz="2800" cap="al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37871" cy="357020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Souhlasné stanovisko odboru hlavního architekta eGovernmentu</a:t>
            </a:r>
          </a:p>
          <a:p>
            <a:r>
              <a:rPr lang="cs-CZ" dirty="0">
                <a:cs typeface="Arial"/>
              </a:rPr>
              <a:t>	nebo</a:t>
            </a:r>
          </a:p>
          <a:p>
            <a:pPr>
              <a:spcAft>
                <a:spcPts val="1200"/>
              </a:spcAft>
            </a:pPr>
            <a:r>
              <a:rPr lang="cs-CZ" dirty="0">
                <a:cs typeface="Arial"/>
              </a:rPr>
              <a:t>	Potvrzení o podání žádosti o stanovisko OHA – </a:t>
            </a:r>
            <a:r>
              <a:rPr lang="cs-CZ" b="1" dirty="0">
                <a:cs typeface="Arial"/>
              </a:rPr>
              <a:t>P8 SPPŽP</a:t>
            </a:r>
            <a:endParaRPr lang="cs-CZ" dirty="0">
              <a:latin typeface="Arial" panose="020B0604020202020204" pitchFamily="34" charset="0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Projekt je v souladu s prováděcím dokumentem programu Digitální Česko pro čerpání z IROP 2021- 2027</a:t>
            </a:r>
            <a:endParaRPr lang="cs-CZ" b="1" dirty="0">
              <a:cs typeface="Arial"/>
            </a:endParaRPr>
          </a:p>
          <a:p>
            <a:pPr algn="just"/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Projekt je zaměřen na realizaci technických bezpečnostních opatření podle hlavy II, vyhlášky č. 82/2018 Sb., o bezpečnostních opatřeních, kybernetických bezpečnostních incidentech, reaktivních opatřeních, náležitostech podání v oblasti kybernetické bezpečnosti a likvidaci dat (dále jen „vyhláška o kybernetické bezpečnosti“)</a:t>
            </a:r>
            <a:endParaRPr lang="cs-CZ" b="1" dirty="0">
              <a:latin typeface="Arial"/>
              <a:cs typeface="Arial"/>
            </a:endParaRP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6503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/>
              <a:t>EX-ANTE analýza rizik</a:t>
            </a:r>
            <a:endParaRPr lang="en-US" sz="2800" cap="al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378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/>
              <a:t>provádí Centrum</a:t>
            </a:r>
          </a:p>
          <a:p>
            <a:endParaRPr lang="cs-CZ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/>
              <a:t>ověřují se zejména rizika: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>
              <a:highlight>
                <a:srgbClr val="FFFF00"/>
              </a:highlight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/>
              <a:t>nezpůsobilosti/nehospodárnosti/neefektivnosti výdajů  a zahrnutí nepřímých nákladů do nákladů přímých</a:t>
            </a:r>
            <a:r>
              <a:rPr lang="cs-CZ">
                <a:highlight>
                  <a:srgbClr val="FFFF00"/>
                </a:highlight>
              </a:rPr>
              <a:t>	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/>
              <a:t>podvodu</a:t>
            </a:r>
            <a:r>
              <a:rPr lang="cs-CZ">
                <a:highlight>
                  <a:srgbClr val="FFFF00"/>
                </a:highlight>
              </a:rPr>
              <a:t> 	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/>
              <a:t>dvojího financování </a:t>
            </a:r>
            <a:r>
              <a:rPr lang="cs-CZ">
                <a:highlight>
                  <a:srgbClr val="FFFF00"/>
                </a:highlight>
              </a:rPr>
              <a:t>	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/>
              <a:t>realizovatelnosti projektu pro věcné a finanční stránce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/>
              <a:t>nedosažení plánovaných indikátorů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/>
              <a:t>pochybení ve veřejných zakázkách </a:t>
            </a:r>
            <a:r>
              <a:rPr lang="cs-CZ">
                <a:highlight>
                  <a:srgbClr val="FFFF00"/>
                </a:highlight>
              </a:rPr>
              <a:t>	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/>
              <a:t>nezajištění udržitelnosti projektu </a:t>
            </a:r>
            <a:r>
              <a:rPr lang="cs-CZ">
                <a:highlight>
                  <a:srgbClr val="FFFF00"/>
                </a:highlight>
              </a:rPr>
              <a:t>	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/>
              <a:t>nedovolené veřejné podpory </a:t>
            </a:r>
            <a:r>
              <a:rPr lang="cs-CZ">
                <a:highlight>
                  <a:srgbClr val="FFFF00"/>
                </a:highlight>
              </a:rPr>
              <a:t>	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/>
              <a:t>nedosažení výstupů a realizace projektu v předloženém harmonogramu </a:t>
            </a:r>
            <a:r>
              <a:rPr lang="cs-CZ">
                <a:highlight>
                  <a:srgbClr val="FFFF00"/>
                </a:highlight>
              </a:rPr>
              <a:t>	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/>
              <a:t>nesouladu realizace s podmínkami a dalšími závaznými postupy</a:t>
            </a:r>
          </a:p>
        </p:txBody>
      </p:sp>
    </p:spTree>
    <p:extLst>
      <p:ext uri="{BB962C8B-B14F-4D97-AF65-F5344CB8AC3E}">
        <p14:creationId xmlns:p14="http://schemas.microsoft.com/office/powerpoint/2010/main" val="3994558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/>
              <a:t>EX-ANTE KONTROLA</a:t>
            </a:r>
            <a:endParaRPr lang="en-US" sz="2800" cap="al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378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b="1"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/>
              <a:t>Provádí se na základě výsledků ex-ante analýzy rizik.</a:t>
            </a:r>
            <a:endParaRPr lang="cs-CZ"/>
          </a:p>
          <a:p>
            <a:r>
              <a:rPr lang="cs-CZ"/>
              <a:t>	Zahrnuje oblasti, které ex-ante analýza rizik vyhodnotila jako rizikové.</a:t>
            </a:r>
          </a:p>
          <a:p>
            <a:endParaRPr lang="cs-CZ" b="1"/>
          </a:p>
          <a:p>
            <a:endParaRPr lang="cs-CZ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u="sng"/>
              <a:t>Forma:</a:t>
            </a:r>
            <a:endParaRPr lang="cs-CZ" u="sng"/>
          </a:p>
          <a:p>
            <a:r>
              <a:rPr lang="cs-CZ"/>
              <a:t>	- </a:t>
            </a:r>
            <a:r>
              <a:rPr lang="cs-CZ" b="1"/>
              <a:t>administrativního ověření </a:t>
            </a:r>
            <a:r>
              <a:rPr lang="cs-CZ"/>
              <a:t>– ověření na základě předložených dokladů </a:t>
            </a:r>
            <a:br>
              <a:rPr lang="cs-CZ"/>
            </a:br>
            <a:r>
              <a:rPr lang="cs-CZ"/>
              <a:t>	(v režimu úkonů předcházející kontrole) nebo</a:t>
            </a:r>
          </a:p>
          <a:p>
            <a:r>
              <a:rPr lang="cs-CZ"/>
              <a:t>	- </a:t>
            </a:r>
            <a:r>
              <a:rPr lang="cs-CZ" b="1"/>
              <a:t>veřejnosprávní kontrola </a:t>
            </a:r>
            <a:r>
              <a:rPr lang="cs-CZ"/>
              <a:t>– administrativní kontrola, kontrola na místě.</a:t>
            </a:r>
          </a:p>
          <a:p>
            <a:endParaRPr lang="cs-CZ" b="1"/>
          </a:p>
          <a:p>
            <a:endParaRPr lang="cs-CZ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i="1" u="sng"/>
              <a:t>Upozornění!</a:t>
            </a:r>
            <a:endParaRPr lang="cs-CZ" u="sng"/>
          </a:p>
          <a:p>
            <a:r>
              <a:rPr lang="cs-CZ" i="1"/>
              <a:t>	Projekt může být vyřazen z procesu hodnocení, pokud ex-ante kontrola 	zjistí porušení podmínek stanovených výzvou.</a:t>
            </a:r>
          </a:p>
          <a:p>
            <a:endParaRPr lang="cs-CZ" i="1">
              <a:highlight>
                <a:srgbClr val="FFFF00"/>
              </a:highlight>
            </a:endParaRPr>
          </a:p>
          <a:p>
            <a:r>
              <a:rPr lang="cs-CZ" b="1"/>
              <a:t>Více viz OPPŽP kap. 3.6 Ex-ante kontrola</a:t>
            </a:r>
            <a:endParaRPr lang="cs-CZ" b="1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47662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>
                <a:latin typeface="Arial" panose="020B0604020202020204" pitchFamily="34" charset="0"/>
                <a:cs typeface="Arial" panose="020B0604020202020204" pitchFamily="34" charset="0"/>
              </a:rPr>
              <a:t>Výběr projektů</a:t>
            </a:r>
            <a:endParaRPr lang="en-US" sz="2800" cap="al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378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cs-CZ"/>
          </a:p>
          <a:p>
            <a:pPr algn="just"/>
            <a:endParaRPr lang="cs-CZ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/>
              <a:t>Provádí ŘO IROP na základě výsledků hodnocení provedeného Centrem.</a:t>
            </a:r>
          </a:p>
          <a:p>
            <a:pPr algn="just"/>
            <a:endParaRPr lang="cs-CZ"/>
          </a:p>
          <a:p>
            <a:pPr algn="just"/>
            <a:endParaRPr lang="cs-CZ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/>
              <a:t>V průběžných výzvách jsou žádosti o podporu </a:t>
            </a:r>
            <a:r>
              <a:rPr lang="cs-CZ" b="1"/>
              <a:t>seřazeny podle data a času podání žádosti </a:t>
            </a:r>
            <a:r>
              <a:rPr lang="cs-CZ"/>
              <a:t>v MS2021+. Počet podpořených projektů je </a:t>
            </a:r>
            <a:r>
              <a:rPr lang="cs-CZ" b="1"/>
              <a:t>limitován výší alokace na výzvu.</a:t>
            </a:r>
          </a:p>
          <a:p>
            <a:pPr algn="just"/>
            <a:endParaRPr lang="cs-CZ" b="1"/>
          </a:p>
          <a:p>
            <a:pPr algn="just"/>
            <a:endParaRPr lang="cs-CZ" b="1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/>
              <a:t>Právní akt (Registrace akce a Rozhodnutí o poskytnutí dotace/Stanovení výdajů na financování akce PO OSS).</a:t>
            </a:r>
          </a:p>
        </p:txBody>
      </p:sp>
    </p:spTree>
    <p:extLst>
      <p:ext uri="{BB962C8B-B14F-4D97-AF65-F5344CB8AC3E}">
        <p14:creationId xmlns:p14="http://schemas.microsoft.com/office/powerpoint/2010/main" val="1835011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/>
              <a:t>Žádost o přezkum výsledku hodnocení</a:t>
            </a:r>
            <a:endParaRPr lang="en-US" sz="2800" cap="al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28506" y="1012372"/>
            <a:ext cx="8229600" cy="4716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/>
              <a:t>Žadatel může podat žádost o přezkum výsledku hodnocení žádosti o podporu </a:t>
            </a:r>
            <a:r>
              <a:rPr lang="cs-CZ"/>
              <a:t>po kontrole přijatelnosti a formálních náležitostí</a:t>
            </a:r>
          </a:p>
          <a:p>
            <a:pPr algn="just"/>
            <a:endParaRPr lang="cs-CZ" sz="1000" b="1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/>
              <a:t>Podává se do 15 kalendářních dnů ode dne doručení výsledku, a to:</a:t>
            </a:r>
            <a:endParaRPr lang="cs-CZ"/>
          </a:p>
          <a:p>
            <a:pPr algn="just"/>
            <a:r>
              <a:rPr lang="cs-CZ"/>
              <a:t>	- elektronicky v MS2021+, postup je uveden v příloze č. 19 Obecných 	pravidel pro žadatele a příjemce</a:t>
            </a:r>
          </a:p>
          <a:p>
            <a:pPr algn="just"/>
            <a:r>
              <a:rPr lang="cs-CZ"/>
              <a:t>	- písemně prostřednictvím formuláře uvedeného na webových stránkách 	</a:t>
            </a:r>
            <a:r>
              <a:rPr lang="cs-CZ" u="sng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https://www.irop.mmr.cz/cs/Zadatele-a-</a:t>
            </a:r>
            <a:r>
              <a:rPr lang="cs-CZ" u="sng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lang="cs-CZ" u="sng" err="1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prijemci</a:t>
            </a:r>
            <a:r>
              <a:rPr lang="cs-CZ" u="sng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/Dokumenty/Dokumenty/</a:t>
            </a:r>
            <a:r>
              <a:rPr lang="cs-CZ" u="sng" err="1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Jednotny</a:t>
            </a:r>
            <a:r>
              <a:rPr lang="cs-CZ" u="sng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cs-CZ" u="sng" err="1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formular</a:t>
            </a:r>
            <a:r>
              <a:rPr lang="cs-CZ" u="sng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-pro-</a:t>
            </a:r>
            <a:r>
              <a:rPr lang="cs-CZ" u="sng" err="1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vyrizovani</a:t>
            </a:r>
            <a:r>
              <a:rPr lang="cs-CZ" u="sng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cs-CZ" u="sng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lang="cs-CZ" u="sng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zadosti-</a:t>
            </a:r>
            <a:r>
              <a:rPr lang="cs-CZ" u="sng" err="1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prezkum</a:t>
            </a:r>
            <a:r>
              <a:rPr lang="cs-CZ"/>
              <a:t>, na adresu Centra.</a:t>
            </a:r>
          </a:p>
          <a:p>
            <a:pPr algn="just"/>
            <a:endParaRPr lang="cs-CZ" sz="100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/>
              <a:t>Přezkumné řízení provádí ŘO IROP</a:t>
            </a:r>
            <a:r>
              <a:rPr lang="cs-CZ"/>
              <a:t> do 30 kalendářních dní od doručení žádosti o přezkum (ve složitějších případech do 60 pracovních dní).</a:t>
            </a:r>
          </a:p>
          <a:p>
            <a:pPr algn="just"/>
            <a:endParaRPr lang="cs-CZ" sz="105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/>
              <a:t>Na základě výsledku přezkumného řízení:</a:t>
            </a:r>
            <a:endParaRPr lang="cs-CZ"/>
          </a:p>
          <a:p>
            <a:pPr algn="just"/>
            <a:r>
              <a:rPr lang="cs-CZ"/>
              <a:t>	- žádost je vrácena k opravnému hodnocení</a:t>
            </a:r>
          </a:p>
          <a:p>
            <a:pPr algn="just"/>
            <a:r>
              <a:rPr lang="pl-PL"/>
              <a:t>	- žádost je vyřazena z dalšího procesu hodnocení</a:t>
            </a:r>
          </a:p>
        </p:txBody>
      </p:sp>
    </p:spTree>
    <p:extLst>
      <p:ext uri="{BB962C8B-B14F-4D97-AF65-F5344CB8AC3E}">
        <p14:creationId xmlns:p14="http://schemas.microsoft.com/office/powerpoint/2010/main" val="2965365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A77294-4A89-984E-882C-6824E409781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333901"/>
            <a:ext cx="9143999" cy="89046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cs-CZ"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Vám za pozornost</a:t>
            </a:r>
            <a:r>
              <a:rPr lang="cs-CZ" sz="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9C1FF21-44F9-47BB-A3C3-E5AEABC86D2D}"/>
              </a:ext>
            </a:extLst>
          </p:cNvPr>
          <p:cNvSpPr/>
          <p:nvPr/>
        </p:nvSpPr>
        <p:spPr>
          <a:xfrm>
            <a:off x="284085" y="3911521"/>
            <a:ext cx="3808521" cy="1614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cs-CZ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Ing. Lucie Petrželková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územní odbor IROP pro Jihočeský kraj</a:t>
            </a:r>
            <a:endParaRPr lang="cs-CZ" sz="16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oddělení hodnocení a kontroly pro Jihočeský kraj</a:t>
            </a:r>
            <a:endParaRPr lang="cs-CZ" sz="16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600" b="1" dirty="0">
                <a:solidFill>
                  <a:schemeClr val="bg1"/>
                </a:solidFill>
                <a:latin typeface="+mj-lt"/>
                <a:cs typeface="Myriad Pro"/>
              </a:rPr>
              <a:t>E-mail: </a:t>
            </a:r>
            <a:r>
              <a:rPr lang="cs-CZ" sz="1600" b="1" u="sng" dirty="0">
                <a:solidFill>
                  <a:srgbClr val="5FA4E5"/>
                </a:solidFill>
                <a:latin typeface="+mj-lt"/>
                <a:cs typeface="Myriad Pro"/>
              </a:rPr>
              <a:t>lucie.petrzelkova</a:t>
            </a:r>
            <a:r>
              <a:rPr lang="cs-CZ" sz="1600" b="1" u="sng" dirty="0">
                <a:solidFill>
                  <a:srgbClr val="5FA4E5"/>
                </a:solidFill>
                <a:latin typeface="+mj-lt"/>
                <a:cs typeface="Myriad Pr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@crr.cz</a:t>
            </a:r>
            <a:endParaRPr lang="cs-CZ" sz="1600" b="1" u="sng" dirty="0">
              <a:solidFill>
                <a:srgbClr val="5FA4E5"/>
              </a:solidFill>
              <a:latin typeface="+mj-lt"/>
              <a:cs typeface="Myriad Pro"/>
            </a:endParaRPr>
          </a:p>
          <a:p>
            <a:r>
              <a:rPr lang="cs-CZ" sz="1600" b="1" dirty="0">
                <a:solidFill>
                  <a:schemeClr val="bg1"/>
                </a:solidFill>
                <a:latin typeface="+mj-lt"/>
                <a:cs typeface="Myriad Pro"/>
              </a:rPr>
              <a:t>Telefon: </a:t>
            </a:r>
            <a:r>
              <a:rPr lang="cs-CZ" sz="1600" b="1" dirty="0">
                <a:solidFill>
                  <a:srgbClr val="00B0F0"/>
                </a:solidFill>
                <a:effectLst/>
                <a:latin typeface="+mj-lt"/>
                <a:ea typeface="Times New Roman" panose="02020603050405020304" pitchFamily="18" charset="0"/>
              </a:rPr>
              <a:t>734 411 570</a:t>
            </a:r>
            <a:endParaRPr lang="cs-CZ" sz="1600" b="1" dirty="0">
              <a:solidFill>
                <a:srgbClr val="00B0F0"/>
              </a:solidFill>
              <a:latin typeface="+mj-lt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EBD18E54-75C9-4B97-92C8-F55EEB556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35" y="5940538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1974B087-2724-4BB1-B1FE-C5DEB43A1F8E}"/>
              </a:ext>
            </a:extLst>
          </p:cNvPr>
          <p:cNvSpPr/>
          <p:nvPr/>
        </p:nvSpPr>
        <p:spPr>
          <a:xfrm>
            <a:off x="4571999" y="3912643"/>
            <a:ext cx="3808521" cy="1368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cs-CZ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Bc. Radek </a:t>
            </a: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cs-CZ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anta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územní odbor IROP pro Liberecký kraj</a:t>
            </a:r>
            <a:endParaRPr lang="cs-CZ" sz="16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Administrátor monitorovacího systému</a:t>
            </a:r>
          </a:p>
          <a:p>
            <a:r>
              <a:rPr lang="cs-CZ" sz="1600" b="1" dirty="0">
                <a:solidFill>
                  <a:schemeClr val="bg1"/>
                </a:solidFill>
                <a:latin typeface="+mj-lt"/>
                <a:cs typeface="Myriad Pro"/>
              </a:rPr>
              <a:t>E-mail: </a:t>
            </a:r>
            <a:r>
              <a:rPr lang="cs-CZ" sz="1600" b="1" u="sng" dirty="0">
                <a:solidFill>
                  <a:srgbClr val="5FA4E5"/>
                </a:solidFill>
                <a:latin typeface="+mj-lt"/>
              </a:rPr>
              <a:t>radek.fanta</a:t>
            </a:r>
            <a:r>
              <a:rPr lang="cs-CZ" sz="1600" b="1" u="sng" dirty="0">
                <a:solidFill>
                  <a:srgbClr val="5FA4E5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cs-CZ" sz="1600" b="1" u="sng" dirty="0">
                <a:solidFill>
                  <a:srgbClr val="5FA4E5"/>
                </a:solidFill>
                <a:latin typeface="+mj-lt"/>
                <a:cs typeface="Myriad Pr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crr.cz</a:t>
            </a:r>
            <a:endParaRPr lang="cs-CZ" sz="1600" b="1" u="sng" dirty="0">
              <a:solidFill>
                <a:srgbClr val="5FA4E5"/>
              </a:solidFill>
              <a:latin typeface="+mj-lt"/>
              <a:cs typeface="Myriad Pro"/>
            </a:endParaRPr>
          </a:p>
          <a:p>
            <a:r>
              <a:rPr lang="cs-CZ" sz="1600" b="1" dirty="0">
                <a:solidFill>
                  <a:schemeClr val="bg1"/>
                </a:solidFill>
                <a:latin typeface="+mj-lt"/>
                <a:cs typeface="Myriad Pro"/>
              </a:rPr>
              <a:t>Telefon: </a:t>
            </a:r>
            <a:r>
              <a:rPr lang="cs-CZ" sz="1600" b="1" dirty="0">
                <a:solidFill>
                  <a:srgbClr val="00B0F0"/>
                </a:solidFill>
                <a:latin typeface="+mj-lt"/>
              </a:rPr>
              <a:t>731 596 411</a:t>
            </a:r>
          </a:p>
        </p:txBody>
      </p:sp>
    </p:spTree>
    <p:extLst>
      <p:ext uri="{BB962C8B-B14F-4D97-AF65-F5344CB8AC3E}">
        <p14:creationId xmlns:p14="http://schemas.microsoft.com/office/powerpoint/2010/main" val="3473386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0301297-C034-3D4D-9CF8-3E6A880DCEE0}"/>
              </a:ext>
            </a:extLst>
          </p:cNvPr>
          <p:cNvSpPr txBox="1">
            <a:spLocks/>
          </p:cNvSpPr>
          <p:nvPr/>
        </p:nvSpPr>
        <p:spPr>
          <a:xfrm>
            <a:off x="894269" y="1652727"/>
            <a:ext cx="7667169" cy="437503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err="1"/>
              <a:t>Kontrolní</a:t>
            </a:r>
            <a:r>
              <a:rPr lang="pl-PL" sz="2000" b="1"/>
              <a:t> listy</a:t>
            </a:r>
            <a:r>
              <a:rPr lang="pl-PL" sz="2000"/>
              <a:t>: </a:t>
            </a:r>
            <a:r>
              <a:rPr lang="pl-PL" sz="2000" u="sng">
                <a:solidFill>
                  <a:srgbClr val="5FA4E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https://www.crr.cz/irop/projekt-a-kontrola/kontrolni-listy/</a:t>
            </a:r>
            <a:r>
              <a:rPr lang="pl-PL" sz="2000" u="sng">
                <a:solidFill>
                  <a:srgbClr val="5FA4E5"/>
                </a:solidFill>
              </a:rPr>
              <a:t> </a:t>
            </a:r>
            <a:r>
              <a:rPr lang="cs-CZ" sz="2000"/>
              <a:t>Zveřejněny kontrolní listy pro jednotlivé výzvy:</a:t>
            </a:r>
          </a:p>
          <a:p>
            <a:pPr marL="1063625" lvl="2" indent="-342900" algn="just">
              <a:buFont typeface="Wingdings" panose="05000000000000000000" pitchFamily="2" charset="2"/>
              <a:buChar char="ü"/>
            </a:pPr>
            <a:r>
              <a:rPr lang="cs-CZ" sz="1800" b="1"/>
              <a:t>hodnocení přijatelnosti a formálních náležitostí</a:t>
            </a:r>
            <a:endParaRPr lang="cs-CZ" sz="1800" b="1">
              <a:cs typeface="Arial"/>
            </a:endParaRPr>
          </a:p>
          <a:p>
            <a:endParaRPr lang="pl-PL" sz="2000" u="sng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/>
              <a:t>Kalendář akcí IROP 2021-2027</a:t>
            </a:r>
            <a:r>
              <a:rPr lang="it-IT" sz="2000"/>
              <a:t>: </a:t>
            </a:r>
            <a:r>
              <a:rPr lang="it-IT" sz="2000" u="sng">
                <a:solidFill>
                  <a:srgbClr val="5FA4E5"/>
                </a:solidFill>
              </a:rPr>
              <a:t>https://www.crr.cz/kalendar</a:t>
            </a:r>
            <a:endParaRPr lang="it-IT" sz="2000">
              <a:solidFill>
                <a:srgbClr val="5FA4E5"/>
              </a:solidFill>
            </a:endParaRPr>
          </a:p>
          <a:p>
            <a:pPr algn="just"/>
            <a:r>
              <a:rPr lang="cs-CZ" sz="2000"/>
              <a:t>    Pořádané semináře Centrem (metodický základ IROP 2021-    	2027, představení výzvy, předkládání žádostí o podporu v 	MS2021+, výběrová a zadávací řízení dle podmínek IROP)</a:t>
            </a:r>
            <a:endParaRPr lang="cs-CZ" sz="2000">
              <a:cs typeface="Arial"/>
            </a:endParaRPr>
          </a:p>
          <a:p>
            <a:pPr algn="just"/>
            <a:r>
              <a:rPr lang="cs-CZ" sz="2000"/>
              <a:t>  </a:t>
            </a:r>
            <a:endParaRPr lang="cs-CZ" sz="2000" b="1"/>
          </a:p>
          <a:p>
            <a:pPr algn="just"/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1127927" y="675488"/>
            <a:ext cx="7433511" cy="757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cap="all"/>
              <a:t>Centrum pro regionální rozvoj České republiky </a:t>
            </a:r>
          </a:p>
          <a:p>
            <a:pPr algn="ctr"/>
            <a:r>
              <a:rPr lang="cs-CZ" sz="2000" cap="all"/>
              <a:t>– </a:t>
            </a:r>
            <a:r>
              <a:rPr lang="cs-CZ" sz="1800" cap="all"/>
              <a:t>informace pro žadatele a příjemce</a:t>
            </a:r>
            <a:endParaRPr lang="en-US" sz="1800" cap="al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4DB4E14B-86EA-4F46-84B7-1F277C147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975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Dokumentace a informace pro přípravu projektů do výzvy č. 3, 4 a 5</a:t>
            </a:r>
            <a:r>
              <a:rPr lang="cs-CZ" sz="2000" dirty="0"/>
              <a:t>:  Obecná pravidla, Specifická pravidla včetně příloh: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solidFill>
                  <a:srgbClr val="5FA4E5"/>
                </a:solidFill>
              </a:rPr>
              <a:t>	</a:t>
            </a:r>
            <a:r>
              <a:rPr lang="cs-CZ" sz="2000" u="sng" dirty="0">
                <a:solidFill>
                  <a:srgbClr val="00B0F0"/>
                </a:solidFill>
              </a:rPr>
              <a:t>https://irop.mmr.cz/cs/vyzvy-2021-2027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Závazná stanoviska ŘO IROP: </a:t>
            </a:r>
            <a:r>
              <a:rPr lang="cs-CZ" sz="2000" u="sng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https://www.irop.mmr.cz/cs/Zadatele-a-prijemci/Dokumenty/Dokumenty/Zavazna-stanoviska-RO-IROP</a:t>
            </a:r>
            <a:r>
              <a:rPr lang="cs-CZ" sz="2000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endParaRPr lang="cs-CZ" sz="2000" dirty="0">
              <a:solidFill>
                <a:srgbClr val="00B0F0"/>
              </a:solidFill>
              <a:cs typeface="Arial" panose="020B0604020202020204"/>
            </a:endParaRPr>
          </a:p>
          <a:p>
            <a:pPr algn="just"/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Často kladené dotazy: </a:t>
            </a:r>
            <a:r>
              <a:rPr lang="cs-CZ" sz="2000" b="1" dirty="0"/>
              <a:t>Konzultační servis – FAQ </a:t>
            </a:r>
            <a:endParaRPr lang="cs-CZ" sz="2000" b="1" dirty="0">
              <a:cs typeface="Arial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Informace pro přípravu žádosti o podporu 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CE65C3C0-8797-4747-AF7C-ACCAD6FF4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595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Centrum pro regionální rozvoj České republiky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457200" y="150907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Konzultační servis</a:t>
            </a:r>
          </a:p>
          <a:p>
            <a:pPr algn="just"/>
            <a:r>
              <a:rPr lang="cs-CZ" dirty="0"/>
              <a:t>	Pro účely konzultací před podáním žádostí o podporu byl zřízen 	Konzultační servis Centra: 	</a:t>
            </a:r>
            <a:r>
              <a:rPr lang="cs-CZ" dirty="0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https://www.crr.cz/irop/konzultacni-servis-irop/</a:t>
            </a:r>
            <a:endParaRPr lang="cs-CZ" dirty="0">
              <a:solidFill>
                <a:srgbClr val="5FA4E5"/>
              </a:solidFill>
            </a:endParaRPr>
          </a:p>
          <a:p>
            <a:pPr algn="just"/>
            <a:endParaRPr lang="cs-CZ" dirty="0">
              <a:solidFill>
                <a:srgbClr val="5FA4E5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Konzultace VZ</a:t>
            </a:r>
          </a:p>
          <a:p>
            <a:pPr algn="just"/>
            <a:r>
              <a:rPr lang="cs-CZ" dirty="0"/>
              <a:t>	Pro účely dílčích konzultací k veřejným zakázkám, plánovaným k 	financování z IROP byla zřízena kontaktní e-mailová adresa: 	</a:t>
            </a:r>
            <a:r>
              <a:rPr lang="cs-CZ" u="sng" dirty="0">
                <a:solidFill>
                  <a:srgbClr val="5FA4E5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konzultaceVZ@crr.cz</a:t>
            </a:r>
          </a:p>
          <a:p>
            <a:endParaRPr lang="cs-CZ" u="sng" dirty="0">
              <a:solidFill>
                <a:srgbClr val="5FA4E5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Konzultace ISKP</a:t>
            </a:r>
          </a:p>
          <a:p>
            <a:pPr algn="just"/>
            <a:r>
              <a:rPr lang="cs-CZ" dirty="0"/>
              <a:t>	Administrátoři MS</a:t>
            </a:r>
          </a:p>
          <a:p>
            <a:pPr algn="just"/>
            <a:r>
              <a:rPr lang="cs-CZ" dirty="0"/>
              <a:t>	(</a:t>
            </a:r>
            <a:r>
              <a:rPr lang="cs-CZ" dirty="0">
                <a:solidFill>
                  <a:srgbClr val="00B0F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https://www.crr.cz/kontakty/kontakty-na-administratory-monitorovaciho-</a:t>
            </a:r>
            <a:r>
              <a:rPr lang="cs-CZ" dirty="0">
                <a:solidFill>
                  <a:srgbClr val="00B0F0"/>
                </a:solidFill>
              </a:rPr>
              <a:t>	</a:t>
            </a:r>
            <a:r>
              <a:rPr lang="cs-CZ" dirty="0" err="1">
                <a:solidFill>
                  <a:srgbClr val="00B0F0"/>
                </a:solidFill>
              </a:rPr>
              <a:t>systemu</a:t>
            </a:r>
            <a:r>
              <a:rPr lang="cs-CZ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943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8" y="633422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cap="all"/>
              <a:t>Příjem žádostí</a:t>
            </a:r>
            <a:endParaRPr lang="en-US" sz="2800" cap="al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Podání žádostí pouze přes MS2021+</a:t>
            </a:r>
          </a:p>
          <a:p>
            <a:pPr algn="just"/>
            <a:r>
              <a:rPr lang="cs-CZ" b="1" dirty="0"/>
              <a:t>    	Zůstává možnost pouze RUČNÍHO podání </a:t>
            </a:r>
            <a:r>
              <a:rPr lang="cs-CZ" dirty="0"/>
              <a:t>(při 	ručním podání je   	žádost 	odeslána až po stisknutí tlačítka „Podání“ po podpisu žádosti o 	podporu 	signatářem nebo zmocněncem na základě plné moci)</a:t>
            </a:r>
          </a:p>
          <a:p>
            <a:pPr algn="just"/>
            <a:endParaRPr lang="cs-CZ" dirty="0">
              <a:highlight>
                <a:srgbClr val="FFFF00"/>
              </a:highlight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Formulář žádosti o podporu v MS2021+ je zpřístupněn </a:t>
            </a:r>
            <a:br>
              <a:rPr lang="cs-CZ" dirty="0"/>
            </a:br>
            <a:r>
              <a:rPr lang="cs-CZ" b="1" dirty="0"/>
              <a:t>od 16. 8. 2022 od 14,00 hod.</a:t>
            </a:r>
          </a:p>
          <a:p>
            <a:pPr algn="just"/>
            <a:r>
              <a:rPr lang="cs-CZ" b="1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Termín zahájení příjmu žádostí – 16. 8. 2022 od 14,00 hod.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>
              <a:highlight>
                <a:srgbClr val="FFFF00"/>
              </a:highlight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Jedná se o </a:t>
            </a:r>
            <a:r>
              <a:rPr lang="cs-CZ" b="1" dirty="0"/>
              <a:t>průběžné výzvy, bez věcného hodnocení</a:t>
            </a:r>
            <a:endParaRPr lang="cs-CZ" b="1" dirty="0"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387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dirty="0" smtClean="0"/>
              <a:pPr/>
              <a:t>7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cap="all" dirty="0"/>
              <a:t>Hodnocení žádostí 3.,4. a 5. výzvy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9FD9DA-03C7-42EA-9983-74708B978392}"/>
              </a:ext>
            </a:extLst>
          </p:cNvPr>
          <p:cNvSpPr txBox="1">
            <a:spLocks/>
          </p:cNvSpPr>
          <p:nvPr/>
        </p:nvSpPr>
        <p:spPr>
          <a:xfrm>
            <a:off x="457200" y="116601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03E59DEE-4704-40B9-9317-9F418609D78A}"/>
              </a:ext>
            </a:extLst>
          </p:cNvPr>
          <p:cNvSpPr/>
          <p:nvPr/>
        </p:nvSpPr>
        <p:spPr>
          <a:xfrm>
            <a:off x="2185907" y="1447680"/>
            <a:ext cx="4400139" cy="4360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Formální náležitosti a přijatelnost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3E237430-D8DF-4FE7-973F-3B99B90B3236}"/>
              </a:ext>
            </a:extLst>
          </p:cNvPr>
          <p:cNvSpPr/>
          <p:nvPr/>
        </p:nvSpPr>
        <p:spPr>
          <a:xfrm>
            <a:off x="2225701" y="2317957"/>
            <a:ext cx="4360344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Analýza rizik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8A1D5EE6-0C88-4ACE-AEA3-99F54A706333}"/>
              </a:ext>
            </a:extLst>
          </p:cNvPr>
          <p:cNvSpPr/>
          <p:nvPr/>
        </p:nvSpPr>
        <p:spPr>
          <a:xfrm>
            <a:off x="2225700" y="3073688"/>
            <a:ext cx="4400139" cy="6038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Arial"/>
                <a:cs typeface="Arial"/>
              </a:rPr>
              <a:t>(Ex ante kontrola)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2D714A91-B7BF-44D6-94EF-A9C5AD0A36EF}"/>
              </a:ext>
            </a:extLst>
          </p:cNvPr>
          <p:cNvSpPr/>
          <p:nvPr/>
        </p:nvSpPr>
        <p:spPr>
          <a:xfrm>
            <a:off x="2205803" y="4038025"/>
            <a:ext cx="4400139" cy="5309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Výběr projektů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878AD655-DDD6-49F1-BDB0-CCECFBCC68F4}"/>
              </a:ext>
            </a:extLst>
          </p:cNvPr>
          <p:cNvSpPr/>
          <p:nvPr/>
        </p:nvSpPr>
        <p:spPr>
          <a:xfrm>
            <a:off x="2185907" y="4903964"/>
            <a:ext cx="4400138" cy="6038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Příprava, vydání právního aktu</a:t>
            </a:r>
          </a:p>
        </p:txBody>
      </p:sp>
      <p:sp>
        <p:nvSpPr>
          <p:cNvPr id="16" name="Šipka: dolů 15">
            <a:extLst>
              <a:ext uri="{FF2B5EF4-FFF2-40B4-BE49-F238E27FC236}">
                <a16:creationId xmlns:a16="http://schemas.microsoft.com/office/drawing/2014/main" id="{A237ECA3-EEEE-40A9-87D8-283F1F824EB1}"/>
              </a:ext>
            </a:extLst>
          </p:cNvPr>
          <p:cNvSpPr/>
          <p:nvPr/>
        </p:nvSpPr>
        <p:spPr>
          <a:xfrm>
            <a:off x="4262015" y="1840650"/>
            <a:ext cx="484632" cy="47087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: dolů 16">
            <a:extLst>
              <a:ext uri="{FF2B5EF4-FFF2-40B4-BE49-F238E27FC236}">
                <a16:creationId xmlns:a16="http://schemas.microsoft.com/office/drawing/2014/main" id="{A1BCC8DE-4AE3-4639-A029-0C8F2AADEFA3}"/>
              </a:ext>
            </a:extLst>
          </p:cNvPr>
          <p:cNvSpPr/>
          <p:nvPr/>
        </p:nvSpPr>
        <p:spPr>
          <a:xfrm>
            <a:off x="4262015" y="2727175"/>
            <a:ext cx="484632" cy="39790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: dolů 17">
            <a:extLst>
              <a:ext uri="{FF2B5EF4-FFF2-40B4-BE49-F238E27FC236}">
                <a16:creationId xmlns:a16="http://schemas.microsoft.com/office/drawing/2014/main" id="{0E9AF234-C16B-4B2A-AFE9-919C337A8600}"/>
              </a:ext>
            </a:extLst>
          </p:cNvPr>
          <p:cNvSpPr/>
          <p:nvPr/>
        </p:nvSpPr>
        <p:spPr>
          <a:xfrm>
            <a:off x="4262015" y="3635694"/>
            <a:ext cx="484632" cy="44422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: dolů 18">
            <a:extLst>
              <a:ext uri="{FF2B5EF4-FFF2-40B4-BE49-F238E27FC236}">
                <a16:creationId xmlns:a16="http://schemas.microsoft.com/office/drawing/2014/main" id="{33052D98-9E21-42FA-916F-04F12E71DAE9}"/>
              </a:ext>
            </a:extLst>
          </p:cNvPr>
          <p:cNvSpPr/>
          <p:nvPr/>
        </p:nvSpPr>
        <p:spPr>
          <a:xfrm>
            <a:off x="4262015" y="4534660"/>
            <a:ext cx="484632" cy="43951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190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/>
              <a:t>K</a:t>
            </a:r>
            <a:r>
              <a:rPr lang="cs-CZ" sz="2800" cap="all"/>
              <a:t>ritéria formálních náležitostí</a:t>
            </a:r>
            <a:endParaRPr lang="en-US" sz="2800" cap="al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593431" y="1509078"/>
            <a:ext cx="8085459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89490" cy="424731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Žádost je podána v předepsané formě a obsahově splňuje všechny náležitosti</a:t>
            </a:r>
            <a:endParaRPr lang="cs-CZ" b="1" dirty="0"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cs typeface="Arial"/>
              </a:rPr>
              <a:t>Záložky, anotace (účel projektu definovaný na výzvě),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cs typeface="Arial"/>
              </a:rPr>
              <a:t>cíl projektu,  klíčové aktivity - blíže Postup pro podání žádosti o podporu v MS2021+</a:t>
            </a:r>
            <a:endParaRPr lang="cs-CZ" dirty="0"/>
          </a:p>
          <a:p>
            <a:pPr algn="just"/>
            <a:endParaRPr lang="cs-CZ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Žádost je podepsána oprávněným zástupcem žadatele</a:t>
            </a:r>
            <a:endParaRPr lang="cs-CZ" b="1" dirty="0">
              <a:cs typeface="Arial"/>
            </a:endParaRPr>
          </a:p>
          <a:p>
            <a:pPr algn="just"/>
            <a:endParaRPr lang="cs-CZ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Jsou doloženy všechny povinné přílohy </a:t>
            </a:r>
            <a:r>
              <a:rPr lang="cs-CZ" dirty="0">
                <a:ea typeface="+mn-lt"/>
                <a:cs typeface="+mn-lt"/>
              </a:rPr>
              <a:t>uvedené v části 5 Povinné přílohy k žádosti o podporu SPPŽP</a:t>
            </a:r>
            <a:endParaRPr lang="cs-CZ" b="1" dirty="0">
              <a:highlight>
                <a:srgbClr val="FFFF00"/>
              </a:highlight>
            </a:endParaRPr>
          </a:p>
          <a:p>
            <a:pPr lvl="1"/>
            <a:endParaRPr lang="cs-CZ" dirty="0">
              <a:cs typeface="Arial"/>
            </a:endParaRPr>
          </a:p>
          <a:p>
            <a:pPr marL="266700" lvl="1" algn="just"/>
            <a:endParaRPr lang="cs-CZ" dirty="0">
              <a:cs typeface="Arial"/>
            </a:endParaRPr>
          </a:p>
          <a:p>
            <a:pPr marL="266700" lvl="1" indent="0" algn="just">
              <a:buNone/>
            </a:pPr>
            <a:endParaRPr lang="cs-CZ" dirty="0"/>
          </a:p>
          <a:p>
            <a:pPr marL="266700" lvl="1" algn="just"/>
            <a:endParaRPr lang="cs-CZ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81960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5A03CF1-9CF9-4CF0-ABED-6C0D538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196E897E-C771-41C7-861F-4EE748E3F37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K</a:t>
            </a:r>
            <a:r>
              <a:rPr lang="cs-CZ" sz="2800" cap="all" dirty="0"/>
              <a:t>ritéria formálních náležitostí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2315A67-A6C3-42EE-A49F-51B2C4FD5197}"/>
              </a:ext>
            </a:extLst>
          </p:cNvPr>
          <p:cNvSpPr/>
          <p:nvPr/>
        </p:nvSpPr>
        <p:spPr>
          <a:xfrm>
            <a:off x="597310" y="1196798"/>
            <a:ext cx="8089490" cy="421653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cs-CZ" dirty="0">
                <a:cs typeface="Arial"/>
              </a:rPr>
              <a:t>Přílohy v 3., 4. a 5. výzvě SC 1.1: </a:t>
            </a:r>
            <a:endParaRPr lang="cs-CZ" dirty="0"/>
          </a:p>
          <a:p>
            <a:pPr algn="just"/>
            <a:endParaRPr lang="cs-CZ" dirty="0">
              <a:cs typeface="Arial"/>
            </a:endParaRPr>
          </a:p>
          <a:p>
            <a:pPr marL="552450" lvl="1" indent="-285750" algn="just">
              <a:spcAft>
                <a:spcPts val="1200"/>
              </a:spcAft>
              <a:buFont typeface="Wingdings"/>
              <a:buChar char="ü"/>
            </a:pPr>
            <a:r>
              <a:rPr lang="cs-CZ" dirty="0">
                <a:cs typeface="Arial"/>
              </a:rPr>
              <a:t>Příloha č.1 - Plná moc</a:t>
            </a:r>
          </a:p>
          <a:p>
            <a:pPr marL="552450" lvl="1" indent="-285750" algn="just">
              <a:spcAft>
                <a:spcPts val="1200"/>
              </a:spcAft>
              <a:buFont typeface="Wingdings"/>
              <a:buChar char="ü"/>
            </a:pPr>
            <a:r>
              <a:rPr lang="cs-CZ" dirty="0">
                <a:cs typeface="Arial"/>
              </a:rPr>
              <a:t>Příloha č. 2 – záložka Veřejné zakázky – popsáno v OP kap 5.2</a:t>
            </a:r>
          </a:p>
          <a:p>
            <a:pPr marL="552450" lvl="1" indent="-285750" algn="just">
              <a:spcAft>
                <a:spcPts val="1200"/>
              </a:spcAft>
              <a:buFont typeface="Wingdings"/>
              <a:buChar char="ü"/>
            </a:pPr>
            <a:r>
              <a:rPr lang="cs-CZ" dirty="0">
                <a:cs typeface="Arial"/>
              </a:rPr>
              <a:t>Příloha č. 3 - Doklady k právní subjektivitě žadatele – viz SPPŽP</a:t>
            </a:r>
          </a:p>
          <a:p>
            <a:pPr marL="552450" lvl="1" indent="-285750" algn="just">
              <a:spcAft>
                <a:spcPts val="1200"/>
              </a:spcAft>
              <a:buFont typeface="Wingdings"/>
              <a:buChar char="ü"/>
            </a:pPr>
            <a:r>
              <a:rPr lang="cs-CZ" dirty="0">
                <a:cs typeface="Arial"/>
              </a:rPr>
              <a:t>Příloha č. 4 – Studie proveditelnosti – příloha č.2 SPPŽP</a:t>
            </a:r>
          </a:p>
          <a:p>
            <a:pPr marL="552450" lvl="1" indent="-285750" algn="just">
              <a:spcAft>
                <a:spcPts val="1200"/>
              </a:spcAft>
              <a:buFont typeface="Wingdings"/>
              <a:buChar char="ü"/>
            </a:pPr>
            <a:r>
              <a:rPr lang="cs-CZ" dirty="0">
                <a:cs typeface="Arial"/>
              </a:rPr>
              <a:t>Příloha č.5 – Doklad o prokázání právních vztahů k majetku</a:t>
            </a:r>
          </a:p>
          <a:p>
            <a:pPr marL="552450" lvl="1" indent="-285750" algn="just">
              <a:spcAft>
                <a:spcPts val="1200"/>
              </a:spcAft>
              <a:buFont typeface="Wingdings"/>
              <a:buChar char="ü"/>
            </a:pPr>
            <a:r>
              <a:rPr lang="cs-CZ" dirty="0">
                <a:cs typeface="Arial"/>
              </a:rPr>
              <a:t>Příloha č. 6, 7, 9, 10 – doklady ke stavbě realizované v projektu</a:t>
            </a:r>
          </a:p>
          <a:p>
            <a:pPr marL="552450" lvl="1" indent="-285750" algn="just">
              <a:spcAft>
                <a:spcPts val="1200"/>
              </a:spcAft>
              <a:buFont typeface="Wingdings"/>
              <a:buChar char="ü"/>
            </a:pPr>
            <a:r>
              <a:rPr lang="cs-CZ" dirty="0">
                <a:cs typeface="Arial"/>
              </a:rPr>
              <a:t>Příloha č. 8 – Znalecký posudek k použitému majetku</a:t>
            </a:r>
          </a:p>
          <a:p>
            <a:pPr marL="266700" lvl="1" algn="just"/>
            <a:endParaRPr lang="cs-CZ" dirty="0">
              <a:cs typeface="Arial"/>
            </a:endParaRPr>
          </a:p>
          <a:p>
            <a:pPr marL="266700" lvl="1" algn="just"/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0054243"/>
      </p:ext>
    </p:extLst>
  </p:cSld>
  <p:clrMapOvr>
    <a:masterClrMapping/>
  </p:clrMapOvr>
</p:sld>
</file>

<file path=ppt/theme/theme1.xml><?xml version="1.0" encoding="utf-8"?>
<a:theme xmlns:a="http://schemas.openxmlformats.org/drawingml/2006/main" name="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R PPT modra" id="{D7112295-DE83-5842-848C-194A14FDB72F}" vid="{3F9FFF0E-BF0B-D64C-A9D2-5EEC900BA2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0fe389-5872-4bf2-a830-3039eb929e1c" xsi:nil="true"/>
    <lcf76f155ced4ddcb4097134ff3c332f xmlns="7e8bfa88-bbaf-444c-955e-bd4b3d7f5fd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4D5406584020F48AE4884D5DF3F6F9A" ma:contentTypeVersion="9" ma:contentTypeDescription="Vytvoří nový dokument" ma:contentTypeScope="" ma:versionID="126e97f211b4d481fd12b33a542f0fd5">
  <xsd:schema xmlns:xsd="http://www.w3.org/2001/XMLSchema" xmlns:xs="http://www.w3.org/2001/XMLSchema" xmlns:p="http://schemas.microsoft.com/office/2006/metadata/properties" xmlns:ns2="7e8bfa88-bbaf-444c-955e-bd4b3d7f5fdf" xmlns:ns3="840fe389-5872-4bf2-a830-3039eb929e1c" targetNamespace="http://schemas.microsoft.com/office/2006/metadata/properties" ma:root="true" ma:fieldsID="7e7a7257a379ae69f9df190153e7951e" ns2:_="" ns3:_="">
    <xsd:import namespace="7e8bfa88-bbaf-444c-955e-bd4b3d7f5fdf"/>
    <xsd:import namespace="840fe389-5872-4bf2-a830-3039eb929e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8bfa88-bbaf-444c-955e-bd4b3d7f5f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Značky obrázků" ma:readOnly="false" ma:fieldId="{5cf76f15-5ced-4ddc-b409-7134ff3c332f}" ma:taxonomyMulti="true" ma:sspId="ee38a382-c502-43bf-abac-d2fc793617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fe389-5872-4bf2-a830-3039eb929e1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0c45aa2-db64-4505-8e67-4ce095344c58}" ma:internalName="TaxCatchAll" ma:showField="CatchAllData" ma:web="840fe389-5872-4bf2-a830-3039eb929e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34D971-6F12-4518-B0D7-0B94CB7AB393}">
  <ds:schemaRefs>
    <ds:schemaRef ds:uri="7e8bfa88-bbaf-444c-955e-bd4b3d7f5fdf"/>
    <ds:schemaRef ds:uri="840fe389-5872-4bf2-a830-3039eb929e1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AB9CFBC-AB11-4FDE-9440-C3B9394E4D3E}"/>
</file>

<file path=customXml/itemProps3.xml><?xml version="1.0" encoding="utf-8"?>
<ds:datastoreItem xmlns:ds="http://schemas.openxmlformats.org/officeDocument/2006/customXml" ds:itemID="{758D82F1-1ED0-43C2-9EBA-BB98DA9B07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CRR template</Template>
  <TotalTime>1064</TotalTime>
  <Words>2265</Words>
  <Application>Microsoft Office PowerPoint</Application>
  <PresentationFormat>Předvádění na obrazovce (4:3)</PresentationFormat>
  <Paragraphs>307</Paragraphs>
  <Slides>26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Calibri</vt:lpstr>
      <vt:lpstr>Symbol</vt:lpstr>
      <vt:lpstr>Wingdings</vt:lpstr>
      <vt:lpstr>CRR template</vt:lpstr>
      <vt:lpstr>Příjem a hodnocení žádostí o podporu a proces administrace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Vám za pozornost.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 na více řádků, třeba i na tři anebo dokonce i na čtyři.</dc:title>
  <dc:subject/>
  <dc:creator>Microsoft Office User</dc:creator>
  <cp:keywords/>
  <dc:description/>
  <cp:lastModifiedBy>Fanta Radek</cp:lastModifiedBy>
  <cp:revision>23</cp:revision>
  <cp:lastPrinted>2021-06-01T11:35:26Z</cp:lastPrinted>
  <dcterms:created xsi:type="dcterms:W3CDTF">2021-01-13T14:58:16Z</dcterms:created>
  <dcterms:modified xsi:type="dcterms:W3CDTF">2022-08-19T05:16:36Z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0x01010044D5406584020F48AE4884D5DF3F6F9A</vt:lpwstr>
  </property>
  <property fmtid="{D5CDD505-2E9C-101B-9397-08002B2CF9AE}" pid="3" name="MediaServiceImageTags">
    <vt:lpwstr/>
  </property>
</Properties>
</file>