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09" r:id="rId4"/>
    <p:sldId id="310" r:id="rId5"/>
    <p:sldId id="311" r:id="rId6"/>
    <p:sldId id="312" r:id="rId7"/>
    <p:sldId id="314" r:id="rId8"/>
    <p:sldId id="316" r:id="rId9"/>
    <p:sldId id="317" r:id="rId10"/>
    <p:sldId id="315" r:id="rId11"/>
    <p:sldId id="318" r:id="rId12"/>
    <p:sldId id="286" r:id="rId13"/>
    <p:sldId id="260" r:id="rId14"/>
    <p:sldId id="319" r:id="rId15"/>
    <p:sldId id="320" r:id="rId16"/>
    <p:sldId id="321" r:id="rId17"/>
    <p:sldId id="322" r:id="rId18"/>
    <p:sldId id="323" r:id="rId19"/>
    <p:sldId id="262" r:id="rId20"/>
    <p:sldId id="308" r:id="rId21"/>
    <p:sldId id="324" r:id="rId22"/>
    <p:sldId id="325" r:id="rId23"/>
    <p:sldId id="326" r:id="rId24"/>
    <p:sldId id="327" r:id="rId25"/>
    <p:sldId id="328" r:id="rId26"/>
    <p:sldId id="329" r:id="rId27"/>
    <p:sldId id="263" r:id="rId28"/>
    <p:sldId id="330" r:id="rId29"/>
    <p:sldId id="261" r:id="rId3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A757"/>
    <a:srgbClr val="7EC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1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8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360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ázev a 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1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30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na šíř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ázek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2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- ve střed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názvu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3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ázek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 názvu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 názvu</a:t>
            </a:r>
          </a:p>
        </p:txBody>
      </p:sp>
      <p:sp>
        <p:nvSpPr>
          <p:cNvPr id="40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-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9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57" name="Text úrovně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, odrážky,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rázek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67" name="Text úrovně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68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úrovně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6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rázek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Obrázek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Obrázek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sef Novák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–Josef Novák</a:t>
            </a:r>
          </a:p>
        </p:txBody>
      </p:sp>
      <p:sp>
        <p:nvSpPr>
          <p:cNvPr id="94" name="„Sem napište citát.“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„Sem napište citát.“ </a:t>
            </a:r>
          </a:p>
        </p:txBody>
      </p:sp>
      <p:sp>
        <p:nvSpPr>
          <p:cNvPr id="95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rázek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tif"/><Relationship Id="rId7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t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Obrázek" descr="Obrázek"/>
          <p:cNvPicPr>
            <a:picLocks/>
          </p:cNvPicPr>
          <p:nvPr/>
        </p:nvPicPr>
        <p:blipFill>
          <a:blip r:embed="rId2">
            <a:extLst/>
          </a:blip>
          <a:srcRect l="1828" t="7727" r="4991" b="4792"/>
          <a:stretch>
            <a:fillRect/>
          </a:stretch>
        </p:blipFill>
        <p:spPr>
          <a:xfrm>
            <a:off x="0" y="0"/>
            <a:ext cx="13021071" cy="97676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29034" y="3474201"/>
            <a:ext cx="8251532" cy="18552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ovéPole 1"/>
          <p:cNvSpPr txBox="1"/>
          <p:nvPr/>
        </p:nvSpPr>
        <p:spPr>
          <a:xfrm>
            <a:off x="5145024" y="7447522"/>
            <a:ext cx="6790944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b="0" dirty="0" smtClean="0">
                <a:solidFill>
                  <a:schemeClr val="tx2"/>
                </a:solidFill>
                <a:latin typeface="Dosis Light"/>
              </a:rPr>
              <a:t>Roadshow IROP</a:t>
            </a:r>
          </a:p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0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Dosis Light"/>
                <a:sym typeface="Helvetica Neue"/>
              </a:rPr>
              <a:t>Ústí nad Labem</a:t>
            </a:r>
          </a:p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400" b="0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Dosis Light"/>
                <a:sym typeface="Helvetica Neue"/>
              </a:rPr>
              <a:t>10.</a:t>
            </a:r>
            <a:r>
              <a:rPr kumimoji="0" lang="cs-CZ" sz="2400" b="0" i="0" u="none" strike="noStrike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Dosis Light"/>
                <a:sym typeface="Helvetica Neue"/>
              </a:rPr>
              <a:t> 9. 2020</a:t>
            </a:r>
            <a:endParaRPr kumimoji="0" lang="cs-CZ" sz="2400" b="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Dosis Light"/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BSAH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560831">
              <a:defRPr sz="3839">
                <a:latin typeface="Dosis Light"/>
                <a:ea typeface="Dosis Light"/>
                <a:cs typeface="Dosis Light"/>
                <a:sym typeface="Dosis Light"/>
              </a:defRPr>
            </a:lvl1pPr>
          </a:lstStyle>
          <a:p>
            <a:pPr>
              <a:defRPr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latin typeface="Calibri" panose="020F0502020204030204" pitchFamily="34" charset="0"/>
                <a:sym typeface="Dosis Light"/>
              </a:rPr>
              <a:t>OBSAH</a:t>
            </a:r>
          </a:p>
        </p:txBody>
      </p:sp>
      <p:sp>
        <p:nvSpPr>
          <p:cNvPr id="123" name="1  SOCIÁLNÍ SOUDRŽNOST…"/>
          <p:cNvSpPr txBox="1">
            <a:spLocks noGrp="1"/>
          </p:cNvSpPr>
          <p:nvPr>
            <p:ph type="subTitle" idx="1"/>
          </p:nvPr>
        </p:nvSpPr>
        <p:spPr>
          <a:xfrm>
            <a:off x="541866" y="2252794"/>
            <a:ext cx="11921068" cy="5859993"/>
          </a:xfrm>
          <a:prstGeom prst="rect">
            <a:avLst/>
          </a:prstGeom>
        </p:spPr>
        <p:txBody>
          <a:bodyPr/>
          <a:lstStyle/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1 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  <a:sym typeface="Dosis Light"/>
              </a:rPr>
              <a:t>ITI ÚCHA V OBDOBÍ 2014+</a:t>
            </a:r>
            <a:endParaRPr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r>
              <a:rPr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ZMĚNY PRO OBDOBÍ 2021+</a:t>
            </a:r>
            <a:endParaRPr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r>
              <a:rPr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4</a:t>
            </a:r>
            <a:r>
              <a:rPr lang="cs-CZ" dirty="0" smtClean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lang="cs-CZ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ITI ÚCHA V IROP 2021+</a:t>
            </a:r>
            <a:endParaRPr lang="cs-CZ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endParaRPr lang="cs-CZ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  <a:p>
            <a:pPr algn="l">
              <a:defRPr sz="29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rgbClr val="4FA757"/>
                </a:solidFill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5</a:t>
            </a:r>
            <a:r>
              <a:rPr lang="cs-CZ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  ZÁVĚR</a:t>
            </a:r>
            <a:endParaRPr lang="cs-CZ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24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5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85956" y="8488650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Obráze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1  SOCIÁLNÍ SOUDRŽNOST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1 </a:t>
            </a:r>
            <a:r>
              <a:rPr sz="4000" dirty="0"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ITI ÚSTECKO-CHOMUTOVSKÉ AGLOMERACE 2014+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29" name="Co je to Ústecko-chomutovská aglomerace…"/>
          <p:cNvSpPr txBox="1">
            <a:spLocks noGrp="1"/>
          </p:cNvSpPr>
          <p:nvPr>
            <p:ph type="subTitle" idx="1"/>
          </p:nvPr>
        </p:nvSpPr>
        <p:spPr>
          <a:xfrm>
            <a:off x="541866" y="2252794"/>
            <a:ext cx="11921068" cy="58599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ZÁKLADNÍ CHARAKTERISTIKY</a:t>
            </a:r>
            <a:endParaRPr dirty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 smtClean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Integrovaný nástroj pro rozvoj metropolitní oblasti</a:t>
            </a: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ÚChA = jádrová oblast ÚK (5 statutárních měst vč. jejich zázemí)</a:t>
            </a: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Základním podkladem Integrovaná strategie Ústecko-chomutovské aglomerace</a:t>
            </a: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Cílem realizovat strategické a vzájemně provázané projekty s významným dopadem do území</a:t>
            </a:r>
            <a:endParaRPr lang="cs-CZ" dirty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Využití rezervované alokace z 5 OP</a:t>
            </a:r>
          </a:p>
          <a:p>
            <a:pPr lvl="1"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IROP</a:t>
            </a:r>
          </a:p>
          <a:p>
            <a:pPr lvl="1"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OP Životní prostředí</a:t>
            </a:r>
          </a:p>
          <a:p>
            <a:pPr lvl="1"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OP Doprava</a:t>
            </a:r>
          </a:p>
          <a:p>
            <a:pPr lvl="1"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OP Výzkum, vývoj a vzdělávání</a:t>
            </a:r>
          </a:p>
          <a:p>
            <a:pPr lvl="1"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OP Zaměstnanost</a:t>
            </a:r>
            <a:endParaRPr lang="cs-CZ" dirty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30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52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1  SOCIÁLNÍ SOUDRŽNOST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1 </a:t>
            </a:r>
            <a:r>
              <a:rPr sz="4000" dirty="0"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ITI ÚSTECKO-CHOMUTOVSKÉ AGLOMERACE 2014+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29" name="Co je to Ústecko-chomutovská aglomerace…"/>
          <p:cNvSpPr txBox="1">
            <a:spLocks noGrp="1"/>
          </p:cNvSpPr>
          <p:nvPr>
            <p:ph type="subTitle" idx="1"/>
          </p:nvPr>
        </p:nvSpPr>
        <p:spPr>
          <a:xfrm>
            <a:off x="541866" y="2252794"/>
            <a:ext cx="11921068" cy="585999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STRUKTURA FINANCOVÁNÍ</a:t>
            </a:r>
            <a:endParaRPr dirty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 smtClean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30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782" y="3444182"/>
            <a:ext cx="7767236" cy="46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923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1  SOCIÁLNÍ SOUDRŽNOST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1 </a:t>
            </a:r>
            <a:r>
              <a:rPr sz="4000" dirty="0"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ITI ÚSTECKO-CHOMUTOVSKÉ AGLOMERACE 2014+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29" name="Co je to Ústecko-chomutovská aglomerace…"/>
          <p:cNvSpPr txBox="1">
            <a:spLocks noGrp="1"/>
          </p:cNvSpPr>
          <p:nvPr>
            <p:ph type="subTitle" idx="1"/>
          </p:nvPr>
        </p:nvSpPr>
        <p:spPr>
          <a:xfrm>
            <a:off x="541866" y="2252794"/>
            <a:ext cx="11921068" cy="585999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PODPOROVANÉ OBLASTI</a:t>
            </a:r>
            <a:endParaRPr dirty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 smtClean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30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033" y="2084486"/>
            <a:ext cx="2349489" cy="581916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465" y="2084486"/>
            <a:ext cx="2356763" cy="582644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6171" y="2084486"/>
            <a:ext cx="2356763" cy="58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781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1  SOCIÁLNÍ SOUDRŽNOST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1 </a:t>
            </a:r>
            <a:r>
              <a:rPr sz="4000" dirty="0"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ITI ÚSTECKO-CHOMUTOVSKÉ AGLOMERACE 2014+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29" name="Co je to Ústecko-chomutovská aglomerace…"/>
          <p:cNvSpPr txBox="1">
            <a:spLocks noGrp="1"/>
          </p:cNvSpPr>
          <p:nvPr>
            <p:ph type="subTitle" idx="1"/>
          </p:nvPr>
        </p:nvSpPr>
        <p:spPr>
          <a:xfrm>
            <a:off x="541866" y="2252794"/>
            <a:ext cx="11921068" cy="585999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PODPOŘENÉ PROJEKTY</a:t>
            </a:r>
            <a:endParaRPr dirty="0">
              <a:latin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 smtClean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30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pic>
        <p:nvPicPr>
          <p:cNvPr id="1036" name="Picture 12" descr="http://www.iti-ucha.cz/images/Dprojekty/DPMD/minibusy/Fotografieminibusy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5" y="3269335"/>
            <a:ext cx="5708473" cy="32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iti-ucha.cz/images/Dprojekty/charita-most/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91" y="2529545"/>
            <a:ext cx="8488553" cy="332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iti-ucha.cz/images/Dprojekty/social_ag/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43" y="3697038"/>
            <a:ext cx="7029366" cy="46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iti-ucha.cz/images/Dprojekty/DPMost/DPmost_tramvaje3k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414" y="4435916"/>
            <a:ext cx="7377997" cy="340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ti-ucha.cz/images/Dprojekty/social_ag/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001" y="3513138"/>
            <a:ext cx="6890275" cy="459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1718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2  MAPA S VYMEZENÍM ÚZEMÍ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sym typeface="Dosis Light"/>
              </a:rPr>
              <a:t>ZMĚNY PRO OBDOBÍ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37" name="Mapa s vymezeným územím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NOVÉ VYMEZENÍ ÚZEMÍ AGLOMERACE</a:t>
            </a:r>
            <a:endParaRPr dirty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dirty="0">
                <a:latin typeface="Calibri" panose="020F0502020204030204" pitchFamily="34" charset="0"/>
              </a:rPr>
              <a:t> 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Jednotná metodika MMR ČR</a:t>
            </a:r>
            <a:endParaRPr lang="cs-CZ" dirty="0">
              <a:latin typeface="Calibri" panose="020F0502020204030204" pitchFamily="34" charset="0"/>
            </a:endParaRP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Součástí aglomerace nově město Litoměřice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Výrazné rozšíření o obce v zázemí (Děčínsko, Mostecko, Krušné hory)</a:t>
            </a:r>
          </a:p>
        </p:txBody>
      </p:sp>
      <p:sp>
        <p:nvSpPr>
          <p:cNvPr id="138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rázek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53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2  MAPA S VYMEZENÍM ÚZEMÍ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sym typeface="Dosis Light"/>
              </a:rPr>
              <a:t>ZMĚNY PRO OBDOBÍ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38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66" y="1709903"/>
            <a:ext cx="11291147" cy="644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750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153" y="1097457"/>
            <a:ext cx="8810514" cy="7096251"/>
          </a:xfrm>
          <a:prstGeom prst="rect">
            <a:avLst/>
          </a:prstGeom>
        </p:spPr>
      </p:pic>
      <p:sp>
        <p:nvSpPr>
          <p:cNvPr id="136" name="2  MAPA S VYMEZENÍM ÚZEMÍ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sym typeface="Dosis Light"/>
              </a:rPr>
              <a:t>ZMĚNY PRO OBDOBÍ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38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rázek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65" y="2326778"/>
            <a:ext cx="5761301" cy="18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058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2  MAPA S VYMEZENÍM ÚZEMÍ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sym typeface="Dosis Light"/>
              </a:rPr>
              <a:t>ZMĚNY PRO OBDOBÍ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37" name="Mapa s vymezeným územím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METODICKÉ ZMĚNY</a:t>
            </a:r>
            <a:endParaRPr dirty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dirty="0">
                <a:latin typeface="Calibri" panose="020F0502020204030204" pitchFamily="34" charset="0"/>
              </a:rPr>
              <a:t> 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Větší důraz na </a:t>
            </a:r>
            <a:r>
              <a:rPr lang="cs-CZ" dirty="0" err="1" smtClean="0">
                <a:latin typeface="Calibri" panose="020F0502020204030204" pitchFamily="34" charset="0"/>
              </a:rPr>
              <a:t>integrovanost</a:t>
            </a:r>
            <a:endParaRPr lang="cs-CZ" dirty="0" smtClean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=&gt; projekty musí splňovat charakteristiku jednoho z typů strategických projektů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Požadavek na výraznější přispění k čerpání operačních programů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=&gt; připravenost projektů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Projekty budou ve většině případů od začátku součástí Integrované strategie ÚChA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	=&gt; nutné odůvodnit odlišnost vůči individuálním projektům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=&gt; nutné minimalizovat riziko </a:t>
            </a:r>
            <a:r>
              <a:rPr lang="cs-CZ" dirty="0" err="1" smtClean="0">
                <a:latin typeface="Calibri" panose="020F0502020204030204" pitchFamily="34" charset="0"/>
              </a:rPr>
              <a:t>nerealizace</a:t>
            </a:r>
            <a:r>
              <a:rPr lang="cs-CZ" dirty="0" smtClean="0">
                <a:latin typeface="Calibri" panose="020F0502020204030204" pitchFamily="34" charset="0"/>
              </a:rPr>
              <a:t> projektu (např. v důsledku politických změn)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Až 6 operačních programů – IROP, OP D, OP ŽP, OP TAK, OP JAK, OP Z (</a:t>
            </a:r>
            <a:r>
              <a:rPr lang="cs-CZ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r>
              <a:rPr lang="cs-CZ" dirty="0" smtClean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38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rázek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468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2  MAPA S VYMEZENÍM ÚZEMÍ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sym typeface="Dosis Light"/>
              </a:rPr>
              <a:t>ZMĚNY PRO OBDOBÍ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37" name="Mapa s vymezeným územím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 smtClean="0">
                <a:latin typeface="Calibri" panose="020F0502020204030204" pitchFamily="34" charset="0"/>
              </a:rPr>
              <a:t>TYPY STRATEGICKÝCH PROJEKTŮ</a:t>
            </a:r>
            <a:endParaRPr dirty="0" smtClean="0"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dirty="0" smtClean="0">
                <a:latin typeface="Calibri" panose="020F0502020204030204" pitchFamily="34" charset="0"/>
              </a:rPr>
              <a:t> 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</a:rPr>
              <a:t>Unikátní projekt strategického </a:t>
            </a:r>
            <a:r>
              <a:rPr lang="cs-CZ" dirty="0" smtClean="0">
                <a:latin typeface="Calibri" panose="020F0502020204030204" pitchFamily="34" charset="0"/>
              </a:rPr>
              <a:t>významu</a:t>
            </a:r>
          </a:p>
          <a:p>
            <a:pPr lvl="1"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např. technologické centrum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Soubor vzájemně provázaných projektů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</a:t>
            </a:r>
            <a:r>
              <a:rPr lang="cs-CZ" dirty="0">
                <a:latin typeface="Calibri" panose="020F0502020204030204" pitchFamily="34" charset="0"/>
              </a:rPr>
              <a:t>např. terminál + na něj navazující tramvajová/trolejbusová trať a cyklotrasa + informační systém + 	parkování </a:t>
            </a:r>
            <a:r>
              <a:rPr lang="cs-CZ" dirty="0" smtClean="0">
                <a:latin typeface="Calibri" panose="020F0502020204030204" pitchFamily="34" charset="0"/>
              </a:rPr>
              <a:t>+ úprava veřejného prostoru + zeleň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koncentrace projektů v rámci tématu (veřejná doprava/hospodaření s vodou atd.) či lokality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Síťové projekty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otevřené výzvy v aglomeraci bez znalosti konkrétních žadatelů na začátku období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	</a:t>
            </a:r>
            <a:r>
              <a:rPr lang="cs-CZ" dirty="0" smtClean="0">
                <a:latin typeface="Calibri" panose="020F0502020204030204" pitchFamily="34" charset="0"/>
              </a:rPr>
              <a:t>- minimální využití v IROP s ohledem na snahu minimalizovat překryvy s individuálními výzvami</a:t>
            </a:r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138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rázek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051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2  MAPA S VYMEZENÍM ÚZEMÍ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2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sym typeface="Dosis Light"/>
              </a:rPr>
              <a:t>ZMĚNY PRO OBDOBÍ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37" name="Mapa s vymezeným územím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dirty="0">
                <a:latin typeface="Calibri" panose="020F0502020204030204" pitchFamily="34" charset="0"/>
              </a:rPr>
              <a:t>ZMĚNY V KOMUNIKACI PŘI PŘÍPRAVĚ OBDOBÍ 2021+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dirty="0" smtClean="0">
                <a:latin typeface="Calibri" panose="020F0502020204030204" pitchFamily="34" charset="0"/>
              </a:rPr>
              <a:t> </a:t>
            </a:r>
            <a:endParaRPr dirty="0">
              <a:latin typeface="Calibri" panose="020F0502020204030204" pitchFamily="34" charset="0"/>
            </a:endParaRP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Komunikace s klíčovými partnery již přes rok (velká města, dopravní podniky, vysoké školy, hospodářské komory)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Daleko intenzivnější komunikace s MAS – jak na strategické, tak projektové úrovni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Navázání kontaktů s obcemi či NNO v souvislosti s COVID-19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Oslovení obcí dopisem pana primátora Mgr. Ing. Petra Nedvědického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Přes prázdniny výjezdy do aglomerace a osobní jednání s nositeli projektů</a:t>
            </a:r>
          </a:p>
          <a:p>
            <a:pPr marL="361950" indent="-361950" algn="l">
              <a:lnSpc>
                <a:spcPct val="150000"/>
              </a:lnSpc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Snažíme se vždy dát zpětnou vazbu!</a:t>
            </a:r>
          </a:p>
        </p:txBody>
      </p:sp>
      <p:sp>
        <p:nvSpPr>
          <p:cNvPr id="138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Obrázek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82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 smtClean="0">
                <a:solidFill>
                  <a:schemeClr val="accent4"/>
                </a:solidFill>
                <a:latin typeface="Calibri" panose="020F0502020204030204" pitchFamily="34" charset="0"/>
              </a:rPr>
              <a:t>CO JE INTEGROVANOST?</a:t>
            </a:r>
            <a:endParaRPr lang="cs-CZ" b="1" dirty="0">
              <a:solidFill>
                <a:schemeClr val="accent4"/>
              </a:solidFill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latin typeface="Calibri" panose="020F0502020204030204" pitchFamily="34" charset="0"/>
              </a:rPr>
              <a:t> </a:t>
            </a:r>
            <a:r>
              <a:rPr lang="cs-CZ" dirty="0" err="1" smtClean="0">
                <a:latin typeface="Calibri" panose="020F0502020204030204" pitchFamily="34" charset="0"/>
              </a:rPr>
              <a:t>Integrovanost</a:t>
            </a:r>
            <a:r>
              <a:rPr lang="cs-CZ" dirty="0" smtClean="0">
                <a:latin typeface="Calibri" panose="020F0502020204030204" pitchFamily="34" charset="0"/>
              </a:rPr>
              <a:t> = vzájemná provázanost (či podmíněnost) jednotlivých aktivit a projektů, která přináší různým cílovým skupinám pozitivní benefity a synergické efekty plynoucí z této koncentrace investic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Kombinace různých aktivit (terminál x </a:t>
            </a:r>
            <a:r>
              <a:rPr lang="cs-CZ" dirty="0" err="1" smtClean="0">
                <a:latin typeface="Calibri" panose="020F0502020204030204" pitchFamily="34" charset="0"/>
              </a:rPr>
              <a:t>cyklodoprava</a:t>
            </a:r>
            <a:r>
              <a:rPr lang="cs-CZ" dirty="0" smtClean="0">
                <a:latin typeface="Calibri" panose="020F0502020204030204" pitchFamily="34" charset="0"/>
              </a:rPr>
              <a:t> x ITS), témat (doprava x životní prostředí x školství), různých zdrojů (soukromé x veřejné, dotační x nedotační) a nositelů projektů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>
                <a:latin typeface="Calibri" panose="020F0502020204030204" pitchFamily="34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</a:rPr>
              <a:t>Snaha zaměřit se na místně integrovaný přístup</a:t>
            </a: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sp>
        <p:nvSpPr>
          <p:cNvPr id="3" name="Zaoblený obdélník 2"/>
          <p:cNvSpPr/>
          <p:nvPr/>
        </p:nvSpPr>
        <p:spPr>
          <a:xfrm>
            <a:off x="654222" y="432355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Revitalizace náměstí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Pro ITI Ústecko-chomutovskou aglomeraci byla připravena a schválena Integrovaná strategie (ke stažení  na webu ITI), která definuje tyto 4 prioritní oblasti:…"/>
          <p:cNvSpPr txBox="1">
            <a:spLocks/>
          </p:cNvSpPr>
          <p:nvPr/>
        </p:nvSpPr>
        <p:spPr>
          <a:xfrm>
            <a:off x="541866" y="2240094"/>
            <a:ext cx="11921068" cy="6257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sz="2500" b="1" dirty="0" smtClean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ZATRAKTIVNĚNÍ CENTRA MĚSTA PRO CESTOVNÍ RUCH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3049950" y="432355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Infocentrum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5445678" y="432355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Cyklotrasa z náměstí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7841406" y="432355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Zeleň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10237134" y="432355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Chodníky a komunikace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Zaoblený obdélník 13"/>
          <p:cNvSpPr/>
          <p:nvPr/>
        </p:nvSpPr>
        <p:spPr>
          <a:xfrm>
            <a:off x="654222" y="580390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Naučná stezka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Zaoblený obdélník 14"/>
          <p:cNvSpPr/>
          <p:nvPr/>
        </p:nvSpPr>
        <p:spPr>
          <a:xfrm>
            <a:off x="3049950" y="580390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Pivovar z </a:t>
            </a:r>
            <a:r>
              <a:rPr lang="cs-CZ" sz="2200" b="0" dirty="0" err="1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brownfieldu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5445678" y="580390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Parkování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7841406" y="580390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Muzeum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Zaoblený obdélník 17"/>
          <p:cNvSpPr/>
          <p:nvPr/>
        </p:nvSpPr>
        <p:spPr>
          <a:xfrm>
            <a:off x="10237134" y="5803906"/>
            <a:ext cx="2088978" cy="86264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 kampaň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942833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sp>
        <p:nvSpPr>
          <p:cNvPr id="3" name="Zaoblený obdélník 2"/>
          <p:cNvSpPr/>
          <p:nvPr/>
        </p:nvSpPr>
        <p:spPr>
          <a:xfrm>
            <a:off x="654222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Revitalizace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IROP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Pro ITI Ústecko-chomutovskou aglomeraci byla připravena a schválena Integrovaná strategie (ke stažení  na webu ITI), která definuje tyto 4 prioritní oblasti:…"/>
          <p:cNvSpPr txBox="1">
            <a:spLocks/>
          </p:cNvSpPr>
          <p:nvPr/>
        </p:nvSpPr>
        <p:spPr>
          <a:xfrm>
            <a:off x="541866" y="2240094"/>
            <a:ext cx="11921068" cy="6257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sz="2500" b="1" dirty="0" smtClean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ZATRAKTIVNĚNÍ CENTRA MĚSTA PRO CESTOVNÍ RUCH – </a:t>
            </a:r>
            <a:r>
              <a:rPr lang="cs-CZ" sz="2500" b="1" dirty="0" smtClean="0">
                <a:solidFill>
                  <a:srgbClr val="FF0000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KOMBINACE ZDROJŮ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3049950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Infocentrum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IROP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5445678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Cyklotrasa z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IROP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7841406" y="4055055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Zeleň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OP ŽP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10237134" y="4055055"/>
            <a:ext cx="2088978" cy="144000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Chodníky a komunikace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SFŽP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Zaoblený obdélník 13"/>
          <p:cNvSpPr/>
          <p:nvPr/>
        </p:nvSpPr>
        <p:spPr>
          <a:xfrm>
            <a:off x="654222" y="5803906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Naučná stezka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IROP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Zaoblený obdélník 14"/>
          <p:cNvSpPr/>
          <p:nvPr/>
        </p:nvSpPr>
        <p:spPr>
          <a:xfrm>
            <a:off x="3049950" y="5803906"/>
            <a:ext cx="2088978" cy="1440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Pivovar z </a:t>
            </a:r>
            <a:r>
              <a:rPr lang="cs-CZ" sz="2200" b="0" dirty="0" err="1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brownfieldu</a:t>
            </a:r>
            <a:endParaRPr lang="cs-CZ" sz="2200" b="0" dirty="0" smtClean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OP TAK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5445678" y="5803906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Parkování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IROP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7841406" y="5803906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Muzeum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cs-CZ" sz="2200" b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IROP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Zaoblený obdélník 17"/>
          <p:cNvSpPr/>
          <p:nvPr/>
        </p:nvSpPr>
        <p:spPr>
          <a:xfrm>
            <a:off x="10237134" y="5803906"/>
            <a:ext cx="2088978" cy="144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 kampaň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Rozpočet města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804789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sp>
        <p:nvSpPr>
          <p:cNvPr id="3" name="Zaoblený obdélník 2"/>
          <p:cNvSpPr/>
          <p:nvPr/>
        </p:nvSpPr>
        <p:spPr>
          <a:xfrm>
            <a:off x="654222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Revitalizace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ITI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Pro ITI Ústecko-chomutovskou aglomeraci byla připravena a schválena Integrovaná strategie (ke stažení  na webu ITI), která definuje tyto 4 prioritní oblasti:…"/>
          <p:cNvSpPr txBox="1">
            <a:spLocks/>
          </p:cNvSpPr>
          <p:nvPr/>
        </p:nvSpPr>
        <p:spPr>
          <a:xfrm>
            <a:off x="541866" y="2240094"/>
            <a:ext cx="11921068" cy="6257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sz="2500" b="1" dirty="0" smtClean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ZATRAKTIVNĚNÍ CENTRA MĚSTA PRO CESTOVNÍ RUCH – </a:t>
            </a:r>
            <a:r>
              <a:rPr lang="cs-CZ" sz="2500" b="1" dirty="0" smtClean="0">
                <a:solidFill>
                  <a:srgbClr val="FF0000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KOMBINACE NÁSTROJŮ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3049950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Infocentrum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ITI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5445678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Cyklotrasa z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ITI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7841406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Zeleň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ITI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10237134" y="4055055"/>
            <a:ext cx="2088978" cy="144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Chodníky a komunikace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Individuální dotace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Zaoblený obdélník 13"/>
          <p:cNvSpPr/>
          <p:nvPr/>
        </p:nvSpPr>
        <p:spPr>
          <a:xfrm>
            <a:off x="654222" y="5803906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Naučná stezka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CLLD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Zaoblený obdélník 14"/>
          <p:cNvSpPr/>
          <p:nvPr/>
        </p:nvSpPr>
        <p:spPr>
          <a:xfrm>
            <a:off x="3049950" y="5803906"/>
            <a:ext cx="2088978" cy="1440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Pivovar z </a:t>
            </a:r>
            <a:r>
              <a:rPr lang="cs-CZ" sz="2200" b="0" dirty="0" err="1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brownfieldu</a:t>
            </a:r>
            <a:endParaRPr lang="cs-CZ" sz="2200" b="0" dirty="0" smtClean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RE:START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5445678" y="5803906"/>
            <a:ext cx="2088978" cy="144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Parkování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Individuální dotace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7841406" y="5803906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Muzeum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cs-CZ" sz="2200" b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CLLD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Zaoblený obdélník 17"/>
          <p:cNvSpPr/>
          <p:nvPr/>
        </p:nvSpPr>
        <p:spPr>
          <a:xfrm>
            <a:off x="10237134" y="5803906"/>
            <a:ext cx="2088978" cy="144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 kampaň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Bez dotace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955267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sp>
        <p:nvSpPr>
          <p:cNvPr id="3" name="Zaoblený obdélník 2"/>
          <p:cNvSpPr/>
          <p:nvPr/>
        </p:nvSpPr>
        <p:spPr>
          <a:xfrm>
            <a:off x="654222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Revitalizace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Pro ITI Ústecko-chomutovskou aglomeraci byla připravena a schválena Integrovaná strategie (ke stažení  na webu ITI), která definuje tyto 4 prioritní oblasti:…"/>
          <p:cNvSpPr txBox="1">
            <a:spLocks/>
          </p:cNvSpPr>
          <p:nvPr/>
        </p:nvSpPr>
        <p:spPr>
          <a:xfrm>
            <a:off x="541866" y="2240094"/>
            <a:ext cx="11921068" cy="6257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sz="2500" b="1" dirty="0" smtClean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ZATRAKTIVNĚNÍ CENTRA MĚSTA PRO CESTOVNÍ RUCH – </a:t>
            </a:r>
            <a:r>
              <a:rPr lang="cs-CZ" sz="2500" b="1" dirty="0" smtClean="0">
                <a:solidFill>
                  <a:srgbClr val="FF0000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KOMBINACE ŽADATELŮ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3049950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Infocentrum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5445678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Cyklotrasa z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7841406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Zeleň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10237134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Chodníky a komunikace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Zaoblený obdélník 13"/>
          <p:cNvSpPr/>
          <p:nvPr/>
        </p:nvSpPr>
        <p:spPr>
          <a:xfrm>
            <a:off x="654222" y="5803906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Naučná stezka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Spolek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Zaoblený obdélník 14"/>
          <p:cNvSpPr/>
          <p:nvPr/>
        </p:nvSpPr>
        <p:spPr>
          <a:xfrm>
            <a:off x="3049950" y="5803906"/>
            <a:ext cx="2088978" cy="1440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Pivovar z </a:t>
            </a:r>
            <a:r>
              <a:rPr lang="cs-CZ" sz="2200" b="0" dirty="0" err="1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brownfieldu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Soukromý sektor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5445678" y="5803906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Parkování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7841406" y="5803906"/>
            <a:ext cx="2088978" cy="144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Muzeum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cs-CZ" sz="2200" b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Kraj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Zaoblený obdélník 17"/>
          <p:cNvSpPr/>
          <p:nvPr/>
        </p:nvSpPr>
        <p:spPr>
          <a:xfrm>
            <a:off x="10237134" y="5803906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 kampaň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Město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7814953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sz="4000" dirty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3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PŘÍKLADY INTEGROVANÉHO ŘEŠENÍ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accent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sp>
        <p:nvSpPr>
          <p:cNvPr id="3" name="Zaoblený obdélník 2"/>
          <p:cNvSpPr/>
          <p:nvPr/>
        </p:nvSpPr>
        <p:spPr>
          <a:xfrm>
            <a:off x="654222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Revitalizace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Již zrealizováno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Pro ITI Ústecko-chomutovskou aglomeraci byla připravena a schválena Integrovaná strategie (ke stažení  na webu ITI), která definuje tyto 4 prioritní oblasti:…"/>
          <p:cNvSpPr txBox="1">
            <a:spLocks/>
          </p:cNvSpPr>
          <p:nvPr/>
        </p:nvSpPr>
        <p:spPr>
          <a:xfrm>
            <a:off x="541866" y="2240094"/>
            <a:ext cx="11921068" cy="6257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sz="2500" b="1" dirty="0" smtClean="0">
                <a:solidFill>
                  <a:schemeClr val="accent4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ZATRAKTIVNĚNÍ CENTRA MĚSTA PRO CESTOVNÍ RUCH – </a:t>
            </a:r>
            <a:r>
              <a:rPr lang="cs-CZ" sz="2500" b="1" dirty="0" smtClean="0">
                <a:solidFill>
                  <a:srgbClr val="FF0000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KOMBINACE PŘIPRAVENOSTI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3049950" y="4055055"/>
            <a:ext cx="2088978" cy="144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Infocentrum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Projektová dokumentace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5445678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Cyklotrasa z náměstí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Již zrealizováno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7841406" y="4055055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Zeleň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Záměr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10237134" y="4055055"/>
            <a:ext cx="2088978" cy="14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Chodníky a komunikace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Již zrealizováno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Zaoblený obdélník 13"/>
          <p:cNvSpPr/>
          <p:nvPr/>
        </p:nvSpPr>
        <p:spPr>
          <a:xfrm>
            <a:off x="654222" y="5803906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Naučná stezka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Záměr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Zaoblený obdélník 14"/>
          <p:cNvSpPr/>
          <p:nvPr/>
        </p:nvSpPr>
        <p:spPr>
          <a:xfrm>
            <a:off x="3049950" y="5803906"/>
            <a:ext cx="2088978" cy="1440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Pivovar z </a:t>
            </a:r>
            <a:r>
              <a:rPr lang="cs-CZ" sz="2200" b="0" dirty="0" err="1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brownfieldu</a:t>
            </a:r>
            <a:endParaRPr lang="cs-CZ" sz="2200" b="0" dirty="0" smtClean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Vize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5445678" y="5803906"/>
            <a:ext cx="2088978" cy="144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Parkování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Projektová dokumentace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7841406" y="5803906"/>
            <a:ext cx="2088978" cy="144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Muzeum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cs-CZ" sz="2200" b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Studie</a:t>
            </a:r>
            <a:r>
              <a:rPr kumimoji="0" lang="cs-CZ" sz="2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 proveditelnosti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Zaoblený obdélník 17"/>
          <p:cNvSpPr/>
          <p:nvPr/>
        </p:nvSpPr>
        <p:spPr>
          <a:xfrm>
            <a:off x="10237134" y="5803906"/>
            <a:ext cx="2088978" cy="144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PR kampaň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200" b="0" dirty="0" smtClean="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Záměr</a:t>
            </a:r>
            <a:endParaRPr kumimoji="0" lang="cs-CZ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381759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4</a:t>
            </a:r>
            <a:r>
              <a:rPr sz="4000" dirty="0" smtClean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988295"/>
              </p:ext>
            </p:extLst>
          </p:nvPr>
        </p:nvGraphicFramePr>
        <p:xfrm>
          <a:off x="2575006" y="2450992"/>
          <a:ext cx="8129570" cy="5388461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202026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31856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3122208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1486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073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Priorita/cíl politiky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Specifický cíl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Téma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ITI ÚChA 2021+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459196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dirty="0" smtClean="0"/>
                        <a:t> Priorita 1 – CP 1</a:t>
                      </a:r>
                      <a:endParaRPr lang="cs-CZ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/>
                        <a:t>SC 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 smtClean="0"/>
                        <a:t>eGovernment a kybernetická bezpečnost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dirty="0" smtClean="0"/>
                        <a:t>NE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527598">
                <a:tc rowSpan="3">
                  <a:txBody>
                    <a:bodyPr/>
                    <a:lstStyle/>
                    <a:p>
                      <a:pPr algn="l" fontAlgn="ctr"/>
                      <a:r>
                        <a:rPr lang="cs-CZ" sz="1200" dirty="0" smtClean="0"/>
                        <a:t> Priorita 2 – CP 2</a:t>
                      </a:r>
                      <a:endParaRPr lang="cs-CZ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/>
                        <a:t>SC </a:t>
                      </a:r>
                      <a:r>
                        <a:rPr lang="cs-CZ" sz="1200" b="1" dirty="0" smtClean="0"/>
                        <a:t>2.1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 smtClean="0"/>
                        <a:t>Čistá</a:t>
                      </a:r>
                      <a:r>
                        <a:rPr lang="cs-CZ" sz="1200" b="1" baseline="0" dirty="0" smtClean="0"/>
                        <a:t> a aktivní mobilita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dirty="0" smtClean="0"/>
                        <a:t>ANO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34641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/>
                        <a:t>SC 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 smtClean="0"/>
                        <a:t>Revitalizace měst a obcí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dirty="0" smtClean="0"/>
                        <a:t>ANO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4591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/>
                        <a:t>SC 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dirty="0" smtClean="0"/>
                        <a:t>Prevence rizik, zvýšení odolnosti a ochrana obyvatelstva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dirty="0" smtClean="0"/>
                        <a:t>NE</a:t>
                      </a:r>
                      <a:endParaRPr lang="cs-CZ" sz="1200" b="1" dirty="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4097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 smtClean="0">
                          <a:effectLst/>
                        </a:rPr>
                        <a:t> Priorita 3 – CP 3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effectLst/>
                        </a:rPr>
                        <a:t>SC 3.1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 smtClean="0">
                          <a:effectLst/>
                        </a:rPr>
                        <a:t>Silnice II. třídy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391115">
                <a:tc rowSpan="4"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 smtClean="0">
                          <a:effectLst/>
                        </a:rPr>
                        <a:t> Priorita 4 – CP 4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effectLst/>
                        </a:rPr>
                        <a:t>SC 4.1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 smtClean="0">
                          <a:effectLst/>
                        </a:rPr>
                        <a:t>Vzdělávací</a:t>
                      </a:r>
                      <a:r>
                        <a:rPr lang="cs-CZ" sz="1200" b="1" u="none" strike="noStrike" baseline="0" dirty="0" smtClean="0">
                          <a:effectLst/>
                        </a:rPr>
                        <a:t> infrastruktura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39111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effectLst/>
                        </a:rPr>
                        <a:t>SC 4.2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 smtClean="0">
                          <a:effectLst/>
                        </a:rPr>
                        <a:t>Sociální </a:t>
                      </a:r>
                      <a:r>
                        <a:rPr lang="cs-CZ" sz="1200" b="1" u="none" strike="noStrike" dirty="0">
                          <a:effectLst/>
                        </a:rPr>
                        <a:t>infrastruktura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SPÍŠE ANO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39111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effectLst/>
                        </a:rPr>
                        <a:t>SC 4.3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 smtClean="0">
                          <a:effectLst/>
                        </a:rPr>
                        <a:t>Infrastruktura</a:t>
                      </a:r>
                      <a:r>
                        <a:rPr lang="cs-CZ" sz="1200" b="1" u="none" strike="noStrike" baseline="0" dirty="0" smtClean="0">
                          <a:effectLst/>
                        </a:rPr>
                        <a:t> ve z</a:t>
                      </a:r>
                      <a:r>
                        <a:rPr lang="cs-CZ" sz="1200" b="1" u="none" strike="noStrike" dirty="0" smtClean="0">
                          <a:effectLst/>
                        </a:rPr>
                        <a:t>dravotnictví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391115">
                <a:tc vMerge="1"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effectLst/>
                        </a:rPr>
                        <a:t>SC </a:t>
                      </a:r>
                      <a:r>
                        <a:rPr lang="cs-CZ" sz="1200" b="1" u="none" strike="noStrike" dirty="0" smtClean="0">
                          <a:effectLst/>
                        </a:rPr>
                        <a:t>4.4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 smtClean="0">
                          <a:effectLst/>
                        </a:rPr>
                        <a:t>Kulturní</a:t>
                      </a:r>
                      <a:r>
                        <a:rPr lang="cs-CZ" sz="1200" b="1" u="none" strike="noStrike" baseline="0" dirty="0" smtClean="0">
                          <a:effectLst/>
                        </a:rPr>
                        <a:t> dědictví</a:t>
                      </a:r>
                      <a:r>
                        <a:rPr lang="cs-CZ" sz="1200" b="1" u="none" strike="noStrike" dirty="0" smtClean="0">
                          <a:effectLst/>
                        </a:rPr>
                        <a:t> a cestovní ruch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ANO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6406583"/>
                  </a:ext>
                </a:extLst>
              </a:tr>
              <a:tr h="391115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 smtClean="0">
                          <a:effectLst/>
                        </a:rPr>
                        <a:t>Priorita 5 – CP 5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effectLst/>
                        </a:rPr>
                        <a:t>SC </a:t>
                      </a:r>
                      <a:r>
                        <a:rPr lang="cs-CZ" sz="1200" b="1" u="none" strike="noStrike" dirty="0" smtClean="0">
                          <a:effectLst/>
                        </a:rPr>
                        <a:t>5.1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2619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IROP SC 2.1 – Čistá mobilita</a:t>
            </a: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Opět hlavní SC pro ITI ÚChA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Zatím bez selekce aktivit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Hledání hranice s Fondem spravedlivé transformace (JTF)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97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IROP SC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2.2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–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Revitalizace měst a obcí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Využití i u menších měst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Důraz na </a:t>
            </a:r>
            <a:r>
              <a:rPr lang="cs-CZ" dirty="0" err="1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integrovanost</a:t>
            </a: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Vazba na aktivity v Operačním programu Životní prostředí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060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IROP SC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4.1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–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Vzdělávací infrastruktura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Snaha podpořit úroveň MŠ a zejména ZŠ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Původně varianta využití síťového projektu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S ohledem na podmínku IROP u síťových projektů hledání alternativního řešení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Bude pokračovat diskuze s koordinátory Místních akčních plánů rozvoje vzdělávání (MAP)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19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59656" y="8193500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3" y="8193500"/>
            <a:ext cx="4553585" cy="784225"/>
          </a:xfrm>
          <a:prstGeom prst="rect">
            <a:avLst/>
          </a:prstGeom>
        </p:spPr>
      </p:pic>
      <p:sp>
        <p:nvSpPr>
          <p:cNvPr id="8" name="Zaoblený obdélník 7"/>
          <p:cNvSpPr/>
          <p:nvPr/>
        </p:nvSpPr>
        <p:spPr>
          <a:xfrm>
            <a:off x="516466" y="2486415"/>
            <a:ext cx="2421806" cy="1226006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Síťový projekt ITI – Vybavení odborných technických učeben ZŠ</a:t>
            </a:r>
            <a:endParaRPr kumimoji="0" lang="cs-CZ" sz="18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Zaoblený obdélník 8"/>
          <p:cNvSpPr/>
          <p:nvPr/>
        </p:nvSpPr>
        <p:spPr>
          <a:xfrm>
            <a:off x="516466" y="3866098"/>
            <a:ext cx="2421806" cy="1226006"/>
          </a:xfrm>
          <a:prstGeom prst="roundRect">
            <a:avLst/>
          </a:prstGeom>
          <a:solidFill>
            <a:srgbClr val="92D05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Síťový projekt ITI – Energetické</a:t>
            </a:r>
            <a:r>
              <a:rPr kumimoji="0" lang="cs-CZ" sz="18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 úspory ve veřejných budovách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933440" y="2863575"/>
            <a:ext cx="1283802" cy="454025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0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B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7304446" y="2863575"/>
            <a:ext cx="1283802" cy="454025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C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8675452" y="2863227"/>
            <a:ext cx="1283802" cy="454025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D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10046458" y="2872404"/>
            <a:ext cx="1283802" cy="454025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E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4" name="Přímá spojnice se šipkou 13"/>
          <p:cNvCxnSpPr/>
          <p:nvPr/>
        </p:nvCxnSpPr>
        <p:spPr>
          <a:xfrm rot="16200000">
            <a:off x="3739808" y="2665465"/>
            <a:ext cx="0" cy="90000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Přímá spojnice se šipkou 14"/>
          <p:cNvCxnSpPr/>
          <p:nvPr/>
        </p:nvCxnSpPr>
        <p:spPr>
          <a:xfrm rot="16200000">
            <a:off x="3739808" y="4058933"/>
            <a:ext cx="0" cy="90000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Zaoblený obdélník 15"/>
          <p:cNvSpPr/>
          <p:nvPr/>
        </p:nvSpPr>
        <p:spPr>
          <a:xfrm>
            <a:off x="4568530" y="4256067"/>
            <a:ext cx="1283802" cy="454025"/>
          </a:xfrm>
          <a:prstGeom prst="roundRect">
            <a:avLst/>
          </a:prstGeom>
          <a:solidFill>
            <a:srgbClr val="92D05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A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5933440" y="4247238"/>
            <a:ext cx="1283802" cy="454025"/>
          </a:xfrm>
          <a:prstGeom prst="roundRect">
            <a:avLst/>
          </a:prstGeom>
          <a:solidFill>
            <a:srgbClr val="92D05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B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Zaoblený obdélník 17"/>
          <p:cNvSpPr/>
          <p:nvPr/>
        </p:nvSpPr>
        <p:spPr>
          <a:xfrm>
            <a:off x="8675452" y="4246890"/>
            <a:ext cx="1283802" cy="454025"/>
          </a:xfrm>
          <a:prstGeom prst="roundRect">
            <a:avLst/>
          </a:prstGeom>
          <a:solidFill>
            <a:srgbClr val="92D05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D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Zaoblený obdélník 18"/>
          <p:cNvSpPr/>
          <p:nvPr/>
        </p:nvSpPr>
        <p:spPr>
          <a:xfrm>
            <a:off x="4562434" y="2863227"/>
            <a:ext cx="1283802" cy="454025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A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Zaoblený obdélník 19"/>
          <p:cNvSpPr/>
          <p:nvPr/>
        </p:nvSpPr>
        <p:spPr>
          <a:xfrm>
            <a:off x="516466" y="5245781"/>
            <a:ext cx="2421806" cy="1226006"/>
          </a:xfrm>
          <a:prstGeom prst="round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Komplementární projekty CLLD dle specifických potřeb</a:t>
            </a:r>
            <a:endParaRPr kumimoji="0" lang="cs-CZ" sz="18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Zaoblený obdélník 20"/>
          <p:cNvSpPr/>
          <p:nvPr/>
        </p:nvSpPr>
        <p:spPr>
          <a:xfrm>
            <a:off x="5933440" y="5622941"/>
            <a:ext cx="1283802" cy="454025"/>
          </a:xfrm>
          <a:prstGeom prst="round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20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B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Zaoblený obdélník 21"/>
          <p:cNvSpPr/>
          <p:nvPr/>
        </p:nvSpPr>
        <p:spPr>
          <a:xfrm>
            <a:off x="7304446" y="5622941"/>
            <a:ext cx="1283802" cy="454025"/>
          </a:xfrm>
          <a:prstGeom prst="round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C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Zaoblený obdélník 22"/>
          <p:cNvSpPr/>
          <p:nvPr/>
        </p:nvSpPr>
        <p:spPr>
          <a:xfrm>
            <a:off x="8675452" y="5622593"/>
            <a:ext cx="1283802" cy="454025"/>
          </a:xfrm>
          <a:prstGeom prst="round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D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Zaoblený obdélník 23"/>
          <p:cNvSpPr/>
          <p:nvPr/>
        </p:nvSpPr>
        <p:spPr>
          <a:xfrm>
            <a:off x="10046458" y="5631770"/>
            <a:ext cx="1283802" cy="454025"/>
          </a:xfrm>
          <a:prstGeom prst="round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E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25" name="Přímá spojnice se šipkou 24"/>
          <p:cNvCxnSpPr/>
          <p:nvPr/>
        </p:nvCxnSpPr>
        <p:spPr>
          <a:xfrm rot="16200000">
            <a:off x="3739808" y="5424831"/>
            <a:ext cx="0" cy="90000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Zaoblený obdélník 25"/>
          <p:cNvSpPr/>
          <p:nvPr/>
        </p:nvSpPr>
        <p:spPr>
          <a:xfrm>
            <a:off x="4562434" y="5622593"/>
            <a:ext cx="1283802" cy="454025"/>
          </a:xfrm>
          <a:prstGeom prst="round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Škola A</a:t>
            </a:r>
            <a:endParaRPr kumimoji="0" lang="cs-CZ" sz="20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7" name="Zaoblený obdélník 26"/>
          <p:cNvSpPr/>
          <p:nvPr/>
        </p:nvSpPr>
        <p:spPr>
          <a:xfrm>
            <a:off x="5937922" y="6319439"/>
            <a:ext cx="1283802" cy="590233"/>
          </a:xfrm>
          <a:prstGeom prst="roundRect">
            <a:avLst/>
          </a:prstGeom>
          <a:solidFill>
            <a:srgbClr val="92D05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14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Přírodní zahrady </a:t>
            </a:r>
            <a:endParaRPr kumimoji="0" lang="cs-CZ" sz="14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8" name="Zaoblený obdélník 27"/>
          <p:cNvSpPr/>
          <p:nvPr/>
        </p:nvSpPr>
        <p:spPr>
          <a:xfrm>
            <a:off x="10068977" y="6319439"/>
            <a:ext cx="1283802" cy="1066959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Vybudování</a:t>
            </a:r>
            <a:r>
              <a:rPr kumimoji="0" lang="cs-CZ" sz="1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 školního poradenského pracoviště</a:t>
            </a:r>
          </a:p>
        </p:txBody>
      </p:sp>
      <p:sp>
        <p:nvSpPr>
          <p:cNvPr id="29" name="Zaoblený obdélník 28"/>
          <p:cNvSpPr/>
          <p:nvPr/>
        </p:nvSpPr>
        <p:spPr>
          <a:xfrm>
            <a:off x="7304446" y="6319439"/>
            <a:ext cx="1283802" cy="1516698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cs-CZ" sz="1400" b="0" dirty="0">
                <a:solidFill>
                  <a:schemeClr val="tx1"/>
                </a:solidFill>
                <a:latin typeface="Calibri" panose="020F0502020204030204" pitchFamily="34" charset="0"/>
                <a:sym typeface="Helvetica Neue Medium"/>
              </a:rPr>
              <a:t>Vybudování vnitřní </a:t>
            </a:r>
            <a:r>
              <a:rPr lang="cs-CZ" sz="1400" b="0" dirty="0" smtClean="0">
                <a:solidFill>
                  <a:schemeClr val="tx1"/>
                </a:solidFill>
                <a:latin typeface="Calibri" panose="020F0502020204030204" pitchFamily="34" charset="0"/>
                <a:sym typeface="Helvetica Neue Medium"/>
              </a:rPr>
              <a:t>konektivity a zázemí pro pedagogické pracovníky</a:t>
            </a:r>
            <a:endParaRPr lang="cs-CZ" sz="1400" b="0" dirty="0">
              <a:solidFill>
                <a:schemeClr val="tx1"/>
              </a:solidFill>
              <a:latin typeface="Calibri" panose="020F0502020204030204" pitchFamily="34" charset="0"/>
              <a:sym typeface="Helvetica Neue Medium"/>
            </a:endParaRPr>
          </a:p>
        </p:txBody>
      </p:sp>
      <p:sp>
        <p:nvSpPr>
          <p:cNvPr id="30" name="Zaoblený obdélník 29"/>
          <p:cNvSpPr/>
          <p:nvPr/>
        </p:nvSpPr>
        <p:spPr>
          <a:xfrm>
            <a:off x="4562434" y="6325320"/>
            <a:ext cx="1283802" cy="828596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Neue Medium"/>
              </a:rPr>
              <a:t>Vybudování vnitřní konektivity</a:t>
            </a:r>
            <a:endParaRPr kumimoji="0" lang="cs-CZ" sz="1400" b="0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321008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IROP SC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4.2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–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Sociální infrastruktura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Chybí návaznost na neinvestiční aktivity v novém OP Zaměstnanost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Chybí reálná </a:t>
            </a:r>
            <a:r>
              <a:rPr lang="cs-CZ" dirty="0" err="1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integrovanost</a:t>
            </a: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Problematické projekty NNO v případě velkých investic v sociálních službách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Realizace projektů sociálního bydlení v případě spolků bez dlouhodobé historie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0" lvl="6" indent="0">
              <a:lnSpc>
                <a:spcPct val="150000"/>
              </a:lnSpc>
              <a:spcBef>
                <a:spcPts val="0"/>
              </a:spcBef>
              <a:buSzTx/>
              <a:buNone/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=&gt; 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Očekávána výrazně nižší podpora než v období 2014+</a:t>
            </a:r>
          </a:p>
          <a:p>
            <a:pPr marL="0" lvl="6" indent="0">
              <a:lnSpc>
                <a:spcPct val="150000"/>
              </a:lnSpc>
              <a:spcBef>
                <a:spcPts val="0"/>
              </a:spcBef>
              <a:buSzTx/>
              <a:buNone/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678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IROP 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IROP SC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4.4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– </a:t>
            </a: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Kulturní dědictví a cestovní ruch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Velké téma pro nové ITI ÚChA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Důraz na </a:t>
            </a:r>
            <a:r>
              <a:rPr lang="cs-CZ" dirty="0" err="1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integrovanost</a:t>
            </a: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Významný potenciál pro spolupráci s MAS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Nutné hlídat podmínky IROP pro jednotlivé podporované aktivity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224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4</a:t>
            </a:r>
            <a:r>
              <a:rPr lang="cs-CZ" sz="4000" dirty="0">
                <a:solidFill>
                  <a:schemeClr val="accent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cs-CZ" sz="4000" dirty="0">
                <a:solidFill>
                  <a:schemeClr val="accent1"/>
                </a:solidFill>
              </a:rPr>
              <a:t>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ITI ÚCHA V </a:t>
            </a:r>
            <a:r>
              <a:rPr lang="cs-CZ" sz="4000" dirty="0" smtClean="0">
                <a:latin typeface="Dosis Light"/>
                <a:ea typeface="Dosis Light"/>
                <a:cs typeface="Dosis Light"/>
                <a:sym typeface="Dosis Light"/>
              </a:rPr>
              <a:t>OP </a:t>
            </a:r>
            <a:r>
              <a:rPr lang="cs-CZ" sz="4000" dirty="0">
                <a:latin typeface="Dosis Light"/>
                <a:ea typeface="Dosis Light"/>
                <a:cs typeface="Dosis Light"/>
                <a:sym typeface="Dosis Light"/>
              </a:rPr>
              <a:t>2021+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PODPOROVANÉ AKTIVITY V OSTATNÍCH OP S VAZBOU NA ITI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OP ŽP – odpadové hospodářství, energetické úspory, hospodaření s vodou, sídelní zeleň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OP D – drážní infrastruktura a telematika silničního provozu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OP JAK – </a:t>
            </a:r>
            <a:r>
              <a:rPr lang="cs-CZ" dirty="0" err="1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předaplikační</a:t>
            </a: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 výzkum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OP TAK – klastry a technologická centra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OP Z – ?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579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 smtClean="0">
                <a:solidFill>
                  <a:srgbClr val="00B050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5</a:t>
            </a:r>
            <a:r>
              <a:rPr sz="4000" dirty="0" smtClean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ZÁVĚR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4" name="Pro ITI Ústecko-chomutovskou aglomeraci byla připravena a schválena Integrovaná strategie (ke stažení  na webu ITI), která definuje tyto 4 prioritní oblasti:…"/>
          <p:cNvSpPr txBox="1">
            <a:spLocks noGrp="1"/>
          </p:cNvSpPr>
          <p:nvPr>
            <p:ph type="subTitle" idx="1"/>
          </p:nvPr>
        </p:nvSpPr>
        <p:spPr>
          <a:xfrm>
            <a:off x="541866" y="2240094"/>
            <a:ext cx="11921068" cy="62579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b="1" dirty="0" smtClean="0">
                <a:solidFill>
                  <a:srgbClr val="4FA757"/>
                </a:solidFill>
                <a:latin typeface="Calibri" panose="020F0502020204030204" pitchFamily="34" charset="0"/>
              </a:rPr>
              <a:t>JAK SE ZAPOJIT?</a:t>
            </a:r>
            <a:endParaRPr lang="cs-CZ" b="1" dirty="0">
              <a:solidFill>
                <a:srgbClr val="4FA757"/>
              </a:solidFill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  <a:defRPr sz="2100">
                <a:latin typeface="Dosis"/>
                <a:ea typeface="Dosis"/>
                <a:cs typeface="Dosis"/>
                <a:sym typeface="Dosis"/>
              </a:defRPr>
            </a:pPr>
            <a:endParaRPr dirty="0"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Stále je možné informovat o nových záměrech – po prvotní zpětné vazbě případně vyplnění jednoduché projektové </a:t>
            </a:r>
            <a:r>
              <a:rPr lang="cs-CZ" dirty="0" err="1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fiche</a:t>
            </a:r>
            <a:endParaRPr lang="cs-CZ" dirty="0" smtClean="0">
              <a:solidFill>
                <a:schemeClr val="tx1"/>
              </a:solidFill>
              <a:latin typeface="Calibri" panose="020F0502020204030204" pitchFamily="34" charset="0"/>
              <a:ea typeface="Dosis ExtraBold"/>
              <a:cs typeface="Dosis ExtraBold"/>
              <a:sym typeface="Dosis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Stále platí nabídka výjezdu za žadateli na osobní konzultaci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r>
              <a:rPr lang="cs-CZ" dirty="0" smtClean="0">
                <a:solidFill>
                  <a:schemeClr val="tx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"/>
              </a:rPr>
              <a:t>Zapojení v rámci pracovních skupin při tvorbě nové Integrované strategie ÚChA pro období 2021+</a:t>
            </a: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2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>
              <a:solidFill>
                <a:schemeClr val="accent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>
              <a:lnSpc>
                <a:spcPct val="150000"/>
              </a:lnSpc>
              <a:spcBef>
                <a:spcPts val="0"/>
              </a:spcBef>
              <a:buSzTx/>
              <a:buBlip>
                <a:blip r:embed="rId3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solidFill>
                <a:schemeClr val="accent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889000" lvl="8" indent="0">
              <a:lnSpc>
                <a:spcPct val="150000"/>
              </a:lnSpc>
              <a:spcBef>
                <a:spcPts val="0"/>
              </a:spcBef>
              <a:buSzTx/>
              <a:buNone/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dirty="0" smtClean="0">
              <a:solidFill>
                <a:schemeClr val="accent4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rgbClr val="4FA757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418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3  STATISTIKY POPULACE"/>
          <p:cNvSpPr txBox="1">
            <a:spLocks noGrp="1"/>
          </p:cNvSpPr>
          <p:nvPr>
            <p:ph type="ctrTitle"/>
          </p:nvPr>
        </p:nvSpPr>
        <p:spPr>
          <a:xfrm>
            <a:off x="474133" y="740833"/>
            <a:ext cx="12056534" cy="7132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l" defTabSz="560831">
              <a:defRPr sz="3839">
                <a:latin typeface="Dosis"/>
                <a:ea typeface="Dosis"/>
                <a:cs typeface="Dosis"/>
                <a:sym typeface="Dosis"/>
              </a:defRPr>
            </a:pPr>
            <a:r>
              <a:rPr lang="cs-CZ" sz="4000" dirty="0" smtClean="0">
                <a:solidFill>
                  <a:srgbClr val="00B050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5</a:t>
            </a:r>
            <a:r>
              <a:rPr sz="4000" dirty="0" smtClean="0">
                <a:solidFill>
                  <a:schemeClr val="accent1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 </a:t>
            </a:r>
            <a:r>
              <a:rPr sz="40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cs-CZ" sz="4000" dirty="0" smtClean="0">
                <a:latin typeface="Calibri" panose="020F0502020204030204" pitchFamily="34" charset="0"/>
                <a:ea typeface="Dosis Light"/>
                <a:cs typeface="Dosis Light"/>
                <a:sym typeface="Dosis Light"/>
              </a:rPr>
              <a:t>ZÁVĚR</a:t>
            </a:r>
            <a:endParaRPr sz="4000" dirty="0">
              <a:latin typeface="Calibri" panose="020F0502020204030204" pitchFamily="34" charset="0"/>
              <a:ea typeface="Dosis Light"/>
              <a:cs typeface="Dosis Light"/>
              <a:sym typeface="Dosis Light"/>
            </a:endParaRPr>
          </a:p>
        </p:txBody>
      </p:sp>
      <p:sp>
        <p:nvSpPr>
          <p:cNvPr id="145" name="Čára"/>
          <p:cNvSpPr/>
          <p:nvPr/>
        </p:nvSpPr>
        <p:spPr>
          <a:xfrm>
            <a:off x="516466" y="1622391"/>
            <a:ext cx="6407375" cy="1"/>
          </a:xfrm>
          <a:prstGeom prst="line">
            <a:avLst/>
          </a:prstGeom>
          <a:ln w="38100">
            <a:solidFill>
              <a:srgbClr val="4FA757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1923" y="8583644"/>
            <a:ext cx="3271011" cy="735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0" y="8583644"/>
            <a:ext cx="4553585" cy="784225"/>
          </a:xfrm>
          <a:prstGeom prst="rect">
            <a:avLst/>
          </a:prstGeom>
        </p:spPr>
      </p:pic>
      <p:sp>
        <p:nvSpPr>
          <p:cNvPr id="9" name="Pro ITI Ústecko-chomutovskou aglomeraci byla připravena a schválena Integrovaná strategie (ke stažení  na webu ITI), která definuje tyto 4 prioritní oblasti:…"/>
          <p:cNvSpPr txBox="1">
            <a:spLocks/>
          </p:cNvSpPr>
          <p:nvPr/>
        </p:nvSpPr>
        <p:spPr>
          <a:xfrm>
            <a:off x="541866" y="2240094"/>
            <a:ext cx="11921068" cy="6257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r>
              <a:rPr lang="cs-CZ" sz="2500" b="1" dirty="0" smtClean="0">
                <a:solidFill>
                  <a:srgbClr val="4FA757"/>
                </a:solidFill>
                <a:latin typeface="Calibri" panose="020F0502020204030204" pitchFamily="34" charset="0"/>
                <a:ea typeface="Dosis ExtraBold"/>
                <a:cs typeface="Dosis ExtraBold"/>
                <a:sym typeface="Dosis ExtraBold"/>
              </a:rPr>
              <a:t>WWW.ITI-UCHA.CZ</a:t>
            </a:r>
          </a:p>
          <a:p>
            <a:pPr algn="l" hangingPunct="1">
              <a:lnSpc>
                <a:spcPct val="150000"/>
              </a:lnSpc>
              <a:defRPr sz="2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Dosis ExtraBold"/>
                <a:ea typeface="Dosis ExtraBold"/>
                <a:cs typeface="Dosis ExtraBold"/>
                <a:sym typeface="Dosis ExtraBold"/>
              </a:defRPr>
            </a:pPr>
            <a:endParaRPr lang="cs-CZ" sz="2100" dirty="0" smtClean="0">
              <a:solidFill>
                <a:schemeClr val="accent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342900" lvl="6" indent="-342900" hangingPunct="1">
              <a:lnSpc>
                <a:spcPct val="150000"/>
              </a:lnSpc>
              <a:spcBef>
                <a:spcPts val="0"/>
              </a:spcBef>
              <a:buSzTx/>
              <a:buFontTx/>
              <a:buBlip>
                <a:blip r:embed="rId4"/>
              </a:buBlip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sz="2100" dirty="0" smtClean="0">
              <a:solidFill>
                <a:schemeClr val="accent1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  <a:p>
            <a:pPr marL="889000" lvl="8" indent="0" hangingPunct="1">
              <a:lnSpc>
                <a:spcPct val="150000"/>
              </a:lnSpc>
              <a:spcBef>
                <a:spcPts val="0"/>
              </a:spcBef>
              <a:buSzTx/>
              <a:buFontTx/>
              <a:buNone/>
              <a:defRPr sz="2100">
                <a:latin typeface="Dosis"/>
                <a:ea typeface="Dosis"/>
                <a:cs typeface="Dosis"/>
                <a:sym typeface="Dosis"/>
              </a:defRPr>
            </a:pPr>
            <a:endParaRPr lang="cs-CZ" sz="2100" dirty="0" smtClean="0">
              <a:solidFill>
                <a:schemeClr val="accent4"/>
              </a:solidFill>
              <a:latin typeface="Calibri" panose="020F0502020204030204" pitchFamily="34" charset="0"/>
              <a:ea typeface="Dosis ExtraBold"/>
              <a:cs typeface="Dosis ExtraBold"/>
              <a:sym typeface="Dosis ExtraBold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275" y="3692454"/>
            <a:ext cx="8781201" cy="413124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985" y="893843"/>
            <a:ext cx="7238682" cy="69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797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Obrázek" descr="Obrázek"/>
          <p:cNvPicPr>
            <a:picLocks/>
          </p:cNvPicPr>
          <p:nvPr/>
        </p:nvPicPr>
        <p:blipFill>
          <a:blip r:embed="rId2">
            <a:extLst/>
          </a:blip>
          <a:srcRect l="1828" t="7727" r="4991" b="4792"/>
          <a:stretch>
            <a:fillRect/>
          </a:stretch>
        </p:blipFill>
        <p:spPr>
          <a:xfrm>
            <a:off x="-8136" y="-7041"/>
            <a:ext cx="13021071" cy="97676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9029" y="5177234"/>
            <a:ext cx="3766713" cy="846879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Děkujeme za pozornost!"/>
          <p:cNvSpPr txBox="1"/>
          <p:nvPr/>
        </p:nvSpPr>
        <p:spPr>
          <a:xfrm>
            <a:off x="3004679" y="3150016"/>
            <a:ext cx="6605976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 b="0">
                <a:solidFill>
                  <a:srgbClr val="5E5E5E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</a:lstStyle>
          <a:p>
            <a:r>
              <a:rPr dirty="0" err="1" smtClean="0"/>
              <a:t>Děkuj</a:t>
            </a:r>
            <a:r>
              <a:rPr lang="cs-CZ" dirty="0" smtClean="0"/>
              <a:t>i</a:t>
            </a:r>
            <a:r>
              <a:rPr dirty="0" smtClean="0"/>
              <a:t> </a:t>
            </a:r>
            <a:r>
              <a:rPr dirty="0" err="1"/>
              <a:t>za</a:t>
            </a:r>
            <a:r>
              <a:rPr dirty="0"/>
              <a:t> </a:t>
            </a:r>
            <a:r>
              <a:rPr dirty="0" err="1"/>
              <a:t>pozornost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1271</Words>
  <Application>Microsoft Office PowerPoint</Application>
  <PresentationFormat>Vlastní</PresentationFormat>
  <Paragraphs>331</Paragraphs>
  <Slides>29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40" baseType="lpstr">
      <vt:lpstr>Arial</vt:lpstr>
      <vt:lpstr>Calibri</vt:lpstr>
      <vt:lpstr>Dosis</vt:lpstr>
      <vt:lpstr>Dosis ExtraBold</vt:lpstr>
      <vt:lpstr>Dosis Light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Prezentace aplikace PowerPoint</vt:lpstr>
      <vt:lpstr>OBSAH</vt:lpstr>
      <vt:lpstr>1  ITI ÚSTECKO-CHOMUTOVSKÉ AGLOMERACE 2014+</vt:lpstr>
      <vt:lpstr>1  ITI ÚSTECKO-CHOMUTOVSKÉ AGLOMERACE 2014+</vt:lpstr>
      <vt:lpstr>1  ITI ÚSTECKO-CHOMUTOVSKÉ AGLOMERACE 2014+</vt:lpstr>
      <vt:lpstr>1  ITI ÚSTECKO-CHOMUTOVSKÉ AGLOMERACE 2014+</vt:lpstr>
      <vt:lpstr>2  ZMĚNY PRO OBDOBÍ 2021+</vt:lpstr>
      <vt:lpstr>2  ZMĚNY PRO OBDOBÍ 2021+</vt:lpstr>
      <vt:lpstr>2  ZMĚNY PRO OBDOBÍ 2021+</vt:lpstr>
      <vt:lpstr>2  ZMĚNY PRO OBDOBÍ 2021+</vt:lpstr>
      <vt:lpstr>2  ZMĚNY PRO OBDOBÍ 2021+</vt:lpstr>
      <vt:lpstr>2  ZMĚNY PRO OBDOBÍ 2021+</vt:lpstr>
      <vt:lpstr>3  PŘÍKLADY INTEGROVANÉHO ŘEŠENÍ</vt:lpstr>
      <vt:lpstr>3  PŘÍKLADY INTEGROVANÉHO ŘEŠENÍ</vt:lpstr>
      <vt:lpstr>3  PŘÍKLADY INTEGROVANÉHO ŘEŠENÍ</vt:lpstr>
      <vt:lpstr>3  PŘÍKLADY INTEGROVANÉHO ŘEŠENÍ</vt:lpstr>
      <vt:lpstr>3  PŘÍKLADY INTEGROVANÉHO ŘEŠENÍ</vt:lpstr>
      <vt:lpstr>3  PŘÍKLADY INTEGROVANÉHO ŘEŠENÍ</vt:lpstr>
      <vt:lpstr>4  ITI ÚCHA V IROP 2021+</vt:lpstr>
      <vt:lpstr>4  ITI ÚCHA V IROP 2021+</vt:lpstr>
      <vt:lpstr>4  ITI ÚCHA V IROP 2021+</vt:lpstr>
      <vt:lpstr>4  ITI ÚCHA V IROP 2021+</vt:lpstr>
      <vt:lpstr>4  ITI ÚCHA V IROP 2021+</vt:lpstr>
      <vt:lpstr>4  ITI ÚCHA V IROP 2021+</vt:lpstr>
      <vt:lpstr>4  ITI ÚCHA V IROP 2021+</vt:lpstr>
      <vt:lpstr>4  ITI ÚCHA V OP 2021+</vt:lpstr>
      <vt:lpstr>5  ZÁVĚR</vt:lpstr>
      <vt:lpstr>5  ZÁVĚR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Potencová Nikola, Ing.</dc:creator>
  <cp:lastModifiedBy>Sodomková Michaela</cp:lastModifiedBy>
  <cp:revision>108</cp:revision>
  <dcterms:modified xsi:type="dcterms:W3CDTF">2020-09-04T16:31:16Z</dcterms:modified>
</cp:coreProperties>
</file>