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76" r:id="rId4"/>
    <p:sldId id="277" r:id="rId5"/>
    <p:sldId id="283" r:id="rId6"/>
    <p:sldId id="284" r:id="rId7"/>
    <p:sldId id="285" r:id="rId8"/>
    <p:sldId id="309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9" r:id="rId18"/>
    <p:sldId id="296" r:id="rId19"/>
    <p:sldId id="278" r:id="rId20"/>
    <p:sldId id="294" r:id="rId21"/>
    <p:sldId id="295" r:id="rId22"/>
    <p:sldId id="280" r:id="rId23"/>
    <p:sldId id="297" r:id="rId24"/>
    <p:sldId id="298" r:id="rId25"/>
    <p:sldId id="299" r:id="rId26"/>
    <p:sldId id="300" r:id="rId27"/>
    <p:sldId id="301" r:id="rId28"/>
    <p:sldId id="281" r:id="rId29"/>
    <p:sldId id="302" r:id="rId30"/>
    <p:sldId id="303" r:id="rId31"/>
    <p:sldId id="304" r:id="rId32"/>
    <p:sldId id="305" r:id="rId33"/>
    <p:sldId id="306" r:id="rId34"/>
    <p:sldId id="307" r:id="rId35"/>
    <p:sldId id="282" r:id="rId36"/>
    <p:sldId id="308" r:id="rId37"/>
    <p:sldId id="25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Y="-6845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922E6E-33AE-4825-8ED5-83FC67F9DA09}" type="presOf" srcId="{855CB492-B9C1-4831-9453-D02DC01556CB}" destId="{D220A56B-34B4-4DD0-B125-97D865139D92}" srcOrd="0" destOrd="0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8E5AE21D-B67D-48AB-B023-B199F912350D}" type="presOf" srcId="{A518AB0A-7BED-45CC-8968-54C5D48470FD}" destId="{8A587B36-857B-41ED-B7A7-D47113F79935}" srcOrd="0" destOrd="0" presId="urn:microsoft.com/office/officeart/2005/8/layout/vList4#1"/>
    <dgm:cxn modelId="{9E824CF8-0BFB-4AAC-8C2A-C1D249874B98}" type="presOf" srcId="{011776CB-E079-448D-8CBF-0D6A1B0031D4}" destId="{9A27448D-784B-4861-9334-121A223779B3}" srcOrd="0" destOrd="4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E88CF74D-9A3E-4EA9-B698-B864787ED0FC}" type="presOf" srcId="{D74C87B0-8199-4D82-97CA-8716D0810C88}" destId="{614AE268-84D0-4EF9-B74B-195569128116}" srcOrd="1" destOrd="0" presId="urn:microsoft.com/office/officeart/2005/8/layout/vList4#1"/>
    <dgm:cxn modelId="{A1E6BE82-95E5-4959-99EF-DC6160918811}" type="presOf" srcId="{A8C219C7-9F00-4E75-8B16-481975849224}" destId="{50CD8E78-60B6-449B-AD20-121950675E4A}" srcOrd="0" destOrd="2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E264C006-7160-4094-A09A-0442ABF97076}" type="presOf" srcId="{CE8BA2DC-6A07-4136-AE2C-02E787173318}" destId="{6E62D4D7-9191-4501-B151-D627F722878F}" srcOrd="1" destOrd="3" presId="urn:microsoft.com/office/officeart/2005/8/layout/vList4#1"/>
    <dgm:cxn modelId="{51B71AFE-782A-4097-ABB9-7D7C45812699}" type="presOf" srcId="{C5C86733-1C4E-4ABE-BC8B-70E73BF8076C}" destId="{50CD8E78-60B6-449B-AD20-121950675E4A}" srcOrd="0" destOrd="1" presId="urn:microsoft.com/office/officeart/2005/8/layout/vList4#1"/>
    <dgm:cxn modelId="{5B010AC7-16FA-4622-A94D-1A590C1D38A3}" type="presOf" srcId="{098ADAF1-68DC-4019-95EC-CF9DEA0595F5}" destId="{6E62D4D7-9191-4501-B151-D627F722878F}" srcOrd="1" destOrd="1" presId="urn:microsoft.com/office/officeart/2005/8/layout/vList4#1"/>
    <dgm:cxn modelId="{B75832C4-E81E-4BA6-9B3F-92DB3B934722}" type="presOf" srcId="{34C60AC1-3BAF-4349-9B04-1EBEAA6874AE}" destId="{614AE268-84D0-4EF9-B74B-195569128116}" srcOrd="1" destOrd="1" presId="urn:microsoft.com/office/officeart/2005/8/layout/vList4#1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E182E984-35A8-4B74-9B67-427CC297C82E}" type="presOf" srcId="{855CB492-B9C1-4831-9453-D02DC01556CB}" destId="{6E62D4D7-9191-4501-B151-D627F722878F}" srcOrd="1" destOrd="0" presId="urn:microsoft.com/office/officeart/2005/8/layout/vList4#1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7131CCAD-15A4-4A12-BEC0-DF0C32632830}" type="presOf" srcId="{F883D463-9FC1-405D-86B6-DFDB1BF4DFD4}" destId="{9A27448D-784B-4861-9334-121A223779B3}" srcOrd="0" destOrd="3" presId="urn:microsoft.com/office/officeart/2005/8/layout/vList4#1"/>
    <dgm:cxn modelId="{409C9A9F-6B6C-4049-80F0-EB9F32B1709C}" type="presOf" srcId="{A8C219C7-9F00-4E75-8B16-481975849224}" destId="{66C8A01D-04C6-4396-8787-43DC36C8480A}" srcOrd="1" destOrd="2" presId="urn:microsoft.com/office/officeart/2005/8/layout/vList4#1"/>
    <dgm:cxn modelId="{30F511B3-295D-4F59-9460-1DE454DC5E90}" type="presOf" srcId="{D3784C62-6E03-4E88-AA8E-EC0DCEAD96BC}" destId="{9E808720-DA3C-4D88-83BC-C88B0AC710F3}" srcOrd="0" destOrd="0" presId="urn:microsoft.com/office/officeart/2005/8/layout/vList4#1"/>
    <dgm:cxn modelId="{852A2951-0558-4BB1-A056-E6752E291E34}" type="presOf" srcId="{9BEAB610-B179-412C-A911-0AE990A76040}" destId="{66C8A01D-04C6-4396-8787-43DC36C8480A}" srcOrd="1" destOrd="3" presId="urn:microsoft.com/office/officeart/2005/8/layout/vList4#1"/>
    <dgm:cxn modelId="{0AD6D173-7A9B-4DB9-8779-59971CE5DD55}" type="presOf" srcId="{F883D463-9FC1-405D-86B6-DFDB1BF4DFD4}" destId="{614AE268-84D0-4EF9-B74B-195569128116}" srcOrd="1" destOrd="3" presId="urn:microsoft.com/office/officeart/2005/8/layout/vList4#1"/>
    <dgm:cxn modelId="{EB5D370E-28AF-407C-8B5D-F93DCA270422}" type="presOf" srcId="{D3784C62-6E03-4E88-AA8E-EC0DCEAD96BC}" destId="{C47FD7BB-128E-4643-98CA-3F319452AC98}" srcOrd="1" destOrd="0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9C24D494-E49A-4C86-BA4B-72BF3F4FFAE8}" type="presOf" srcId="{75152ED6-09D4-4CB2-B330-0EBA2A1F6BEE}" destId="{6E62D4D7-9191-4501-B151-D627F722878F}" srcOrd="1" destOrd="2" presId="urn:microsoft.com/office/officeart/2005/8/layout/vList4#1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EC0ABEE2-4EC3-487E-A5BE-BFAF71E54375}" type="presOf" srcId="{273BDC39-9757-4293-83AA-A9E9CC915DA0}" destId="{614AE268-84D0-4EF9-B74B-195569128116}" srcOrd="1" destOrd="2" presId="urn:microsoft.com/office/officeart/2005/8/layout/vList4#1"/>
    <dgm:cxn modelId="{1F968820-041A-400D-8CE8-D481BC8DA548}" type="presOf" srcId="{75152ED6-09D4-4CB2-B330-0EBA2A1F6BEE}" destId="{D220A56B-34B4-4DD0-B125-97D865139D92}" srcOrd="0" destOrd="2" presId="urn:microsoft.com/office/officeart/2005/8/layout/vList4#1"/>
    <dgm:cxn modelId="{24D32E5C-4613-451B-98BA-6D76D0CA20D7}" type="presOf" srcId="{D74C87B0-8199-4D82-97CA-8716D0810C88}" destId="{9A27448D-784B-4861-9334-121A223779B3}" srcOrd="0" destOrd="0" presId="urn:microsoft.com/office/officeart/2005/8/layout/vList4#1"/>
    <dgm:cxn modelId="{02BE3609-0C14-4575-9D26-03234A82C80B}" type="presOf" srcId="{34C60AC1-3BAF-4349-9B04-1EBEAA6874AE}" destId="{9A27448D-784B-4861-9334-121A223779B3}" srcOrd="0" destOrd="1" presId="urn:microsoft.com/office/officeart/2005/8/layout/vList4#1"/>
    <dgm:cxn modelId="{5105A43C-A47E-4B30-9F59-F49FE3F6B03E}" type="presOf" srcId="{CE8BA2DC-6A07-4136-AE2C-02E787173318}" destId="{D220A56B-34B4-4DD0-B125-97D865139D92}" srcOrd="0" destOrd="3" presId="urn:microsoft.com/office/officeart/2005/8/layout/vList4#1"/>
    <dgm:cxn modelId="{7FA4E201-20CC-4231-BD4B-87EAE8CC3942}" type="presOf" srcId="{011776CB-E079-448D-8CBF-0D6A1B0031D4}" destId="{614AE268-84D0-4EF9-B74B-195569128116}" srcOrd="1" destOrd="4" presId="urn:microsoft.com/office/officeart/2005/8/layout/vList4#1"/>
    <dgm:cxn modelId="{76512A5D-6F05-4341-97B0-2878496FD495}" type="presOf" srcId="{273BDC39-9757-4293-83AA-A9E9CC915DA0}" destId="{9A27448D-784B-4861-9334-121A223779B3}" srcOrd="0" destOrd="2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6E33682B-45BA-49CB-95AB-A11D0321E6E6}" type="presOf" srcId="{38804BD3-7704-44DB-93A2-A6FB8DF386BF}" destId="{50CD8E78-60B6-449B-AD20-121950675E4A}" srcOrd="0" destOrd="0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EF83275A-0F79-4F99-9DE2-0BE2E61F22F1}" type="presOf" srcId="{38804BD3-7704-44DB-93A2-A6FB8DF386BF}" destId="{66C8A01D-04C6-4396-8787-43DC36C8480A}" srcOrd="1" destOrd="0" presId="urn:microsoft.com/office/officeart/2005/8/layout/vList4#1"/>
    <dgm:cxn modelId="{CA319C4E-7EE4-4EDB-934A-BC31801F6FD0}" type="presOf" srcId="{9BEAB610-B179-412C-A911-0AE990A76040}" destId="{50CD8E78-60B6-449B-AD20-121950675E4A}" srcOrd="0" destOrd="3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7C5B9444-1500-49EF-AC04-7FC194C560F4}" type="presOf" srcId="{C5C86733-1C4E-4ABE-BC8B-70E73BF8076C}" destId="{66C8A01D-04C6-4396-8787-43DC36C8480A}" srcOrd="1" destOrd="1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FE0F74AF-41AC-4F5D-A065-157622609BDE}" type="presOf" srcId="{098ADAF1-68DC-4019-95EC-CF9DEA0595F5}" destId="{D220A56B-34B4-4DD0-B125-97D865139D92}" srcOrd="0" destOrd="1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50272715-9923-49FC-9AB5-E129AB49F525}" type="presParOf" srcId="{8A587B36-857B-41ED-B7A7-D47113F79935}" destId="{64EB5DFD-492E-47C2-A4DD-BBD451AF4F4E}" srcOrd="0" destOrd="0" presId="urn:microsoft.com/office/officeart/2005/8/layout/vList4#1"/>
    <dgm:cxn modelId="{25AAC901-FF98-4F32-B616-F1B52FA87A8B}" type="presParOf" srcId="{64EB5DFD-492E-47C2-A4DD-BBD451AF4F4E}" destId="{50CD8E78-60B6-449B-AD20-121950675E4A}" srcOrd="0" destOrd="0" presId="urn:microsoft.com/office/officeart/2005/8/layout/vList4#1"/>
    <dgm:cxn modelId="{4EB765AA-87E9-4232-9D85-984EF00B8BA0}" type="presParOf" srcId="{64EB5DFD-492E-47C2-A4DD-BBD451AF4F4E}" destId="{C72FE72D-A4DA-4420-9D63-39C025359A7F}" srcOrd="1" destOrd="0" presId="urn:microsoft.com/office/officeart/2005/8/layout/vList4#1"/>
    <dgm:cxn modelId="{EDE40650-16E2-41B0-9FDE-A795CE201F7C}" type="presParOf" srcId="{64EB5DFD-492E-47C2-A4DD-BBD451AF4F4E}" destId="{66C8A01D-04C6-4396-8787-43DC36C8480A}" srcOrd="2" destOrd="0" presId="urn:microsoft.com/office/officeart/2005/8/layout/vList4#1"/>
    <dgm:cxn modelId="{0AD23137-34BC-4B0E-9FBF-8D741AFACF4B}" type="presParOf" srcId="{8A587B36-857B-41ED-B7A7-D47113F79935}" destId="{93AC31F7-E6D2-45E8-BD17-C2F01F80D57E}" srcOrd="1" destOrd="0" presId="urn:microsoft.com/office/officeart/2005/8/layout/vList4#1"/>
    <dgm:cxn modelId="{A90148A4-5889-49F7-9CDA-253191FABE38}" type="presParOf" srcId="{8A587B36-857B-41ED-B7A7-D47113F79935}" destId="{B249F259-2691-44EA-A647-C688963D4FA1}" srcOrd="2" destOrd="0" presId="urn:microsoft.com/office/officeart/2005/8/layout/vList4#1"/>
    <dgm:cxn modelId="{CD65D34F-0A74-4B0D-864F-90E6B84FAEED}" type="presParOf" srcId="{B249F259-2691-44EA-A647-C688963D4FA1}" destId="{D220A56B-34B4-4DD0-B125-97D865139D92}" srcOrd="0" destOrd="0" presId="urn:microsoft.com/office/officeart/2005/8/layout/vList4#1"/>
    <dgm:cxn modelId="{6EA93839-F346-4D39-8FE2-3FA7D9904406}" type="presParOf" srcId="{B249F259-2691-44EA-A647-C688963D4FA1}" destId="{AC85F51E-059B-4E4B-88C8-BEEAF6E6C8CB}" srcOrd="1" destOrd="0" presId="urn:microsoft.com/office/officeart/2005/8/layout/vList4#1"/>
    <dgm:cxn modelId="{ED2C3DAB-DADD-407B-9952-86CEB1DED798}" type="presParOf" srcId="{B249F259-2691-44EA-A647-C688963D4FA1}" destId="{6E62D4D7-9191-4501-B151-D627F722878F}" srcOrd="2" destOrd="0" presId="urn:microsoft.com/office/officeart/2005/8/layout/vList4#1"/>
    <dgm:cxn modelId="{65038EF9-6FFB-473D-A044-7BE0141837E6}" type="presParOf" srcId="{8A587B36-857B-41ED-B7A7-D47113F79935}" destId="{821F83A2-5DE7-4DB3-AC2F-3437098DDD8C}" srcOrd="3" destOrd="0" presId="urn:microsoft.com/office/officeart/2005/8/layout/vList4#1"/>
    <dgm:cxn modelId="{A47AFEED-3B75-4A76-A273-579AC3F36C10}" type="presParOf" srcId="{8A587B36-857B-41ED-B7A7-D47113F79935}" destId="{42D704DB-7DF6-440E-B7C9-644A864B0BFF}" srcOrd="4" destOrd="0" presId="urn:microsoft.com/office/officeart/2005/8/layout/vList4#1"/>
    <dgm:cxn modelId="{CFFD48EB-95A8-4E0A-9C6F-008D27470922}" type="presParOf" srcId="{42D704DB-7DF6-440E-B7C9-644A864B0BFF}" destId="{9A27448D-784B-4861-9334-121A223779B3}" srcOrd="0" destOrd="0" presId="urn:microsoft.com/office/officeart/2005/8/layout/vList4#1"/>
    <dgm:cxn modelId="{964184B4-B2D9-492A-BF83-981929583018}" type="presParOf" srcId="{42D704DB-7DF6-440E-B7C9-644A864B0BFF}" destId="{CB3108F3-6AC6-46B9-815A-42013ADAA734}" srcOrd="1" destOrd="0" presId="urn:microsoft.com/office/officeart/2005/8/layout/vList4#1"/>
    <dgm:cxn modelId="{40B30964-F178-4B3E-9FCF-54B723FBFB03}" type="presParOf" srcId="{42D704DB-7DF6-440E-B7C9-644A864B0BFF}" destId="{614AE268-84D0-4EF9-B74B-195569128116}" srcOrd="2" destOrd="0" presId="urn:microsoft.com/office/officeart/2005/8/layout/vList4#1"/>
    <dgm:cxn modelId="{8EE12296-1EC5-46C9-BB3F-C38984EB0578}" type="presParOf" srcId="{8A587B36-857B-41ED-B7A7-D47113F79935}" destId="{540D9C1A-F7EF-4C42-8E40-E43DCD410462}" srcOrd="5" destOrd="0" presId="urn:microsoft.com/office/officeart/2005/8/layout/vList4#1"/>
    <dgm:cxn modelId="{FDE1AED5-B354-4C17-9850-B994DE77F61F}" type="presParOf" srcId="{8A587B36-857B-41ED-B7A7-D47113F79935}" destId="{8E18C6B9-65AB-4143-ACFB-F77B95B74E4A}" srcOrd="6" destOrd="0" presId="urn:microsoft.com/office/officeart/2005/8/layout/vList4#1"/>
    <dgm:cxn modelId="{1C0C3BAC-B896-43C8-9ED9-4F9EC2E81682}" type="presParOf" srcId="{8E18C6B9-65AB-4143-ACFB-F77B95B74E4A}" destId="{9E808720-DA3C-4D88-83BC-C88B0AC710F3}" srcOrd="0" destOrd="0" presId="urn:microsoft.com/office/officeart/2005/8/layout/vList4#1"/>
    <dgm:cxn modelId="{7955F4F4-DA8F-46A0-AADE-2A3AAF72F613}" type="presParOf" srcId="{8E18C6B9-65AB-4143-ACFB-F77B95B74E4A}" destId="{5C5B56BD-76A1-46D2-95E9-D7A31171320F}" srcOrd="1" destOrd="0" presId="urn:microsoft.com/office/officeart/2005/8/layout/vList4#1"/>
    <dgm:cxn modelId="{3C5D40CF-ABEC-4ACC-B6A1-6F24B92BC5CB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otaceeu.cz/cs/Microsites/IROP/Dokument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otaceeu.cz/IRO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EB3DD6F-1990-4F9C-AFEC-09F142246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3" y="953006"/>
            <a:ext cx="1899745" cy="18142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pro žadatele výzvy č. 79 a 80 IROP</a:t>
            </a:r>
          </a:p>
          <a:p>
            <a:pPr algn="ctr"/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„Sociální bydlení II.“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3226266" y="4707451"/>
            <a:ext cx="269146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r>
              <a:rPr lang="cs-CZ"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cs-CZ" sz="15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 </a:t>
            </a:r>
            <a:r>
              <a:rPr lang="cs-CZ" sz="1600" dirty="0"/>
              <a:t>Václavské nám. 833/31, Praha </a:t>
            </a:r>
            <a:r>
              <a:rPr lang="cs-CZ" sz="1600" dirty="0" smtClean="0"/>
              <a:t>1</a:t>
            </a:r>
            <a:endParaRPr lang="cs-CZ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778" y="30413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SPECIFICKÝ</a:t>
            </a:r>
            <a:r>
              <a:rPr lang="cs-CZ" sz="1800" b="1" cap="all" dirty="0">
                <a:solidFill>
                  <a:srgbClr val="4F81BD"/>
                </a:solidFill>
                <a:latin typeface="Myriad Pro"/>
              </a:rPr>
              <a:t>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CÍL 2.1: Zvýšení kvality a dostupnosti služeb vedoucí k sociální inkluzi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600" b="1" dirty="0"/>
              <a:t>Cíl: </a:t>
            </a:r>
            <a:r>
              <a:rPr lang="cs-CZ" dirty="0"/>
              <a:t>dobudovat infrastrukturu pro poskytování sociálních služeb a doprovodných programů. Podpora bude směřovat ke službám terénního a ambulantního charakteru, k deinstitucionalizaci a ke službám pobytového charakteru, které odpovídají současným principům sociálního začleňování. Podpořeny budou i služby primární prevence, které mají komunitní charakter.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600" b="1" dirty="0"/>
              <a:t>Alokace: </a:t>
            </a:r>
            <a:r>
              <a:rPr lang="cs-CZ" sz="3600" dirty="0"/>
              <a:t>338 mil. EUR (EFRR) - cca 9, 925 mld. Kč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b="1" dirty="0"/>
              <a:t> Podporované aktivity</a:t>
            </a:r>
            <a:r>
              <a:rPr lang="cs-CZ" sz="3200" b="1" dirty="0" smtClean="0"/>
              <a:t>:</a:t>
            </a:r>
            <a:endParaRPr lang="cs-CZ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Deinstitucionalizace sociálních služeb za účelem sociálního začleňování a zvýšení uplatnitelnosti na trhu práce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Infrastruktura pro dostupnost a rozvoj sociální služby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Sociální bydlení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Podpora rozvoje infrastruktury komunitních center za účelem sociálního začleňování a zvýšení uplatnitelnosti na trhu práce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09728" y="365126"/>
            <a:ext cx="8405622" cy="1325563"/>
          </a:xfrm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SPECIFICKÝ CÍL 2.1: Zvýšení kvality a dostupnosti služeb vedoucí k sociální inkluzi</a:t>
            </a:r>
          </a:p>
        </p:txBody>
      </p:sp>
    </p:spTree>
    <p:extLst>
      <p:ext uri="{BB962C8B-B14F-4D97-AF65-F5344CB8AC3E}">
        <p14:creationId xmlns:p14="http://schemas.microsoft.com/office/powerpoint/2010/main" val="9176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cs-CZ" sz="27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ýzvy </a:t>
            </a:r>
            <a:r>
              <a:rPr lang="cs-CZ" sz="27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IROP v SC 2.1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633897"/>
              </p:ext>
            </p:extLst>
          </p:nvPr>
        </p:nvGraphicFramePr>
        <p:xfrm>
          <a:off x="149047" y="1472284"/>
          <a:ext cx="8845905" cy="4704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925">
                  <a:extLst>
                    <a:ext uri="{9D8B030D-6E8A-4147-A177-3AD203B41FA5}">
                      <a16:colId xmlns:a16="http://schemas.microsoft.com/office/drawing/2014/main" val="152782093"/>
                    </a:ext>
                  </a:extLst>
                </a:gridCol>
                <a:gridCol w="6501650">
                  <a:extLst>
                    <a:ext uri="{9D8B030D-6E8A-4147-A177-3AD203B41FA5}">
                      <a16:colId xmlns:a16="http://schemas.microsoft.com/office/drawing/2014/main" val="4017163680"/>
                    </a:ext>
                  </a:extLst>
                </a:gridCol>
                <a:gridCol w="1404330">
                  <a:extLst>
                    <a:ext uri="{9D8B030D-6E8A-4147-A177-3AD203B41FA5}">
                      <a16:colId xmlns:a16="http://schemas.microsoft.com/office/drawing/2014/main" val="1339602133"/>
                    </a:ext>
                  </a:extLst>
                </a:gridCol>
              </a:tblGrid>
              <a:tr h="30677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Číslo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Název výzvy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Vyhlášení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97666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7.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DEINSTITUCIONALIZACE SOCIÁLNÍCH SLUŽEB ZA ÚČELEM SOCIÁLNÍHO ZAČLEŇOVÁNÍ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09/2015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307349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29.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ROZVOJ SOCIÁLNÍCH SLUŽEB 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04/2016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80578"/>
                  </a:ext>
                </a:extLst>
              </a:tr>
              <a:tr h="418323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30.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ROZVOJ SOCIÁLNÍCH SLUŽEB V SOCIÁLNĚ VYLOUČENÝCH LOKALITÁCH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04/2016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90622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34.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SOCIÁLNÍ BYDLENÍ 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06/2016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860363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35.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SOCIÁLNÍ BYDLENÍ PRO SOCIÁLNĚ VYLOUČENÉ LOKALITY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06/2016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478183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38.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Rozvoj infrastruktury komunitních center 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07/2016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282692"/>
                  </a:ext>
                </a:extLst>
              </a:tr>
              <a:tr h="410905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39. 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Rozvoj infrastruktury komunitních center v sociálně vyloučených lokalitách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07/2016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728988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49.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DEINSTITUCIONALIZACE SOCIÁLNÍCH SLUŽEB ZA ÚČELEM SOCIÁLNÍHO ZAČLEŇOVÁNÍ II.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08/2016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597669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60.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SOCIÁLNÍ INFRASTRUKTURA - INTEGROVANÉ PROJEKTY ITI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063582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61.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SOCIÁLNÍ INFRASTRUKTURA - INTEGROVANÉ PROJEKTY IPRÚ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97944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74.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ROZVOJ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</a:rPr>
                        <a:t> INFRASTRUKTURY POLYFUNKČNÍCH KOMUNITNÍCH CENTER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04/2017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490103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77.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cap="all" baseline="0" dirty="0" smtClean="0">
                          <a:solidFill>
                            <a:schemeClr val="tx1"/>
                          </a:solidFill>
                        </a:rPr>
                        <a:t>DEINSTITUCIONALIZACE SOCIÁLNÍCH SLUŽEB ZA ÚČELEM SOCIÁLNÍHO ZAČLEŇOVÁNÍ III.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9/2017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829681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79.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cap="all" baseline="0" dirty="0" smtClean="0">
                          <a:solidFill>
                            <a:srgbClr val="FF0000"/>
                          </a:solidFill>
                        </a:rPr>
                        <a:t>SOCIÁLNÍ BYDLENÍ </a:t>
                      </a:r>
                      <a:r>
                        <a:rPr lang="cs-CZ" sz="1200" cap="all" baseline="0" dirty="0" err="1" smtClean="0">
                          <a:solidFill>
                            <a:srgbClr val="FF0000"/>
                          </a:solidFill>
                        </a:rPr>
                        <a:t>ii</a:t>
                      </a:r>
                      <a:r>
                        <a:rPr lang="cs-CZ" sz="1200" cap="all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3/2018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996100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80. 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cap="all" baseline="0" dirty="0" smtClean="0">
                          <a:solidFill>
                            <a:srgbClr val="FF0000"/>
                          </a:solidFill>
                        </a:rPr>
                        <a:t>SOCIÁLNÍ BYDLENÍ PRO SOCIÁLNĚ VYLOUČENÉ LOKALITY </a:t>
                      </a:r>
                      <a:r>
                        <a:rPr lang="cs-CZ" sz="1200" cap="all" baseline="0" dirty="0" err="1" smtClean="0">
                          <a:solidFill>
                            <a:srgbClr val="FF0000"/>
                          </a:solidFill>
                        </a:rPr>
                        <a:t>ii</a:t>
                      </a:r>
                      <a:r>
                        <a:rPr lang="cs-CZ" sz="1200" cap="all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3/2018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097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1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cap="all" dirty="0">
                <a:solidFill>
                  <a:srgbClr val="0070C0"/>
                </a:solidFill>
                <a:latin typeface="Myriad Pro"/>
              </a:rPr>
              <a:t>Výzvy IROP SC 2.1</a:t>
            </a:r>
            <a:br>
              <a:rPr lang="cs-CZ" sz="2400" b="1" cap="all" dirty="0">
                <a:solidFill>
                  <a:srgbClr val="0070C0"/>
                </a:solidFill>
                <a:latin typeface="Myriad Pro"/>
              </a:rPr>
            </a:br>
            <a:r>
              <a:rPr lang="cs-CZ" sz="2400" b="1" cap="all" dirty="0">
                <a:solidFill>
                  <a:srgbClr val="0070C0"/>
                </a:solidFill>
                <a:latin typeface="Myriad Pro"/>
              </a:rPr>
              <a:t>Individuální projekty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33778"/>
            <a:ext cx="7886700" cy="47431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/>
              <a:t>Ukončené výzvy SC 2.1 - individuální projekty: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7 – Deinstitucionalizace ústavních zařízení 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29 – Rozvoj sociálních služeb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30 – Rozvoj sociálních služeb v SVL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34 – Sociální bydlení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35 – Sociální bydlení pro SVL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38 – Rozvoj infrastruktury komunitních center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39 – Rozvoj infrastruktury komunitních center v SVL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49 – Deinstitucionalizace sociálních služeb za účelem sociálního začleňování II.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pl-PL" sz="1600" dirty="0" smtClean="0"/>
              <a:t>Výzva č. 74</a:t>
            </a:r>
            <a:r>
              <a:rPr lang="pl-PL" sz="1600" dirty="0"/>
              <a:t>. </a:t>
            </a:r>
            <a:r>
              <a:rPr lang="pl-PL" sz="1600" dirty="0" smtClean="0"/>
              <a:t>– Rozvoj infrastruktury </a:t>
            </a:r>
            <a:r>
              <a:rPr lang="pl-PL" sz="1600" dirty="0"/>
              <a:t>polyfunkčních komunitních center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pl-PL" sz="1600" dirty="0" smtClean="0"/>
              <a:t>Výzva č. 77</a:t>
            </a:r>
            <a:r>
              <a:rPr lang="pl-PL" sz="1600" dirty="0"/>
              <a:t>. </a:t>
            </a:r>
            <a:r>
              <a:rPr lang="pl-PL" sz="1600" dirty="0" smtClean="0"/>
              <a:t>– Deistitucionalizace sociálních </a:t>
            </a:r>
            <a:r>
              <a:rPr lang="pl-PL" sz="1600" dirty="0"/>
              <a:t>služeb za účelem sociálního začleňování III.</a:t>
            </a:r>
          </a:p>
          <a:p>
            <a:pPr marL="0" indent="0" algn="just">
              <a:buNone/>
            </a:pPr>
            <a:endParaRPr lang="cs-CZ" sz="1600" b="1" dirty="0" smtClean="0"/>
          </a:p>
          <a:p>
            <a:pPr marL="0" indent="0" algn="just">
              <a:buNone/>
            </a:pPr>
            <a:r>
              <a:rPr lang="cs-CZ" sz="1600" b="1" dirty="0" smtClean="0"/>
              <a:t>Probíhající výzva SC 2.1 – individuální projekty: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79. – Sociální bydlení II.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80. – Sociální bydlení pro sociálně vyloučené lokality II.</a:t>
            </a:r>
          </a:p>
          <a:p>
            <a:pPr marL="0" lvl="1" indent="0" algn="just">
              <a:buNone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Plánované </a:t>
            </a:r>
            <a:r>
              <a:rPr lang="cs-CZ" sz="1600" b="1" dirty="0">
                <a:solidFill>
                  <a:prstClr val="black"/>
                </a:solidFill>
              </a:rPr>
              <a:t>výzvy SC 2.1 v roce 2017 a 2018 - individuální projekty:</a:t>
            </a:r>
          </a:p>
          <a:p>
            <a:pPr marL="0" lvl="1" indent="0" algn="just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Rozvoj </a:t>
            </a:r>
            <a:r>
              <a:rPr lang="cs-CZ" sz="1600" dirty="0">
                <a:solidFill>
                  <a:prstClr val="black"/>
                </a:solidFill>
              </a:rPr>
              <a:t>sociálních služeb II</a:t>
            </a:r>
            <a:r>
              <a:rPr lang="cs-CZ" sz="1600" dirty="0" smtClean="0">
                <a:solidFill>
                  <a:prstClr val="black"/>
                </a:solidFill>
              </a:rPr>
              <a:t>. (i SVL), </a:t>
            </a:r>
            <a:r>
              <a:rPr lang="cs-CZ" sz="1600" dirty="0">
                <a:solidFill>
                  <a:prstClr val="black"/>
                </a:solidFill>
              </a:rPr>
              <a:t>plán vyhlášení </a:t>
            </a:r>
            <a:r>
              <a:rPr lang="cs-CZ" sz="1600" dirty="0" smtClean="0">
                <a:solidFill>
                  <a:prstClr val="black"/>
                </a:solidFill>
              </a:rPr>
              <a:t>4/2018</a:t>
            </a:r>
            <a:endParaRPr lang="cs-CZ" sz="1600" dirty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600" dirty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r>
              <a:rPr lang="cs-CZ" sz="1600" b="1" dirty="0">
                <a:solidFill>
                  <a:prstClr val="black"/>
                </a:solidFill>
              </a:rPr>
              <a:t>Harmonogram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b="1" dirty="0">
                <a:solidFill>
                  <a:prstClr val="black"/>
                </a:solidFill>
              </a:rPr>
              <a:t>výzev</a:t>
            </a:r>
            <a:r>
              <a:rPr lang="cs-CZ" sz="1600" dirty="0">
                <a:solidFill>
                  <a:prstClr val="black"/>
                </a:solidFill>
              </a:rPr>
              <a:t>: </a:t>
            </a:r>
            <a:r>
              <a:rPr lang="cs-CZ" sz="1600" dirty="0">
                <a:solidFill>
                  <a:prstClr val="black"/>
                </a:solidFill>
                <a:hlinkClick r:id="rId2"/>
              </a:rPr>
              <a:t>http://www.dotaceeu.cz/cs/Microsites/IROP/Dokumenty</a:t>
            </a:r>
            <a:endParaRPr lang="cs-CZ" sz="1600" dirty="0">
              <a:solidFill>
                <a:prstClr val="black"/>
              </a:solidFill>
            </a:endParaRPr>
          </a:p>
          <a:p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cap="all" dirty="0">
                <a:solidFill>
                  <a:srgbClr val="4F81BD"/>
                </a:solidFill>
                <a:latin typeface="Myriad Pro"/>
              </a:rPr>
              <a:t>Výzvy IROP SC 2.1</a:t>
            </a:r>
            <a:br>
              <a:rPr lang="cs-CZ" sz="2400" b="1" cap="all" dirty="0">
                <a:solidFill>
                  <a:srgbClr val="4F81BD"/>
                </a:solidFill>
                <a:latin typeface="Myriad Pro"/>
              </a:rPr>
            </a:br>
            <a:r>
              <a:rPr lang="cs-CZ" sz="2400" b="1" cap="all" dirty="0">
                <a:solidFill>
                  <a:srgbClr val="4F81BD"/>
                </a:solidFill>
                <a:latin typeface="Myriad Pro"/>
              </a:rPr>
              <a:t>Integrované nástroje</a:t>
            </a:r>
            <a:endParaRPr lang="cs-CZ" dirty="0"/>
          </a:p>
        </p:txBody>
      </p:sp>
      <p:graphicFrame>
        <p:nvGraphicFramePr>
          <p:cNvPr id="4" name="Zástupný symbol pro obsah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569074"/>
              </p:ext>
            </p:extLst>
          </p:nvPr>
        </p:nvGraphicFramePr>
        <p:xfrm>
          <a:off x="457200" y="1979454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391536989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3926297370"/>
                    </a:ext>
                  </a:extLst>
                </a:gridCol>
                <a:gridCol w="1522512">
                  <a:extLst>
                    <a:ext uri="{9D8B030D-6E8A-4147-A177-3AD203B41FA5}">
                      <a16:colId xmlns:a16="http://schemas.microsoft.com/office/drawing/2014/main" val="2253684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Číslo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 výzvy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Vyhlášení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87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INFRASTRUKTURA - INTEGROVANÉ PROJEKTY ITI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2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62.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INFRASTRUKTURA - INTEGROVANÉ PROJEKTY IPRÚ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8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63.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INFRASTRUKTURA - INTEGROVANÉ PROJEKTY CLLD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53560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320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Integrované </a:t>
            </a:r>
            <a:r>
              <a:rPr lang="cs-CZ" sz="320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690689"/>
            <a:ext cx="8210550" cy="4486274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cs-CZ" dirty="0"/>
              <a:t>Platí </a:t>
            </a:r>
            <a:r>
              <a:rPr lang="cs-CZ" b="1" dirty="0"/>
              <a:t>stejné podmínky jako pro individuální projekty </a:t>
            </a:r>
            <a:r>
              <a:rPr lang="cs-CZ" dirty="0"/>
              <a:t>v daném  specifickém cíli (způsobilost výdajů, územní zaměření, typů příjemců, veřejné podpory, veřejných zakázek apod.).</a:t>
            </a:r>
          </a:p>
          <a:p>
            <a:pPr lvl="1">
              <a:defRPr/>
            </a:pPr>
            <a:r>
              <a:rPr lang="cs-CZ" b="1" dirty="0"/>
              <a:t>Zároveň</a:t>
            </a:r>
            <a:r>
              <a:rPr lang="cs-CZ" dirty="0"/>
              <a:t> je nezbytný </a:t>
            </a:r>
            <a:r>
              <a:rPr lang="cs-CZ" b="1" dirty="0"/>
              <a:t>soulad</a:t>
            </a:r>
            <a:r>
              <a:rPr lang="cs-CZ" dirty="0"/>
              <a:t> s danou </a:t>
            </a:r>
            <a:r>
              <a:rPr lang="cs-CZ" b="1" dirty="0"/>
              <a:t>integrovanou</a:t>
            </a:r>
            <a:r>
              <a:rPr lang="cs-CZ" dirty="0"/>
              <a:t> </a:t>
            </a:r>
            <a:r>
              <a:rPr lang="cs-CZ" b="1" dirty="0"/>
              <a:t>strategií.</a:t>
            </a:r>
          </a:p>
          <a:p>
            <a:pPr lvl="1">
              <a:defRPr/>
            </a:pPr>
            <a:r>
              <a:rPr lang="cs-CZ" dirty="0"/>
              <a:t>Žadatel, který chce realizovat projekt v rámci integrované strategie, musí </a:t>
            </a:r>
            <a:r>
              <a:rPr lang="cs-CZ" b="1" dirty="0"/>
              <a:t>konzultovat</a:t>
            </a:r>
            <a:r>
              <a:rPr lang="cs-CZ" dirty="0"/>
              <a:t> projektový záměr před jeho podáním </a:t>
            </a:r>
            <a:r>
              <a:rPr lang="cs-CZ" b="1" dirty="0"/>
              <a:t>s nositelem</a:t>
            </a:r>
            <a:r>
              <a:rPr lang="cs-CZ" dirty="0"/>
              <a:t> příslušné integrované strategie – získat vyjádření Řídicího výboru v případě ITI/IPRÚ.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bydlení II.</a:t>
            </a:r>
          </a:p>
          <a:p>
            <a:pPr algn="ctr"/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09343"/>
            <a:ext cx="7886700" cy="45676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u="sng" dirty="0" smtClean="0"/>
              <a:t>Rozdíl – území realizace</a:t>
            </a:r>
            <a:r>
              <a:rPr lang="cs-CZ" sz="3000" dirty="0" smtClean="0"/>
              <a:t>:</a:t>
            </a:r>
          </a:p>
          <a:p>
            <a:r>
              <a:rPr lang="cs-CZ" dirty="0" smtClean="0"/>
              <a:t>79. výzva - </a:t>
            </a:r>
            <a:r>
              <a:rPr lang="cs-CZ" b="1" i="1" dirty="0"/>
              <a:t>SOCIÁLNÍ BYDLENÍ </a:t>
            </a:r>
            <a:r>
              <a:rPr lang="cs-CZ" b="1" i="1" dirty="0" smtClean="0"/>
              <a:t>II.</a:t>
            </a:r>
          </a:p>
          <a:p>
            <a:pPr lvl="1"/>
            <a:r>
              <a:rPr lang="cs-CZ" dirty="0"/>
              <a:t>Území správního obvodu obcí s rozšířenou působností, kde </a:t>
            </a:r>
            <a:r>
              <a:rPr lang="cs-CZ" dirty="0" smtClean="0"/>
              <a:t>se </a:t>
            </a:r>
            <a:r>
              <a:rPr lang="cs-CZ" dirty="0"/>
              <a:t>nenachází sociálně vyloučené lokality, mimo území hl. m. Prahy (viz příloha č. 5 Specifických pravidel).</a:t>
            </a:r>
          </a:p>
          <a:p>
            <a:pPr lvl="1"/>
            <a:endParaRPr lang="cs-CZ" b="1" i="1" dirty="0" smtClean="0"/>
          </a:p>
          <a:p>
            <a:r>
              <a:rPr lang="cs-CZ" dirty="0"/>
              <a:t>80. výzva -</a:t>
            </a:r>
            <a:r>
              <a:rPr lang="cs-CZ" b="1" i="1" dirty="0" smtClean="0"/>
              <a:t> </a:t>
            </a:r>
            <a:r>
              <a:rPr lang="cs-CZ" b="1" i="1" dirty="0"/>
              <a:t>SOCIÁLNÍ BYDLENÍ PRO SOCIÁLNĚ VYLOUČENÉ LOKALITY II</a:t>
            </a:r>
            <a:r>
              <a:rPr lang="cs-CZ" b="1" i="1" dirty="0" smtClean="0"/>
              <a:t>.</a:t>
            </a:r>
          </a:p>
          <a:p>
            <a:pPr lvl="1"/>
            <a:r>
              <a:rPr lang="cs-CZ" dirty="0"/>
              <a:t>Území správního obvodu obcí s rozšířenou působností, kde </a:t>
            </a:r>
            <a:r>
              <a:rPr lang="cs-CZ" dirty="0" smtClean="0"/>
              <a:t>se </a:t>
            </a:r>
            <a:r>
              <a:rPr lang="cs-CZ" dirty="0"/>
              <a:t>nachází sociálně vyloučené lokality, mimo území hl. m. Prahy (viz příloha č. 5 Specifických pravidel).</a:t>
            </a:r>
          </a:p>
          <a:p>
            <a:pPr lvl="1"/>
            <a:r>
              <a:rPr lang="cs-CZ" dirty="0" smtClean="0"/>
              <a:t>Území </a:t>
            </a:r>
            <a:r>
              <a:rPr lang="cs-CZ" dirty="0"/>
              <a:t>se schválenou strategií pro Koordinovaný přístup k sociálně vyloučeným lokalitám (viz příloha č. 5 Specifických pravidel).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Vyhlášení výzev: </a:t>
            </a:r>
            <a:r>
              <a:rPr lang="cs-CZ" sz="2000" dirty="0"/>
              <a:t>	</a:t>
            </a:r>
            <a:r>
              <a:rPr lang="cs-CZ" sz="2000" dirty="0" smtClean="0"/>
              <a:t>	</a:t>
            </a:r>
            <a:r>
              <a:rPr lang="cs-CZ" sz="2000" b="1" dirty="0" smtClean="0"/>
              <a:t>8. 3. 2018</a:t>
            </a:r>
            <a:endParaRPr lang="cs-CZ" sz="2000" b="1" dirty="0"/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2000" dirty="0"/>
              <a:t>Příjem žádostí: 	</a:t>
            </a:r>
            <a:r>
              <a:rPr lang="cs-CZ" sz="2000" dirty="0" smtClean="0"/>
              <a:t>	</a:t>
            </a:r>
            <a:r>
              <a:rPr lang="cs-CZ" sz="2000" b="1" dirty="0" smtClean="0"/>
              <a:t>od 14. </a:t>
            </a:r>
            <a:r>
              <a:rPr lang="cs-CZ" sz="2000" b="1" dirty="0"/>
              <a:t>6</a:t>
            </a:r>
            <a:r>
              <a:rPr lang="cs-CZ" sz="2000" b="1" dirty="0" smtClean="0"/>
              <a:t>. 2018 </a:t>
            </a:r>
            <a:r>
              <a:rPr lang="cs-CZ" sz="2000" b="1" dirty="0"/>
              <a:t>do  </a:t>
            </a:r>
            <a:r>
              <a:rPr lang="cs-CZ" sz="2000" b="1" dirty="0" smtClean="0"/>
              <a:t>18. 9. 2018, 13:00</a:t>
            </a:r>
            <a:endParaRPr lang="cs-CZ" sz="2000" b="1" dirty="0"/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2000" u="sng" dirty="0"/>
              <a:t>Kolová výzva</a:t>
            </a:r>
            <a:r>
              <a:rPr lang="cs-CZ" sz="2000" dirty="0"/>
              <a:t> – hodnocení projektů probíhá po uzavření příjmů 				  žádostí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2000" dirty="0"/>
              <a:t>Datum zahájení realizace projektu: 	</a:t>
            </a:r>
            <a:r>
              <a:rPr lang="cs-CZ" sz="2000" dirty="0" smtClean="0"/>
              <a:t>	od</a:t>
            </a:r>
            <a:r>
              <a:rPr lang="cs-CZ" sz="2000" b="1" dirty="0" smtClean="0"/>
              <a:t> </a:t>
            </a:r>
            <a:r>
              <a:rPr lang="cs-CZ" sz="2000" b="1" dirty="0"/>
              <a:t>1. 1. 2014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2000" dirty="0"/>
              <a:t>Datum ukončení realizace projektu: 	do</a:t>
            </a:r>
            <a:r>
              <a:rPr lang="cs-CZ" sz="2000" b="1" dirty="0"/>
              <a:t> 31. 12. </a:t>
            </a:r>
            <a:r>
              <a:rPr lang="cs-CZ" sz="2000" b="1" dirty="0" smtClean="0"/>
              <a:t>2021</a:t>
            </a:r>
            <a:endParaRPr lang="cs-CZ" sz="2000" b="1" dirty="0"/>
          </a:p>
          <a:p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semináře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87680" y="1433778"/>
            <a:ext cx="79363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9:00 – 9:30</a:t>
            </a:r>
            <a:r>
              <a:rPr lang="cs-CZ" b="1" dirty="0"/>
              <a:t>	Prezence účastníků	</a:t>
            </a:r>
            <a:endParaRPr lang="cs-CZ" sz="2400" dirty="0"/>
          </a:p>
          <a:p>
            <a:r>
              <a:rPr lang="cs-CZ" dirty="0" smtClean="0"/>
              <a:t>9:30 </a:t>
            </a:r>
            <a:r>
              <a:rPr lang="cs-CZ" dirty="0"/>
              <a:t>– 10:00	</a:t>
            </a:r>
            <a:r>
              <a:rPr lang="cs-CZ" b="1" dirty="0"/>
              <a:t>Zahájení, představení Integrovaného regionálního operačního </a:t>
            </a:r>
            <a:r>
              <a:rPr lang="cs-CZ" b="1" dirty="0" smtClean="0"/>
              <a:t>				programu</a:t>
            </a:r>
            <a:r>
              <a:rPr lang="cs-CZ" b="1" dirty="0"/>
              <a:t>, Řídicího orgánu IROP a Centra pro regionální rozvoj </a:t>
            </a:r>
            <a:r>
              <a:rPr lang="cs-CZ" b="1" dirty="0" smtClean="0"/>
              <a:t>				České republiky</a:t>
            </a:r>
            <a:r>
              <a:rPr lang="cs-CZ" b="1" dirty="0"/>
              <a:t>, informace k dalším výzvám ve Specifickém cíli 2.1 </a:t>
            </a:r>
            <a:r>
              <a:rPr lang="cs-CZ" b="1" dirty="0" smtClean="0"/>
              <a:t>			IROP</a:t>
            </a:r>
            <a:endParaRPr lang="cs-CZ" sz="2400" dirty="0"/>
          </a:p>
          <a:p>
            <a:r>
              <a:rPr lang="cs-CZ" dirty="0" smtClean="0"/>
              <a:t>10:00 </a:t>
            </a:r>
            <a:r>
              <a:rPr lang="cs-CZ" dirty="0"/>
              <a:t>– 10:45</a:t>
            </a:r>
            <a:r>
              <a:rPr lang="cs-CZ" b="1" dirty="0"/>
              <a:t>  </a:t>
            </a:r>
            <a:r>
              <a:rPr lang="cs-CZ" b="1" dirty="0" smtClean="0"/>
              <a:t>79</a:t>
            </a:r>
            <a:r>
              <a:rPr lang="cs-CZ" b="1" dirty="0"/>
              <a:t>. a 80. výzva IROP „Sociální bydlení (pro sociálně vyloučené </a:t>
            </a:r>
            <a:r>
              <a:rPr lang="cs-CZ" b="1" dirty="0" smtClean="0"/>
              <a:t>				lokality</a:t>
            </a:r>
            <a:r>
              <a:rPr lang="cs-CZ" b="1" dirty="0"/>
              <a:t>) II.“  - parametry výzvy pro sociálně vyloučené lokality a pro </a:t>
            </a:r>
            <a:r>
              <a:rPr lang="cs-CZ" b="1" dirty="0" smtClean="0"/>
              <a:t>			lokality </a:t>
            </a:r>
            <a:r>
              <a:rPr lang="cs-CZ" b="1" dirty="0"/>
              <a:t>bez sociálně vyloučené lokality, podporované aktivity, </a:t>
            </a:r>
            <a:r>
              <a:rPr lang="cs-CZ" b="1" dirty="0" smtClean="0"/>
              <a:t>				způsobilé výdaje</a:t>
            </a:r>
            <a:r>
              <a:rPr lang="cs-CZ" b="1" dirty="0"/>
              <a:t>, povinné přílohy žádosti, </a:t>
            </a:r>
            <a:r>
              <a:rPr lang="cs-CZ" b="1" dirty="0" smtClean="0"/>
              <a:t>dotazy</a:t>
            </a:r>
          </a:p>
          <a:p>
            <a:r>
              <a:rPr lang="cs-CZ" dirty="0"/>
              <a:t>10:45 – 11:30</a:t>
            </a:r>
            <a:r>
              <a:rPr lang="cs-CZ" b="1" dirty="0"/>
              <a:t>	Pověření k výkonu služby obecně hospodářského zájmu v oblasti </a:t>
            </a:r>
            <a:r>
              <a:rPr lang="cs-CZ" b="1" dirty="0" smtClean="0"/>
              <a:t>			sociálního </a:t>
            </a:r>
            <a:r>
              <a:rPr lang="cs-CZ" b="1" dirty="0"/>
              <a:t>bydlení, prezentace nového modelu výpočtu </a:t>
            </a:r>
            <a:r>
              <a:rPr lang="cs-CZ" b="1" dirty="0" smtClean="0"/>
              <a:t>					kompenzačního mechanismu </a:t>
            </a:r>
            <a:r>
              <a:rPr lang="cs-CZ" b="1" dirty="0"/>
              <a:t>v souladu s Rozhodnutím Komise </a:t>
            </a:r>
            <a:r>
              <a:rPr lang="cs-CZ" b="1" dirty="0" smtClean="0"/>
              <a:t>			2012/21/EU</a:t>
            </a:r>
          </a:p>
          <a:p>
            <a:r>
              <a:rPr lang="cs-CZ" dirty="0"/>
              <a:t>11:15 – 11:30	</a:t>
            </a:r>
            <a:r>
              <a:rPr lang="cs-CZ" b="1" dirty="0" smtClean="0"/>
              <a:t>Přestávka</a:t>
            </a:r>
            <a:r>
              <a:rPr lang="cs-CZ" dirty="0"/>
              <a:t> </a:t>
            </a:r>
          </a:p>
          <a:p>
            <a:r>
              <a:rPr lang="cs-CZ" dirty="0"/>
              <a:t>11:45 – 13:30	</a:t>
            </a:r>
            <a:r>
              <a:rPr lang="cs-CZ" b="1" dirty="0"/>
              <a:t>Základní informace o aplikaci MS2014+, systém hodnocení </a:t>
            </a:r>
            <a:r>
              <a:rPr lang="cs-CZ" b="1" dirty="0" smtClean="0"/>
              <a:t>				projektů </a:t>
            </a:r>
            <a:r>
              <a:rPr lang="cs-CZ" b="1" dirty="0"/>
              <a:t>a další administrace projektu, kontrola výběrových a </a:t>
            </a:r>
            <a:r>
              <a:rPr lang="cs-CZ" b="1" dirty="0" smtClean="0"/>
              <a:t>				zadávacích řízení</a:t>
            </a:r>
          </a:p>
          <a:p>
            <a:r>
              <a:rPr lang="cs-CZ" dirty="0"/>
              <a:t>13:30 	</a:t>
            </a:r>
            <a:r>
              <a:rPr lang="cs-CZ" dirty="0" smtClean="0"/>
              <a:t>	</a:t>
            </a:r>
            <a:r>
              <a:rPr lang="cs-CZ" b="1" dirty="0" smtClean="0"/>
              <a:t>Závěr</a:t>
            </a:r>
          </a:p>
          <a:p>
            <a:endParaRPr lang="cs-CZ" sz="5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33777"/>
            <a:ext cx="7886700" cy="47431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Podpora - 79. výzva</a:t>
            </a:r>
            <a:r>
              <a:rPr lang="cs-CZ" dirty="0" smtClean="0"/>
              <a:t>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Evropský fond pro regionální rozvoj – </a:t>
            </a:r>
            <a:r>
              <a:rPr lang="cs-CZ" dirty="0" smtClean="0"/>
              <a:t>600 </a:t>
            </a:r>
            <a:r>
              <a:rPr lang="cs-CZ" dirty="0"/>
              <a:t>000 000 Kč</a:t>
            </a:r>
          </a:p>
          <a:p>
            <a:pPr marL="0" indent="0">
              <a:buNone/>
            </a:pPr>
            <a:r>
              <a:rPr lang="cs-CZ" dirty="0"/>
              <a:t>Státní rozpočet – 105 882 353 </a:t>
            </a:r>
            <a:r>
              <a:rPr lang="cs-CZ" dirty="0" smtClean="0"/>
              <a:t>Kč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Podpora - 80. </a:t>
            </a:r>
            <a:r>
              <a:rPr lang="cs-CZ" b="1" dirty="0"/>
              <a:t>výzva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Evropský fond pro regionální rozvoj – </a:t>
            </a:r>
            <a:r>
              <a:rPr lang="cs-CZ" dirty="0" smtClean="0"/>
              <a:t>1 400 </a:t>
            </a:r>
            <a:r>
              <a:rPr lang="cs-CZ" dirty="0"/>
              <a:t>000 000 Kč </a:t>
            </a:r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/>
              <a:t>toho alokace pro projekty realizované v rámci Koordinovaného přístupu k sociálně vyloučeným lokalitám: </a:t>
            </a:r>
            <a:r>
              <a:rPr lang="cs-CZ" dirty="0" smtClean="0"/>
              <a:t>320 </a:t>
            </a:r>
            <a:r>
              <a:rPr lang="cs-CZ" dirty="0"/>
              <a:t>000 000 Kč (EFRR).</a:t>
            </a:r>
          </a:p>
          <a:p>
            <a:pPr marL="0" indent="0">
              <a:buNone/>
            </a:pPr>
            <a:r>
              <a:rPr lang="cs-CZ" dirty="0" smtClean="0"/>
              <a:t>Státní </a:t>
            </a:r>
            <a:r>
              <a:rPr lang="cs-CZ" dirty="0"/>
              <a:t>rozpočet – 247 058 824 </a:t>
            </a:r>
            <a:r>
              <a:rPr lang="cs-CZ" dirty="0" smtClean="0"/>
              <a:t>Kč</a:t>
            </a:r>
          </a:p>
          <a:p>
            <a:pPr marL="0" indent="0">
              <a:buNone/>
            </a:pPr>
            <a:endParaRPr lang="cs-CZ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prstClr val="black"/>
                </a:solidFill>
              </a:rPr>
              <a:t>Výše celkových způsobilých výdajů v </a:t>
            </a:r>
            <a:r>
              <a:rPr lang="cs-CZ" b="1" dirty="0" smtClean="0">
                <a:solidFill>
                  <a:prstClr val="black"/>
                </a:solidFill>
              </a:rPr>
              <a:t>projektu</a:t>
            </a:r>
          </a:p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Minimální </a:t>
            </a:r>
            <a:r>
              <a:rPr lang="cs-CZ" dirty="0">
                <a:solidFill>
                  <a:prstClr val="black"/>
                </a:solidFill>
              </a:rPr>
              <a:t>způsobilé výdaje </a:t>
            </a:r>
            <a:r>
              <a:rPr lang="cs-CZ" dirty="0" smtClean="0">
                <a:solidFill>
                  <a:prstClr val="black"/>
                </a:solidFill>
              </a:rPr>
              <a:t>- 500 </a:t>
            </a:r>
            <a:r>
              <a:rPr lang="cs-CZ" dirty="0">
                <a:solidFill>
                  <a:prstClr val="black"/>
                </a:solidFill>
              </a:rPr>
              <a:t>000 Kč.</a:t>
            </a:r>
            <a:br>
              <a:rPr lang="cs-CZ" dirty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Maximální </a:t>
            </a:r>
            <a:r>
              <a:rPr lang="cs-CZ" dirty="0">
                <a:solidFill>
                  <a:prstClr val="black"/>
                </a:solidFill>
              </a:rPr>
              <a:t>způsobilé </a:t>
            </a:r>
            <a:r>
              <a:rPr lang="cs-CZ" dirty="0" smtClean="0">
                <a:solidFill>
                  <a:prstClr val="black"/>
                </a:solidFill>
              </a:rPr>
              <a:t>výdaje: </a:t>
            </a:r>
          </a:p>
          <a:p>
            <a:r>
              <a:rPr lang="cs-CZ" b="1" dirty="0"/>
              <a:t>v režimu de </a:t>
            </a:r>
            <a:r>
              <a:rPr lang="cs-CZ" b="1" dirty="0" err="1"/>
              <a:t>minimis</a:t>
            </a:r>
            <a:r>
              <a:rPr lang="cs-CZ" b="1" dirty="0"/>
              <a:t> </a:t>
            </a:r>
            <a:r>
              <a:rPr lang="cs-CZ" b="1" dirty="0" smtClean="0"/>
              <a:t>SOHZ - </a:t>
            </a:r>
            <a:r>
              <a:rPr lang="cs-CZ" dirty="0" smtClean="0"/>
              <a:t>15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000 000 </a:t>
            </a:r>
            <a:r>
              <a:rPr lang="cs-CZ" dirty="0" smtClean="0">
                <a:solidFill>
                  <a:prstClr val="black"/>
                </a:solidFill>
              </a:rPr>
              <a:t>Kč (</a:t>
            </a:r>
            <a:r>
              <a:rPr lang="cs-CZ" dirty="0"/>
              <a:t>Celkové způsobilé výdaje nesmí přesáhnout částku </a:t>
            </a:r>
            <a:r>
              <a:rPr lang="cs-CZ" b="1" dirty="0"/>
              <a:t>500 000 EUR</a:t>
            </a:r>
            <a:r>
              <a:rPr lang="cs-CZ" dirty="0"/>
              <a:t> přepočtenou kurzem Evropské centrální banky ke dni vydání Rozhodnutí o poskytnutí </a:t>
            </a:r>
            <a:r>
              <a:rPr lang="cs-CZ" dirty="0" smtClean="0"/>
              <a:t>dotace)</a:t>
            </a:r>
            <a:endParaRPr lang="cs-CZ" dirty="0" smtClean="0">
              <a:solidFill>
                <a:prstClr val="black"/>
              </a:solidFill>
            </a:endParaRPr>
          </a:p>
          <a:p>
            <a:r>
              <a:rPr lang="cs-CZ" b="1" dirty="0"/>
              <a:t>v režimu SOHZ </a:t>
            </a:r>
            <a:r>
              <a:rPr lang="cs-CZ" dirty="0" smtClean="0"/>
              <a:t>– 300 000 000 Kč</a:t>
            </a:r>
            <a:endParaRPr lang="cs-CZ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sz="3200" b="1" dirty="0"/>
              <a:t>Oprávnění žadatelé: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obce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nestátní neziskové organizace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církve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církevní organizace</a:t>
            </a:r>
          </a:p>
          <a:p>
            <a:pPr marL="0" indent="0" algn="ctr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dirty="0"/>
              <a:t>Nestátní neziskové organizace, církve a církevní organizace vykonávají činnost v jedné z oblastí: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podpora nebo ochrana osob se zdravotním postižením a znevýhodněných osob,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sociální služby či aktivity sociálního začleňování.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07808" y="1554644"/>
            <a:ext cx="770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2000" dirty="0"/>
              <a:t>Cílem je dostupné nájemní sociální bydlení, které umožní sociálně vyloučeným osobám a osobám ohroženým sociálním vyloučením vstup do nájemního bydlení v ČR. 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2000" dirty="0"/>
              <a:t>Nástrojem dosažení tohoto cíle je </a:t>
            </a:r>
            <a:r>
              <a:rPr lang="cs-CZ" sz="2000" b="1" dirty="0"/>
              <a:t>výstavba nových sociálních bytů, pořízení bytů formou výstavby, nákupu, rekonstrukce bytu, či adaptace nebytových prostor pro potřeby sociálního bydlení a pořízení nezbytného základního vybavení</a:t>
            </a:r>
            <a:r>
              <a:rPr lang="cs-CZ" sz="2000" dirty="0"/>
              <a:t>.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2000" b="1" dirty="0"/>
              <a:t>Nová výstavba a nákup sociálních bytů </a:t>
            </a:r>
            <a:r>
              <a:rPr lang="cs-CZ" sz="2000" dirty="0"/>
              <a:t>bude povolena pouze mimo základní sídelní jednotky uvedené v </a:t>
            </a:r>
            <a:r>
              <a:rPr lang="cs-CZ" sz="2000" b="1" dirty="0"/>
              <a:t>Seznamu základních sídelních jednotek s vyloučením podpory nové výstavby nebo nákupu sociálních bytů v IROP</a:t>
            </a:r>
            <a:r>
              <a:rPr lang="cs-CZ" sz="2000" dirty="0"/>
              <a:t> v příloze č. 10 těchto Pravidel. 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2000" dirty="0"/>
              <a:t>Ubytovny a zařízení dočasného nestandardního ubytování nejsou podporovány.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378624" y="1540237"/>
            <a:ext cx="770400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b="1" dirty="0" smtClean="0"/>
              <a:t>Cílovou </a:t>
            </a:r>
            <a:r>
              <a:rPr lang="cs-CZ" b="1" dirty="0"/>
              <a:t>skupinou </a:t>
            </a:r>
            <a:r>
              <a:rPr lang="cs-CZ" dirty="0"/>
              <a:t>v sociálním bydlení jsou </a:t>
            </a:r>
            <a:r>
              <a:rPr lang="cs-CZ" b="1" dirty="0"/>
              <a:t>osoby v bytové </a:t>
            </a:r>
            <a:r>
              <a:rPr lang="cs-CZ" b="1" dirty="0" smtClean="0"/>
              <a:t>nouzi</a:t>
            </a:r>
            <a:r>
              <a:rPr lang="cs-CZ" dirty="0" smtClean="0"/>
              <a:t> dle Evropské typologie bezdomovectví ETHOS – např</a:t>
            </a:r>
            <a:r>
              <a:rPr lang="cs-CZ" dirty="0"/>
              <a:t>. </a:t>
            </a:r>
            <a:r>
              <a:rPr lang="cs-CZ" dirty="0" smtClean="0"/>
              <a:t>osoby </a:t>
            </a:r>
            <a:r>
              <a:rPr lang="cs-CZ" dirty="0"/>
              <a:t>v nízkoprahové </a:t>
            </a:r>
            <a:r>
              <a:rPr lang="cs-CZ" dirty="0" smtClean="0"/>
              <a:t>noclehárně, matky </a:t>
            </a:r>
            <a:r>
              <a:rPr lang="cs-CZ" dirty="0"/>
              <a:t>nebo otcové s dětmi v azylovém </a:t>
            </a:r>
            <a:r>
              <a:rPr lang="cs-CZ" dirty="0" smtClean="0"/>
              <a:t>domě, žadatelé </a:t>
            </a:r>
            <a:r>
              <a:rPr lang="cs-CZ" dirty="0"/>
              <a:t>o azyl v azylových </a:t>
            </a:r>
            <a:r>
              <a:rPr lang="cs-CZ" dirty="0" smtClean="0"/>
              <a:t>zařízeních.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dirty="0"/>
              <a:t>Osobou v bytové nouzi se dále rozumí </a:t>
            </a:r>
            <a:r>
              <a:rPr lang="cs-CZ" b="1" dirty="0"/>
              <a:t>osoba v ekonomicky produktivním věku</a:t>
            </a:r>
            <a:r>
              <a:rPr lang="cs-CZ" dirty="0"/>
              <a:t>, která </a:t>
            </a:r>
            <a:r>
              <a:rPr lang="cs-CZ" b="1" dirty="0"/>
              <a:t>nemá uzavřenou jinou nájemní smlouvu</a:t>
            </a:r>
            <a:r>
              <a:rPr lang="cs-CZ" dirty="0"/>
              <a:t>, nemá ve vlastnictví ani spoluvlastnictví bytový dům, rodinný dům, byt, dům pro rekreační nebo jiné ubytovací účely a zároveň její průměrný </a:t>
            </a:r>
            <a:r>
              <a:rPr lang="cs-CZ" b="1" dirty="0"/>
              <a:t>čistý měsíční příjem v období 12 kalendářních měsíců před uzavřením nájemní smlouvy nepřesáhl 0,6 násobek průměrné hrubé měsíční mzdy</a:t>
            </a:r>
            <a:r>
              <a:rPr lang="cs-CZ" dirty="0"/>
              <a:t>. Při určování započitatelných příjmů posuzované osoby se postupuje podle zákona č. 110/2006 Sb., o životním a existenčním minimu</a:t>
            </a:r>
            <a:r>
              <a:rPr lang="cs-CZ" dirty="0" smtClean="0"/>
              <a:t>.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dirty="0"/>
              <a:t>Nájemní smlouva může být také uzavřena s osobou z cílové skupiny, která není v ekonomicky produktivním věku (tj. 65 let a výše), když minimálně dalších 50 % členů, užívajících domácnost, je v ekonomicky produktivním věku </a:t>
            </a: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597408" y="1316736"/>
            <a:ext cx="78265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16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Hlavní aktivity projektu:</a:t>
            </a:r>
          </a:p>
          <a:p>
            <a:pPr indent="-171450" algn="just">
              <a:buFont typeface="Wingdings" panose="05000000000000000000" pitchFamily="2" charset="2"/>
              <a:buChar char="§"/>
            </a:pPr>
            <a:r>
              <a:rPr lang="cs-CZ" sz="14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nákup </a:t>
            </a: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objektů, domů, bytů a pozemků,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výstavba nových sociálních bytů,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nákup a dostavba nedokončených staveb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rekonstrukce a úpravy objektu, domu nebo bytu,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pořízení základního vybavení bytové jednotky,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rekonstrukce a úpravy společných prostor bytových domů.</a:t>
            </a:r>
          </a:p>
          <a:p>
            <a:pPr algn="just"/>
            <a:r>
              <a:rPr lang="cs-CZ" sz="14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Na </a:t>
            </a: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hlavní aktivitu projektu musí být vynaloženo </a:t>
            </a:r>
            <a:r>
              <a:rPr lang="cs-CZ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minimálně 85 % celkových způsobilých výdajů projektu</a:t>
            </a: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 </a:t>
            </a:r>
          </a:p>
          <a:p>
            <a:pPr algn="just"/>
            <a:endParaRPr lang="cs-CZ" sz="16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sz="16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Vedlejší aktivity projektu: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technický dozor investora, BOZP, autorský dozor,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zeleň v okolí budov a na budovách</a:t>
            </a:r>
            <a:endParaRPr lang="cs-CZ" sz="14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projektová dokumentace stavby,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studie proveditelnosti,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pořízení služeb bezprostředně souvisejících s realizací projektu (příprava a realizace zadávacích a výběrových řízení),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povinná publicita (dle kap. 13 Obecných pravidel</a:t>
            </a:r>
            <a:r>
              <a:rPr lang="cs-CZ" sz="14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).</a:t>
            </a:r>
            <a:endParaRPr lang="cs-CZ" sz="14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/>
            <a:r>
              <a:rPr lang="cs-CZ" sz="14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Na </a:t>
            </a: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vedlejší aktivity projektu může být vynaloženo </a:t>
            </a:r>
            <a:r>
              <a:rPr lang="cs-CZ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maximálně 15 % celkových způsobilých výdajů projektu</a:t>
            </a: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Část výdajů na vedlejší aktivity projektu nad 15 % celkových způsobilých výdajů projektu je nezpůsobilá.</a:t>
            </a:r>
            <a:endParaRPr lang="cs-CZ" sz="16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96423" y="1140116"/>
            <a:ext cx="7704000" cy="523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Parametry sociálního bydlení</a:t>
            </a:r>
            <a:endParaRPr lang="cs-CZ" sz="2400" b="1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sociální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bydlení splňuje stavebně technické parametry dané stavebními předpisy budov pro bydlení,</a:t>
            </a: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sociálním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bytem se rozumí standardní bytová jednotka se základním vybavením bez nábytku </a:t>
            </a: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(umyvadlo, sprcha/vana,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WC, </a:t>
            </a: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kuchyňská linka, varná deska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 </a:t>
            </a: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trouba), </a:t>
            </a:r>
            <a:endParaRPr lang="cs-CZ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sociální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bydlení je určeno osobám z cílových </a:t>
            </a: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skupin (v bytové nouzi),</a:t>
            </a:r>
            <a:endParaRPr lang="cs-CZ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sociální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byt musí být umístěný v zastavěném nebo zastavitelném území podle územního </a:t>
            </a: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plánu,</a:t>
            </a:r>
            <a:endParaRPr lang="cs-CZ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sociální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bydlení musí být umístěno v lokalitě, která nevede k segregaci cílové skupiny,</a:t>
            </a: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pořízené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či rekonstruované bytové objekty sociálního bydlení musí být umístěny v běžné zástavbě s občanskou vybaveností a musí být dostupné </a:t>
            </a: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MHD,</a:t>
            </a: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V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lokalitě musí být zajištěná veřejná </a:t>
            </a: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doprava.</a:t>
            </a:r>
            <a:endParaRPr lang="cs-CZ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32192" y="1579028"/>
            <a:ext cx="770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Podmínky pro nakládání se sociálními byty</a:t>
            </a:r>
            <a:endParaRPr lang="cs-CZ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Příjemce </a:t>
            </a:r>
            <a:r>
              <a:rPr lang="cs-CZ" dirty="0"/>
              <a:t>podpory nepodmíní uzavření smlouvy o nájmu složením finančních prostředků (např. kauce).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Nájemné za 1 m</a:t>
            </a:r>
            <a:r>
              <a:rPr lang="cs-CZ" b="1" baseline="30000" dirty="0"/>
              <a:t>2</a:t>
            </a:r>
            <a:r>
              <a:rPr lang="cs-CZ" b="1" dirty="0"/>
              <a:t> podlahové plochy </a:t>
            </a:r>
            <a:r>
              <a:rPr lang="cs-CZ" dirty="0"/>
              <a:t>sociálního bytu, sjednané při uzavření nájemní smlouvy nebo změněné v průběhu trvání nájemního vztahu, </a:t>
            </a:r>
            <a:r>
              <a:rPr lang="cs-CZ" b="1" dirty="0"/>
              <a:t>nesmí překročit 57,50 Kč</a:t>
            </a:r>
            <a:r>
              <a:rPr lang="cs-CZ" dirty="0"/>
              <a:t>. Limit nájemného je možno upravit, jestliže růst měsíčního úhrnného indexu spotřebitelských cen za domácnosti překročí podle údajů Českého statistického úřadu od posledního stanovení limitu 5 %.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Příjemce je povinen uzavřít </a:t>
            </a:r>
            <a:r>
              <a:rPr lang="cs-CZ" b="1" dirty="0"/>
              <a:t>nájemní smlouvu k bytu pouze s osobou z cílové skupiny, kdy minimálně 50 % členů, užívajících domácnost, musí být </a:t>
            </a:r>
            <a:br>
              <a:rPr lang="cs-CZ" b="1" dirty="0"/>
            </a:br>
            <a:r>
              <a:rPr lang="cs-CZ" b="1" dirty="0"/>
              <a:t>v ekonomicky produktivním věku</a:t>
            </a:r>
            <a:r>
              <a:rPr lang="cs-CZ" dirty="0"/>
              <a:t>, tj. ve věku 15 až 64 let.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Nájemní smlouva může být uzavřena s osobou z cílové skupiny, která není v ekonomicky produktivním věku (tj. 65 let a výše), avšak </a:t>
            </a:r>
            <a:r>
              <a:rPr lang="cs-CZ" dirty="0"/>
              <a:t>minimálně dalších 50 % členů, užívajících domácnost, je v </a:t>
            </a:r>
            <a:r>
              <a:rPr lang="cs-CZ" dirty="0" smtClean="0"/>
              <a:t>ekonomicky </a:t>
            </a:r>
            <a:r>
              <a:rPr lang="cs-CZ" dirty="0"/>
              <a:t>produktivním věku (tj. ve věku 15 až 64 let). 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Požadavky na občanskou vybavenost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Školská zařízení: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mateřská škola v dostupné vzdálenosti odpovídající charakteru lokality;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základní škola v dostupné vzdálenosti odpovídající charakteru lokality.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Zdravotní a sociální péče: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služba praktického lékaře (i občasná) v obci, nebo v dostupné vzdálenosti odpovídající charakteru lokality;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sociální služby, podporující sociální začlenění cílové skupiny, v obci nebo v dostupné vzdálenosti.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Nákupy a služby: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prodej základních potravin a základního nepotravinářského zboží v obci.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Doprava: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veřejná doprava v obci nebo v docházkové vzdálenosti.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prstClr val="black"/>
                </a:solidFill>
              </a:rPr>
              <a:t>Další podmínky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Objekt</a:t>
            </a:r>
            <a:r>
              <a:rPr lang="cs-CZ" dirty="0"/>
              <a:t>, ve kterém je realizováno sociální bydlení, </a:t>
            </a:r>
            <a:r>
              <a:rPr lang="cs-CZ" b="1" dirty="0"/>
              <a:t>má nejvýše 12 bytových jednotek</a:t>
            </a:r>
            <a:r>
              <a:rPr lang="cs-CZ" dirty="0"/>
              <a:t>. V případě, že objekt, nebo vchod bytového domu se samostatným číslem popisným má více než 12 bytových jednotek, počet sociálních bytů v objektu nebo vchodu bytového domu se samostatným číslem popisným nepřekračuje součet 12 sociálních bytů a podílu max. 20 % z celkového počtu bytů v objektu nebo vchodu se samostatným číslem popisným nad hranicí 12 bytových jednotek</a:t>
            </a:r>
          </a:p>
          <a:p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Po dobu udržitelnosti projektu musí být cílové skupině v sociálních bytech </a:t>
            </a:r>
            <a:r>
              <a:rPr lang="cs-CZ" b="1" dirty="0"/>
              <a:t>dostupná podpora ve formě sociální práce</a:t>
            </a:r>
            <a:r>
              <a:rPr lang="cs-CZ" dirty="0"/>
              <a:t>. Sociální prací je myšleno poskytování sociální služby podle zákona č. 108/2006 Sb., nebo další sociální práci, jejímž gestorem je kvalifikovaný sociální pracovník.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627796"/>
            <a:ext cx="770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/>
              <a:t>Způsobilé </a:t>
            </a:r>
            <a:r>
              <a:rPr lang="cs-CZ" sz="2400" b="1" dirty="0" smtClean="0"/>
              <a:t>výdaje na hlavní aktivity projektu</a:t>
            </a:r>
            <a:endParaRPr lang="cs-CZ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nákup bytů,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nákup a dostavba nedokončených staveb</a:t>
            </a:r>
            <a:r>
              <a:rPr lang="cs-CZ" dirty="0" smtClean="0"/>
              <a:t>,</a:t>
            </a:r>
            <a:endParaRPr lang="cs-CZ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nákup pozemku (celého, nebo jeho části</a:t>
            </a:r>
            <a:r>
              <a:rPr lang="cs-CZ" dirty="0" smtClean="0"/>
              <a:t>) - </a:t>
            </a:r>
            <a:r>
              <a:rPr lang="cs-CZ" b="1" dirty="0"/>
              <a:t>cena pozemku nesmí přesáhnout </a:t>
            </a:r>
            <a:endParaRPr lang="cs-CZ" b="1" dirty="0" smtClean="0"/>
          </a:p>
          <a:p>
            <a:pPr lvl="0" algn="just"/>
            <a:r>
              <a:rPr lang="cs-CZ" b="1" dirty="0" smtClean="0"/>
              <a:t>     10 </a:t>
            </a:r>
            <a:r>
              <a:rPr lang="cs-CZ" b="1" dirty="0"/>
              <a:t>% celkových způsobilých </a:t>
            </a:r>
            <a:r>
              <a:rPr lang="cs-CZ" b="1" dirty="0" smtClean="0"/>
              <a:t>výdajů,</a:t>
            </a:r>
            <a:endParaRPr lang="cs-CZ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nákup objektů nebo budov (celé nebo jejich částí</a:t>
            </a:r>
            <a:r>
              <a:rPr lang="cs-CZ" dirty="0" smtClean="0"/>
              <a:t>),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výstavba sociálních </a:t>
            </a:r>
            <a:r>
              <a:rPr lang="cs-CZ" dirty="0" smtClean="0"/>
              <a:t>bytů,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zhodnocení, stavební úpravy, nástavby a přístavby bytů, </a:t>
            </a:r>
            <a:r>
              <a:rPr lang="cs-CZ" dirty="0" smtClean="0"/>
              <a:t>budov,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přestavba nebytových prostor na byty sociálního bydlení</a:t>
            </a:r>
            <a:r>
              <a:rPr lang="cs-CZ" dirty="0" smtClean="0"/>
              <a:t>,</a:t>
            </a:r>
            <a:endParaRPr lang="cs-CZ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rekonstrukce společných prostor bytového </a:t>
            </a:r>
            <a:r>
              <a:rPr lang="cs-CZ" dirty="0" smtClean="0"/>
              <a:t>domu/objektu,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budování a modernizace související inženýrské </a:t>
            </a:r>
            <a:r>
              <a:rPr lang="cs-CZ" dirty="0" smtClean="0"/>
              <a:t>sítě.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pořízení základního vybavení bytové jednotky</a:t>
            </a:r>
            <a:r>
              <a:rPr lang="cs-CZ" dirty="0" smtClean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MMR a CRR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591220"/>
            <a:ext cx="7704000" cy="4862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cs-CZ" sz="1900" b="1" dirty="0">
                <a:solidFill>
                  <a:prstClr val="black"/>
                </a:solidFill>
                <a:latin typeface="Arial"/>
              </a:rPr>
              <a:t>Ministerstvo pro místní rozvoj České republiky</a:t>
            </a:r>
          </a:p>
          <a:p>
            <a:pPr lvl="0" defTabSz="914400">
              <a:lnSpc>
                <a:spcPct val="150000"/>
              </a:lnSpc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= Řídicí orgán IROP (ŘO IROP)</a:t>
            </a:r>
          </a:p>
          <a:p>
            <a:pPr lvl="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řízení programu</a:t>
            </a:r>
          </a:p>
          <a:p>
            <a:pPr lvl="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příprava výzev a pravidel pro žadatele a příjemce, </a:t>
            </a:r>
          </a:p>
          <a:p>
            <a:pPr lvl="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poskytovatel dotace </a:t>
            </a:r>
          </a:p>
          <a:p>
            <a:pPr lvl="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900" dirty="0">
              <a:solidFill>
                <a:prstClr val="black"/>
              </a:solidFill>
              <a:latin typeface="Arial"/>
            </a:endParaRPr>
          </a:p>
          <a:p>
            <a:pPr lvl="0" algn="just" defTabSz="91440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1900" b="1" dirty="0">
                <a:solidFill>
                  <a:prstClr val="black"/>
                </a:solidFill>
                <a:latin typeface="Arial"/>
              </a:rPr>
              <a:t>Centrum pro regionální rozvoj České republiky</a:t>
            </a:r>
          </a:p>
          <a:p>
            <a:pPr lvl="0" algn="just" defTabSz="91440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= zprostředkující subjekt pro IROP</a:t>
            </a:r>
          </a:p>
          <a:p>
            <a:pPr lvl="0" algn="just" defTabSz="91440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konzultace, příjem a hodnocení žádostí o podporu, kontroly projektů, kontroly žádostí o platbu, administrace změn, zpracování podkladů pro certifikaci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433778"/>
            <a:ext cx="770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/>
              <a:t>Způsobilé </a:t>
            </a:r>
            <a:r>
              <a:rPr lang="cs-CZ" sz="2000" b="1" dirty="0" smtClean="0"/>
              <a:t>výdaje na </a:t>
            </a:r>
            <a:r>
              <a:rPr lang="cs-CZ" sz="2000" b="1" dirty="0"/>
              <a:t>vedlejší aktivity projektu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technický dozor investora, BOZP, autorský dozor,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zeleň v okolí budov a na budovách, úpravy venkovního prostranství v okolí </a:t>
            </a:r>
            <a:r>
              <a:rPr lang="cs-CZ" sz="2000" dirty="0" smtClean="0"/>
              <a:t>budov,</a:t>
            </a:r>
            <a:endParaRPr lang="cs-CZ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demolice původního objektu na místě realizace projektu,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projektová dokumentace,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studie proveditelnosti,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pořízení služeb bezprostředně souvisejících s realizací projektu (příprava a realizace zadávacích a výběrových řízení),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povinná publicita.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153362"/>
            <a:ext cx="770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Nezpůsobilé výdaje 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výdaj, který nesouvisí s cíli projektu nebo který není možno doložit písemnými doklady,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nesplňující </a:t>
            </a:r>
            <a:r>
              <a:rPr lang="cs-CZ" b="1" dirty="0"/>
              <a:t>principy hospodárnosti, účelnosti a efektivnosti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na vedlejší aktivity projektu nad 15 % celkových způsobilých výdajů,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parkovací stání, parkovací plochy, parkoviště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náklady na </a:t>
            </a:r>
            <a:r>
              <a:rPr lang="cs-CZ" b="1" dirty="0"/>
              <a:t>mzdy, platy, náhrady</a:t>
            </a:r>
            <a:r>
              <a:rPr lang="cs-CZ" dirty="0"/>
              <a:t> mezd a platů, ostatní osobní náklady, povinné pojistné hrazené zaměstnavatelem,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cestovní náhrady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provozní a režijní výdaje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opravy a údržba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na </a:t>
            </a:r>
            <a:r>
              <a:rPr lang="cs-CZ" b="1" dirty="0"/>
              <a:t>nepovinnou publicitu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spojené s </a:t>
            </a:r>
            <a:r>
              <a:rPr lang="cs-CZ" b="1" dirty="0"/>
              <a:t>řízením a administrací projektu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na </a:t>
            </a:r>
            <a:r>
              <a:rPr lang="cs-CZ" b="1" dirty="0"/>
              <a:t>doplňující průzkumy, posudky a analýzy</a:t>
            </a:r>
            <a:r>
              <a:rPr lang="cs-CZ" dirty="0"/>
              <a:t> nesouvisející s vypracováním studie proveditelnosti,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na </a:t>
            </a:r>
            <a:r>
              <a:rPr lang="cs-CZ" b="1" dirty="0"/>
              <a:t>uzavření kupní smlouvy</a:t>
            </a:r>
            <a:r>
              <a:rPr lang="cs-CZ" dirty="0"/>
              <a:t>, popř. smlouvy o smlouvě budoucí kupní, k nákupu nemovitosti, výdaje na vyhotovení znaleckého posudku, poplatky </a:t>
            </a:r>
            <a:br>
              <a:rPr lang="cs-CZ" dirty="0"/>
            </a:br>
            <a:r>
              <a:rPr lang="cs-CZ" dirty="0"/>
              <a:t>za zápis do katastru nemovitostí,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32192" y="1045243"/>
            <a:ext cx="770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vady díla</a:t>
            </a:r>
            <a:r>
              <a:rPr lang="cs-CZ" dirty="0"/>
              <a:t>, které je dodavatel povinen odstranit bez další náhrady,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DPH s nárokem na odpočet </a:t>
            </a:r>
            <a:r>
              <a:rPr lang="cs-CZ" dirty="0"/>
              <a:t>nebo její část, pokud žadatel má nárok na odpočet DPH ve smyslu zákona č. 235/2004 Sb., o dani z přidané hodnoty,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jiné daně </a:t>
            </a:r>
            <a:r>
              <a:rPr lang="cs-CZ" dirty="0"/>
              <a:t>(daň z nemovitých věcí, daň z příjmů apod.),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úroky z úvěrů, půjček, splátky úvěrů a půjček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manka a škody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vzniklé nad rámec Rozhodnutí,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na </a:t>
            </a:r>
            <a:r>
              <a:rPr lang="cs-CZ" b="1" dirty="0"/>
              <a:t>bankovní záruky, pojištění, bankovní poplatky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sankce, penále, pokuty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kurzové ztráty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rezervy na budoucí ztráty a dluhy,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provize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celní, správní a ostatní poplatky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na právní spory vzniklé v souvislosti s projektem, např. výdaje na uhrazení soudního poplatku, na pořízení důkazů, na právní zastoupení v případě sporu,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výdaje, které jsou součástí likvidace společnosti, nedobytné pohledávky,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odpisy dlouhodobého hmotného a nehmotného majetku,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odpovídající svým vymezením účetní kategorii mimořádných nákladů,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na audit projektu</a:t>
            </a:r>
            <a:r>
              <a:rPr lang="cs-CZ" dirty="0" smtClean="0"/>
              <a:t>,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353568" y="1275282"/>
            <a:ext cx="843290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000" b="1" u="sng" dirty="0">
                <a:solidFill>
                  <a:prstClr val="black"/>
                </a:solidFill>
              </a:rPr>
              <a:t>Povinné přílohy k žádosti o podporu:</a:t>
            </a:r>
          </a:p>
          <a:p>
            <a:endParaRPr lang="cs-CZ" sz="1400" dirty="0"/>
          </a:p>
          <a:p>
            <a:r>
              <a:rPr lang="cs-CZ" dirty="0"/>
              <a:t>1.	Plná moc</a:t>
            </a:r>
          </a:p>
          <a:p>
            <a:r>
              <a:rPr lang="cs-CZ" dirty="0"/>
              <a:t>2.	Zadávací a výběrová řízení</a:t>
            </a:r>
          </a:p>
          <a:p>
            <a:r>
              <a:rPr lang="cs-CZ" dirty="0"/>
              <a:t>3.	Doklady o právní subjektivitě žadatele</a:t>
            </a:r>
          </a:p>
          <a:p>
            <a:r>
              <a:rPr lang="cs-CZ" dirty="0"/>
              <a:t>4.	Studie proveditelnosti</a:t>
            </a:r>
          </a:p>
          <a:p>
            <a:r>
              <a:rPr lang="cs-CZ" dirty="0"/>
              <a:t>5.	Doklad o prokázání právních vztahů k majetku, který je předmětem projektu</a:t>
            </a:r>
          </a:p>
          <a:p>
            <a:r>
              <a:rPr lang="cs-CZ" dirty="0"/>
              <a:t>6.	Žádost o stavební povolení nebo ohlášení, případně stavební povolení nebo souhlas </a:t>
            </a:r>
            <a:r>
              <a:rPr lang="cs-CZ" dirty="0" smtClean="0"/>
              <a:t>	s provedením </a:t>
            </a:r>
            <a:r>
              <a:rPr lang="cs-CZ" dirty="0"/>
              <a:t>ohlášeného stavebního záměru nebo veřejnoprávní smlouva </a:t>
            </a:r>
            <a:r>
              <a:rPr lang="cs-CZ" dirty="0" smtClean="0"/>
              <a:t>	nahrazující stavební </a:t>
            </a:r>
            <a:r>
              <a:rPr lang="cs-CZ" dirty="0"/>
              <a:t>povolení</a:t>
            </a:r>
          </a:p>
          <a:p>
            <a:r>
              <a:rPr lang="cs-CZ" dirty="0"/>
              <a:t>7.	Projektová dokumentace pro vydání stavebního povolení nebo pro ohlášení stavby</a:t>
            </a:r>
          </a:p>
          <a:p>
            <a:r>
              <a:rPr lang="cs-CZ" dirty="0"/>
              <a:t>8.	Položkový rozpočet stavby</a:t>
            </a:r>
          </a:p>
          <a:p>
            <a:r>
              <a:rPr lang="cs-CZ" dirty="0"/>
              <a:t>9.	Čestné prohlášení o skutečném majiteli</a:t>
            </a:r>
          </a:p>
          <a:p>
            <a:r>
              <a:rPr lang="cs-CZ" dirty="0"/>
              <a:t>10.	Potvrzení o podání žádosti o pověření výkonem služby obecného hospodářského </a:t>
            </a:r>
            <a:r>
              <a:rPr lang="cs-CZ" dirty="0" smtClean="0"/>
              <a:t>	zájmu </a:t>
            </a:r>
            <a:r>
              <a:rPr lang="cs-CZ" dirty="0"/>
              <a:t>sociální bydlení</a:t>
            </a:r>
          </a:p>
          <a:p>
            <a:r>
              <a:rPr lang="cs-CZ" dirty="0"/>
              <a:t>11.	Souhlasné stanovisko obce s realizací projektu</a:t>
            </a:r>
          </a:p>
          <a:p>
            <a:r>
              <a:rPr lang="cs-CZ" dirty="0"/>
              <a:t>12.	Potvrzení souladu projektu předkládaného do IROP se Strategickým plánem </a:t>
            </a:r>
            <a:r>
              <a:rPr lang="cs-CZ" dirty="0" smtClean="0"/>
              <a:t>	sociálního </a:t>
            </a:r>
            <a:r>
              <a:rPr lang="cs-CZ" dirty="0"/>
              <a:t>začleňování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95616" y="1433777"/>
            <a:ext cx="770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INDIKÁTORY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Indikátory </a:t>
            </a:r>
            <a:r>
              <a:rPr lang="cs-CZ" b="1" dirty="0"/>
              <a:t>výsledku</a:t>
            </a:r>
            <a:endParaRPr lang="cs-CZ" dirty="0"/>
          </a:p>
          <a:p>
            <a:r>
              <a:rPr lang="cs-CZ" b="1" dirty="0"/>
              <a:t>5 53 20 - Průměrný počet osob využívající sociální bydlení</a:t>
            </a:r>
            <a:endParaRPr lang="cs-CZ" dirty="0"/>
          </a:p>
          <a:p>
            <a:r>
              <a:rPr lang="cs-CZ" dirty="0"/>
              <a:t>Povinný k výběru pro všechny projekty. Žadatel uvede výchozí a orientační cílovou hodnotu indikátoru. </a:t>
            </a:r>
          </a:p>
          <a:p>
            <a:r>
              <a:rPr lang="cs-CZ" b="1" dirty="0"/>
              <a:t>5 53 10 – Nárůst kapacity sociálních bytů</a:t>
            </a:r>
            <a:endParaRPr lang="cs-CZ" dirty="0"/>
          </a:p>
          <a:p>
            <a:r>
              <a:rPr lang="cs-CZ" dirty="0"/>
              <a:t>Povinný k výběru a naplnění pro všechny projekty. Žadatel uvede výchozí a cílovou hodnotu indikátoru. K naplnění cílové hodnoty indikátoru musí dojít k datu ukončení realizace projektu.</a:t>
            </a:r>
          </a:p>
          <a:p>
            <a:r>
              <a:rPr lang="cs-CZ" b="1" dirty="0"/>
              <a:t>Indikátory výstupu</a:t>
            </a:r>
            <a:endParaRPr lang="cs-CZ" dirty="0"/>
          </a:p>
          <a:p>
            <a:r>
              <a:rPr lang="cs-CZ" b="1" dirty="0"/>
              <a:t>5 53 01 Počet podpořených bytů pro sociální bydlení </a:t>
            </a:r>
            <a:endParaRPr lang="cs-CZ" dirty="0"/>
          </a:p>
          <a:p>
            <a:r>
              <a:rPr lang="cs-CZ" dirty="0"/>
              <a:t>Povinný pro všechny projekty. Žadatel uvede výchozí a cílovou hodnotu indikátoru. K naplnění cílové hodnoty indikátoru musí dojít k datu ukončení realizace projektu.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464" y="1566836"/>
            <a:ext cx="770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Veřejná podpora</a:t>
            </a:r>
          </a:p>
          <a:p>
            <a:endParaRPr lang="cs-CZ" dirty="0" smtClean="0"/>
          </a:p>
          <a:p>
            <a:r>
              <a:rPr lang="cs-CZ" dirty="0" smtClean="0"/>
              <a:t>Podpora </a:t>
            </a:r>
            <a:r>
              <a:rPr lang="cs-CZ" dirty="0"/>
              <a:t>bude poskytována dle následujících režimů. Žadatel si vybere jeden z typů režimu veřejné podpory z níže uvedených: </a:t>
            </a:r>
            <a:endParaRPr lang="cs-CZ" dirty="0" smtClean="0"/>
          </a:p>
          <a:p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Podpora dle </a:t>
            </a:r>
            <a:r>
              <a:rPr lang="cs-CZ" b="1" dirty="0"/>
              <a:t> Rozhodnutí Komise ze dne 20. prosince 2011</a:t>
            </a:r>
            <a:r>
              <a:rPr lang="cs-CZ" dirty="0"/>
              <a:t> o použití čl. 106 odst. 2 SFEU na státní podporu ve formě vyrovnávací platby za závazek veřejné služby udělené určitým podnikům pověřeným poskytování služeb obecného hospodářského zájmu (2012/21/EU), při výběru režimu podpory „Rozhodnutí Komise o SOHZ (2012/21/EU),“ </a:t>
            </a:r>
            <a:r>
              <a:rPr lang="cs-CZ" b="1" dirty="0"/>
              <a:t>dále jen podpora dle Rozhodnutí Komise 2012/21/EU</a:t>
            </a:r>
            <a:r>
              <a:rPr lang="cs-CZ" dirty="0"/>
              <a:t>, nebo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dle  </a:t>
            </a:r>
            <a:r>
              <a:rPr lang="cs-CZ" b="1" dirty="0"/>
              <a:t>Nařízení Komise (EU) č. 360/2012</a:t>
            </a:r>
            <a:r>
              <a:rPr lang="cs-CZ" dirty="0"/>
              <a:t> ze dne 25. dubna 2012 o použití článků 107 a 108 SFEU na podporu de </a:t>
            </a:r>
            <a:r>
              <a:rPr lang="cs-CZ" dirty="0" err="1"/>
              <a:t>minimis</a:t>
            </a:r>
            <a:r>
              <a:rPr lang="cs-CZ" dirty="0"/>
              <a:t> udílenou podnikům poskytujícím služby obecného hospodářského zájmu, při výběru režimu podpory „Podpora de </a:t>
            </a:r>
            <a:r>
              <a:rPr lang="cs-CZ" dirty="0" err="1"/>
              <a:t>minimis</a:t>
            </a:r>
            <a:r>
              <a:rPr lang="cs-CZ" dirty="0"/>
              <a:t> na SOHZ (Nařízení Komise (EU) č. 360/2012)“, </a:t>
            </a:r>
            <a:r>
              <a:rPr lang="cs-CZ" b="1" dirty="0"/>
              <a:t>dále jen podpora de </a:t>
            </a:r>
            <a:r>
              <a:rPr lang="cs-CZ" b="1" dirty="0" err="1"/>
              <a:t>minimis</a:t>
            </a:r>
            <a:r>
              <a:rPr lang="cs-CZ" b="1" dirty="0"/>
              <a:t> SOHZ.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122592" y="1203739"/>
            <a:ext cx="87531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Nejčastější dotazy</a:t>
            </a:r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Patří mezi zákl. vybavení bytu také digestoř?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 smtClean="0"/>
              <a:t>Ano, je součástí kuchyňské linky.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Žadatel nemá webové stránky (nemůže zde tedy nabízet volné kapacity sociálních bytů)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/>
              <a:t>N</a:t>
            </a:r>
            <a:r>
              <a:rPr lang="cs-CZ" dirty="0" smtClean="0"/>
              <a:t>abídka volných sociálních bytů na stránkách příjemce, či obce, okolních obcí je pouze doporučená, není to povinnost příjemce, ale je třeba prokázat, že volné kapacity nabízel a jakým způsobem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Sociální práce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 smtClean="0"/>
              <a:t>žadatel </a:t>
            </a:r>
            <a:r>
              <a:rPr lang="cs-CZ" dirty="0"/>
              <a:t>popíše do Studie </a:t>
            </a:r>
            <a:r>
              <a:rPr lang="cs-CZ" dirty="0" smtClean="0"/>
              <a:t>proveditelnosti jak bude soc</a:t>
            </a:r>
            <a:r>
              <a:rPr lang="cs-CZ" dirty="0"/>
              <a:t>. pracovník za klienty do soc. bytů </a:t>
            </a:r>
            <a:r>
              <a:rPr lang="cs-CZ" dirty="0" smtClean="0"/>
              <a:t>docházet </a:t>
            </a:r>
            <a:r>
              <a:rPr lang="cs-CZ" dirty="0"/>
              <a:t>a </a:t>
            </a:r>
            <a:r>
              <a:rPr lang="cs-CZ" dirty="0" smtClean="0"/>
              <a:t>jakou formou </a:t>
            </a:r>
            <a:r>
              <a:rPr lang="cs-CZ" dirty="0"/>
              <a:t>soc. práce jim </a:t>
            </a:r>
            <a:r>
              <a:rPr lang="cs-CZ" dirty="0" smtClean="0"/>
              <a:t>pomáhat </a:t>
            </a:r>
            <a:r>
              <a:rPr lang="cs-CZ" dirty="0"/>
              <a:t>řešit jejich krizové situace, začleňovat se a zlepšovat společenskou </a:t>
            </a:r>
            <a:r>
              <a:rPr lang="cs-CZ" dirty="0" smtClean="0"/>
              <a:t>situaci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Prodlužování nájemní smlouvy</a:t>
            </a:r>
            <a:endParaRPr lang="cs-CZ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 smtClean="0"/>
              <a:t>Nájemní </a:t>
            </a:r>
            <a:r>
              <a:rPr lang="cs-CZ" dirty="0"/>
              <a:t>smlouva může být prodloužena, pokud nájemce a další osoby užívající domácnost nadále splňují podmínky pro uzavření nájemní smlouvy sociálního bydlení. Při obnovení nájemní smlouvy není přihlíženo k minimálnímu počtu ekonomicky produktivních obyvatel ve společné domácnosti.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Cílové skupiny - </a:t>
            </a:r>
            <a:r>
              <a:rPr lang="cs-CZ" dirty="0"/>
              <a:t>nechceme, aby </a:t>
            </a:r>
            <a:r>
              <a:rPr lang="cs-CZ" dirty="0" smtClean="0"/>
              <a:t>žadatel působil </a:t>
            </a:r>
            <a:r>
              <a:rPr lang="cs-CZ" dirty="0"/>
              <a:t>v tomto smyslu diskriminačně. Pokud v lokalitě bude existovat zájem i v rámci jiné cílové </a:t>
            </a:r>
            <a:r>
              <a:rPr lang="cs-CZ" dirty="0" smtClean="0"/>
              <a:t>skupiny výzvy než si žadatel určil, </a:t>
            </a:r>
            <a:r>
              <a:rPr lang="cs-CZ" dirty="0"/>
              <a:t>nebylo by správné se </a:t>
            </a:r>
            <a:r>
              <a:rPr lang="cs-CZ" dirty="0" smtClean="0"/>
              <a:t>jí uzavírat.</a:t>
            </a:r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endParaRPr lang="cs-CZ" sz="5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99" y="4135831"/>
            <a:ext cx="7085403" cy="8019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pro žadatele a příjemce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defTabSz="914400">
              <a:spcAft>
                <a:spcPts val="60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Arial"/>
                <a:cs typeface="Arial" charset="0"/>
              </a:rPr>
              <a:t>Obecná pravidla</a:t>
            </a: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i="1" dirty="0">
                <a:solidFill>
                  <a:prstClr val="black"/>
                </a:solidFill>
                <a:latin typeface="Arial"/>
                <a:cs typeface="Arial" charset="0"/>
              </a:rPr>
              <a:t>(závazná pro všechny specifické cíle a výzvy)</a:t>
            </a:r>
            <a:endParaRPr lang="cs-CZ" sz="2400" i="1" u="sng" dirty="0">
              <a:solidFill>
                <a:prstClr val="black"/>
              </a:solidFill>
              <a:latin typeface="Arial"/>
              <a:cs typeface="Arial" charset="0"/>
            </a:endParaRPr>
          </a:p>
          <a:p>
            <a:pPr lvl="1" defTabSz="914400">
              <a:defRPr/>
            </a:pPr>
            <a:r>
              <a:rPr lang="cs-CZ" sz="2400" dirty="0">
                <a:solidFill>
                  <a:prstClr val="black"/>
                </a:solidFill>
                <a:latin typeface="Arial"/>
                <a:hlinkClick r:id="rId2"/>
              </a:rPr>
              <a:t>www.dotaceEU.cz/IROP</a:t>
            </a:r>
            <a:endParaRPr lang="cs-CZ" sz="2400" dirty="0">
              <a:solidFill>
                <a:prstClr val="black"/>
              </a:solidFill>
              <a:latin typeface="Arial"/>
            </a:endParaRPr>
          </a:p>
          <a:p>
            <a:pPr lvl="1" defTabSz="914400">
              <a:defRPr/>
            </a:pPr>
            <a:endParaRPr lang="cs-CZ" sz="2400" dirty="0">
              <a:solidFill>
                <a:prstClr val="black"/>
              </a:solidFill>
              <a:latin typeface="Arial"/>
            </a:endParaRP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Arial"/>
                <a:cs typeface="Arial" charset="0"/>
              </a:rPr>
              <a:t>Specifická pravidla</a:t>
            </a: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i="1" dirty="0">
                <a:solidFill>
                  <a:prstClr val="black"/>
                </a:solidFill>
                <a:latin typeface="Arial"/>
                <a:cs typeface="Arial" charset="0"/>
              </a:rPr>
              <a:t>(pro každou výzvu samostatný dokument)</a:t>
            </a:r>
            <a:r>
              <a:rPr lang="cs-CZ" sz="2400" i="1" u="sng" dirty="0"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dirty="0">
                <a:solidFill>
                  <a:prstClr val="black"/>
                </a:solidFill>
                <a:latin typeface="Arial"/>
                <a:cs typeface="Arial" charset="0"/>
                <a:hlinkClick r:id="rId2"/>
              </a:rPr>
              <a:t>www.dotaceEU.cz/IROP</a:t>
            </a:r>
            <a:endParaRPr lang="cs-CZ" sz="2400" dirty="0">
              <a:solidFill>
                <a:prstClr val="black"/>
              </a:solidFill>
              <a:latin typeface="Arial"/>
              <a:cs typeface="Arial" charset="0"/>
            </a:endParaRPr>
          </a:p>
          <a:p>
            <a:pPr lvl="1" indent="-3429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Arial"/>
                <a:cs typeface="Arial" charset="0"/>
              </a:rPr>
              <a:t>podporované aktivity, způsobilé výdaje, hodnoticí kritéria, povinné přílohy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it-IT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Pravidla pro žadatele a </a:t>
            </a:r>
            <a:r>
              <a:rPr lang="it-IT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příjemce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387699"/>
              </p:ext>
            </p:extLst>
          </p:nvPr>
        </p:nvGraphicFramePr>
        <p:xfrm>
          <a:off x="524256" y="1111188"/>
          <a:ext cx="8162544" cy="5065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1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1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42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Kapitoly</a:t>
                      </a:r>
                      <a:r>
                        <a:rPr lang="cs-CZ" baseline="0" dirty="0" smtClean="0"/>
                        <a:t> Obecných pravidel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Vyhlášení výzvy a předkládání žádostí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Publicita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 a 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Sankce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Příprava</a:t>
                      </a:r>
                      <a:r>
                        <a:rPr lang="cs-CZ" baseline="0" dirty="0" smtClean="0"/>
                        <a:t> a realizace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Monitorování projektů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Investiční</a:t>
                      </a:r>
                      <a:r>
                        <a:rPr lang="cs-CZ" baseline="0" dirty="0" smtClean="0"/>
                        <a:t> plánování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Indikátory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Dodatečné stavební práce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projektu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7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Odstoupení, ukončení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Nesrovnalosti,</a:t>
                      </a:r>
                      <a:r>
                        <a:rPr lang="cs-CZ" baseline="0" dirty="0" smtClean="0"/>
                        <a:t> porušení rozpočtové kázně, porušení právního aktu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podpora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Příjmy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Způsobilé výdaje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Udržitelnost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Přenesená daňová povinnost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Námitky a stížnosti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Archivace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Kontroly a audity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Vazba</a:t>
                      </a:r>
                      <a:r>
                        <a:rPr lang="cs-CZ" baseline="0" dirty="0" smtClean="0"/>
                        <a:t> na integrované nástroje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Právní a metodický rámec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cap="all" dirty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3600" b="1" cap="all" dirty="0">
                <a:solidFill>
                  <a:srgbClr val="0070C0"/>
                </a:solidFill>
                <a:latin typeface="Myriad Pro"/>
              </a:rPr>
            </a:br>
            <a:r>
              <a:rPr lang="cs-CZ" sz="33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IROP 2014 - 2020</a:t>
            </a:r>
            <a:r>
              <a:rPr lang="cs-CZ" sz="3400" b="1" cap="all" dirty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3400" b="1" cap="all" dirty="0">
                <a:solidFill>
                  <a:srgbClr val="0070C0"/>
                </a:solidFill>
                <a:latin typeface="Myriad Pro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Financování z Evropského fondu pro regionální rozvoj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Alokace: 4,64 mld. EUR = 122 mld. Kč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Kofinancování:  až 85 % z EFRR a 15 % (příjemce + státní rozpočet – podle Pravidel </a:t>
            </a:r>
            <a:r>
              <a:rPr lang="cs-CZ" sz="2400" dirty="0" smtClean="0"/>
              <a:t>spolufinancování)    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Projekty realizované prostřednictvím CLLD</a:t>
            </a:r>
            <a:r>
              <a:rPr lang="cs-CZ" sz="2400" dirty="0"/>
              <a:t>: </a:t>
            </a:r>
            <a:r>
              <a:rPr lang="cs-CZ" altLang="cs-CZ" sz="2400" dirty="0"/>
              <a:t>95 % EFRR </a:t>
            </a:r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cs-CZ" altLang="cs-CZ" dirty="0"/>
              <a:t>	a 5 % příjemce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Průběžný stav IROP k 1.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4. 2018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Vyhlášeno </a:t>
            </a:r>
            <a:r>
              <a:rPr lang="cs-CZ" dirty="0" smtClean="0"/>
              <a:t>80 </a:t>
            </a:r>
            <a:r>
              <a:rPr lang="cs-CZ" dirty="0"/>
              <a:t>výzev v objemu </a:t>
            </a:r>
            <a:r>
              <a:rPr lang="cs-CZ" dirty="0" smtClean="0"/>
              <a:t>123 </a:t>
            </a:r>
            <a:r>
              <a:rPr lang="cs-CZ" dirty="0"/>
              <a:t>mld. Kč z EFRR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Předloženo </a:t>
            </a:r>
            <a:r>
              <a:rPr lang="cs-CZ" dirty="0" smtClean="0"/>
              <a:t>více než 8 </a:t>
            </a:r>
            <a:r>
              <a:rPr lang="cs-CZ" dirty="0"/>
              <a:t>tis. projektů za cca </a:t>
            </a:r>
            <a:r>
              <a:rPr lang="cs-CZ" dirty="0" smtClean="0"/>
              <a:t>116 </a:t>
            </a:r>
            <a:r>
              <a:rPr lang="cs-CZ" dirty="0"/>
              <a:t>mld. Kč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Z toho v „pozitivních“ stavech cca </a:t>
            </a:r>
            <a:r>
              <a:rPr lang="cs-CZ" dirty="0" smtClean="0"/>
              <a:t>6,5 </a:t>
            </a:r>
            <a:r>
              <a:rPr lang="cs-CZ" dirty="0"/>
              <a:t>tis. projektů za cca </a:t>
            </a:r>
            <a:br>
              <a:rPr lang="cs-CZ" dirty="0"/>
            </a:br>
            <a:r>
              <a:rPr lang="cs-CZ" dirty="0" smtClean="0"/>
              <a:t>94 </a:t>
            </a:r>
            <a:r>
              <a:rPr lang="cs-CZ" dirty="0"/>
              <a:t>mld. Kč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cs-CZ" dirty="0"/>
              <a:t>Schváleno k financování cca </a:t>
            </a:r>
            <a:r>
              <a:rPr lang="cs-CZ" dirty="0" smtClean="0"/>
              <a:t>4,1 </a:t>
            </a:r>
            <a:r>
              <a:rPr lang="cs-CZ" dirty="0"/>
              <a:t>tis. projektů za </a:t>
            </a:r>
            <a:r>
              <a:rPr lang="cs-CZ" dirty="0" smtClean="0"/>
              <a:t>63 </a:t>
            </a:r>
            <a:r>
              <a:rPr lang="cs-CZ" dirty="0"/>
              <a:t>mld. Kč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cs-CZ" dirty="0"/>
              <a:t>   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 IROP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175597"/>
              </p:ext>
            </p:extLst>
          </p:nvPr>
        </p:nvGraphicFramePr>
        <p:xfrm>
          <a:off x="457200" y="169068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Prioritní osa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2 - Lidé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cs-CZ" sz="2400" dirty="0"/>
              <a:t>SC 2.1 Zvýšení kvality a dostupnosti služeb vedoucí k sociální inkluzi</a:t>
            </a:r>
          </a:p>
          <a:p>
            <a:pPr algn="just">
              <a:spcBef>
                <a:spcPts val="1800"/>
              </a:spcBef>
            </a:pPr>
            <a:r>
              <a:rPr lang="cs-CZ" sz="2400" dirty="0"/>
              <a:t>SC 2.2 Vznik nových a rozvoj existujících podnikatelských </a:t>
            </a:r>
            <a:r>
              <a:rPr lang="cs-CZ" sz="2400" dirty="0" smtClean="0"/>
              <a:t>aktivit </a:t>
            </a:r>
            <a:r>
              <a:rPr lang="cs-CZ" sz="2400" dirty="0"/>
              <a:t>v oblasti sociálního podnikání</a:t>
            </a:r>
          </a:p>
          <a:p>
            <a:pPr algn="just">
              <a:spcBef>
                <a:spcPts val="1800"/>
              </a:spcBef>
            </a:pPr>
            <a:r>
              <a:rPr lang="cs-CZ" sz="2400" dirty="0"/>
              <a:t>SC 2.3 Rozvoj infrastruktury pro poskytování zdravotních služeb a  péče o zdraví</a:t>
            </a:r>
          </a:p>
          <a:p>
            <a:pPr algn="just">
              <a:spcBef>
                <a:spcPts val="1800"/>
              </a:spcBef>
            </a:pPr>
            <a:r>
              <a:rPr lang="cs-CZ" sz="2400" dirty="0"/>
              <a:t>SC 2.4 Zvýšení kvality a dostupnosti infrastruktury pro vzdělávání a celoživotní učení</a:t>
            </a:r>
          </a:p>
          <a:p>
            <a:pPr algn="just">
              <a:spcBef>
                <a:spcPts val="1800"/>
              </a:spcBef>
            </a:pPr>
            <a:r>
              <a:rPr lang="cs-CZ" sz="2400" dirty="0"/>
              <a:t>SC 2.5 Snížení energetické náročnosti v sektoru bydlení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1033</TotalTime>
  <Words>2607</Words>
  <Application>Microsoft Office PowerPoint</Application>
  <PresentationFormat>Předvádění na obrazovce (4:3)</PresentationFormat>
  <Paragraphs>389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MS Mincho</vt:lpstr>
      <vt:lpstr>Myriad Pro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Pravidla pro žadatele a příjemce</vt:lpstr>
      <vt:lpstr> IROP 2014 - 2020 </vt:lpstr>
      <vt:lpstr>Průběžný stav IROP k 1. 4. 2018</vt:lpstr>
      <vt:lpstr>Struktura IROP</vt:lpstr>
      <vt:lpstr>Prioritní osa 2 - Lidé</vt:lpstr>
      <vt:lpstr>SPECIFICKÝ CÍL 2.1: Zvýšení kvality a dostupnosti služeb vedoucí k sociální inkluzi</vt:lpstr>
      <vt:lpstr>SPECIFICKÝ CÍL 2.1: Zvýšení kvality a dostupnosti služeb vedoucí k sociální inkluzi</vt:lpstr>
      <vt:lpstr>Výzvy IROP v SC 2.1</vt:lpstr>
      <vt:lpstr>Výzvy IROP SC 2.1 Individuální projekty</vt:lpstr>
      <vt:lpstr>Výzvy IROP SC 2.1 Integrované nástroje</vt:lpstr>
      <vt:lpstr>Prezentace aplikace PowerPoint</vt:lpstr>
      <vt:lpstr>Integrované nástroje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Kaštovská Zina</cp:lastModifiedBy>
  <cp:revision>58</cp:revision>
  <dcterms:created xsi:type="dcterms:W3CDTF">2018-01-10T11:40:26Z</dcterms:created>
  <dcterms:modified xsi:type="dcterms:W3CDTF">2018-04-23T05:36:56Z</dcterms:modified>
</cp:coreProperties>
</file>