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sldIdLst>
    <p:sldId id="257" r:id="rId5"/>
    <p:sldId id="274" r:id="rId6"/>
    <p:sldId id="278" r:id="rId7"/>
    <p:sldId id="275" r:id="rId8"/>
    <p:sldId id="280" r:id="rId9"/>
    <p:sldId id="282" r:id="rId10"/>
    <p:sldId id="264" r:id="rId11"/>
  </p:sldIdLst>
  <p:sldSz cx="9144000" cy="5143500" type="screen16x9"/>
  <p:notesSz cx="6858000" cy="9144000"/>
  <p:defaultTextStyle>
    <a:defPPr>
      <a:defRPr lang="cs-CZ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zal Rostislav" initials="MR" lastIdx="8" clrIdx="0">
    <p:extLst>
      <p:ext uri="{19B8F6BF-5375-455C-9EA6-DF929625EA0E}">
        <p15:presenceInfo xmlns:p15="http://schemas.microsoft.com/office/powerpoint/2012/main" userId="S-1-5-21-1453678106-484518242-318601546-26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1B8"/>
    <a:srgbClr val="E423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Střední sty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52"/>
  </p:normalViewPr>
  <p:slideViewPr>
    <p:cSldViewPr snapToGrid="0">
      <p:cViewPr varScale="1">
        <p:scale>
          <a:sx n="156" d="100"/>
          <a:sy n="156" d="100"/>
        </p:scale>
        <p:origin x="234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F79EDC-D68A-44B4-88D0-FC54944FA50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757E260C-C712-48B4-B822-A41B7CD4F2C5}">
      <dgm:prSet phldrT="[Text]"/>
      <dgm:spPr/>
      <dgm:t>
        <a:bodyPr/>
        <a:lstStyle/>
        <a:p>
          <a:r>
            <a:rPr lang="cs-CZ" dirty="0"/>
            <a:t> Kabina</a:t>
          </a:r>
        </a:p>
        <a:p>
          <a:r>
            <a:rPr lang="cs-CZ" dirty="0"/>
            <a:t>Investice do sportovní infrastruktury v obcích</a:t>
          </a:r>
        </a:p>
      </dgm:t>
    </dgm:pt>
    <dgm:pt modelId="{EA53A94F-1285-46C8-BFF3-2FC9A54C11F9}" type="parTrans" cxnId="{35AEC057-2BCB-460E-A403-1D10FCB32F41}">
      <dgm:prSet/>
      <dgm:spPr/>
      <dgm:t>
        <a:bodyPr/>
        <a:lstStyle/>
        <a:p>
          <a:endParaRPr lang="cs-CZ"/>
        </a:p>
      </dgm:t>
    </dgm:pt>
    <dgm:pt modelId="{520F9361-F9AF-4BCF-A3CD-062305A21F4B}" type="sibTrans" cxnId="{35AEC057-2BCB-460E-A403-1D10FCB32F41}">
      <dgm:prSet/>
      <dgm:spPr/>
      <dgm:t>
        <a:bodyPr/>
        <a:lstStyle/>
        <a:p>
          <a:endParaRPr lang="cs-CZ"/>
        </a:p>
      </dgm:t>
    </dgm:pt>
    <dgm:pt modelId="{626D9DAB-BEF6-4F85-B23B-686E4934408F}">
      <dgm:prSet phldrT="[Text]"/>
      <dgm:spPr/>
      <dgm:t>
        <a:bodyPr/>
        <a:lstStyle/>
        <a:p>
          <a:r>
            <a:rPr lang="cs-CZ" dirty="0"/>
            <a:t>Primární cíle</a:t>
          </a:r>
        </a:p>
        <a:p>
          <a:r>
            <a:rPr lang="cs-CZ" dirty="0"/>
            <a:t>Sportovně a fyzicky aktivní společnost</a:t>
          </a:r>
        </a:p>
      </dgm:t>
    </dgm:pt>
    <dgm:pt modelId="{F3FC96D0-9183-41FF-AE60-D2247CFD7936}" type="parTrans" cxnId="{3BC128B1-C44A-4A6E-A635-C142BBFEC3AB}">
      <dgm:prSet/>
      <dgm:spPr/>
      <dgm:t>
        <a:bodyPr/>
        <a:lstStyle/>
        <a:p>
          <a:endParaRPr lang="cs-CZ"/>
        </a:p>
      </dgm:t>
    </dgm:pt>
    <dgm:pt modelId="{7052E45D-A473-4AAF-915F-A4F54439B3B0}" type="sibTrans" cxnId="{3BC128B1-C44A-4A6E-A635-C142BBFEC3AB}">
      <dgm:prSet/>
      <dgm:spPr/>
      <dgm:t>
        <a:bodyPr/>
        <a:lstStyle/>
        <a:p>
          <a:endParaRPr lang="cs-CZ"/>
        </a:p>
      </dgm:t>
    </dgm:pt>
    <dgm:pt modelId="{EE109862-486A-46E2-8AC1-4F743B8CFC92}">
      <dgm:prSet phldrT="[Text]"/>
      <dgm:spPr/>
      <dgm:t>
        <a:bodyPr/>
        <a:lstStyle/>
        <a:p>
          <a:r>
            <a:rPr lang="cs-CZ" dirty="0"/>
            <a:t>Sekundární cíle I a II</a:t>
          </a:r>
        </a:p>
        <a:p>
          <a:r>
            <a:rPr lang="cs-CZ" dirty="0"/>
            <a:t>Zdravotně odolná a soudržná společnost</a:t>
          </a:r>
        </a:p>
      </dgm:t>
    </dgm:pt>
    <dgm:pt modelId="{2CFCC51D-BD9E-4CCF-8D14-5DAAD1F601C4}" type="parTrans" cxnId="{9F0AC78D-D967-44AF-B4D9-DC41761CFF44}">
      <dgm:prSet/>
      <dgm:spPr/>
      <dgm:t>
        <a:bodyPr/>
        <a:lstStyle/>
        <a:p>
          <a:endParaRPr lang="cs-CZ"/>
        </a:p>
      </dgm:t>
    </dgm:pt>
    <dgm:pt modelId="{EB51B1E0-708B-4555-903C-72A50C50616F}" type="sibTrans" cxnId="{9F0AC78D-D967-44AF-B4D9-DC41761CFF44}">
      <dgm:prSet/>
      <dgm:spPr/>
      <dgm:t>
        <a:bodyPr/>
        <a:lstStyle/>
        <a:p>
          <a:endParaRPr lang="cs-CZ"/>
        </a:p>
      </dgm:t>
    </dgm:pt>
    <dgm:pt modelId="{5A2D80BD-CC8F-424D-A6C1-3D3986FA3637}" type="pres">
      <dgm:prSet presAssocID="{BAF79EDC-D68A-44B4-88D0-FC54944FA50E}" presName="CompostProcess" presStyleCnt="0">
        <dgm:presLayoutVars>
          <dgm:dir/>
          <dgm:resizeHandles val="exact"/>
        </dgm:presLayoutVars>
      </dgm:prSet>
      <dgm:spPr/>
    </dgm:pt>
    <dgm:pt modelId="{BDF3CFD2-0C82-4509-AC5A-DB10D673E011}" type="pres">
      <dgm:prSet presAssocID="{BAF79EDC-D68A-44B4-88D0-FC54944FA50E}" presName="arrow" presStyleLbl="bgShp" presStyleIdx="0" presStyleCnt="1" custLinFactNeighborX="-623" custLinFactNeighborY="92566"/>
      <dgm:spPr/>
    </dgm:pt>
    <dgm:pt modelId="{4D4F184A-8C76-415C-B9DE-BA283CFE9BDE}" type="pres">
      <dgm:prSet presAssocID="{BAF79EDC-D68A-44B4-88D0-FC54944FA50E}" presName="linearProcess" presStyleCnt="0"/>
      <dgm:spPr/>
    </dgm:pt>
    <dgm:pt modelId="{CA2AB5E8-6DA1-4C9D-B518-B144FEF87D90}" type="pres">
      <dgm:prSet presAssocID="{757E260C-C712-48B4-B822-A41B7CD4F2C5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9FF0963-425B-44BC-A7FF-124F78079AB7}" type="pres">
      <dgm:prSet presAssocID="{520F9361-F9AF-4BCF-A3CD-062305A21F4B}" presName="sibTrans" presStyleCnt="0"/>
      <dgm:spPr/>
    </dgm:pt>
    <dgm:pt modelId="{863F4C49-4C2A-43FD-B01B-F7DC91B88994}" type="pres">
      <dgm:prSet presAssocID="{626D9DAB-BEF6-4F85-B23B-686E4934408F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24435AF-413E-4F44-8533-021345FB33EC}" type="pres">
      <dgm:prSet presAssocID="{7052E45D-A473-4AAF-915F-A4F54439B3B0}" presName="sibTrans" presStyleCnt="0"/>
      <dgm:spPr/>
    </dgm:pt>
    <dgm:pt modelId="{DBE56F3E-B321-4110-89AB-2C0E6380D720}" type="pres">
      <dgm:prSet presAssocID="{EE109862-486A-46E2-8AC1-4F743B8CFC92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B2C1873E-46BE-4B9E-84C7-779C2E4B60DD}" type="presOf" srcId="{BAF79EDC-D68A-44B4-88D0-FC54944FA50E}" destId="{5A2D80BD-CC8F-424D-A6C1-3D3986FA3637}" srcOrd="0" destOrd="0" presId="urn:microsoft.com/office/officeart/2005/8/layout/hProcess9"/>
    <dgm:cxn modelId="{0F3E5C07-D18C-4A15-A5C3-1C60B7A15A0E}" type="presOf" srcId="{626D9DAB-BEF6-4F85-B23B-686E4934408F}" destId="{863F4C49-4C2A-43FD-B01B-F7DC91B88994}" srcOrd="0" destOrd="0" presId="urn:microsoft.com/office/officeart/2005/8/layout/hProcess9"/>
    <dgm:cxn modelId="{3BC128B1-C44A-4A6E-A635-C142BBFEC3AB}" srcId="{BAF79EDC-D68A-44B4-88D0-FC54944FA50E}" destId="{626D9DAB-BEF6-4F85-B23B-686E4934408F}" srcOrd="1" destOrd="0" parTransId="{F3FC96D0-9183-41FF-AE60-D2247CFD7936}" sibTransId="{7052E45D-A473-4AAF-915F-A4F54439B3B0}"/>
    <dgm:cxn modelId="{35AEC057-2BCB-460E-A403-1D10FCB32F41}" srcId="{BAF79EDC-D68A-44B4-88D0-FC54944FA50E}" destId="{757E260C-C712-48B4-B822-A41B7CD4F2C5}" srcOrd="0" destOrd="0" parTransId="{EA53A94F-1285-46C8-BFF3-2FC9A54C11F9}" sibTransId="{520F9361-F9AF-4BCF-A3CD-062305A21F4B}"/>
    <dgm:cxn modelId="{8A47B02F-B259-4B48-A871-4DF137D70569}" type="presOf" srcId="{757E260C-C712-48B4-B822-A41B7CD4F2C5}" destId="{CA2AB5E8-6DA1-4C9D-B518-B144FEF87D90}" srcOrd="0" destOrd="0" presId="urn:microsoft.com/office/officeart/2005/8/layout/hProcess9"/>
    <dgm:cxn modelId="{CB990AA2-1033-4D5F-8469-581961272368}" type="presOf" srcId="{EE109862-486A-46E2-8AC1-4F743B8CFC92}" destId="{DBE56F3E-B321-4110-89AB-2C0E6380D720}" srcOrd="0" destOrd="0" presId="urn:microsoft.com/office/officeart/2005/8/layout/hProcess9"/>
    <dgm:cxn modelId="{9F0AC78D-D967-44AF-B4D9-DC41761CFF44}" srcId="{BAF79EDC-D68A-44B4-88D0-FC54944FA50E}" destId="{EE109862-486A-46E2-8AC1-4F743B8CFC92}" srcOrd="2" destOrd="0" parTransId="{2CFCC51D-BD9E-4CCF-8D14-5DAAD1F601C4}" sibTransId="{EB51B1E0-708B-4555-903C-72A50C50616F}"/>
    <dgm:cxn modelId="{CADD5E1A-16C9-404E-8E77-6D0F444A8398}" type="presParOf" srcId="{5A2D80BD-CC8F-424D-A6C1-3D3986FA3637}" destId="{BDF3CFD2-0C82-4509-AC5A-DB10D673E011}" srcOrd="0" destOrd="0" presId="urn:microsoft.com/office/officeart/2005/8/layout/hProcess9"/>
    <dgm:cxn modelId="{C42DB316-0CF8-4321-876D-D1059425A409}" type="presParOf" srcId="{5A2D80BD-CC8F-424D-A6C1-3D3986FA3637}" destId="{4D4F184A-8C76-415C-B9DE-BA283CFE9BDE}" srcOrd="1" destOrd="0" presId="urn:microsoft.com/office/officeart/2005/8/layout/hProcess9"/>
    <dgm:cxn modelId="{49204F66-C58A-447A-8F3F-E5B0DA117BDA}" type="presParOf" srcId="{4D4F184A-8C76-415C-B9DE-BA283CFE9BDE}" destId="{CA2AB5E8-6DA1-4C9D-B518-B144FEF87D90}" srcOrd="0" destOrd="0" presId="urn:microsoft.com/office/officeart/2005/8/layout/hProcess9"/>
    <dgm:cxn modelId="{537914EE-14E7-4195-9772-A435739AECDA}" type="presParOf" srcId="{4D4F184A-8C76-415C-B9DE-BA283CFE9BDE}" destId="{69FF0963-425B-44BC-A7FF-124F78079AB7}" srcOrd="1" destOrd="0" presId="urn:microsoft.com/office/officeart/2005/8/layout/hProcess9"/>
    <dgm:cxn modelId="{FCF91C42-BA12-497E-BBF3-C3342C05B035}" type="presParOf" srcId="{4D4F184A-8C76-415C-B9DE-BA283CFE9BDE}" destId="{863F4C49-4C2A-43FD-B01B-F7DC91B88994}" srcOrd="2" destOrd="0" presId="urn:microsoft.com/office/officeart/2005/8/layout/hProcess9"/>
    <dgm:cxn modelId="{EFA4AC33-0F8F-4F14-A493-03C4C58E708F}" type="presParOf" srcId="{4D4F184A-8C76-415C-B9DE-BA283CFE9BDE}" destId="{524435AF-413E-4F44-8533-021345FB33EC}" srcOrd="3" destOrd="0" presId="urn:microsoft.com/office/officeart/2005/8/layout/hProcess9"/>
    <dgm:cxn modelId="{5A40D6DE-0D6C-48D6-A945-5E46C91F2CF4}" type="presParOf" srcId="{4D4F184A-8C76-415C-B9DE-BA283CFE9BDE}" destId="{DBE56F3E-B321-4110-89AB-2C0E6380D72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F3CFD2-0C82-4509-AC5A-DB10D673E011}">
      <dsp:nvSpPr>
        <dsp:cNvPr id="0" name=""/>
        <dsp:cNvSpPr/>
      </dsp:nvSpPr>
      <dsp:spPr>
        <a:xfrm>
          <a:off x="512226" y="0"/>
          <a:ext cx="6246256" cy="1355271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2AB5E8-6DA1-4C9D-B518-B144FEF87D90}">
      <dsp:nvSpPr>
        <dsp:cNvPr id="0" name=""/>
        <dsp:cNvSpPr/>
      </dsp:nvSpPr>
      <dsp:spPr>
        <a:xfrm>
          <a:off x="7893" y="406581"/>
          <a:ext cx="2365310" cy="5421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900" kern="1200" dirty="0"/>
            <a:t> Kabina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900" kern="1200" dirty="0"/>
            <a:t>Investice do sportovní infrastruktury v obcích</a:t>
          </a:r>
        </a:p>
      </dsp:txBody>
      <dsp:txXfrm>
        <a:off x="34357" y="433045"/>
        <a:ext cx="2312382" cy="489180"/>
      </dsp:txXfrm>
    </dsp:sp>
    <dsp:sp modelId="{863F4C49-4C2A-43FD-B01B-F7DC91B88994}">
      <dsp:nvSpPr>
        <dsp:cNvPr id="0" name=""/>
        <dsp:cNvSpPr/>
      </dsp:nvSpPr>
      <dsp:spPr>
        <a:xfrm>
          <a:off x="2491613" y="406581"/>
          <a:ext cx="2365310" cy="5421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900" kern="1200" dirty="0"/>
            <a:t>Primární cíle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900" kern="1200" dirty="0"/>
            <a:t>Sportovně a fyzicky aktivní společnost</a:t>
          </a:r>
        </a:p>
      </dsp:txBody>
      <dsp:txXfrm>
        <a:off x="2518077" y="433045"/>
        <a:ext cx="2312382" cy="489180"/>
      </dsp:txXfrm>
    </dsp:sp>
    <dsp:sp modelId="{DBE56F3E-B321-4110-89AB-2C0E6380D720}">
      <dsp:nvSpPr>
        <dsp:cNvPr id="0" name=""/>
        <dsp:cNvSpPr/>
      </dsp:nvSpPr>
      <dsp:spPr>
        <a:xfrm>
          <a:off x="4975332" y="406581"/>
          <a:ext cx="2365310" cy="5421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900" kern="1200" dirty="0"/>
            <a:t>Sekundární cíle I a II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900" kern="1200" dirty="0"/>
            <a:t>Zdravotně odolná a soudržná společnost</a:t>
          </a:r>
        </a:p>
      </dsp:txBody>
      <dsp:txXfrm>
        <a:off x="5001796" y="433045"/>
        <a:ext cx="2312382" cy="4891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BB4E47-64AA-B842-B101-E0708D28CDE1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0B474-A030-2E40-8DD5-9548FB4F05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3448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E0B474-A030-2E40-8DD5-9548FB4F0536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3559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E0B474-A030-2E40-8DD5-9548FB4F0536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9085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E0B474-A030-2E40-8DD5-9548FB4F0536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8106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E0B474-A030-2E40-8DD5-9548FB4F0536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1941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E0B474-A030-2E40-8DD5-9548FB4F0536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1711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5F11B7-9B02-B34E-88B0-04795F8683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68DE8C0-381F-924D-B05B-7FDF102AF5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7F6AD0D-568C-BD40-9621-92DE023A4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C6B4C-CDCC-BB47-8E5A-8FCDE3875FFC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71510EC-F325-E84A-92FA-CEB922120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0E5B92C-F33C-4247-A342-6246D8BA9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E0F53-BA85-6E45-A9C5-5E0A9D6E7A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7431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4C90B9-3672-5548-838C-71FF842BE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8587CCB-62CD-834E-8F3D-3011E33743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B3188C6-2636-684C-AE07-CA3934225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C6B4C-CDCC-BB47-8E5A-8FCDE3875FFC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9858DC2-71EF-A349-810A-822E1BFFA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302DCE5-B5DA-1A40-A33B-994C762FF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E0F53-BA85-6E45-A9C5-5E0A9D6E7A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7293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5D745BF-1758-AF4B-900E-754247777E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37D6F81-F901-904D-96CF-C88C276235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4D09663-10A8-AA47-8CCB-203ECBAD8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C6B4C-CDCC-BB47-8E5A-8FCDE3875FFC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D727A3D-DFBF-854B-B2B7-7B0904D6D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7D32D8A-1BF7-1F4A-AE5B-87720C74B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E0F53-BA85-6E45-A9C5-5E0A9D6E7A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3876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D3B7B4-27B1-0B47-AF83-8465A12AC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7BF278-145D-DF41-BFE6-F5E9DF6B73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37D1DF9-7F5D-254E-8F9C-FDDD4D067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C6B4C-CDCC-BB47-8E5A-8FCDE3875FFC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E2556FC-0A7A-CF42-9EBB-E165F0AE0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E6795F6-476D-2040-9D84-D0B9AF688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E0F53-BA85-6E45-A9C5-5E0A9D6E7A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3157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08ADE8-1B78-6245-8086-A085E94D2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433A374-0C4E-C349-9F3E-EDB68B7933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5D2B062-81EB-A748-AE10-3D974D21D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C6B4C-CDCC-BB47-8E5A-8FCDE3875FFC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38E8DF5-F049-D243-8643-8D4B3F3CB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411E17D-5375-E940-81C4-6F1170B54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E0F53-BA85-6E45-A9C5-5E0A9D6E7A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0596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BFE6D7-DED3-9F4E-A727-91CFFAE20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C70C57-C4FA-3342-99A4-7E75CD9A20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E7BE7F3-2553-3A48-9DC5-47797A4A74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A9B532A-47DC-5547-A784-1C59E2998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C6B4C-CDCC-BB47-8E5A-8FCDE3875FFC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652F2D0-4FC3-A04B-B11B-8AED4A144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7B2FF07-8694-584F-913C-90A243562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E0F53-BA85-6E45-A9C5-5E0A9D6E7A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7346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F3BDA9-24E3-8D4E-90DD-EDBFA4929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EA0016F-57D4-3645-81C7-F8BAC946C4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68A770D-C353-7849-9465-59A9CE5443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FC7B4A1-7E77-5941-B79D-EA0B9E4F4F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CC45E5B-B8DF-7743-AFF4-C032A7B448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E049B95-7104-4044-9944-4D1346C5D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C6B4C-CDCC-BB47-8E5A-8FCDE3875FFC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A657C5F-5BCB-4949-9468-2781B205A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18F8530-4BCD-9540-BB42-592BFCA72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E0F53-BA85-6E45-A9C5-5E0A9D6E7A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1816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0E1C6B-5A64-F844-A484-AB0A24D09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7CAC351-F23F-884E-9713-03AD8ADDC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C6B4C-CDCC-BB47-8E5A-8FCDE3875FFC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3E7FC85-9E6C-6243-B942-6A30B366A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0481D49-26FE-0F40-A43D-BBEBE2B49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E0F53-BA85-6E45-A9C5-5E0A9D6E7A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0058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E1B9FA0-336B-1442-A645-4699375AC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C6B4C-CDCC-BB47-8E5A-8FCDE3875FFC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2761F6F-8B82-324A-A2F3-E53C481DD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B090638-1747-2D4A-885F-22E5BE109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E0F53-BA85-6E45-A9C5-5E0A9D6E7A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9443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B4DBF0-AE19-8543-ADA8-EC2978FEB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5D4216-45E1-9644-981C-326E78491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C509DBC-3843-A84E-83EC-C2ACAC6266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2D3CA67-B970-A04F-A916-C55EB3FA1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C6B4C-CDCC-BB47-8E5A-8FCDE3875FFC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3F585AB-7A1C-2A4B-8513-BE6517F4D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430E7CA-E157-8948-8A7D-7AE670CFA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E0F53-BA85-6E45-A9C5-5E0A9D6E7A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6051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97CE5B-D0DF-1740-9D9B-6862B2323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BA43767-ACFB-3840-9D14-52368F611E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7F6464D-411B-554F-8EC8-C7730D082A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879433D-D46F-5E40-8372-3F4C27679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C6B4C-CDCC-BB47-8E5A-8FCDE3875FFC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70E1743-AF5D-B247-9D30-09A5227F8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A300C1F-928F-EE4A-A496-74DA01FA3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E0F53-BA85-6E45-A9C5-5E0A9D6E7A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6356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B6E61B2-C419-C44C-BD58-E4A2B88A7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130C549-AC6F-214F-9942-946F438B77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EF1E7FC-620D-6F46-8558-18D8A6D85C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C6B4C-CDCC-BB47-8E5A-8FCDE3875FFC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DCB5D89-42DD-624C-AC2B-DEB50359AF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CB03EBA-E9C7-7644-B777-03B0EEAE28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E0F53-BA85-6E45-A9C5-5E0A9D6E7A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654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-122464" y="-57150"/>
            <a:ext cx="9405257" cy="547007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431B8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A4021D3-5020-594A-A925-09C3431EB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14350"/>
            <a:ext cx="7886700" cy="2302662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800" dirty="0">
                <a:solidFill>
                  <a:srgbClr val="0431B8"/>
                </a:solidFill>
                <a:latin typeface="Poppins SemiBold" pitchFamily="2" charset="-18"/>
              </a:rPr>
              <a:t>„Rozvoj místních sportovišť a zázemí </a:t>
            </a:r>
            <a:br>
              <a:rPr lang="cs-CZ" sz="4800" dirty="0">
                <a:solidFill>
                  <a:srgbClr val="0431B8"/>
                </a:solidFill>
                <a:latin typeface="Poppins SemiBold" pitchFamily="2" charset="-18"/>
              </a:rPr>
            </a:br>
            <a:r>
              <a:rPr lang="cs-CZ" sz="4800" dirty="0">
                <a:solidFill>
                  <a:srgbClr val="0431B8"/>
                </a:solidFill>
                <a:latin typeface="Poppins SemiBold" pitchFamily="2" charset="-18"/>
              </a:rPr>
              <a:t>- program Kabina“</a:t>
            </a:r>
            <a:br>
              <a:rPr lang="cs-CZ" sz="4800" dirty="0">
                <a:solidFill>
                  <a:srgbClr val="0431B8"/>
                </a:solidFill>
                <a:latin typeface="Poppins SemiBold" pitchFamily="2" charset="-18"/>
              </a:rPr>
            </a:br>
            <a:r>
              <a:rPr lang="cs-CZ" sz="4800" dirty="0">
                <a:solidFill>
                  <a:srgbClr val="0431B8"/>
                </a:solidFill>
                <a:latin typeface="Poppins SemiBold" pitchFamily="2" charset="-18"/>
              </a:rPr>
              <a:t> v kontextu</a:t>
            </a:r>
            <a:r>
              <a:rPr lang="cs-CZ" sz="4800" dirty="0">
                <a:solidFill>
                  <a:srgbClr val="0431B8"/>
                </a:solidFill>
                <a:latin typeface="Poppins SemiBold" pitchFamily="2" charset="-18"/>
                <a:cs typeface="Poppins SemiBold" pitchFamily="2" charset="-18"/>
              </a:rPr>
              <a:t> </a:t>
            </a:r>
            <a:r>
              <a:rPr lang="cs-CZ" sz="4800" dirty="0" err="1">
                <a:solidFill>
                  <a:srgbClr val="0431B8"/>
                </a:solidFill>
                <a:latin typeface="Poppins SemiBold" pitchFamily="2" charset="-18"/>
                <a:cs typeface="Poppins SemiBold" pitchFamily="2" charset="-18"/>
              </a:rPr>
              <a:t>React</a:t>
            </a:r>
            <a:r>
              <a:rPr lang="cs-CZ" sz="4800" dirty="0">
                <a:solidFill>
                  <a:srgbClr val="0431B8"/>
                </a:solidFill>
                <a:latin typeface="Poppins SemiBold" pitchFamily="2" charset="-18"/>
                <a:cs typeface="Poppins SemiBold" pitchFamily="2" charset="-18"/>
              </a:rPr>
              <a:t>-EU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E1096C9-87AB-3D4E-B8D1-2FACCAC90304}"/>
              </a:ext>
            </a:extLst>
          </p:cNvPr>
          <p:cNvSpPr txBox="1"/>
          <p:nvPr/>
        </p:nvSpPr>
        <p:spPr>
          <a:xfrm>
            <a:off x="3082233" y="2982438"/>
            <a:ext cx="2979534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cs-CZ" sz="1800" dirty="0"/>
              <a:t>doc. Mgr. Martin Zvonař, Ph.D.</a:t>
            </a:r>
          </a:p>
        </p:txBody>
      </p:sp>
      <p:pic>
        <p:nvPicPr>
          <p:cNvPr id="1027" name="Picture 3" descr="C:\Users\PC\Dropbox\Work\AG\Identity\Prezentace\Uvodka\0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803" y="3651786"/>
            <a:ext cx="2215082" cy="79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155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519D355-356B-44AF-9FB6-0F8A1700E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„Rozvoj místních sportovišť a zázemí </a:t>
            </a:r>
            <a:br>
              <a:rPr lang="cs-CZ" dirty="0"/>
            </a:br>
            <a:r>
              <a:rPr lang="cs-CZ" dirty="0"/>
              <a:t>- program Kabina v kontextu </a:t>
            </a:r>
            <a:r>
              <a:rPr lang="cs-CZ" dirty="0" err="1"/>
              <a:t>React</a:t>
            </a:r>
            <a:r>
              <a:rPr lang="cs-CZ" dirty="0"/>
              <a:t>-EU“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89CB222-2EAC-4D62-81D4-4A620C2780B2}"/>
              </a:ext>
            </a:extLst>
          </p:cNvPr>
          <p:cNvSpPr txBox="1"/>
          <p:nvPr/>
        </p:nvSpPr>
        <p:spPr>
          <a:xfrm>
            <a:off x="628650" y="1173182"/>
            <a:ext cx="7453034" cy="418576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cs-CZ" b="1" dirty="0"/>
              <a:t>Základní charakteristika programu</a:t>
            </a:r>
          </a:p>
          <a:p>
            <a:pPr algn="just"/>
            <a:r>
              <a:rPr lang="cs-CZ" b="1" dirty="0"/>
              <a:t>	</a:t>
            </a:r>
            <a:r>
              <a:rPr lang="cs-CZ" b="1" i="1" dirty="0"/>
              <a:t>„</a:t>
            </a:r>
            <a:r>
              <a:rPr lang="cs-CZ" i="1" dirty="0"/>
              <a:t>Program Kabina nelze vnímat pouze jako program zaměřený na financování výstavby 	sportovních kabin či šaten. Program Kabina se zaměřuje na plošný rozvoj mnohdy 	nevyhovujícího až tristního stavu sportovní infrastruktury v malých obcích na 	území ČR.“</a:t>
            </a: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Předmět podpory: </a:t>
            </a:r>
            <a:r>
              <a:rPr lang="cs-CZ" dirty="0"/>
              <a:t>Rozvoj, obnova a zotavení sportovní infrastruktury v ČR</a:t>
            </a:r>
          </a:p>
          <a:p>
            <a:pPr marL="628650" lvl="1" indent="-285750" algn="just">
              <a:buFont typeface="Courier New" panose="02070309020205020404" pitchFamily="49" charset="0"/>
              <a:buChar char="o"/>
            </a:pPr>
            <a:r>
              <a:rPr lang="cs-CZ" dirty="0"/>
              <a:t>technické zhodnocení zařízení a jejich zázemí</a:t>
            </a:r>
          </a:p>
          <a:p>
            <a:pPr marL="628650" lvl="1" indent="-285750" algn="just">
              <a:buFont typeface="Courier New" panose="02070309020205020404" pitchFamily="49" charset="0"/>
              <a:buChar char="o"/>
            </a:pPr>
            <a:r>
              <a:rPr lang="cs-CZ" dirty="0"/>
              <a:t>výstavba zařízení a jejich zázemí</a:t>
            </a:r>
          </a:p>
          <a:p>
            <a:pPr marL="628650" lvl="1" indent="-285750" algn="just">
              <a:buFont typeface="Courier New" panose="02070309020205020404" pitchFamily="49" charset="0"/>
              <a:buChar char="o"/>
            </a:pPr>
            <a:r>
              <a:rPr lang="cs-CZ" dirty="0"/>
              <a:t>dostupnost zařízení pro handicapované sportovce</a:t>
            </a:r>
          </a:p>
          <a:p>
            <a:pPr marL="628650" lvl="1" indent="-285750" algn="just">
              <a:buFont typeface="Wingdings" panose="05000000000000000000" pitchFamily="2" charset="2"/>
              <a:buChar char="Ø"/>
            </a:pPr>
            <a:r>
              <a:rPr lang="cs-CZ" b="1" dirty="0"/>
              <a:t>pestrá paleta možných investičních záměrů – palubovky, osvětlení, bezbariérové vstupy, zavlažování, hlediště, sociální zázemí, šatny, střecha,…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Oprávněný účastník a výše podpory: </a:t>
            </a:r>
            <a:r>
              <a:rPr lang="cs-CZ" dirty="0"/>
              <a:t>všechny </a:t>
            </a:r>
            <a:r>
              <a:rPr lang="cs-CZ" b="1" dirty="0"/>
              <a:t>obce do 3,000 obyvatel </a:t>
            </a:r>
            <a:r>
              <a:rPr lang="cs-CZ" dirty="0"/>
              <a:t>na území ČR, </a:t>
            </a:r>
            <a:r>
              <a:rPr lang="cs-CZ" b="1" dirty="0"/>
              <a:t>celkem 5,800 obcí</a:t>
            </a:r>
            <a:r>
              <a:rPr lang="cs-CZ" dirty="0"/>
              <a:t> s maximální možnou výší podpory </a:t>
            </a:r>
            <a:r>
              <a:rPr lang="cs-CZ" b="1" dirty="0"/>
              <a:t>1 mil. Kč</a:t>
            </a:r>
            <a:r>
              <a:rPr lang="cs-CZ" dirty="0"/>
              <a:t>., </a:t>
            </a:r>
            <a:endParaRPr lang="cs-CZ" dirty="0">
              <a:highlight>
                <a:srgbClr val="FFFF00"/>
              </a:highlight>
            </a:endParaRPr>
          </a:p>
          <a:p>
            <a:pPr marL="628650" lvl="1" indent="-285750" algn="just">
              <a:buFont typeface="Courier New" panose="02070309020205020404" pitchFamily="49" charset="0"/>
              <a:buChar char="o"/>
            </a:pPr>
            <a:r>
              <a:rPr lang="cs-CZ" dirty="0"/>
              <a:t>V současné době </a:t>
            </a:r>
            <a:r>
              <a:rPr lang="cs-CZ" b="1" dirty="0"/>
              <a:t>žádný program cílený </a:t>
            </a:r>
            <a:r>
              <a:rPr lang="cs-CZ" dirty="0"/>
              <a:t>pro na rozvoj sportovní infrastruktury </a:t>
            </a:r>
            <a:r>
              <a:rPr lang="cs-CZ" b="1" dirty="0"/>
              <a:t>nepodporuje sportovní infrastrukturu v obcích do 3,000 obyvatel</a:t>
            </a:r>
            <a:r>
              <a:rPr lang="cs-CZ" dirty="0"/>
              <a:t>. Přitom stav těchto zařízení je mnohdy tristní či nevyhovující.</a:t>
            </a:r>
            <a:endParaRPr lang="pl-PL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Žadatelé budou </a:t>
            </a:r>
            <a:r>
              <a:rPr lang="pl-PL" dirty="0" err="1"/>
              <a:t>deklarovat</a:t>
            </a:r>
            <a:r>
              <a:rPr lang="pl-PL" dirty="0"/>
              <a:t> </a:t>
            </a:r>
            <a:r>
              <a:rPr lang="pl-PL" dirty="0" err="1"/>
              <a:t>soulad</a:t>
            </a:r>
            <a:r>
              <a:rPr lang="pl-PL" dirty="0"/>
              <a:t> s primárními </a:t>
            </a:r>
            <a:r>
              <a:rPr lang="pl-PL" dirty="0" err="1"/>
              <a:t>cíli</a:t>
            </a:r>
            <a:r>
              <a:rPr lang="pl-PL" dirty="0"/>
              <a:t> programu a </a:t>
            </a:r>
            <a:r>
              <a:rPr lang="pl-PL" dirty="0" err="1"/>
              <a:t>koncepcí</a:t>
            </a:r>
            <a:r>
              <a:rPr lang="pl-PL" dirty="0"/>
              <a:t> </a:t>
            </a:r>
            <a:r>
              <a:rPr lang="pl-PL" dirty="0" err="1"/>
              <a:t>rozvoje</a:t>
            </a:r>
            <a:r>
              <a:rPr lang="pl-PL" dirty="0"/>
              <a:t> sportu </a:t>
            </a:r>
          </a:p>
          <a:p>
            <a:pPr marL="628650" lvl="1" indent="-285750" algn="just">
              <a:buFont typeface="Courier New" panose="02070309020205020404" pitchFamily="49" charset="0"/>
              <a:buChar char="o"/>
            </a:pP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3" name="Šipka: zahnutá dolů 2">
            <a:extLst>
              <a:ext uri="{FF2B5EF4-FFF2-40B4-BE49-F238E27FC236}">
                <a16:creationId xmlns:a16="http://schemas.microsoft.com/office/drawing/2014/main" id="{9BC65BFF-9BE1-4627-844E-8390FF8E9F9C}"/>
              </a:ext>
            </a:extLst>
          </p:cNvPr>
          <p:cNvSpPr/>
          <p:nvPr/>
        </p:nvSpPr>
        <p:spPr>
          <a:xfrm>
            <a:off x="7374978" y="4639135"/>
            <a:ext cx="269421" cy="15954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694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519D355-356B-44AF-9FB6-0F8A1700E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„Rozvoj místních sportovišť a zázemí </a:t>
            </a:r>
            <a:br>
              <a:rPr lang="cs-CZ" dirty="0"/>
            </a:br>
            <a:r>
              <a:rPr lang="cs-CZ" dirty="0"/>
              <a:t>- program Kabina v kontextu </a:t>
            </a:r>
            <a:r>
              <a:rPr lang="cs-CZ" dirty="0" err="1"/>
              <a:t>React</a:t>
            </a:r>
            <a:r>
              <a:rPr lang="cs-CZ" dirty="0"/>
              <a:t>-EU“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3F6C2B25-63C2-4FA5-A510-C83770EF128C}"/>
              </a:ext>
            </a:extLst>
          </p:cNvPr>
          <p:cNvSpPr txBox="1"/>
          <p:nvPr/>
        </p:nvSpPr>
        <p:spPr>
          <a:xfrm>
            <a:off x="628650" y="1268016"/>
            <a:ext cx="7970744" cy="35394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cs-CZ" b="1" dirty="0"/>
              <a:t>Cíle programu </a:t>
            </a:r>
          </a:p>
          <a:p>
            <a:pPr algn="just"/>
            <a:r>
              <a:rPr lang="cs-CZ" i="1" dirty="0">
                <a:ea typeface="+mn-lt"/>
                <a:cs typeface="+mn-lt"/>
              </a:rPr>
              <a:t>	„Cílem programu je podpořit obnovu a rozvoj malých obcí, zvýšit kvalitu života jejich obyvatel 	a zlepšit atraktivitu obecního prostoru. Realizací programu bude podpořen rozvoj sportování 	v České republice, který bude mít pozitivní účinek na budování zdravotní odolnosti společnosti a 	sociální soudržnosti.</a:t>
            </a:r>
            <a:r>
              <a:rPr lang="cs-CZ" dirty="0">
                <a:ea typeface="+mn-lt"/>
                <a:cs typeface="+mn-lt"/>
              </a:rPr>
              <a:t>“</a:t>
            </a:r>
            <a:endParaRPr lang="cs-CZ" b="1" dirty="0"/>
          </a:p>
          <a:p>
            <a:r>
              <a:rPr lang="cs-CZ" b="1" dirty="0"/>
              <a:t>Primární cíle – </a:t>
            </a:r>
            <a:r>
              <a:rPr lang="cs-CZ" b="1" i="1" dirty="0"/>
              <a:t>Budování moderního trendu sportující a fyzicky aktivitní společnosti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Podpora a rozvoj sportovní a fyzické aktivity společnosti zvýšením dostupnosti a atraktivity sportovišť.</a:t>
            </a:r>
          </a:p>
          <a:p>
            <a:pPr marL="628650" lvl="1" indent="-285750" algn="just">
              <a:buFont typeface="Courier New" panose="02070309020205020404" pitchFamily="49" charset="0"/>
              <a:buChar char="o"/>
            </a:pPr>
            <a:r>
              <a:rPr lang="cs-CZ" b="1" dirty="0"/>
              <a:t>zpřístupnění sportu široké veřejnosti</a:t>
            </a:r>
            <a:r>
              <a:rPr lang="cs-CZ" dirty="0"/>
              <a:t>,</a:t>
            </a:r>
          </a:p>
          <a:p>
            <a:pPr marL="628650" lvl="1" indent="-285750" algn="just">
              <a:buFont typeface="Courier New" panose="02070309020205020404" pitchFamily="49" charset="0"/>
              <a:buChar char="o"/>
            </a:pPr>
            <a:r>
              <a:rPr lang="cs-CZ" dirty="0"/>
              <a:t>zaměření na plošnou podporu sportu mládeže a dětí,</a:t>
            </a:r>
          </a:p>
          <a:p>
            <a:pPr marL="628650" lvl="1" indent="-285750" algn="just">
              <a:buFont typeface="Courier New" panose="02070309020205020404" pitchFamily="49" charset="0"/>
              <a:buChar char="o"/>
            </a:pPr>
            <a:r>
              <a:rPr lang="cs-CZ" dirty="0"/>
              <a:t>zajištění dostupnosti sportu pro hendikepované,</a:t>
            </a:r>
          </a:p>
          <a:p>
            <a:pPr marL="628650" lvl="1" indent="-285750" algn="just">
              <a:buFont typeface="Courier New" panose="02070309020205020404" pitchFamily="49" charset="0"/>
              <a:buChar char="o"/>
            </a:pPr>
            <a:r>
              <a:rPr lang="cs-CZ" dirty="0"/>
              <a:t>podpora činnosti organizovaného sportu </a:t>
            </a:r>
            <a:r>
              <a:rPr lang="cs-CZ" b="1" dirty="0"/>
              <a:t>pro více než 2 mil. registrovaných sportovců</a:t>
            </a:r>
            <a:r>
              <a:rPr lang="cs-CZ" dirty="0"/>
              <a:t>.</a:t>
            </a:r>
            <a:endParaRPr lang="cs-CZ" b="1" dirty="0"/>
          </a:p>
          <a:p>
            <a:pPr algn="just"/>
            <a:r>
              <a:rPr lang="cs-CZ" b="1" dirty="0"/>
              <a:t>Sekundární cíle I– </a:t>
            </a:r>
            <a:r>
              <a:rPr lang="cs-CZ" b="1" i="1" dirty="0"/>
              <a:t>Společnost a územní rozvoj</a:t>
            </a:r>
          </a:p>
          <a:p>
            <a:pPr marL="628650" lvl="1" indent="-285750" algn="just">
              <a:buFont typeface="Courier New" panose="02070309020205020404" pitchFamily="49" charset="0"/>
              <a:buChar char="o"/>
            </a:pPr>
            <a:r>
              <a:rPr lang="cs-CZ" dirty="0"/>
              <a:t>Prevence sociopatologických jevů,</a:t>
            </a:r>
          </a:p>
          <a:p>
            <a:pPr marL="628650" lvl="1" indent="-285750" algn="just">
              <a:buFont typeface="Courier New" panose="02070309020205020404" pitchFamily="49" charset="0"/>
              <a:buChar char="o"/>
            </a:pPr>
            <a:r>
              <a:rPr lang="cs-CZ" dirty="0"/>
              <a:t>podpora inkluze, společenské soudržnosti a integrace,</a:t>
            </a:r>
          </a:p>
          <a:p>
            <a:pPr marL="628650" lvl="1" indent="-285750" algn="just">
              <a:buFont typeface="Courier New" panose="02070309020205020404" pitchFamily="49" charset="0"/>
              <a:buChar char="o"/>
            </a:pPr>
            <a:r>
              <a:rPr lang="cs-CZ" dirty="0"/>
              <a:t>zajištění územní rovnováhy v nabídce sportovišť,</a:t>
            </a:r>
          </a:p>
          <a:p>
            <a:pPr marL="628650" lvl="1" indent="-285750" algn="just">
              <a:buFont typeface="Courier New" panose="02070309020205020404" pitchFamily="49" charset="0"/>
              <a:buChar char="o"/>
            </a:pPr>
            <a:r>
              <a:rPr lang="cs-CZ" dirty="0"/>
              <a:t>zvyšování možností a udržení zaměstnanosti v odvětví sportu a zvyšování dovedností zaměstnanců.</a:t>
            </a:r>
          </a:p>
        </p:txBody>
      </p:sp>
    </p:spTree>
    <p:extLst>
      <p:ext uri="{BB962C8B-B14F-4D97-AF65-F5344CB8AC3E}">
        <p14:creationId xmlns:p14="http://schemas.microsoft.com/office/powerpoint/2010/main" val="4048679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519D355-356B-44AF-9FB6-0F8A1700E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„Rozvoj místních sportovišť a zázemí </a:t>
            </a:r>
            <a:br>
              <a:rPr lang="cs-CZ" dirty="0"/>
            </a:br>
            <a:r>
              <a:rPr lang="cs-CZ" dirty="0"/>
              <a:t>- program Kabina v kontextu </a:t>
            </a:r>
            <a:r>
              <a:rPr lang="cs-CZ" dirty="0" err="1"/>
              <a:t>React</a:t>
            </a:r>
            <a:r>
              <a:rPr lang="cs-CZ" dirty="0"/>
              <a:t>-EU“</a:t>
            </a:r>
            <a:endParaRPr lang="cs-CZ" b="1" dirty="0">
              <a:cs typeface="Calibri Light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F1E64D95-1084-4437-887B-8D64D3AC0229}"/>
              </a:ext>
            </a:extLst>
          </p:cNvPr>
          <p:cNvSpPr txBox="1"/>
          <p:nvPr/>
        </p:nvSpPr>
        <p:spPr>
          <a:xfrm>
            <a:off x="628650" y="1268016"/>
            <a:ext cx="8063783" cy="284693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b="1" dirty="0"/>
              <a:t>Shoda cílů programu se záměry Rady EU </a:t>
            </a:r>
          </a:p>
          <a:p>
            <a:r>
              <a:rPr lang="cs-CZ" i="1" dirty="0">
                <a:ea typeface="+mn-lt"/>
                <a:cs typeface="+mn-lt"/>
              </a:rPr>
              <a:t>	„Prosazování úlohy a hodnoty sportu a fyzické aktivity, pokud jde o přínos k tělesnému</a:t>
            </a:r>
          </a:p>
          <a:p>
            <a:r>
              <a:rPr lang="cs-CZ" i="1" dirty="0">
                <a:ea typeface="+mn-lt"/>
                <a:cs typeface="+mn-lt"/>
              </a:rPr>
              <a:t>	a duševnímu zdraví lidí, obzvláště v období krizí, jako je pandemie COVID-19, a po nich“ </a:t>
            </a:r>
          </a:p>
          <a:p>
            <a:r>
              <a:rPr lang="cs-CZ" i="1" dirty="0">
                <a:ea typeface="+mn-lt"/>
                <a:cs typeface="+mn-lt"/>
              </a:rPr>
              <a:t>	</a:t>
            </a:r>
            <a:r>
              <a:rPr lang="cs-CZ" dirty="0">
                <a:ea typeface="+mn-lt"/>
                <a:cs typeface="+mn-lt"/>
              </a:rPr>
              <a:t>(</a:t>
            </a:r>
            <a:r>
              <a:rPr lang="cs-CZ" sz="1100" dirty="0">
                <a:ea typeface="+mn-lt"/>
                <a:cs typeface="+mn-lt"/>
              </a:rPr>
              <a:t>Závěry Rady EU </a:t>
            </a:r>
            <a:r>
              <a:rPr lang="cs-CZ" sz="1100" dirty="0"/>
              <a:t>o dopadu pandemie COVID-19 a oživení odvětví sportu)</a:t>
            </a:r>
            <a:endParaRPr lang="cs-CZ" b="1" dirty="0"/>
          </a:p>
          <a:p>
            <a:endParaRPr lang="cs-CZ" b="1" dirty="0"/>
          </a:p>
          <a:p>
            <a:r>
              <a:rPr lang="cs-CZ" b="1" dirty="0"/>
              <a:t>Sekundární cíle II – </a:t>
            </a:r>
            <a:r>
              <a:rPr lang="cs-CZ" b="1" i="1" dirty="0"/>
              <a:t>Zdravá a odolná společnost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Sport jako významný nástroj k posilování zdraví společnosti.</a:t>
            </a:r>
          </a:p>
          <a:p>
            <a:pPr marL="628650" lvl="1" indent="-285750">
              <a:buFont typeface="Courier New" panose="02070309020205020404" pitchFamily="49" charset="0"/>
              <a:buChar char="o"/>
            </a:pPr>
            <a:r>
              <a:rPr lang="cs-CZ" dirty="0"/>
              <a:t>Posilování přirozené zdravotní imunity proti virovým a bakteriálním onemocněním,</a:t>
            </a:r>
          </a:p>
          <a:p>
            <a:pPr marL="628650" lvl="1" indent="-285750">
              <a:buFont typeface="Courier New" panose="02070309020205020404" pitchFamily="49" charset="0"/>
              <a:buChar char="o"/>
            </a:pPr>
            <a:r>
              <a:rPr lang="cs-CZ" dirty="0"/>
              <a:t>snižování dětské obezity – ČR je 3. zemí s nejvyšším počtem dětské obezity na světe,</a:t>
            </a:r>
          </a:p>
          <a:p>
            <a:pPr marL="628650" lvl="1" indent="-285750" algn="just">
              <a:buFont typeface="Courier New" panose="02070309020205020404" pitchFamily="49" charset="0"/>
              <a:buChar char="o"/>
            </a:pPr>
            <a:r>
              <a:rPr lang="cs-CZ" dirty="0"/>
              <a:t>posilování duševního zdraví a pohody společnosti, jakožto odolnosti vůči stresu,</a:t>
            </a:r>
          </a:p>
          <a:p>
            <a:pPr marL="628650" lvl="1" indent="-285750" algn="just">
              <a:buFont typeface="Courier New" panose="02070309020205020404" pitchFamily="49" charset="0"/>
              <a:buChar char="o"/>
            </a:pPr>
            <a:r>
              <a:rPr lang="cs-CZ" dirty="0"/>
              <a:t>snižování rizik spojených s kardiovaskulárními onemocněními,</a:t>
            </a:r>
          </a:p>
          <a:p>
            <a:pPr marL="628650" lvl="1" indent="-285750" algn="just">
              <a:buFont typeface="Courier New" panose="02070309020205020404" pitchFamily="49" charset="0"/>
              <a:buChar char="o"/>
            </a:pPr>
            <a:r>
              <a:rPr lang="cs-CZ" dirty="0"/>
              <a:t>rozvoj motorických a pohybových schopností dětí.</a:t>
            </a:r>
          </a:p>
          <a:p>
            <a:endParaRPr lang="en-US" sz="1100" dirty="0">
              <a:cs typeface="Calibri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72F1FCE-5FD4-4DD2-90D8-E77E3BDC2F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016125"/>
              </p:ext>
            </p:extLst>
          </p:nvPr>
        </p:nvGraphicFramePr>
        <p:xfrm>
          <a:off x="1036183" y="3652707"/>
          <a:ext cx="7348537" cy="1355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93124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519D355-356B-44AF-9FB6-0F8A1700E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„Rozvoj místních sportovišť a zázemí </a:t>
            </a:r>
            <a:br>
              <a:rPr lang="cs-CZ" dirty="0"/>
            </a:br>
            <a:r>
              <a:rPr lang="cs-CZ" dirty="0"/>
              <a:t>- program Kabina v kontextu </a:t>
            </a:r>
            <a:r>
              <a:rPr lang="cs-CZ" dirty="0" err="1"/>
              <a:t>React</a:t>
            </a:r>
            <a:r>
              <a:rPr lang="cs-CZ" dirty="0"/>
              <a:t>-EU“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9E2E90DB-3812-4BB6-89F2-8953B79CA357}"/>
              </a:ext>
            </a:extLst>
          </p:cNvPr>
          <p:cNvSpPr txBox="1"/>
          <p:nvPr/>
        </p:nvSpPr>
        <p:spPr>
          <a:xfrm>
            <a:off x="628650" y="1186373"/>
            <a:ext cx="7700211" cy="28931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dirty="0">
                <a:solidFill>
                  <a:prstClr val="black"/>
                </a:solidFill>
                <a:latin typeface="Calibri"/>
                <a:ea typeface="+mn-lt"/>
                <a:cs typeface="Calibri"/>
              </a:rPr>
              <a:t>Integrace </a:t>
            </a:r>
            <a:r>
              <a:rPr lang="cs-CZ" b="1" dirty="0" err="1">
                <a:solidFill>
                  <a:prstClr val="black"/>
                </a:solidFill>
                <a:latin typeface="Calibri"/>
                <a:ea typeface="+mn-lt"/>
                <a:cs typeface="Calibri"/>
              </a:rPr>
              <a:t>React</a:t>
            </a:r>
            <a:r>
              <a:rPr lang="cs-CZ" b="1" dirty="0">
                <a:solidFill>
                  <a:prstClr val="black"/>
                </a:solidFill>
                <a:latin typeface="Calibri"/>
                <a:ea typeface="+mn-lt"/>
                <a:cs typeface="Calibri"/>
              </a:rPr>
              <a:t>-EU a programu Kabina </a:t>
            </a:r>
            <a:endParaRPr kumimoji="0" lang="cs-CZ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lt"/>
              <a:cs typeface="Calibri"/>
            </a:endParaRPr>
          </a:p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  <a:t>	„Parametry dotačního programu naplňují rámcové cíle </a:t>
            </a:r>
            <a:r>
              <a:rPr kumimoji="0" lang="cs-CZ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  <a:t>React</a:t>
            </a:r>
            <a:r>
              <a:rPr kumimoji="0" lang="cs-CZ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  <a:t>-EU a vhodně doplňují ostatní 	plánované oblasti podpory v ČR“</a:t>
            </a:r>
          </a:p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lt"/>
              <a:cs typeface="Calibri"/>
            </a:endParaRPr>
          </a:p>
          <a:p>
            <a:pPr marL="342900" marR="0" lvl="0" indent="-34290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  <a:t>Strukturované rozdělení podpory zotavení v ČR zohledňující všechny věkové kategorie a doplňující se nástroje různých úrovní reakce na krizi související s pandemií Covid-19.</a:t>
            </a:r>
          </a:p>
          <a:p>
            <a:pPr marL="342900" marR="0" lvl="0" indent="-34290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cs-CZ" dirty="0">
                <a:solidFill>
                  <a:prstClr val="black"/>
                </a:solidFill>
                <a:latin typeface="Calibri"/>
                <a:ea typeface="+mn-lt"/>
                <a:cs typeface="Calibri"/>
              </a:rPr>
              <a:t>Reflexe nutnosti podpory akutní zdravotní péče. (Zdravotnictví)</a:t>
            </a:r>
          </a:p>
          <a:p>
            <a:pPr marL="342900" marR="0" lvl="0" indent="-34290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cs-CZ" dirty="0">
                <a:solidFill>
                  <a:prstClr val="black"/>
                </a:solidFill>
                <a:latin typeface="Calibri"/>
                <a:ea typeface="+mn-lt"/>
                <a:cs typeface="Calibri"/>
              </a:rPr>
              <a:t>Reflexe nutnosti včasné a vhodné reakce na krizové situace. (Integrovaný záchranný systém)</a:t>
            </a:r>
          </a:p>
          <a:p>
            <a:pPr marL="342900" marR="0" lvl="0" indent="-34290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cs-CZ" dirty="0">
                <a:solidFill>
                  <a:prstClr val="black"/>
                </a:solidFill>
                <a:latin typeface="Calibri"/>
                <a:ea typeface="+mn-lt"/>
                <a:cs typeface="Calibri"/>
              </a:rPr>
              <a:t>Reflexe nutnosti zajištění kvality života a životních podmínek seniorů. (Sociální infrastruktura)</a:t>
            </a:r>
            <a:endParaRPr kumimoji="0" lang="cs-CZ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lt"/>
              <a:cs typeface="Calibri"/>
            </a:endParaRPr>
          </a:p>
          <a:p>
            <a:pPr marL="342900" marR="0" lvl="0" indent="-34290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cs-CZ" b="1" dirty="0">
                <a:solidFill>
                  <a:prstClr val="black"/>
                </a:solidFill>
                <a:latin typeface="Calibri"/>
                <a:ea typeface="+mn-lt"/>
                <a:cs typeface="Calibri"/>
              </a:rPr>
              <a:t>Reflexe nutnosti přirozené prevence a rozvoje kvality života aktivní části společnosti a mládeže v lokalitách s nevyhovujícími možnostmi prostřednictvím sportu na základě plnění cílů Programu Kabina. (Sportovní infrastruktura)</a:t>
            </a: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lt"/>
              <a:cs typeface="Calibri"/>
            </a:endParaRPr>
          </a:p>
          <a:p>
            <a:pPr marL="285750" marR="0" lvl="0" indent="-28575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9675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519D355-356B-44AF-9FB6-0F8A1700E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„Rozvoj místních sportovišť a zázemí </a:t>
            </a:r>
            <a:br>
              <a:rPr lang="cs-CZ" dirty="0"/>
            </a:br>
            <a:r>
              <a:rPr lang="cs-CZ" dirty="0"/>
              <a:t>- program Kabina v kontextu </a:t>
            </a:r>
            <a:r>
              <a:rPr lang="cs-CZ" dirty="0" err="1"/>
              <a:t>React</a:t>
            </a:r>
            <a:r>
              <a:rPr lang="cs-CZ" dirty="0"/>
              <a:t>-EU“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9E2E90DB-3812-4BB6-89F2-8953B79CA357}"/>
              </a:ext>
            </a:extLst>
          </p:cNvPr>
          <p:cNvSpPr txBox="1"/>
          <p:nvPr/>
        </p:nvSpPr>
        <p:spPr>
          <a:xfrm>
            <a:off x="628650" y="1186373"/>
            <a:ext cx="7700211" cy="52629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  <a:t>Dopady nasměrování podpory z </a:t>
            </a:r>
            <a:r>
              <a:rPr kumimoji="0" lang="cs-CZ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  <a:t>React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  <a:t>-EU do programu Kabina v praxi</a:t>
            </a:r>
          </a:p>
          <a:p>
            <a:pPr marL="285750" marR="0" lvl="0" indent="-28575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dirty="0">
                <a:solidFill>
                  <a:prstClr val="black"/>
                </a:solidFill>
                <a:latin typeface="Calibri"/>
                <a:ea typeface="+mn-lt"/>
                <a:cs typeface="Calibri"/>
              </a:rPr>
              <a:t>Rychlé zacílení investic vhodným způsobem na základě informovanosti potenciálních žadatelů prostřednictvím dřívější komunikace záměrů NSA.</a:t>
            </a:r>
          </a:p>
          <a:p>
            <a:pPr marL="285750" marR="0" lvl="0" indent="-28575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dirty="0">
                <a:solidFill>
                  <a:prstClr val="black"/>
                </a:solidFill>
                <a:latin typeface="Calibri"/>
                <a:ea typeface="+mn-lt"/>
                <a:cs typeface="Calibri"/>
              </a:rPr>
              <a:t>Rychlá praktická obnova sportovních zařízení a zázemí z důvodu nízké technické a projektové náročnosti těchto projektů.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prstClr val="black"/>
                </a:solidFill>
                <a:latin typeface="Calibri"/>
                <a:ea typeface="+mn-lt"/>
                <a:cs typeface="Calibri"/>
              </a:rPr>
              <a:t>Podpora lokalit bez možnosti obdobné podpory = skutečně celoplošná oblast podpory.</a:t>
            </a:r>
          </a:p>
          <a:p>
            <a:pPr marL="285750" marR="0" lvl="0" indent="-28575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dirty="0">
                <a:solidFill>
                  <a:prstClr val="black"/>
                </a:solidFill>
                <a:latin typeface="Calibri"/>
                <a:ea typeface="+mn-lt"/>
                <a:cs typeface="Calibri"/>
              </a:rPr>
              <a:t>Obnova a zotavení sportovní infrastruktury na nejnižší úrovni obcí do 3,000 obyvatel. </a:t>
            </a:r>
          </a:p>
          <a:p>
            <a:pPr marL="285750" marR="0" lvl="0" indent="-28575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dirty="0">
                <a:solidFill>
                  <a:prstClr val="black"/>
                </a:solidFill>
                <a:latin typeface="Calibri"/>
                <a:ea typeface="+mn-lt"/>
                <a:cs typeface="Calibri"/>
              </a:rPr>
              <a:t>Přispění k vyrovnávání regionálních rozdílů.</a:t>
            </a:r>
          </a:p>
          <a:p>
            <a:pPr marL="285750" marR="0" lvl="0" indent="-28575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dirty="0">
                <a:solidFill>
                  <a:prstClr val="black"/>
                </a:solidFill>
                <a:latin typeface="Calibri"/>
                <a:ea typeface="+mn-lt"/>
                <a:cs typeface="Calibri"/>
              </a:rPr>
              <a:t>Dlouhodobá a široká využitelnost projektů. </a:t>
            </a:r>
          </a:p>
          <a:p>
            <a:pPr marL="285750" marR="0" lvl="0" indent="-28575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dirty="0">
                <a:solidFill>
                  <a:prstClr val="black"/>
                </a:solidFill>
                <a:latin typeface="Calibri"/>
                <a:ea typeface="+mn-lt"/>
                <a:cs typeface="Calibri"/>
              </a:rPr>
              <a:t>Zvýšení atraktivity obecního prostoru a podpora zlepšování kvality života jeho obyvatel.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cs-CZ" dirty="0"/>
              <a:t>Příspěvek k budování moderního trendu sportující a fyzicky aktivitní společnosti.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cs-CZ" dirty="0"/>
              <a:t>Příspěvek k budování sociální soudržnosti a </a:t>
            </a:r>
            <a:r>
              <a:rPr lang="cs-CZ" dirty="0" err="1"/>
              <a:t>inkluzivnosti</a:t>
            </a:r>
            <a:r>
              <a:rPr lang="cs-CZ" dirty="0"/>
              <a:t> či čelení </a:t>
            </a:r>
            <a:r>
              <a:rPr lang="cs-CZ" dirty="0" err="1"/>
              <a:t>sociopatologickým</a:t>
            </a:r>
            <a:r>
              <a:rPr lang="cs-CZ" dirty="0"/>
              <a:t> jevům.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cs-CZ" dirty="0"/>
              <a:t>Příspěvek k budování přirozené obranyschopnosti a odolnosti společnosti. Prevence proti zdravotním rizikům a civilizačním chorobám.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cs-CZ" dirty="0"/>
              <a:t>Zpřístupnění sportu a fyzické aktivity veřejnosti, mládeži, dětem a hendikepovaným v lokalitách, kde jsou takové možnosti nevyhovující či žádné.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cs-CZ" dirty="0"/>
          </a:p>
          <a:p>
            <a:pPr marL="285750" marR="0" lvl="0" indent="-28575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dirty="0">
              <a:solidFill>
                <a:prstClr val="black"/>
              </a:solidFill>
              <a:latin typeface="Calibri"/>
              <a:ea typeface="+mn-lt"/>
              <a:cs typeface="Calibri"/>
            </a:endParaRPr>
          </a:p>
          <a:p>
            <a:pPr marL="285750" marR="0" lvl="0" indent="-28575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dirty="0">
              <a:solidFill>
                <a:prstClr val="black"/>
              </a:solidFill>
              <a:latin typeface="Calibri"/>
              <a:ea typeface="+mn-lt"/>
              <a:cs typeface="Calibri"/>
            </a:endParaRPr>
          </a:p>
          <a:p>
            <a:pPr marL="285750" marR="0" lvl="0" indent="-28575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lt"/>
              <a:cs typeface="Calibri"/>
            </a:endParaRPr>
          </a:p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  <a:t>	</a:t>
            </a:r>
          </a:p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i="1" dirty="0">
              <a:solidFill>
                <a:prstClr val="black"/>
              </a:solidFill>
              <a:latin typeface="Calibri"/>
              <a:ea typeface="+mn-lt"/>
              <a:cs typeface="Calibri"/>
            </a:endParaRPr>
          </a:p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91981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PC\Dropbox\Work\AG\Identity\Prezentace\Uvodka\0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005" y="3428589"/>
            <a:ext cx="1808532" cy="64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859EF046-21E6-8543-BB47-4A9C3F1CB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827" y="1281786"/>
            <a:ext cx="8571621" cy="1728953"/>
          </a:xfrm>
        </p:spPr>
        <p:txBody>
          <a:bodyPr>
            <a:normAutofit/>
          </a:bodyPr>
          <a:lstStyle/>
          <a:p>
            <a:pPr algn="ctr"/>
            <a:r>
              <a:rPr lang="cs-CZ" sz="5000" dirty="0">
                <a:solidFill>
                  <a:schemeClr val="bg1"/>
                </a:solidFill>
                <a:latin typeface="Poppins SemiBold" pitchFamily="2" charset="-18"/>
                <a:cs typeface="Poppins SemiBold" pitchFamily="2" charset="-18"/>
              </a:rPr>
              <a:t>Děkujeme</a:t>
            </a:r>
            <a:br>
              <a:rPr lang="cs-CZ" sz="5000" dirty="0">
                <a:solidFill>
                  <a:schemeClr val="bg1"/>
                </a:solidFill>
                <a:latin typeface="Poppins SemiBold" pitchFamily="2" charset="-18"/>
                <a:cs typeface="Poppins SemiBold" pitchFamily="2" charset="-18"/>
              </a:rPr>
            </a:br>
            <a:r>
              <a:rPr lang="cs-CZ" sz="5000" dirty="0">
                <a:solidFill>
                  <a:schemeClr val="bg1"/>
                </a:solidFill>
                <a:latin typeface="Poppins SemiBold" pitchFamily="2" charset="-18"/>
                <a:cs typeface="Poppins SemiBold" pitchFamily="2" charset="-18"/>
              </a:rPr>
              <a:t>za pozornost.</a:t>
            </a:r>
          </a:p>
        </p:txBody>
      </p:sp>
    </p:spTree>
    <p:extLst>
      <p:ext uri="{BB962C8B-B14F-4D97-AF65-F5344CB8AC3E}">
        <p14:creationId xmlns:p14="http://schemas.microsoft.com/office/powerpoint/2010/main" val="362968188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73D8B8B1E73704CACB2119E1C6D4CA4" ma:contentTypeVersion="2" ma:contentTypeDescription="Vytvoří nový dokument" ma:contentTypeScope="" ma:versionID="62e2e147c363e14ad6fb5b24037579a8">
  <xsd:schema xmlns:xsd="http://www.w3.org/2001/XMLSchema" xmlns:xs="http://www.w3.org/2001/XMLSchema" xmlns:p="http://schemas.microsoft.com/office/2006/metadata/properties" xmlns:ns2="c2dd9244-2547-4197-b4bd-e7d270d73f7a" targetNamespace="http://schemas.microsoft.com/office/2006/metadata/properties" ma:root="true" ma:fieldsID="632ea632903f6c17bcc5fd97b3147bc8" ns2:_="">
    <xsd:import namespace="c2dd9244-2547-4197-b4bd-e7d270d73f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dd9244-2547-4197-b4bd-e7d270d73f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7E92F1E-61FD-464A-AFAA-74889E8A9513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c2dd9244-2547-4197-b4bd-e7d270d73f7a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E5DD95B-592D-487C-8F5C-9333ED402E40}">
  <ds:schemaRefs>
    <ds:schemaRef ds:uri="c2dd9244-2547-4197-b4bd-e7d270d73f7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32C778B-5221-47CC-9315-73D1F7C427D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626</TotalTime>
  <Words>853</Words>
  <Application>Microsoft Office PowerPoint</Application>
  <PresentationFormat>Předvádění na obrazovce (16:9)</PresentationFormat>
  <Paragraphs>80</Paragraphs>
  <Slides>7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Courier New</vt:lpstr>
      <vt:lpstr>Poppins SemiBold</vt:lpstr>
      <vt:lpstr>Wingdings</vt:lpstr>
      <vt:lpstr>Motiv Office</vt:lpstr>
      <vt:lpstr>„Rozvoj místních sportovišť a zázemí  - program Kabina“  v kontextu React-EU</vt:lpstr>
      <vt:lpstr>„Rozvoj místních sportovišť a zázemí  - program Kabina v kontextu React-EU“</vt:lpstr>
      <vt:lpstr>„Rozvoj místních sportovišť a zázemí  - program Kabina v kontextu React-EU“</vt:lpstr>
      <vt:lpstr>„Rozvoj místních sportovišť a zázemí  - program Kabina v kontextu React-EU“</vt:lpstr>
      <vt:lpstr>„Rozvoj místních sportovišť a zázemí  - program Kabina v kontextu React-EU“</vt:lpstr>
      <vt:lpstr>„Rozvoj místních sportovišť a zázemí  - program Kabina v kontextu React-EU“</vt:lpstr>
      <vt:lpstr>Děkujeme za pozornost.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Tisková konference</dc:title>
  <dc:creator>Jakub Vecerka</dc:creator>
  <cp:lastModifiedBy>Mazal Rostislav</cp:lastModifiedBy>
  <cp:revision>57</cp:revision>
  <cp:lastPrinted>2020-06-01T14:19:22Z</cp:lastPrinted>
  <dcterms:created xsi:type="dcterms:W3CDTF">2020-06-01T09:08:18Z</dcterms:created>
  <dcterms:modified xsi:type="dcterms:W3CDTF">2020-10-23T06:27:49Z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0x010100273D8B8B1E73704CACB2119E1C6D4CA4</vt:lpwstr>
  </property>
</Properties>
</file>