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</p:sldMasterIdLst>
  <p:notesMasterIdLst>
    <p:notesMasterId r:id="rId28"/>
  </p:notesMasterIdLst>
  <p:handoutMasterIdLst>
    <p:handoutMasterId r:id="rId29"/>
  </p:handoutMasterIdLst>
  <p:sldIdLst>
    <p:sldId id="308" r:id="rId3"/>
    <p:sldId id="310" r:id="rId4"/>
    <p:sldId id="311" r:id="rId5"/>
    <p:sldId id="334" r:id="rId6"/>
    <p:sldId id="299" r:id="rId7"/>
    <p:sldId id="300" r:id="rId8"/>
    <p:sldId id="306" r:id="rId9"/>
    <p:sldId id="301" r:id="rId10"/>
    <p:sldId id="318" r:id="rId11"/>
    <p:sldId id="319" r:id="rId12"/>
    <p:sldId id="324" r:id="rId13"/>
    <p:sldId id="325" r:id="rId14"/>
    <p:sldId id="320" r:id="rId15"/>
    <p:sldId id="321" r:id="rId16"/>
    <p:sldId id="322" r:id="rId17"/>
    <p:sldId id="323" r:id="rId18"/>
    <p:sldId id="326" r:id="rId19"/>
    <p:sldId id="328" r:id="rId20"/>
    <p:sldId id="330" r:id="rId21"/>
    <p:sldId id="332" r:id="rId22"/>
    <p:sldId id="314" r:id="rId23"/>
    <p:sldId id="315" r:id="rId24"/>
    <p:sldId id="316" r:id="rId25"/>
    <p:sldId id="331" r:id="rId26"/>
    <p:sldId id="317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lková Martina" initials="B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5FA4E5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602" y="72"/>
      </p:cViewPr>
      <p:guideLst>
        <p:guide orient="horz" pos="3382"/>
        <p:guide pos="4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FD38E-A79F-4FB4-A106-C630928B8F8F}" type="doc">
      <dgm:prSet loTypeId="urn:microsoft.com/office/officeart/2005/8/layout/hierarchy2" loCatId="hierarchy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cs-CZ"/>
        </a:p>
      </dgm:t>
    </dgm:pt>
    <dgm:pt modelId="{ECC4787D-9448-42F8-88D1-C0913C08C178}">
      <dgm:prSet phldrT="[Text]"/>
      <dgm:spPr/>
      <dgm:t>
        <a:bodyPr/>
        <a:lstStyle/>
        <a:p>
          <a:r>
            <a:rPr lang="cs-CZ" dirty="0" smtClean="0"/>
            <a:t>Územní odbor IROP pro Jihočeský kraj</a:t>
          </a:r>
          <a:endParaRPr lang="cs-CZ" dirty="0"/>
        </a:p>
      </dgm:t>
    </dgm:pt>
    <dgm:pt modelId="{6A1B4AF9-9996-408E-9BDF-FD29B45FC37F}" type="parTrans" cxnId="{2B7DB36B-46F8-4890-B626-E8A3FE68475B}">
      <dgm:prSet/>
      <dgm:spPr/>
      <dgm:t>
        <a:bodyPr/>
        <a:lstStyle/>
        <a:p>
          <a:endParaRPr lang="cs-CZ"/>
        </a:p>
      </dgm:t>
    </dgm:pt>
    <dgm:pt modelId="{0A71B2B3-A1D7-4FD0-9F74-243F9916B397}" type="sibTrans" cxnId="{2B7DB36B-46F8-4890-B626-E8A3FE68475B}">
      <dgm:prSet/>
      <dgm:spPr/>
      <dgm:t>
        <a:bodyPr/>
        <a:lstStyle/>
        <a:p>
          <a:endParaRPr lang="cs-CZ"/>
        </a:p>
      </dgm:t>
    </dgm:pt>
    <dgm:pt modelId="{3B2FE704-C3D0-4CA1-8BDC-35399D9665CC}">
      <dgm:prSet phldrT="[Text]" custT="1"/>
      <dgm:spPr/>
      <dgm:t>
        <a:bodyPr/>
        <a:lstStyle/>
        <a:p>
          <a:r>
            <a:rPr lang="cs-CZ" sz="1600" dirty="0" smtClean="0"/>
            <a:t>Oddělení hodnocení</a:t>
          </a:r>
        </a:p>
        <a:p>
          <a:r>
            <a:rPr lang="cs-CZ" sz="1600" dirty="0" smtClean="0"/>
            <a:t>VO – Ing. Kateřina Zahradníková</a:t>
          </a:r>
        </a:p>
      </dgm:t>
    </dgm:pt>
    <dgm:pt modelId="{3B4111B0-90DB-4952-8BE9-84DF3A6B9617}" type="parTrans" cxnId="{3FA7606A-663A-442A-8560-482799271755}">
      <dgm:prSet/>
      <dgm:spPr/>
      <dgm:t>
        <a:bodyPr/>
        <a:lstStyle/>
        <a:p>
          <a:endParaRPr lang="cs-CZ" dirty="0"/>
        </a:p>
      </dgm:t>
    </dgm:pt>
    <dgm:pt modelId="{743257F1-A553-40F2-98DD-D21EEC8AF141}" type="sibTrans" cxnId="{3FA7606A-663A-442A-8560-482799271755}">
      <dgm:prSet/>
      <dgm:spPr/>
      <dgm:t>
        <a:bodyPr/>
        <a:lstStyle/>
        <a:p>
          <a:endParaRPr lang="cs-CZ"/>
        </a:p>
      </dgm:t>
    </dgm:pt>
    <dgm:pt modelId="{1D5959A1-183E-4BB5-922D-534BC8E678B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dirty="0" smtClean="0"/>
            <a:t>Oddělení realizace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dirty="0" smtClean="0"/>
            <a:t>VO – Ing. Petr Bouška</a:t>
          </a:r>
          <a:endParaRPr lang="cs-CZ" sz="1600" dirty="0"/>
        </a:p>
      </dgm:t>
    </dgm:pt>
    <dgm:pt modelId="{4E6EAADB-A9AE-4E7A-9BC9-CC34D0909617}" type="parTrans" cxnId="{165F2BB2-FE1C-4522-8019-1948A4FEE696}">
      <dgm:prSet/>
      <dgm:spPr/>
      <dgm:t>
        <a:bodyPr/>
        <a:lstStyle/>
        <a:p>
          <a:endParaRPr lang="cs-CZ" dirty="0"/>
        </a:p>
      </dgm:t>
    </dgm:pt>
    <dgm:pt modelId="{8B65F8F1-ED26-4F0B-99F2-2ADBB5BD8545}" type="sibTrans" cxnId="{165F2BB2-FE1C-4522-8019-1948A4FEE696}">
      <dgm:prSet/>
      <dgm:spPr/>
      <dgm:t>
        <a:bodyPr/>
        <a:lstStyle/>
        <a:p>
          <a:endParaRPr lang="cs-CZ"/>
        </a:p>
      </dgm:t>
    </dgm:pt>
    <dgm:pt modelId="{B438C520-95D2-4B80-8A68-579CD2D7CD98}" type="pres">
      <dgm:prSet presAssocID="{ED0FD38E-A79F-4FB4-A106-C630928B8F8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FB9430A-FC2F-42FE-9C3A-9C6D153E873A}" type="pres">
      <dgm:prSet presAssocID="{ECC4787D-9448-42F8-88D1-C0913C08C178}" presName="root1" presStyleCnt="0"/>
      <dgm:spPr/>
    </dgm:pt>
    <dgm:pt modelId="{3D7CCBBD-1E1A-41B0-8189-ACA0A2E82469}" type="pres">
      <dgm:prSet presAssocID="{ECC4787D-9448-42F8-88D1-C0913C08C178}" presName="LevelOneTextNode" presStyleLbl="node0" presStyleIdx="0" presStyleCnt="1" custScaleX="82630" custLinFactNeighborX="-2065" custLinFactNeighborY="213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598ACF1-5412-456C-BF96-5CA770024127}" type="pres">
      <dgm:prSet presAssocID="{ECC4787D-9448-42F8-88D1-C0913C08C178}" presName="level2hierChild" presStyleCnt="0"/>
      <dgm:spPr/>
    </dgm:pt>
    <dgm:pt modelId="{36E3FC8D-675F-4CE5-80E5-F4D50BD47EA3}" type="pres">
      <dgm:prSet presAssocID="{3B4111B0-90DB-4952-8BE9-84DF3A6B9617}" presName="conn2-1" presStyleLbl="parChTrans1D2" presStyleIdx="0" presStyleCnt="2"/>
      <dgm:spPr/>
      <dgm:t>
        <a:bodyPr/>
        <a:lstStyle/>
        <a:p>
          <a:endParaRPr lang="cs-CZ"/>
        </a:p>
      </dgm:t>
    </dgm:pt>
    <dgm:pt modelId="{27F596C6-DA72-496A-87B9-B0B60FBC9BE0}" type="pres">
      <dgm:prSet presAssocID="{3B4111B0-90DB-4952-8BE9-84DF3A6B9617}" presName="connTx" presStyleLbl="parChTrans1D2" presStyleIdx="0" presStyleCnt="2"/>
      <dgm:spPr/>
      <dgm:t>
        <a:bodyPr/>
        <a:lstStyle/>
        <a:p>
          <a:endParaRPr lang="cs-CZ"/>
        </a:p>
      </dgm:t>
    </dgm:pt>
    <dgm:pt modelId="{AA56C1E4-1AA4-4FEA-9E12-F46748472B5D}" type="pres">
      <dgm:prSet presAssocID="{3B2FE704-C3D0-4CA1-8BDC-35399D9665CC}" presName="root2" presStyleCnt="0"/>
      <dgm:spPr/>
    </dgm:pt>
    <dgm:pt modelId="{1AD2F15F-DE81-4B40-91D7-4EEBC3101F11}" type="pres">
      <dgm:prSet presAssocID="{3B2FE704-C3D0-4CA1-8BDC-35399D9665CC}" presName="LevelTwoTextNode" presStyleLbl="node2" presStyleIdx="0" presStyleCnt="2" custScaleY="192352" custLinFactNeighborX="3" custLinFactNeighborY="-1226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BC2CCD4-BFC8-4D47-AB6E-86EB7B3EACBC}" type="pres">
      <dgm:prSet presAssocID="{3B2FE704-C3D0-4CA1-8BDC-35399D9665CC}" presName="level3hierChild" presStyleCnt="0"/>
      <dgm:spPr/>
    </dgm:pt>
    <dgm:pt modelId="{450058F8-D2C7-4CA3-B0E5-1047526243F7}" type="pres">
      <dgm:prSet presAssocID="{4E6EAADB-A9AE-4E7A-9BC9-CC34D0909617}" presName="conn2-1" presStyleLbl="parChTrans1D2" presStyleIdx="1" presStyleCnt="2"/>
      <dgm:spPr/>
      <dgm:t>
        <a:bodyPr/>
        <a:lstStyle/>
        <a:p>
          <a:endParaRPr lang="cs-CZ"/>
        </a:p>
      </dgm:t>
    </dgm:pt>
    <dgm:pt modelId="{AFEADF20-FA36-4B7A-B83F-4CB83FFBB212}" type="pres">
      <dgm:prSet presAssocID="{4E6EAADB-A9AE-4E7A-9BC9-CC34D0909617}" presName="connTx" presStyleLbl="parChTrans1D2" presStyleIdx="1" presStyleCnt="2"/>
      <dgm:spPr/>
      <dgm:t>
        <a:bodyPr/>
        <a:lstStyle/>
        <a:p>
          <a:endParaRPr lang="cs-CZ"/>
        </a:p>
      </dgm:t>
    </dgm:pt>
    <dgm:pt modelId="{5D9C4DA3-F966-473A-A576-DC594D7CF635}" type="pres">
      <dgm:prSet presAssocID="{1D5959A1-183E-4BB5-922D-534BC8E678BE}" presName="root2" presStyleCnt="0"/>
      <dgm:spPr/>
    </dgm:pt>
    <dgm:pt modelId="{D7B60F3E-464B-4C9E-ACB2-A527751DB5A8}" type="pres">
      <dgm:prSet presAssocID="{1D5959A1-183E-4BB5-922D-534BC8E678BE}" presName="LevelTwoTextNode" presStyleLbl="node2" presStyleIdx="1" presStyleCnt="2" custScaleY="187042" custLinFactNeighborX="2065" custLinFactNeighborY="-454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CAF93F4-376F-44C7-AE1B-E4DD499CEC4D}" type="pres">
      <dgm:prSet presAssocID="{1D5959A1-183E-4BB5-922D-534BC8E678BE}" presName="level3hierChild" presStyleCnt="0"/>
      <dgm:spPr/>
    </dgm:pt>
  </dgm:ptLst>
  <dgm:cxnLst>
    <dgm:cxn modelId="{229BBA7E-4E4D-4B6D-B557-A22B946164DC}" type="presOf" srcId="{3B4111B0-90DB-4952-8BE9-84DF3A6B9617}" destId="{36E3FC8D-675F-4CE5-80E5-F4D50BD47EA3}" srcOrd="0" destOrd="0" presId="urn:microsoft.com/office/officeart/2005/8/layout/hierarchy2"/>
    <dgm:cxn modelId="{313EC108-0208-46B6-B406-75AF6880B62D}" type="presOf" srcId="{4E6EAADB-A9AE-4E7A-9BC9-CC34D0909617}" destId="{AFEADF20-FA36-4B7A-B83F-4CB83FFBB212}" srcOrd="1" destOrd="0" presId="urn:microsoft.com/office/officeart/2005/8/layout/hierarchy2"/>
    <dgm:cxn modelId="{3AF7C3BC-27B5-4E6B-A930-4A0385EF3B53}" type="presOf" srcId="{3B4111B0-90DB-4952-8BE9-84DF3A6B9617}" destId="{27F596C6-DA72-496A-87B9-B0B60FBC9BE0}" srcOrd="1" destOrd="0" presId="urn:microsoft.com/office/officeart/2005/8/layout/hierarchy2"/>
    <dgm:cxn modelId="{2B7DB36B-46F8-4890-B626-E8A3FE68475B}" srcId="{ED0FD38E-A79F-4FB4-A106-C630928B8F8F}" destId="{ECC4787D-9448-42F8-88D1-C0913C08C178}" srcOrd="0" destOrd="0" parTransId="{6A1B4AF9-9996-408E-9BDF-FD29B45FC37F}" sibTransId="{0A71B2B3-A1D7-4FD0-9F74-243F9916B397}"/>
    <dgm:cxn modelId="{9D7F044B-ED64-4FAC-9FE3-237BBDEB1FDC}" type="presOf" srcId="{ED0FD38E-A79F-4FB4-A106-C630928B8F8F}" destId="{B438C520-95D2-4B80-8A68-579CD2D7CD98}" srcOrd="0" destOrd="0" presId="urn:microsoft.com/office/officeart/2005/8/layout/hierarchy2"/>
    <dgm:cxn modelId="{3FA7606A-663A-442A-8560-482799271755}" srcId="{ECC4787D-9448-42F8-88D1-C0913C08C178}" destId="{3B2FE704-C3D0-4CA1-8BDC-35399D9665CC}" srcOrd="0" destOrd="0" parTransId="{3B4111B0-90DB-4952-8BE9-84DF3A6B9617}" sibTransId="{743257F1-A553-40F2-98DD-D21EEC8AF141}"/>
    <dgm:cxn modelId="{EF7053C3-91D1-4E68-A967-9AF9BAE946CF}" type="presOf" srcId="{ECC4787D-9448-42F8-88D1-C0913C08C178}" destId="{3D7CCBBD-1E1A-41B0-8189-ACA0A2E82469}" srcOrd="0" destOrd="0" presId="urn:microsoft.com/office/officeart/2005/8/layout/hierarchy2"/>
    <dgm:cxn modelId="{9D071D46-145C-4E9B-9152-C6B7B74CB2D1}" type="presOf" srcId="{4E6EAADB-A9AE-4E7A-9BC9-CC34D0909617}" destId="{450058F8-D2C7-4CA3-B0E5-1047526243F7}" srcOrd="0" destOrd="0" presId="urn:microsoft.com/office/officeart/2005/8/layout/hierarchy2"/>
    <dgm:cxn modelId="{165F2BB2-FE1C-4522-8019-1948A4FEE696}" srcId="{ECC4787D-9448-42F8-88D1-C0913C08C178}" destId="{1D5959A1-183E-4BB5-922D-534BC8E678BE}" srcOrd="1" destOrd="0" parTransId="{4E6EAADB-A9AE-4E7A-9BC9-CC34D0909617}" sibTransId="{8B65F8F1-ED26-4F0B-99F2-2ADBB5BD8545}"/>
    <dgm:cxn modelId="{FE8FF196-FF01-413B-A48A-BCD438B3DDB5}" type="presOf" srcId="{1D5959A1-183E-4BB5-922D-534BC8E678BE}" destId="{D7B60F3E-464B-4C9E-ACB2-A527751DB5A8}" srcOrd="0" destOrd="0" presId="urn:microsoft.com/office/officeart/2005/8/layout/hierarchy2"/>
    <dgm:cxn modelId="{0A79CFF1-7ADF-4E22-81D9-4FF2BC22ABE3}" type="presOf" srcId="{3B2FE704-C3D0-4CA1-8BDC-35399D9665CC}" destId="{1AD2F15F-DE81-4B40-91D7-4EEBC3101F11}" srcOrd="0" destOrd="0" presId="urn:microsoft.com/office/officeart/2005/8/layout/hierarchy2"/>
    <dgm:cxn modelId="{5F5C8B72-9822-4603-9219-C7CD7941AD11}" type="presParOf" srcId="{B438C520-95D2-4B80-8A68-579CD2D7CD98}" destId="{AFB9430A-FC2F-42FE-9C3A-9C6D153E873A}" srcOrd="0" destOrd="0" presId="urn:microsoft.com/office/officeart/2005/8/layout/hierarchy2"/>
    <dgm:cxn modelId="{A32C0CFC-F96E-4594-85B4-6687BAD946EC}" type="presParOf" srcId="{AFB9430A-FC2F-42FE-9C3A-9C6D153E873A}" destId="{3D7CCBBD-1E1A-41B0-8189-ACA0A2E82469}" srcOrd="0" destOrd="0" presId="urn:microsoft.com/office/officeart/2005/8/layout/hierarchy2"/>
    <dgm:cxn modelId="{DBB8FB25-DC53-431C-81E9-FCEB2497A2E9}" type="presParOf" srcId="{AFB9430A-FC2F-42FE-9C3A-9C6D153E873A}" destId="{3598ACF1-5412-456C-BF96-5CA770024127}" srcOrd="1" destOrd="0" presId="urn:microsoft.com/office/officeart/2005/8/layout/hierarchy2"/>
    <dgm:cxn modelId="{B707F089-8FEF-431D-99E8-9CB9010DD466}" type="presParOf" srcId="{3598ACF1-5412-456C-BF96-5CA770024127}" destId="{36E3FC8D-675F-4CE5-80E5-F4D50BD47EA3}" srcOrd="0" destOrd="0" presId="urn:microsoft.com/office/officeart/2005/8/layout/hierarchy2"/>
    <dgm:cxn modelId="{2711FC46-D737-44B7-8078-F486C0569280}" type="presParOf" srcId="{36E3FC8D-675F-4CE5-80E5-F4D50BD47EA3}" destId="{27F596C6-DA72-496A-87B9-B0B60FBC9BE0}" srcOrd="0" destOrd="0" presId="urn:microsoft.com/office/officeart/2005/8/layout/hierarchy2"/>
    <dgm:cxn modelId="{F3A4F7B1-6AE2-4523-A960-CD47A2A59F9A}" type="presParOf" srcId="{3598ACF1-5412-456C-BF96-5CA770024127}" destId="{AA56C1E4-1AA4-4FEA-9E12-F46748472B5D}" srcOrd="1" destOrd="0" presId="urn:microsoft.com/office/officeart/2005/8/layout/hierarchy2"/>
    <dgm:cxn modelId="{B1552FDD-EF14-47FF-8B71-82F374082C4C}" type="presParOf" srcId="{AA56C1E4-1AA4-4FEA-9E12-F46748472B5D}" destId="{1AD2F15F-DE81-4B40-91D7-4EEBC3101F11}" srcOrd="0" destOrd="0" presId="urn:microsoft.com/office/officeart/2005/8/layout/hierarchy2"/>
    <dgm:cxn modelId="{0BE9E4E8-73B3-41CD-B6C9-7A821C4678F9}" type="presParOf" srcId="{AA56C1E4-1AA4-4FEA-9E12-F46748472B5D}" destId="{6BC2CCD4-BFC8-4D47-AB6E-86EB7B3EACBC}" srcOrd="1" destOrd="0" presId="urn:microsoft.com/office/officeart/2005/8/layout/hierarchy2"/>
    <dgm:cxn modelId="{F38D7F6C-4913-4FEE-973C-FA45D62E03C7}" type="presParOf" srcId="{3598ACF1-5412-456C-BF96-5CA770024127}" destId="{450058F8-D2C7-4CA3-B0E5-1047526243F7}" srcOrd="2" destOrd="0" presId="urn:microsoft.com/office/officeart/2005/8/layout/hierarchy2"/>
    <dgm:cxn modelId="{E1CA7775-0297-4BF0-97FF-50D4BCFA4964}" type="presParOf" srcId="{450058F8-D2C7-4CA3-B0E5-1047526243F7}" destId="{AFEADF20-FA36-4B7A-B83F-4CB83FFBB212}" srcOrd="0" destOrd="0" presId="urn:microsoft.com/office/officeart/2005/8/layout/hierarchy2"/>
    <dgm:cxn modelId="{5A985933-AF71-4753-98F9-C02055DC87F3}" type="presParOf" srcId="{3598ACF1-5412-456C-BF96-5CA770024127}" destId="{5D9C4DA3-F966-473A-A576-DC594D7CF635}" srcOrd="3" destOrd="0" presId="urn:microsoft.com/office/officeart/2005/8/layout/hierarchy2"/>
    <dgm:cxn modelId="{A546AD8C-62B3-4630-BF7F-32AF8F770471}" type="presParOf" srcId="{5D9C4DA3-F966-473A-A576-DC594D7CF635}" destId="{D7B60F3E-464B-4C9E-ACB2-A527751DB5A8}" srcOrd="0" destOrd="0" presId="urn:microsoft.com/office/officeart/2005/8/layout/hierarchy2"/>
    <dgm:cxn modelId="{072ACA9D-31A7-4F1E-9F4D-F7652A76D1A4}" type="presParOf" srcId="{5D9C4DA3-F966-473A-A576-DC594D7CF635}" destId="{FCAF93F4-376F-44C7-AE1B-E4DD499CEC4D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CCBBD-1E1A-41B0-8189-ACA0A2E82469}">
      <dsp:nvSpPr>
        <dsp:cNvPr id="0" name=""/>
        <dsp:cNvSpPr/>
      </dsp:nvSpPr>
      <dsp:spPr>
        <a:xfrm>
          <a:off x="0" y="2118513"/>
          <a:ext cx="1421731" cy="860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Územní odbor IROP pro Jihočeský kraj</a:t>
          </a:r>
          <a:endParaRPr lang="cs-CZ" sz="1800" kern="1200" dirty="0"/>
        </a:p>
      </dsp:txBody>
      <dsp:txXfrm>
        <a:off x="25197" y="2143710"/>
        <a:ext cx="1371337" cy="809905"/>
      </dsp:txXfrm>
    </dsp:sp>
    <dsp:sp modelId="{36E3FC8D-675F-4CE5-80E5-F4D50BD47EA3}">
      <dsp:nvSpPr>
        <dsp:cNvPr id="0" name=""/>
        <dsp:cNvSpPr/>
      </dsp:nvSpPr>
      <dsp:spPr>
        <a:xfrm rot="18288291">
          <a:off x="1162209" y="2036892"/>
          <a:ext cx="1209279" cy="30599"/>
        </a:xfrm>
        <a:custGeom>
          <a:avLst/>
          <a:gdLst/>
          <a:ahLst/>
          <a:cxnLst/>
          <a:rect l="0" t="0" r="0" b="0"/>
          <a:pathLst>
            <a:path>
              <a:moveTo>
                <a:pt x="0" y="15299"/>
              </a:moveTo>
              <a:lnTo>
                <a:pt x="1209279" y="1529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 dirty="0"/>
        </a:p>
      </dsp:txBody>
      <dsp:txXfrm>
        <a:off x="1736617" y="2021960"/>
        <a:ext cx="60463" cy="60463"/>
      </dsp:txXfrm>
    </dsp:sp>
    <dsp:sp modelId="{1AD2F15F-DE81-4B40-91D7-4EEBC3101F11}">
      <dsp:nvSpPr>
        <dsp:cNvPr id="0" name=""/>
        <dsp:cNvSpPr/>
      </dsp:nvSpPr>
      <dsp:spPr>
        <a:xfrm>
          <a:off x="2111967" y="728320"/>
          <a:ext cx="1720599" cy="16548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Oddělení hodnocení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VO – Ing. Kateřina Zahradníková</a:t>
          </a:r>
        </a:p>
      </dsp:txBody>
      <dsp:txXfrm>
        <a:off x="2160435" y="776788"/>
        <a:ext cx="1623663" cy="1557867"/>
      </dsp:txXfrm>
    </dsp:sp>
    <dsp:sp modelId="{450058F8-D2C7-4CA3-B0E5-1047526243F7}">
      <dsp:nvSpPr>
        <dsp:cNvPr id="0" name=""/>
        <dsp:cNvSpPr/>
      </dsp:nvSpPr>
      <dsp:spPr>
        <a:xfrm rot="3019601">
          <a:off x="1225722" y="2950595"/>
          <a:ext cx="1084147" cy="30599"/>
        </a:xfrm>
        <a:custGeom>
          <a:avLst/>
          <a:gdLst/>
          <a:ahLst/>
          <a:cxnLst/>
          <a:rect l="0" t="0" r="0" b="0"/>
          <a:pathLst>
            <a:path>
              <a:moveTo>
                <a:pt x="0" y="15299"/>
              </a:moveTo>
              <a:lnTo>
                <a:pt x="1084147" y="1529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 dirty="0"/>
        </a:p>
      </dsp:txBody>
      <dsp:txXfrm>
        <a:off x="1740692" y="2938792"/>
        <a:ext cx="54207" cy="54207"/>
      </dsp:txXfrm>
    </dsp:sp>
    <dsp:sp modelId="{D7B60F3E-464B-4C9E-ACB2-A527751DB5A8}">
      <dsp:nvSpPr>
        <dsp:cNvPr id="0" name=""/>
        <dsp:cNvSpPr/>
      </dsp:nvSpPr>
      <dsp:spPr>
        <a:xfrm>
          <a:off x="2113861" y="2578567"/>
          <a:ext cx="1720599" cy="16091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kern="1200" dirty="0" smtClean="0"/>
            <a:t>Oddělení realizace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600" kern="1200" dirty="0" smtClean="0"/>
            <a:t>VO – Ing. Petr Bouška</a:t>
          </a:r>
          <a:endParaRPr lang="cs-CZ" sz="1600" kern="1200" dirty="0"/>
        </a:p>
      </dsp:txBody>
      <dsp:txXfrm>
        <a:off x="2160991" y="2625697"/>
        <a:ext cx="1626339" cy="1514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3/32020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3/32020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</a:t>
            </a:fld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9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97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08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0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/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 smtClean="0">
              <a:latin typeface="Corbel" panose="020B0503020204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/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 smtClean="0">
              <a:latin typeface="Corbel" panose="020B0503020204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7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/>
              <a:t>6</a:t>
            </a:fld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3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>
                <a:solidFill>
                  <a:prstClr val="black"/>
                </a:solidFill>
              </a:rPr>
              <a:pPr/>
              <a:t>8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68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3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15</a:t>
            </a:fld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3/32020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5082"/>
            <a:ext cx="7772400" cy="1997296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86972"/>
            <a:ext cx="6400800" cy="57020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5FA4E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85800" y="3309620"/>
            <a:ext cx="6632575" cy="1452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6851" y="6356350"/>
            <a:ext cx="2006600" cy="369888"/>
          </a:xfr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 lvl="0"/>
            <a:fld id="{A8AD1661-3A61-224B-91E0-4B126FC883AF}" type="datetime1">
              <a:rPr lang="en-US" smtClean="0"/>
              <a:t>3/25/2019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916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172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211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67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776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52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217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486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89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7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341" y="1264906"/>
            <a:ext cx="738347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9747" y="5840002"/>
            <a:ext cx="3312170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3268138" y="5840002"/>
            <a:ext cx="319193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 smtClean="0"/>
              <a:t>U </a:t>
            </a:r>
            <a:r>
              <a:rPr lang="en-US" sz="1200" b="1" dirty="0" err="1" smtClean="0"/>
              <a:t>Nákladového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nádraží</a:t>
            </a:r>
            <a:r>
              <a:rPr lang="en-US" sz="1200" b="1" dirty="0" smtClean="0"/>
              <a:t> 3144/4, 130 00 Praha 3</a:t>
            </a:r>
            <a:endParaRPr lang="cs-CZ" sz="1200" b="0" dirty="0" smtClean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6479130" y="5840002"/>
            <a:ext cx="174740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dirty="0" smtClean="0">
                <a:solidFill>
                  <a:schemeClr val="bg1"/>
                </a:solidFill>
              </a:rPr>
              <a:t>tel.: +420 </a:t>
            </a:r>
            <a:r>
              <a:rPr lang="is-IS" sz="1200" b="1" dirty="0" smtClean="0"/>
              <a:t>225 855 321</a:t>
            </a:r>
            <a:endParaRPr lang="cs-CZ" sz="1200" b="0" dirty="0" smtClean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8116035" y="5828841"/>
            <a:ext cx="1000451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www.crr.cz</a:t>
            </a:r>
            <a:endParaRPr lang="cs-CZ" sz="1200" b="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8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2310"/>
            <a:ext cx="8229600" cy="82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74" y="1306873"/>
            <a:ext cx="7675766" cy="480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51" y="6356350"/>
            <a:ext cx="5292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60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3/3/2020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F75FE-B095-48D1-B7E6-E32DAE01B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2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mmr.cz/cs/Vyzv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1669"/>
            <a:ext cx="7772400" cy="271466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regionální rozvoj 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 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republiky</a:t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chemeClr val="tx2">
                      <a:lumMod val="60000"/>
                      <a:lumOff val="40000"/>
                      <a:alpha val="36000"/>
                    </a:schemeClr>
                  </a:outerShdw>
                </a:effectLst>
              </a:rPr>
              <a:t>Představení konzultačního servisu</a:t>
            </a: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077" y="4188184"/>
            <a:ext cx="6796046" cy="118391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Ing. Naděžda Burešová</a:t>
            </a:r>
            <a:endParaRPr lang="cs-CZ" sz="2000" dirty="0"/>
          </a:p>
          <a:p>
            <a:r>
              <a:rPr lang="cs-CZ" sz="2000" dirty="0" smtClean="0"/>
              <a:t>Ředitelka </a:t>
            </a:r>
            <a:r>
              <a:rPr lang="cs-CZ" sz="2000" dirty="0"/>
              <a:t>Územního odboru IROP pro </a:t>
            </a:r>
            <a:r>
              <a:rPr lang="cs-CZ" sz="2000" dirty="0" smtClean="0"/>
              <a:t>Jihočeský </a:t>
            </a:r>
            <a:r>
              <a:rPr lang="cs-CZ" sz="2000" dirty="0"/>
              <a:t>kraj</a:t>
            </a:r>
          </a:p>
          <a:p>
            <a:r>
              <a:rPr lang="cs-CZ" sz="2000" dirty="0"/>
              <a:t>Centrum pro regionální rozvoj ČR</a:t>
            </a:r>
            <a:endParaRPr lang="en-US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3" y="6264032"/>
            <a:ext cx="5054984" cy="5939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3546" y="5584228"/>
            <a:ext cx="6400800" cy="57020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České Budějovice 3. 3. 2020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9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4423955" cy="5041901"/>
          </a:xfrm>
        </p:spPr>
        <p:txBody>
          <a:bodyPr>
            <a:noAutofit/>
          </a:bodyPr>
          <a:lstStyle/>
          <a:p>
            <a:r>
              <a:rPr lang="cs-CZ" sz="2000" b="1" u="sng" dirty="0" smtClean="0">
                <a:solidFill>
                  <a:srgbClr val="00529C"/>
                </a:solidFill>
              </a:rPr>
              <a:t>Specializace odboru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ICT a </a:t>
            </a:r>
            <a:r>
              <a:rPr lang="cs-CZ" sz="2000" dirty="0" smtClean="0">
                <a:solidFill>
                  <a:srgbClr val="00529C"/>
                </a:solidFill>
              </a:rPr>
              <a:t>e-</a:t>
            </a:r>
            <a:r>
              <a:rPr lang="cs-CZ" sz="2000" dirty="0" err="1">
                <a:solidFill>
                  <a:srgbClr val="00529C"/>
                </a:solidFill>
              </a:rPr>
              <a:t>G</a:t>
            </a:r>
            <a:r>
              <a:rPr lang="cs-CZ" sz="2000" dirty="0" err="1" smtClean="0">
                <a:solidFill>
                  <a:srgbClr val="00529C"/>
                </a:solidFill>
              </a:rPr>
              <a:t>overnment</a:t>
            </a:r>
            <a:r>
              <a:rPr lang="cs-CZ" sz="2000" dirty="0" smtClean="0">
                <a:solidFill>
                  <a:srgbClr val="00529C"/>
                </a:solidFill>
              </a:rPr>
              <a:t>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Územně plánovací </a:t>
            </a:r>
            <a:r>
              <a:rPr lang="cs-CZ" sz="2000" dirty="0" smtClean="0">
                <a:solidFill>
                  <a:srgbClr val="00529C"/>
                </a:solidFill>
              </a:rPr>
              <a:t>dokumentace.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Modernizace silnice, energetické úspory v BD, školství (MŠ, ZŠ, SŠ, CŽV), sociální služby, sociální bydlení, komunitní centra, IZS, cyklodoprava/bezpečnost </a:t>
            </a:r>
            <a:r>
              <a:rPr lang="cs-CZ" sz="2000" dirty="0" smtClean="0">
                <a:solidFill>
                  <a:srgbClr val="00529C"/>
                </a:solidFill>
              </a:rPr>
              <a:t>dopravy.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Navíc specializace v hodnocení – neformální a celoživotní vzdělávání        a sociální bydlení, komunitní </a:t>
            </a:r>
            <a:r>
              <a:rPr lang="cs-CZ" sz="2000" dirty="0" smtClean="0">
                <a:solidFill>
                  <a:srgbClr val="00529C"/>
                </a:solidFill>
              </a:rPr>
              <a:t>centra. </a:t>
            </a:r>
            <a:endParaRPr lang="cs-CZ" sz="2000" dirty="0">
              <a:solidFill>
                <a:srgbClr val="00529C"/>
              </a:solidFill>
            </a:endParaRPr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 smtClean="0"/>
              <a:t>Územní odbor IROP pro Jihočeský kraj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4924697" y="992778"/>
          <a:ext cx="3834461" cy="5060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37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00529C"/>
              </a:solidFill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5577" y="137675"/>
            <a:ext cx="8229600" cy="25472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Dosažené výsledky/trochu statistiky</a:t>
            </a:r>
            <a:endParaRPr lang="cs-CZ" dirty="0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79973"/>
              </p:ext>
            </p:extLst>
          </p:nvPr>
        </p:nvGraphicFramePr>
        <p:xfrm>
          <a:off x="444137" y="530274"/>
          <a:ext cx="8011885" cy="5461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0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1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087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Název monitorovacího</a:t>
                      </a:r>
                      <a:r>
                        <a:rPr lang="cs-CZ" sz="1600" baseline="0" dirty="0" smtClean="0"/>
                        <a:t> indikátoru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Dosažená hodnota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Projekty administrované odborem</a:t>
                      </a:r>
                      <a:r>
                        <a:rPr lang="cs-CZ" sz="1800" baseline="0" dirty="0" smtClean="0"/>
                        <a:t> celkem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1 150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- Z toho vyřazené, náhradní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293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- V procesu hodnocení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79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- V realizaci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243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- V udržitelnosti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535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Počet</a:t>
                      </a:r>
                      <a:r>
                        <a:rPr lang="cs-CZ" baseline="0" dirty="0" smtClean="0"/>
                        <a:t> schválených žádostí o platbu, dotace EU v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675, 3 mld.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administrovaných změn projektů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2 650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 ukončených kontrol VZMR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591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 ukončených zákonných VZ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416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Celková délka nově postavených nebo zmodernizovaných silnic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123 km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Nově pořízená vozidla pro veřejnou dopravu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46 ks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podpořených vzdělávacích zařízení (MŠ, ZŠ, SŠ)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140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0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Počet nové techniky a pořízených vozidel </a:t>
                      </a:r>
                      <a:r>
                        <a:rPr lang="cs-CZ" dirty="0" err="1" smtClean="0"/>
                        <a:t>IZS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28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4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0165" y="1084263"/>
            <a:ext cx="8617789" cy="5041901"/>
          </a:xfrm>
        </p:spPr>
        <p:txBody>
          <a:bodyPr/>
          <a:lstStyle/>
          <a:p>
            <a:pPr algn="just">
              <a:spcBef>
                <a:spcPts val="600"/>
              </a:spcBef>
            </a:pPr>
            <a:r>
              <a:rPr lang="cs-CZ" b="1" dirty="0" smtClean="0">
                <a:solidFill>
                  <a:srgbClr val="00529C"/>
                </a:solidFill>
                <a:latin typeface="+mj-lt"/>
              </a:rPr>
              <a:t>Rekonstrukce mostu č. 137-014 - Švehlův Most</a:t>
            </a:r>
            <a:r>
              <a:rPr lang="cs-CZ" dirty="0" smtClean="0">
                <a:solidFill>
                  <a:srgbClr val="00529C"/>
                </a:solidFill>
                <a:latin typeface="+mj-lt"/>
              </a:rPr>
              <a:t>. Sanace </a:t>
            </a:r>
            <a:r>
              <a:rPr lang="cs-CZ" dirty="0">
                <a:solidFill>
                  <a:srgbClr val="00529C"/>
                </a:solidFill>
                <a:latin typeface="+mj-lt"/>
              </a:rPr>
              <a:t>nosné konstrukce a spodní stavby a kompletní výměna celého příslušenství mostu - tj. vozovky, říms, zábradlí, chodníků, odvodnění a dilatačních závěrů</a:t>
            </a:r>
            <a:r>
              <a:rPr lang="cs-CZ" sz="2000" dirty="0">
                <a:solidFill>
                  <a:srgbClr val="00529C"/>
                </a:solidFill>
                <a:latin typeface="+mj-lt"/>
              </a:rPr>
              <a:t>.</a:t>
            </a:r>
          </a:p>
          <a:p>
            <a:pPr algn="just"/>
            <a:endParaRPr lang="cs-CZ" sz="2000" dirty="0">
              <a:solidFill>
                <a:srgbClr val="0070C0"/>
              </a:solidFill>
              <a:latin typeface="+mj-lt"/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Vybrané úseky silnic II. a III. třídy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778785"/>
              </p:ext>
            </p:extLst>
          </p:nvPr>
        </p:nvGraphicFramePr>
        <p:xfrm>
          <a:off x="374735" y="2331077"/>
          <a:ext cx="2401357" cy="391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6246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Příjemce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52">
                <a:tc>
                  <a:txBody>
                    <a:bodyPr/>
                    <a:lstStyle/>
                    <a:p>
                      <a:r>
                        <a:rPr lang="cs-CZ" dirty="0" smtClean="0"/>
                        <a:t>Jihočeský kraj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72">
                <a:tc>
                  <a:txBody>
                    <a:bodyPr/>
                    <a:lstStyle/>
                    <a:p>
                      <a:r>
                        <a:rPr lang="cs-CZ" b="1" dirty="0" smtClean="0"/>
                        <a:t>Místo</a:t>
                      </a:r>
                      <a:r>
                        <a:rPr lang="cs-CZ" b="1" baseline="0" dirty="0" smtClean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72">
                <a:tc>
                  <a:txBody>
                    <a:bodyPr/>
                    <a:lstStyle/>
                    <a:p>
                      <a:r>
                        <a:rPr lang="cs-CZ" dirty="0" smtClean="0"/>
                        <a:t>Tábor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972">
                <a:tc>
                  <a:txBody>
                    <a:bodyPr/>
                    <a:lstStyle/>
                    <a:p>
                      <a:r>
                        <a:rPr lang="cs-CZ" b="1" dirty="0" smtClean="0"/>
                        <a:t>Čerpáno z ERDF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8764">
                <a:tc>
                  <a:txBody>
                    <a:bodyPr/>
                    <a:lstStyle/>
                    <a:p>
                      <a:pPr algn="just"/>
                      <a:endParaRPr lang="cs-CZ" dirty="0" smtClean="0"/>
                    </a:p>
                    <a:p>
                      <a:pPr algn="just"/>
                      <a:r>
                        <a:rPr lang="cs-CZ" dirty="0" smtClean="0"/>
                        <a:t>32 749 762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2331076"/>
            <a:ext cx="6063794" cy="39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07034" y="1558834"/>
            <a:ext cx="8479767" cy="4567330"/>
          </a:xfrm>
        </p:spPr>
        <p:txBody>
          <a:bodyPr/>
          <a:lstStyle/>
          <a:p>
            <a:pPr lvl="0" algn="just">
              <a:spcBef>
                <a:spcPts val="600"/>
              </a:spcBef>
            </a:pPr>
            <a:r>
              <a:rPr lang="cs-CZ" b="1" dirty="0" smtClean="0">
                <a:solidFill>
                  <a:srgbClr val="00529C"/>
                </a:solidFill>
              </a:rPr>
              <a:t>Nový Linhart </a:t>
            </a:r>
            <a:r>
              <a:rPr lang="cs-CZ" dirty="0" smtClean="0">
                <a:solidFill>
                  <a:srgbClr val="00529C"/>
                </a:solidFill>
              </a:rPr>
              <a:t>– Rekonstrukce a vybavení objektu pro vytvoření zázemí sociálně terapeutických dílen Chelčického domova sv. Linharta.</a:t>
            </a:r>
            <a:endParaRPr lang="cs-CZ" sz="2000" dirty="0">
              <a:solidFill>
                <a:srgbClr val="0070C0"/>
              </a:solidFill>
              <a:latin typeface="+mj-lt"/>
            </a:endParaRPr>
          </a:p>
          <a:p>
            <a:pPr algn="ctr"/>
            <a:endParaRPr lang="cs-CZ" sz="2400" dirty="0">
              <a:latin typeface="+mj-lt"/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8907"/>
            <a:ext cx="8229600" cy="822325"/>
          </a:xfrm>
        </p:spPr>
        <p:txBody>
          <a:bodyPr>
            <a:noAutofit/>
          </a:bodyPr>
          <a:lstStyle/>
          <a:p>
            <a:pPr algn="ctr"/>
            <a:r>
              <a:rPr lang="cs-CZ" sz="2900" dirty="0" smtClean="0"/>
              <a:t>Sociální infrastruktura v Jihočeském kraji</a:t>
            </a:r>
            <a:endParaRPr lang="cs-CZ" sz="29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231171"/>
              </p:ext>
            </p:extLst>
          </p:nvPr>
        </p:nvGraphicFramePr>
        <p:xfrm>
          <a:off x="207034" y="2395469"/>
          <a:ext cx="3091670" cy="3754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1949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Příjemce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021">
                <a:tc>
                  <a:txBody>
                    <a:bodyPr/>
                    <a:lstStyle/>
                    <a:p>
                      <a:r>
                        <a:rPr lang="cs-CZ" dirty="0" smtClean="0"/>
                        <a:t>Chelčický domov sv. Linharta,</a:t>
                      </a:r>
                      <a:r>
                        <a:rPr lang="cs-CZ" baseline="0" dirty="0" smtClean="0"/>
                        <a:t> o. p. 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949">
                <a:tc>
                  <a:txBody>
                    <a:bodyPr/>
                    <a:lstStyle/>
                    <a:p>
                      <a:r>
                        <a:rPr lang="cs-CZ" b="1" dirty="0" smtClean="0"/>
                        <a:t>Místo</a:t>
                      </a:r>
                      <a:r>
                        <a:rPr lang="cs-CZ" b="1" baseline="0" dirty="0" smtClean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949">
                <a:tc>
                  <a:txBody>
                    <a:bodyPr/>
                    <a:lstStyle/>
                    <a:p>
                      <a:r>
                        <a:rPr lang="cs-CZ" dirty="0" smtClean="0"/>
                        <a:t>Chelčice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949">
                <a:tc>
                  <a:txBody>
                    <a:bodyPr/>
                    <a:lstStyle/>
                    <a:p>
                      <a:r>
                        <a:rPr lang="cs-CZ" b="1" dirty="0" smtClean="0"/>
                        <a:t>Čerpáno z ERDF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949">
                <a:tc>
                  <a:txBody>
                    <a:bodyPr/>
                    <a:lstStyle/>
                    <a:p>
                      <a:r>
                        <a:rPr lang="cs-CZ" dirty="0" smtClean="0"/>
                        <a:t>10 496 781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4" y="2395469"/>
            <a:ext cx="5814096" cy="37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83137" y="1306874"/>
            <a:ext cx="8619574" cy="4819290"/>
          </a:xfrm>
        </p:spPr>
        <p:txBody>
          <a:bodyPr>
            <a:normAutofit/>
          </a:bodyPr>
          <a:lstStyle/>
          <a:p>
            <a:pPr lvl="0" algn="just">
              <a:spcBef>
                <a:spcPts val="600"/>
              </a:spcBef>
            </a:pPr>
            <a:r>
              <a:rPr lang="cs-CZ" dirty="0">
                <a:solidFill>
                  <a:srgbClr val="00529C"/>
                </a:solidFill>
              </a:rPr>
              <a:t>Novostavba </a:t>
            </a:r>
            <a:r>
              <a:rPr lang="cs-CZ" dirty="0" smtClean="0">
                <a:solidFill>
                  <a:srgbClr val="00529C"/>
                </a:solidFill>
              </a:rPr>
              <a:t>objektu </a:t>
            </a:r>
            <a:r>
              <a:rPr lang="cs-CZ" b="1" dirty="0" smtClean="0">
                <a:solidFill>
                  <a:srgbClr val="00529C"/>
                </a:solidFill>
              </a:rPr>
              <a:t>Mateřské </a:t>
            </a:r>
            <a:r>
              <a:rPr lang="cs-CZ" b="1" dirty="0">
                <a:solidFill>
                  <a:srgbClr val="00529C"/>
                </a:solidFill>
              </a:rPr>
              <a:t>školy </a:t>
            </a:r>
            <a:r>
              <a:rPr lang="cs-CZ" b="1" dirty="0" smtClean="0">
                <a:solidFill>
                  <a:srgbClr val="00529C"/>
                </a:solidFill>
              </a:rPr>
              <a:t>Za Lávkami </a:t>
            </a:r>
            <a:r>
              <a:rPr lang="cs-CZ" dirty="0" smtClean="0">
                <a:solidFill>
                  <a:srgbClr val="00529C"/>
                </a:solidFill>
              </a:rPr>
              <a:t>v Dačicích včetně nového vybavení. Kapacita zařízení navýšena o 22 dětí, nová třída pro děti do 3 let.  </a:t>
            </a:r>
            <a:endParaRPr lang="cs-CZ" sz="2600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dirty="0" smtClean="0">
              <a:latin typeface="+mj-lt"/>
            </a:endParaRPr>
          </a:p>
          <a:p>
            <a:endParaRPr lang="cs-CZ" sz="2000" dirty="0">
              <a:solidFill>
                <a:srgbClr val="0070C0"/>
              </a:solidFill>
              <a:latin typeface="+mj-lt"/>
            </a:endParaRPr>
          </a:p>
          <a:p>
            <a:endParaRPr lang="cs-CZ" sz="2000" dirty="0" smtClean="0">
              <a:solidFill>
                <a:srgbClr val="0070C0"/>
              </a:solidFill>
              <a:latin typeface="+mj-lt"/>
            </a:endParaRPr>
          </a:p>
          <a:p>
            <a:endParaRPr lang="cs-CZ" sz="2000" dirty="0">
              <a:solidFill>
                <a:srgbClr val="0070C0"/>
              </a:solidFill>
              <a:latin typeface="+mj-lt"/>
            </a:endParaRPr>
          </a:p>
          <a:p>
            <a:endParaRPr lang="cs-CZ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Školství v Jihočeském kraji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22615"/>
              </p:ext>
            </p:extLst>
          </p:nvPr>
        </p:nvGraphicFramePr>
        <p:xfrm>
          <a:off x="183137" y="2074664"/>
          <a:ext cx="2457032" cy="389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558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Příjemce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558">
                <a:tc>
                  <a:txBody>
                    <a:bodyPr/>
                    <a:lstStyle/>
                    <a:p>
                      <a:r>
                        <a:rPr lang="cs-CZ" dirty="0" smtClean="0"/>
                        <a:t>Město Dačice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558">
                <a:tc>
                  <a:txBody>
                    <a:bodyPr/>
                    <a:lstStyle/>
                    <a:p>
                      <a:r>
                        <a:rPr lang="cs-CZ" b="1" dirty="0" smtClean="0"/>
                        <a:t>Místo</a:t>
                      </a:r>
                      <a:r>
                        <a:rPr lang="cs-CZ" b="1" baseline="0" dirty="0" smtClean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558">
                <a:tc>
                  <a:txBody>
                    <a:bodyPr/>
                    <a:lstStyle/>
                    <a:p>
                      <a:r>
                        <a:rPr lang="cs-CZ" dirty="0" smtClean="0"/>
                        <a:t>Dačice, Za lávkami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558">
                <a:tc>
                  <a:txBody>
                    <a:bodyPr/>
                    <a:lstStyle/>
                    <a:p>
                      <a:r>
                        <a:rPr lang="cs-CZ" b="1" dirty="0" smtClean="0"/>
                        <a:t>Čerpáno z ERDF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558">
                <a:tc>
                  <a:txBody>
                    <a:bodyPr/>
                    <a:lstStyle/>
                    <a:p>
                      <a:r>
                        <a:rPr lang="cs-CZ" dirty="0" smtClean="0"/>
                        <a:t>46 843 083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2074667"/>
            <a:ext cx="6162542" cy="38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2" y="1306874"/>
            <a:ext cx="8307239" cy="4819290"/>
          </a:xfrm>
        </p:spPr>
        <p:txBody>
          <a:bodyPr/>
          <a:lstStyle/>
          <a:p>
            <a:pPr lvl="0" algn="just">
              <a:spcBef>
                <a:spcPts val="600"/>
              </a:spcBef>
            </a:pPr>
            <a:r>
              <a:rPr lang="cs-CZ" dirty="0" smtClean="0">
                <a:solidFill>
                  <a:srgbClr val="00529C"/>
                </a:solidFill>
                <a:latin typeface="+mj-lt"/>
              </a:rPr>
              <a:t>Pořízení </a:t>
            </a:r>
            <a:r>
              <a:rPr lang="cs-CZ" dirty="0">
                <a:solidFill>
                  <a:srgbClr val="00529C"/>
                </a:solidFill>
                <a:latin typeface="+mj-lt"/>
              </a:rPr>
              <a:t>16 nových nízkopodlažních autobusů s CNG pohonem. Jedná se </a:t>
            </a:r>
            <a:r>
              <a:rPr lang="cs-CZ" dirty="0" smtClean="0">
                <a:solidFill>
                  <a:srgbClr val="00529C"/>
                </a:solidFill>
                <a:latin typeface="+mj-lt"/>
              </a:rPr>
              <a:t>o </a:t>
            </a:r>
            <a:r>
              <a:rPr lang="cs-CZ" dirty="0">
                <a:solidFill>
                  <a:srgbClr val="00529C"/>
                </a:solidFill>
                <a:latin typeface="+mj-lt"/>
              </a:rPr>
              <a:t>13 vozů krátkých a 3 vozy dlouhé (kloubové). </a:t>
            </a:r>
            <a:endParaRPr lang="cs-CZ" dirty="0" smtClean="0">
              <a:solidFill>
                <a:srgbClr val="00529C"/>
              </a:solidFill>
              <a:latin typeface="+mj-lt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endParaRPr lang="cs-CZ" dirty="0" smtClean="0">
              <a:solidFill>
                <a:prstClr val="black"/>
              </a:solidFill>
            </a:endParaRPr>
          </a:p>
          <a:p>
            <a:pPr algn="ctr">
              <a:spcBef>
                <a:spcPts val="0"/>
              </a:spcBef>
            </a:pPr>
            <a:r>
              <a:rPr lang="cs-CZ" sz="2400" b="1" dirty="0" smtClean="0">
                <a:solidFill>
                  <a:srgbClr val="00529C"/>
                </a:solidFill>
              </a:rPr>
              <a:t> </a:t>
            </a:r>
            <a:endParaRPr lang="cs-CZ" sz="2400" dirty="0">
              <a:solidFill>
                <a:srgbClr val="00529C"/>
              </a:solidFill>
              <a:latin typeface="Myriad Pro"/>
            </a:endParaRPr>
          </a:p>
          <a:p>
            <a:pPr algn="just"/>
            <a:endParaRPr lang="cs-CZ" sz="2000" dirty="0" smtClean="0">
              <a:solidFill>
                <a:srgbClr val="0070C0"/>
              </a:solidFill>
              <a:latin typeface="+mj-lt"/>
            </a:endParaRPr>
          </a:p>
          <a:p>
            <a:pPr algn="just"/>
            <a:endParaRPr lang="cs-CZ" dirty="0" smtClean="0">
              <a:solidFill>
                <a:srgbClr val="0070C0"/>
              </a:solidFill>
              <a:latin typeface="+mj-lt"/>
            </a:endParaRPr>
          </a:p>
          <a:p>
            <a:pPr algn="just"/>
            <a:endParaRPr lang="cs-CZ" dirty="0">
              <a:solidFill>
                <a:srgbClr val="0070C0"/>
              </a:solidFill>
              <a:latin typeface="+mj-lt"/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Udržitelná doprava IPRÚ ČB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79562" y="2173856"/>
          <a:ext cx="2994703" cy="370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528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Příjemce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840">
                <a:tc>
                  <a:txBody>
                    <a:bodyPr/>
                    <a:lstStyle/>
                    <a:p>
                      <a:r>
                        <a:rPr lang="cs-CZ" dirty="0" smtClean="0"/>
                        <a:t>Dopravní podnik města České Budějovice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528">
                <a:tc>
                  <a:txBody>
                    <a:bodyPr/>
                    <a:lstStyle/>
                    <a:p>
                      <a:r>
                        <a:rPr lang="cs-CZ" b="1" dirty="0" smtClean="0"/>
                        <a:t>Místo</a:t>
                      </a:r>
                      <a:r>
                        <a:rPr lang="cs-CZ" b="1" baseline="0" dirty="0" smtClean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528">
                <a:tc>
                  <a:txBody>
                    <a:bodyPr/>
                    <a:lstStyle/>
                    <a:p>
                      <a:r>
                        <a:rPr lang="cs-CZ" dirty="0" smtClean="0"/>
                        <a:t>České Budějovice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528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Alokace z ERDF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528">
                <a:tc>
                  <a:txBody>
                    <a:bodyPr/>
                    <a:lstStyle/>
                    <a:p>
                      <a:r>
                        <a:rPr lang="cs-CZ" dirty="0" smtClean="0"/>
                        <a:t>92 963 438,85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7810" y="2173856"/>
            <a:ext cx="5096875" cy="3702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5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084263"/>
            <a:ext cx="8384874" cy="50419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solidFill>
                  <a:srgbClr val="00529C"/>
                </a:solidFill>
                <a:latin typeface="+mj-lt"/>
              </a:rPr>
              <a:t>Územní studie Nepomuk </a:t>
            </a:r>
            <a:r>
              <a:rPr lang="cs-CZ" sz="2000" b="1" dirty="0" smtClean="0">
                <a:solidFill>
                  <a:srgbClr val="00529C"/>
                </a:solidFill>
                <a:latin typeface="+mj-lt"/>
              </a:rPr>
              <a:t>-</a:t>
            </a:r>
            <a:r>
              <a:rPr lang="pl-PL" sz="2000" dirty="0" smtClean="0">
                <a:solidFill>
                  <a:srgbClr val="00529C"/>
                </a:solidFill>
                <a:latin typeface="+mj-lt"/>
              </a:rPr>
              <a:t> </a:t>
            </a:r>
            <a:r>
              <a:rPr lang="pl-PL" sz="2000" dirty="0">
                <a:solidFill>
                  <a:srgbClr val="00529C"/>
                </a:solidFill>
                <a:latin typeface="+mj-lt"/>
              </a:rPr>
              <a:t>územní studie pro </a:t>
            </a:r>
            <a:r>
              <a:rPr lang="pl-PL" sz="2000" dirty="0" smtClean="0">
                <a:solidFill>
                  <a:srgbClr val="00529C"/>
                </a:solidFill>
                <a:latin typeface="+mj-lt"/>
              </a:rPr>
              <a:t>lokalitu </a:t>
            </a:r>
            <a:r>
              <a:rPr lang="cs-CZ" sz="2000" dirty="0" smtClean="0">
                <a:solidFill>
                  <a:srgbClr val="00529C"/>
                </a:solidFill>
                <a:latin typeface="+mj-lt"/>
              </a:rPr>
              <a:t>Pod Vinicí, která </a:t>
            </a:r>
            <a:r>
              <a:rPr lang="cs-CZ" sz="2000" dirty="0">
                <a:solidFill>
                  <a:srgbClr val="00529C"/>
                </a:solidFill>
                <a:latin typeface="+mj-lt"/>
              </a:rPr>
              <a:t>se stane podkladem pro územně plánovací dokumentaci města. </a:t>
            </a:r>
            <a:endParaRPr lang="cs-CZ" sz="2000" dirty="0" smtClean="0">
              <a:solidFill>
                <a:srgbClr val="00529C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sz="2000" dirty="0">
              <a:solidFill>
                <a:srgbClr val="00529C"/>
              </a:solidFill>
              <a:latin typeface="+mj-lt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Nejmenší projekt územní dokumentace</a:t>
            </a: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36293"/>
              </p:ext>
            </p:extLst>
          </p:nvPr>
        </p:nvGraphicFramePr>
        <p:xfrm>
          <a:off x="631065" y="2246144"/>
          <a:ext cx="3440603" cy="3410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107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9. výzva IROP - ÚZEMNÍ STUDIE - SC 3.3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054">
                <a:tc>
                  <a:txBody>
                    <a:bodyPr/>
                    <a:lstStyle/>
                    <a:p>
                      <a:r>
                        <a:rPr lang="cs-CZ" b="1" dirty="0" smtClean="0"/>
                        <a:t>Příjemce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8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Město Nepomuk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cs-CZ" b="1" dirty="0" smtClean="0"/>
                        <a:t>Alokace (ERDF)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dirty="0" smtClean="0"/>
                        <a:t>170 000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170871" y="57386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 smtClean="0"/>
              <a:t>Územní studie Nepomuk – Pod Vinicí</a:t>
            </a:r>
            <a:endParaRPr lang="cs-CZ" sz="1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74" y="2258784"/>
            <a:ext cx="4252343" cy="35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06055"/>
            <a:ext cx="8096795" cy="5094448"/>
          </a:xfrm>
        </p:spPr>
        <p:txBody>
          <a:bodyPr>
            <a:normAutofit fontScale="92500"/>
          </a:bodyPr>
          <a:lstStyle/>
          <a:p>
            <a:r>
              <a:rPr lang="cs-CZ" sz="2400" b="1" dirty="0" smtClean="0">
                <a:solidFill>
                  <a:srgbClr val="00529C"/>
                </a:solidFill>
              </a:rPr>
              <a:t>28. - SPECIFICKÉ </a:t>
            </a:r>
            <a:r>
              <a:rPr lang="cs-CZ" sz="2400" b="1" dirty="0">
                <a:solidFill>
                  <a:srgbClr val="00529C"/>
                </a:solidFill>
              </a:rPr>
              <a:t>INFORMAČNÍ </a:t>
            </a:r>
            <a:r>
              <a:rPr lang="cs-CZ" sz="2400" b="1" dirty="0" smtClean="0">
                <a:solidFill>
                  <a:srgbClr val="00529C"/>
                </a:solidFill>
              </a:rPr>
              <a:t>A </a:t>
            </a:r>
            <a:r>
              <a:rPr lang="cs-CZ" sz="2400" b="1" dirty="0">
                <a:solidFill>
                  <a:srgbClr val="00529C"/>
                </a:solidFill>
              </a:rPr>
              <a:t>KOMUNIKAČNÍ SYSTÉMY A INFRASTRUKTURA II. </a:t>
            </a:r>
            <a:endParaRPr lang="cs-CZ" sz="2400" b="1" dirty="0" smtClean="0">
              <a:solidFill>
                <a:srgbClr val="00529C"/>
              </a:solidFill>
            </a:endParaRPr>
          </a:p>
          <a:p>
            <a:endParaRPr lang="cs-CZ" dirty="0">
              <a:solidFill>
                <a:srgbClr val="00529C"/>
              </a:solidFill>
            </a:endParaRPr>
          </a:p>
          <a:p>
            <a:r>
              <a:rPr lang="cs-CZ" sz="2000" dirty="0" smtClean="0">
                <a:solidFill>
                  <a:srgbClr val="00529C"/>
                </a:solidFill>
              </a:rPr>
              <a:t>22 projektů </a:t>
            </a:r>
          </a:p>
          <a:p>
            <a:endParaRPr lang="cs-CZ" sz="2000" dirty="0">
              <a:solidFill>
                <a:srgbClr val="00529C"/>
              </a:solidFill>
            </a:endParaRPr>
          </a:p>
          <a:p>
            <a:r>
              <a:rPr lang="cs-CZ" sz="2000" dirty="0" smtClean="0">
                <a:solidFill>
                  <a:srgbClr val="00529C"/>
                </a:solidFill>
              </a:rPr>
              <a:t>CZV 				299 970 562,- Kč      </a:t>
            </a:r>
          </a:p>
          <a:p>
            <a:r>
              <a:rPr lang="cs-CZ" sz="2000" dirty="0">
                <a:solidFill>
                  <a:srgbClr val="00529C"/>
                </a:solidFill>
              </a:rPr>
              <a:t>Příspěvek </a:t>
            </a:r>
            <a:r>
              <a:rPr lang="cs-CZ" sz="2000" dirty="0" smtClean="0">
                <a:solidFill>
                  <a:srgbClr val="00529C"/>
                </a:solidFill>
              </a:rPr>
              <a:t>EU		254 974 979,- Kč</a:t>
            </a: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r>
              <a:rPr lang="cs-CZ" sz="2200" dirty="0">
                <a:solidFill>
                  <a:srgbClr val="00529C"/>
                </a:solidFill>
              </a:rPr>
              <a:t>Modernizace IT vybavení Městského úřadu ve Volyni		</a:t>
            </a:r>
            <a:r>
              <a:rPr lang="cs-CZ" sz="2200" dirty="0" smtClean="0">
                <a:solidFill>
                  <a:srgbClr val="00529C"/>
                </a:solidFill>
              </a:rPr>
              <a:t>  2 170 445 Kč</a:t>
            </a:r>
          </a:p>
          <a:p>
            <a:r>
              <a:rPr lang="cs-CZ" sz="2200" dirty="0">
                <a:solidFill>
                  <a:srgbClr val="00529C"/>
                </a:solidFill>
              </a:rPr>
              <a:t>Modernizace provozního informačního systému KKN</a:t>
            </a:r>
            <a:r>
              <a:rPr lang="cs-CZ" sz="2200" dirty="0" smtClean="0">
                <a:solidFill>
                  <a:srgbClr val="00529C"/>
                </a:solidFill>
              </a:rPr>
              <a:t>	</a:t>
            </a:r>
            <a:r>
              <a:rPr lang="cs-CZ" sz="2200" dirty="0">
                <a:solidFill>
                  <a:srgbClr val="00529C"/>
                </a:solidFill>
              </a:rPr>
              <a:t>	</a:t>
            </a:r>
            <a:r>
              <a:rPr lang="cs-CZ" sz="2200" dirty="0" smtClean="0">
                <a:solidFill>
                  <a:srgbClr val="00529C"/>
                </a:solidFill>
              </a:rPr>
              <a:t>41 312 631 Kč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900" dirty="0" smtClean="0"/>
              <a:t>Projekty SC 3.2 administrované </a:t>
            </a:r>
            <a:r>
              <a:rPr lang="cs-CZ" sz="2900" dirty="0"/>
              <a:t>v Jihočeském kraji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767" y="1759124"/>
            <a:ext cx="3788228" cy="34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Provozní a nemocniční informační systémy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>
          <a:blip r:embed="rId3"/>
          <a:stretch>
            <a:fillRect/>
          </a:stretch>
        </p:blipFill>
        <p:spPr>
          <a:xfrm>
            <a:off x="5246369" y="1683841"/>
            <a:ext cx="3466010" cy="2613409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01980" y="3594350"/>
            <a:ext cx="4088779" cy="2602637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" y="1239725"/>
            <a:ext cx="42291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111" y="1027674"/>
            <a:ext cx="8174884" cy="1976779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 smtClean="0">
                <a:solidFill>
                  <a:srgbClr val="00529C"/>
                </a:solidFill>
              </a:rPr>
              <a:t>10. - KYBERNETICKÁ BEZPEČNOST </a:t>
            </a:r>
          </a:p>
          <a:p>
            <a:endParaRPr lang="cs-CZ" sz="1050" dirty="0">
              <a:solidFill>
                <a:srgbClr val="00529C"/>
              </a:solidFill>
            </a:endParaRPr>
          </a:p>
          <a:p>
            <a:r>
              <a:rPr lang="cs-CZ" sz="2000" dirty="0" smtClean="0">
                <a:solidFill>
                  <a:srgbClr val="00529C"/>
                </a:solidFill>
              </a:rPr>
              <a:t>5 projektů </a:t>
            </a:r>
          </a:p>
          <a:p>
            <a:endParaRPr lang="cs-CZ" sz="2000" dirty="0">
              <a:solidFill>
                <a:srgbClr val="00529C"/>
              </a:solidFill>
            </a:endParaRPr>
          </a:p>
          <a:p>
            <a:r>
              <a:rPr lang="cs-CZ" sz="2000" dirty="0" smtClean="0">
                <a:solidFill>
                  <a:srgbClr val="00529C"/>
                </a:solidFill>
              </a:rPr>
              <a:t>CZV  projektů 		53 312 676 Kč      </a:t>
            </a:r>
          </a:p>
          <a:p>
            <a:r>
              <a:rPr lang="cs-CZ" sz="2000" dirty="0">
                <a:solidFill>
                  <a:srgbClr val="00529C"/>
                </a:solidFill>
              </a:rPr>
              <a:t>Příspěvek </a:t>
            </a:r>
            <a:r>
              <a:rPr lang="cs-CZ" sz="2000" dirty="0" smtClean="0">
                <a:solidFill>
                  <a:srgbClr val="00529C"/>
                </a:solidFill>
              </a:rPr>
              <a:t>EU		45 315 775 Kč</a:t>
            </a: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900" dirty="0" smtClean="0"/>
              <a:t>Projekty SC 3.2 administrované </a:t>
            </a:r>
            <a:r>
              <a:rPr lang="cs-CZ" sz="2900" dirty="0"/>
              <a:t>v Jihočeském kraji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11" y="4009844"/>
            <a:ext cx="2558640" cy="2032442"/>
          </a:xfrm>
          <a:prstGeom prst="rect">
            <a:avLst/>
          </a:prstGeom>
        </p:spPr>
      </p:pic>
      <p:sp>
        <p:nvSpPr>
          <p:cNvPr id="12" name="Zástupný symbol pro obsah 1"/>
          <p:cNvSpPr txBox="1">
            <a:spLocks/>
          </p:cNvSpPr>
          <p:nvPr/>
        </p:nvSpPr>
        <p:spPr>
          <a:xfrm>
            <a:off x="4636809" y="1695953"/>
            <a:ext cx="4206753" cy="4346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rgbClr val="00529C"/>
                </a:solidFill>
              </a:rPr>
              <a:t>+ datová úložiště</a:t>
            </a:r>
          </a:p>
          <a:p>
            <a:r>
              <a:rPr lang="cs-CZ" sz="2000" dirty="0" smtClean="0">
                <a:solidFill>
                  <a:srgbClr val="00529C"/>
                </a:solidFill>
              </a:rPr>
              <a:t>+ vlastní </a:t>
            </a:r>
            <a:r>
              <a:rPr lang="cs-CZ" sz="2000" dirty="0" err="1" smtClean="0">
                <a:solidFill>
                  <a:srgbClr val="00529C"/>
                </a:solidFill>
              </a:rPr>
              <a:t>cloud</a:t>
            </a:r>
            <a:endParaRPr lang="cs-CZ" sz="2000" dirty="0" smtClean="0">
              <a:solidFill>
                <a:srgbClr val="00529C"/>
              </a:solidFill>
            </a:endParaRPr>
          </a:p>
          <a:p>
            <a:r>
              <a:rPr lang="cs-CZ" sz="2000" dirty="0" smtClean="0">
                <a:solidFill>
                  <a:srgbClr val="00529C"/>
                </a:solidFill>
              </a:rPr>
              <a:t>+ </a:t>
            </a:r>
            <a:r>
              <a:rPr lang="cs-CZ" sz="2000" dirty="0" err="1" smtClean="0">
                <a:solidFill>
                  <a:srgbClr val="00529C"/>
                </a:solidFill>
              </a:rPr>
              <a:t>virtualizace</a:t>
            </a:r>
            <a:endParaRPr lang="cs-CZ" sz="2000" dirty="0" smtClean="0">
              <a:solidFill>
                <a:srgbClr val="00529C"/>
              </a:solidFill>
            </a:endParaRPr>
          </a:p>
          <a:p>
            <a:pPr marL="144000" indent="-457200"/>
            <a:r>
              <a:rPr lang="cs-CZ" sz="2000" dirty="0" smtClean="0">
                <a:solidFill>
                  <a:srgbClr val="00529C"/>
                </a:solidFill>
              </a:rPr>
              <a:t>+ modernizace HW a SW =&gt; zapojení do zabezpečené sítě</a:t>
            </a:r>
          </a:p>
          <a:p>
            <a:r>
              <a:rPr lang="cs-CZ" sz="2000" dirty="0" smtClean="0">
                <a:solidFill>
                  <a:srgbClr val="00529C"/>
                </a:solidFill>
              </a:rPr>
              <a:t>+ SIEM, firewall,..</a:t>
            </a:r>
          </a:p>
          <a:p>
            <a:r>
              <a:rPr lang="cs-CZ" sz="2000" dirty="0" smtClean="0">
                <a:solidFill>
                  <a:srgbClr val="00529C"/>
                </a:solidFill>
              </a:rPr>
              <a:t>+ penetrační testy</a:t>
            </a:r>
          </a:p>
          <a:p>
            <a:r>
              <a:rPr lang="cs-CZ" sz="2000" dirty="0" smtClean="0">
                <a:solidFill>
                  <a:srgbClr val="00529C"/>
                </a:solidFill>
              </a:rPr>
              <a:t>+ energetická záloha</a:t>
            </a:r>
          </a:p>
          <a:p>
            <a:r>
              <a:rPr lang="cs-CZ" sz="2000" dirty="0" smtClean="0">
                <a:solidFill>
                  <a:srgbClr val="00529C"/>
                </a:solidFill>
              </a:rPr>
              <a:t>+ identifikační čipy</a:t>
            </a:r>
            <a:r>
              <a:rPr lang="cs-CZ" sz="2000" dirty="0">
                <a:solidFill>
                  <a:srgbClr val="00529C"/>
                </a:solidFill>
              </a:rPr>
              <a:t> </a:t>
            </a:r>
            <a:r>
              <a:rPr lang="cs-CZ" sz="2000" dirty="0" smtClean="0">
                <a:solidFill>
                  <a:srgbClr val="00529C"/>
                </a:solidFill>
              </a:rPr>
              <a:t>a karty</a:t>
            </a:r>
          </a:p>
          <a:p>
            <a:r>
              <a:rPr lang="cs-CZ" sz="2000" dirty="0" smtClean="0">
                <a:solidFill>
                  <a:srgbClr val="00529C"/>
                </a:solidFill>
              </a:rPr>
              <a:t>+ . . .</a:t>
            </a:r>
          </a:p>
          <a:p>
            <a:endParaRPr lang="cs-CZ" dirty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  <a:p>
            <a:endParaRPr lang="cs-CZ" sz="1100" dirty="0" smtClean="0">
              <a:solidFill>
                <a:srgbClr val="0052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>
            <a:extLst/>
          </p:cNvPr>
          <p:cNvSpPr txBox="1">
            <a:spLocks/>
          </p:cNvSpPr>
          <p:nvPr/>
        </p:nvSpPr>
        <p:spPr>
          <a:xfrm>
            <a:off x="360456" y="1204010"/>
            <a:ext cx="8393018" cy="6797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 smtClean="0">
                <a:solidFill>
                  <a:srgbClr val="00529C"/>
                </a:solidFill>
              </a:rPr>
              <a:t>zprostředkující subjekt Integrovaného regionálního operačního programu</a:t>
            </a:r>
            <a:endParaRPr lang="cs-CZ" altLang="cs-CZ" sz="2000" b="1" u="sng" dirty="0">
              <a:solidFill>
                <a:srgbClr val="00529C"/>
              </a:solidFill>
            </a:endParaRPr>
          </a:p>
        </p:txBody>
      </p:sp>
      <p:sp>
        <p:nvSpPr>
          <p:cNvPr id="10" name="Zástupný symbol pro obsah 13">
            <a:extLst/>
          </p:cNvPr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7" name="Zástupný symbol pro obsah 13">
            <a:extLst/>
          </p:cNvPr>
          <p:cNvSpPr txBox="1">
            <a:spLocks/>
          </p:cNvSpPr>
          <p:nvPr/>
        </p:nvSpPr>
        <p:spPr>
          <a:xfrm>
            <a:off x="466725" y="1888297"/>
            <a:ext cx="8286749" cy="432363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konzultační místo pro vaše dotazy při přípravě </a:t>
            </a:r>
            <a:r>
              <a:rPr lang="cs-CZ" sz="1600" b="0" cap="none" dirty="0" smtClean="0"/>
              <a:t>projektů.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Pořádáme semináře jak pro žadatele, tak pro </a:t>
            </a:r>
            <a:r>
              <a:rPr lang="cs-CZ" sz="1600" b="0" cap="none" dirty="0" smtClean="0"/>
              <a:t>příjemce.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podání projektu hodnotíme a připravujeme pro ŘO IROP doporučení / nedoporučení k </a:t>
            </a:r>
            <a:r>
              <a:rPr lang="cs-CZ" sz="1600" b="0" cap="none" dirty="0" smtClean="0"/>
              <a:t>financování.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vydání právního aktu s vámi řešíme veškeré změny v </a:t>
            </a:r>
            <a:r>
              <a:rPr lang="cs-CZ" sz="1600" b="0" cap="none" dirty="0" smtClean="0"/>
              <a:t>projektu.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Administrujeme žádosti o </a:t>
            </a:r>
            <a:r>
              <a:rPr lang="cs-CZ" sz="1600" b="0" cap="none" dirty="0" smtClean="0"/>
              <a:t>platbu. 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Kontrolujeme veřejné </a:t>
            </a:r>
            <a:r>
              <a:rPr lang="cs-CZ" sz="1600" b="0" cap="none" dirty="0" smtClean="0"/>
              <a:t>zakázky.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Provádíme kontrolu projektů v </a:t>
            </a:r>
            <a:r>
              <a:rPr lang="cs-CZ" sz="1600" b="0" cap="none" dirty="0" smtClean="0"/>
              <a:t>udržitelnosti.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Snažíme se být nápomocni a stále hledáme cesty,  jak co nejlépe pomoci žadatelům a </a:t>
            </a:r>
            <a:r>
              <a:rPr lang="cs-CZ" sz="1600" b="0" cap="none" dirty="0" smtClean="0"/>
              <a:t>příjemcům.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součástí komunikace o možnostech zjednodušení v implementaci IROP, aktivně předkládáme ŘO </a:t>
            </a:r>
            <a:r>
              <a:rPr lang="cs-CZ" sz="1600" b="0" cap="none" dirty="0" err="1"/>
              <a:t>IROP</a:t>
            </a:r>
            <a:r>
              <a:rPr lang="cs-CZ" sz="1600" b="0" cap="none" dirty="0"/>
              <a:t> </a:t>
            </a:r>
            <a:r>
              <a:rPr lang="cs-CZ" sz="1600" b="0" cap="none" dirty="0" smtClean="0"/>
              <a:t>návrhy.</a:t>
            </a:r>
            <a:endParaRPr lang="cs-CZ" sz="1600" b="0" cap="none" dirty="0"/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Podílíme se na nastavení nového </a:t>
            </a:r>
            <a:r>
              <a:rPr lang="cs-CZ" sz="1600" b="0" cap="none" dirty="0" err="1" smtClean="0"/>
              <a:t>IROP2</a:t>
            </a:r>
            <a:r>
              <a:rPr lang="cs-CZ" sz="1600" b="0" cap="none" dirty="0" smtClean="0"/>
              <a:t>.</a:t>
            </a:r>
            <a:endParaRPr lang="cs-CZ" sz="1600" b="0" cap="none" dirty="0"/>
          </a:p>
          <a:p>
            <a:pPr>
              <a:defRPr/>
            </a:pPr>
            <a:endParaRPr lang="cs-CZ" sz="7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22156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18" y="775075"/>
            <a:ext cx="3230120" cy="5451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750" y="2740221"/>
            <a:ext cx="2664141" cy="3485915"/>
          </a:xfrm>
          <a:prstGeom prst="rect">
            <a:avLst/>
          </a:prstGeom>
        </p:spPr>
      </p:pic>
      <p:pic>
        <p:nvPicPr>
          <p:cNvPr id="5" name="Zástupný symbol pro obsah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766" y="838834"/>
            <a:ext cx="4587267" cy="1336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078" y="157434"/>
            <a:ext cx="3275159" cy="1349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832" y="3079332"/>
            <a:ext cx="2643631" cy="22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Pravidelně sledovat webové stránky IROP </a:t>
            </a:r>
            <a:r>
              <a:rPr lang="cs-CZ" sz="2000" dirty="0" smtClean="0">
                <a:solidFill>
                  <a:srgbClr val="00529C"/>
                </a:solidFill>
              </a:rPr>
              <a:t>(MMR, Centrum).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Využívat </a:t>
            </a:r>
            <a:r>
              <a:rPr lang="cs-CZ" sz="2000" dirty="0">
                <a:solidFill>
                  <a:srgbClr val="00529C"/>
                </a:solidFill>
              </a:rPr>
              <a:t>komunikační kanály konzultačního servisu </a:t>
            </a:r>
            <a:r>
              <a:rPr lang="cs-CZ" sz="2000" dirty="0" err="1">
                <a:solidFill>
                  <a:srgbClr val="00529C"/>
                </a:solidFill>
              </a:rPr>
              <a:t>IROP</a:t>
            </a:r>
            <a:r>
              <a:rPr lang="cs-CZ" sz="2000" dirty="0">
                <a:solidFill>
                  <a:srgbClr val="00529C"/>
                </a:solidFill>
              </a:rPr>
              <a:t> </a:t>
            </a:r>
            <a:r>
              <a:rPr lang="cs-CZ" sz="2000" dirty="0" smtClean="0">
                <a:solidFill>
                  <a:srgbClr val="00529C"/>
                </a:solidFill>
              </a:rPr>
              <a:t>2.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Věnovat pozornost přípravě projektu ve vazbě na plánované </a:t>
            </a:r>
            <a:r>
              <a:rPr lang="cs-CZ" sz="2000" dirty="0" smtClean="0">
                <a:solidFill>
                  <a:srgbClr val="00529C"/>
                </a:solidFill>
              </a:rPr>
              <a:t>aktivity</a:t>
            </a:r>
            <a:br>
              <a:rPr lang="cs-CZ" sz="2000" dirty="0" smtClean="0">
                <a:solidFill>
                  <a:srgbClr val="00529C"/>
                </a:solidFill>
              </a:rPr>
            </a:br>
            <a:r>
              <a:rPr lang="cs-CZ" sz="2000" dirty="0" smtClean="0">
                <a:solidFill>
                  <a:srgbClr val="00529C"/>
                </a:solidFill>
              </a:rPr>
              <a:t>a </a:t>
            </a:r>
            <a:r>
              <a:rPr lang="cs-CZ" sz="2000" dirty="0">
                <a:solidFill>
                  <a:srgbClr val="00529C"/>
                </a:solidFill>
              </a:rPr>
              <a:t>harmonogram </a:t>
            </a:r>
            <a:r>
              <a:rPr lang="cs-CZ" sz="2000" dirty="0" smtClean="0">
                <a:solidFill>
                  <a:srgbClr val="00529C"/>
                </a:solidFill>
              </a:rPr>
              <a:t>projektu.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Inspirovat se dokumentací </a:t>
            </a:r>
            <a:r>
              <a:rPr lang="cs-CZ" sz="2000" dirty="0">
                <a:solidFill>
                  <a:srgbClr val="00529C"/>
                </a:solidFill>
              </a:rPr>
              <a:t>z již </a:t>
            </a:r>
            <a:r>
              <a:rPr lang="cs-CZ" sz="2000" dirty="0" smtClean="0">
                <a:solidFill>
                  <a:srgbClr val="00529C"/>
                </a:solidFill>
              </a:rPr>
              <a:t>zrealizovaných výzev </a:t>
            </a:r>
            <a:r>
              <a:rPr lang="cs-CZ" sz="2000" dirty="0">
                <a:solidFill>
                  <a:srgbClr val="00529C"/>
                </a:solidFill>
              </a:rPr>
              <a:t>a </a:t>
            </a:r>
            <a:r>
              <a:rPr lang="cs-CZ" sz="2000" dirty="0" smtClean="0">
                <a:solidFill>
                  <a:srgbClr val="00529C"/>
                </a:solidFill>
              </a:rPr>
              <a:t>projektů </a:t>
            </a:r>
            <a:r>
              <a:rPr lang="cs-CZ" sz="2000" dirty="0">
                <a:solidFill>
                  <a:srgbClr val="00529C"/>
                </a:solidFill>
              </a:rPr>
              <a:t>IROP </a:t>
            </a:r>
            <a:r>
              <a:rPr lang="cs-CZ" sz="2000" dirty="0" smtClean="0">
                <a:solidFill>
                  <a:srgbClr val="00529C"/>
                </a:solidFill>
              </a:rPr>
              <a:t>(</a:t>
            </a:r>
            <a:r>
              <a:rPr lang="cs-CZ" sz="2000" dirty="0" smtClean="0">
                <a:solidFill>
                  <a:srgbClr val="00529C"/>
                </a:solidFill>
                <a:hlinkClick r:id="rId3"/>
              </a:rPr>
              <a:t>https</a:t>
            </a:r>
            <a:r>
              <a:rPr lang="cs-CZ" sz="2000" dirty="0">
                <a:solidFill>
                  <a:srgbClr val="00529C"/>
                </a:solidFill>
                <a:hlinkClick r:id="rId3"/>
              </a:rPr>
              <a:t>://</a:t>
            </a:r>
            <a:r>
              <a:rPr lang="cs-CZ" sz="2000" dirty="0" err="1" smtClean="0">
                <a:solidFill>
                  <a:srgbClr val="00529C"/>
                </a:solidFill>
                <a:hlinkClick r:id="rId3"/>
              </a:rPr>
              <a:t>irop.mmr.cz</a:t>
            </a:r>
            <a:r>
              <a:rPr lang="cs-CZ" sz="2000" dirty="0" smtClean="0">
                <a:solidFill>
                  <a:srgbClr val="00529C"/>
                </a:solidFill>
                <a:hlinkClick r:id="rId3"/>
              </a:rPr>
              <a:t>/</a:t>
            </a:r>
            <a:r>
              <a:rPr lang="cs-CZ" sz="2000" dirty="0" err="1" smtClean="0">
                <a:solidFill>
                  <a:srgbClr val="00529C"/>
                </a:solidFill>
                <a:hlinkClick r:id="rId3"/>
              </a:rPr>
              <a:t>cs</a:t>
            </a:r>
            <a:r>
              <a:rPr lang="cs-CZ" sz="2000" dirty="0" smtClean="0">
                <a:solidFill>
                  <a:srgbClr val="00529C"/>
                </a:solidFill>
                <a:hlinkClick r:id="rId3"/>
              </a:rPr>
              <a:t>/</a:t>
            </a:r>
            <a:r>
              <a:rPr lang="cs-CZ" sz="2000" dirty="0" err="1" smtClean="0">
                <a:solidFill>
                  <a:srgbClr val="00529C"/>
                </a:solidFill>
                <a:hlinkClick r:id="rId3"/>
              </a:rPr>
              <a:t>Vyzvy</a:t>
            </a:r>
            <a:r>
              <a:rPr lang="cs-CZ" sz="2000" dirty="0" smtClean="0">
                <a:solidFill>
                  <a:srgbClr val="00529C"/>
                </a:solidFill>
              </a:rPr>
              <a:t>).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Soustředit se na výběr zpracovatelské </a:t>
            </a:r>
            <a:r>
              <a:rPr lang="cs-CZ" sz="2000" dirty="0" smtClean="0">
                <a:solidFill>
                  <a:srgbClr val="00529C"/>
                </a:solidFill>
              </a:rPr>
              <a:t>agentury </a:t>
            </a:r>
            <a:r>
              <a:rPr lang="cs-CZ" sz="2000" dirty="0">
                <a:solidFill>
                  <a:srgbClr val="00529C"/>
                </a:solidFill>
              </a:rPr>
              <a:t>a vymezení smluvních podmínek</a:t>
            </a:r>
            <a:r>
              <a:rPr lang="cs-CZ" sz="2000" dirty="0" smtClean="0">
                <a:solidFill>
                  <a:srgbClr val="00529C"/>
                </a:solidFill>
              </a:rPr>
              <a:t>, </a:t>
            </a:r>
            <a:r>
              <a:rPr lang="cs-CZ" sz="2000" dirty="0">
                <a:solidFill>
                  <a:srgbClr val="00529C"/>
                </a:solidFill>
              </a:rPr>
              <a:t>ověřit si </a:t>
            </a:r>
            <a:r>
              <a:rPr lang="cs-CZ" sz="2000" dirty="0" smtClean="0">
                <a:solidFill>
                  <a:srgbClr val="00529C"/>
                </a:solidFill>
              </a:rPr>
              <a:t>reference agentury a její spolehlivost.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Zvážit </a:t>
            </a:r>
            <a:r>
              <a:rPr lang="cs-CZ" sz="2000" dirty="0">
                <a:solidFill>
                  <a:srgbClr val="00529C"/>
                </a:solidFill>
              </a:rPr>
              <a:t>využití externích zdrojů pro realizaci výběrového </a:t>
            </a:r>
            <a:r>
              <a:rPr lang="cs-CZ" sz="2000" dirty="0" smtClean="0">
                <a:solidFill>
                  <a:srgbClr val="00529C"/>
                </a:solidFill>
              </a:rPr>
              <a:t>řízení </a:t>
            </a:r>
            <a:br>
              <a:rPr lang="cs-CZ" sz="2000" dirty="0" smtClean="0">
                <a:solidFill>
                  <a:srgbClr val="00529C"/>
                </a:solidFill>
              </a:rPr>
            </a:br>
            <a:r>
              <a:rPr lang="cs-CZ" sz="2000" dirty="0" smtClean="0">
                <a:solidFill>
                  <a:srgbClr val="00529C"/>
                </a:solidFill>
              </a:rPr>
              <a:t>(dle </a:t>
            </a:r>
            <a:r>
              <a:rPr lang="cs-CZ" sz="2000" dirty="0">
                <a:solidFill>
                  <a:srgbClr val="00529C"/>
                </a:solidFill>
              </a:rPr>
              <a:t>výše předpokládané hodnoty veřejné </a:t>
            </a:r>
            <a:r>
              <a:rPr lang="cs-CZ" sz="2000" dirty="0" smtClean="0">
                <a:solidFill>
                  <a:srgbClr val="00529C"/>
                </a:solidFill>
              </a:rPr>
              <a:t>zakázky a kapacit).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Znát </a:t>
            </a:r>
            <a:r>
              <a:rPr lang="cs-CZ" sz="2000" dirty="0">
                <a:solidFill>
                  <a:srgbClr val="00529C"/>
                </a:solidFill>
              </a:rPr>
              <a:t>Zákon o zadávání veřejných zakázek a vydané metodiky IROP </a:t>
            </a:r>
            <a:r>
              <a:rPr lang="cs-CZ" sz="2000" dirty="0" smtClean="0">
                <a:solidFill>
                  <a:srgbClr val="00529C"/>
                </a:solidFill>
              </a:rPr>
              <a:t/>
            </a:r>
            <a:br>
              <a:rPr lang="cs-CZ" sz="2000" dirty="0" smtClean="0">
                <a:solidFill>
                  <a:srgbClr val="00529C"/>
                </a:solidFill>
              </a:rPr>
            </a:br>
            <a:r>
              <a:rPr lang="cs-CZ" sz="2000" dirty="0" smtClean="0">
                <a:solidFill>
                  <a:srgbClr val="00529C"/>
                </a:solidFill>
              </a:rPr>
              <a:t>k </a:t>
            </a:r>
            <a:r>
              <a:rPr lang="cs-CZ" sz="2000" dirty="0">
                <a:solidFill>
                  <a:srgbClr val="00529C"/>
                </a:solidFill>
              </a:rPr>
              <a:t>zadávání </a:t>
            </a:r>
            <a:r>
              <a:rPr lang="cs-CZ" sz="2000" dirty="0" smtClean="0">
                <a:solidFill>
                  <a:srgbClr val="00529C"/>
                </a:solidFill>
              </a:rPr>
              <a:t>veřejných zakázek.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 smtClean="0"/>
              <a:t>Doporučení pro žadatele ze zkušeností Centra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3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Zvážit způsob financování </a:t>
            </a:r>
            <a:r>
              <a:rPr lang="cs-CZ" sz="2000" b="1" dirty="0">
                <a:solidFill>
                  <a:srgbClr val="00529C"/>
                </a:solidFill>
              </a:rPr>
              <a:t>vlastních zdrojů </a:t>
            </a:r>
            <a:r>
              <a:rPr lang="cs-CZ" sz="2000" dirty="0">
                <a:solidFill>
                  <a:srgbClr val="00529C"/>
                </a:solidFill>
              </a:rPr>
              <a:t>žadatele </a:t>
            </a:r>
            <a:r>
              <a:rPr lang="cs-CZ" sz="2000" dirty="0" smtClean="0">
                <a:solidFill>
                  <a:srgbClr val="00529C"/>
                </a:solidFill>
              </a:rPr>
              <a:t/>
            </a:r>
            <a:br>
              <a:rPr lang="cs-CZ" sz="2000" dirty="0" smtClean="0">
                <a:solidFill>
                  <a:srgbClr val="00529C"/>
                </a:solidFill>
              </a:rPr>
            </a:br>
            <a:r>
              <a:rPr lang="cs-CZ" sz="2000" dirty="0" smtClean="0">
                <a:solidFill>
                  <a:srgbClr val="00529C"/>
                </a:solidFill>
              </a:rPr>
              <a:t>(nižší míra podpory </a:t>
            </a:r>
            <a:r>
              <a:rPr lang="cs-CZ" sz="2000" dirty="0">
                <a:solidFill>
                  <a:srgbClr val="00529C"/>
                </a:solidFill>
              </a:rPr>
              <a:t>a </a:t>
            </a:r>
            <a:r>
              <a:rPr lang="cs-CZ" sz="2000" dirty="0" smtClean="0">
                <a:solidFill>
                  <a:srgbClr val="00529C"/>
                </a:solidFill>
              </a:rPr>
              <a:t>nutnost financování </a:t>
            </a:r>
            <a:r>
              <a:rPr lang="cs-CZ" sz="2000" dirty="0">
                <a:solidFill>
                  <a:srgbClr val="00529C"/>
                </a:solidFill>
              </a:rPr>
              <a:t>projektu v době </a:t>
            </a:r>
            <a:r>
              <a:rPr lang="cs-CZ" sz="2000" dirty="0" smtClean="0">
                <a:solidFill>
                  <a:srgbClr val="00529C"/>
                </a:solidFill>
              </a:rPr>
              <a:t>udržitelnosti).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Připravit </a:t>
            </a:r>
            <a:r>
              <a:rPr lang="cs-CZ" sz="2000" dirty="0">
                <a:solidFill>
                  <a:srgbClr val="00529C"/>
                </a:solidFill>
              </a:rPr>
              <a:t>rozpočet </a:t>
            </a:r>
            <a:r>
              <a:rPr lang="cs-CZ" sz="2000" dirty="0" smtClean="0">
                <a:solidFill>
                  <a:srgbClr val="00529C"/>
                </a:solidFill>
              </a:rPr>
              <a:t>na nutné </a:t>
            </a:r>
            <a:r>
              <a:rPr lang="cs-CZ" sz="2000" b="1" dirty="0">
                <a:solidFill>
                  <a:srgbClr val="00529C"/>
                </a:solidFill>
              </a:rPr>
              <a:t>předfinancování </a:t>
            </a:r>
            <a:r>
              <a:rPr lang="cs-CZ" sz="2000" dirty="0" smtClean="0">
                <a:solidFill>
                  <a:srgbClr val="00529C"/>
                </a:solidFill>
              </a:rPr>
              <a:t>projektu </a:t>
            </a:r>
            <a:br>
              <a:rPr lang="cs-CZ" sz="2000" dirty="0" smtClean="0">
                <a:solidFill>
                  <a:srgbClr val="00529C"/>
                </a:solidFill>
              </a:rPr>
            </a:br>
            <a:r>
              <a:rPr lang="cs-CZ" sz="2000" dirty="0" smtClean="0">
                <a:solidFill>
                  <a:srgbClr val="00529C"/>
                </a:solidFill>
              </a:rPr>
              <a:t>(zejména u </a:t>
            </a:r>
            <a:r>
              <a:rPr lang="cs-CZ" sz="2000" dirty="0">
                <a:solidFill>
                  <a:srgbClr val="00529C"/>
                </a:solidFill>
              </a:rPr>
              <a:t>větších investičních </a:t>
            </a:r>
            <a:r>
              <a:rPr lang="cs-CZ" sz="2000" dirty="0" smtClean="0">
                <a:solidFill>
                  <a:srgbClr val="00529C"/>
                </a:solidFill>
              </a:rPr>
              <a:t>projektů).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Mít interně projednané </a:t>
            </a:r>
            <a:r>
              <a:rPr lang="cs-CZ" sz="2000" b="1" dirty="0" smtClean="0">
                <a:solidFill>
                  <a:srgbClr val="00529C"/>
                </a:solidFill>
              </a:rPr>
              <a:t>projektové záměry </a:t>
            </a:r>
            <a:r>
              <a:rPr lang="cs-CZ" sz="2000" dirty="0" smtClean="0">
                <a:solidFill>
                  <a:srgbClr val="00529C"/>
                </a:solidFill>
              </a:rPr>
              <a:t>a zajistit si jejich </a:t>
            </a:r>
            <a:r>
              <a:rPr lang="cs-CZ" sz="2000" dirty="0">
                <a:solidFill>
                  <a:srgbClr val="00529C"/>
                </a:solidFill>
              </a:rPr>
              <a:t>případné </a:t>
            </a:r>
            <a:r>
              <a:rPr lang="cs-CZ" sz="2000" dirty="0" smtClean="0">
                <a:solidFill>
                  <a:srgbClr val="00529C"/>
                </a:solidFill>
              </a:rPr>
              <a:t>zařazení do </a:t>
            </a:r>
            <a:r>
              <a:rPr lang="cs-CZ" sz="2000" dirty="0">
                <a:solidFill>
                  <a:srgbClr val="00529C"/>
                </a:solidFill>
              </a:rPr>
              <a:t>strategických dokumentů </a:t>
            </a:r>
            <a:r>
              <a:rPr lang="cs-CZ" sz="2000" dirty="0" smtClean="0">
                <a:solidFill>
                  <a:srgbClr val="00529C"/>
                </a:solidFill>
              </a:rPr>
              <a:t>(např. KAP</a:t>
            </a:r>
            <a:r>
              <a:rPr lang="cs-CZ" sz="2000" dirty="0">
                <a:solidFill>
                  <a:srgbClr val="00529C"/>
                </a:solidFill>
              </a:rPr>
              <a:t>, MAP, </a:t>
            </a:r>
            <a:r>
              <a:rPr lang="cs-CZ" sz="2000" dirty="0" smtClean="0">
                <a:solidFill>
                  <a:srgbClr val="00529C"/>
                </a:solidFill>
              </a:rPr>
              <a:t>RAP).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Soustředit </a:t>
            </a:r>
            <a:r>
              <a:rPr lang="cs-CZ" sz="2000" dirty="0">
                <a:solidFill>
                  <a:srgbClr val="00529C"/>
                </a:solidFill>
              </a:rPr>
              <a:t>se </a:t>
            </a:r>
            <a:r>
              <a:rPr lang="cs-CZ" sz="2000" dirty="0" smtClean="0">
                <a:solidFill>
                  <a:srgbClr val="00529C"/>
                </a:solidFill>
              </a:rPr>
              <a:t>na včasné </a:t>
            </a:r>
            <a:r>
              <a:rPr lang="cs-CZ" sz="2000" dirty="0">
                <a:solidFill>
                  <a:srgbClr val="00529C"/>
                </a:solidFill>
              </a:rPr>
              <a:t>zpracování projektové dokumentace a </a:t>
            </a:r>
            <a:r>
              <a:rPr lang="cs-CZ" sz="2000" dirty="0" smtClean="0">
                <a:solidFill>
                  <a:srgbClr val="00529C"/>
                </a:solidFill>
              </a:rPr>
              <a:t>získání </a:t>
            </a:r>
            <a:r>
              <a:rPr lang="cs-CZ" sz="2000" dirty="0">
                <a:solidFill>
                  <a:srgbClr val="00529C"/>
                </a:solidFill>
              </a:rPr>
              <a:t>stavebních </a:t>
            </a:r>
            <a:r>
              <a:rPr lang="cs-CZ" sz="2000" dirty="0" smtClean="0">
                <a:solidFill>
                  <a:srgbClr val="00529C"/>
                </a:solidFill>
              </a:rPr>
              <a:t>povolení.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Seznámit se s prostředím a příručkami pro monitorovací systém </a:t>
            </a:r>
            <a:r>
              <a:rPr lang="cs-CZ" sz="2000" b="1" dirty="0" smtClean="0">
                <a:solidFill>
                  <a:srgbClr val="00529C"/>
                </a:solidFill>
              </a:rPr>
              <a:t>MS2021+</a:t>
            </a:r>
            <a:r>
              <a:rPr lang="cs-CZ" sz="2000" dirty="0" smtClean="0">
                <a:solidFill>
                  <a:srgbClr val="00529C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Účastnit </a:t>
            </a:r>
            <a:r>
              <a:rPr lang="cs-CZ" sz="2000" dirty="0">
                <a:solidFill>
                  <a:srgbClr val="00529C"/>
                </a:solidFill>
              </a:rPr>
              <a:t>se </a:t>
            </a:r>
            <a:r>
              <a:rPr lang="cs-CZ" sz="2000" dirty="0" smtClean="0">
                <a:solidFill>
                  <a:srgbClr val="00529C"/>
                </a:solidFill>
              </a:rPr>
              <a:t>seminářů MMR/Centra </a:t>
            </a:r>
            <a:r>
              <a:rPr lang="cs-CZ" sz="2000" dirty="0">
                <a:solidFill>
                  <a:srgbClr val="00529C"/>
                </a:solidFill>
              </a:rPr>
              <a:t>k </a:t>
            </a:r>
            <a:r>
              <a:rPr lang="cs-CZ" sz="2000" b="1" dirty="0">
                <a:solidFill>
                  <a:srgbClr val="00529C"/>
                </a:solidFill>
              </a:rPr>
              <a:t>plánovaným </a:t>
            </a:r>
            <a:r>
              <a:rPr lang="cs-CZ" sz="2000" b="1" dirty="0" smtClean="0">
                <a:solidFill>
                  <a:srgbClr val="00529C"/>
                </a:solidFill>
              </a:rPr>
              <a:t>výzvám</a:t>
            </a:r>
            <a:r>
              <a:rPr lang="cs-CZ" sz="2000" dirty="0" smtClean="0">
                <a:solidFill>
                  <a:srgbClr val="00529C"/>
                </a:solidFill>
              </a:rPr>
              <a:t>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 smtClean="0"/>
              <a:t>Doporučení pro žadatele ze zkušeností Centra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65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109215"/>
            <a:ext cx="8307978" cy="5387363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Zavést a dodržovat metodiku řízení projektů.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Soustředit se na výběr a vybudování stabilních realizačních týmů s přesným vymezením kompetencí a </a:t>
            </a:r>
            <a:r>
              <a:rPr lang="cs-CZ" sz="2000" dirty="0" smtClean="0">
                <a:solidFill>
                  <a:srgbClr val="00529C"/>
                </a:solidFill>
              </a:rPr>
              <a:t>odpovědností</a:t>
            </a:r>
            <a:r>
              <a:rPr lang="cs-CZ" sz="2000" dirty="0">
                <a:solidFill>
                  <a:srgbClr val="00529C"/>
                </a:solidFill>
              </a:rPr>
              <a:t>.</a:t>
            </a:r>
            <a:endParaRPr lang="cs-CZ" sz="2000" dirty="0" smtClean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Předcházet změnám </a:t>
            </a:r>
            <a:r>
              <a:rPr lang="cs-CZ" sz="2000" dirty="0">
                <a:solidFill>
                  <a:srgbClr val="00529C"/>
                </a:solidFill>
              </a:rPr>
              <a:t>v týmu, především na vedoucích pozicích.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Zodpovědně definovat vymezení </a:t>
            </a:r>
            <a:r>
              <a:rPr lang="cs-CZ" sz="2000" dirty="0">
                <a:solidFill>
                  <a:srgbClr val="00529C"/>
                </a:solidFill>
              </a:rPr>
              <a:t>smluvních podmínek u veřejných </a:t>
            </a:r>
            <a:r>
              <a:rPr lang="cs-CZ" sz="2000" dirty="0" smtClean="0">
                <a:solidFill>
                  <a:srgbClr val="00529C"/>
                </a:solidFill>
              </a:rPr>
              <a:t>zakázek.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Aktivně přistupovat </a:t>
            </a:r>
            <a:r>
              <a:rPr lang="cs-CZ" sz="2000" dirty="0">
                <a:solidFill>
                  <a:srgbClr val="00529C"/>
                </a:solidFill>
              </a:rPr>
              <a:t>k projektu a jeho vývoji – </a:t>
            </a:r>
            <a:r>
              <a:rPr lang="cs-CZ" sz="2000" b="1" dirty="0">
                <a:solidFill>
                  <a:srgbClr val="00529C"/>
                </a:solidFill>
              </a:rPr>
              <a:t>přístup do </a:t>
            </a:r>
            <a:r>
              <a:rPr lang="cs-CZ" sz="2000" b="1" dirty="0" smtClean="0">
                <a:solidFill>
                  <a:srgbClr val="00529C"/>
                </a:solidFill>
              </a:rPr>
              <a:t>MS2021+, čtení depeší, kontrola</a:t>
            </a:r>
            <a:r>
              <a:rPr lang="cs-CZ" sz="2000" dirty="0" smtClean="0">
                <a:solidFill>
                  <a:srgbClr val="00529C"/>
                </a:solidFill>
              </a:rPr>
              <a:t>..</a:t>
            </a:r>
            <a:r>
              <a:rPr lang="cs-CZ" sz="2000" dirty="0">
                <a:solidFill>
                  <a:srgbClr val="00529C"/>
                </a:solidFill>
              </a:rPr>
              <a:t> </a:t>
            </a:r>
            <a:endParaRPr lang="cs-CZ" sz="2000" dirty="0" smtClean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Aktivně </a:t>
            </a:r>
            <a:r>
              <a:rPr lang="cs-CZ" sz="2000" dirty="0">
                <a:solidFill>
                  <a:srgbClr val="00529C"/>
                </a:solidFill>
              </a:rPr>
              <a:t>kontrolovat administrátora projektu i dodavatele - </a:t>
            </a:r>
            <a:r>
              <a:rPr lang="cs-CZ" sz="2000" b="1" dirty="0">
                <a:solidFill>
                  <a:srgbClr val="00529C"/>
                </a:solidFill>
              </a:rPr>
              <a:t>i TDI se může </a:t>
            </a:r>
            <a:r>
              <a:rPr lang="cs-CZ" sz="2000" b="1" dirty="0" smtClean="0">
                <a:solidFill>
                  <a:srgbClr val="00529C"/>
                </a:solidFill>
              </a:rPr>
              <a:t>zmýlit</a:t>
            </a:r>
            <a:r>
              <a:rPr lang="cs-CZ" sz="2000" dirty="0" smtClean="0">
                <a:solidFill>
                  <a:srgbClr val="00529C"/>
                </a:solidFill>
              </a:rPr>
              <a:t>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Znát </a:t>
            </a:r>
            <a:r>
              <a:rPr lang="cs-CZ" sz="2000" dirty="0">
                <a:solidFill>
                  <a:srgbClr val="00529C"/>
                </a:solidFill>
              </a:rPr>
              <a:t>pravidla programu a v případě </a:t>
            </a:r>
            <a:r>
              <a:rPr lang="cs-CZ" sz="2000" dirty="0" smtClean="0">
                <a:solidFill>
                  <a:srgbClr val="00529C"/>
                </a:solidFill>
              </a:rPr>
              <a:t>nejasností (způsobilost </a:t>
            </a:r>
            <a:r>
              <a:rPr lang="cs-CZ" sz="2000" dirty="0">
                <a:solidFill>
                  <a:srgbClr val="00529C"/>
                </a:solidFill>
              </a:rPr>
              <a:t>výdaje</a:t>
            </a:r>
            <a:r>
              <a:rPr lang="cs-CZ" sz="2000" dirty="0" smtClean="0">
                <a:solidFill>
                  <a:srgbClr val="00529C"/>
                </a:solidFill>
              </a:rPr>
              <a:t>, možnost změny) </a:t>
            </a:r>
            <a:r>
              <a:rPr lang="cs-CZ" sz="2000" dirty="0">
                <a:solidFill>
                  <a:srgbClr val="00529C"/>
                </a:solidFill>
              </a:rPr>
              <a:t>v předstihu konzultovat s příslušnou osobou z Centra. </a:t>
            </a:r>
            <a:endParaRPr lang="cs-CZ" sz="2000" dirty="0" smtClean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Včas hlásit změny </a:t>
            </a:r>
            <a:r>
              <a:rPr lang="cs-CZ" sz="2000" dirty="0">
                <a:solidFill>
                  <a:srgbClr val="00529C"/>
                </a:solidFill>
              </a:rPr>
              <a:t>na projektu – </a:t>
            </a:r>
            <a:r>
              <a:rPr lang="cs-CZ" sz="2000" b="1" dirty="0">
                <a:solidFill>
                  <a:srgbClr val="00529C"/>
                </a:solidFill>
              </a:rPr>
              <a:t>nebezpečí </a:t>
            </a:r>
            <a:r>
              <a:rPr lang="cs-CZ" sz="2000" b="1" dirty="0" smtClean="0">
                <a:solidFill>
                  <a:srgbClr val="00529C"/>
                </a:solidFill>
              </a:rPr>
              <a:t>krácení</a:t>
            </a:r>
            <a:r>
              <a:rPr lang="cs-CZ" sz="2000" dirty="0" smtClean="0">
                <a:solidFill>
                  <a:srgbClr val="00529C"/>
                </a:solidFill>
              </a:rPr>
              <a:t>.</a:t>
            </a:r>
            <a:endParaRPr lang="cs-CZ" sz="2000" dirty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Aktivně komunikovat </a:t>
            </a:r>
            <a:r>
              <a:rPr lang="cs-CZ" sz="2000" dirty="0">
                <a:solidFill>
                  <a:srgbClr val="00529C"/>
                </a:solidFill>
              </a:rPr>
              <a:t>s manažerem projektu – </a:t>
            </a:r>
            <a:r>
              <a:rPr lang="cs-CZ" sz="2000" b="1" dirty="0" smtClean="0">
                <a:solidFill>
                  <a:srgbClr val="00529C"/>
                </a:solidFill>
              </a:rPr>
              <a:t>včas</a:t>
            </a:r>
            <a:r>
              <a:rPr lang="cs-CZ" sz="2000" dirty="0" smtClean="0">
                <a:solidFill>
                  <a:srgbClr val="00529C"/>
                </a:solidFill>
              </a:rPr>
              <a:t>.</a:t>
            </a: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 smtClean="0"/>
              <a:t>Doporučení pro příjemce ze zkušeností Centra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97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183" y="1306874"/>
            <a:ext cx="8094617" cy="481929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Respektování doporučení OHA – </a:t>
            </a:r>
            <a:r>
              <a:rPr lang="cs-CZ" sz="2000" b="1" dirty="0" smtClean="0">
                <a:solidFill>
                  <a:srgbClr val="00529C"/>
                </a:solidFill>
              </a:rPr>
              <a:t>koncepce</a:t>
            </a:r>
            <a:r>
              <a:rPr lang="cs-CZ" sz="2000" dirty="0" smtClean="0">
                <a:solidFill>
                  <a:srgbClr val="00529C"/>
                </a:solidFill>
              </a:rPr>
              <a:t> (interoperabilita, standardy,..).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2000" dirty="0" smtClean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Standardní záruka není </a:t>
            </a:r>
            <a:r>
              <a:rPr lang="cs-CZ" sz="2000" dirty="0" smtClean="0">
                <a:solidFill>
                  <a:srgbClr val="FF0000"/>
                </a:solidFill>
              </a:rPr>
              <a:t>5Y N(B)D, 24 x 7 x 365.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Co znamená </a:t>
            </a:r>
            <a:r>
              <a:rPr lang="cs-CZ" sz="2000" dirty="0" smtClean="0">
                <a:solidFill>
                  <a:srgbClr val="FF0000"/>
                </a:solidFill>
              </a:rPr>
              <a:t>„reakce do 2 hodin“ </a:t>
            </a:r>
            <a:r>
              <a:rPr lang="cs-CZ" sz="2000" dirty="0" smtClean="0">
                <a:solidFill>
                  <a:srgbClr val="00529C"/>
                </a:solidFill>
              </a:rPr>
              <a:t>po nahlášení závady?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Servisní smlouvu platí příjemce. </a:t>
            </a:r>
            <a:br>
              <a:rPr lang="cs-CZ" sz="2000" dirty="0">
                <a:solidFill>
                  <a:srgbClr val="00529C"/>
                </a:solidFill>
              </a:rPr>
            </a:br>
            <a:r>
              <a:rPr lang="cs-CZ" sz="2000" dirty="0">
                <a:solidFill>
                  <a:srgbClr val="00529C"/>
                </a:solidFill>
              </a:rPr>
              <a:t>Jak ji mám </a:t>
            </a:r>
            <a:r>
              <a:rPr lang="cs-CZ" sz="2000" dirty="0" smtClean="0">
                <a:solidFill>
                  <a:srgbClr val="00529C"/>
                </a:solidFill>
              </a:rPr>
              <a:t>nastavenou</a:t>
            </a:r>
            <a:r>
              <a:rPr lang="cs-CZ" sz="2000" dirty="0">
                <a:solidFill>
                  <a:srgbClr val="00529C"/>
                </a:solidFill>
              </a:rPr>
              <a:t>?</a:t>
            </a:r>
            <a:br>
              <a:rPr lang="cs-CZ" sz="2000" dirty="0">
                <a:solidFill>
                  <a:srgbClr val="00529C"/>
                </a:solidFill>
              </a:rPr>
            </a:br>
            <a:r>
              <a:rPr lang="cs-CZ" sz="2000" dirty="0">
                <a:solidFill>
                  <a:srgbClr val="00529C"/>
                </a:solidFill>
              </a:rPr>
              <a:t>Kolik za ni platím?</a:t>
            </a:r>
            <a:r>
              <a:rPr lang="cs-CZ" dirty="0" smtClean="0">
                <a:solidFill>
                  <a:srgbClr val="00529C"/>
                </a:solidFill>
              </a:rPr>
              <a:t/>
            </a:r>
            <a:br>
              <a:rPr lang="cs-CZ" dirty="0" smtClean="0">
                <a:solidFill>
                  <a:srgbClr val="00529C"/>
                </a:solidFill>
              </a:rPr>
            </a:br>
            <a:endParaRPr lang="cs-CZ" dirty="0" smtClean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Dodání SW formou poskytované služby – </a:t>
            </a:r>
            <a:r>
              <a:rPr lang="cs-CZ" sz="2000" dirty="0" smtClean="0">
                <a:solidFill>
                  <a:srgbClr val="FF0000"/>
                </a:solidFill>
              </a:rPr>
              <a:t>nezpůsobilý výdaj.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Prostředky pořízené z dotace </a:t>
            </a:r>
            <a:r>
              <a:rPr lang="cs-CZ" sz="2000" dirty="0" smtClean="0">
                <a:solidFill>
                  <a:srgbClr val="FF0000"/>
                </a:solidFill>
              </a:rPr>
              <a:t>musí být ve vlastnictví </a:t>
            </a:r>
            <a:r>
              <a:rPr lang="cs-CZ" sz="2000" dirty="0" smtClean="0">
                <a:solidFill>
                  <a:srgbClr val="00529C"/>
                </a:solidFill>
              </a:rPr>
              <a:t>příjemce.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Doporučení z </a:t>
            </a:r>
            <a:r>
              <a:rPr lang="cs-CZ" sz="3200" dirty="0" smtClean="0"/>
              <a:t>praxe projektů ICT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9005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433582"/>
            <a:ext cx="7772400" cy="199729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pozornost.</a:t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05046" y="2432230"/>
            <a:ext cx="79531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505046" y="3682165"/>
            <a:ext cx="6796046" cy="19167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Kontaktní údaje</a:t>
            </a:r>
          </a:p>
          <a:p>
            <a:endParaRPr lang="cs-CZ" sz="2000" dirty="0" smtClean="0"/>
          </a:p>
          <a:p>
            <a:r>
              <a:rPr lang="cs-CZ" sz="2000" dirty="0" smtClean="0"/>
              <a:t>Adresa: </a:t>
            </a:r>
            <a:r>
              <a:rPr lang="cs-CZ" dirty="0" smtClean="0"/>
              <a:t>L. B. Schneidera 362/32, 370 01 České Budějovice</a:t>
            </a:r>
            <a:endParaRPr lang="cs-CZ" sz="2000" dirty="0" smtClean="0"/>
          </a:p>
          <a:p>
            <a:r>
              <a:rPr lang="cs-CZ" sz="2000" dirty="0" smtClean="0"/>
              <a:t>Tel: 721 971 019</a:t>
            </a:r>
          </a:p>
          <a:p>
            <a:r>
              <a:rPr lang="cs-CZ" sz="2000" dirty="0" smtClean="0"/>
              <a:t>Mail: iropjihocesky@crr.cz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78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>
            <a:extLst/>
          </p:cNvPr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 smtClean="0">
                <a:solidFill>
                  <a:srgbClr val="00529C"/>
                </a:solidFill>
              </a:rPr>
              <a:t>zajímavá data o administrovaných projektech</a:t>
            </a:r>
            <a:endParaRPr lang="cs-CZ" altLang="cs-CZ" sz="2000" b="1" u="sng" dirty="0">
              <a:solidFill>
                <a:srgbClr val="00529C"/>
              </a:solidFill>
            </a:endParaRPr>
          </a:p>
        </p:txBody>
      </p:sp>
      <p:sp>
        <p:nvSpPr>
          <p:cNvPr id="10" name="Zástupný symbol pro obsah 13">
            <a:extLst/>
          </p:cNvPr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7" name="Zástupný symbol pro obsah 13">
            <a:extLst/>
          </p:cNvPr>
          <p:cNvSpPr txBox="1">
            <a:spLocks/>
          </p:cNvSpPr>
          <p:nvPr/>
        </p:nvSpPr>
        <p:spPr>
          <a:xfrm>
            <a:off x="466725" y="1888298"/>
            <a:ext cx="8286749" cy="42575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Největší projekt IROP </a:t>
            </a:r>
            <a:endParaRPr lang="cs-CZ" sz="2000" dirty="0" smtClean="0">
              <a:solidFill>
                <a:srgbClr val="00529C"/>
              </a:solidFill>
            </a:endParaRPr>
          </a:p>
          <a:p>
            <a:pPr marL="628650" lvl="1" indent="-307975" algn="just">
              <a:buFont typeface="Wingdings" panose="05000000000000000000" pitchFamily="2" charset="2"/>
              <a:buChar char="§"/>
            </a:pPr>
            <a:r>
              <a:rPr lang="cs-CZ" sz="1800" cap="none" dirty="0" smtClean="0"/>
              <a:t>největší projekt IROP v realizaci je projekt žadatele </a:t>
            </a:r>
            <a:r>
              <a:rPr lang="cs-CZ" sz="1800" b="1" cap="none" dirty="0" smtClean="0"/>
              <a:t>Správa a údržba silnic Plzeňského kraje, příspěvková organizace</a:t>
            </a:r>
            <a:r>
              <a:rPr lang="cs-CZ" sz="1800" cap="none" dirty="0" smtClean="0"/>
              <a:t> s názvem </a:t>
            </a:r>
            <a:r>
              <a:rPr lang="cs-CZ" sz="1800" b="1" cap="none" dirty="0" smtClean="0"/>
              <a:t>Městský okruh úsek Křimická – Karlovarská </a:t>
            </a:r>
            <a:r>
              <a:rPr lang="cs-CZ" sz="1800" cap="none" dirty="0" smtClean="0"/>
              <a:t>s Příspěvkem EU </a:t>
            </a:r>
            <a:r>
              <a:rPr lang="cs-CZ" sz="1800" b="1" cap="none" dirty="0" smtClean="0"/>
              <a:t>1 454 862 308,28 Kč</a:t>
            </a:r>
            <a:r>
              <a:rPr lang="cs-CZ" sz="1800" cap="none" dirty="0" smtClean="0"/>
              <a:t>, podán v rámci 70. výzvy IROP – Silnice II.;</a:t>
            </a:r>
          </a:p>
          <a:p>
            <a:pPr marL="628650" lvl="1" indent="-307975" algn="just">
              <a:buFont typeface="Wingdings" panose="05000000000000000000" pitchFamily="2" charset="2"/>
              <a:buChar char="§"/>
            </a:pPr>
            <a:r>
              <a:rPr lang="cs-CZ" sz="1800" cap="none" dirty="0" smtClean="0"/>
              <a:t>největší </a:t>
            </a:r>
            <a:r>
              <a:rPr lang="cs-CZ" sz="1800" cap="none" dirty="0"/>
              <a:t>projekt v realizaci v </a:t>
            </a:r>
            <a:r>
              <a:rPr lang="cs-CZ" sz="1800" cap="none" dirty="0" smtClean="0"/>
              <a:t>Jihočeském </a:t>
            </a:r>
            <a:r>
              <a:rPr lang="cs-CZ" sz="1800" cap="none" dirty="0"/>
              <a:t>kraji je projekt žadatele </a:t>
            </a:r>
            <a:r>
              <a:rPr lang="cs-CZ" sz="1800" b="1" cap="none" dirty="0" smtClean="0"/>
              <a:t>Jihočeský kraj</a:t>
            </a:r>
            <a:r>
              <a:rPr lang="cs-CZ" sz="1800" cap="none" dirty="0" smtClean="0"/>
              <a:t>, </a:t>
            </a:r>
            <a:r>
              <a:rPr lang="cs-CZ" sz="1800" cap="none" dirty="0"/>
              <a:t>s názvem </a:t>
            </a:r>
            <a:r>
              <a:rPr lang="cs-CZ" sz="1800" b="1" cap="none" dirty="0" smtClean="0"/>
              <a:t>Modernizace komunikací II. třídy</a:t>
            </a:r>
            <a:r>
              <a:rPr lang="cs-CZ" sz="1800" cap="none" dirty="0"/>
              <a:t> s Příspěvkem EU </a:t>
            </a:r>
            <a:r>
              <a:rPr lang="cs-CZ" sz="1800" b="1" cap="none" dirty="0" smtClean="0"/>
              <a:t>154 216 063 Kč  </a:t>
            </a:r>
            <a:r>
              <a:rPr lang="cs-CZ" sz="1800" cap="none" dirty="0"/>
              <a:t>podaný v rámci </a:t>
            </a:r>
            <a:r>
              <a:rPr lang="cs-CZ" sz="1800" cap="none" dirty="0" smtClean="0"/>
              <a:t>1. </a:t>
            </a:r>
            <a:r>
              <a:rPr lang="cs-CZ" sz="1800" cap="none" dirty="0"/>
              <a:t>Výzvy IROP na silniční infrastrukturu;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Nejmenší </a:t>
            </a:r>
            <a:r>
              <a:rPr lang="cs-CZ" sz="2000" dirty="0">
                <a:solidFill>
                  <a:srgbClr val="00529C"/>
                </a:solidFill>
              </a:rPr>
              <a:t>projekt </a:t>
            </a:r>
            <a:r>
              <a:rPr lang="cs-CZ" sz="2000" dirty="0" smtClean="0">
                <a:solidFill>
                  <a:srgbClr val="00529C"/>
                </a:solidFill>
              </a:rPr>
              <a:t>IROP </a:t>
            </a:r>
          </a:p>
          <a:p>
            <a:pPr marL="628650" lvl="1" indent="-307975" algn="just">
              <a:buFont typeface="Wingdings" panose="05000000000000000000" pitchFamily="2" charset="2"/>
              <a:buChar char="§"/>
            </a:pPr>
            <a:r>
              <a:rPr lang="cs-CZ" sz="1800" cap="none" dirty="0" smtClean="0"/>
              <a:t>nejmenší </a:t>
            </a:r>
            <a:r>
              <a:rPr lang="cs-CZ" sz="1800" cap="none" dirty="0"/>
              <a:t>projekt v realizaci IROP je projekt žadatele </a:t>
            </a:r>
            <a:r>
              <a:rPr lang="cs-CZ" sz="1800" b="1" cap="none" dirty="0"/>
              <a:t>Obec Obrnice </a:t>
            </a:r>
            <a:r>
              <a:rPr lang="cs-CZ" sz="1800" cap="none" dirty="0"/>
              <a:t>s názvem </a:t>
            </a:r>
            <a:r>
              <a:rPr lang="cs-CZ" sz="1800" b="1" cap="none" dirty="0"/>
              <a:t>Osvětlovací souprava pro JSDH Obrnice </a:t>
            </a:r>
            <a:r>
              <a:rPr lang="cs-CZ" sz="1800" cap="none" dirty="0"/>
              <a:t>s Příspěvkem EU </a:t>
            </a:r>
            <a:r>
              <a:rPr lang="cs-CZ" sz="1800" b="1" cap="none" dirty="0"/>
              <a:t>55 860 Kč</a:t>
            </a:r>
            <a:r>
              <a:rPr lang="cs-CZ" sz="1800" cap="none" dirty="0"/>
              <a:t>;</a:t>
            </a:r>
          </a:p>
          <a:p>
            <a:pPr marL="628650" lvl="1" indent="-307975" algn="just">
              <a:buFont typeface="Wingdings" panose="05000000000000000000" pitchFamily="2" charset="2"/>
              <a:buChar char="§"/>
            </a:pPr>
            <a:r>
              <a:rPr lang="cs-CZ" sz="1800" cap="none" dirty="0"/>
              <a:t> nejmenší projekt v realizaci v </a:t>
            </a:r>
            <a:r>
              <a:rPr lang="cs-CZ" sz="1800" cap="none" dirty="0" smtClean="0"/>
              <a:t>Jihočeském </a:t>
            </a:r>
            <a:r>
              <a:rPr lang="cs-CZ" sz="1800" cap="none" dirty="0"/>
              <a:t>kraji, je projekt žadatele </a:t>
            </a:r>
            <a:r>
              <a:rPr lang="cs-CZ" sz="1800" b="1" cap="none" dirty="0" smtClean="0"/>
              <a:t>Charita Malenice </a:t>
            </a:r>
            <a:r>
              <a:rPr lang="cs-CZ" sz="1800" cap="none" dirty="0"/>
              <a:t>s názvem </a:t>
            </a:r>
            <a:r>
              <a:rPr lang="cs-CZ" sz="1800" b="1" cap="none" dirty="0" smtClean="0"/>
              <a:t>Automobil pro pečovatelskou službu</a:t>
            </a:r>
            <a:r>
              <a:rPr lang="cs-CZ" sz="1800" cap="none" dirty="0"/>
              <a:t> s Příspěvkem EU </a:t>
            </a:r>
            <a:r>
              <a:rPr lang="cs-CZ" sz="1800" b="1" cap="none" dirty="0" smtClean="0"/>
              <a:t>156 750 </a:t>
            </a:r>
            <a:r>
              <a:rPr lang="cs-CZ" sz="1800" cap="none" dirty="0" smtClean="0"/>
              <a:t>Kč Kč </a:t>
            </a:r>
            <a:r>
              <a:rPr lang="cs-CZ" sz="1800" cap="none" dirty="0"/>
              <a:t>podaný v rámci </a:t>
            </a:r>
            <a:r>
              <a:rPr lang="cs-CZ" sz="1800" cap="none" dirty="0" smtClean="0"/>
              <a:t>7. </a:t>
            </a:r>
            <a:r>
              <a:rPr lang="cs-CZ" sz="1800" cap="none" dirty="0"/>
              <a:t>Výzvy </a:t>
            </a:r>
            <a:r>
              <a:rPr lang="cs-CZ" sz="1800" cap="none" dirty="0" smtClean="0"/>
              <a:t>MAS Šumavsko; </a:t>
            </a:r>
            <a:endParaRPr lang="cs-CZ" sz="1800" cap="none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1706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Stav administrace IROP k 29.2.2020 na Centru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ovéPole 1"/>
          <p:cNvSpPr txBox="1"/>
          <p:nvPr/>
        </p:nvSpPr>
        <p:spPr>
          <a:xfrm>
            <a:off x="986374" y="4734698"/>
            <a:ext cx="909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* Podíl EU</a:t>
            </a:r>
            <a:endParaRPr lang="cs-CZ" sz="1200" dirty="0"/>
          </a:p>
        </p:txBody>
      </p:sp>
      <p:graphicFrame>
        <p:nvGraphicFramePr>
          <p:cNvPr id="9" name="Zástupný symbol pro obsah 4"/>
          <p:cNvGraphicFramePr>
            <a:graphicFrameLocks/>
          </p:cNvGraphicFramePr>
          <p:nvPr>
            <p:extLst/>
          </p:nvPr>
        </p:nvGraphicFramePr>
        <p:xfrm>
          <a:off x="986374" y="1314449"/>
          <a:ext cx="7700425" cy="3283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206">
                  <a:extLst>
                    <a:ext uri="{9D8B030D-6E8A-4147-A177-3AD203B41FA5}">
                      <a16:colId xmlns:a16="http://schemas.microsoft.com/office/drawing/2014/main" val="640186209"/>
                    </a:ext>
                  </a:extLst>
                </a:gridCol>
                <a:gridCol w="2444686">
                  <a:extLst>
                    <a:ext uri="{9D8B030D-6E8A-4147-A177-3AD203B41FA5}">
                      <a16:colId xmlns:a16="http://schemas.microsoft.com/office/drawing/2014/main" val="3879609941"/>
                    </a:ext>
                  </a:extLst>
                </a:gridCol>
                <a:gridCol w="2347533">
                  <a:extLst>
                    <a:ext uri="{9D8B030D-6E8A-4147-A177-3AD203B41FA5}">
                      <a16:colId xmlns:a16="http://schemas.microsoft.com/office/drawing/2014/main" val="2075655021"/>
                    </a:ext>
                  </a:extLst>
                </a:gridCol>
              </a:tblGrid>
              <a:tr h="86697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IROP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Hotovo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Zbývá do alokace</a:t>
                      </a:r>
                      <a:r>
                        <a:rPr lang="cs-CZ" baseline="0" dirty="0" smtClean="0"/>
                        <a:t> 123 mld. Kč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491858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pPr algn="l"/>
                      <a:r>
                        <a:rPr lang="cs-CZ" b="1" dirty="0" smtClean="0"/>
                        <a:t>Schválené projekty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105 mld. Kč</a:t>
                      </a:r>
                      <a:r>
                        <a:rPr lang="cs-CZ" sz="1600" b="1" dirty="0" smtClean="0"/>
                        <a:t>*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18 mld. Kč</a:t>
                      </a:r>
                      <a:r>
                        <a:rPr lang="cs-CZ" sz="1600" b="1" dirty="0" smtClean="0"/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565954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Vyhodnocené projekty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11 617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3 055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21069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 smtClean="0"/>
                        <a:t>Schválené</a:t>
                      </a:r>
                      <a:r>
                        <a:rPr lang="cs-CZ" b="1" baseline="0" dirty="0" smtClean="0"/>
                        <a:t> Žádosti o platbu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7 775 ks </a:t>
                      </a:r>
                    </a:p>
                    <a:p>
                      <a:pPr algn="ctr"/>
                      <a:r>
                        <a:rPr lang="cs-CZ" b="1" dirty="0" smtClean="0"/>
                        <a:t>(47,3 mld. Kč</a:t>
                      </a:r>
                      <a:r>
                        <a:rPr lang="cs-CZ" sz="1600" b="1" dirty="0" smtClean="0"/>
                        <a:t>*</a:t>
                      </a:r>
                      <a:r>
                        <a:rPr lang="cs-CZ" b="1" dirty="0" smtClean="0"/>
                        <a:t>) 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7 583 ks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(75,7 mld. Kč</a:t>
                      </a:r>
                      <a:r>
                        <a:rPr lang="cs-CZ" sz="1600" b="1" dirty="0" smtClean="0"/>
                        <a:t>*</a:t>
                      </a:r>
                      <a:r>
                        <a:rPr lang="cs-CZ" b="1" dirty="0" smtClean="0"/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1333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Zkontrolované</a:t>
                      </a:r>
                      <a:r>
                        <a:rPr lang="cs-CZ" b="1" baseline="0" dirty="0" smtClean="0">
                          <a:solidFill>
                            <a:schemeClr val="tx1"/>
                          </a:solidFill>
                        </a:rPr>
                        <a:t> veřejné zakázky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10 765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9 770</a:t>
                      </a:r>
                      <a:r>
                        <a:rPr lang="cs-CZ" b="1" baseline="0" dirty="0" smtClean="0">
                          <a:solidFill>
                            <a:schemeClr val="tx1"/>
                          </a:solidFill>
                        </a:rPr>
                        <a:t>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182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1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0616"/>
            <a:ext cx="8229600" cy="617839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Územní odbory IROP</a:t>
            </a:r>
            <a:endParaRPr lang="cs-CZ" sz="3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1" y="774357"/>
            <a:ext cx="7708095" cy="5288692"/>
          </a:xfrm>
        </p:spPr>
      </p:pic>
    </p:spTree>
    <p:extLst>
      <p:ext uri="{BB962C8B-B14F-4D97-AF65-F5344CB8AC3E}">
        <p14:creationId xmlns:p14="http://schemas.microsoft.com/office/powerpoint/2010/main" val="28850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Konzultační servis Centra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8650" y="1012055"/>
            <a:ext cx="7886700" cy="5665472"/>
          </a:xfrm>
        </p:spPr>
        <p:txBody>
          <a:bodyPr>
            <a:noAutofit/>
          </a:bodyPr>
          <a:lstStyle/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000" b="0" dirty="0" smtClean="0">
              <a:solidFill>
                <a:srgbClr val="00529C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Konzultační místa jsou žadatelům a příjemcům k dispozici na každém             územním </a:t>
            </a:r>
            <a:r>
              <a:rPr lang="cs-CZ" sz="2000" dirty="0" smtClean="0"/>
              <a:t>pracovišti.</a:t>
            </a:r>
            <a:endParaRPr lang="cs-CZ" sz="2000" dirty="0"/>
          </a:p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000" dirty="0" smtClean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b="1" dirty="0" smtClean="0"/>
              <a:t>Na všech územních pracovištích jsou konzultovány oblasti, o které je mezi žadateli největší zájem (např. vzdělávání, bezpečnost dopravy a cyklostezky).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000" dirty="0" smtClean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 smtClean="0"/>
              <a:t>Některé z oblastí </a:t>
            </a:r>
            <a:r>
              <a:rPr lang="cs-CZ" sz="2000" dirty="0"/>
              <a:t>jsou konzultovány pouze na vybraných pracovištích z důvodu jejich specializace (např. zdravotnictví, </a:t>
            </a:r>
            <a:r>
              <a:rPr lang="cs-CZ" sz="2000" dirty="0" smtClean="0"/>
              <a:t>silnice, </a:t>
            </a:r>
            <a:r>
              <a:rPr lang="cs-CZ" sz="2000" dirty="0" err="1" smtClean="0"/>
              <a:t>nízkoemisní</a:t>
            </a:r>
            <a:r>
              <a:rPr lang="cs-CZ" sz="2000" dirty="0" smtClean="0"/>
              <a:t> vozidla).</a:t>
            </a:r>
            <a:endParaRPr lang="cs-CZ" sz="2000" dirty="0"/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Silnice II. a III. třídy 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Zdravotnictví				ÚO IROP pro Liberecký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Kulturní památky a muzea		ÚO IROP pro Královéhradecký kraj</a:t>
            </a:r>
          </a:p>
          <a:p>
            <a:r>
              <a:rPr lang="cs-CZ" dirty="0"/>
              <a:t>	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Knihovny					ÚO IROP pro Moravskoslezský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Územní rozvoj				ÚO IROP pro Jihočeský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Doprava 		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Infrastruktura pro MŠ			ÚO IROP pro Jihomoravský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podnikání			ÚO IROP pro Jihomoravský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bydlení				ÚO IROP pro Plzeňský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IZS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Technická pomoc MAS		Odbor centrální administrace </a:t>
            </a:r>
            <a:r>
              <a:rPr lang="cs-CZ" dirty="0" smtClean="0"/>
              <a:t>programů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Konzultační </a:t>
            </a:r>
            <a:r>
              <a:rPr lang="cs-CZ" dirty="0" smtClean="0"/>
              <a:t>servis - specializace pracovišť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6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Konzultační servis Centra pro IROP 2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83568" y="1349829"/>
            <a:ext cx="7831782" cy="4914203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</a:pPr>
            <a:endParaRPr lang="cs-CZ" sz="1400" b="0" dirty="0" smtClean="0">
              <a:solidFill>
                <a:schemeClr val="tx1"/>
              </a:solidFill>
            </a:endParaRPr>
          </a:p>
          <a:p>
            <a:pPr marL="360000" lvl="1" indent="-342900"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b="0" dirty="0">
                <a:solidFill>
                  <a:schemeClr val="tx1"/>
                </a:solidFill>
              </a:rPr>
              <a:t>Pro nové </a:t>
            </a:r>
            <a:r>
              <a:rPr lang="cs-CZ" b="0" dirty="0" smtClean="0">
                <a:solidFill>
                  <a:schemeClr val="tx1"/>
                </a:solidFill>
              </a:rPr>
              <a:t>programové </a:t>
            </a:r>
            <a:r>
              <a:rPr lang="cs-CZ" b="0" dirty="0">
                <a:solidFill>
                  <a:schemeClr val="tx1"/>
                </a:solidFill>
              </a:rPr>
              <a:t>období bude vytvořena nová </a:t>
            </a:r>
            <a:r>
              <a:rPr lang="cs-CZ" dirty="0">
                <a:solidFill>
                  <a:schemeClr val="tx1"/>
                </a:solidFill>
              </a:rPr>
              <a:t>SW </a:t>
            </a:r>
            <a:r>
              <a:rPr lang="cs-CZ" dirty="0" smtClean="0">
                <a:solidFill>
                  <a:schemeClr val="tx1"/>
                </a:solidFill>
              </a:rPr>
              <a:t>aplikace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b="0" dirty="0" smtClean="0">
                <a:solidFill>
                  <a:schemeClr val="tx1"/>
                </a:solidFill>
              </a:rPr>
              <a:t>pro  zadávání </a:t>
            </a:r>
            <a:r>
              <a:rPr lang="cs-CZ" b="0" dirty="0">
                <a:solidFill>
                  <a:schemeClr val="tx1"/>
                </a:solidFill>
              </a:rPr>
              <a:t>a zodpovídání dotazů žadatelů a </a:t>
            </a:r>
            <a:r>
              <a:rPr lang="cs-CZ" b="0" dirty="0" smtClean="0">
                <a:solidFill>
                  <a:schemeClr val="tx1"/>
                </a:solidFill>
              </a:rPr>
              <a:t>příjemců.</a:t>
            </a:r>
            <a:endParaRPr lang="cs-CZ" b="0" dirty="0">
              <a:solidFill>
                <a:schemeClr val="tx1"/>
              </a:solidFill>
            </a:endParaRPr>
          </a:p>
          <a:p>
            <a:pPr marL="171450" lvl="1" indent="-342900" algn="just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>
                <a:solidFill>
                  <a:schemeClr val="tx1"/>
                </a:solidFill>
              </a:rPr>
              <a:t>Aplikace bude umístěna na </a:t>
            </a:r>
            <a:r>
              <a:rPr lang="cs-CZ" dirty="0">
                <a:solidFill>
                  <a:schemeClr val="tx1"/>
                </a:solidFill>
              </a:rPr>
              <a:t>webových stránkách Centra </a:t>
            </a:r>
            <a:r>
              <a:rPr lang="cs-CZ" b="0" dirty="0">
                <a:solidFill>
                  <a:schemeClr val="tx1"/>
                </a:solidFill>
              </a:rPr>
              <a:t>a </a:t>
            </a:r>
            <a:r>
              <a:rPr lang="cs-CZ" b="0" dirty="0" smtClean="0">
                <a:solidFill>
                  <a:schemeClr val="tx1"/>
                </a:solidFill>
              </a:rPr>
              <a:t>bude</a:t>
            </a:r>
            <a:br>
              <a:rPr lang="cs-CZ" b="0" dirty="0" smtClean="0">
                <a:solidFill>
                  <a:schemeClr val="tx1"/>
                </a:solidFill>
              </a:rPr>
            </a:br>
            <a:r>
              <a:rPr lang="cs-CZ" b="0" dirty="0" smtClean="0">
                <a:solidFill>
                  <a:schemeClr val="tx1"/>
                </a:solidFill>
              </a:rPr>
              <a:t>   </a:t>
            </a:r>
            <a:r>
              <a:rPr lang="cs-CZ" dirty="0">
                <a:solidFill>
                  <a:schemeClr val="tx1"/>
                </a:solidFill>
              </a:rPr>
              <a:t>preferovaným</a:t>
            </a:r>
            <a:r>
              <a:rPr lang="cs-CZ" b="0" dirty="0">
                <a:solidFill>
                  <a:schemeClr val="tx1"/>
                </a:solidFill>
              </a:rPr>
              <a:t> způsobem komunikace žadatele s Centrem.</a:t>
            </a:r>
          </a:p>
          <a:p>
            <a:pPr marL="615950" lvl="2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 smtClean="0"/>
              <a:t>Zadávání dotazů tazatelem bude prostřednictvím </a:t>
            </a:r>
            <a:r>
              <a:rPr lang="cs-CZ" b="0" dirty="0"/>
              <a:t>webu s prvotním rozdělením (vyplnění SC, aktivity, výzvy nebo obecného tématu</a:t>
            </a:r>
            <a:r>
              <a:rPr lang="cs-CZ" b="0" dirty="0" smtClean="0"/>
              <a:t>).</a:t>
            </a:r>
            <a:endParaRPr lang="cs-CZ" b="0" dirty="0"/>
          </a:p>
          <a:p>
            <a:pPr marL="615950" lvl="2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dirty="0"/>
              <a:t>Členění dotazů – obecné (metodické), dotazy ke specifickým cílům, aktivitám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výzvám.</a:t>
            </a:r>
            <a:endParaRPr lang="cs-CZ" dirty="0"/>
          </a:p>
          <a:p>
            <a:pPr marL="615950" lvl="2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 smtClean="0"/>
              <a:t>Zveřejnění </a:t>
            </a:r>
            <a:r>
              <a:rPr lang="cs-CZ" b="0" dirty="0"/>
              <a:t>nejčastějších dotazů a odpovědí zadaných na webových stránkách formou </a:t>
            </a:r>
            <a:r>
              <a:rPr lang="cs-CZ" b="0" dirty="0" err="1"/>
              <a:t>FAQ</a:t>
            </a:r>
            <a:r>
              <a:rPr lang="cs-CZ" b="0" dirty="0"/>
              <a:t> </a:t>
            </a:r>
            <a:r>
              <a:rPr lang="cs-CZ" b="0" dirty="0" smtClean="0"/>
              <a:t>.</a:t>
            </a:r>
            <a:endParaRPr lang="cs-CZ" b="0" dirty="0"/>
          </a:p>
          <a:p>
            <a:pPr marL="171450" lvl="1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 smtClean="0">
                <a:solidFill>
                  <a:schemeClr val="tx1"/>
                </a:solidFill>
              </a:rPr>
              <a:t>Zajištění </a:t>
            </a:r>
            <a:r>
              <a:rPr lang="cs-CZ" dirty="0">
                <a:solidFill>
                  <a:schemeClr val="tx1"/>
                </a:solidFill>
              </a:rPr>
              <a:t>jednotnosti odpovědí </a:t>
            </a:r>
            <a:r>
              <a:rPr lang="cs-CZ" b="0" dirty="0" smtClean="0">
                <a:solidFill>
                  <a:schemeClr val="tx1"/>
                </a:solidFill>
              </a:rPr>
              <a:t>u opakujících se dotazů.</a:t>
            </a:r>
            <a:endParaRPr lang="cs-CZ" b="0" dirty="0">
              <a:solidFill>
                <a:schemeClr val="tx1"/>
              </a:solidFill>
            </a:endParaRP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cs-CZ" sz="1800" b="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V Českých Budějovicích od roku </a:t>
            </a:r>
            <a:r>
              <a:rPr lang="cs-CZ" sz="2000" dirty="0">
                <a:solidFill>
                  <a:srgbClr val="00529C"/>
                </a:solidFill>
              </a:rPr>
              <a:t>2015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00529C"/>
                </a:solidFill>
              </a:rPr>
              <a:t>Adresa: </a:t>
            </a:r>
            <a:r>
              <a:rPr lang="cs-CZ" sz="2000" dirty="0">
                <a:solidFill>
                  <a:srgbClr val="00529C"/>
                </a:solidFill>
              </a:rPr>
              <a:t>L. B. Schneidera 362/32, 370 01 České Budějovice</a:t>
            </a:r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 smtClean="0"/>
              <a:t>Územní odbor IROP pro Jihočeský kraj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2325190"/>
            <a:ext cx="5704114" cy="35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_centrum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sablona_centrum_2016</Template>
  <TotalTime>6652</TotalTime>
  <Words>1098</Words>
  <Application>Microsoft Office PowerPoint</Application>
  <PresentationFormat>Předvádění na obrazovce (4:3)</PresentationFormat>
  <Paragraphs>297</Paragraphs>
  <Slides>25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Corbel</vt:lpstr>
      <vt:lpstr>Myriad Pro</vt:lpstr>
      <vt:lpstr>Wingdings</vt:lpstr>
      <vt:lpstr>sablona_centrum_2016</vt:lpstr>
      <vt:lpstr>Vlastní návrh</vt:lpstr>
      <vt:lpstr> Centrum pro regionální rozvoj  České republiky  Představení konzultačního servisu  </vt:lpstr>
      <vt:lpstr>Prezentace aplikace PowerPoint</vt:lpstr>
      <vt:lpstr>Prezentace aplikace PowerPoint</vt:lpstr>
      <vt:lpstr>Stav administrace IROP k 29.2.2020 na Centru</vt:lpstr>
      <vt:lpstr>Územní odbory IROP</vt:lpstr>
      <vt:lpstr>Konzultační servis Centra</vt:lpstr>
      <vt:lpstr>Konzultační servis - specializace pracovišť</vt:lpstr>
      <vt:lpstr>Konzultační servis Centra pro IROP 2</vt:lpstr>
      <vt:lpstr>Územní odbor IROP pro Jihočeský kraj </vt:lpstr>
      <vt:lpstr>Územní odbor IROP pro Jihočeský kraj </vt:lpstr>
      <vt:lpstr>Dosažené výsledky/trochu statistiky</vt:lpstr>
      <vt:lpstr>Vybrané úseky silnic II. a III. třídy</vt:lpstr>
      <vt:lpstr>Sociální infrastruktura v Jihočeském kraji</vt:lpstr>
      <vt:lpstr>Školství v Jihočeském kraji</vt:lpstr>
      <vt:lpstr>Udržitelná doprava IPRÚ ČB</vt:lpstr>
      <vt:lpstr>Nejmenší projekt územní dokumentace</vt:lpstr>
      <vt:lpstr>Projekty SC 3.2 administrované v Jihočeském kraji</vt:lpstr>
      <vt:lpstr>Provozní a nemocniční informační systémy</vt:lpstr>
      <vt:lpstr>Projekty SC 3.2 administrované v Jihočeském kraji</vt:lpstr>
      <vt:lpstr>Prezentace aplikace PowerPoint</vt:lpstr>
      <vt:lpstr>Doporučení pro žadatele ze zkušeností Centra</vt:lpstr>
      <vt:lpstr>Doporučení pro žadatele ze zkušeností Centra</vt:lpstr>
      <vt:lpstr>Doporučení pro příjemce ze zkušeností Centra</vt:lpstr>
      <vt:lpstr>Doporučení z praxe projektů ICT</vt:lpstr>
      <vt:lpstr>  Děkujeme za pozornost. 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Juránek Vilém</dc:creator>
  <cp:lastModifiedBy>Sodomková Michaela</cp:lastModifiedBy>
  <cp:revision>369</cp:revision>
  <cp:lastPrinted>2020-02-17T11:52:46Z</cp:lastPrinted>
  <dcterms:created xsi:type="dcterms:W3CDTF">2016-05-13T07:19:23Z</dcterms:created>
  <dcterms:modified xsi:type="dcterms:W3CDTF">2020-03-03T19:16:40Z</dcterms:modified>
</cp:coreProperties>
</file>