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344" r:id="rId6"/>
    <p:sldId id="351" r:id="rId7"/>
    <p:sldId id="392" r:id="rId8"/>
    <p:sldId id="393" r:id="rId9"/>
    <p:sldId id="394" r:id="rId10"/>
    <p:sldId id="314" r:id="rId11"/>
    <p:sldId id="328" r:id="rId12"/>
    <p:sldId id="338" r:id="rId13"/>
    <p:sldId id="329" r:id="rId14"/>
    <p:sldId id="339" r:id="rId15"/>
    <p:sldId id="330" r:id="rId16"/>
    <p:sldId id="340" r:id="rId17"/>
    <p:sldId id="327" r:id="rId18"/>
    <p:sldId id="337" r:id="rId19"/>
    <p:sldId id="326" r:id="rId20"/>
    <p:sldId id="336" r:id="rId21"/>
    <p:sldId id="331" r:id="rId22"/>
    <p:sldId id="341" r:id="rId23"/>
    <p:sldId id="332" r:id="rId24"/>
    <p:sldId id="342" r:id="rId25"/>
    <p:sldId id="323" r:id="rId26"/>
    <p:sldId id="324" r:id="rId27"/>
    <p:sldId id="388" r:id="rId28"/>
    <p:sldId id="356" r:id="rId29"/>
    <p:sldId id="357" r:id="rId30"/>
    <p:sldId id="358" r:id="rId31"/>
    <p:sldId id="360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oležalová" initials="JD" lastIdx="2" clrIdx="0">
    <p:extLst>
      <p:ext uri="{19B8F6BF-5375-455C-9EA6-DF929625EA0E}">
        <p15:presenceInfo xmlns:p15="http://schemas.microsoft.com/office/powerpoint/2012/main" userId="56243cc47551e9e3" providerId="Windows Live"/>
      </p:ext>
    </p:extLst>
  </p:cmAuthor>
  <p:cmAuthor id="2" name="Sodomková Michaela" initials="SM" lastIdx="4" clrIdx="1">
    <p:extLst>
      <p:ext uri="{19B8F6BF-5375-455C-9EA6-DF929625EA0E}">
        <p15:presenceInfo xmlns:p15="http://schemas.microsoft.com/office/powerpoint/2012/main" userId="S-1-5-21-1453678106-484518242-318601546-15286" providerId="AD"/>
      </p:ext>
    </p:extLst>
  </p:cmAuthor>
  <p:cmAuthor id="3" name="Juřicová Martina" initials="JM" lastIdx="3" clrIdx="2">
    <p:extLst>
      <p:ext uri="{19B8F6BF-5375-455C-9EA6-DF929625EA0E}">
        <p15:presenceInfo xmlns:p15="http://schemas.microsoft.com/office/powerpoint/2012/main" userId="S-1-5-21-1453678106-484518242-318601546-13383" providerId="AD"/>
      </p:ext>
    </p:extLst>
  </p:cmAuthor>
  <p:cmAuthor id="4" name="Heřmánek Jan" initials="HJ" lastIdx="8" clrIdx="3">
    <p:extLst>
      <p:ext uri="{19B8F6BF-5375-455C-9EA6-DF929625EA0E}">
        <p15:presenceInfo xmlns:p15="http://schemas.microsoft.com/office/powerpoint/2012/main" userId="S::jan.hermanek@mmr.cz::c4ff97e4-940e-49dd-a681-a795e298f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2074BA"/>
    <a:srgbClr val="1D70B8"/>
    <a:srgbClr val="009999"/>
    <a:srgbClr val="FF0066"/>
    <a:srgbClr val="5F5F5F"/>
    <a:srgbClr val="EBF5FF"/>
    <a:srgbClr val="F30DEE"/>
    <a:srgbClr val="EE7681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0"/>
  </p:normalViewPr>
  <p:slideViewPr>
    <p:cSldViewPr snapToGrid="0">
      <p:cViewPr varScale="1">
        <p:scale>
          <a:sx n="131" d="100"/>
          <a:sy n="131" d="100"/>
        </p:scale>
        <p:origin x="9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Složení příjemců podle počtu podpořených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C-4E6F-A747-7E0A67F378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C-4E6F-A747-7E0A67F378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C-4E6F-A747-7E0A67F37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C-4E6F-A747-7E0A67F378C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1C-4E6F-A747-7E0A67F378C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1C-4E6F-A747-7E0A67F37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1C-4E6F-A747-7E0A67F378C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01D-4C8D-B8E7-1A44270B51BB}"/>
              </c:ext>
            </c:extLst>
          </c:dPt>
          <c:dLbls>
            <c:dLbl>
              <c:idx val="6"/>
              <c:layout>
                <c:manualLayout>
                  <c:x val="6.8153650526861977E-3"/>
                  <c:y val="-1.329007795742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1C-4E6F-A747-7E0A67F378C3}"/>
                </c:ext>
              </c:extLst>
            </c:dLbl>
            <c:dLbl>
              <c:idx val="7"/>
              <c:layout>
                <c:manualLayout>
                  <c:x val="4.6003714105632254E-2"/>
                  <c:y val="-2.98426376568031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D-4C8D-B8E7-1A44270B5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  <c:pt idx="7">
                  <c:v>PO samosprávy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0.53599327003965869</c:v>
                </c:pt>
                <c:pt idx="1">
                  <c:v>0.1955293834875616</c:v>
                </c:pt>
                <c:pt idx="2">
                  <c:v>9.950727076072588E-2</c:v>
                </c:pt>
                <c:pt idx="3">
                  <c:v>5.2998437687777913E-2</c:v>
                </c:pt>
                <c:pt idx="4">
                  <c:v>7.6913832472058644E-2</c:v>
                </c:pt>
                <c:pt idx="5">
                  <c:v>1.5863477947362096E-2</c:v>
                </c:pt>
                <c:pt idx="6">
                  <c:v>2.0550414613628169E-2</c:v>
                </c:pt>
                <c:pt idx="7" formatCode="0.0%">
                  <c:v>2.6439129912270158E-3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0-4459-852C-939EF910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Složení příjemců podle počtu podpořených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C-4E6F-A747-7E0A67F378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C-4E6F-A747-7E0A67F378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C-4E6F-A747-7E0A67F37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C-4E6F-A747-7E0A67F378C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1C-4E6F-A747-7E0A67F378C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1C-4E6F-A747-7E0A67F37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1C-4E6F-A747-7E0A67F378C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01D-4C8D-B8E7-1A44270B51BB}"/>
              </c:ext>
            </c:extLst>
          </c:dPt>
          <c:dLbls>
            <c:dLbl>
              <c:idx val="6"/>
              <c:layout>
                <c:manualLayout>
                  <c:x val="6.8153650526861977E-3"/>
                  <c:y val="-1.329007795742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1C-4E6F-A747-7E0A67F378C3}"/>
                </c:ext>
              </c:extLst>
            </c:dLbl>
            <c:dLbl>
              <c:idx val="7"/>
              <c:layout>
                <c:manualLayout>
                  <c:x val="4.6003714105632254E-2"/>
                  <c:y val="-2.98426376568031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D-4C8D-B8E7-1A44270B5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  <c:pt idx="7">
                  <c:v>PO samosprávy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0.36206638694951004</c:v>
                </c:pt>
                <c:pt idx="1">
                  <c:v>4.5434724058564115E-2</c:v>
                </c:pt>
                <c:pt idx="2">
                  <c:v>0.32570111051254053</c:v>
                </c:pt>
                <c:pt idx="3">
                  <c:v>3.0775001089809368E-2</c:v>
                </c:pt>
                <c:pt idx="4">
                  <c:v>0.13044089962841121</c:v>
                </c:pt>
                <c:pt idx="5">
                  <c:v>8.006532412417619E-2</c:v>
                </c:pt>
                <c:pt idx="6">
                  <c:v>2.1577510610963715E-2</c:v>
                </c:pt>
                <c:pt idx="7" formatCode="0.0%">
                  <c:v>3.9390430260249337E-3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0-4459-852C-939EF910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2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7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11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42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5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3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4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0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7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64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9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6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92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8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2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9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56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6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46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jpe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27" y="953007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2014-2020</a:t>
            </a:r>
            <a:endParaRPr lang="cs-CZ" sz="5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lepší život v regionech </a:t>
            </a:r>
            <a:endParaRPr lang="cs-CZ" sz="2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42108" y="5273964"/>
            <a:ext cx="725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regionální operační program</a:t>
            </a: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0990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záchranný systém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2349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 </a:t>
            </a:r>
            <a:r>
              <a:rPr lang="cs-CZ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 projektů za 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66290" y="2420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339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kusů techniky IZS (zásahová vozidla)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66290" y="37226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cs-CZ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stanic IZS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92598" y="49635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modernizovaných objektů ve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školících střediscích IZS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EBED8A9-77E2-4424-B3D7-9D9E90418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199" y="1832479"/>
            <a:ext cx="1544699" cy="1544699"/>
          </a:xfrm>
          <a:prstGeom prst="rect">
            <a:avLst/>
          </a:prstGeom>
        </p:spPr>
      </p:pic>
      <p:pic>
        <p:nvPicPr>
          <p:cNvPr id="15" name="Obrázek 14" descr="Obsah obrázku budova, hračka, vysoký, ulice&#10;&#10;Popis byl vytvořen automaticky">
            <a:extLst>
              <a:ext uri="{FF2B5EF4-FFF2-40B4-BE49-F238E27FC236}">
                <a16:creationId xmlns:a16="http://schemas.microsoft.com/office/drawing/2014/main" id="{DE7053D6-C78C-407A-A553-66F32DE47F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36" y="4341834"/>
            <a:ext cx="1856623" cy="1856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4CA8B-579E-4277-901F-52D5621A8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7" y="2887372"/>
            <a:ext cx="1877025" cy="18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145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9" y="487202"/>
            <a:ext cx="6942901" cy="1278639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odolnosti stanice Zlín Hasičského záchranného sboru Zlínského kraje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38" y="1705335"/>
            <a:ext cx="3634801" cy="4495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Přístavba budovy obsahuje místnosti pro nepřetržitou denní i noční pohotovost, zázemí a sociální zařízení, technologické místnosti a sklady a garáže.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116,5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Hasičský záchranný sbor Zlínského kraje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A2084D-4F53-49C8-BB61-D58300874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40" y="349667"/>
            <a:ext cx="1128698" cy="12817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39" y="1765841"/>
            <a:ext cx="4599960" cy="3449971"/>
          </a:xfrm>
          <a:prstGeom prst="rect">
            <a:avLst/>
          </a:prstGeom>
          <a:ln w="28575">
            <a:solidFill>
              <a:srgbClr val="2074BA"/>
            </a:solidFill>
          </a:ln>
        </p:spPr>
      </p:pic>
    </p:spTree>
    <p:extLst>
      <p:ext uri="{BB962C8B-B14F-4D97-AF65-F5344CB8AC3E}">
        <p14:creationId xmlns:p14="http://schemas.microsoft.com/office/powerpoint/2010/main" val="2875761324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78" y="30378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sociálních služeb a sociální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3322"/>
            <a:ext cx="8207269" cy="4307609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790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40107" y="2334809"/>
            <a:ext cx="652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nových pracovních míst pro sociálně a zdravotně znevýhodněné osoby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240107" y="3429000"/>
            <a:ext cx="532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1177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podpořených zařízení poskytujících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služby a péči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2953" y="4481743"/>
            <a:ext cx="637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bytů pro sociální bydlení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85F7AE-8E43-4ED6-A542-BCAC4241F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93" y="143184"/>
            <a:ext cx="1060371" cy="1204185"/>
          </a:xfrm>
          <a:prstGeom prst="rect">
            <a:avLst/>
          </a:prstGeom>
        </p:spPr>
      </p:pic>
      <p:pic>
        <p:nvPicPr>
          <p:cNvPr id="17" name="Obrázek 16" descr="Obsah obrázku box&#10;&#10;Popis byl vytvořen automaticky">
            <a:extLst>
              <a:ext uri="{FF2B5EF4-FFF2-40B4-BE49-F238E27FC236}">
                <a16:creationId xmlns:a16="http://schemas.microsoft.com/office/drawing/2014/main" id="{9AFF2D7E-D6EF-4BE5-BD54-B7C312BF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68" y="1607231"/>
            <a:ext cx="1834369" cy="1834369"/>
          </a:xfrm>
          <a:prstGeom prst="rect">
            <a:avLst/>
          </a:prstGeom>
        </p:spPr>
      </p:pic>
      <p:pic>
        <p:nvPicPr>
          <p:cNvPr id="18" name="Obrázek 17" descr="Obsah obrázku podepsat, box, zastavit, červená&#10;&#10;Popis byl vytvořen automaticky">
            <a:extLst>
              <a:ext uri="{FF2B5EF4-FFF2-40B4-BE49-F238E27FC236}">
                <a16:creationId xmlns:a16="http://schemas.microsoft.com/office/drawing/2014/main" id="{F01D7C7D-4CD1-4F3A-BA3A-690626CBD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4" y="2981140"/>
            <a:ext cx="1996025" cy="20274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0683C4-4F52-4FC8-B6E7-5B1A9B72DF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4" y="4475013"/>
            <a:ext cx="2016055" cy="20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027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6" y="353539"/>
            <a:ext cx="6209872" cy="61635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pro uličníka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886" y="1462487"/>
            <a:ext cx="3523496" cy="3653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Užitkový automobil pro terénní sociální službu nízkoprahového zařízení pro děti a mládež 6 - 20 let Klub Uličník působí v sociálně vyloučených lokalitách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Poběžovicka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Domažlic.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Diakonie ČCE - středisko Západní Čechy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D86A82-EC3D-47CB-8620-54F29D035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201" y="257692"/>
            <a:ext cx="1089913" cy="123773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63" y="1964892"/>
            <a:ext cx="4572000" cy="3048000"/>
          </a:xfrm>
          <a:ln w="2857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0355375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41229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zdravotních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56444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06307" y="2459937"/>
            <a:ext cx="652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4 738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nových nebo zmodernizovaných lůžek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767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nových nebo zmodernizovaných specializovaných lůžek</a:t>
            </a:r>
          </a:p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06307" y="3169950"/>
            <a:ext cx="5968409" cy="14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nových nebo zmodernizovaných počítačových      tomografií (CT)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magnetických rezonancí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rentgenů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69F843F-CFA5-4BB9-BD40-26A176260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18" y="143552"/>
            <a:ext cx="1114030" cy="1265120"/>
          </a:xfrm>
          <a:prstGeom prst="rect">
            <a:avLst/>
          </a:prstGeom>
        </p:spPr>
      </p:pic>
      <p:pic>
        <p:nvPicPr>
          <p:cNvPr id="14" name="Obrázek 13" descr="Obsah obrázku hračka&#10;&#10;Popis byl vytvořen automaticky">
            <a:extLst>
              <a:ext uri="{FF2B5EF4-FFF2-40B4-BE49-F238E27FC236}">
                <a16:creationId xmlns:a16="http://schemas.microsoft.com/office/drawing/2014/main" id="{F07FD02C-1B6F-41D6-993B-32F3181870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1" y="4468777"/>
            <a:ext cx="1588988" cy="1588988"/>
          </a:xfrm>
          <a:prstGeom prst="rect">
            <a:avLst/>
          </a:prstGeom>
        </p:spPr>
      </p:pic>
      <p:pic>
        <p:nvPicPr>
          <p:cNvPr id="15" name="Obrázek 14" descr="Obsah obrázku hračka, jídlo&#10;&#10;Popis byl vytvořen automaticky">
            <a:extLst>
              <a:ext uri="{FF2B5EF4-FFF2-40B4-BE49-F238E27FC236}">
                <a16:creationId xmlns:a16="http://schemas.microsoft.com/office/drawing/2014/main" id="{61E41CAD-37E8-4FFB-B47A-AE3854EF70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16" y="2870472"/>
            <a:ext cx="2362617" cy="23621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20180" y="5004511"/>
            <a:ext cx="60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podpořených nemocnic a zdravotnických zařízení</a:t>
            </a:r>
          </a:p>
        </p:txBody>
      </p:sp>
      <p:pic>
        <p:nvPicPr>
          <p:cNvPr id="6" name="Obrázek 5" descr="Obsah obrázku hračka, hydrant&#10;&#10;Popis byl vytvořen automaticky">
            <a:extLst>
              <a:ext uri="{FF2B5EF4-FFF2-40B4-BE49-F238E27FC236}">
                <a16:creationId xmlns:a16="http://schemas.microsoft.com/office/drawing/2014/main" id="{5998B4D1-A198-47A1-B512-33F64676B4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1" y="1537199"/>
            <a:ext cx="2084764" cy="20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616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82" y="508350"/>
            <a:ext cx="6723315" cy="859536"/>
          </a:xfrm>
        </p:spPr>
        <p:txBody>
          <a:bodyPr>
            <a:no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kvality návazné péče v Městské nemocnici v Litoměřicích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81" y="1874278"/>
            <a:ext cx="4124337" cy="3963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řeší obnovu přístrojového vybavení, technologií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vč. stavebních úprav pro zajištění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zajištění kvalitní zdravotní péče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Litoměřicku.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mil. Kč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Krajská zdravotní, a.s.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264629-6316-46C0-8432-D748CA60C2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85" y="184948"/>
            <a:ext cx="1120421" cy="127237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06" y="2074204"/>
            <a:ext cx="4572000" cy="3051048"/>
          </a:xfrm>
          <a:ln w="28575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83761160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42432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pro školství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518" y="1172483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2 189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31418" y="2369416"/>
            <a:ext cx="652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školek poskytne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kapacitu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téměř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14 425 tis. dětí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64591" y="3435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1 389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ZŠ</a:t>
            </a:r>
            <a:b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zmodernizovaných SŠ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FD1D3D2-7B80-47EC-99F5-D12B6D0B8D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935" y="147023"/>
            <a:ext cx="1120852" cy="1272869"/>
          </a:xfrm>
          <a:prstGeom prst="rect">
            <a:avLst/>
          </a:prstGeom>
        </p:spPr>
      </p:pic>
      <p:pic>
        <p:nvPicPr>
          <p:cNvPr id="14" name="Obrázek 13" descr="Obsah obrázku stůl&#10;&#10;Popis byl vytvořen automaticky">
            <a:extLst>
              <a:ext uri="{FF2B5EF4-FFF2-40B4-BE49-F238E27FC236}">
                <a16:creationId xmlns:a16="http://schemas.microsoft.com/office/drawing/2014/main" id="{A08770F2-5B00-474F-A5E2-6AA8B0716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5" y="1728057"/>
            <a:ext cx="1712077" cy="17120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89" y="3094554"/>
            <a:ext cx="1931205" cy="19312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25129" y="4532791"/>
            <a:ext cx="58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383 795 žáků a 155 124 studentů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může vzdělávat v modernizovaných učebnách</a:t>
            </a:r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19D3F123-7DD8-404E-9C6C-21EDE2FADE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" y="4532791"/>
            <a:ext cx="1447111" cy="14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201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79719"/>
            <a:ext cx="5898976" cy="1078992"/>
          </a:xfrm>
        </p:spPr>
        <p:txBody>
          <a:bodyPr>
            <a:normAutofit fontScale="90000"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učeben, vybavení a vnitřní konektivity školy - Gymnázium Olomouc - Hejčín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46" y="1842830"/>
            <a:ext cx="3811145" cy="39537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projektu IROP má Gymnázium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Hejčín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modernizované učebny cizích jazyků (2), matematiky, zeměpisu,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laboratře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fyziky (2), chemie, biologie a příslušné kabinety.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22,6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C7F59A9-8B23-4BA9-9BBB-DA2841C77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428" y="242846"/>
            <a:ext cx="1130832" cy="1284202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06" y="2048019"/>
            <a:ext cx="4572000" cy="3048000"/>
          </a:xfr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16488848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306938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úspory – zateplování bytových domů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6474"/>
            <a:ext cx="8207269" cy="4258275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2 243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665319" y="2147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56 438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domácností ušetří za energie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00607" y="4298017"/>
            <a:ext cx="459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48 %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průměrná úspora nákladů za energie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B5604-2E14-4B1F-A419-D86DF52FC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972" y="223567"/>
            <a:ext cx="1148759" cy="1304561"/>
          </a:xfrm>
          <a:prstGeom prst="rect">
            <a:avLst/>
          </a:prstGeom>
        </p:spPr>
      </p:pic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A95D27FE-8DB2-4669-AE7B-995734D70B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6" y="1530398"/>
            <a:ext cx="2296165" cy="22961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A67E7A-2AC8-4E47-9461-BD99DBA6E6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6" y="3533460"/>
            <a:ext cx="2003104" cy="20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309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0" y="531182"/>
            <a:ext cx="7407736" cy="859536"/>
          </a:xfrm>
        </p:spPr>
        <p:txBody>
          <a:bodyPr>
            <a:no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Zateplení panelových bytových domů na sídlišti II. v Bystřice nad Pernštejnem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049" y="1819796"/>
            <a:ext cx="4621477" cy="3222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projektu byl modernizován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6 panelových domů ve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vlastnictví města. Došlo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zateplení obálky budov, což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přispěje ke  snížení energetické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náročnosti budov.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11,4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Bystřice nad Pernštejnem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284294-3EF2-40C7-81BF-5EDB56FE1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54" y="259888"/>
            <a:ext cx="1088273" cy="1235871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27" y="1994734"/>
            <a:ext cx="4572000" cy="3048000"/>
          </a:xfr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0537638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922476"/>
            <a:ext cx="7830280" cy="55901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IROP k 13. 9. 2021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" y="1998579"/>
            <a:ext cx="9034184" cy="2880660"/>
          </a:xfrm>
        </p:spPr>
      </p:pic>
    </p:spTree>
    <p:extLst>
      <p:ext uri="{BB962C8B-B14F-4D97-AF65-F5344CB8AC3E}">
        <p14:creationId xmlns:p14="http://schemas.microsoft.com/office/powerpoint/2010/main" val="397137098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4" y="160000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Památky, muzea, knihovny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434" y="1153205"/>
            <a:ext cx="8207269" cy="427032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98904" y="2536189"/>
            <a:ext cx="652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zrekonstruovaných památek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98904" y="3608694"/>
            <a:ext cx="530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muzeí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98904" y="4891607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krajských knihoven</a:t>
            </a:r>
          </a:p>
        </p:txBody>
      </p:sp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CCC420BB-76EE-4208-960E-C8CC3549D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69" y="1853833"/>
            <a:ext cx="1333434" cy="13334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09ABA28-C23A-460F-88D1-A8FF3C668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01" y="245935"/>
            <a:ext cx="1114640" cy="12658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B2DCE7-E5E3-48BB-95CF-2EF7ECDCFD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" y="2844776"/>
            <a:ext cx="1939425" cy="1939425"/>
          </a:xfrm>
          <a:prstGeom prst="rect">
            <a:avLst/>
          </a:prstGeom>
        </p:spPr>
      </p:pic>
      <p:pic>
        <p:nvPicPr>
          <p:cNvPr id="10" name="Obrázek 9" descr="Obsah obrázku hračka&#10;&#10;Popis byl vytvořen automaticky">
            <a:extLst>
              <a:ext uri="{FF2B5EF4-FFF2-40B4-BE49-F238E27FC236}">
                <a16:creationId xmlns:a16="http://schemas.microsoft.com/office/drawing/2014/main" id="{65B693A3-EFE0-47FC-851D-6E031AA3DC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4" y="4274406"/>
            <a:ext cx="1715209" cy="17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630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74" y="-140363"/>
            <a:ext cx="7065504" cy="1495367"/>
          </a:xfrm>
        </p:spPr>
        <p:txBody>
          <a:bodyPr>
            <a:noAutofit/>
          </a:bodyPr>
          <a:lstStyle/>
          <a:p>
            <a:r>
              <a:rPr lang="cs-CZ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Národní kulturní památky Vlašský dvůr v Kutné Hoře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367" y="1816304"/>
            <a:ext cx="3573326" cy="38424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podpoře z IROP došlo k obnově památky a modernizaci expozic, které přispějí ke zvýšení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návštěvnosti.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Kutná Hora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82B919-18B8-4B28-90C6-7C665CFFDA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478" y="246210"/>
            <a:ext cx="1114640" cy="12658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3" y="1898596"/>
            <a:ext cx="4537425" cy="3024211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108020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54212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Elektronizace jednání </a:t>
            </a:r>
            <a:r>
              <a:rPr lang="pl-PL" b="1" dirty="0" err="1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občanů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veřejnou správou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59585" y="2486837"/>
            <a:ext cx="419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občana, elektronické zdravotnictví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97536" y="3460186"/>
            <a:ext cx="429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Komunikační systémy a infrastruktura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pro správu majetku, upgrade stávajících systémů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16952" y="4520236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87C12B2-4DBF-6A49-9D49-D9309405E53E}"/>
              </a:ext>
            </a:extLst>
          </p:cNvPr>
          <p:cNvSpPr/>
          <p:nvPr/>
        </p:nvSpPr>
        <p:spPr>
          <a:xfrm>
            <a:off x="2639050" y="4879322"/>
            <a:ext cx="429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komunikačních systémů veřejné správy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D395D4-82E0-4B46-A403-AE2814E3AE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0" y="4494545"/>
            <a:ext cx="1489808" cy="14898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CD73B9-6EE7-384F-9A38-D1149DB537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8" y="1733775"/>
            <a:ext cx="2024580" cy="20245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CBB9024-8F9A-1344-BAA0-071094F84C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4" y="3247916"/>
            <a:ext cx="1495368" cy="1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30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150886"/>
            <a:ext cx="730055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jsme investovali 2 mld. Kč do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8280" y="2052496"/>
            <a:ext cx="3741326" cy="7248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místních akčních skupin na venkově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6EB3D832-B7B0-6F44-B2FB-CDB5D1B80408}"/>
              </a:ext>
            </a:extLst>
          </p:cNvPr>
          <p:cNvSpPr txBox="1">
            <a:spLocks/>
          </p:cNvSpPr>
          <p:nvPr/>
        </p:nvSpPr>
        <p:spPr>
          <a:xfrm>
            <a:off x="3178280" y="3631295"/>
            <a:ext cx="2752499" cy="472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Plánů územního rozvoje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61EA23F1-F4E1-444D-AB5F-CA4470ABCA57}"/>
              </a:ext>
            </a:extLst>
          </p:cNvPr>
          <p:cNvSpPr txBox="1">
            <a:spLocks/>
          </p:cNvSpPr>
          <p:nvPr/>
        </p:nvSpPr>
        <p:spPr>
          <a:xfrm>
            <a:off x="3178280" y="4957529"/>
            <a:ext cx="3008482" cy="414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technické pomoci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D53416-4D64-5E4F-813E-3356AEE97D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5" y="1147308"/>
            <a:ext cx="2336294" cy="23362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F15FE22-1DEC-9C47-822A-6E5B016ECF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2647187"/>
            <a:ext cx="2145083" cy="21450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D7BA97-6D89-1540-A110-4AAC1F69B4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" y="389041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8416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42432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518" y="1172483"/>
            <a:ext cx="8207269" cy="4752829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</a:t>
            </a:r>
            <a:r>
              <a:rPr lang="cs-CZ" sz="2400" u="sng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podpořených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 = mimořádné dodatečné zdroje určené na pomoc při podpoře zotavení z krize v souvislosti s pandemií covid-19 a přípravě ekologického, digitálního a odolného oživení hospodářství v EU byly České republice přiděleny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republice bylo </a:t>
            </a: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přiděleno 21,3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Rozdělením finančních prostředků byl pověřen IROP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je určena na oblast: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Integrovaného záchranného systému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infrastruktury se zvýšenou energetickou účinností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všechny oblasti je možné žádat o podporu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musí být zrealizovány do roku 2023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4" y="336095"/>
            <a:ext cx="1511942" cy="12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0797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50480"/>
            <a:ext cx="9143999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Zrealizované projekty po krajích 2014-2020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1151" y="5683879"/>
            <a:ext cx="847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* V </a:t>
            </a:r>
            <a:r>
              <a:rPr lang="cs-CZ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projektů uvedených pod Hl. m. Praha se jedná o sídlo příjemce podpory, přičemž projekt má celorepublikovou působnost.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55723"/>
              </p:ext>
            </p:extLst>
          </p:nvPr>
        </p:nvGraphicFramePr>
        <p:xfrm>
          <a:off x="792480" y="643283"/>
          <a:ext cx="7508240" cy="5040602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2673680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2997571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836989">
                  <a:extLst>
                    <a:ext uri="{9D8B030D-6E8A-4147-A177-3AD203B41FA5}">
                      <a16:colId xmlns:a16="http://schemas.microsoft.com/office/drawing/2014/main" val="1135195624"/>
                    </a:ext>
                  </a:extLst>
                </a:gridCol>
              </a:tblGrid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Kra</a:t>
                      </a: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</a:rPr>
                        <a:t>j</a:t>
                      </a:r>
                      <a:endParaRPr lang="cs-CZ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Částka Kč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Počet projektů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Středočeský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9 700 341 686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1 004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Moravskoslezský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9 327 250 894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1 089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9662251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Jihomoravský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8 231 057 052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768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798309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Jihočeský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6 332 939 760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753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Olomoucký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5 863 338 343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706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1847249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Královéhradecký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5 434 181 177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641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579009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Kraj Vysočina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5 058 779 665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458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95179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Zlínský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4 482 128 318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2878429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Ústecký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4 255 548 280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484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331566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Pardubický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3 852 210 194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554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3127760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Plzeňský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3 636 510 218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468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Liberecký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3 189 202 611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342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509801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Hlavní město Praha*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2 128 349 459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513667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Karlovarský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2 107 426 716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281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Projekty ve více krajích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991 718 250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4470617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74 590 982 623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8 321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D7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317751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79"/>
            <a:ext cx="8808546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Zrealizované projekty po tématech IROP </a:t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78769"/>
              </p:ext>
            </p:extLst>
          </p:nvPr>
        </p:nvGraphicFramePr>
        <p:xfrm>
          <a:off x="1253266" y="1199928"/>
          <a:ext cx="6602528" cy="490476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1156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2635977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615395">
                  <a:extLst>
                    <a:ext uri="{9D8B030D-6E8A-4147-A177-3AD203B41FA5}">
                      <a16:colId xmlns:a16="http://schemas.microsoft.com/office/drawing/2014/main" val="1135195624"/>
                    </a:ext>
                  </a:extLst>
                </a:gridCol>
              </a:tblGrid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Částka Kč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projektů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Silnice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14 821 311 361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195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Doprava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11 589 313 044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IZS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3 328 820 695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Sociální infrastruktura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4 337 200 010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Sociální podnikání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469 563 617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Zdravotnictví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6 754 800 221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495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Vzdělávání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15 784 009 372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46228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Zateplování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4 875 351 885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2133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Kultura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3 035 746 252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267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cs-CZ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2 894 268 427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7615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Územní plány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179 441 029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3728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CLLD-MAS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4 697 309 580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10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Animace MAS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396 346 978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921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Technická pomoc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1 427 500 151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9912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74 590 982 623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84573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287519"/>
            <a:ext cx="8207270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příjemců podle počtu podpořených projektů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852356336"/>
              </p:ext>
            </p:extLst>
          </p:nvPr>
        </p:nvGraphicFramePr>
        <p:xfrm>
          <a:off x="1071418" y="1397000"/>
          <a:ext cx="7453746" cy="42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606743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287519"/>
            <a:ext cx="8207270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příjemců podle objemu (Kč) podpořených projektů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837342608"/>
              </p:ext>
            </p:extLst>
          </p:nvPr>
        </p:nvGraphicFramePr>
        <p:xfrm>
          <a:off x="1071418" y="1397000"/>
          <a:ext cx="7453746" cy="42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61828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42976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Vysvětlení používaných pojmů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Podpořený 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který získal právní akt (příslib proplacení dotace)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může se začít realizovat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 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jehož realizace je úspěšně ukončena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Proplacený projekt (prostředky)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který je zrealizován a výdaje na jeho realizaci jsou proplaceny příjemci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programové období, během kterého jsou vybrané instituce pověřeny rozdělit finanční prostředky, které jim byly přiděleny na základě dohod s Evropskou unií. Podpořené projekty lze realizovat až do roku 2023, kdy bude znám jejich celkový počet. </a:t>
            </a:r>
          </a:p>
          <a:p>
            <a:pPr defTabSz="457200">
              <a:lnSpc>
                <a:spcPct val="150000"/>
              </a:lnSpc>
            </a:pP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173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821661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podpory IROP 2014-2020 – část 1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modernizace a rekonstrukce silnic II. a III. třídy,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moderní, bezpečná a ekologická regionální doprava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např. pořízení autobusů na elektřinu nebo plyn, trolejbusy, chytré zastávky, přestupní terminály, parkovací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cyklověže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cyklostezky pro cestu do zaměstnání,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integrovaný záchranný systém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hasičské stříkačky a dopravní automobily, modernizace nebo nová výstavba hasičských zbrojnic, výcviková centra pro hasiče, policii a záchranku,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sociální integrace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vybavení zázemí pro poskytování sociálních služeb, terénní sociální služby, modernizace sociálních bytů, komunitní centra,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sociální podnikání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podpora podniků zaměstnávajících lidi znevýhodněné na trhu práce díky pořízení výrobních technologií,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nákup přístrojů pro nemocnice pro návaznou péči, pro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onkogynekologii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perinatologii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transformace psychiatrické péče,</a:t>
            </a:r>
          </a:p>
        </p:txBody>
      </p:sp>
    </p:spTree>
    <p:extLst>
      <p:ext uri="{BB962C8B-B14F-4D97-AF65-F5344CB8AC3E}">
        <p14:creationId xmlns:p14="http://schemas.microsoft.com/office/powerpoint/2010/main" val="241899168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821661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podpory IROP 2014-2020 – část 2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modernizace nebo výstavba mateřských škol, modernizace učeben jazyků, přírodních věd nebo IT na základních a středních školách,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zateplování bytových domů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kromě samotného zateplení také například solární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fotovoltaické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kultura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revitalizace památek, modernizace krajských knihoven a muzeí,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informační a komunikační systémy veřejných institucí a jejich kybernetická bezpečnost,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územní rozvoj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 pořízení územních plánů, regulačních plánů pro územní rozvoj,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CLLD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komunitně vedený místní rozvoj, podpora projektů ve spolupráci s místními akčními skupinami,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REACT-EU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oblast zdravotnictví, integrovaného záchranného systému a sociální infrastruktury se zvýšenou energetickou účinností</a:t>
            </a:r>
          </a:p>
        </p:txBody>
      </p:sp>
    </p:spTree>
    <p:extLst>
      <p:ext uri="{BB962C8B-B14F-4D97-AF65-F5344CB8AC3E}">
        <p14:creationId xmlns:p14="http://schemas.microsoft.com/office/powerpoint/2010/main" val="27636009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821661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v jednotlivých oblastech IROP 2014 - 2020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22554"/>
              </p:ext>
            </p:extLst>
          </p:nvPr>
        </p:nvGraphicFramePr>
        <p:xfrm>
          <a:off x="2582267" y="1247239"/>
          <a:ext cx="3650284" cy="4478801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1602027">
                  <a:extLst>
                    <a:ext uri="{9D8B030D-6E8A-4147-A177-3AD203B41FA5}">
                      <a16:colId xmlns:a16="http://schemas.microsoft.com/office/drawing/2014/main" val="4193601592"/>
                    </a:ext>
                  </a:extLst>
                </a:gridCol>
                <a:gridCol w="2048257">
                  <a:extLst>
                    <a:ext uri="{9D8B030D-6E8A-4147-A177-3AD203B41FA5}">
                      <a16:colId xmlns:a16="http://schemas.microsoft.com/office/drawing/2014/main" val="2819674046"/>
                    </a:ext>
                  </a:extLst>
                </a:gridCol>
              </a:tblGrid>
              <a:tr h="287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 podpory IROP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Finanční prostředky</a:t>
                      </a:r>
                      <a:r>
                        <a:rPr lang="cs-CZ" sz="9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EFRR* v IROP </a:t>
                      </a: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96864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Silnice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24 536 286 067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398888355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15 780 163 572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981983711"/>
                  </a:ext>
                </a:extLst>
              </a:tr>
              <a:tr h="372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Integrovaný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záchranný systém (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IZS)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3 892 290 015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423000347"/>
                  </a:ext>
                </a:extLst>
              </a:tr>
              <a:tr h="232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infrastruktura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8 759 420 386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72259654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podnikání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661 491 904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588148825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Zdravotnictví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9 355 099 941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27944714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Školství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17 373 530 534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99690123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Zateplování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8 682 146 783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74822927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11 062 038 703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501730537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eGovernment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9 562 731 485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30029495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Územní plány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183 412 298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914378534"/>
                  </a:ext>
                </a:extLst>
              </a:tr>
              <a:tr h="33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vedený místní rozvoj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7 892 761 361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650056098"/>
                  </a:ext>
                </a:extLst>
              </a:tr>
              <a:tr h="33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vedený místní rozvoj – Technická pomoc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2 221 752 188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110225709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pomoc IROP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3 598 848 870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609881450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REACT-EU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21 350 287 217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91685024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REACT-EU -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pomoc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228 673 081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571108273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9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145 140 934 405</a:t>
                      </a:r>
                      <a:endParaRPr lang="cs-CZ" sz="9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2962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8640" y="5727802"/>
            <a:ext cx="831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				    *Evropský fond pro regionální rozvoj</a:t>
            </a:r>
          </a:p>
        </p:txBody>
      </p:sp>
    </p:spTree>
    <p:extLst>
      <p:ext uri="{BB962C8B-B14F-4D97-AF65-F5344CB8AC3E}">
        <p14:creationId xmlns:p14="http://schemas.microsoft.com/office/powerpoint/2010/main" val="379797425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37" y="2150989"/>
            <a:ext cx="6566488" cy="85953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lepší život v regionech jsme z IROP zrealizovali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387" y="1387069"/>
            <a:ext cx="6300907" cy="21936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3142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2623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a doprava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94812"/>
            <a:ext cx="8207269" cy="43407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1618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28,3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5" y="1819250"/>
            <a:ext cx="1481294" cy="148129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4498" y="2331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nízkoemisních vozidel MHD (tramvaje, autobusy, trolejbusy)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34497" y="3644857"/>
            <a:ext cx="546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 km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zrekonstruovaných nebo modernizovaných silnic II. třídy a III. třídy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34498" y="49548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přestupních terminálů (přestupní místa, zastávky, parkoviště)</a:t>
            </a:r>
          </a:p>
        </p:txBody>
      </p:sp>
      <p:pic>
        <p:nvPicPr>
          <p:cNvPr id="6" name="Obrázek 5" descr="Obsah obrázku hračka, stůl&#10;&#10;Popis byl vytvořen automaticky">
            <a:extLst>
              <a:ext uri="{FF2B5EF4-FFF2-40B4-BE49-F238E27FC236}">
                <a16:creationId xmlns:a16="http://schemas.microsoft.com/office/drawing/2014/main" id="{2846DDAA-CF0C-4FFC-8FC6-B07345C21E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8" y="4335164"/>
            <a:ext cx="1783241" cy="17832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9811A4-6BD1-4F79-8C14-9F73D2DB38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364">
            <a:off x="621358" y="3099255"/>
            <a:ext cx="1657980" cy="16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830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65" y="55438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Terminál Benešov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687382"/>
            <a:ext cx="3784474" cy="4218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Přestavba autobusového nádraží poskytuje autobusová stání pro meziměstskou dopravu i linky MHD. Celý terminál je řešený bezbariérově a díky novému podchodu je propojený s vlakovým nádražím.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94,4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Benešov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94" y="1881564"/>
            <a:ext cx="4798826" cy="3198436"/>
          </a:xfrm>
          <a:ln w="28575">
            <a:solidFill>
              <a:srgbClr val="5F5F5F"/>
            </a:solidFill>
          </a:ln>
        </p:spPr>
      </p:pic>
    </p:spTree>
    <p:extLst>
      <p:ext uri="{BB962C8B-B14F-4D97-AF65-F5344CB8AC3E}">
        <p14:creationId xmlns:p14="http://schemas.microsoft.com/office/powerpoint/2010/main" val="90149233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DE5CF9EFF8645B83E471062EEF2EC" ma:contentTypeVersion="12" ma:contentTypeDescription="Create a new document." ma:contentTypeScope="" ma:versionID="44df16465972db2a583cbff110761ff6">
  <xsd:schema xmlns:xsd="http://www.w3.org/2001/XMLSchema" xmlns:xs="http://www.w3.org/2001/XMLSchema" xmlns:p="http://schemas.microsoft.com/office/2006/metadata/properties" xmlns:ns3="adf5138e-ca41-49c7-8ff4-e9c4b578a73a" xmlns:ns4="25d225dd-32e2-42ee-acae-7163c22b3744" targetNamespace="http://schemas.microsoft.com/office/2006/metadata/properties" ma:root="true" ma:fieldsID="bead1079c982e82ff8a100dfb8eafb67" ns3:_="" ns4:_="">
    <xsd:import namespace="adf5138e-ca41-49c7-8ff4-e9c4b578a73a"/>
    <xsd:import namespace="25d225dd-32e2-42ee-acae-7163c22b37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138e-ca41-49c7-8ff4-e9c4b578a7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225dd-32e2-42ee-acae-7163c22b3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857D2-8EE0-4A29-BD5C-295C246D3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D98094-FFAE-4296-9084-657C2580909D}">
  <ds:schemaRefs>
    <ds:schemaRef ds:uri="http://purl.org/dc/elements/1.1/"/>
    <ds:schemaRef ds:uri="http://schemas.microsoft.com/office/2006/metadata/properties"/>
    <ds:schemaRef ds:uri="adf5138e-ca41-49c7-8ff4-e9c4b578a73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5d225dd-32e2-42ee-acae-7163c22b374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15C8C7-620B-4F6F-BA11-2978760FF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138e-ca41-49c7-8ff4-e9c4b578a73a"/>
    <ds:schemaRef ds:uri="25d225dd-32e2-42ee-acae-7163c22b3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14413</TotalTime>
  <Words>1582</Words>
  <Application>Microsoft Office PowerPoint</Application>
  <PresentationFormat>Předvádění na obrazovce (4:3)</PresentationFormat>
  <Paragraphs>291</Paragraphs>
  <Slides>28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Stav IROP k 13. 9. 2021 </vt:lpstr>
      <vt:lpstr>Vysvětlení používaných pojmů</vt:lpstr>
      <vt:lpstr>Oblasti podpory IROP 2014-2020 – část 1 </vt:lpstr>
      <vt:lpstr>Oblasti podpory IROP 2014-2020 – část 2 </vt:lpstr>
      <vt:lpstr>Finanční podpora v jednotlivých oblastech IROP 2014 - 2020</vt:lpstr>
      <vt:lpstr>Pro lepší život v regionech jsme z IROP zrealizovali</vt:lpstr>
      <vt:lpstr>Silnice a doprava </vt:lpstr>
      <vt:lpstr>Terminál Benešov</vt:lpstr>
      <vt:lpstr>Integrovaný záchranný systém</vt:lpstr>
      <vt:lpstr>Zvýšení odolnosti stanice Zlín Hasičského záchranného sboru Zlínského kraje</vt:lpstr>
      <vt:lpstr>Infrastruktura sociálních služeb a sociální podnikání</vt:lpstr>
      <vt:lpstr>Auto pro uličníka</vt:lpstr>
      <vt:lpstr>Infrastruktura zdravotních služeb</vt:lpstr>
      <vt:lpstr>Zvýšení kvality návazné péče v Městské nemocnici v Litoměřicích</vt:lpstr>
      <vt:lpstr>Infrastruktura pro školství</vt:lpstr>
      <vt:lpstr>Modernizace učeben, vybavení a vnitřní konektivity školy - Gymnázium Olomouc - Hejčín</vt:lpstr>
      <vt:lpstr>Energetické úspory – zateplování bytových domů </vt:lpstr>
      <vt:lpstr>Zateplení panelových bytových domů na sídlišti II. v Bystřice nad Pernštejnem</vt:lpstr>
      <vt:lpstr>Památky, muzea, knihovny</vt:lpstr>
      <vt:lpstr>Revitalizace Národní kulturní památky Vlašský dvůr v Kutné Hoře</vt:lpstr>
      <vt:lpstr>Elektronizace jednání občanů  s veřejnou správou</vt:lpstr>
      <vt:lpstr>Také jsme investovali 2 mld. Kč do</vt:lpstr>
      <vt:lpstr>REACT-EU</vt:lpstr>
      <vt:lpstr>Zrealizované projekty po krajích 2014-2020</vt:lpstr>
      <vt:lpstr>Zrealizované projekty po tématech IROP  2014-2020</vt:lpstr>
      <vt:lpstr>Struktura příjemců podle počtu podpořených projektů</vt:lpstr>
      <vt:lpstr>Struktura příjemců podle objemu (Kč) podpořených projektů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Pačes Petr</cp:lastModifiedBy>
  <cp:revision>353</cp:revision>
  <cp:lastPrinted>2021-09-21T08:04:36Z</cp:lastPrinted>
  <dcterms:created xsi:type="dcterms:W3CDTF">2018-01-10T11:40:26Z</dcterms:created>
  <dcterms:modified xsi:type="dcterms:W3CDTF">2021-10-11T07:13:12Z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0x010100F53DE5CF9EFF8645B83E471062EEF2EC</vt:lpwstr>
  </property>
</Properties>
</file>