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3"/>
  </p:notesMasterIdLst>
  <p:sldIdLst>
    <p:sldId id="256" r:id="rId5"/>
    <p:sldId id="344" r:id="rId6"/>
    <p:sldId id="351" r:id="rId7"/>
    <p:sldId id="392" r:id="rId8"/>
    <p:sldId id="393" r:id="rId9"/>
    <p:sldId id="394" r:id="rId10"/>
    <p:sldId id="314" r:id="rId11"/>
    <p:sldId id="328" r:id="rId12"/>
    <p:sldId id="338" r:id="rId13"/>
    <p:sldId id="329" r:id="rId14"/>
    <p:sldId id="339" r:id="rId15"/>
    <p:sldId id="330" r:id="rId16"/>
    <p:sldId id="340" r:id="rId17"/>
    <p:sldId id="327" r:id="rId18"/>
    <p:sldId id="337" r:id="rId19"/>
    <p:sldId id="326" r:id="rId20"/>
    <p:sldId id="336" r:id="rId21"/>
    <p:sldId id="331" r:id="rId22"/>
    <p:sldId id="341" r:id="rId23"/>
    <p:sldId id="332" r:id="rId24"/>
    <p:sldId id="342" r:id="rId25"/>
    <p:sldId id="323" r:id="rId26"/>
    <p:sldId id="324" r:id="rId27"/>
    <p:sldId id="388" r:id="rId28"/>
    <p:sldId id="356" r:id="rId29"/>
    <p:sldId id="357" r:id="rId30"/>
    <p:sldId id="358" r:id="rId31"/>
    <p:sldId id="360" r:id="rId32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a Doležalová" initials="JD" lastIdx="2" clrIdx="0">
    <p:extLst>
      <p:ext uri="{19B8F6BF-5375-455C-9EA6-DF929625EA0E}">
        <p15:presenceInfo xmlns:p15="http://schemas.microsoft.com/office/powerpoint/2012/main" userId="56243cc47551e9e3" providerId="Windows Live"/>
      </p:ext>
    </p:extLst>
  </p:cmAuthor>
  <p:cmAuthor id="2" name="Sodomková Michaela" initials="SM" lastIdx="4" clrIdx="1">
    <p:extLst>
      <p:ext uri="{19B8F6BF-5375-455C-9EA6-DF929625EA0E}">
        <p15:presenceInfo xmlns:p15="http://schemas.microsoft.com/office/powerpoint/2012/main" userId="S-1-5-21-1453678106-484518242-318601546-15286" providerId="AD"/>
      </p:ext>
    </p:extLst>
  </p:cmAuthor>
  <p:cmAuthor id="3" name="Juřicová Martina" initials="JM" lastIdx="3" clrIdx="2">
    <p:extLst>
      <p:ext uri="{19B8F6BF-5375-455C-9EA6-DF929625EA0E}">
        <p15:presenceInfo xmlns:p15="http://schemas.microsoft.com/office/powerpoint/2012/main" userId="S-1-5-21-1453678106-484518242-318601546-13383" providerId="AD"/>
      </p:ext>
    </p:extLst>
  </p:cmAuthor>
  <p:cmAuthor id="4" name="Heřmánek Jan" initials="HJ" lastIdx="8" clrIdx="3">
    <p:extLst>
      <p:ext uri="{19B8F6BF-5375-455C-9EA6-DF929625EA0E}">
        <p15:presenceInfo xmlns:p15="http://schemas.microsoft.com/office/powerpoint/2012/main" userId="S::jan.hermanek@mmr.cz::c4ff97e4-940e-49dd-a681-a795e298f41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80"/>
    <a:srgbClr val="2074BA"/>
    <a:srgbClr val="1D70B8"/>
    <a:srgbClr val="009999"/>
    <a:srgbClr val="FF0066"/>
    <a:srgbClr val="5F5F5F"/>
    <a:srgbClr val="EBF5FF"/>
    <a:srgbClr val="F30DEE"/>
    <a:srgbClr val="EE7681"/>
    <a:srgbClr val="FFA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Světlý styl 3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Styl s motivem 1 – zvýraznění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Styl s motivem 1 – zvýraznění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Styl s motivem 2 – zvýraznění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Styl s motivem 2 – zvýraznění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F1AB2-1976-4502-BF36-3FF5EA218861}" styleName="Střední styl 4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Střední styl 4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25E5076-3810-47DD-B79F-674D7AD40C01}" styleName="Tmavý styl 1 – zvýraznění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Tmavý styl 2 – zvýraznění 1/zvýraznění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46F890A9-2807-4EBB-B81D-B2AA78EC7F39}" styleName="Tmavý styl 2 – zvýraznění 5/zvýraznění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Střední styl 1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Světlý styl 2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Světlý styl 2 – zvýraznění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Světlý styl 3 – zvýraznění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Střední styl 1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E25E649-3F16-4E02-A733-19D2CDBF48F0}" styleName="Střední styl 3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větlý styl 1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Světlý styl 1 – zvýraznění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16DA210-FB5B-4158-B5E0-FEB733F419BA}" styleName="Styl Světlá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FD4443E-F989-4FC4-A0C8-D5A2AF1F390B}" styleName="Tmavý styl 1 – zvýraznění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Střední styl 3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8B1032C-EA38-4F05-BA0D-38AFFFC7BED3}" styleName="Světlý styl 3 – zvýraznění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70"/>
  </p:normalViewPr>
  <p:slideViewPr>
    <p:cSldViewPr snapToGrid="0">
      <p:cViewPr varScale="1">
        <p:scale>
          <a:sx n="131" d="100"/>
          <a:sy n="131" d="100"/>
        </p:scale>
        <p:origin x="91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5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Složení příjemců podle počtu podpořených projektů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A1C-4E6F-A747-7E0A67F378C3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A1C-4E6F-A747-7E0A67F378C3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A1C-4E6F-A747-7E0A67F378C3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A1C-4E6F-A747-7E0A67F378C3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A1C-4E6F-A747-7E0A67F378C3}"/>
              </c:ext>
            </c:extLst>
          </c:dPt>
          <c:dPt>
            <c:idx val="5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A1C-4E6F-A747-7E0A67F378C3}"/>
              </c:ext>
            </c:extLst>
          </c:dPt>
          <c:dPt>
            <c:idx val="6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5A1C-4E6F-A747-7E0A67F378C3}"/>
              </c:ext>
            </c:extLst>
          </c:dPt>
          <c:dPt>
            <c:idx val="7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E-201D-4C8D-B8E7-1A44270B51BB}"/>
              </c:ext>
            </c:extLst>
          </c:dPt>
          <c:dLbls>
            <c:dLbl>
              <c:idx val="6"/>
              <c:layout>
                <c:manualLayout>
                  <c:x val="6.8153650526861977E-3"/>
                  <c:y val="-1.32900779574288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A1C-4E6F-A747-7E0A67F378C3}"/>
                </c:ext>
              </c:extLst>
            </c:dLbl>
            <c:dLbl>
              <c:idx val="7"/>
              <c:layout>
                <c:manualLayout>
                  <c:x val="4.6003714105632254E-2"/>
                  <c:y val="-2.9842637656803104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01D-4C8D-B8E7-1A44270B51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List1!$A$2:$A$9</c:f>
              <c:strCache>
                <c:ptCount val="8"/>
                <c:pt idx="0">
                  <c:v>Obec</c:v>
                </c:pt>
                <c:pt idx="1">
                  <c:v>SVJ</c:v>
                </c:pt>
                <c:pt idx="2">
                  <c:v>Kraj</c:v>
                </c:pt>
                <c:pt idx="3">
                  <c:v>NNO</c:v>
                </c:pt>
                <c:pt idx="4">
                  <c:v>Soukromý sektor</c:v>
                </c:pt>
                <c:pt idx="5">
                  <c:v>Státní příjemci</c:v>
                </c:pt>
                <c:pt idx="6">
                  <c:v>Církevní instituce</c:v>
                </c:pt>
                <c:pt idx="7">
                  <c:v>PO samosprávy</c:v>
                </c:pt>
              </c:strCache>
            </c:strRef>
          </c:cat>
          <c:val>
            <c:numRef>
              <c:f>List1!$B$2:$B$9</c:f>
              <c:numCache>
                <c:formatCode>0%</c:formatCode>
                <c:ptCount val="8"/>
                <c:pt idx="0">
                  <c:v>0.53599327003965869</c:v>
                </c:pt>
                <c:pt idx="1">
                  <c:v>0.1955293834875616</c:v>
                </c:pt>
                <c:pt idx="2">
                  <c:v>9.950727076072588E-2</c:v>
                </c:pt>
                <c:pt idx="3">
                  <c:v>5.2998437687777913E-2</c:v>
                </c:pt>
                <c:pt idx="4">
                  <c:v>7.6913832472058644E-2</c:v>
                </c:pt>
                <c:pt idx="5">
                  <c:v>1.5863477947362096E-2</c:v>
                </c:pt>
                <c:pt idx="6">
                  <c:v>2.0550414613628169E-2</c:v>
                </c:pt>
                <c:pt idx="7" formatCode="0.0%">
                  <c:v>2.6439129912270158E-3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E0-4459-852C-939EF9106A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Složení příjemců podle počtu podpořených projektů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A1C-4E6F-A747-7E0A67F378C3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A1C-4E6F-A747-7E0A67F378C3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A1C-4E6F-A747-7E0A67F378C3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A1C-4E6F-A747-7E0A67F378C3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A1C-4E6F-A747-7E0A67F378C3}"/>
              </c:ext>
            </c:extLst>
          </c:dPt>
          <c:dPt>
            <c:idx val="5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A1C-4E6F-A747-7E0A67F378C3}"/>
              </c:ext>
            </c:extLst>
          </c:dPt>
          <c:dPt>
            <c:idx val="6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5A1C-4E6F-A747-7E0A67F378C3}"/>
              </c:ext>
            </c:extLst>
          </c:dPt>
          <c:dPt>
            <c:idx val="7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E-201D-4C8D-B8E7-1A44270B51BB}"/>
              </c:ext>
            </c:extLst>
          </c:dPt>
          <c:dLbls>
            <c:dLbl>
              <c:idx val="6"/>
              <c:layout>
                <c:manualLayout>
                  <c:x val="6.8153650526861977E-3"/>
                  <c:y val="-1.32900779574288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A1C-4E6F-A747-7E0A67F378C3}"/>
                </c:ext>
              </c:extLst>
            </c:dLbl>
            <c:dLbl>
              <c:idx val="7"/>
              <c:layout>
                <c:manualLayout>
                  <c:x val="4.6003714105632254E-2"/>
                  <c:y val="-2.9842637656803104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01D-4C8D-B8E7-1A44270B51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List1!$A$2:$A$9</c:f>
              <c:strCache>
                <c:ptCount val="8"/>
                <c:pt idx="0">
                  <c:v>Obec</c:v>
                </c:pt>
                <c:pt idx="1">
                  <c:v>SVJ</c:v>
                </c:pt>
                <c:pt idx="2">
                  <c:v>Kraj</c:v>
                </c:pt>
                <c:pt idx="3">
                  <c:v>NNO</c:v>
                </c:pt>
                <c:pt idx="4">
                  <c:v>Soukromý sektor</c:v>
                </c:pt>
                <c:pt idx="5">
                  <c:v>Státní příjemci</c:v>
                </c:pt>
                <c:pt idx="6">
                  <c:v>Církevní instituce</c:v>
                </c:pt>
                <c:pt idx="7">
                  <c:v>PO samosprávy</c:v>
                </c:pt>
              </c:strCache>
            </c:strRef>
          </c:cat>
          <c:val>
            <c:numRef>
              <c:f>List1!$B$2:$B$9</c:f>
              <c:numCache>
                <c:formatCode>0%</c:formatCode>
                <c:ptCount val="8"/>
                <c:pt idx="0">
                  <c:v>0.36206638694951004</c:v>
                </c:pt>
                <c:pt idx="1">
                  <c:v>4.5434724058564115E-2</c:v>
                </c:pt>
                <c:pt idx="2">
                  <c:v>0.32570111051254053</c:v>
                </c:pt>
                <c:pt idx="3">
                  <c:v>3.0775001089809368E-2</c:v>
                </c:pt>
                <c:pt idx="4">
                  <c:v>0.13044089962841121</c:v>
                </c:pt>
                <c:pt idx="5">
                  <c:v>8.006532412417619E-2</c:v>
                </c:pt>
                <c:pt idx="6">
                  <c:v>2.1577510610963715E-2</c:v>
                </c:pt>
                <c:pt idx="7" formatCode="0.0%">
                  <c:v>3.9390430260249337E-3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E0-4459-852C-939EF9106A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61D0AC-43AB-41D4-86E8-17FEADBDF08C}" type="datetimeFigureOut">
              <a:rPr lang="cs-CZ" smtClean="0"/>
              <a:t>11.10.2021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8AEC34-F7C9-4DC8-A740-BE07CA30570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312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9129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46564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8114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93889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8924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36956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55649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09657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04686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659746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91132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14247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84567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52336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28482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338504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8177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3643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79997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28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61921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11.10.2021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1959940"/>
      </p:ext>
    </p:extLst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11.10.2021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5544257"/>
      </p:ext>
    </p:extLst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11.10.2021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01153924"/>
      </p:ext>
    </p:extLst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11.10.2021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3400163"/>
      </p:ext>
    </p:extLst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11.10.2021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63343669"/>
      </p:ext>
    </p:extLst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11.10.2021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8679257"/>
      </p:ext>
    </p:extLst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11.10.2021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2576516"/>
      </p:ext>
    </p:extLst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11.10.2021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7467745"/>
      </p:ext>
    </p:extLst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11.10.2021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7265599"/>
      </p:ext>
    </p:extLst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11.10.2021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8782240"/>
      </p:ext>
    </p:extLst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11.10.2021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0388309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09803C-109F-484A-83D6-FFACFBED6390}" type="datetimeFigureOut">
              <a:rPr lang="cs-CZ" smtClean="0"/>
              <a:t>11.10.2021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89781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5.png"/><Relationship Id="rId7" Type="http://schemas.microsoft.com/office/2007/relationships/hdphoto" Target="../media/hdphoto2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png"/><Relationship Id="rId5" Type="http://schemas.microsoft.com/office/2007/relationships/hdphoto" Target="../media/hdphoto1.wdp"/><Relationship Id="rId4" Type="http://schemas.openxmlformats.org/officeDocument/2006/relationships/image" Target="../media/image16.png"/><Relationship Id="rId9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4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0.jpeg"/><Relationship Id="rId5" Type="http://schemas.openxmlformats.org/officeDocument/2006/relationships/image" Target="../media/image37.png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EEB3DD6F-1990-4F9C-AFEC-09F142246C4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2127" y="953007"/>
            <a:ext cx="1899745" cy="1814273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A43E6383-5D61-495C-A034-7F3FD91FB32D}"/>
              </a:ext>
            </a:extLst>
          </p:cNvPr>
          <p:cNvSpPr txBox="1"/>
          <p:nvPr/>
        </p:nvSpPr>
        <p:spPr>
          <a:xfrm>
            <a:off x="0" y="2767280"/>
            <a:ext cx="9144000" cy="1812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s-CZ" sz="50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2014-2020</a:t>
            </a:r>
            <a:endParaRPr lang="cs-CZ" sz="50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it-IT" sz="2800" dirty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 lepší život v regionech </a:t>
            </a:r>
            <a:endParaRPr lang="cs-CZ" sz="2800" dirty="0">
              <a:solidFill>
                <a:srgbClr val="5F5F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ovéPole 1"/>
          <p:cNvSpPr txBox="1"/>
          <p:nvPr/>
        </p:nvSpPr>
        <p:spPr>
          <a:xfrm>
            <a:off x="942108" y="5273964"/>
            <a:ext cx="72597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dirty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Integrovaný regionální operační program</a:t>
            </a:r>
          </a:p>
        </p:txBody>
      </p:sp>
    </p:spTree>
    <p:extLst>
      <p:ext uri="{BB962C8B-B14F-4D97-AF65-F5344CB8AC3E}">
        <p14:creationId xmlns:p14="http://schemas.microsoft.com/office/powerpoint/2010/main" val="3332107497"/>
      </p:ext>
    </p:extLst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9841" y="922476"/>
            <a:ext cx="7830280" cy="559013"/>
          </a:xfrm>
        </p:spPr>
        <p:txBody>
          <a:bodyPr>
            <a:normAutofit/>
          </a:bodyPr>
          <a:lstStyle/>
          <a:p>
            <a:r>
              <a:rPr lang="cs-CZ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Stav IROP k 13. 9. 2021 </a:t>
            </a: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9" y="1998579"/>
            <a:ext cx="9034184" cy="2880660"/>
          </a:xfrm>
        </p:spPr>
      </p:pic>
    </p:spTree>
    <p:extLst>
      <p:ext uri="{BB962C8B-B14F-4D97-AF65-F5344CB8AC3E}">
        <p14:creationId xmlns:p14="http://schemas.microsoft.com/office/powerpoint/2010/main" val="3971370989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269" y="429766"/>
            <a:ext cx="6566488" cy="859536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Vysvětlení používaných pojmů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7269" y="1705854"/>
            <a:ext cx="8568186" cy="4218535"/>
          </a:xfrm>
        </p:spPr>
        <p:txBody>
          <a:bodyPr>
            <a:noAutofit/>
          </a:bodyPr>
          <a:lstStyle/>
          <a:p>
            <a:pPr defTabSz="457200"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Podpořený projekt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projekt, který získal právní akt (příslib proplacení dotace) </a:t>
            </a:r>
            <a:b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může se začít realizovat</a:t>
            </a:r>
          </a:p>
          <a:p>
            <a:pPr defTabSz="457200"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Zrealizovaný projekt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projekt, jehož realizace je úspěšně ukončena</a:t>
            </a:r>
          </a:p>
          <a:p>
            <a:pPr defTabSz="457200"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Proplacený projekt (prostředky)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projekt, který je zrealizován a výdaje na jeho realizaci jsou proplaceny příjemci</a:t>
            </a:r>
          </a:p>
          <a:p>
            <a:pPr defTabSz="457200"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2014-2020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programové období, během kterého jsou vybrané instituce pověřeny rozdělit finanční prostředky, které jim byly přiděleny na základě dohod s Evropskou unií. Podpořené projekty lze realizovat až do roku 2023, kdy bude znám jejich celkový počet. </a:t>
            </a:r>
          </a:p>
          <a:p>
            <a:pPr defTabSz="457200">
              <a:lnSpc>
                <a:spcPct val="150000"/>
              </a:lnSpc>
            </a:pPr>
            <a:endParaRPr lang="cs-CZ" sz="18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461736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268" y="429766"/>
            <a:ext cx="8216613" cy="859536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Oblasti podpory IROP 2014-2020 – část 1	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7269" y="1705854"/>
            <a:ext cx="8568186" cy="4218535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modernizace a rekonstrukce silnic II. a III. třídy,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moderní, bezpečná a ekologická regionální doprava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 – např. pořízení autobusů na elektřinu nebo plyn, trolejbusy, chytré zastávky, přestupní terminály, parkovací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cyklověže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, cyklostezky pro cestu do zaměstnání,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integrovaný záchranný systém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 – hasičské stříkačky a dopravní automobily, modernizace nebo nová výstavba hasičských zbrojnic, výcviková centra pro hasiče, policii a záchranku,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sociální integrace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 – vybavení zázemí pro poskytování sociálních služeb, terénní sociální služby, modernizace sociálních bytů, komunitní centra,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sociální podnikání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 – podpora podniků zaměstnávajících lidi znevýhodněné na trhu práce díky pořízení výrobních technologií,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zdravotnictví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 – nákup přístrojů pro nemocnice pro návaznou péči, pro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onkogynekologii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perinatologii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, transformace psychiatrické péče,</a:t>
            </a:r>
          </a:p>
        </p:txBody>
      </p:sp>
    </p:spTree>
    <p:extLst>
      <p:ext uri="{BB962C8B-B14F-4D97-AF65-F5344CB8AC3E}">
        <p14:creationId xmlns:p14="http://schemas.microsoft.com/office/powerpoint/2010/main" val="2418991685"/>
      </p:ext>
    </p:extLst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268" y="429766"/>
            <a:ext cx="8216613" cy="859536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Oblasti podpory IROP 2014-2020 – část 2	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7269" y="1705854"/>
            <a:ext cx="8568186" cy="4218535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vzdělávání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 – modernizace nebo výstavba mateřských škol, modernizace učeben jazyků, přírodních věd nebo IT na základních a středních školách,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zateplování bytových domů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 – kromě samotného zateplení také například solární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fotovoltaické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systémy,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kultura 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– revitalizace památek, modernizace krajských knihoven a muzeí,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 err="1">
                <a:latin typeface="Arial" panose="020B0604020202020204" pitchFamily="34" charset="0"/>
                <a:cs typeface="Arial" panose="020B0604020202020204" pitchFamily="34" charset="0"/>
              </a:rPr>
              <a:t>eGovernment</a:t>
            </a: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– informační a komunikační systémy veřejných institucí a jejich kybernetická bezpečnost,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územní rozvoj 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– pořízení územních plánů, regulačních plánů pro územní rozvoj,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CLLD 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– komunitně vedený místní rozvoj, podpora projektů ve spolupráci s místními akčními skupinami,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REACT-EU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 – oblast zdravotnictví, integrovaného záchranného systému a sociální infrastruktury se zvýšenou energetickou účinností</a:t>
            </a:r>
          </a:p>
        </p:txBody>
      </p:sp>
    </p:spTree>
    <p:extLst>
      <p:ext uri="{BB962C8B-B14F-4D97-AF65-F5344CB8AC3E}">
        <p14:creationId xmlns:p14="http://schemas.microsoft.com/office/powerpoint/2010/main" val="2763600977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268" y="429766"/>
            <a:ext cx="8216613" cy="859536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Finanční podpora v jednotlivých oblastech IROP 2014 - 2020</a:t>
            </a:r>
            <a:endParaRPr lang="cs-CZ" dirty="0">
              <a:solidFill>
                <a:srgbClr val="FF0000"/>
              </a:solidFill>
            </a:endParaRPr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1422554"/>
              </p:ext>
            </p:extLst>
          </p:nvPr>
        </p:nvGraphicFramePr>
        <p:xfrm>
          <a:off x="2582267" y="1247239"/>
          <a:ext cx="3650284" cy="4478801"/>
        </p:xfrm>
        <a:graphic>
          <a:graphicData uri="http://schemas.openxmlformats.org/drawingml/2006/table">
            <a:tbl>
              <a:tblPr firstRow="1" lastRow="1" bandRow="1">
                <a:tableStyleId>{BDBED569-4797-4DF1-A0F4-6AAB3CD982D8}</a:tableStyleId>
              </a:tblPr>
              <a:tblGrid>
                <a:gridCol w="1602027">
                  <a:extLst>
                    <a:ext uri="{9D8B030D-6E8A-4147-A177-3AD203B41FA5}">
                      <a16:colId xmlns:a16="http://schemas.microsoft.com/office/drawing/2014/main" val="4193601592"/>
                    </a:ext>
                  </a:extLst>
                </a:gridCol>
                <a:gridCol w="2048257">
                  <a:extLst>
                    <a:ext uri="{9D8B030D-6E8A-4147-A177-3AD203B41FA5}">
                      <a16:colId xmlns:a16="http://schemas.microsoft.com/office/drawing/2014/main" val="2819674046"/>
                    </a:ext>
                  </a:extLst>
                </a:gridCol>
              </a:tblGrid>
              <a:tr h="28705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Oblast podpory IROP</a:t>
                      </a:r>
                      <a:endParaRPr lang="cs-CZ" sz="10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>
                    <a:solidFill>
                      <a:srgbClr val="2074B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Finanční prostředky</a:t>
                      </a:r>
                      <a:r>
                        <a:rPr lang="cs-CZ" sz="9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z EFRR* v IROP </a:t>
                      </a:r>
                      <a:r>
                        <a:rPr lang="cs-CZ" sz="9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(Kč)</a:t>
                      </a:r>
                      <a:endParaRPr lang="cs-CZ" sz="10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>
                    <a:solidFill>
                      <a:srgbClr val="2074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4496864"/>
                  </a:ext>
                </a:extLst>
              </a:tr>
              <a:tr h="2133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Silnice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24 536 286 067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extLst>
                  <a:ext uri="{0D108BD9-81ED-4DB2-BD59-A6C34878D82A}">
                    <a16:rowId xmlns:a16="http://schemas.microsoft.com/office/drawing/2014/main" val="2398888355"/>
                  </a:ext>
                </a:extLst>
              </a:tr>
              <a:tr h="2133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Doprava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15 780 163 572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extLst>
                  <a:ext uri="{0D108BD9-81ED-4DB2-BD59-A6C34878D82A}">
                    <a16:rowId xmlns:a16="http://schemas.microsoft.com/office/drawing/2014/main" val="2981983711"/>
                  </a:ext>
                </a:extLst>
              </a:tr>
              <a:tr h="37275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Integrovaný</a:t>
                      </a:r>
                      <a:r>
                        <a:rPr lang="cs-CZ" sz="10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záchranný systém (</a:t>
                      </a:r>
                      <a:r>
                        <a:rPr lang="cs-CZ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IZS)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3 892 290 015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extLst>
                  <a:ext uri="{0D108BD9-81ED-4DB2-BD59-A6C34878D82A}">
                    <a16:rowId xmlns:a16="http://schemas.microsoft.com/office/drawing/2014/main" val="423000347"/>
                  </a:ext>
                </a:extLst>
              </a:tr>
              <a:tr h="23255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Sociální</a:t>
                      </a:r>
                      <a:r>
                        <a:rPr lang="cs-CZ" sz="10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infrastruktura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8 759 420 386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extLst>
                  <a:ext uri="{0D108BD9-81ED-4DB2-BD59-A6C34878D82A}">
                    <a16:rowId xmlns:a16="http://schemas.microsoft.com/office/drawing/2014/main" val="1722596548"/>
                  </a:ext>
                </a:extLst>
              </a:tr>
              <a:tr h="2133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Sociální podnikání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661 491 904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extLst>
                  <a:ext uri="{0D108BD9-81ED-4DB2-BD59-A6C34878D82A}">
                    <a16:rowId xmlns:a16="http://schemas.microsoft.com/office/drawing/2014/main" val="1588148825"/>
                  </a:ext>
                </a:extLst>
              </a:tr>
              <a:tr h="2133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Zdravotnictví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9 355 099 941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extLst>
                  <a:ext uri="{0D108BD9-81ED-4DB2-BD59-A6C34878D82A}">
                    <a16:rowId xmlns:a16="http://schemas.microsoft.com/office/drawing/2014/main" val="3279447148"/>
                  </a:ext>
                </a:extLst>
              </a:tr>
              <a:tr h="2133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Školství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17 373 530 534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extLst>
                  <a:ext uri="{0D108BD9-81ED-4DB2-BD59-A6C34878D82A}">
                    <a16:rowId xmlns:a16="http://schemas.microsoft.com/office/drawing/2014/main" val="3996901238"/>
                  </a:ext>
                </a:extLst>
              </a:tr>
              <a:tr h="2133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Zateplování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8 682 146 783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extLst>
                  <a:ext uri="{0D108BD9-81ED-4DB2-BD59-A6C34878D82A}">
                    <a16:rowId xmlns:a16="http://schemas.microsoft.com/office/drawing/2014/main" val="748229278"/>
                  </a:ext>
                </a:extLst>
              </a:tr>
              <a:tr h="2133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Kultura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11 062 038 703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extLst>
                  <a:ext uri="{0D108BD9-81ED-4DB2-BD59-A6C34878D82A}">
                    <a16:rowId xmlns:a16="http://schemas.microsoft.com/office/drawing/2014/main" val="501730537"/>
                  </a:ext>
                </a:extLst>
              </a:tr>
              <a:tr h="2133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eGovernment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9 562 731 485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extLst>
                  <a:ext uri="{0D108BD9-81ED-4DB2-BD59-A6C34878D82A}">
                    <a16:rowId xmlns:a16="http://schemas.microsoft.com/office/drawing/2014/main" val="1300294958"/>
                  </a:ext>
                </a:extLst>
              </a:tr>
              <a:tr h="2133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Územní plány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183 412 298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extLst>
                  <a:ext uri="{0D108BD9-81ED-4DB2-BD59-A6C34878D82A}">
                    <a16:rowId xmlns:a16="http://schemas.microsoft.com/office/drawing/2014/main" val="3914378534"/>
                  </a:ext>
                </a:extLst>
              </a:tr>
              <a:tr h="33800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Komunitně</a:t>
                      </a:r>
                      <a:r>
                        <a:rPr lang="cs-CZ" sz="10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vedený místní rozvoj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7 892 761 361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extLst>
                  <a:ext uri="{0D108BD9-81ED-4DB2-BD59-A6C34878D82A}">
                    <a16:rowId xmlns:a16="http://schemas.microsoft.com/office/drawing/2014/main" val="2650056098"/>
                  </a:ext>
                </a:extLst>
              </a:tr>
              <a:tr h="33800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Komunitně</a:t>
                      </a:r>
                      <a:r>
                        <a:rPr lang="cs-CZ" sz="10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vedený místní rozvoj – Technická pomoc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2 221 752 188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extLst>
                  <a:ext uri="{0D108BD9-81ED-4DB2-BD59-A6C34878D82A}">
                    <a16:rowId xmlns:a16="http://schemas.microsoft.com/office/drawing/2014/main" val="1110225709"/>
                  </a:ext>
                </a:extLst>
              </a:tr>
              <a:tr h="2133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Technická pomoc IROP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3 598 848 870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extLst>
                  <a:ext uri="{0D108BD9-81ED-4DB2-BD59-A6C34878D82A}">
                    <a16:rowId xmlns:a16="http://schemas.microsoft.com/office/drawing/2014/main" val="2609881450"/>
                  </a:ext>
                </a:extLst>
              </a:tr>
              <a:tr h="2133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REACT-EU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21 350 287 217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extLst>
                  <a:ext uri="{0D108BD9-81ED-4DB2-BD59-A6C34878D82A}">
                    <a16:rowId xmlns:a16="http://schemas.microsoft.com/office/drawing/2014/main" val="391685024"/>
                  </a:ext>
                </a:extLst>
              </a:tr>
              <a:tr h="2133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REACT-EU -</a:t>
                      </a:r>
                      <a:r>
                        <a:rPr lang="cs-CZ" sz="10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cs-CZ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Technická pomoc 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228 673 081</a:t>
                      </a:r>
                      <a:endParaRPr lang="cs-CZ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/>
                </a:tc>
                <a:extLst>
                  <a:ext uri="{0D108BD9-81ED-4DB2-BD59-A6C34878D82A}">
                    <a16:rowId xmlns:a16="http://schemas.microsoft.com/office/drawing/2014/main" val="3571108273"/>
                  </a:ext>
                </a:extLst>
              </a:tr>
              <a:tr h="213324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  <a:endParaRPr lang="cs-CZ" sz="900" b="1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>
                    <a:solidFill>
                      <a:srgbClr val="2074B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145 140 934 405</a:t>
                      </a:r>
                      <a:endParaRPr lang="cs-CZ" sz="900" b="1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9038" marR="39038" marT="0" marB="0" anchor="ctr">
                    <a:solidFill>
                      <a:srgbClr val="2074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8829620"/>
                  </a:ext>
                </a:extLst>
              </a:tr>
            </a:tbl>
          </a:graphicData>
        </a:graphic>
      </p:graphicFrame>
      <p:sp>
        <p:nvSpPr>
          <p:cNvPr id="5" name="TextovéPole 4"/>
          <p:cNvSpPr txBox="1"/>
          <p:nvPr/>
        </p:nvSpPr>
        <p:spPr>
          <a:xfrm>
            <a:off x="548640" y="5727802"/>
            <a:ext cx="83173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				  </a:t>
            </a:r>
          </a:p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				    *Evropský fond pro regionální rozvoj</a:t>
            </a:r>
          </a:p>
        </p:txBody>
      </p:sp>
    </p:spTree>
    <p:extLst>
      <p:ext uri="{BB962C8B-B14F-4D97-AF65-F5344CB8AC3E}">
        <p14:creationId xmlns:p14="http://schemas.microsoft.com/office/powerpoint/2010/main" val="3797974250"/>
      </p:ext>
    </p:extLst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7037" y="2150989"/>
            <a:ext cx="6566488" cy="859536"/>
          </a:xfrm>
        </p:spPr>
        <p:txBody>
          <a:bodyPr>
            <a:noAutofit/>
          </a:bodyPr>
          <a:lstStyle/>
          <a:p>
            <a:pPr algn="ctr"/>
            <a:r>
              <a:rPr lang="pl-PL" sz="36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 lepší život v regionech jsme z IROP zrealizovali</a:t>
            </a:r>
            <a:endParaRPr lang="cs-CZ" sz="3600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98387" y="1387069"/>
            <a:ext cx="6300907" cy="2193692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57200">
              <a:lnSpc>
                <a:spcPct val="110000"/>
              </a:lnSpc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631427"/>
      </p:ext>
    </p:extLst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269" y="122623"/>
            <a:ext cx="6566488" cy="859536"/>
          </a:xfrm>
        </p:spPr>
        <p:txBody>
          <a:bodyPr>
            <a:norm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Silnice a doprava	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7269" y="1194812"/>
            <a:ext cx="8207269" cy="4340775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cs-CZ" sz="2400" b="1" dirty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1618</a:t>
            </a:r>
            <a:r>
              <a:rPr lang="cs-CZ" sz="2400" b="1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cs-CZ" sz="2400" dirty="0">
                <a:solidFill>
                  <a:srgbClr val="1D70B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zrealizovaných projektů za </a:t>
            </a: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28,3</a:t>
            </a:r>
            <a:r>
              <a:rPr lang="cs-CZ" sz="2400" dirty="0">
                <a:solidFill>
                  <a:srgbClr val="1D70B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mld. Kč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3CD7E497-7466-40E8-A33E-45BA6EFC0F0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886" y="359648"/>
            <a:ext cx="1099845" cy="1249012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665" y="1819250"/>
            <a:ext cx="1481294" cy="1481294"/>
          </a:xfrm>
          <a:prstGeom prst="rect">
            <a:avLst/>
          </a:prstGeom>
        </p:spPr>
      </p:pic>
      <p:sp>
        <p:nvSpPr>
          <p:cNvPr id="9" name="Obdélník 8"/>
          <p:cNvSpPr/>
          <p:nvPr/>
        </p:nvSpPr>
        <p:spPr>
          <a:xfrm>
            <a:off x="2534498" y="233197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853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nových nízkoemisních vozidel MHD (tramvaje, autobusy, trolejbusy)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2534497" y="3644857"/>
            <a:ext cx="54665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770 km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zrekonstruovaných nebo modernizovaných silnic II. třídy a III. třídy</a:t>
            </a:r>
          </a:p>
        </p:txBody>
      </p:sp>
      <p:sp>
        <p:nvSpPr>
          <p:cNvPr id="12" name="Obdélník 11"/>
          <p:cNvSpPr/>
          <p:nvPr/>
        </p:nvSpPr>
        <p:spPr>
          <a:xfrm>
            <a:off x="2534498" y="495482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63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modernizovaných přestupních terminálů (přestupní místa, zastávky, parkoviště)</a:t>
            </a:r>
          </a:p>
        </p:txBody>
      </p:sp>
      <p:pic>
        <p:nvPicPr>
          <p:cNvPr id="6" name="Obrázek 5" descr="Obsah obrázku hračka, stůl&#10;&#10;Popis byl vytvořen automaticky">
            <a:extLst>
              <a:ext uri="{FF2B5EF4-FFF2-40B4-BE49-F238E27FC236}">
                <a16:creationId xmlns:a16="http://schemas.microsoft.com/office/drawing/2014/main" id="{2846DDAA-CF0C-4FFC-8FC6-B07345C21E4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18" y="4335164"/>
            <a:ext cx="1783241" cy="1783241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759811A4-6BD1-4F79-8C14-9F73D2DB38A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7364">
            <a:off x="621358" y="3099255"/>
            <a:ext cx="1657980" cy="1657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108304"/>
      </p:ext>
    </p:extLst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665" y="554386"/>
            <a:ext cx="6566488" cy="859536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Terminál Benešov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7269" y="1687382"/>
            <a:ext cx="3784474" cy="421853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Přestavba autobusového nádraží poskytuje autobusová stání pro meziměstskou dopravu i linky MHD. Celý terminál je řešený bezbariérově a díky novému podchodu je propojený s vlakovým nádražím.</a:t>
            </a:r>
          </a:p>
          <a:p>
            <a:pPr>
              <a:lnSpc>
                <a:spcPct val="150000"/>
              </a:lnSpc>
            </a:pP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Výše dotace EU: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94,4 mil. Kč</a:t>
            </a:r>
          </a:p>
          <a:p>
            <a:pPr lvl="0"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Příjemce: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Město Benešov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3CD7E497-7466-40E8-A33E-45BA6EFC0F0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886" y="359648"/>
            <a:ext cx="1099845" cy="1249012"/>
          </a:xfrm>
          <a:prstGeom prst="rect">
            <a:avLst/>
          </a:prstGeom>
        </p:spPr>
      </p:pic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694" y="1881564"/>
            <a:ext cx="4798826" cy="3198436"/>
          </a:xfrm>
          <a:ln w="28575">
            <a:solidFill>
              <a:srgbClr val="5F5F5F"/>
            </a:solidFill>
          </a:ln>
        </p:spPr>
      </p:pic>
    </p:spTree>
    <p:extLst>
      <p:ext uri="{BB962C8B-B14F-4D97-AF65-F5344CB8AC3E}">
        <p14:creationId xmlns:p14="http://schemas.microsoft.com/office/powerpoint/2010/main" val="901492336"/>
      </p:ext>
    </p:extLst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269" y="120990"/>
            <a:ext cx="6566488" cy="859536"/>
          </a:xfrm>
        </p:spPr>
        <p:txBody>
          <a:bodyPr>
            <a:norm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Integrovaný záchranný systém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7269" y="1123498"/>
            <a:ext cx="8207269" cy="4083863"/>
          </a:xfrm>
        </p:spPr>
        <p:txBody>
          <a:bodyPr>
            <a:normAutofit/>
          </a:bodyPr>
          <a:lstStyle/>
          <a:p>
            <a:pPr defTabSz="457200">
              <a:lnSpc>
                <a:spcPct val="110000"/>
              </a:lnSpc>
            </a:pPr>
            <a:r>
              <a:rPr lang="cs-CZ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460 </a:t>
            </a:r>
            <a:r>
              <a:rPr lang="cs-CZ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zrealizovaných projektů za </a:t>
            </a:r>
            <a:r>
              <a:rPr lang="cs-CZ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3,7 </a:t>
            </a: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mld. Kč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3066290" y="242016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339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kusů techniky IZS (zásahová vozidla)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3066290" y="372269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lang="cs-CZ" b="1">
                <a:latin typeface="Arial" panose="020B0604020202020204" pitchFamily="34" charset="0"/>
                <a:cs typeface="Arial" panose="020B0604020202020204" pitchFamily="34" charset="0"/>
              </a:rPr>
              <a:t>131</a:t>
            </a:r>
            <a:r>
              <a:rPr lang="cs-CZ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modernizovaných stanic IZS</a:t>
            </a:r>
            <a:endParaRPr lang="cs-CZ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délník 11"/>
          <p:cNvSpPr/>
          <p:nvPr/>
        </p:nvSpPr>
        <p:spPr>
          <a:xfrm>
            <a:off x="3192598" y="496359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45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modernizovaných objektů ve</a:t>
            </a:r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školících střediscích IZS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7DD03904-FDE5-4387-88E4-D68081CA553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4392" y="337795"/>
            <a:ext cx="1090146" cy="1237997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3EBED8A9-77E2-4424-B3D7-9D9E90418D8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9199" y="1832479"/>
            <a:ext cx="1544699" cy="1544699"/>
          </a:xfrm>
          <a:prstGeom prst="rect">
            <a:avLst/>
          </a:prstGeom>
        </p:spPr>
      </p:pic>
      <p:pic>
        <p:nvPicPr>
          <p:cNvPr id="15" name="Obrázek 14" descr="Obsah obrázku budova, hračka, vysoký, ulice&#10;&#10;Popis byl vytvořen automaticky">
            <a:extLst>
              <a:ext uri="{FF2B5EF4-FFF2-40B4-BE49-F238E27FC236}">
                <a16:creationId xmlns:a16="http://schemas.microsoft.com/office/drawing/2014/main" id="{DE7053D6-C78C-407A-A553-66F32DE47F1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236" y="4341834"/>
            <a:ext cx="1856623" cy="1856623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C6A4CA8B-579E-4277-901F-52D5621A8B7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497" y="2887372"/>
            <a:ext cx="1877025" cy="187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981453"/>
      </p:ext>
    </p:extLst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39" y="487202"/>
            <a:ext cx="6942901" cy="1278639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Zvýšení odolnosti stanice Zlín Hasičského záchranného sboru Zlínského kraje</a:t>
            </a:r>
            <a:endParaRPr lang="cs-CZ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38" y="1705335"/>
            <a:ext cx="3634801" cy="449568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Přístavba budovy obsahuje místnosti pro nepřetržitou denní i noční pohotovost, zázemí a sociální zařízení, technologické místnosti a sklady a garáže.</a:t>
            </a:r>
          </a:p>
          <a:p>
            <a:pPr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Výše dotace EU: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116,5 mil. Kč</a:t>
            </a:r>
          </a:p>
          <a:p>
            <a:pPr lvl="0"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Příjemce: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Hasičský záchranný sbor Zlínského kraje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8FA2084D-4F53-49C8-BB61-D5830087498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2740" y="349667"/>
            <a:ext cx="1128698" cy="1281777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639" y="1765841"/>
            <a:ext cx="4599960" cy="3449971"/>
          </a:xfrm>
          <a:prstGeom prst="rect">
            <a:avLst/>
          </a:prstGeom>
          <a:ln w="28575">
            <a:solidFill>
              <a:srgbClr val="2074BA"/>
            </a:solidFill>
          </a:ln>
        </p:spPr>
      </p:pic>
    </p:spTree>
    <p:extLst>
      <p:ext uri="{BB962C8B-B14F-4D97-AF65-F5344CB8AC3E}">
        <p14:creationId xmlns:p14="http://schemas.microsoft.com/office/powerpoint/2010/main" val="2875761324"/>
      </p:ext>
    </p:extLst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178" y="303786"/>
            <a:ext cx="6731934" cy="859536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Infrastruktura sociálních služeb a sociální podnikání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7269" y="1163322"/>
            <a:ext cx="8207269" cy="4307609"/>
          </a:xfrm>
        </p:spPr>
        <p:txBody>
          <a:bodyPr>
            <a:normAutofit/>
          </a:bodyPr>
          <a:lstStyle/>
          <a:p>
            <a:pPr defTabSz="457200">
              <a:lnSpc>
                <a:spcPct val="110000"/>
              </a:lnSpc>
            </a:pP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790</a:t>
            </a:r>
            <a:r>
              <a:rPr lang="cs-CZ" sz="2400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zrealizovaných projektů za </a:t>
            </a: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4,9 mld. Kč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2240107" y="2334809"/>
            <a:ext cx="65275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259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nových pracovních míst pro sociálně a zdravotně znevýhodněné osoby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2240107" y="3429000"/>
            <a:ext cx="53248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endParaRPr lang="cs-CZ" b="1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1177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podpořených zařízení poskytujících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sociální služby a péči</a:t>
            </a:r>
          </a:p>
        </p:txBody>
      </p:sp>
      <p:sp>
        <p:nvSpPr>
          <p:cNvPr id="12" name="Obdélník 11"/>
          <p:cNvSpPr/>
          <p:nvPr/>
        </p:nvSpPr>
        <p:spPr>
          <a:xfrm>
            <a:off x="2232953" y="4481743"/>
            <a:ext cx="63704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1188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zmodernizovaných bytů pro sociální bydlení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1C85F7AE-8E43-4ED6-A542-BCAC4241F4A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4993" y="143184"/>
            <a:ext cx="1060371" cy="1204185"/>
          </a:xfrm>
          <a:prstGeom prst="rect">
            <a:avLst/>
          </a:prstGeom>
        </p:spPr>
      </p:pic>
      <p:pic>
        <p:nvPicPr>
          <p:cNvPr id="17" name="Obrázek 16" descr="Obsah obrázku box&#10;&#10;Popis byl vytvořen automaticky">
            <a:extLst>
              <a:ext uri="{FF2B5EF4-FFF2-40B4-BE49-F238E27FC236}">
                <a16:creationId xmlns:a16="http://schemas.microsoft.com/office/drawing/2014/main" id="{9AFF2D7E-D6EF-4BE5-BD54-B7C312BF58E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268" y="1607231"/>
            <a:ext cx="1834369" cy="1834369"/>
          </a:xfrm>
          <a:prstGeom prst="rect">
            <a:avLst/>
          </a:prstGeom>
        </p:spPr>
      </p:pic>
      <p:pic>
        <p:nvPicPr>
          <p:cNvPr id="18" name="Obrázek 17" descr="Obsah obrázku podepsat, box, zastavit, červená&#10;&#10;Popis byl vytvořen automaticky">
            <a:extLst>
              <a:ext uri="{FF2B5EF4-FFF2-40B4-BE49-F238E27FC236}">
                <a16:creationId xmlns:a16="http://schemas.microsoft.com/office/drawing/2014/main" id="{F01D7C7D-4CD1-4F3A-BA3A-690626CBDFD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904" y="2981140"/>
            <a:ext cx="1996025" cy="2027498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E50683C4-4F52-4FC8-B6E7-5B1A9B72DF83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04" y="4475013"/>
            <a:ext cx="2016055" cy="201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20278"/>
      </p:ext>
    </p:extLst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886" y="353539"/>
            <a:ext cx="6209872" cy="616357"/>
          </a:xfrm>
        </p:spPr>
        <p:txBody>
          <a:bodyPr>
            <a:norm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 pro uličníka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9886" y="1462487"/>
            <a:ext cx="3523496" cy="365319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Užitkový automobil pro terénní sociální službu nízkoprahového zařízení pro děti a mládež 6 - 20 let Klub Uličník působí v sociálně vyloučených lokalitách </a:t>
            </a:r>
            <a:r>
              <a:rPr lang="cs-CZ" sz="1800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Poběžovicka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Domažlic.</a:t>
            </a:r>
            <a:b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s-CZ" sz="18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Výše dotace EU: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1,1 mil. Kč</a:t>
            </a:r>
          </a:p>
          <a:p>
            <a:pPr lvl="0"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Příjemce: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Diakonie ČCE - středisko Západní Čechy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E1D86A82-EC3D-47CB-8620-54F29D0356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4201" y="257692"/>
            <a:ext cx="1089913" cy="1237733"/>
          </a:xfrm>
          <a:prstGeom prst="rect">
            <a:avLst/>
          </a:prstGeom>
        </p:spPr>
      </p:pic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763" y="1964892"/>
            <a:ext cx="4572000" cy="3048000"/>
          </a:xfrm>
          <a:ln w="28575">
            <a:solidFill>
              <a:srgbClr val="FF0066"/>
            </a:solidFill>
          </a:ln>
        </p:spPr>
      </p:pic>
    </p:spTree>
    <p:extLst>
      <p:ext uri="{BB962C8B-B14F-4D97-AF65-F5344CB8AC3E}">
        <p14:creationId xmlns:p14="http://schemas.microsoft.com/office/powerpoint/2010/main" val="303553758"/>
      </p:ext>
    </p:extLst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269" y="141229"/>
            <a:ext cx="6731934" cy="859536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Infrastruktura zdravotních služeb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7269" y="1156444"/>
            <a:ext cx="8207269" cy="4083863"/>
          </a:xfrm>
        </p:spPr>
        <p:txBody>
          <a:bodyPr>
            <a:normAutofit/>
          </a:bodyPr>
          <a:lstStyle/>
          <a:p>
            <a:pPr defTabSz="457200">
              <a:lnSpc>
                <a:spcPct val="110000"/>
              </a:lnSpc>
            </a:pP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130 </a:t>
            </a:r>
            <a:r>
              <a:rPr lang="cs-CZ" sz="2400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zrealizovaných projektů za </a:t>
            </a: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6,8 mld. Kč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2406307" y="2459937"/>
            <a:ext cx="65275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4 738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nových nebo zmodernizovaných lůžek</a:t>
            </a:r>
          </a:p>
          <a:p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767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nových nebo zmodernizovaných specializovaných lůžek</a:t>
            </a:r>
          </a:p>
          <a:p>
            <a:endParaRPr lang="cs-CZ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délník 10"/>
          <p:cNvSpPr/>
          <p:nvPr/>
        </p:nvSpPr>
        <p:spPr>
          <a:xfrm>
            <a:off x="2406307" y="3169950"/>
            <a:ext cx="5968409" cy="1494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endParaRPr lang="cs-CZ" b="1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nových nebo zmodernizovaných počítačových      tomografií (CT) </a:t>
            </a:r>
            <a:b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magnetických rezonancí</a:t>
            </a:r>
          </a:p>
          <a:p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73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rentgenů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269F843F-CFA5-4BB9-BD40-26A17626007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618" y="143552"/>
            <a:ext cx="1114030" cy="1265120"/>
          </a:xfrm>
          <a:prstGeom prst="rect">
            <a:avLst/>
          </a:prstGeom>
        </p:spPr>
      </p:pic>
      <p:pic>
        <p:nvPicPr>
          <p:cNvPr id="14" name="Obrázek 13" descr="Obsah obrázku hračka&#10;&#10;Popis byl vytvořen automaticky">
            <a:extLst>
              <a:ext uri="{FF2B5EF4-FFF2-40B4-BE49-F238E27FC236}">
                <a16:creationId xmlns:a16="http://schemas.microsoft.com/office/drawing/2014/main" id="{F07FD02C-1B6F-41D6-993B-32F31818707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931" y="4468777"/>
            <a:ext cx="1588988" cy="1588988"/>
          </a:xfrm>
          <a:prstGeom prst="rect">
            <a:avLst/>
          </a:prstGeom>
        </p:spPr>
      </p:pic>
      <p:pic>
        <p:nvPicPr>
          <p:cNvPr id="15" name="Obrázek 14" descr="Obsah obrázku hračka, jídlo&#10;&#10;Popis byl vytvořen automaticky">
            <a:extLst>
              <a:ext uri="{FF2B5EF4-FFF2-40B4-BE49-F238E27FC236}">
                <a16:creationId xmlns:a16="http://schemas.microsoft.com/office/drawing/2014/main" id="{61E41CAD-37E8-4FFB-B47A-AE3854EF706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116" y="2870472"/>
            <a:ext cx="2362617" cy="2362145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2420180" y="5004511"/>
            <a:ext cx="6031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69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podpořených nemocnic a zdravotnických zařízení</a:t>
            </a:r>
          </a:p>
        </p:txBody>
      </p:sp>
      <p:pic>
        <p:nvPicPr>
          <p:cNvPr id="6" name="Obrázek 5" descr="Obsah obrázku hračka, hydrant&#10;&#10;Popis byl vytvořen automaticky">
            <a:extLst>
              <a:ext uri="{FF2B5EF4-FFF2-40B4-BE49-F238E27FC236}">
                <a16:creationId xmlns:a16="http://schemas.microsoft.com/office/drawing/2014/main" id="{5998B4D1-A198-47A1-B512-33F64676B493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31" y="1537199"/>
            <a:ext cx="2084764" cy="208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756169"/>
      </p:ext>
    </p:extLst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482" y="508350"/>
            <a:ext cx="6723315" cy="859536"/>
          </a:xfrm>
        </p:spPr>
        <p:txBody>
          <a:bodyPr>
            <a:noAutofit/>
          </a:bodyPr>
          <a:lstStyle/>
          <a:p>
            <a:r>
              <a:rPr lang="pl-PL" sz="29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Zvýšení kvality návazné péče v Městské nemocnici v Litoměřicích</a:t>
            </a:r>
            <a:endParaRPr lang="cs-CZ" sz="2900" b="1" dirty="0">
              <a:solidFill>
                <a:srgbClr val="1D70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1481" y="1874278"/>
            <a:ext cx="4124337" cy="396310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 řeší obnovu přístrojového vybavení, technologií </a:t>
            </a:r>
            <a:b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vč. stavebních úprav pro zajištění </a:t>
            </a:r>
            <a:b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 zajištění kvalitní zdravotní péče</a:t>
            </a:r>
            <a:b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Litoměřicku.</a:t>
            </a:r>
          </a:p>
          <a:p>
            <a:pPr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Výše dotace EU: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84 mil. Kč </a:t>
            </a:r>
            <a:r>
              <a:rPr lang="cs-CZ" sz="18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s-CZ" sz="18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Příjemce: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Krajská zdravotní, a.s.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BC264629-6316-46C0-8432-D748CA60C26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2285" y="184948"/>
            <a:ext cx="1120421" cy="1272378"/>
          </a:xfrm>
          <a:prstGeom prst="rect">
            <a:avLst/>
          </a:prstGeom>
        </p:spPr>
      </p:pic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706" y="2074204"/>
            <a:ext cx="4572000" cy="3051048"/>
          </a:xfrm>
          <a:ln w="28575">
            <a:solidFill>
              <a:srgbClr val="009999"/>
            </a:solidFill>
          </a:ln>
        </p:spPr>
      </p:pic>
    </p:spTree>
    <p:extLst>
      <p:ext uri="{BB962C8B-B14F-4D97-AF65-F5344CB8AC3E}">
        <p14:creationId xmlns:p14="http://schemas.microsoft.com/office/powerpoint/2010/main" val="1837611600"/>
      </p:ext>
    </p:extLst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322" y="142432"/>
            <a:ext cx="6731934" cy="859536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Infrastruktura pro školství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8518" y="1172483"/>
            <a:ext cx="8207269" cy="4083863"/>
          </a:xfrm>
        </p:spPr>
        <p:txBody>
          <a:bodyPr>
            <a:normAutofit/>
          </a:bodyPr>
          <a:lstStyle/>
          <a:p>
            <a:pPr defTabSz="457200">
              <a:lnSpc>
                <a:spcPct val="110000"/>
              </a:lnSpc>
            </a:pP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2 189</a:t>
            </a:r>
            <a:r>
              <a:rPr lang="cs-CZ" sz="2400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zrealizovaných projektů za </a:t>
            </a: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17,5 mld. Kč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2331418" y="2369416"/>
            <a:ext cx="65275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297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zmodernizovaných školek poskytne </a:t>
            </a:r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kapacitu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 téměř </a:t>
            </a:r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14 425 tis. dětí</a:t>
            </a:r>
          </a:p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délník 10"/>
          <p:cNvSpPr/>
          <p:nvPr/>
        </p:nvSpPr>
        <p:spPr>
          <a:xfrm>
            <a:off x="2364591" y="343580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endParaRPr lang="cs-CZ" b="1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1 389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zmodernizovaných ZŠ</a:t>
            </a:r>
            <a:b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501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zmodernizovaných SŠ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2254903" y="4999013"/>
            <a:ext cx="4599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9FD1D3D2-7B80-47EC-99F5-D12B6D0B8DA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4935" y="147023"/>
            <a:ext cx="1120852" cy="1272869"/>
          </a:xfrm>
          <a:prstGeom prst="rect">
            <a:avLst/>
          </a:prstGeom>
        </p:spPr>
      </p:pic>
      <p:pic>
        <p:nvPicPr>
          <p:cNvPr id="14" name="Obrázek 13" descr="Obsah obrázku stůl&#10;&#10;Popis byl vytvořen automaticky">
            <a:extLst>
              <a:ext uri="{FF2B5EF4-FFF2-40B4-BE49-F238E27FC236}">
                <a16:creationId xmlns:a16="http://schemas.microsoft.com/office/drawing/2014/main" id="{A08770F2-5B00-474F-A5E2-6AA8B0716A0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195" y="1728057"/>
            <a:ext cx="1712077" cy="1712077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289" y="3094554"/>
            <a:ext cx="1931205" cy="1931205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2325129" y="4532791"/>
            <a:ext cx="58318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383 795 žáků a 155 124 studentů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může vzdělávat v modernizovaných učebnách</a:t>
            </a:r>
          </a:p>
        </p:txBody>
      </p:sp>
      <p:pic>
        <p:nvPicPr>
          <p:cNvPr id="7" name="Obrázek 6" descr="Obsah obrázku hračka&#10;&#10;Popis byl vytvořen automaticky">
            <a:extLst>
              <a:ext uri="{FF2B5EF4-FFF2-40B4-BE49-F238E27FC236}">
                <a16:creationId xmlns:a16="http://schemas.microsoft.com/office/drawing/2014/main" id="{19D3F123-7DD8-404E-9C6C-21EDE2FADE6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16" y="4532791"/>
            <a:ext cx="1447111" cy="1447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592014"/>
      </p:ext>
    </p:extLst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0" y="279719"/>
            <a:ext cx="5898976" cy="1078992"/>
          </a:xfrm>
        </p:spPr>
        <p:txBody>
          <a:bodyPr>
            <a:normAutofit fontScale="90000"/>
          </a:bodyPr>
          <a:lstStyle/>
          <a:p>
            <a:r>
              <a:rPr lang="pl-PL" sz="29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Modernizace učeben, vybavení a vnitřní konektivity školy - Gymnázium Olomouc - Hejčín</a:t>
            </a:r>
            <a:endParaRPr lang="cs-CZ" sz="2900" b="1" dirty="0">
              <a:solidFill>
                <a:srgbClr val="1D70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9946" y="1842830"/>
            <a:ext cx="3811145" cy="395377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Díky projektu IROP má Gymnázium </a:t>
            </a:r>
            <a:r>
              <a:rPr lang="cs-CZ" sz="1800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Hejčín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modernizované učebny cizích jazyků (2), matematiky, zeměpisu, </a:t>
            </a:r>
            <a:r>
              <a:rPr lang="cs-CZ" sz="1800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laboratře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fyziky (2), chemie, biologie a příslušné kabinety.</a:t>
            </a:r>
          </a:p>
          <a:p>
            <a:pPr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Výše dotace EU: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22,6 mil. Kč</a:t>
            </a:r>
          </a:p>
          <a:p>
            <a:pPr lvl="0"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Příjemce: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Olomoucký kraj</a:t>
            </a: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2C7F59A9-8B23-4BA9-9BBB-DA2841C77D8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9428" y="242846"/>
            <a:ext cx="1130832" cy="1284202"/>
          </a:xfrm>
          <a:prstGeom prst="rect">
            <a:avLst/>
          </a:prstGeom>
        </p:spPr>
      </p:pic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406" y="2048019"/>
            <a:ext cx="4572000" cy="3048000"/>
          </a:xfrm>
          <a:ln w="28575"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2164888484"/>
      </p:ext>
    </p:extLst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269" y="306938"/>
            <a:ext cx="6731934" cy="859536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Energetické úspory – zateplování bytových domů	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7269" y="1166474"/>
            <a:ext cx="8207269" cy="4258275"/>
          </a:xfrm>
        </p:spPr>
        <p:txBody>
          <a:bodyPr>
            <a:normAutofit/>
          </a:bodyPr>
          <a:lstStyle/>
          <a:p>
            <a:pPr defTabSz="457200">
              <a:lnSpc>
                <a:spcPct val="110000"/>
              </a:lnSpc>
            </a:pP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2 243 </a:t>
            </a:r>
            <a:r>
              <a:rPr lang="cs-CZ" sz="2400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projektů za </a:t>
            </a: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4,9 mld. Kč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délník 10"/>
          <p:cNvSpPr/>
          <p:nvPr/>
        </p:nvSpPr>
        <p:spPr>
          <a:xfrm>
            <a:off x="2665319" y="214768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endParaRPr lang="cs-CZ" b="1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56 438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domácností ušetří za energie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2600607" y="4298017"/>
            <a:ext cx="4599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48 %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průměrná úspora nákladů za energie 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055B5604-2E14-4B1F-A419-D86DF52FC22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7972" y="223567"/>
            <a:ext cx="1148759" cy="1304561"/>
          </a:xfrm>
          <a:prstGeom prst="rect">
            <a:avLst/>
          </a:prstGeom>
        </p:spPr>
      </p:pic>
      <p:pic>
        <p:nvPicPr>
          <p:cNvPr id="12" name="Obrázek 11" descr="Obsah obrázku hračka&#10;&#10;Popis byl vytvořen automaticky">
            <a:extLst>
              <a:ext uri="{FF2B5EF4-FFF2-40B4-BE49-F238E27FC236}">
                <a16:creationId xmlns:a16="http://schemas.microsoft.com/office/drawing/2014/main" id="{A95D27FE-8DB2-4669-AE7B-995734D70BF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076" y="1530398"/>
            <a:ext cx="2296165" cy="2296165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71A67E7A-2AC8-4E47-9461-BD99DBA6E660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06" y="3533460"/>
            <a:ext cx="2003104" cy="200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773097"/>
      </p:ext>
    </p:extLst>
  </p:cSld>
  <p:clrMapOvr>
    <a:masterClrMapping/>
  </p:clrMapOvr>
  <p:transition spd="slow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050" y="531182"/>
            <a:ext cx="7407736" cy="859536"/>
          </a:xfrm>
        </p:spPr>
        <p:txBody>
          <a:bodyPr>
            <a:noAutofit/>
          </a:bodyPr>
          <a:lstStyle/>
          <a:p>
            <a:r>
              <a:rPr lang="pl-PL" sz="29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Zateplení panelových bytových domů na sídlišti II. v Bystřice nad Pernštejnem</a:t>
            </a:r>
            <a:endParaRPr lang="cs-CZ" sz="2900" b="1" dirty="0">
              <a:solidFill>
                <a:srgbClr val="1D70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0049" y="1819796"/>
            <a:ext cx="4621477" cy="322293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Díky projektu byl modernizován </a:t>
            </a:r>
            <a:b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soubor 6 panelových domů ve </a:t>
            </a:r>
            <a:b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vlastnictví města. Došlo </a:t>
            </a:r>
            <a:b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 zateplení obálky budov, což </a:t>
            </a:r>
            <a:b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přispěje ke  snížení energetické </a:t>
            </a:r>
            <a:b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náročnosti budov.</a:t>
            </a:r>
          </a:p>
          <a:p>
            <a:pPr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Výše dotace EU: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11,4 mil. Kč</a:t>
            </a:r>
          </a:p>
          <a:p>
            <a:pPr lvl="0"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Příjemce: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Město Bystřice nad Pernštejnem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DF284294-3EF2-40C7-81BF-5EDB56FE12D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3554" y="259888"/>
            <a:ext cx="1088273" cy="1235871"/>
          </a:xfrm>
          <a:prstGeom prst="rect">
            <a:avLst/>
          </a:prstGeom>
        </p:spPr>
      </p:pic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9827" y="1994734"/>
            <a:ext cx="4572000" cy="3048000"/>
          </a:xfrm>
          <a:ln w="28575"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3905376385"/>
      </p:ext>
    </p:extLst>
  </p:cSld>
  <p:clrMapOvr>
    <a:masterClrMapping/>
  </p:clrMapOvr>
  <p:transition spd="slow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434" y="160000"/>
            <a:ext cx="6731934" cy="859536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Památky, muzea, knihovny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2434" y="1153205"/>
            <a:ext cx="8207269" cy="4270323"/>
          </a:xfrm>
        </p:spPr>
        <p:txBody>
          <a:bodyPr>
            <a:normAutofit/>
          </a:bodyPr>
          <a:lstStyle/>
          <a:p>
            <a:pPr defTabSz="457200">
              <a:lnSpc>
                <a:spcPct val="110000"/>
              </a:lnSpc>
            </a:pP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111 </a:t>
            </a:r>
            <a:r>
              <a:rPr lang="cs-CZ" sz="2400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zrealizovaných</a:t>
            </a: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400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projektů za </a:t>
            </a: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3,1 mld. Kč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2398904" y="2536189"/>
            <a:ext cx="65275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79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zrekonstruovaných památek 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délník 10"/>
          <p:cNvSpPr/>
          <p:nvPr/>
        </p:nvSpPr>
        <p:spPr>
          <a:xfrm>
            <a:off x="2398904" y="3608694"/>
            <a:ext cx="53066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zmodernizovaných muzeí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2254903" y="4999013"/>
            <a:ext cx="4599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2398904" y="4891607"/>
            <a:ext cx="5901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cs-CZ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zmodernizovaných krajských knihoven</a:t>
            </a:r>
          </a:p>
        </p:txBody>
      </p:sp>
      <p:pic>
        <p:nvPicPr>
          <p:cNvPr id="12" name="Obrázek 11" descr="Obsah obrázku hračka&#10;&#10;Popis byl vytvořen automaticky">
            <a:extLst>
              <a:ext uri="{FF2B5EF4-FFF2-40B4-BE49-F238E27FC236}">
                <a16:creationId xmlns:a16="http://schemas.microsoft.com/office/drawing/2014/main" id="{CCC420BB-76EE-4208-960E-C8CC3549D1E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469" y="1853833"/>
            <a:ext cx="1333434" cy="1333434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509ABA28-C23A-460F-88D1-A8FF3C668B6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1601" y="245935"/>
            <a:ext cx="1114640" cy="1265813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20B2DCE7-E5E3-48BB-95CF-2EF7ECDCFDD8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08" y="2844776"/>
            <a:ext cx="1939425" cy="1939425"/>
          </a:xfrm>
          <a:prstGeom prst="rect">
            <a:avLst/>
          </a:prstGeom>
        </p:spPr>
      </p:pic>
      <p:pic>
        <p:nvPicPr>
          <p:cNvPr id="10" name="Obrázek 9" descr="Obsah obrázku hračka&#10;&#10;Popis byl vytvořen automaticky">
            <a:extLst>
              <a:ext uri="{FF2B5EF4-FFF2-40B4-BE49-F238E27FC236}">
                <a16:creationId xmlns:a16="http://schemas.microsoft.com/office/drawing/2014/main" id="{65B693A3-EFE0-47FC-851D-6E031AA3DCB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94" y="4274406"/>
            <a:ext cx="1715209" cy="171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566303"/>
      </p:ext>
    </p:extLst>
  </p:cSld>
  <p:clrMapOvr>
    <a:masterClrMapping/>
  </p:clrMapOvr>
  <p:transition spd="slow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974" y="-140363"/>
            <a:ext cx="7065504" cy="1495367"/>
          </a:xfrm>
        </p:spPr>
        <p:txBody>
          <a:bodyPr>
            <a:noAutofit/>
          </a:bodyPr>
          <a:lstStyle/>
          <a:p>
            <a:r>
              <a:rPr lang="cs-CZ" sz="29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Revitalizace Národní kulturní památky Vlašský dvůr v Kutné Hoře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1367" y="1816304"/>
            <a:ext cx="3573326" cy="384243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Díky podpoře z IROP došlo k obnově památky a modernizaci expozic, které přispějí ke zvýšení</a:t>
            </a:r>
            <a:b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návštěvnosti.</a:t>
            </a:r>
          </a:p>
          <a:p>
            <a:pPr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Výše dotace EU: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84 mil. Kč</a:t>
            </a:r>
          </a:p>
          <a:p>
            <a:pPr lvl="0"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Příjemce:</a:t>
            </a:r>
            <a:r>
              <a:rPr lang="cs-CZ" sz="18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Město Kutná Hora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3782B919-18B8-4B28-90C6-7C665CFFDA2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7478" y="246210"/>
            <a:ext cx="1114640" cy="1265813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693" y="1898596"/>
            <a:ext cx="4537425" cy="3024211"/>
          </a:xfrm>
          <a:prstGeom prst="rect">
            <a:avLst/>
          </a:prstGeom>
          <a:ln w="28575">
            <a:solidFill>
              <a:srgbClr val="800080"/>
            </a:solidFill>
          </a:ln>
        </p:spPr>
      </p:pic>
    </p:spTree>
    <p:extLst>
      <p:ext uri="{BB962C8B-B14F-4D97-AF65-F5344CB8AC3E}">
        <p14:creationId xmlns:p14="http://schemas.microsoft.com/office/powerpoint/2010/main" val="10802066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269" y="542126"/>
            <a:ext cx="6731934" cy="859536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Elektronizace jednání </a:t>
            </a:r>
            <a:r>
              <a:rPr lang="pl-PL" b="1" dirty="0" err="1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občanů</a:t>
            </a:r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veřejnou správou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7269" y="1387068"/>
            <a:ext cx="8207269" cy="4083863"/>
          </a:xfrm>
        </p:spPr>
        <p:txBody>
          <a:bodyPr>
            <a:normAutofit/>
          </a:bodyPr>
          <a:lstStyle/>
          <a:p>
            <a:pPr defTabSz="457200">
              <a:lnSpc>
                <a:spcPct val="110000"/>
              </a:lnSpc>
            </a:pP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254</a:t>
            </a:r>
            <a:r>
              <a:rPr lang="cs-CZ" sz="2400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zrealizovaných projektů za </a:t>
            </a: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2,9 mld. Kč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2659585" y="2486837"/>
            <a:ext cx="41917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eGovernment</a:t>
            </a:r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Portál občana, elektronické zdravotnictví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2797536" y="3460186"/>
            <a:ext cx="42958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Komunikační systémy a infrastruktura –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systémy pro správu majetku, upgrade stávajících systémů</a:t>
            </a:r>
            <a:endParaRPr lang="cs-CZ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2254903" y="4999013"/>
            <a:ext cx="4599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2116952" y="4520236"/>
            <a:ext cx="5901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7DD03904-FDE5-4387-88E4-D68081CA553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4392" y="337795"/>
            <a:ext cx="1090146" cy="1237997"/>
          </a:xfrm>
          <a:prstGeom prst="rect">
            <a:avLst/>
          </a:prstGeom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987C12B2-4DBF-6A49-9D49-D9309405E53E}"/>
              </a:ext>
            </a:extLst>
          </p:cNvPr>
          <p:cNvSpPr/>
          <p:nvPr/>
        </p:nvSpPr>
        <p:spPr>
          <a:xfrm>
            <a:off x="2639050" y="4879322"/>
            <a:ext cx="42958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Kybernetická bezpečnost –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ochrana komunikačních systémů veřejné správy</a:t>
            </a:r>
            <a:endParaRPr lang="cs-CZ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C8D395D4-82E0-4B46-A403-AE2814E3AEA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870" y="4494545"/>
            <a:ext cx="1489808" cy="1489808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A0CD73B9-6EE7-384F-9A38-D1149DB537E9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88" y="1733775"/>
            <a:ext cx="2024580" cy="2024580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BCBB9024-8F9A-1344-BAA0-071094F84CB1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694" y="3247916"/>
            <a:ext cx="1495368" cy="149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944308"/>
      </p:ext>
    </p:extLst>
  </p:cSld>
  <p:clrMapOvr>
    <a:masterClrMapping/>
  </p:clrMapOvr>
  <p:transition spd="slow"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268" y="150886"/>
            <a:ext cx="7300553" cy="859536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Také jsme investovali 2 mld. Kč do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78280" y="2052496"/>
            <a:ext cx="3741326" cy="72482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cs-CZ" sz="17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Podpory místních akčních skupin na venkově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2254903" y="4999013"/>
            <a:ext cx="4599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ástupný text 3">
            <a:extLst>
              <a:ext uri="{FF2B5EF4-FFF2-40B4-BE49-F238E27FC236}">
                <a16:creationId xmlns:a16="http://schemas.microsoft.com/office/drawing/2014/main" id="{6EB3D832-B7B0-6F44-B2FB-CDB5D1B80408}"/>
              </a:ext>
            </a:extLst>
          </p:cNvPr>
          <p:cNvSpPr txBox="1">
            <a:spLocks/>
          </p:cNvSpPr>
          <p:nvPr/>
        </p:nvSpPr>
        <p:spPr>
          <a:xfrm>
            <a:off x="3178280" y="3631295"/>
            <a:ext cx="2752499" cy="47225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cs-CZ" sz="18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Plánů územního rozvoje</a:t>
            </a:r>
          </a:p>
        </p:txBody>
      </p:sp>
      <p:sp>
        <p:nvSpPr>
          <p:cNvPr id="12" name="Zástupný text 3">
            <a:extLst>
              <a:ext uri="{FF2B5EF4-FFF2-40B4-BE49-F238E27FC236}">
                <a16:creationId xmlns:a16="http://schemas.microsoft.com/office/drawing/2014/main" id="{61EA23F1-F4E1-444D-AB5F-CA4470ABCA57}"/>
              </a:ext>
            </a:extLst>
          </p:cNvPr>
          <p:cNvSpPr txBox="1">
            <a:spLocks/>
          </p:cNvSpPr>
          <p:nvPr/>
        </p:nvSpPr>
        <p:spPr>
          <a:xfrm>
            <a:off x="3178280" y="4957529"/>
            <a:ext cx="3008482" cy="41427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cs-CZ" sz="18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Projektů technické pomoci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7CD53416-4D64-5E4F-813E-3356AEE97DE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65" y="1147308"/>
            <a:ext cx="2336294" cy="2336294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CF15FE22-1DEC-9C47-822A-6E5B016ECF1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970" y="2647187"/>
            <a:ext cx="2145083" cy="2145083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99D7BA97-6D89-1540-A110-4AAC1F69B46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80" y="3890419"/>
            <a:ext cx="252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338416"/>
      </p:ext>
    </p:extLst>
  </p:cSld>
  <p:clrMapOvr>
    <a:masterClrMapping/>
  </p:clrMapOvr>
  <p:transition spd="slow">
    <p:push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322" y="142432"/>
            <a:ext cx="6731934" cy="859536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REACT-EU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8518" y="1172483"/>
            <a:ext cx="8207269" cy="4752829"/>
          </a:xfrm>
        </p:spPr>
        <p:txBody>
          <a:bodyPr>
            <a:normAutofit/>
          </a:bodyPr>
          <a:lstStyle/>
          <a:p>
            <a:pPr defTabSz="457200">
              <a:lnSpc>
                <a:spcPct val="110000"/>
              </a:lnSpc>
            </a:pP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101 </a:t>
            </a:r>
            <a:r>
              <a:rPr lang="cs-CZ" sz="2400" u="sng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podpořených</a:t>
            </a:r>
            <a:r>
              <a:rPr lang="cs-CZ" sz="2400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projektů za </a:t>
            </a: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10,1 mld. Kč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REACT-EU = mimořádné dodatečné zdroje určené na pomoc při podpoře zotavení z krize v souvislosti s pandemií covid-19 a přípravě ekologického, digitálního a odolného oživení hospodářství v EU byly České republice přiděleny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České republice bylo </a:t>
            </a:r>
            <a:r>
              <a:rPr lang="cs-CZ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přiděleno 21,3 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mld. Kč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Rozdělením finančních prostředků byl pověřen IROP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Podpora je určena na oblast:</a:t>
            </a:r>
          </a:p>
          <a:p>
            <a:pPr marL="742950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Zdravotnictví</a:t>
            </a:r>
          </a:p>
          <a:p>
            <a:pPr marL="742950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Integrovaného záchranného systému</a:t>
            </a:r>
          </a:p>
          <a:p>
            <a:pPr marL="742950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Sociální infrastruktury se zvýšenou energetickou účinností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všechny oblasti je možné žádat o podporu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Projekty musí být zrealizovány do roku 2023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2254903" y="4999013"/>
            <a:ext cx="4599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0454" y="336095"/>
            <a:ext cx="1511942" cy="1265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960797"/>
      </p:ext>
    </p:extLst>
  </p:cSld>
  <p:clrMapOvr>
    <a:masterClrMapping/>
  </p:clrMapOvr>
  <p:transition spd="slow">
    <p:push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-150480"/>
            <a:ext cx="9143999" cy="793763"/>
          </a:xfrm>
        </p:spPr>
        <p:txBody>
          <a:bodyPr>
            <a:noAutofit/>
          </a:bodyPr>
          <a:lstStyle/>
          <a:p>
            <a:pPr algn="ctr"/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Zrealizované projekty po krajích 2014-2020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7269" y="1387068"/>
            <a:ext cx="8207269" cy="408386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2254903" y="4999013"/>
            <a:ext cx="4599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361151" y="5683879"/>
            <a:ext cx="84720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dirty="0">
                <a:latin typeface="Arial" panose="020B0604020202020204" pitchFamily="34" charset="0"/>
                <a:cs typeface="Arial" panose="020B0604020202020204" pitchFamily="34" charset="0"/>
              </a:rPr>
              <a:t>* V </a:t>
            </a:r>
            <a:r>
              <a:rPr lang="cs-CZ" sz="11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případě</a:t>
            </a:r>
            <a:r>
              <a:rPr lang="cs-CZ" sz="1100" dirty="0">
                <a:latin typeface="Arial" panose="020B0604020202020204" pitchFamily="34" charset="0"/>
                <a:cs typeface="Arial" panose="020B0604020202020204" pitchFamily="34" charset="0"/>
              </a:rPr>
              <a:t> projektů uvedených pod Hl. m. Praha se jedná o sídlo příjemce podpory, přičemž projekt má celorepublikovou působnost. </a:t>
            </a:r>
          </a:p>
        </p:txBody>
      </p:sp>
      <p:graphicFrame>
        <p:nvGraphicFramePr>
          <p:cNvPr id="11" name="Tabulk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5455723"/>
              </p:ext>
            </p:extLst>
          </p:nvPr>
        </p:nvGraphicFramePr>
        <p:xfrm>
          <a:off x="792480" y="643283"/>
          <a:ext cx="7508240" cy="5040602"/>
        </p:xfrm>
        <a:graphic>
          <a:graphicData uri="http://schemas.openxmlformats.org/drawingml/2006/table">
            <a:tbl>
              <a:tblPr firstRow="1" lastRow="1" bandRow="1">
                <a:tableStyleId>{BDBED569-4797-4DF1-A0F4-6AAB3CD982D8}</a:tableStyleId>
              </a:tblPr>
              <a:tblGrid>
                <a:gridCol w="2673680">
                  <a:extLst>
                    <a:ext uri="{9D8B030D-6E8A-4147-A177-3AD203B41FA5}">
                      <a16:colId xmlns:a16="http://schemas.microsoft.com/office/drawing/2014/main" val="2811963720"/>
                    </a:ext>
                  </a:extLst>
                </a:gridCol>
                <a:gridCol w="2997571">
                  <a:extLst>
                    <a:ext uri="{9D8B030D-6E8A-4147-A177-3AD203B41FA5}">
                      <a16:colId xmlns:a16="http://schemas.microsoft.com/office/drawing/2014/main" val="2382587347"/>
                    </a:ext>
                  </a:extLst>
                </a:gridCol>
                <a:gridCol w="1836989">
                  <a:extLst>
                    <a:ext uri="{9D8B030D-6E8A-4147-A177-3AD203B41FA5}">
                      <a16:colId xmlns:a16="http://schemas.microsoft.com/office/drawing/2014/main" val="1135195624"/>
                    </a:ext>
                  </a:extLst>
                </a:gridCol>
              </a:tblGrid>
              <a:tr h="29650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bg1"/>
                          </a:solidFill>
                          <a:effectLst/>
                        </a:rPr>
                        <a:t>Kra</a:t>
                      </a:r>
                      <a:r>
                        <a:rPr lang="cs-CZ" sz="1400" kern="1200" dirty="0">
                          <a:solidFill>
                            <a:schemeClr val="bg1"/>
                          </a:solidFill>
                          <a:effectLst/>
                        </a:rPr>
                        <a:t>j</a:t>
                      </a:r>
                      <a:endParaRPr lang="cs-CZ" sz="1400" b="1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1D70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bg1"/>
                          </a:solidFill>
                          <a:effectLst/>
                        </a:rPr>
                        <a:t>Částka Kč</a:t>
                      </a:r>
                      <a:endParaRPr lang="cs-CZ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1D70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bg1"/>
                          </a:solidFill>
                          <a:effectLst/>
                        </a:rPr>
                        <a:t>Počet projektů</a:t>
                      </a:r>
                      <a:endParaRPr lang="cs-CZ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1D70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2060572"/>
                  </a:ext>
                </a:extLst>
              </a:tr>
              <a:tr h="29650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Středočeský kraj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9 700 341 686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1 004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478614740"/>
                  </a:ext>
                </a:extLst>
              </a:tr>
              <a:tr h="29650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Moravskoslezský kraj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9 327 250 894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1 089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059662251"/>
                  </a:ext>
                </a:extLst>
              </a:tr>
              <a:tr h="29650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Jihomoravský kraj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8 231 057 052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768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857983094"/>
                  </a:ext>
                </a:extLst>
              </a:tr>
              <a:tr h="29650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cs-CZ" sz="1400" kern="1200" dirty="0">
                          <a:effectLst/>
                        </a:rPr>
                        <a:t>Jihočeský kraj</a:t>
                      </a:r>
                      <a:endParaRPr lang="cs-CZ" sz="14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6 332 939 760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753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991688167"/>
                  </a:ext>
                </a:extLst>
              </a:tr>
              <a:tr h="29650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Olomoucký kraj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5 863 338 343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706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221847249"/>
                  </a:ext>
                </a:extLst>
              </a:tr>
              <a:tr h="29650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cs-CZ" sz="1400" kern="1200" dirty="0">
                          <a:effectLst/>
                        </a:rPr>
                        <a:t>Královéhradecký kraj</a:t>
                      </a:r>
                      <a:endParaRPr lang="cs-CZ" sz="14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5 434 181 177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641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185790092"/>
                  </a:ext>
                </a:extLst>
              </a:tr>
              <a:tr h="29650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cs-CZ" sz="1400" kern="1200" dirty="0">
                          <a:effectLst/>
                        </a:rPr>
                        <a:t>Kraj Vysočina</a:t>
                      </a:r>
                      <a:endParaRPr lang="cs-CZ" sz="14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5 058 779 665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458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07951794"/>
                  </a:ext>
                </a:extLst>
              </a:tr>
              <a:tr h="29650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Zlínský kraj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4 482 128 318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694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062878429"/>
                  </a:ext>
                </a:extLst>
              </a:tr>
              <a:tr h="29650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Ústecký kraj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4 255 548 280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484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323315662"/>
                  </a:ext>
                </a:extLst>
              </a:tr>
              <a:tr h="29650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Pardubický kraj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3 852 210 194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554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853127760"/>
                  </a:ext>
                </a:extLst>
              </a:tr>
              <a:tr h="29650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Plzeňský kraj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3 636 510 218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468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491019696"/>
                  </a:ext>
                </a:extLst>
              </a:tr>
              <a:tr h="29650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Liberecký kraj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3 189 202 611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342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665098014"/>
                  </a:ext>
                </a:extLst>
              </a:tr>
              <a:tr h="29650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Hlavní město Praha*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2 128 349 459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60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375136672"/>
                  </a:ext>
                </a:extLst>
              </a:tr>
              <a:tr h="29650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cs-CZ" sz="1400" kern="1200" dirty="0">
                          <a:effectLst/>
                        </a:rPr>
                        <a:t>Karlovarský kraj</a:t>
                      </a:r>
                      <a:endParaRPr lang="cs-CZ" sz="14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2 107 426 716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281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00106326"/>
                  </a:ext>
                </a:extLst>
              </a:tr>
              <a:tr h="29650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Projekty ve více krajích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991 718 250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19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784470617"/>
                  </a:ext>
                </a:extLst>
              </a:tr>
              <a:tr h="29650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bg1"/>
                          </a:solidFill>
                          <a:effectLst/>
                        </a:rPr>
                        <a:t>Celkem</a:t>
                      </a:r>
                      <a:endParaRPr lang="cs-CZ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1D70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74 590 982 623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1D70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8 321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1D70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6661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4317751"/>
      </p:ext>
    </p:extLst>
  </p:cSld>
  <p:clrMapOvr>
    <a:masterClrMapping/>
  </p:clrMapOvr>
  <p:transition spd="slow"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3579"/>
            <a:ext cx="8808546" cy="793763"/>
          </a:xfrm>
        </p:spPr>
        <p:txBody>
          <a:bodyPr>
            <a:noAutofit/>
          </a:bodyPr>
          <a:lstStyle/>
          <a:p>
            <a:pPr algn="ctr"/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Zrealizované projekty po tématech IROP </a:t>
            </a:r>
            <a:b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2014-2020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7269" y="1387068"/>
            <a:ext cx="8207269" cy="408386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2254903" y="4999013"/>
            <a:ext cx="4599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Tabulk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4878769"/>
              </p:ext>
            </p:extLst>
          </p:nvPr>
        </p:nvGraphicFramePr>
        <p:xfrm>
          <a:off x="1253266" y="1199928"/>
          <a:ext cx="6602528" cy="4904768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2351156">
                  <a:extLst>
                    <a:ext uri="{9D8B030D-6E8A-4147-A177-3AD203B41FA5}">
                      <a16:colId xmlns:a16="http://schemas.microsoft.com/office/drawing/2014/main" val="2811963720"/>
                    </a:ext>
                  </a:extLst>
                </a:gridCol>
                <a:gridCol w="2635977">
                  <a:extLst>
                    <a:ext uri="{9D8B030D-6E8A-4147-A177-3AD203B41FA5}">
                      <a16:colId xmlns:a16="http://schemas.microsoft.com/office/drawing/2014/main" val="2382587347"/>
                    </a:ext>
                  </a:extLst>
                </a:gridCol>
                <a:gridCol w="1615395">
                  <a:extLst>
                    <a:ext uri="{9D8B030D-6E8A-4147-A177-3AD203B41FA5}">
                      <a16:colId xmlns:a16="http://schemas.microsoft.com/office/drawing/2014/main" val="1135195624"/>
                    </a:ext>
                  </a:extLst>
                </a:gridCol>
              </a:tblGrid>
              <a:tr h="3065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Kraj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74B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Částka Kč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74B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Počet projektů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74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2060572"/>
                  </a:ext>
                </a:extLst>
              </a:tr>
              <a:tr h="3065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1.1 Silnice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14 821 311 361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0561955"/>
                  </a:ext>
                </a:extLst>
              </a:tr>
              <a:tr h="3065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 Doprava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11 589 313 044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8614740"/>
                  </a:ext>
                </a:extLst>
              </a:tr>
              <a:tr h="30654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cs-CZ" sz="1400" b="1" kern="120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1.3 IZS</a:t>
                      </a:r>
                      <a:endParaRPr lang="cs-CZ" sz="14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3 328 820 695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1688167"/>
                  </a:ext>
                </a:extLst>
              </a:tr>
              <a:tr h="3065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 Sociální infrastruktura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4 337 200 010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488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1019696"/>
                  </a:ext>
                </a:extLst>
              </a:tr>
              <a:tr h="30654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cs-CZ" sz="14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2.2 Sociální podnikání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469 563 617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137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106326"/>
                  </a:ext>
                </a:extLst>
              </a:tr>
              <a:tr h="3065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 Zdravotnictví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6 754 800 221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1864956"/>
                  </a:ext>
                </a:extLst>
              </a:tr>
              <a:tr h="3065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 Vzdělávání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15 784 009 372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1 374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0046228"/>
                  </a:ext>
                </a:extLst>
              </a:tr>
              <a:tr h="30654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cs-CZ" sz="14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2.5 Zateplování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4 875 351 885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2 243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221330"/>
                  </a:ext>
                </a:extLst>
              </a:tr>
              <a:tr h="3065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 Kultura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3 035 746 252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7772677"/>
                  </a:ext>
                </a:extLst>
              </a:tr>
              <a:tr h="30654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cs-CZ" sz="14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3.2 </a:t>
                      </a:r>
                      <a:r>
                        <a:rPr lang="cs-CZ" sz="1400" b="1" kern="12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eGovernment</a:t>
                      </a:r>
                      <a:endParaRPr lang="cs-CZ" sz="14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2 894 268 427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254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976152"/>
                  </a:ext>
                </a:extLst>
              </a:tr>
              <a:tr h="3065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 Územní plány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179 441 029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9237285"/>
                  </a:ext>
                </a:extLst>
              </a:tr>
              <a:tr h="3065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b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4.1 CLLD-MAS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4 697 309 580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2 299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7105"/>
                  </a:ext>
                </a:extLst>
              </a:tr>
              <a:tr h="3065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b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4.2 Animace MAS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396 346 978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109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4119210"/>
                  </a:ext>
                </a:extLst>
              </a:tr>
              <a:tr h="3065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5.1 Technická pomoc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1 427 500 151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6199120"/>
                  </a:ext>
                </a:extLst>
              </a:tr>
              <a:tr h="3065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  <a:endParaRPr lang="cs-CZ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74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74 590 982 623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74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8 321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74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6661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7845733"/>
      </p:ext>
    </p:extLst>
  </p:cSld>
  <p:clrMapOvr>
    <a:masterClrMapping/>
  </p:clrMapOvr>
  <p:transition spd="slow">
    <p:push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269" y="287519"/>
            <a:ext cx="8207270" cy="793763"/>
          </a:xfrm>
        </p:spPr>
        <p:txBody>
          <a:bodyPr>
            <a:noAutofit/>
          </a:bodyPr>
          <a:lstStyle/>
          <a:p>
            <a:pPr algn="ctr"/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Struktura příjemců podle počtu podpořených projektů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7269" y="1387068"/>
            <a:ext cx="8207269" cy="408386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2254903" y="4999013"/>
            <a:ext cx="4599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Graf 7"/>
          <p:cNvGraphicFramePr/>
          <p:nvPr>
            <p:extLst>
              <p:ext uri="{D42A27DB-BD31-4B8C-83A1-F6EECF244321}">
                <p14:modId xmlns:p14="http://schemas.microsoft.com/office/powerpoint/2010/main" val="3852356336"/>
              </p:ext>
            </p:extLst>
          </p:nvPr>
        </p:nvGraphicFramePr>
        <p:xfrm>
          <a:off x="1071418" y="1397000"/>
          <a:ext cx="7453746" cy="4255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04606743"/>
      </p:ext>
    </p:extLst>
  </p:cSld>
  <p:clrMapOvr>
    <a:masterClrMapping/>
  </p:clrMapOvr>
  <p:transition spd="slow">
    <p:push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269" y="287519"/>
            <a:ext cx="8207270" cy="793763"/>
          </a:xfrm>
        </p:spPr>
        <p:txBody>
          <a:bodyPr>
            <a:noAutofit/>
          </a:bodyPr>
          <a:lstStyle/>
          <a:p>
            <a:pPr algn="ctr"/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Struktura příjemců podle objemu (Kč) podpořených projektů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7269" y="1387068"/>
            <a:ext cx="8207269" cy="408386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2254903" y="4999013"/>
            <a:ext cx="4599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Graf 7"/>
          <p:cNvGraphicFramePr/>
          <p:nvPr>
            <p:extLst>
              <p:ext uri="{D42A27DB-BD31-4B8C-83A1-F6EECF244321}">
                <p14:modId xmlns:p14="http://schemas.microsoft.com/office/powerpoint/2010/main" val="3837342608"/>
              </p:ext>
            </p:extLst>
          </p:nvPr>
        </p:nvGraphicFramePr>
        <p:xfrm>
          <a:off x="1071418" y="1397000"/>
          <a:ext cx="7453746" cy="4255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92618286"/>
      </p:ext>
    </p:extLst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otiv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3DE5CF9EFF8645B83E471062EEF2EC" ma:contentTypeVersion="12" ma:contentTypeDescription="Create a new document." ma:contentTypeScope="" ma:versionID="44df16465972db2a583cbff110761ff6">
  <xsd:schema xmlns:xsd="http://www.w3.org/2001/XMLSchema" xmlns:xs="http://www.w3.org/2001/XMLSchema" xmlns:p="http://schemas.microsoft.com/office/2006/metadata/properties" xmlns:ns3="adf5138e-ca41-49c7-8ff4-e9c4b578a73a" xmlns:ns4="25d225dd-32e2-42ee-acae-7163c22b3744" targetNamespace="http://schemas.microsoft.com/office/2006/metadata/properties" ma:root="true" ma:fieldsID="bead1079c982e82ff8a100dfb8eafb67" ns3:_="" ns4:_="">
    <xsd:import namespace="adf5138e-ca41-49c7-8ff4-e9c4b578a73a"/>
    <xsd:import namespace="25d225dd-32e2-42ee-acae-7163c22b374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Locatio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f5138e-ca41-49c7-8ff4-e9c4b578a73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d225dd-32e2-42ee-acae-7163c22b37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AA857D2-8EE0-4A29-BD5C-295C246D317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2D98094-FFAE-4296-9084-657C2580909D}">
  <ds:schemaRefs>
    <ds:schemaRef ds:uri="http://purl.org/dc/elements/1.1/"/>
    <ds:schemaRef ds:uri="http://schemas.microsoft.com/office/2006/metadata/properties"/>
    <ds:schemaRef ds:uri="adf5138e-ca41-49c7-8ff4-e9c4b578a73a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25d225dd-32e2-42ee-acae-7163c22b3744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715C8C7-620B-4F6F-BA11-2978760FFE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df5138e-ca41-49c7-8ff4-e9c4b578a73a"/>
    <ds:schemaRef ds:uri="25d225dd-32e2-42ee-acae-7163c22b37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14413</TotalTime>
  <Words>1582</Words>
  <Application>Microsoft Office PowerPoint</Application>
  <PresentationFormat>Předvádění na obrazovce (4:3)</PresentationFormat>
  <Paragraphs>291</Paragraphs>
  <Slides>28</Slides>
  <Notes>20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Times New Roman</vt:lpstr>
      <vt:lpstr>Motiv Office</vt:lpstr>
      <vt:lpstr>Prezentace aplikace PowerPoint</vt:lpstr>
      <vt:lpstr>Stav IROP k 13. 9. 2021 </vt:lpstr>
      <vt:lpstr>Vysvětlení používaných pojmů</vt:lpstr>
      <vt:lpstr>Oblasti podpory IROP 2014-2020 – část 1 </vt:lpstr>
      <vt:lpstr>Oblasti podpory IROP 2014-2020 – část 2 </vt:lpstr>
      <vt:lpstr>Finanční podpora v jednotlivých oblastech IROP 2014 - 2020</vt:lpstr>
      <vt:lpstr>Pro lepší život v regionech jsme z IROP zrealizovali</vt:lpstr>
      <vt:lpstr>Silnice a doprava </vt:lpstr>
      <vt:lpstr>Terminál Benešov</vt:lpstr>
      <vt:lpstr>Integrovaný záchranný systém</vt:lpstr>
      <vt:lpstr>Zvýšení odolnosti stanice Zlín Hasičského záchranného sboru Zlínského kraje</vt:lpstr>
      <vt:lpstr>Infrastruktura sociálních služeb a sociální podnikání</vt:lpstr>
      <vt:lpstr>Auto pro uličníka</vt:lpstr>
      <vt:lpstr>Infrastruktura zdravotních služeb</vt:lpstr>
      <vt:lpstr>Zvýšení kvality návazné péče v Městské nemocnici v Litoměřicích</vt:lpstr>
      <vt:lpstr>Infrastruktura pro školství</vt:lpstr>
      <vt:lpstr>Modernizace učeben, vybavení a vnitřní konektivity školy - Gymnázium Olomouc - Hejčín</vt:lpstr>
      <vt:lpstr>Energetické úspory – zateplování bytových domů </vt:lpstr>
      <vt:lpstr>Zateplení panelových bytových domů na sídlišti II. v Bystřice nad Pernštejnem</vt:lpstr>
      <vt:lpstr>Památky, muzea, knihovny</vt:lpstr>
      <vt:lpstr>Revitalizace Národní kulturní památky Vlašský dvůr v Kutné Hoře</vt:lpstr>
      <vt:lpstr>Elektronizace jednání občanů  s veřejnou správou</vt:lpstr>
      <vt:lpstr>Také jsme investovali 2 mld. Kč do</vt:lpstr>
      <vt:lpstr>REACT-EU</vt:lpstr>
      <vt:lpstr>Zrealizované projekty po krajích 2014-2020</vt:lpstr>
      <vt:lpstr>Zrealizované projekty po tématech IROP  2014-2020</vt:lpstr>
      <vt:lpstr>Struktura příjemců podle počtu podpořených projektů</vt:lpstr>
      <vt:lpstr>Struktura příjemců podle objemu (Kč) podpořených projektů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 S</dc:creator>
  <cp:lastModifiedBy>Pačes Petr</cp:lastModifiedBy>
  <cp:revision>353</cp:revision>
  <cp:lastPrinted>2021-09-21T08:04:36Z</cp:lastPrinted>
  <dcterms:created xsi:type="dcterms:W3CDTF">2018-01-10T11:40:26Z</dcterms:created>
  <dcterms:modified xsi:type="dcterms:W3CDTF">2021-10-11T07:13:12Z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0x010100F53DE5CF9EFF8645B83E471062EEF2EC</vt:lpwstr>
  </property>
</Properties>
</file>