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89" r:id="rId2"/>
    <p:sldId id="391" r:id="rId3"/>
    <p:sldId id="401" r:id="rId4"/>
    <p:sldId id="392" r:id="rId5"/>
    <p:sldId id="402" r:id="rId6"/>
    <p:sldId id="403" r:id="rId7"/>
    <p:sldId id="404" r:id="rId8"/>
    <p:sldId id="405" r:id="rId9"/>
    <p:sldId id="407" r:id="rId10"/>
    <p:sldId id="409" r:id="rId11"/>
    <p:sldId id="410" r:id="rId12"/>
    <p:sldId id="411" r:id="rId13"/>
    <p:sldId id="412" r:id="rId14"/>
    <p:sldId id="413" r:id="rId15"/>
    <p:sldId id="414" r:id="rId16"/>
    <p:sldId id="415" r:id="rId17"/>
    <p:sldId id="416" r:id="rId18"/>
    <p:sldId id="417" r:id="rId19"/>
    <p:sldId id="418" r:id="rId20"/>
    <p:sldId id="419" r:id="rId21"/>
    <p:sldId id="420" r:id="rId22"/>
    <p:sldId id="421" r:id="rId23"/>
    <p:sldId id="424" r:id="rId24"/>
    <p:sldId id="423" r:id="rId25"/>
    <p:sldId id="340" r:id="rId2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C"/>
    <a:srgbClr val="5FA4E5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40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pPr lvl="0"/>
              <a:t>9/30/2016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Výzva č. 34 a 35  Sociální bydlení (SVL)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35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dirty="0" err="1" smtClean="0"/>
              <a:t>Výzva</a:t>
            </a:r>
            <a:r>
              <a:rPr lang="en-US" dirty="0" smtClean="0"/>
              <a:t> č. 34 a 35  </a:t>
            </a:r>
            <a:r>
              <a:rPr lang="en-US" dirty="0" err="1" smtClean="0"/>
              <a:t>Sociální</a:t>
            </a:r>
            <a:r>
              <a:rPr lang="en-US" dirty="0" smtClean="0"/>
              <a:t> </a:t>
            </a:r>
            <a:r>
              <a:rPr lang="en-US" dirty="0" err="1" smtClean="0"/>
              <a:t>bydlení</a:t>
            </a:r>
            <a:r>
              <a:rPr lang="en-US" dirty="0" smtClean="0"/>
              <a:t> (SVL)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crr.cz/cs/kontakty/kontaktni-osoby-k-vyzvam/90-vyzva/" TargetMode="Externa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socialni-zaclenovani.cz/lokality/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851" y="462223"/>
            <a:ext cx="8695748" cy="4029389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>
                <a:solidFill>
                  <a:prstClr val="white"/>
                </a:solidFill>
              </a:rPr>
              <a:t/>
            </a:r>
            <a:br>
              <a:rPr lang="cs-CZ" sz="3600" dirty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>SOCIÁLNÍ PODNIKÁNÍ PRO KPSVL (90)</a:t>
            </a:r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2000" i="1" dirty="0" smtClean="0">
                <a:solidFill>
                  <a:prstClr val="white"/>
                </a:solidFill>
              </a:rPr>
              <a:t>kolová </a:t>
            </a:r>
            <a:r>
              <a:rPr lang="cs-CZ" sz="2000" i="1" dirty="0" smtClean="0">
                <a:solidFill>
                  <a:prstClr val="white"/>
                </a:solidFill>
              </a:rPr>
              <a:t>výzva</a:t>
            </a: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3600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0550" y="5577840"/>
            <a:ext cx="6496050" cy="6400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20995" y="3737987"/>
            <a:ext cx="8123275" cy="1525129"/>
          </a:xfrm>
        </p:spPr>
        <p:txBody>
          <a:bodyPr>
            <a:noAutofit/>
          </a:bodyPr>
          <a:lstStyle/>
          <a:p>
            <a:pPr lvl="0"/>
            <a:endParaRPr lang="cs-CZ" sz="2400" dirty="0" smtClean="0">
              <a:solidFill>
                <a:prstClr val="white"/>
              </a:solidFill>
            </a:endParaRPr>
          </a:p>
          <a:p>
            <a:pPr lvl="0"/>
            <a:endParaRPr lang="cs-CZ" sz="3200" dirty="0" smtClean="0">
              <a:solidFill>
                <a:prstClr val="white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0" y="6356350"/>
            <a:ext cx="4671182" cy="369888"/>
          </a:xfrm>
        </p:spPr>
        <p:txBody>
          <a:bodyPr>
            <a:noAutofit/>
          </a:bodyPr>
          <a:lstStyle/>
          <a:p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4.9.2019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005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246776"/>
              </p:ext>
            </p:extLst>
          </p:nvPr>
        </p:nvGraphicFramePr>
        <p:xfrm>
          <a:off x="1524000" y="1397000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Podnik přispívá</a:t>
                      </a:r>
                      <a:r>
                        <a:rPr lang="cs-CZ" sz="1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 podpoře sociálního začleňování, minimálně 30% zaměstnanců z celkového počtu zaměstnanců sociálního podniku musí pocházet z cílových skupin.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Podnik přispívá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 podpoře sociálního začleňování, minimálně 30% zaměstnanců z celkového počtu zaměstnanců sociálního podniku pochází z cílových skupin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cs-CZ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Kritérium splňuje</a:t>
                      </a:r>
                      <a:r>
                        <a:rPr lang="cs-CZ" sz="12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OSVČ, pokud spadá do cílových skupin.</a:t>
                      </a:r>
                    </a:p>
                    <a:p>
                      <a:endParaRPr lang="cs-CZ" sz="1200" b="0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Podnik nepřispívá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 podpoře sociálního začleňování, minimálně 30% zaměstnanců z celkového počtu zaměstnanců sociálního podniku pochází z cílových skupin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cs-CZ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82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105906"/>
              </p:ext>
            </p:extLst>
          </p:nvPr>
        </p:nvGraphicFramePr>
        <p:xfrm>
          <a:off x="1776549" y="1627285"/>
          <a:ext cx="6096000" cy="200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Vztahy v sociálním podniku směřuji k maximálnímu zapojení pracovníků do rozhodování o směrování sociálního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podniku. </a:t>
                      </a:r>
                      <a:endParaRPr lang="cs-CZ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ANO - Vztahy v sociálním podniku směřují k maximálnímu zapojení pracovníků do rozhodování o směrování sociálního podniku</a:t>
                      </a:r>
                      <a:r>
                        <a:rPr lang="cs-CZ" sz="120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Vztahy v sociálním podniku nesměřují k maximálnímu zapojení pracovníků do rozhodování o směrování sociálního podniku.</a:t>
                      </a:r>
                      <a:endParaRPr lang="cs-CZ" sz="12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900" dirty="0">
                          <a:effectLst/>
                          <a:latin typeface="Cambria" panose="02040503050406030204" pitchFamily="18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cs-CZ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5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561404"/>
              </p:ext>
            </p:extLst>
          </p:nvPr>
        </p:nvGraphicFramePr>
        <p:xfrm>
          <a:off x="1524000" y="1397000"/>
          <a:ext cx="6096000" cy="20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Zisk je používán přednostně pro rozvoj sociálního podniku, tzn., více než 50 % případného zisku je reinvestováno do rozvoje sociálního podniku.</a:t>
                      </a:r>
                      <a:endParaRPr lang="cs-CZ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ANO - Zisk je používán přednostně pro rozvoj sociálního podniku, tzn., více než 50 % případného zisku je reinvestováno do rozvoje sociálního podniku</a:t>
                      </a:r>
                      <a:r>
                        <a:rPr lang="cs-CZ" sz="120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Zisk není používán přednostně pro rozvoj sociálního podniku, tzn., více než 50 % případného zisku není reinvestováno do rozvoje sociálního podniku.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81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601236"/>
              </p:ext>
            </p:extLst>
          </p:nvPr>
        </p:nvGraphicFramePr>
        <p:xfrm>
          <a:off x="1524000" y="1397000"/>
          <a:ext cx="6096000" cy="166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Sociální podnik má minimálně 30 % příjmů zajištěno z vlastní produkce, tj. z prodeje zboží nebo služeb.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dirty="0">
                          <a:effectLst/>
                          <a:latin typeface="+mn-lt"/>
                          <a:ea typeface="MS Mincho"/>
                          <a:cs typeface="Arial" panose="020B0604020202020204" pitchFamily="34" charset="0"/>
                        </a:rPr>
                        <a:t>ANO - </a:t>
                      </a:r>
                      <a:r>
                        <a:rPr lang="cs-CZ" sz="1200" dirty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Sociální podnik má minimálně 30 % příjmů zajištěno z vlastní produkce, tj. z prodeje zboží nebo služeb</a:t>
                      </a:r>
                      <a:r>
                        <a:rPr lang="cs-CZ" sz="12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Sociální podnik nemá minimálně 30 % příjmů zajištěno z vlastní produkce, tj. z prodeje zboží nebo služeb.</a:t>
                      </a:r>
                      <a:endParaRPr lang="cs-CZ" sz="12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81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397638"/>
              </p:ext>
            </p:extLst>
          </p:nvPr>
        </p:nvGraphicFramePr>
        <p:xfrm>
          <a:off x="1524000" y="1397000"/>
          <a:ext cx="6096000" cy="184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Podnik uspokojuje přednostně místní potřeby a využívá přednostně místních zdrojů, zároveň zohledňuje environmentální aspekty.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ANO -</a:t>
                      </a: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cs-CZ" sz="1200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Podnik uspokojuje přednostně místní potřeby a využívá přednostně místních zdrojů, zároveň zohledňuje environmentální aspekty</a:t>
                      </a:r>
                      <a:r>
                        <a:rPr lang="cs-CZ" sz="120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Podnik neuspokojuje přednostně místní potřeby ani nevyužívá přednostně místních zdrojů, zároveň nezohledňuje environmentální aspekty.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3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020221"/>
              </p:ext>
            </p:extLst>
          </p:nvPr>
        </p:nvGraphicFramePr>
        <p:xfrm>
          <a:off x="1524000" y="1397000"/>
          <a:ext cx="6096000" cy="2230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Projekt na rozšíření kapacity podniku musí splnit alespoň jednu z následujících aktivit: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rozšíření nabízených produktů a služeb,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rozšíření prostorové kapacity podniku,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zavedení nových technologií výroby</a:t>
                      </a:r>
                      <a:r>
                        <a:rPr lang="cs-CZ" sz="1200" b="1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,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200" b="1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zefektivnění</a:t>
                      </a:r>
                      <a:r>
                        <a:rPr lang="cs-CZ" sz="1200" b="1" baseline="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 procesů v podniku, 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200" b="1" baseline="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zřízení divize na novém místě nebo v jiném regionu.</a:t>
                      </a:r>
                    </a:p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cs-CZ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ANO - Projekt na rozšíření kapacity podniku splňuje alespoň jednu z uvedených aktivit</a:t>
                      </a:r>
                      <a:r>
                        <a:rPr lang="cs-CZ" sz="120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NE – Projekt na rozšíření kapacity podniku nesplňuje ani jednu z uvedených aktivit.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55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126551"/>
              </p:ext>
            </p:extLst>
          </p:nvPr>
        </p:nvGraphicFramePr>
        <p:xfrm>
          <a:off x="1524000" y="1397000"/>
          <a:ext cx="6096000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není zaměřen na podporu zemědělské prvovýroby a komerčních turistických zařízení, jako jsou volnočasová zařízení, lázeňské provozy, ubytovací a stravovací zařízení.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není zaměřen na podporu zemědělské prvovýroby a komerčních turistických zařízení, jako jsou volnočasová zařízení, lázeňské provozy, ubytovací a stravovací zařízení.</a:t>
                      </a:r>
                    </a:p>
                    <a:p>
                      <a:endParaRPr lang="cs-CZ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Projekt je zaměřen na podporu zemědělské prvovýroby nebo komerčních turistických zařízení, jako jsou volnočasová zařízení, lázeňské provozy, ubytovací a stravovací zařízení.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83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815627"/>
              </p:ext>
            </p:extLst>
          </p:nvPr>
        </p:nvGraphicFramePr>
        <p:xfrm>
          <a:off x="1524000" y="1397000"/>
          <a:ext cx="6096000" cy="130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Nelze financovat stávající podnikatelské aktivity ani provozní výdaje žadatele.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ANO – Projekt rozšiřuje stávající podnikatelské aktivity žadatele a nefinancuje provozní výdaje žadatele</a:t>
                      </a:r>
                      <a:r>
                        <a:rPr lang="cs-CZ" sz="120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NE -   Projekt nerozšiřuje stávající podnikatelské aktivity žadatele nebo financuje provozní výdaje žadatele.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4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369756"/>
              </p:ext>
            </p:extLst>
          </p:nvPr>
        </p:nvGraphicFramePr>
        <p:xfrm>
          <a:off x="1524000" y="1397000"/>
          <a:ext cx="6096000" cy="122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Žadatel má zajištěnou administrativní, finanční a provozní kapacitu k realizaci a udržitelnosti projektu.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ANO - Žadatel má zajištěnou administrativní, finanční a provozní kapacitu k realizaci a udržitelnosti projektu</a:t>
                      </a:r>
                      <a:r>
                        <a:rPr lang="cs-CZ" sz="120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NE - Žadatel nemá dostatečně zajištěnou administrativní, finanční a provozní kapacitu k realizaci a udržitelnosti projektu.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18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958318"/>
              </p:ext>
            </p:extLst>
          </p:nvPr>
        </p:nvGraphicFramePr>
        <p:xfrm>
          <a:off x="1524000" y="1397000"/>
          <a:ext cx="6096000" cy="130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Výdaje na pořízení staveb, technologií a  zařízení odpovídají tržním cenám.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dirty="0">
                          <a:effectLst/>
                          <a:latin typeface="+mn-lt"/>
                          <a:ea typeface="MS Mincho"/>
                          <a:cs typeface="Arial" panose="020B0604020202020204" pitchFamily="34" charset="0"/>
                        </a:rPr>
                        <a:t>ANO - </a:t>
                      </a:r>
                      <a:r>
                        <a:rPr lang="cs-CZ" sz="1200" dirty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Výdaje v rozpočtu projektu na pořízení staveb, technologií a zařízení odpovídají tržním cenám</a:t>
                      </a:r>
                      <a:r>
                        <a:rPr lang="cs-CZ" sz="12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algn="l"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3457575" algn="l"/>
                        </a:tabLst>
                      </a:pP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Výdaje v rozpočtu projektu na pořízení staveb, technologií a zařízení neodpovídají tržním cenám.</a:t>
                      </a:r>
                      <a:endParaRPr lang="cs-CZ" sz="12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5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Poskytuje konzultační servis k vyhlášené výzvě</a:t>
            </a:r>
          </a:p>
          <a:p>
            <a:pPr marL="1162051" lvl="3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Kontaktní osoba k výzvě 90</a:t>
            </a:r>
            <a:r>
              <a:rPr lang="cs-CZ" sz="2000" dirty="0"/>
              <a:t>: </a:t>
            </a:r>
            <a:r>
              <a:rPr lang="cs-CZ" sz="2000" dirty="0">
                <a:solidFill>
                  <a:srgbClr val="00529C"/>
                </a:solidFill>
                <a:hlinkClick r:id="rId2"/>
              </a:rPr>
              <a:t>http://www.crr.cz/cs/kontakty/kontaktni-osoby-k-vyzvam/90-vyzva</a:t>
            </a:r>
            <a:r>
              <a:rPr lang="cs-CZ" sz="2000" dirty="0" smtClean="0">
                <a:solidFill>
                  <a:srgbClr val="00529C"/>
                </a:solidFill>
                <a:hlinkClick r:id="rId2"/>
              </a:rPr>
              <a:t>/</a:t>
            </a:r>
            <a:r>
              <a:rPr lang="cs-CZ" sz="2000" dirty="0" smtClean="0"/>
              <a:t>= </a:t>
            </a:r>
            <a:r>
              <a:rPr lang="cs-CZ" sz="2000" dirty="0" smtClean="0"/>
              <a:t>konzultujte připravované projektové </a:t>
            </a:r>
            <a:r>
              <a:rPr lang="cs-CZ" sz="2000" dirty="0" smtClean="0"/>
              <a:t>záměry</a:t>
            </a:r>
          </a:p>
          <a:p>
            <a:pPr marL="1162051" lvl="3" indent="-342900"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pPr marL="787400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Provádí </a:t>
            </a:r>
            <a:r>
              <a:rPr lang="cs-CZ" sz="2000" dirty="0" smtClean="0"/>
              <a:t>hodnocení </a:t>
            </a:r>
            <a:r>
              <a:rPr lang="cs-CZ" sz="2000" dirty="0" smtClean="0"/>
              <a:t>výzvy</a:t>
            </a:r>
          </a:p>
          <a:p>
            <a:pPr marL="787400" lvl="2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787400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Administruje </a:t>
            </a:r>
            <a:r>
              <a:rPr lang="cs-CZ" sz="2000" dirty="0" smtClean="0"/>
              <a:t>projekty v realizaci i ve fázi udržitelnosti</a:t>
            </a:r>
          </a:p>
          <a:p>
            <a:pPr marL="1243013" lvl="3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každému projektu je přidělen manažer projektu </a:t>
            </a:r>
            <a:endParaRPr lang="cs-CZ" sz="2000" dirty="0"/>
          </a:p>
          <a:p>
            <a:pPr marL="1243013" lvl="3" indent="-342900"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Centrum pro regionální rozvoj ČR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681849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64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smtClean="0"/>
          </a:p>
          <a:p>
            <a:pPr marL="706438" lvl="2" indent="-342900">
              <a:buFont typeface="+mj-lt"/>
              <a:buAutoNum type="alphaLcParenR"/>
            </a:pPr>
            <a:endParaRPr lang="cs-CZ" sz="120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z="1000" dirty="0" smtClean="0"/>
              <a:t>Měrná jednotka indikátorů 10400 a 10403 je FTE.</a:t>
            </a:r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639768"/>
              </p:ext>
            </p:extLst>
          </p:nvPr>
        </p:nvGraphicFramePr>
        <p:xfrm>
          <a:off x="1524000" y="1397000"/>
          <a:ext cx="6096000" cy="858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Cílové hodnoty monitorovacích indikátorů odpovídají cílům projektu.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ANO - Žadatel má adekvátně nastavené indikátory k naplnění cíle projektu</a:t>
                      </a:r>
                      <a:r>
                        <a:rPr lang="cs-CZ" sz="12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Žadatel nemá adekvátně nastavené indikátory k naplnění cíle projektu. </a:t>
                      </a:r>
                      <a:endParaRPr lang="cs-CZ" sz="12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05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172194"/>
              </p:ext>
            </p:extLst>
          </p:nvPr>
        </p:nvGraphicFramePr>
        <p:xfrm>
          <a:off x="1524000" y="1397000"/>
          <a:ext cx="6096000" cy="2392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s vazbou na schválenou strategii Koordinovaného přístupu k sociálně vyloučeným lokalitám je v souladu s cíli této strategie.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ANO – Projekt s vazbou na schválenou strategii Koordinovaného přístupu k sociálně vyloučeným lokalitám je v souladu s cíli této strategie. </a:t>
                      </a:r>
                      <a:endParaRPr lang="cs-CZ" sz="1200" dirty="0" smtClean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NE – Projekt</a:t>
                      </a:r>
                      <a:r>
                        <a:rPr lang="cs-CZ" sz="1200" baseline="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 s vazbou na schválenou strategii Koordinovaného přístupu k sociálně vyloučeným lokalitám není v souladu s cíli této strategie. </a:t>
                      </a:r>
                    </a:p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baseline="0" dirty="0" smtClean="0">
                          <a:effectLst/>
                          <a:latin typeface="Calibri" panose="020F0502020204030204" pitchFamily="34" charset="0"/>
                          <a:ea typeface="MS Mincho"/>
                          <a:cs typeface="Calibri" panose="020F0502020204030204" pitchFamily="34" charset="0"/>
                        </a:rPr>
                        <a:t>NERELEVANTNÍ – Projekt nemá vazbu na schválenou strategií KPSVL. </a:t>
                      </a:r>
                      <a:endParaRPr lang="cs-CZ" sz="1200" dirty="0" smtClean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1000"/>
                        </a:spcAft>
                      </a:pPr>
                      <a:endParaRPr lang="cs-CZ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56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6766"/>
              </p:ext>
            </p:extLst>
          </p:nvPr>
        </p:nvGraphicFramePr>
        <p:xfrm>
          <a:off x="1524000" y="1397000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hodnocení </a:t>
                      </a:r>
                      <a:r>
                        <a:rPr lang="cs-CZ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eCBA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/finanční analýze projekt dosáhne minimálně hodnoty ukazatelů,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stanovené ve výzvě.</a:t>
                      </a:r>
                      <a:endParaRPr lang="cs-CZ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–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dosáhl min. hodnoty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ukazatelů. </a:t>
                      </a:r>
                    </a:p>
                    <a:p>
                      <a:endParaRPr lang="cs-CZ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–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nedosáhl </a:t>
                      </a:r>
                      <a:r>
                        <a:rPr lang="cs-CZ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min.hodnoty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ukazatelů.</a:t>
                      </a:r>
                    </a:p>
                    <a:p>
                      <a:endParaRPr lang="cs-CZ" sz="12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NERELEVANTNÍ – Nemusí se provádět.</a:t>
                      </a:r>
                    </a:p>
                    <a:p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71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0294" y="1444625"/>
            <a:ext cx="4972050" cy="4543425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Minimální bodová hranice je stanovena na 25 bodů.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Věcné hodnocení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6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/>
          </a:p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Ex-ante analýza rizik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1236617" y="1306874"/>
            <a:ext cx="7497912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ověřuje rizika v realizovatelnosti projektu včetně rizika nezpůsobilých výdajů, dvojího financování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NZV u stavebních prací pouze max. na úrovni stavebních objektů, nikoliv jednotlivých položek stavebního rozpočtu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projekty s vysokým rizikem – zahájena ex-ante kontrola</a:t>
            </a:r>
          </a:p>
          <a:p>
            <a:pPr lvl="2" algn="just">
              <a:spcBef>
                <a:spcPts val="600"/>
              </a:spcBef>
              <a:defRPr/>
            </a:pPr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587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786384"/>
            <a:ext cx="7838640" cy="1572768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D</a:t>
            </a:r>
            <a:r>
              <a:rPr lang="cs-CZ" sz="4000" dirty="0" smtClean="0"/>
              <a:t>ěkuji vám za pozornost</a:t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596822" y="6356348"/>
            <a:ext cx="5292349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1136339" y="2359151"/>
            <a:ext cx="570337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</a:rPr>
              <a:t>Nikola Knopová</a:t>
            </a:r>
            <a:endParaRPr lang="cs-CZ" sz="2400" b="1" dirty="0" smtClean="0">
              <a:solidFill>
                <a:schemeClr val="bg1"/>
              </a:solidFill>
            </a:endParaRPr>
          </a:p>
          <a:p>
            <a:endParaRPr lang="cs-CZ" sz="2400" b="1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specialista pro </a:t>
            </a:r>
            <a:r>
              <a:rPr lang="cs-CZ" sz="1600" dirty="0" smtClean="0">
                <a:solidFill>
                  <a:schemeClr val="bg1"/>
                </a:solidFill>
              </a:rPr>
              <a:t>SC </a:t>
            </a:r>
            <a:r>
              <a:rPr lang="cs-CZ" sz="1600" dirty="0" smtClean="0">
                <a:solidFill>
                  <a:schemeClr val="bg1"/>
                </a:solidFill>
              </a:rPr>
              <a:t>2.2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 smtClean="0">
                <a:solidFill>
                  <a:schemeClr val="bg1"/>
                </a:solidFill>
              </a:rPr>
              <a:t>Územní odbor IROP pro Jihomoravský kraj</a:t>
            </a:r>
          </a:p>
          <a:p>
            <a:r>
              <a:rPr lang="cs-CZ" sz="1600" dirty="0" smtClean="0">
                <a:solidFill>
                  <a:schemeClr val="bg1"/>
                </a:solidFill>
              </a:rPr>
              <a:t>Oddělení </a:t>
            </a:r>
            <a:r>
              <a:rPr lang="cs-CZ" sz="1600" dirty="0" smtClean="0">
                <a:solidFill>
                  <a:schemeClr val="bg1"/>
                </a:solidFill>
              </a:rPr>
              <a:t>realizace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Centrum pro regionální rozvoj České republiky</a:t>
            </a:r>
          </a:p>
          <a:p>
            <a:r>
              <a:rPr lang="cs-CZ" sz="1600" dirty="0" smtClean="0">
                <a:solidFill>
                  <a:schemeClr val="bg1"/>
                </a:solidFill>
              </a:rPr>
              <a:t>Mariánské náměstí 617/1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 smtClean="0">
                <a:solidFill>
                  <a:schemeClr val="bg1"/>
                </a:solidFill>
              </a:rPr>
              <a:t>617 00 Brno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tel.: </a:t>
            </a:r>
            <a:r>
              <a:rPr lang="cs-CZ" sz="1600" dirty="0" smtClean="0">
                <a:solidFill>
                  <a:schemeClr val="bg1"/>
                </a:solidFill>
              </a:rPr>
              <a:t>+420 518 770 </a:t>
            </a:r>
            <a:r>
              <a:rPr lang="cs-CZ" sz="1600" dirty="0" smtClean="0">
                <a:solidFill>
                  <a:schemeClr val="bg1"/>
                </a:solidFill>
              </a:rPr>
              <a:t>238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e-mail: </a:t>
            </a:r>
            <a:r>
              <a:rPr lang="cs-CZ" sz="1600" dirty="0" smtClean="0">
                <a:solidFill>
                  <a:schemeClr val="bg1"/>
                </a:solidFill>
              </a:rPr>
              <a:t> </a:t>
            </a:r>
            <a:r>
              <a:rPr lang="cs-CZ" sz="1600" dirty="0" smtClean="0">
                <a:solidFill>
                  <a:schemeClr val="bg1"/>
                </a:solidFill>
              </a:rPr>
              <a:t>nikola.knopova@crr.cz</a:t>
            </a:r>
            <a:endParaRPr lang="cs-CZ" sz="1600" dirty="0">
              <a:solidFill>
                <a:schemeClr val="bg1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82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b="1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1</a:t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sz="6700" dirty="0" smtClean="0">
                <a:latin typeface="+mn-lt"/>
                <a:ea typeface="+mn-ea"/>
                <a:cs typeface="+mn-cs"/>
              </a:rPr>
              <a:t>Hodnocení a výběr projektů</a:t>
            </a:r>
            <a:br>
              <a:rPr lang="cs-CZ" sz="6700" dirty="0" smtClean="0">
                <a:latin typeface="+mn-lt"/>
                <a:ea typeface="+mn-ea"/>
                <a:cs typeface="+mn-cs"/>
              </a:rPr>
            </a:br>
            <a:endParaRPr lang="cs-CZ" sz="67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790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Hodnocení a výběr projektů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Bef>
                <a:spcPts val="600"/>
              </a:spcBef>
              <a:defRPr/>
            </a:pPr>
            <a:endParaRPr lang="cs-CZ" sz="2000" dirty="0" smtClean="0"/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h</a:t>
            </a:r>
            <a:r>
              <a:rPr lang="cs-CZ" sz="2000" dirty="0" smtClean="0"/>
              <a:t>odnocení </a:t>
            </a:r>
            <a:r>
              <a:rPr lang="cs-CZ" sz="2000" dirty="0"/>
              <a:t>probíhá po skončení termínu pro předkládání žádostí v MS2014+. </a:t>
            </a:r>
            <a:endParaRPr lang="cs-CZ" sz="2000" dirty="0" smtClean="0"/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skládá </a:t>
            </a:r>
            <a:r>
              <a:rPr lang="cs-CZ" sz="2000" dirty="0" smtClean="0"/>
              <a:t>se ze </a:t>
            </a:r>
            <a:r>
              <a:rPr lang="cs-CZ" sz="2000" dirty="0" smtClean="0"/>
              <a:t>tří </a:t>
            </a:r>
            <a:r>
              <a:rPr lang="cs-CZ" sz="2000" dirty="0" smtClean="0"/>
              <a:t>částí: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/>
              <a:t>kontrola přijatelnosti a formálních </a:t>
            </a:r>
            <a:r>
              <a:rPr lang="cs-CZ" sz="2000" dirty="0" smtClean="0"/>
              <a:t>náležitostí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/>
              <a:t>věcné hodnocení</a:t>
            </a:r>
            <a:endParaRPr lang="cs-CZ" sz="2000" dirty="0" smtClean="0"/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/>
              <a:t>ex-ante analýza rizik (popř. ex-ante kontrola)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90. 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výzva obsahuje: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3 formální kritéria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10 obecných kritérií přijatelnosti (průřezová IROP)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13 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specifických </a:t>
            </a:r>
            <a:r>
              <a:rPr lang="cs-CZ" sz="2000" dirty="0" err="1" smtClean="0">
                <a:solidFill>
                  <a:schemeClr val="bg1">
                    <a:lumMod val="65000"/>
                  </a:schemeClr>
                </a:solidFill>
              </a:rPr>
              <a:t>kr.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 přijatelnosti (věcná podstata </a:t>
            </a:r>
            <a:r>
              <a:rPr lang="cs-CZ" sz="2000" dirty="0" err="1" smtClean="0">
                <a:solidFill>
                  <a:schemeClr val="bg1">
                    <a:lumMod val="65000"/>
                  </a:schemeClr>
                </a:solidFill>
              </a:rPr>
              <a:t>proj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.)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kritéria nenapravitelná + napravitelná, dvě výzvy k doplnění (5 PD+)</a:t>
            </a:r>
            <a:endParaRPr lang="cs-CZ" sz="2000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016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228497"/>
            <a:ext cx="8003232" cy="1928581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Kritéria formálních náležitostí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375036"/>
              </p:ext>
            </p:extLst>
          </p:nvPr>
        </p:nvGraphicFramePr>
        <p:xfrm>
          <a:off x="1524000" y="1397000"/>
          <a:ext cx="6096000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Žádost o podporu je podána v předepsané formě</a:t>
                      </a:r>
                    </a:p>
                    <a:p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délka etap, harmonogram, klíčové aktivity, soulad příloh…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Žádost o podporu je podepsána oprávněným zástupcem žadatele</a:t>
                      </a:r>
                    </a:p>
                    <a:p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cs-CZ" sz="140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statutár, nebo na základě plné moci/usnesení z jednání zastupitelstva/rady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Jsou doloženy všechny povinné přílohy a obsahově splňují náležitosti, požadované v dokumentaci k výzvě. </a:t>
                      </a:r>
                      <a:endParaRPr lang="cs-CZ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09471" y="915889"/>
            <a:ext cx="8277329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Plná moc </a:t>
            </a:r>
            <a:r>
              <a:rPr lang="cs-CZ" sz="2000" dirty="0" smtClean="0"/>
              <a:t>– vzor: příloha č. 11 Obecných pravidel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Zadávací a výběrová řízení </a:t>
            </a:r>
            <a:r>
              <a:rPr lang="cs-CZ" sz="2000" dirty="0" smtClean="0"/>
              <a:t>– pouze uzavřená smlouva na plnění zakázky, je-li relevantní. Postup pro práci s modulem </a:t>
            </a:r>
            <a:r>
              <a:rPr lang="cs-CZ" sz="2000" i="1" dirty="0" smtClean="0"/>
              <a:t>Veřejné zakázky</a:t>
            </a:r>
            <a:r>
              <a:rPr lang="cs-CZ" sz="2000" dirty="0" smtClean="0"/>
              <a:t> – příloha č. 35 Obecných pravidel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Právní subjektivita </a:t>
            </a:r>
            <a:r>
              <a:rPr lang="cs-CZ" sz="2000" dirty="0" smtClean="0"/>
              <a:t>– dle typu žadatele – NNO </a:t>
            </a:r>
            <a:r>
              <a:rPr lang="cs-CZ" sz="2000" dirty="0" smtClean="0"/>
              <a:t>doloží zakladatelskou smlouvu, </a:t>
            </a:r>
            <a:r>
              <a:rPr lang="cs-CZ" sz="2000" dirty="0" err="1" smtClean="0"/>
              <a:t>zakl</a:t>
            </a:r>
            <a:r>
              <a:rPr lang="cs-CZ" sz="2000" dirty="0" smtClean="0"/>
              <a:t>. či </a:t>
            </a:r>
            <a:r>
              <a:rPr lang="cs-CZ" sz="2000" dirty="0" err="1" smtClean="0"/>
              <a:t>zřiz</a:t>
            </a:r>
            <a:r>
              <a:rPr lang="cs-CZ" sz="2000" dirty="0" smtClean="0"/>
              <a:t>. listinu nebo jiný dokument o založení, stanovy organizace, jsou-li vytvořeny; soukromoprávní subjekty (s.r.o. </a:t>
            </a:r>
            <a:r>
              <a:rPr lang="cs-CZ" sz="2000" dirty="0" smtClean="0"/>
              <a:t>atp. a OSVČ) </a:t>
            </a:r>
            <a:r>
              <a:rPr lang="cs-CZ" sz="2000" dirty="0" smtClean="0"/>
              <a:t>doloží výpis z OR nebo z </a:t>
            </a:r>
            <a:r>
              <a:rPr lang="cs-CZ" sz="2000" dirty="0" smtClean="0"/>
              <a:t>ŽR.</a:t>
            </a:r>
            <a:endParaRPr lang="cs-CZ" sz="2000" dirty="0" smtClean="0"/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Právní </a:t>
            </a:r>
            <a:r>
              <a:rPr lang="cs-CZ" sz="2000" b="1" dirty="0" smtClean="0"/>
              <a:t>vztah k majetku </a:t>
            </a:r>
            <a:r>
              <a:rPr lang="cs-CZ" sz="2000" dirty="0" smtClean="0"/>
              <a:t>(výpis z KN, nájemní SML, SML o výpůjčce, SML o právu stavby, SML o SML budoucí kupní či jiný právní úkon</a:t>
            </a:r>
            <a:r>
              <a:rPr lang="cs-CZ" sz="2000" dirty="0" smtClean="0"/>
              <a:t>)</a:t>
            </a:r>
            <a:endParaRPr lang="cs-CZ" sz="2000" dirty="0" smtClean="0"/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Podnikatelský plán </a:t>
            </a:r>
            <a:r>
              <a:rPr lang="cs-CZ" sz="2000" dirty="0" smtClean="0"/>
              <a:t>– dle přílohy č.5 Specifických pravidel</a:t>
            </a:r>
          </a:p>
          <a:p>
            <a:endParaRPr lang="cs-CZ" dirty="0"/>
          </a:p>
          <a:p>
            <a:pPr lvl="1"/>
            <a:r>
              <a:rPr lang="cs-CZ" sz="2000" b="1" dirty="0" smtClean="0"/>
              <a:t>6.</a:t>
            </a:r>
            <a:r>
              <a:rPr lang="cs-CZ" b="1" dirty="0" smtClean="0"/>
              <a:t>	</a:t>
            </a:r>
            <a:r>
              <a:rPr lang="cs-CZ" sz="2000" b="1" dirty="0" smtClean="0"/>
              <a:t>Územní </a:t>
            </a:r>
            <a:r>
              <a:rPr lang="cs-CZ" sz="2000" b="1" dirty="0"/>
              <a:t>rozhodnutí, nebo územní souhlas nebo veřejnoprávní </a:t>
            </a:r>
            <a:r>
              <a:rPr lang="cs-CZ" sz="2000" b="1" dirty="0" smtClean="0"/>
              <a:t>	smlouva nahrazující </a:t>
            </a:r>
            <a:r>
              <a:rPr lang="cs-CZ" sz="2000" b="1" dirty="0"/>
              <a:t>územní řízení </a:t>
            </a:r>
            <a:r>
              <a:rPr lang="cs-CZ" sz="2000" dirty="0"/>
              <a:t>– pokud projekt vyžaduje, tak vždy </a:t>
            </a:r>
            <a:r>
              <a:rPr lang="cs-CZ" sz="2000" dirty="0" smtClean="0"/>
              <a:t>	s </a:t>
            </a:r>
            <a:r>
              <a:rPr lang="cs-CZ" sz="2000" dirty="0"/>
              <a:t>nabytím právní </a:t>
            </a:r>
            <a:r>
              <a:rPr lang="cs-CZ" sz="2000" dirty="0" smtClean="0"/>
              <a:t>	moci </a:t>
            </a:r>
            <a:r>
              <a:rPr lang="cs-CZ" sz="2000" dirty="0"/>
              <a:t>nejpozději ke dnu podání žádosti o podporu</a:t>
            </a:r>
          </a:p>
          <a:p>
            <a:pPr lvl="1" algn="just">
              <a:spcBef>
                <a:spcPts val="600"/>
              </a:spcBef>
              <a:defRPr/>
            </a:pPr>
            <a:endParaRPr lang="cs-CZ" sz="2000" b="1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90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 startAt="7"/>
              <a:defRPr/>
            </a:pPr>
            <a:r>
              <a:rPr lang="cs-CZ" sz="2000" b="1" dirty="0" smtClean="0"/>
              <a:t>Žádost o st. </a:t>
            </a:r>
            <a:r>
              <a:rPr lang="cs-CZ" sz="2000" b="1" dirty="0" err="1" smtClean="0"/>
              <a:t>pov</a:t>
            </a:r>
            <a:r>
              <a:rPr lang="cs-CZ" sz="2000" b="1" dirty="0" smtClean="0"/>
              <a:t>., nebo ohlášení, případně stav. </a:t>
            </a:r>
            <a:r>
              <a:rPr lang="cs-CZ" sz="2000" b="1" dirty="0" err="1" smtClean="0"/>
              <a:t>pov</a:t>
            </a:r>
            <a:r>
              <a:rPr lang="cs-CZ" sz="2000" b="1" dirty="0" smtClean="0"/>
              <a:t>. nebo souhlas s provedením ohlášeného st. záměru nebo veřejnoprávní </a:t>
            </a:r>
            <a:r>
              <a:rPr lang="cs-CZ" sz="2000" b="1" dirty="0" err="1" smtClean="0"/>
              <a:t>sml</a:t>
            </a:r>
            <a:r>
              <a:rPr lang="cs-CZ" sz="2000" b="1" dirty="0" smtClean="0"/>
              <a:t>. nahrazující st. povolení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cs-CZ" sz="2000" dirty="0" smtClean="0"/>
              <a:t>= je možná pouze žádost o st. povolení, ohlášení, návrh veřejnoprávní smlouvy nahrazující stavební povolení nebo oznámení stavebního záměru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cs-CZ" sz="2000" dirty="0" smtClean="0"/>
              <a:t>= pokud ž. postupuje ve sloučeném územním a stavebním řízení, nebo zamýšlí veřejnoprávní smlouvu, </a:t>
            </a:r>
            <a:r>
              <a:rPr lang="cs-CZ" sz="2000" dirty="0" err="1" smtClean="0"/>
              <a:t>kt</a:t>
            </a:r>
            <a:r>
              <a:rPr lang="cs-CZ" sz="2000" dirty="0" smtClean="0"/>
              <a:t>. současně nahrazuje územní rozhodnutí a st. povolení = &gt; musí doložit sloučené územní </a:t>
            </a:r>
            <a:r>
              <a:rPr lang="cs-CZ" sz="2000" dirty="0" err="1" smtClean="0"/>
              <a:t>rozh</a:t>
            </a:r>
            <a:r>
              <a:rPr lang="cs-CZ" sz="2000" dirty="0" smtClean="0"/>
              <a:t>. a st. </a:t>
            </a:r>
            <a:r>
              <a:rPr lang="cs-CZ" sz="2000" dirty="0" err="1" smtClean="0"/>
              <a:t>pov</a:t>
            </a:r>
            <a:r>
              <a:rPr lang="cs-CZ" sz="2000" dirty="0" smtClean="0"/>
              <a:t>. s nabytím právní moci (nemusí být k datu podání žádosti, ale při výzvě k doplnění), nebo musí doložit účinnou veřejnoprávní smlouvu nahrazující územní rozhodnutí a st. povolení (nemusí být k datu podání žádosti, ale při výzvě k doplnění)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963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Projektová dokumentace </a:t>
            </a:r>
            <a:r>
              <a:rPr lang="cs-CZ" sz="2000" dirty="0" smtClean="0"/>
              <a:t>– v podrobnosti pro vydání st. </a:t>
            </a:r>
            <a:r>
              <a:rPr lang="cs-CZ" sz="2000" dirty="0" err="1" smtClean="0"/>
              <a:t>pov</a:t>
            </a:r>
            <a:r>
              <a:rPr lang="cs-CZ" sz="2000" dirty="0" smtClean="0"/>
              <a:t>., v podrobnosti pro ohlášení, pokud je již vypracována PD pro provedení stavby – dokládá ji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Položkový rozpočet stavby </a:t>
            </a:r>
            <a:r>
              <a:rPr lang="cs-CZ" sz="2000" dirty="0" smtClean="0"/>
              <a:t>– dle míry připravenosti projektu: buď zjednodušený rozpočet členění na stavební objekty nebo funkční celky (str. </a:t>
            </a:r>
            <a:r>
              <a:rPr lang="cs-CZ" sz="2000" dirty="0" smtClean="0"/>
              <a:t>20 </a:t>
            </a:r>
            <a:r>
              <a:rPr lang="cs-CZ" sz="2000" dirty="0" smtClean="0"/>
              <a:t>Specifických pravidel), nebo stavební rozpočet, </a:t>
            </a:r>
            <a:r>
              <a:rPr lang="cs-CZ" sz="2000" dirty="0" err="1" smtClean="0"/>
              <a:t>kt</a:t>
            </a:r>
            <a:r>
              <a:rPr lang="cs-CZ" sz="2000" dirty="0" smtClean="0"/>
              <a:t>. detailem a strukturou odpovídá příslušnému stupni PD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Doklady potvrzující, že OSVČ spadá do cílové skupiny</a:t>
            </a:r>
            <a:r>
              <a:rPr lang="cs-CZ" sz="2000" dirty="0" smtClean="0"/>
              <a:t> – závazné pro OSVČ bez zaměstnanců, která neplánuje přijmout zaměstnance z cílových skupin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Potvrzení Agentury pro sociální začleňování o souladu projektu se schváleným Strategickým plánem soc. začleňování nebo Tematickým </a:t>
            </a:r>
            <a:r>
              <a:rPr lang="cs-CZ" sz="2000" b="1" dirty="0" err="1" smtClean="0"/>
              <a:t>akčn.plánem</a:t>
            </a:r>
            <a:r>
              <a:rPr lang="cs-CZ" sz="2000" b="1" dirty="0" smtClean="0"/>
              <a:t> </a:t>
            </a:r>
            <a:r>
              <a:rPr lang="cs-CZ" sz="2000" dirty="0" smtClean="0"/>
              <a:t>– </a:t>
            </a:r>
            <a:r>
              <a:rPr lang="cs-CZ" sz="2000" dirty="0"/>
              <a:t>dle přílohy č. </a:t>
            </a:r>
            <a:r>
              <a:rPr lang="cs-CZ" sz="2000" dirty="0"/>
              <a:t>7</a:t>
            </a:r>
            <a:r>
              <a:rPr lang="cs-CZ" sz="2000" dirty="0" smtClean="0"/>
              <a:t> </a:t>
            </a:r>
            <a:r>
              <a:rPr lang="cs-CZ" sz="2000" dirty="0"/>
              <a:t>Specifických </a:t>
            </a:r>
            <a:r>
              <a:rPr lang="cs-CZ" sz="2000" dirty="0" smtClean="0"/>
              <a:t>pravidel. 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cs-CZ" sz="2000" b="1" dirty="0"/>
              <a:t>	</a:t>
            </a:r>
            <a:r>
              <a:rPr lang="cs-CZ" sz="2000" dirty="0" smtClean="0"/>
              <a:t>Kontakty na </a:t>
            </a:r>
            <a:r>
              <a:rPr lang="cs-CZ" sz="2000" dirty="0"/>
              <a:t>konzultanty příslušných lokalit </a:t>
            </a:r>
            <a:r>
              <a:rPr lang="cs-CZ" sz="2000" dirty="0">
                <a:hlinkClick r:id="rId2"/>
              </a:rPr>
              <a:t>https://</a:t>
            </a:r>
            <a:r>
              <a:rPr lang="cs-CZ" sz="2000" dirty="0" smtClean="0">
                <a:hlinkClick r:id="rId2"/>
              </a:rPr>
              <a:t>www.socialni-	zaclenovani.cz/lokality/</a:t>
            </a:r>
            <a:endParaRPr lang="cs-CZ" sz="2000" dirty="0" smtClean="0"/>
          </a:p>
          <a:p>
            <a:pPr lvl="1" algn="just">
              <a:spcBef>
                <a:spcPts val="600"/>
              </a:spcBef>
              <a:defRPr/>
            </a:pPr>
            <a:endParaRPr lang="cs-CZ" sz="2000" b="1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89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228497"/>
            <a:ext cx="8003232" cy="1928581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Obecná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47756"/>
              </p:ext>
            </p:extLst>
          </p:nvPr>
        </p:nvGraphicFramePr>
        <p:xfrm>
          <a:off x="1524000" y="1397000"/>
          <a:ext cx="6096000" cy="400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svým zaměřením v souladu s cíli a podporovanými aktivitami výzvy.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v souladu s podmínkami 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výzvy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Žadatel splňuje definici oprávněného příjemce pro příslušný specifický cíl a výzvu.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respektuje minimální a maximální hranici celkových způsobilých výdajů, pokud jsou stanoveny.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respektuje limity způsobilých výdajů, pokud jsou stanoveny.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Výsledky projektu jsou udržitelné.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nemá negativní vliv na žádnou z horizontálních priorit IROP (udržitelný rozvoj, rovné příležitosti a zákaz diskriminace, rovnost mužů a žen).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Potřebnost realizace projektu je odůvodněná.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v souladu s pravidly veřejné podpory.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Statutární zástupce žadatele je trestně bezúhonný.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75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4235</TotalTime>
  <Words>1342</Words>
  <Application>Microsoft Office PowerPoint</Application>
  <PresentationFormat>Předvádění na obrazovce (4:3)</PresentationFormat>
  <Paragraphs>189</Paragraphs>
  <Slides>25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3" baseType="lpstr">
      <vt:lpstr>Arial</vt:lpstr>
      <vt:lpstr>Calibri</vt:lpstr>
      <vt:lpstr>Cambria</vt:lpstr>
      <vt:lpstr>MS Mincho</vt:lpstr>
      <vt:lpstr>Symbol</vt:lpstr>
      <vt:lpstr>Times New Roman</vt:lpstr>
      <vt:lpstr>Wingdings</vt:lpstr>
      <vt:lpstr>sablona_centrum_2016</vt:lpstr>
      <vt:lpstr>   SOCIÁLNÍ PODNIKÁNÍ PRO KPSVL (90)  kolová výzva   </vt:lpstr>
      <vt:lpstr>Centrum pro regionální rozvoj ČR</vt:lpstr>
      <vt:lpstr>1            Hodnocení a výběr projektů </vt:lpstr>
      <vt:lpstr>Hodnocení a výběr projektů</vt:lpstr>
      <vt:lpstr>Kritéria formálních náležitostí</vt:lpstr>
      <vt:lpstr>Povinné přílohy žádosti o podporu</vt:lpstr>
      <vt:lpstr>Povinné přílohy žádosti o podporu</vt:lpstr>
      <vt:lpstr>Povinné přílohy žádosti o podporu</vt:lpstr>
      <vt:lpstr>Obecná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Věcné hodnocení</vt:lpstr>
      <vt:lpstr>Ex-ante analýza rizik</vt:lpstr>
      <vt:lpstr>Děkuji vám za pozornost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Knopová Nikola</cp:lastModifiedBy>
  <cp:revision>433</cp:revision>
  <dcterms:created xsi:type="dcterms:W3CDTF">2016-05-13T07:19:23Z</dcterms:created>
  <dcterms:modified xsi:type="dcterms:W3CDTF">2019-09-03T11:28:30Z</dcterms:modified>
</cp:coreProperties>
</file>