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8" r:id="rId2"/>
    <p:sldId id="277" r:id="rId3"/>
    <p:sldId id="300" r:id="rId4"/>
    <p:sldId id="308" r:id="rId5"/>
    <p:sldId id="276" r:id="rId6"/>
    <p:sldId id="307" r:id="rId7"/>
    <p:sldId id="301" r:id="rId8"/>
    <p:sldId id="302" r:id="rId9"/>
    <p:sldId id="284" r:id="rId10"/>
    <p:sldId id="319" r:id="rId11"/>
    <p:sldId id="310" r:id="rId12"/>
    <p:sldId id="318" r:id="rId13"/>
    <p:sldId id="306" r:id="rId14"/>
  </p:sldIdLst>
  <p:sldSz cx="12192000" cy="6858000"/>
  <p:notesSz cx="6797675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yl s motivem 1 – zvýraznění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74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32" y="1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45659" cy="49813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6" y="0"/>
            <a:ext cx="2945659" cy="49813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A5BE89-924A-4D22-8110-3DB711198F2E}" type="datetimeFigureOut">
              <a:rPr lang="cs-CZ" smtClean="0"/>
              <a:pPr/>
              <a:t>28. 2. 2020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959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3" y="9430093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6" y="9430093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07563C-AEAB-4DD7-BA0E-F09E7885865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76128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EF6AC-B81E-4A6C-81EB-6295BE4AE9C4}" type="datetimeFigureOut">
              <a:rPr lang="cs-CZ" smtClean="0"/>
              <a:pPr/>
              <a:t>28. 2. 2020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D3509-9D4D-4675-B07B-7353619C155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3395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EF6AC-B81E-4A6C-81EB-6295BE4AE9C4}" type="datetimeFigureOut">
              <a:rPr lang="cs-CZ" smtClean="0"/>
              <a:pPr/>
              <a:t>28. 2. 2020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D3509-9D4D-4675-B07B-7353619C155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8068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EF6AC-B81E-4A6C-81EB-6295BE4AE9C4}" type="datetimeFigureOut">
              <a:rPr lang="cs-CZ" smtClean="0"/>
              <a:pPr/>
              <a:t>28. 2. 2020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D3509-9D4D-4675-B07B-7353619C155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4930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EF6AC-B81E-4A6C-81EB-6295BE4AE9C4}" type="datetimeFigureOut">
              <a:rPr lang="cs-CZ" smtClean="0"/>
              <a:pPr/>
              <a:t>28. 2. 2020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D3509-9D4D-4675-B07B-7353619C155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8694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EF6AC-B81E-4A6C-81EB-6295BE4AE9C4}" type="datetimeFigureOut">
              <a:rPr lang="cs-CZ" smtClean="0"/>
              <a:pPr/>
              <a:t>28. 2. 2020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D3509-9D4D-4675-B07B-7353619C155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2929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EF6AC-B81E-4A6C-81EB-6295BE4AE9C4}" type="datetimeFigureOut">
              <a:rPr lang="cs-CZ" smtClean="0"/>
              <a:pPr/>
              <a:t>28. 2. 2020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D3509-9D4D-4675-B07B-7353619C155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0642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EF6AC-B81E-4A6C-81EB-6295BE4AE9C4}" type="datetimeFigureOut">
              <a:rPr lang="cs-CZ" smtClean="0"/>
              <a:pPr/>
              <a:t>28. 2. 2020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D3509-9D4D-4675-B07B-7353619C155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6310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EF6AC-B81E-4A6C-81EB-6295BE4AE9C4}" type="datetimeFigureOut">
              <a:rPr lang="cs-CZ" smtClean="0"/>
              <a:pPr/>
              <a:t>28. 2. 2020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D3509-9D4D-4675-B07B-7353619C155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96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EF6AC-B81E-4A6C-81EB-6295BE4AE9C4}" type="datetimeFigureOut">
              <a:rPr lang="cs-CZ" smtClean="0"/>
              <a:pPr/>
              <a:t>28. 2. 2020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D3509-9D4D-4675-B07B-7353619C155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7954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EF6AC-B81E-4A6C-81EB-6295BE4AE9C4}" type="datetimeFigureOut">
              <a:rPr lang="cs-CZ" smtClean="0"/>
              <a:pPr/>
              <a:t>28. 2. 2020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D3509-9D4D-4675-B07B-7353619C155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1466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EF6AC-B81E-4A6C-81EB-6295BE4AE9C4}" type="datetimeFigureOut">
              <a:rPr lang="cs-CZ" smtClean="0"/>
              <a:pPr/>
              <a:t>28. 2. 2020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D3509-9D4D-4675-B07B-7353619C155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5887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2EF6AC-B81E-4A6C-81EB-6295BE4AE9C4}" type="datetimeFigureOut">
              <a:rPr lang="cs-CZ" smtClean="0"/>
              <a:pPr/>
              <a:t>28. 2. 2020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2D3509-9D4D-4675-B07B-7353619C155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2327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16364" y="357227"/>
            <a:ext cx="9985085" cy="523557"/>
          </a:xfrm>
        </p:spPr>
        <p:txBody>
          <a:bodyPr>
            <a:noAutofit/>
          </a:bodyPr>
          <a:lstStyle/>
          <a:p>
            <a:r>
              <a:rPr lang="cs-CZ" sz="3600" b="1" dirty="0"/>
              <a:t>IPRÚ České Budějovice</a:t>
            </a:r>
            <a:endParaRPr lang="cs-CZ" sz="3600" b="1" dirty="0">
              <a:latin typeface="+mn-lt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92727" y="1101581"/>
            <a:ext cx="10577225" cy="5206307"/>
          </a:xfrm>
          <a:ln>
            <a:solidFill>
              <a:srgbClr val="FF0000"/>
            </a:solidFill>
          </a:ln>
        </p:spPr>
        <p:txBody>
          <a:bodyPr/>
          <a:lstStyle/>
          <a:p>
            <a:endParaRPr lang="cs-CZ" dirty="0"/>
          </a:p>
          <a:p>
            <a:endParaRPr lang="cs-CZ" dirty="0"/>
          </a:p>
          <a:p>
            <a:endParaRPr lang="cs-CZ" sz="3200" dirty="0"/>
          </a:p>
          <a:p>
            <a:endParaRPr lang="cs-CZ" sz="3200" dirty="0"/>
          </a:p>
          <a:p>
            <a:r>
              <a:rPr lang="cs-CZ" sz="3200" dirty="0" err="1"/>
              <a:t>Clarion</a:t>
            </a:r>
            <a:r>
              <a:rPr lang="cs-CZ" sz="3200" dirty="0"/>
              <a:t> </a:t>
            </a:r>
            <a:r>
              <a:rPr lang="cs-CZ" sz="3200" dirty="0" err="1"/>
              <a:t>Congress</a:t>
            </a:r>
            <a:r>
              <a:rPr lang="cs-CZ" sz="3200" dirty="0"/>
              <a:t> Hotel</a:t>
            </a:r>
          </a:p>
          <a:p>
            <a:r>
              <a:rPr lang="cs-CZ" sz="3200" dirty="0"/>
              <a:t>3. 3. 2020</a:t>
            </a:r>
          </a:p>
          <a:p>
            <a:r>
              <a:rPr lang="cs-CZ" dirty="0"/>
              <a:t>České Budějovice 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10668000" y="43434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dirty="0"/>
          </a:p>
        </p:txBody>
      </p:sp>
      <p:pic>
        <p:nvPicPr>
          <p:cNvPr id="7" name="Obrázek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0777" y="214034"/>
            <a:ext cx="1019175" cy="6667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222583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16364" y="357227"/>
            <a:ext cx="9985085" cy="523557"/>
          </a:xfrm>
        </p:spPr>
        <p:txBody>
          <a:bodyPr>
            <a:noAutofit/>
          </a:bodyPr>
          <a:lstStyle/>
          <a:p>
            <a:r>
              <a:rPr lang="cs-CZ" sz="3600" b="1" dirty="0"/>
              <a:t>IPRÚ České Budějovice</a:t>
            </a:r>
            <a:endParaRPr lang="cs-CZ" sz="3600" dirty="0">
              <a:latin typeface="+mn-lt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71055" y="1074419"/>
            <a:ext cx="10970375" cy="5150889"/>
          </a:xfrm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endParaRPr lang="cs-CZ" b="1" dirty="0"/>
          </a:p>
          <a:p>
            <a:pPr algn="just">
              <a:spcBef>
                <a:spcPts val="0"/>
              </a:spcBef>
            </a:pPr>
            <a:r>
              <a:rPr lang="cs-CZ" sz="1800" b="1" dirty="0"/>
              <a:t>SC IROP pro ITI 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cs-CZ" sz="1800" dirty="0"/>
              <a:t>SC 1.1 eGovernment a kybernetická bezpečnost</a:t>
            </a:r>
            <a:endParaRPr lang="cs-CZ" sz="1800" dirty="0">
              <a:solidFill>
                <a:schemeClr val="bg2">
                  <a:lumMod val="25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1800" dirty="0"/>
              <a:t>SC 2.1 Čistá a aktivní mobilita</a:t>
            </a:r>
            <a:endParaRPr lang="cs-CZ" sz="1800" dirty="0">
              <a:solidFill>
                <a:schemeClr val="bg2">
                  <a:lumMod val="25000"/>
                </a:schemeClr>
              </a:solidFill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cs-CZ" sz="1800" dirty="0"/>
              <a:t>SC 2.2 Revitalizace měst a obcí</a:t>
            </a:r>
            <a:endParaRPr lang="cs-CZ" sz="1800" dirty="0">
              <a:solidFill>
                <a:schemeClr val="bg2">
                  <a:lumMod val="25000"/>
                </a:schemeClr>
              </a:solidFill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cs-CZ" sz="1800" dirty="0"/>
              <a:t>SC 4.1 Vzdělávací infrastruktura</a:t>
            </a:r>
            <a:endParaRPr lang="cs-CZ" sz="1800" dirty="0">
              <a:solidFill>
                <a:schemeClr val="bg2">
                  <a:lumMod val="25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1800" dirty="0"/>
              <a:t>SC 4.2  Sociální infrastruktura </a:t>
            </a:r>
            <a:endParaRPr lang="cs-CZ" sz="1800" dirty="0">
              <a:solidFill>
                <a:schemeClr val="bg2">
                  <a:lumMod val="25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1800" dirty="0"/>
              <a:t>SC 5.2 Kulturní dědictví a cestovní ruch</a:t>
            </a:r>
          </a:p>
          <a:p>
            <a:pPr algn="just"/>
            <a:r>
              <a:rPr lang="cs-CZ" sz="1800" b="1" dirty="0"/>
              <a:t>SC OP Doprava pro ITI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800" dirty="0"/>
              <a:t>Podpora udržitelné multimodální městské mobility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800" dirty="0"/>
              <a:t>Rozvoj udržitelné, inteligentní, bezpečné a intermodální sítě TEN-T odolné vůči změnám klimatu</a:t>
            </a:r>
            <a:endParaRPr lang="cs-CZ" sz="1800" dirty="0">
              <a:solidFill>
                <a:schemeClr val="bg2">
                  <a:lumMod val="25000"/>
                </a:schemeClr>
              </a:solidFill>
            </a:endParaRPr>
          </a:p>
          <a:p>
            <a:pPr algn="just"/>
            <a:endParaRPr lang="cs-CZ" sz="1800" dirty="0"/>
          </a:p>
          <a:p>
            <a:pPr algn="just"/>
            <a:r>
              <a:rPr lang="cs-CZ" sz="1800" dirty="0"/>
              <a:t>Ostatní operační programy (OP ŽP, OP JAK, OP TAK) nemají k územní dimenzi vyjasněné stanovisko.</a:t>
            </a:r>
          </a:p>
          <a:p>
            <a:pPr algn="just"/>
            <a:endParaRPr lang="cs-CZ" sz="1800" dirty="0">
              <a:solidFill>
                <a:schemeClr val="bg2">
                  <a:lumMod val="25000"/>
                </a:schemeClr>
              </a:solidFill>
            </a:endParaRPr>
          </a:p>
          <a:p>
            <a:pPr marL="342900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8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cs-CZ" dirty="0"/>
          </a:p>
          <a:p>
            <a:pPr algn="just"/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10668000" y="43434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dirty="0"/>
          </a:p>
        </p:txBody>
      </p:sp>
      <p:pic>
        <p:nvPicPr>
          <p:cNvPr id="6" name="Obrázek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0777" y="214034"/>
            <a:ext cx="1019175" cy="6667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99855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16364" y="357227"/>
            <a:ext cx="9985085" cy="523557"/>
          </a:xfrm>
        </p:spPr>
        <p:txBody>
          <a:bodyPr>
            <a:noAutofit/>
          </a:bodyPr>
          <a:lstStyle/>
          <a:p>
            <a:r>
              <a:rPr lang="cs-CZ" sz="3600" b="1"/>
              <a:t>IPRÚ České Budějovice</a:t>
            </a:r>
            <a:endParaRPr lang="cs-CZ" sz="3600" dirty="0">
              <a:latin typeface="+mn-lt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96289" y="957897"/>
            <a:ext cx="10225809" cy="5179612"/>
          </a:xfrm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cs-CZ" sz="1800" b="1" dirty="0"/>
              <a:t>Příprava strategických projektů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cs-CZ" sz="1800" dirty="0"/>
              <a:t>V současné době probíhá příprava SP které jsou směřovány do těchto oblastí </a:t>
            </a:r>
          </a:p>
          <a:p>
            <a:pPr marL="285750" indent="-28575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z="1800" b="1" dirty="0"/>
              <a:t>BC AV - </a:t>
            </a:r>
            <a:r>
              <a:rPr lang="cs-CZ" sz="1800" dirty="0"/>
              <a:t>aplikovaný výzkum a transakční laboratoře  </a:t>
            </a:r>
          </a:p>
          <a:p>
            <a:pPr marL="285750" indent="-28575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z="1800" b="1" dirty="0"/>
              <a:t>Veřejná prostranství – </a:t>
            </a:r>
            <a:r>
              <a:rPr lang="cs-CZ" sz="1800" dirty="0"/>
              <a:t>řešení prohlubujícího se nedostatku vody a dopadů klimatických změn</a:t>
            </a:r>
            <a:endParaRPr lang="cs-CZ" sz="1800" b="1" dirty="0"/>
          </a:p>
          <a:p>
            <a:pPr marL="285750" indent="-28575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z="1800" b="1" dirty="0"/>
              <a:t>Energetické úspory - </a:t>
            </a:r>
            <a:r>
              <a:rPr lang="cs-CZ" sz="1800" dirty="0"/>
              <a:t>zlepšení energetické bilance města prostřednictvím realizace energeticky úsporných opatření </a:t>
            </a:r>
          </a:p>
          <a:p>
            <a:pPr marL="285750" indent="-28575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z="1800" b="1" dirty="0"/>
              <a:t>Doprava</a:t>
            </a:r>
            <a:r>
              <a:rPr lang="cs-CZ" sz="1800" dirty="0"/>
              <a:t> – preference MHD, záchytná parkoviště, </a:t>
            </a:r>
            <a:r>
              <a:rPr lang="cs-CZ" sz="1800" dirty="0" err="1"/>
              <a:t>cyklodoprava</a:t>
            </a:r>
            <a:r>
              <a:rPr lang="cs-CZ" sz="1800" dirty="0"/>
              <a:t>, telematika pro veřejnou a individuální dopravu</a:t>
            </a:r>
          </a:p>
          <a:p>
            <a:pPr marL="285750" indent="-28575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z="1800" b="1" dirty="0"/>
              <a:t>Informační technologie </a:t>
            </a:r>
            <a:r>
              <a:rPr lang="cs-CZ" sz="1800" dirty="0"/>
              <a:t>– digitální vzdělávání, automatizace digitálních dat (robotizace)</a:t>
            </a:r>
          </a:p>
          <a:p>
            <a:pPr algn="just">
              <a:lnSpc>
                <a:spcPct val="115000"/>
              </a:lnSpc>
            </a:pPr>
            <a:endParaRPr lang="cs-CZ" sz="1800" b="1" dirty="0"/>
          </a:p>
          <a:p>
            <a:pPr marL="285750" indent="-28575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endParaRPr lang="cs-CZ" sz="1800" b="1" dirty="0"/>
          </a:p>
          <a:p>
            <a:pPr algn="just"/>
            <a:endParaRPr lang="cs-CZ" sz="1800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10668000" y="43434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dirty="0"/>
          </a:p>
        </p:txBody>
      </p:sp>
      <p:pic>
        <p:nvPicPr>
          <p:cNvPr id="6" name="Obrázek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0777" y="214034"/>
            <a:ext cx="1019175" cy="6667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328354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16364" y="357227"/>
            <a:ext cx="9985085" cy="523557"/>
          </a:xfrm>
        </p:spPr>
        <p:txBody>
          <a:bodyPr>
            <a:noAutofit/>
          </a:bodyPr>
          <a:lstStyle/>
          <a:p>
            <a:r>
              <a:rPr lang="cs-CZ" sz="3600" b="1" dirty="0"/>
              <a:t>IPRÚ České Budějovice</a:t>
            </a:r>
            <a:endParaRPr lang="cs-CZ" sz="3600" dirty="0">
              <a:latin typeface="+mn-lt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71055" y="1074419"/>
            <a:ext cx="10970375" cy="5150889"/>
          </a:xfr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cs-CZ" sz="1800" b="1" dirty="0"/>
              <a:t>Harmonogram dalšího postupu v přípravě strategie ITI České Budějovice</a:t>
            </a:r>
          </a:p>
          <a:p>
            <a:pPr algn="l">
              <a:lnSpc>
                <a:spcPct val="100000"/>
              </a:lnSpc>
            </a:pPr>
            <a:endParaRPr lang="cs-CZ" sz="1800" dirty="0"/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800" dirty="0"/>
              <a:t>01/- 08/2020 – jednání s ŘO, konkretizace strategických projektů</a:t>
            </a: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800" dirty="0"/>
              <a:t>04 - 05/2020 – projednání navržených projektů se zúčastněnými subjekty</a:t>
            </a: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800" dirty="0"/>
              <a:t>05/2020 – dokončení analytické části (na základě definitivního vymezení území)</a:t>
            </a: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800" dirty="0"/>
              <a:t>05/2020 – zahájení zpracování návrhové části strategie</a:t>
            </a: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800" dirty="0"/>
              <a:t>10-11/2020 – dokončení strategie (včetně strategických projektů)</a:t>
            </a:r>
          </a:p>
          <a:p>
            <a:pPr algn="l">
              <a:lnSpc>
                <a:spcPct val="100000"/>
              </a:lnSpc>
            </a:pPr>
            <a:endParaRPr lang="cs-CZ" sz="1800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10668000" y="43434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dirty="0"/>
          </a:p>
        </p:txBody>
      </p:sp>
      <p:pic>
        <p:nvPicPr>
          <p:cNvPr id="6" name="Obrázek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0777" y="214034"/>
            <a:ext cx="1019175" cy="6667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547250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16364" y="357227"/>
            <a:ext cx="9985085" cy="523557"/>
          </a:xfrm>
        </p:spPr>
        <p:txBody>
          <a:bodyPr>
            <a:noAutofit/>
          </a:bodyPr>
          <a:lstStyle/>
          <a:p>
            <a:r>
              <a:rPr lang="cs-CZ" sz="3600" b="1" dirty="0"/>
              <a:t>IPRÚ České Budějovice</a:t>
            </a:r>
            <a:endParaRPr lang="cs-CZ" sz="3600" dirty="0">
              <a:latin typeface="+mn-lt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81891" y="1074419"/>
            <a:ext cx="10859539" cy="4670599"/>
          </a:xfrm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Děkuji za pozornost.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dirty="0"/>
          </a:p>
          <a:p>
            <a:endParaRPr lang="cs-CZ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dirty="0"/>
          </a:p>
          <a:p>
            <a:endParaRPr lang="cs-CZ" sz="3200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10668000" y="43434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dirty="0"/>
          </a:p>
        </p:txBody>
      </p:sp>
      <p:pic>
        <p:nvPicPr>
          <p:cNvPr id="6" name="Obrázek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0777" y="214034"/>
            <a:ext cx="1019175" cy="6667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171287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16364" y="357227"/>
            <a:ext cx="9985085" cy="523557"/>
          </a:xfrm>
        </p:spPr>
        <p:txBody>
          <a:bodyPr>
            <a:noAutofit/>
          </a:bodyPr>
          <a:lstStyle/>
          <a:p>
            <a:r>
              <a:rPr lang="cs-CZ" sz="3600" b="1" dirty="0"/>
              <a:t>IPRÚ České Budějovice</a:t>
            </a:r>
            <a:endParaRPr lang="cs-CZ" sz="3600" b="1" dirty="0">
              <a:latin typeface="+mn-lt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17418" y="1074420"/>
            <a:ext cx="10624012" cy="4998834"/>
          </a:xfrm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algn="just"/>
            <a:r>
              <a:rPr lang="cs-CZ" b="1" dirty="0"/>
              <a:t>Integrovaný plán rozvoje území České Budějovice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800" dirty="0"/>
              <a:t>Realizace v PO 2014-2020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800" dirty="0"/>
              <a:t>Zpracování strategie IPRÚ České Budějovice – Prioritní osy 1 a 2, SC, Opatření, vymezení území zpracovatelem strategie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800" dirty="0"/>
              <a:t>Rezervovaná alokace pro IS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800" dirty="0"/>
              <a:t>Proces v rámci IPRÚ - Vyhlašování výzev, Předkládání PZ, PS, Soulad ŘV, předložení žádosti o dotaci do výzvy OP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800" dirty="0"/>
              <a:t>Realizace strategie prostřednictvím integrovaných projektů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800" dirty="0"/>
              <a:t>Dotační podíl 85% EU, 5% SR</a:t>
            </a:r>
          </a:p>
          <a:p>
            <a:pPr algn="l"/>
            <a:endParaRPr lang="cs-CZ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10668000" y="43434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dirty="0"/>
          </a:p>
        </p:txBody>
      </p:sp>
      <p:pic>
        <p:nvPicPr>
          <p:cNvPr id="8" name="Obrázek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0777" y="214034"/>
            <a:ext cx="1019175" cy="6667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376979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16364" y="357227"/>
            <a:ext cx="9985085" cy="523557"/>
          </a:xfrm>
        </p:spPr>
        <p:txBody>
          <a:bodyPr>
            <a:noAutofit/>
          </a:bodyPr>
          <a:lstStyle/>
          <a:p>
            <a:r>
              <a:rPr lang="cs-CZ" sz="3600" b="1" dirty="0"/>
              <a:t>IPRÚ České Budějovice</a:t>
            </a:r>
            <a:endParaRPr lang="cs-CZ" sz="3600" dirty="0">
              <a:latin typeface="+mn-lt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10668000" y="43434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dirty="0"/>
          </a:p>
        </p:txBody>
      </p:sp>
      <p:pic>
        <p:nvPicPr>
          <p:cNvPr id="6" name="Obrázek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0777" y="214034"/>
            <a:ext cx="1019175" cy="666750"/>
          </a:xfrm>
          <a:prstGeom prst="rect">
            <a:avLst/>
          </a:prstGeom>
          <a:noFill/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B1F4A19D-91E1-414A-9379-7EE652AF677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732" y="880784"/>
            <a:ext cx="9753599" cy="5656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3901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16364" y="357227"/>
            <a:ext cx="9985085" cy="523557"/>
          </a:xfrm>
        </p:spPr>
        <p:txBody>
          <a:bodyPr>
            <a:noAutofit/>
          </a:bodyPr>
          <a:lstStyle/>
          <a:p>
            <a:r>
              <a:rPr lang="cs-CZ" sz="3600" b="1" dirty="0"/>
              <a:t>IPRÚ České Budějovice</a:t>
            </a:r>
            <a:endParaRPr lang="cs-CZ" sz="3600" b="1" dirty="0">
              <a:latin typeface="+mn-lt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17418" y="1074420"/>
            <a:ext cx="10624012" cy="4998834"/>
          </a:xfrm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algn="just"/>
            <a:r>
              <a:rPr lang="cs-CZ" b="1" dirty="0"/>
              <a:t>Stav realizace IPRÚ k 31. 12. 2019</a:t>
            </a:r>
          </a:p>
          <a:p>
            <a:pPr marL="355600" indent="-355600" algn="l">
              <a:buFont typeface="Arial" panose="020B0604020202020204" pitchFamily="34" charset="0"/>
              <a:buChar char="•"/>
            </a:pPr>
            <a:r>
              <a:rPr lang="cs-CZ" sz="1600" dirty="0"/>
              <a:t>Vyhlášeno celkem 28 výzev nositele;</a:t>
            </a:r>
          </a:p>
          <a:p>
            <a:pPr marL="355600" indent="-355600" algn="l">
              <a:buFont typeface="Arial" panose="020B0604020202020204" pitchFamily="34" charset="0"/>
              <a:buChar char="•"/>
            </a:pPr>
            <a:r>
              <a:rPr lang="cs-CZ" sz="1600" dirty="0"/>
              <a:t>Předloženo 70 projektových záměrů;</a:t>
            </a:r>
          </a:p>
          <a:p>
            <a:pPr marL="355600" indent="-355600" algn="l">
              <a:buFont typeface="Arial" panose="020B0604020202020204" pitchFamily="34" charset="0"/>
              <a:buChar char="•"/>
            </a:pPr>
            <a:r>
              <a:rPr lang="cs-CZ" sz="1600" dirty="0"/>
              <a:t>Předloženo 61 žádostí o dotaci do výzev řídících orgánů IROP a OP Doprava;</a:t>
            </a:r>
          </a:p>
          <a:p>
            <a:pPr marL="355600" indent="-355600" algn="l">
              <a:buFont typeface="Arial" panose="020B0604020202020204" pitchFamily="34" charset="0"/>
              <a:buChar char="•"/>
            </a:pPr>
            <a:r>
              <a:rPr lang="cs-CZ" sz="1600" dirty="0"/>
              <a:t>Účast na realizaci - 22 subjektů z území (zejména u ZŠ, MŠ, </a:t>
            </a:r>
            <a:r>
              <a:rPr lang="cs-CZ" sz="1600" dirty="0" err="1"/>
              <a:t>Cyklodprava</a:t>
            </a:r>
            <a:r>
              <a:rPr lang="cs-CZ" sz="1600" dirty="0"/>
              <a:t>)</a:t>
            </a:r>
          </a:p>
          <a:p>
            <a:pPr algn="l"/>
            <a:endParaRPr lang="cs-CZ" sz="2800" dirty="0"/>
          </a:p>
          <a:p>
            <a:pPr algn="l"/>
            <a:endParaRPr lang="cs-CZ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10668000" y="43434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dirty="0"/>
          </a:p>
        </p:txBody>
      </p:sp>
      <p:pic>
        <p:nvPicPr>
          <p:cNvPr id="8" name="Obrázek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0777" y="214034"/>
            <a:ext cx="1019175" cy="666750"/>
          </a:xfrm>
          <a:prstGeom prst="rect">
            <a:avLst/>
          </a:prstGeom>
          <a:noFill/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5AA70DAD-72CF-406F-A40F-1237B09AD4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0489" y="2867378"/>
            <a:ext cx="9821333" cy="302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83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16364" y="357227"/>
            <a:ext cx="9985085" cy="523557"/>
          </a:xfrm>
        </p:spPr>
        <p:txBody>
          <a:bodyPr>
            <a:noAutofit/>
          </a:bodyPr>
          <a:lstStyle/>
          <a:p>
            <a:r>
              <a:rPr lang="cs-CZ" sz="3600" b="1" dirty="0"/>
              <a:t>IPRÚ České Budějovice</a:t>
            </a:r>
            <a:endParaRPr lang="cs-CZ" sz="3600" dirty="0">
              <a:latin typeface="+mn-lt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71055" y="1074419"/>
            <a:ext cx="10970375" cy="5315871"/>
          </a:xfrm>
          <a:ln>
            <a:solidFill>
              <a:srgbClr val="FF0000"/>
            </a:solidFill>
          </a:ln>
        </p:spPr>
        <p:txBody>
          <a:bodyPr>
            <a:normAutofit fontScale="25000" lnSpcReduction="20000"/>
          </a:bodyPr>
          <a:lstStyle/>
          <a:p>
            <a:pPr algn="just"/>
            <a:r>
              <a:rPr lang="cs-CZ" sz="8000" b="1" dirty="0"/>
              <a:t>3. Informace o přípravě programového období 2021-2027</a:t>
            </a:r>
          </a:p>
          <a:p>
            <a:pPr algn="just"/>
            <a:endParaRPr lang="cs-CZ" sz="2500" b="1" dirty="0"/>
          </a:p>
          <a:p>
            <a:pPr algn="just"/>
            <a:endParaRPr lang="cs-CZ" sz="2000" b="1" dirty="0"/>
          </a:p>
          <a:p>
            <a:pPr marL="360363" algn="just"/>
            <a:endParaRPr lang="cs-CZ" sz="2000" b="1" dirty="0"/>
          </a:p>
          <a:p>
            <a:pPr marL="360363" algn="just"/>
            <a:endParaRPr lang="cs-CZ" sz="2000" b="1" dirty="0"/>
          </a:p>
          <a:p>
            <a:pPr marL="360363" indent="-360363" algn="just"/>
            <a:r>
              <a:rPr lang="cs-CZ" sz="2000" b="1" dirty="0"/>
              <a:t>	</a:t>
            </a:r>
            <a:r>
              <a:rPr lang="cs-CZ" sz="5600" dirty="0">
                <a:cs typeface="Calibri"/>
              </a:rPr>
              <a:t>Nástroj ITI (všichni nositelé ITI v ČR – České Budějovice, Plzeň, Karlovy Vary, Ústí-Chomutov, Liberec – Jablonec, Hradec Králové- Pardubice, Ostrava, Olomouc, Brno, Zlín, Jihlava, Mladá Boleslav, Praha) -  6 % alokace EFRR vyčleněné na udržitelný rozvoj měst (alokace ve výši cca 16,8 mld. Kč). Definitivní výše podílu ITI bude ustanovena v Dohodě o partnerství, jejíž příprava probíhá.</a:t>
            </a:r>
          </a:p>
          <a:p>
            <a:pPr marL="360363" indent="-360363" algn="just"/>
            <a:r>
              <a:rPr lang="cs-CZ" sz="5600" b="1" dirty="0"/>
              <a:t>Politika soudržnosti v PO 2021-2027 je definována v 5 cílech politiky: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5600" b="1" dirty="0"/>
              <a:t>CP 1 - Inteligentnější Evropa - </a:t>
            </a:r>
            <a:r>
              <a:rPr lang="cs-CZ" sz="5600" dirty="0"/>
              <a:t>zvýšení konkurenceschopnosti malých a středních podnikatelů (výzkum a vývoj, inovace), vznik a rozvoj inovativních začínajících podniků, digitalizace veřejné správy (e-government);</a:t>
            </a:r>
          </a:p>
          <a:p>
            <a:pPr marL="360363" lvl="1" indent="-360363" algn="just">
              <a:spcBef>
                <a:spcPts val="0"/>
              </a:spcBef>
            </a:pPr>
            <a:r>
              <a:rPr lang="cs-CZ" sz="5600" b="1" dirty="0"/>
              <a:t>	</a:t>
            </a:r>
            <a:endParaRPr lang="cs-CZ" sz="56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5600" b="1" dirty="0"/>
              <a:t>CP 2 - Nízkouhlíková a zelenější Evropa - </a:t>
            </a:r>
            <a:r>
              <a:rPr lang="cs-CZ" sz="5600" dirty="0"/>
              <a:t>nahrazování využívání fosilních paliv jinými zdroji energie, zvyšování využitelnosti obnovitelných zdrojů, opatření k zachytávání a zadržování vody, preventivní opatření související se změnou klimatu (sucho, bouře, povodně); podpora sídelní zeleně; sanace průmyslových objektů a kontaminované půdy;</a:t>
            </a:r>
          </a:p>
          <a:p>
            <a:pPr marL="360363" lvl="1" indent="-360363" algn="just">
              <a:spcBef>
                <a:spcPts val="0"/>
              </a:spcBef>
            </a:pPr>
            <a:r>
              <a:rPr lang="cs-CZ" sz="5600" b="1" dirty="0"/>
              <a:t>	</a:t>
            </a:r>
            <a:endParaRPr lang="cs-CZ" sz="56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5600" b="1" dirty="0"/>
              <a:t>CP 3 - Propojenější Evropa - </a:t>
            </a:r>
            <a:r>
              <a:rPr lang="cs-CZ" sz="5600" dirty="0"/>
              <a:t>výstavba a modernizace dálnic a silnic (TEN-T), nové vedlejší silniční napojení na silniční síť a uzly TEN-T; cyklistická infrastruktura; kolejová vozidla (městská doprava), infrastruktura pro alternativní paliva (elektromobilita, CNG, LPG, vodík - plnící a dobíjecí stanice), inteligentní dopravní systémy, dopravní telematika (veřejná hromadná doprava);</a:t>
            </a:r>
          </a:p>
          <a:p>
            <a:pPr marL="360363" indent="-360363" algn="just">
              <a:spcBef>
                <a:spcPts val="0"/>
              </a:spcBef>
            </a:pPr>
            <a:r>
              <a:rPr lang="cs-CZ" sz="5600" dirty="0"/>
              <a:t>	</a:t>
            </a:r>
          </a:p>
          <a:p>
            <a:pPr marL="360363" lvl="0" indent="-360363" algn="just">
              <a:buFont typeface="Arial" panose="020B0604020202020204" pitchFamily="34" charset="0"/>
              <a:buChar char="•"/>
            </a:pPr>
            <a:r>
              <a:rPr lang="cs-CZ" sz="5600" b="1" dirty="0"/>
              <a:t>CP 4 - Sociálnější Evropa - </a:t>
            </a:r>
            <a:r>
              <a:rPr lang="cs-CZ" sz="5600" dirty="0"/>
              <a:t>inkluzivní vzdělávání a odborná příprava (prostřednictvím vhodné infrastruktury), podpora excelence v terciárním vzdělávání, modernizace institucí a služeb trhu práce (včetně potřebné infrastruktury), deinstitucionalizace péče, podnikatelské inkubátory</a:t>
            </a:r>
            <a:r>
              <a:rPr lang="cs-CZ" sz="5600" b="1" dirty="0"/>
              <a:t>;</a:t>
            </a:r>
          </a:p>
          <a:p>
            <a:pPr marL="360363" indent="-360363" algn="just">
              <a:spcBef>
                <a:spcPts val="0"/>
              </a:spcBef>
            </a:pPr>
            <a:r>
              <a:rPr lang="cs-CZ" sz="5600" b="1" dirty="0"/>
              <a:t>	</a:t>
            </a:r>
            <a:endParaRPr lang="cs-CZ" sz="56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5600" b="1" dirty="0"/>
              <a:t>CP 5 - Evropa blíž občanům – </a:t>
            </a:r>
            <a:r>
              <a:rPr lang="cs-CZ" sz="5600" dirty="0"/>
              <a:t>ochrana, rozvoj a podpora veřejných objektů cestovního ruchu a souvisejících služeb cestovního ruchu; ochrana, rozvoj a podpora kulturního dědictví a kulturních služeb; ochrana, rozvoj a podpora přírodního dědictví a ekoturistiky, fyzická regenerace a bezpečnost veřejných prostranství;</a:t>
            </a:r>
          </a:p>
          <a:p>
            <a:pPr marL="360363" indent="-360363" algn="just">
              <a:spcBef>
                <a:spcPts val="0"/>
              </a:spcBef>
            </a:pPr>
            <a:r>
              <a:rPr lang="cs-CZ" sz="5600" dirty="0"/>
              <a:t>	</a:t>
            </a:r>
          </a:p>
          <a:p>
            <a:pPr marL="360363" lvl="0" indent="-360363" algn="l">
              <a:spcBef>
                <a:spcPts val="0"/>
              </a:spcBef>
            </a:pPr>
            <a:endParaRPr lang="cs-CZ" sz="5600" dirty="0"/>
          </a:p>
          <a:p>
            <a:pPr algn="just"/>
            <a:endParaRPr lang="cs-CZ" sz="5600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10668000" y="43434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dirty="0"/>
          </a:p>
        </p:txBody>
      </p:sp>
      <p:pic>
        <p:nvPicPr>
          <p:cNvPr id="6" name="Obrázek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0777" y="214034"/>
            <a:ext cx="1019175" cy="666750"/>
          </a:xfrm>
          <a:prstGeom prst="rect">
            <a:avLst/>
          </a:prstGeom>
          <a:noFill/>
        </p:spPr>
      </p:pic>
      <p:graphicFrame>
        <p:nvGraphicFramePr>
          <p:cNvPr id="7" name="Tabulka 6">
            <a:extLst>
              <a:ext uri="{FF2B5EF4-FFF2-40B4-BE49-F238E27FC236}">
                <a16:creationId xmlns:a16="http://schemas.microsoft.com/office/drawing/2014/main" id="{D0C50A28-B0B0-4903-B4F3-20EC6C538A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3309545"/>
              </p:ext>
            </p:extLst>
          </p:nvPr>
        </p:nvGraphicFramePr>
        <p:xfrm>
          <a:off x="707386" y="1405222"/>
          <a:ext cx="10444090" cy="6442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9898">
                  <a:extLst>
                    <a:ext uri="{9D8B030D-6E8A-4147-A177-3AD203B41FA5}">
                      <a16:colId xmlns:a16="http://schemas.microsoft.com/office/drawing/2014/main" val="563062630"/>
                    </a:ext>
                  </a:extLst>
                </a:gridCol>
                <a:gridCol w="2443296">
                  <a:extLst>
                    <a:ext uri="{9D8B030D-6E8A-4147-A177-3AD203B41FA5}">
                      <a16:colId xmlns:a16="http://schemas.microsoft.com/office/drawing/2014/main" val="2872496541"/>
                    </a:ext>
                  </a:extLst>
                </a:gridCol>
                <a:gridCol w="2752328">
                  <a:extLst>
                    <a:ext uri="{9D8B030D-6E8A-4147-A177-3AD203B41FA5}">
                      <a16:colId xmlns:a16="http://schemas.microsoft.com/office/drawing/2014/main" val="2622766660"/>
                    </a:ext>
                  </a:extLst>
                </a:gridCol>
                <a:gridCol w="2398568">
                  <a:extLst>
                    <a:ext uri="{9D8B030D-6E8A-4147-A177-3AD203B41FA5}">
                      <a16:colId xmlns:a16="http://schemas.microsoft.com/office/drawing/2014/main" val="1606958868"/>
                    </a:ext>
                  </a:extLst>
                </a:gridCol>
              </a:tblGrid>
              <a:tr h="322147">
                <a:tc>
                  <a:txBody>
                    <a:bodyPr/>
                    <a:lstStyle/>
                    <a:p>
                      <a:r>
                        <a:rPr lang="cs-CZ" sz="1400" dirty="0"/>
                        <a:t>Evropský fond pro regionální rozvoj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Fond Solidarity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Evropský sociální fond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Celkem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7752393"/>
                  </a:ext>
                </a:extLst>
              </a:tr>
              <a:tr h="322147">
                <a:tc>
                  <a:txBody>
                    <a:bodyPr/>
                    <a:lstStyle/>
                    <a:p>
                      <a:r>
                        <a:rPr lang="cs-CZ" sz="1400" dirty="0"/>
                        <a:t>10 838 000 000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6 444 000 000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2 737 000 000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20 019 000 000 EUR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20998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72648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16364" y="357227"/>
            <a:ext cx="9985085" cy="523557"/>
          </a:xfrm>
        </p:spPr>
        <p:txBody>
          <a:bodyPr>
            <a:noAutofit/>
          </a:bodyPr>
          <a:lstStyle/>
          <a:p>
            <a:r>
              <a:rPr lang="cs-CZ" sz="3600" b="1" dirty="0"/>
              <a:t>IPRÚ České Budějovice</a:t>
            </a:r>
            <a:endParaRPr lang="cs-CZ" sz="3600" b="1" dirty="0">
              <a:latin typeface="+mn-lt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17418" y="1074420"/>
            <a:ext cx="10624012" cy="4998834"/>
          </a:xfrm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algn="just"/>
            <a:endParaRPr lang="cs-CZ" b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b="1" dirty="0"/>
              <a:t>Integrovaný plán rozvoje území České Budějovice 2014 2020 / Integrovaná teritoriální investice 2021 2027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dirty="0"/>
              <a:t>Zpracování strategie IPRÚ České Budějovice  - analýza, strategické projekty, definitivní struktura není stanovena (MPIN)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dirty="0"/>
              <a:t>Vymezení území – nastaveno pro všech 13 ITI (MMR -  na základě zpracované studie)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dirty="0"/>
              <a:t>Rezervovaná alokace pro IS – princip bude zachován (IROP)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dirty="0"/>
              <a:t>Proces v rámci IPRÚ - Vyhlašování výzev, Předkládání PZ, PS, Soulad ŘV, předložení žádosti o dotaci do výzvy OP – není stanoveno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dirty="0"/>
              <a:t>Realizace strategie prostřednictvím dopředu nastavených strategických projektů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dirty="0"/>
              <a:t>Dotační podíl 55% (EU)</a:t>
            </a:r>
            <a:endParaRPr lang="cs-CZ" b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cs-CZ" b="1" dirty="0"/>
          </a:p>
          <a:p>
            <a:pPr algn="l"/>
            <a:endParaRPr lang="cs-CZ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10668000" y="43434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dirty="0"/>
          </a:p>
        </p:txBody>
      </p:sp>
      <p:pic>
        <p:nvPicPr>
          <p:cNvPr id="8" name="Obrázek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0777" y="214034"/>
            <a:ext cx="1019175" cy="6667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823209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16364" y="357227"/>
            <a:ext cx="9985085" cy="523557"/>
          </a:xfrm>
        </p:spPr>
        <p:txBody>
          <a:bodyPr>
            <a:noAutofit/>
          </a:bodyPr>
          <a:lstStyle/>
          <a:p>
            <a:r>
              <a:rPr lang="cs-CZ" sz="3600" b="1" dirty="0"/>
              <a:t>IPRÚ České Budějovice</a:t>
            </a:r>
            <a:endParaRPr lang="cs-CZ" sz="3600" dirty="0">
              <a:latin typeface="+mn-lt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10668000" y="43434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dirty="0"/>
          </a:p>
        </p:txBody>
      </p:sp>
      <p:pic>
        <p:nvPicPr>
          <p:cNvPr id="6" name="Obrázek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0777" y="214034"/>
            <a:ext cx="1019175" cy="666750"/>
          </a:xfrm>
          <a:prstGeom prst="rect">
            <a:avLst/>
          </a:prstGeom>
          <a:noFill/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27DF2E72-A354-4039-966B-47E28D2596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6365" y="1023978"/>
            <a:ext cx="9430008" cy="5523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3820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16364" y="357227"/>
            <a:ext cx="9985085" cy="523557"/>
          </a:xfrm>
        </p:spPr>
        <p:txBody>
          <a:bodyPr>
            <a:noAutofit/>
          </a:bodyPr>
          <a:lstStyle/>
          <a:p>
            <a:r>
              <a:rPr lang="cs-CZ" sz="3600" b="1" dirty="0"/>
              <a:t>IPRÚ České Budějovice</a:t>
            </a:r>
            <a:endParaRPr lang="cs-CZ" sz="3600" dirty="0">
              <a:latin typeface="+mn-lt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10668000" y="43434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dirty="0"/>
          </a:p>
        </p:txBody>
      </p:sp>
      <p:pic>
        <p:nvPicPr>
          <p:cNvPr id="6" name="Obrázek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0777" y="214034"/>
            <a:ext cx="1019175" cy="666750"/>
          </a:xfrm>
          <a:prstGeom prst="rect">
            <a:avLst/>
          </a:prstGeom>
          <a:noFill/>
        </p:spPr>
      </p:pic>
      <p:pic>
        <p:nvPicPr>
          <p:cNvPr id="4" name="Obrázek 3" descr="Obsah obrázku text, mapa&#10;&#10;Popis byl vytvořen automaticky">
            <a:extLst>
              <a:ext uri="{FF2B5EF4-FFF2-40B4-BE49-F238E27FC236}">
                <a16:creationId xmlns:a16="http://schemas.microsoft.com/office/drawing/2014/main" id="{32E92EDB-6A74-4C1E-9DC9-7FFAC00A20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007" y="1199110"/>
            <a:ext cx="9697986" cy="5145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250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16364" y="357227"/>
            <a:ext cx="9985085" cy="523557"/>
          </a:xfrm>
        </p:spPr>
        <p:txBody>
          <a:bodyPr>
            <a:noAutofit/>
          </a:bodyPr>
          <a:lstStyle/>
          <a:p>
            <a:r>
              <a:rPr lang="cs-CZ" sz="3600" b="1" dirty="0"/>
              <a:t>IPRÚ České Budějovice</a:t>
            </a:r>
            <a:endParaRPr lang="cs-CZ" sz="3600" dirty="0">
              <a:latin typeface="+mn-lt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71055" y="1074419"/>
            <a:ext cx="10970375" cy="5150889"/>
          </a:xfrm>
          <a:ln>
            <a:solidFill>
              <a:srgbClr val="FF0000"/>
            </a:solidFill>
          </a:ln>
        </p:spPr>
        <p:txBody>
          <a:bodyPr>
            <a:normAutofit fontScale="92500" lnSpcReduction="20000"/>
          </a:bodyPr>
          <a:lstStyle/>
          <a:p>
            <a:pPr algn="just"/>
            <a:endParaRPr lang="cs-CZ" b="1" dirty="0"/>
          </a:p>
          <a:p>
            <a:pPr algn="just">
              <a:spcBef>
                <a:spcPts val="0"/>
              </a:spcBef>
            </a:pPr>
            <a:r>
              <a:rPr lang="cs-CZ" sz="2300" b="1" dirty="0"/>
              <a:t>Nositel strategie ITI – Statutární město České Budějovice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dirty="0"/>
              <a:t>02/2019 projednání přípravy strategií na období 2021 – 2027 na MMR ČR – všechna města budou ITI, zrušení IPRÚ, jednotlivá území ITI budou vymezena ministerstvem, strategie bude realizována prostřednictvím strategických projektů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dirty="0"/>
              <a:t>02/2019 06/2019– zpracování pracovních </a:t>
            </a:r>
            <a:r>
              <a:rPr lang="cs-CZ" dirty="0" err="1"/>
              <a:t>fiší</a:t>
            </a:r>
            <a:r>
              <a:rPr lang="cs-CZ" dirty="0"/>
              <a:t> strategických projektů, pracovní jednání měst ITI v měsíčních intervalech – příprava na nové programové období 2021 – 2027, 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dirty="0"/>
              <a:t>06/2019 – předložení strategických projektů na řídící orgány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dirty="0"/>
              <a:t>09/2019 – jednání s řídícími orgány IROP, OP Doprava, OP ŽP, OP TAK, OP JAK (posouzení strategických projektů z hlediska možnosti financování)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dirty="0"/>
              <a:t>09/2019 – zahájení zpracování dokumentu strategie – zpracována socioekonomická analýza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dirty="0"/>
              <a:t>02/2019 – předložení vymezeného území MMR - vymezení území pro všechna ITI zpracovává expertní firma na základě zadání veřejné zakázky Ministerstvem pro místní rozvoj ČR. 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dirty="0"/>
              <a:t>12/2019  a v 02/2020 -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/>
              <a:t>oslovení obcí v území (zjišťování absorpční kapacity)</a:t>
            </a:r>
          </a:p>
          <a:p>
            <a:pPr algn="l">
              <a:lnSpc>
                <a:spcPct val="100000"/>
              </a:lnSpc>
            </a:pPr>
            <a:endParaRPr lang="cs-CZ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cs-CZ" dirty="0"/>
          </a:p>
          <a:p>
            <a:pPr algn="just"/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10668000" y="43434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dirty="0"/>
          </a:p>
        </p:txBody>
      </p:sp>
      <p:pic>
        <p:nvPicPr>
          <p:cNvPr id="6" name="Obrázek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0777" y="214034"/>
            <a:ext cx="1019175" cy="6667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7669606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8088</TotalTime>
  <Words>681</Words>
  <Application>Microsoft Office PowerPoint</Application>
  <PresentationFormat>Širokoúhlá obrazovka</PresentationFormat>
  <Paragraphs>222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Motiv Office</vt:lpstr>
      <vt:lpstr>IPRÚ České Budějovice</vt:lpstr>
      <vt:lpstr>IPRÚ České Budějovice</vt:lpstr>
      <vt:lpstr>IPRÚ České Budějovice</vt:lpstr>
      <vt:lpstr>IPRÚ České Budějovice</vt:lpstr>
      <vt:lpstr>IPRÚ České Budějovice</vt:lpstr>
      <vt:lpstr>IPRÚ České Budějovice</vt:lpstr>
      <vt:lpstr>IPRÚ České Budějovice</vt:lpstr>
      <vt:lpstr>IPRÚ České Budějovice</vt:lpstr>
      <vt:lpstr>IPRÚ České Budějovice</vt:lpstr>
      <vt:lpstr>IPRÚ České Budějovice</vt:lpstr>
      <vt:lpstr>IPRÚ České Budějovice</vt:lpstr>
      <vt:lpstr>IPRÚ České Budějovice</vt:lpstr>
      <vt:lpstr>IPRÚ České Budějovice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Käfer Petr</dc:creator>
  <cp:lastModifiedBy>Käfer Petr</cp:lastModifiedBy>
  <cp:revision>299</cp:revision>
  <cp:lastPrinted>2020-02-28T12:26:56Z</cp:lastPrinted>
  <dcterms:created xsi:type="dcterms:W3CDTF">2018-03-05T14:28:22Z</dcterms:created>
  <dcterms:modified xsi:type="dcterms:W3CDTF">2020-02-28T14:46:55Z</dcterms:modified>
</cp:coreProperties>
</file>