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96" r:id="rId1"/>
  </p:sldMasterIdLst>
  <p:notesMasterIdLst>
    <p:notesMasterId r:id="rId23"/>
  </p:notesMasterIdLst>
  <p:handoutMasterIdLst>
    <p:handoutMasterId r:id="rId24"/>
  </p:handoutMasterIdLst>
  <p:sldIdLst>
    <p:sldId id="256" r:id="rId2"/>
    <p:sldId id="374" r:id="rId3"/>
    <p:sldId id="358" r:id="rId4"/>
    <p:sldId id="375" r:id="rId5"/>
    <p:sldId id="377" r:id="rId6"/>
    <p:sldId id="376" r:id="rId7"/>
    <p:sldId id="380" r:id="rId8"/>
    <p:sldId id="368" r:id="rId9"/>
    <p:sldId id="379" r:id="rId10"/>
    <p:sldId id="378" r:id="rId11"/>
    <p:sldId id="336" r:id="rId12"/>
    <p:sldId id="360" r:id="rId13"/>
    <p:sldId id="361" r:id="rId14"/>
    <p:sldId id="370" r:id="rId15"/>
    <p:sldId id="371" r:id="rId16"/>
    <p:sldId id="372" r:id="rId17"/>
    <p:sldId id="373" r:id="rId18"/>
    <p:sldId id="369" r:id="rId19"/>
    <p:sldId id="365" r:id="rId20"/>
    <p:sldId id="382" r:id="rId21"/>
    <p:sldId id="381" r:id="rId22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897"/>
    <a:srgbClr val="DE68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485" autoAdjust="0"/>
  </p:normalViewPr>
  <p:slideViewPr>
    <p:cSldViewPr>
      <p:cViewPr varScale="1">
        <p:scale>
          <a:sx n="64" d="100"/>
          <a:sy n="64" d="100"/>
        </p:scale>
        <p:origin x="148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20" d="100"/>
          <a:sy n="120" d="100"/>
        </p:scale>
        <p:origin x="-1968" y="-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8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8B93DE-E479-4BB9-9AB7-7C61FC69D3BE}" type="datetimeFigureOut">
              <a:rPr lang="cs-CZ" smtClean="0"/>
              <a:t>25.09.2020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5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8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B9E704-A14C-4F21-A555-F4F6C28E89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53598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6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9" y="6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5A45E7-5763-44A3-95BF-A2B171CB6D6C}" type="datetimeFigureOut">
              <a:rPr lang="cs-CZ" smtClean="0"/>
              <a:t>25.09.2020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1" y="4714881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165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9" y="9428165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97B220-60F0-42DD-8393-57DE08DB71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7148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79450" y="4715629"/>
            <a:ext cx="5438774" cy="446793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9118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79450" y="4715629"/>
            <a:ext cx="5438774" cy="446793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7642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79450" y="4715629"/>
            <a:ext cx="5438774" cy="446793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200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Jiřetín pod Bukovou</a:t>
            </a:r>
            <a:r>
              <a:rPr lang="cs-CZ" dirty="0" smtClean="0"/>
              <a:t> 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5108</a:t>
            </a:r>
            <a:r>
              <a:rPr lang="cs-CZ" dirty="0" smtClean="0"/>
              <a:t> 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Tanvald</a:t>
            </a:r>
            <a:r>
              <a:rPr lang="cs-CZ" dirty="0" smtClean="0"/>
              <a:t> </a:t>
            </a:r>
          </a:p>
          <a:p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Albrechtice v Jizerských horách</a:t>
            </a:r>
            <a:r>
              <a:rPr lang="cs-CZ" dirty="0" smtClean="0"/>
              <a:t> 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5108</a:t>
            </a:r>
            <a:r>
              <a:rPr lang="cs-CZ" dirty="0" smtClean="0"/>
              <a:t> 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Tanvald</a:t>
            </a:r>
            <a:r>
              <a:rPr lang="cs-CZ" dirty="0" smtClean="0"/>
              <a:t> </a:t>
            </a:r>
          </a:p>
          <a:p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Smržovka</a:t>
            </a:r>
            <a:r>
              <a:rPr lang="cs-CZ" dirty="0" smtClean="0"/>
              <a:t> 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5108</a:t>
            </a:r>
            <a:r>
              <a:rPr lang="cs-CZ" dirty="0" smtClean="0"/>
              <a:t> 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Tanvald</a:t>
            </a:r>
            <a:r>
              <a:rPr lang="cs-CZ" dirty="0" smtClean="0"/>
              <a:t> </a:t>
            </a:r>
          </a:p>
          <a:p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Tanvald</a:t>
            </a:r>
            <a:r>
              <a:rPr lang="cs-CZ" dirty="0" smtClean="0"/>
              <a:t> 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5108</a:t>
            </a:r>
            <a:r>
              <a:rPr lang="cs-CZ" dirty="0" smtClean="0"/>
              <a:t> 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Tanvald</a:t>
            </a:r>
            <a:r>
              <a:rPr lang="cs-CZ" dirty="0" smtClean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Dětřichov</a:t>
            </a:r>
            <a:r>
              <a:rPr lang="cs-CZ" dirty="0" smtClean="0"/>
              <a:t> 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5102</a:t>
            </a:r>
            <a:r>
              <a:rPr lang="cs-CZ" dirty="0" smtClean="0"/>
              <a:t> 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Frýdlant</a:t>
            </a:r>
            <a:r>
              <a:rPr lang="cs-CZ" dirty="0" smtClean="0"/>
              <a:t> </a:t>
            </a:r>
          </a:p>
          <a:p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Heřmanice</a:t>
            </a:r>
            <a:r>
              <a:rPr lang="cs-CZ" dirty="0" smtClean="0"/>
              <a:t> 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5102</a:t>
            </a:r>
            <a:r>
              <a:rPr lang="cs-CZ" dirty="0" smtClean="0"/>
              <a:t> 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Frýdlant</a:t>
            </a:r>
            <a:r>
              <a:rPr lang="cs-CZ" dirty="0" smtClean="0"/>
              <a:t> </a:t>
            </a:r>
          </a:p>
          <a:p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Černousy</a:t>
            </a:r>
            <a:r>
              <a:rPr lang="cs-CZ" dirty="0" smtClean="0"/>
              <a:t> 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5102</a:t>
            </a:r>
            <a:r>
              <a:rPr lang="cs-CZ" dirty="0" smtClean="0"/>
              <a:t> 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Frýdlant</a:t>
            </a:r>
            <a:r>
              <a:rPr lang="cs-CZ" dirty="0" smtClean="0"/>
              <a:t> </a:t>
            </a:r>
          </a:p>
          <a:p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Frýdlant</a:t>
            </a:r>
            <a:r>
              <a:rPr lang="cs-CZ" dirty="0" smtClean="0"/>
              <a:t> 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5102</a:t>
            </a:r>
            <a:r>
              <a:rPr lang="cs-CZ" dirty="0" smtClean="0"/>
              <a:t> 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Frýdlant</a:t>
            </a:r>
            <a:r>
              <a:rPr lang="cs-CZ" dirty="0" smtClean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Višňová</a:t>
            </a:r>
            <a:r>
              <a:rPr lang="cs-CZ" dirty="0" smtClean="0"/>
              <a:t> 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5102</a:t>
            </a:r>
            <a:r>
              <a:rPr lang="cs-CZ" dirty="0" smtClean="0"/>
              <a:t> 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Frýdlant</a:t>
            </a:r>
            <a:r>
              <a:rPr lang="cs-CZ" dirty="0" smtClean="0"/>
              <a:t> </a:t>
            </a:r>
          </a:p>
          <a:p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Pěnčín</a:t>
            </a:r>
            <a:r>
              <a:rPr lang="cs-CZ" dirty="0" smtClean="0"/>
              <a:t> 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5110</a:t>
            </a:r>
            <a:r>
              <a:rPr lang="cs-CZ" dirty="0" smtClean="0"/>
              <a:t> 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Železný Brod</a:t>
            </a:r>
            <a:r>
              <a:rPr lang="cs-CZ" dirty="0" smtClean="0"/>
              <a:t> </a:t>
            </a:r>
          </a:p>
          <a:p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Skuhrov</a:t>
            </a:r>
            <a:r>
              <a:rPr lang="cs-CZ" dirty="0" smtClean="0"/>
              <a:t> 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5110</a:t>
            </a:r>
            <a:r>
              <a:rPr lang="cs-CZ" dirty="0" smtClean="0"/>
              <a:t> 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Železný Brod</a:t>
            </a:r>
          </a:p>
          <a:p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Hamr na Jezeře</a:t>
            </a:r>
            <a:r>
              <a:rPr lang="cs-CZ" dirty="0" smtClean="0"/>
              <a:t> 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5101</a:t>
            </a:r>
            <a:r>
              <a:rPr lang="cs-CZ" dirty="0" smtClean="0"/>
              <a:t> 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Česká Lípa</a:t>
            </a:r>
            <a:r>
              <a:rPr lang="cs-CZ" dirty="0" smtClean="0"/>
              <a:t>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7B220-60F0-42DD-8393-57DE08DB71B1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5128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7B220-60F0-42DD-8393-57DE08DB71B1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9235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Červená linie – vodohospodářská infrastruktura, ovzduší, sběrné dvory, staré </a:t>
            </a:r>
            <a:r>
              <a:rPr lang="cs-CZ" dirty="0" err="1" smtClean="0"/>
              <a:t>eko.zátěže</a:t>
            </a:r>
            <a:r>
              <a:rPr lang="cs-CZ" dirty="0" smtClean="0"/>
              <a:t>….dá se s MŽP bavit, nejde</a:t>
            </a:r>
            <a:r>
              <a:rPr lang="cs-CZ" baseline="0" dirty="0" smtClean="0"/>
              <a:t> o alokaci, ale o připravenost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7B220-60F0-42DD-8393-57DE08DB71B1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1860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7B220-60F0-42DD-8393-57DE08DB71B1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4245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úhlý trojúhelní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Volný tvar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Volný tvar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Volný tvar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Přímá spojnice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5D887D6-5E8A-41AA-AE62-82F9B63D8D7C}" type="datetime1">
              <a:rPr lang="cs-CZ" smtClean="0"/>
              <a:t>25.09.2020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DB728-E587-41B5-B3C4-0B56953D1A30}" type="datetime1">
              <a:rPr lang="cs-CZ" smtClean="0"/>
              <a:t>25.09.2020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ACD12-039B-4609-9D3C-5F7122B7C790}" type="datetime1">
              <a:rPr lang="cs-CZ" smtClean="0"/>
              <a:t>25.09.2020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F3B4-D271-441B-8BFC-A00FC719D3EC}" type="datetime1">
              <a:rPr lang="cs-CZ" smtClean="0"/>
              <a:t>25.09.2020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F3CAE-DD91-4A88-BB41-72C19DF51A71}" type="datetime1">
              <a:rPr lang="cs-CZ" smtClean="0"/>
              <a:t>25.09.2020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7" name="Dvojitá šipk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Dvojitá šipk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EB2FD-F05D-425B-A8B4-A885C4F113F3}" type="datetime1">
              <a:rPr lang="cs-CZ" smtClean="0"/>
              <a:t>25.09.2020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E7AD-C6C8-45BD-A94B-808B2666F999}" type="datetime1">
              <a:rPr lang="cs-CZ" smtClean="0"/>
              <a:t>25.09.2020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0478-ACA4-43C5-9804-CB44C258A8BB}" type="datetime1">
              <a:rPr lang="cs-CZ" smtClean="0"/>
              <a:t>25.09.2020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BB3F8-44BC-45A2-88C2-B4541E3E1C52}" type="datetime1">
              <a:rPr lang="cs-CZ" smtClean="0"/>
              <a:t>25.09.2020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D618D005-3729-4DFA-A801-33AAC692569C}" type="datetime1">
              <a:rPr lang="cs-CZ" smtClean="0"/>
              <a:t>25.09.2020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88D78CC-51B5-43CD-A676-3C84E42A7781}" type="datetime1">
              <a:rPr lang="cs-CZ" smtClean="0"/>
              <a:t>25.09.2020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Volný tvar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ravoúhlý trojúhelní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Přímá spojnice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vojitá šipk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Dvojitá šipk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lný tvar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Volný tvar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ravoúhlý trojúhelní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Přímá spojnice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455F0543-6817-473F-9081-DE16671930C2}" type="datetime1">
              <a:rPr lang="cs-CZ" smtClean="0"/>
              <a:t>25.09.2020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sv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hyperlink" Target="https://www.irop.mmr.cz/c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svg"/><Relationship Id="rId5" Type="http://schemas.openxmlformats.org/officeDocument/2006/relationships/image" Target="../media/image24.png"/><Relationship Id="rId4" Type="http://schemas.openxmlformats.org/officeDocument/2006/relationships/image" Target="../media/image144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emf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1"/>
          <p:cNvSpPr txBox="1">
            <a:spLocks noChangeArrowheads="1"/>
          </p:cNvSpPr>
          <p:nvPr/>
        </p:nvSpPr>
        <p:spPr bwMode="auto">
          <a:xfrm>
            <a:off x="425352" y="718069"/>
            <a:ext cx="8064896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</a:rPr>
              <a:t>ITI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</a:rPr>
              <a:t>LI</a:t>
            </a:r>
            <a:r>
              <a:rPr kumimoji="0" lang="cs-CZ" altLang="cs-CZ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Calibri" panose="020F0502020204030204" pitchFamily="34" charset="0"/>
              </a:rPr>
              <a:t>BER</a:t>
            </a:r>
            <a:r>
              <a:rPr kumimoji="0" lang="cs-CZ" altLang="cs-CZ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</a:rPr>
              <a:t>EC 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</a:rPr>
              <a:t>JABLONEC NAD NISOU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</a:rPr>
              <a:t>2021</a:t>
            </a:r>
            <a:r>
              <a:rPr kumimoji="0" lang="cs-CZ" altLang="cs-CZ" sz="44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</a:rPr>
              <a:t> - 2027</a:t>
            </a:r>
            <a:endParaRPr kumimoji="0" lang="cs-CZ" altLang="cs-CZ" sz="44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altLang="cs-CZ" sz="2800" b="1" kern="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980728"/>
            <a:ext cx="1896020" cy="2097206"/>
          </a:xfrm>
          <a:prstGeom prst="rect">
            <a:avLst/>
          </a:prstGeom>
        </p:spPr>
      </p:pic>
      <p:sp>
        <p:nvSpPr>
          <p:cNvPr id="6" name="TextovéPole 1"/>
          <p:cNvSpPr txBox="1">
            <a:spLocks noChangeArrowheads="1"/>
          </p:cNvSpPr>
          <p:nvPr/>
        </p:nvSpPr>
        <p:spPr bwMode="auto">
          <a:xfrm>
            <a:off x="425352" y="3933056"/>
            <a:ext cx="8064896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</a:rPr>
              <a:t>Roadshow IROP 29.9. 2020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2800" b="1" kern="0" dirty="0" smtClean="0">
                <a:solidFill>
                  <a:schemeClr val="tx2"/>
                </a:solidFill>
                <a:latin typeface="Calibri" panose="020F0502020204030204" pitchFamily="34" charset="0"/>
              </a:rPr>
              <a:t>Mgr. Barbara Steinzová</a:t>
            </a:r>
            <a:endParaRPr kumimoji="0" lang="cs-CZ" altLang="cs-CZ" sz="28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altLang="cs-CZ" sz="2800" b="1" kern="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93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24744"/>
            <a:ext cx="8640960" cy="5256583"/>
          </a:xfrm>
        </p:spPr>
        <p:txBody>
          <a:bodyPr>
            <a:noAutofit/>
          </a:bodyPr>
          <a:lstStyle/>
          <a:p>
            <a:pPr marL="109728" indent="0" hangingPunct="0">
              <a:buNone/>
            </a:pPr>
            <a:endParaRPr lang="cs-CZ" sz="2800" b="1" u="sng" dirty="0" smtClean="0">
              <a:latin typeface="Calibri" panose="020F0502020204030204" pitchFamily="34" charset="0"/>
            </a:endParaRPr>
          </a:p>
          <a:p>
            <a:pPr hangingPunct="0">
              <a:buFont typeface="Arial" panose="020B0604020202020204" pitchFamily="34" charset="0"/>
              <a:buChar char="•"/>
            </a:pPr>
            <a:endParaRPr lang="cs-CZ" sz="2800" dirty="0">
              <a:latin typeface="Calibri" panose="020F050202020403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10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3142"/>
            <a:ext cx="8892480" cy="885578"/>
          </a:xfrm>
        </p:spPr>
        <p:txBody>
          <a:bodyPr>
            <a:normAutofit/>
          </a:bodyPr>
          <a:lstStyle/>
          <a:p>
            <a:r>
              <a:rPr lang="cs-CZ" sz="3600" dirty="0" smtClean="0">
                <a:latin typeface="Calibri" panose="020F0502020204030204" pitchFamily="34" charset="0"/>
              </a:rPr>
              <a:t>   </a:t>
            </a:r>
            <a:r>
              <a:rPr lang="cs-CZ" sz="3600" dirty="0">
                <a:latin typeface="Calibri" panose="020F0502020204030204" pitchFamily="34" charset="0"/>
              </a:rPr>
              <a:t>P</a:t>
            </a:r>
            <a:r>
              <a:rPr lang="cs-CZ" sz="3600" dirty="0" smtClean="0">
                <a:latin typeface="Calibri" panose="020F0502020204030204" pitchFamily="34" charset="0"/>
              </a:rPr>
              <a:t>říprava ITI 2021+</a:t>
            </a:r>
            <a:endParaRPr lang="cs-CZ" sz="3600" b="1" dirty="0">
              <a:latin typeface="Calibri" panose="020F0502020204030204" pitchFamily="34" charset="0"/>
            </a:endParaRPr>
          </a:p>
        </p:txBody>
      </p:sp>
      <p:cxnSp>
        <p:nvCxnSpPr>
          <p:cNvPr id="6" name="Přímá spojnice 5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obsah 2"/>
          <p:cNvSpPr txBox="1">
            <a:spLocks/>
          </p:cNvSpPr>
          <p:nvPr/>
        </p:nvSpPr>
        <p:spPr>
          <a:xfrm>
            <a:off x="323528" y="1059224"/>
            <a:ext cx="8496944" cy="5610135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hangingPunct="0">
              <a:buFont typeface="Wingdings" panose="05000000000000000000" pitchFamily="2" charset="2"/>
              <a:buChar char="Ø"/>
            </a:pPr>
            <a:r>
              <a:rPr lang="cs-CZ" sz="3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Jednání s OP o aktivitách pro ITI, zatím bez alokace</a:t>
            </a:r>
          </a:p>
          <a:p>
            <a:pPr hangingPunct="0">
              <a:buFont typeface="Wingdings" panose="05000000000000000000" pitchFamily="2" charset="2"/>
              <a:buChar char="Ø"/>
            </a:pPr>
            <a:r>
              <a:rPr lang="cs-CZ" sz="3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Práce na strategii ITI – koncepční část do konce roku,</a:t>
            </a:r>
            <a:r>
              <a:rPr lang="pl-PL" sz="3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současně s pracemi na nové strategii Liberce a Jablonce nad </a:t>
            </a:r>
            <a:r>
              <a:rPr lang="pl-PL" sz="3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Nisou </a:t>
            </a:r>
          </a:p>
          <a:p>
            <a:pPr hangingPunct="0">
              <a:buFont typeface="Wingdings" panose="05000000000000000000" pitchFamily="2" charset="2"/>
              <a:buChar char="Ø"/>
            </a:pPr>
            <a:r>
              <a:rPr lang="pl-PL" sz="3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10-11/2020 jednání Pracovních skupin</a:t>
            </a:r>
            <a:r>
              <a:rPr lang="cs-CZ" sz="3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hangingPunct="0">
              <a:buFont typeface="Wingdings" panose="05000000000000000000" pitchFamily="2" charset="2"/>
              <a:buChar char="Ø"/>
            </a:pPr>
            <a:r>
              <a:rPr lang="cs-CZ" sz="3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10-11/2020 druhé kolo sběru projektových záměrů + reflexe současné situace</a:t>
            </a:r>
          </a:p>
          <a:p>
            <a:pPr hangingPunct="0">
              <a:buFont typeface="Wingdings" panose="05000000000000000000" pitchFamily="2" charset="2"/>
              <a:buChar char="Ø"/>
            </a:pPr>
            <a:r>
              <a:rPr lang="cs-CZ" sz="3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ITI pouze strategické/ velké projekty, návazné, nebo z více zdrojů</a:t>
            </a:r>
          </a:p>
          <a:p>
            <a:pPr hangingPunct="0">
              <a:buFont typeface="Wingdings" panose="05000000000000000000" pitchFamily="2" charset="2"/>
              <a:buChar char="Ø"/>
            </a:pPr>
            <a:r>
              <a:rPr lang="cs-CZ" sz="3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Akční plán/programové rámce – 06/2021</a:t>
            </a:r>
            <a:endParaRPr lang="cs-CZ" sz="30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hangingPunct="0">
              <a:buFont typeface="Wingdings" panose="05000000000000000000" pitchFamily="2" charset="2"/>
              <a:buChar char="Ø"/>
            </a:pPr>
            <a:endParaRPr lang="cs-CZ" sz="2800" dirty="0" smtClean="0">
              <a:latin typeface="Calibri" panose="020F0502020204030204" pitchFamily="34" charset="0"/>
            </a:endParaRPr>
          </a:p>
          <a:p>
            <a:pPr marL="109728" indent="0" hangingPunct="0">
              <a:buNone/>
            </a:pPr>
            <a:endParaRPr lang="cs-CZ" sz="2800" dirty="0" smtClean="0">
              <a:latin typeface="Calibri" panose="020F0502020204030204" pitchFamily="34" charset="0"/>
            </a:endParaRPr>
          </a:p>
          <a:p>
            <a:pPr hangingPunct="0">
              <a:buFont typeface="Wingdings" panose="05000000000000000000" pitchFamily="2" charset="2"/>
              <a:buChar char="Ø"/>
            </a:pPr>
            <a:endParaRPr lang="cs-CZ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53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96752"/>
            <a:ext cx="8712968" cy="5184576"/>
          </a:xfrm>
        </p:spPr>
        <p:txBody>
          <a:bodyPr>
            <a:normAutofit/>
          </a:bodyPr>
          <a:lstStyle/>
          <a:p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>
              <a:buClr>
                <a:srgbClr val="6076B4"/>
              </a:buClr>
              <a:buNone/>
            </a:pPr>
            <a:endParaRPr lang="cs-CZ" sz="3200" dirty="0" smtClea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>
              <a:buClr>
                <a:srgbClr val="6076B4"/>
              </a:buClr>
              <a:buNone/>
            </a:pPr>
            <a:endParaRPr lang="cs-CZ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11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3142"/>
            <a:ext cx="8892480" cy="885578"/>
          </a:xfrm>
        </p:spPr>
        <p:txBody>
          <a:bodyPr>
            <a:normAutofit/>
          </a:bodyPr>
          <a:lstStyle/>
          <a:p>
            <a:r>
              <a:rPr lang="cs-CZ" sz="3600" dirty="0" err="1" smtClean="0">
                <a:latin typeface="Calibri" panose="020F0502020204030204" pitchFamily="34" charset="0"/>
              </a:rPr>
              <a:t>Info</a:t>
            </a:r>
            <a:r>
              <a:rPr lang="cs-CZ" sz="3600" dirty="0" smtClean="0">
                <a:latin typeface="Calibri" panose="020F0502020204030204" pitchFamily="34" charset="0"/>
              </a:rPr>
              <a:t> k budoucnosti 2021+</a:t>
            </a:r>
            <a:endParaRPr lang="cs-CZ" sz="3600" b="1" dirty="0">
              <a:latin typeface="Calibri" panose="020F0502020204030204" pitchFamily="34" charset="0"/>
            </a:endParaRPr>
          </a:p>
        </p:txBody>
      </p:sp>
      <p:cxnSp>
        <p:nvCxnSpPr>
          <p:cNvPr id="6" name="Přímá spojnice 5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obsah 2"/>
          <p:cNvSpPr txBox="1">
            <a:spLocks/>
          </p:cNvSpPr>
          <p:nvPr/>
        </p:nvSpPr>
        <p:spPr>
          <a:xfrm>
            <a:off x="251520" y="1088740"/>
            <a:ext cx="8761512" cy="54006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hangingPunct="0">
              <a:buFont typeface="Wingdings 3"/>
              <a:buNone/>
            </a:pPr>
            <a:r>
              <a:rPr lang="cs-CZ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ITI pouze strategické projekty:</a:t>
            </a:r>
          </a:p>
          <a:p>
            <a:pPr marL="109728" indent="0" hangingPunct="0">
              <a:buFont typeface="Wingdings 3"/>
              <a:buNone/>
            </a:pPr>
            <a:endParaRPr lang="cs-CZ" sz="2200" b="1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109728" indent="0" hangingPunct="0">
              <a:buNone/>
            </a:pPr>
            <a:r>
              <a:rPr lang="cs-CZ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1. </a:t>
            </a:r>
            <a:r>
              <a:rPr lang="cs-CZ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Velké projekty</a:t>
            </a:r>
            <a:r>
              <a:rPr lang="cs-CZ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, s dopadem do celého území (např. terminál, nová trať tram)</a:t>
            </a:r>
          </a:p>
          <a:p>
            <a:pPr marL="109728" indent="0" hangingPunct="0">
              <a:buNone/>
            </a:pPr>
            <a:endParaRPr lang="cs-CZ" sz="2800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109728" indent="0" hangingPunct="0">
              <a:buNone/>
            </a:pPr>
            <a:r>
              <a:rPr lang="cs-CZ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2. </a:t>
            </a:r>
            <a:r>
              <a:rPr lang="cs-CZ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Projekty z více OP nebo provázané </a:t>
            </a:r>
            <a:r>
              <a:rPr lang="cs-CZ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s jiným projektem (např. cyklostezka, bezpečnost navázaná na terminál, nebo ZŠ z </a:t>
            </a:r>
            <a:r>
              <a:rPr lang="cs-CZ" sz="2800" dirty="0" err="1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IROPu</a:t>
            </a:r>
            <a:r>
              <a:rPr lang="cs-CZ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a OPŽP)</a:t>
            </a:r>
          </a:p>
          <a:p>
            <a:pPr marL="624078" indent="-514350" hangingPunct="0">
              <a:buFont typeface="Wingdings 3"/>
              <a:buAutoNum type="arabicPeriod"/>
            </a:pPr>
            <a:endParaRPr lang="cs-CZ" sz="28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109728" indent="0" hangingPunct="0">
              <a:buNone/>
            </a:pPr>
            <a:r>
              <a:rPr lang="cs-CZ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3. </a:t>
            </a:r>
            <a:r>
              <a:rPr lang="cs-CZ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Síťové projekty </a:t>
            </a:r>
            <a:r>
              <a:rPr lang="cs-CZ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– více projektů k jedné aktivitě (MŠ, bezpečnost…)</a:t>
            </a:r>
          </a:p>
          <a:p>
            <a:pPr hangingPunct="0"/>
            <a:endParaRPr lang="cs-CZ" sz="2800" dirty="0" smtClean="0">
              <a:latin typeface="Calibri" panose="020F0502020204030204" pitchFamily="34" charset="0"/>
            </a:endParaRPr>
          </a:p>
          <a:p>
            <a:pPr marL="624078" indent="-514350" hangingPunct="0">
              <a:buFont typeface="Wingdings 3"/>
              <a:buAutoNum type="arabicPeriod"/>
            </a:pPr>
            <a:endParaRPr lang="cs-CZ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99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96752"/>
            <a:ext cx="8712968" cy="5184576"/>
          </a:xfrm>
        </p:spPr>
        <p:txBody>
          <a:bodyPr>
            <a:normAutofit lnSpcReduction="10000"/>
          </a:bodyPr>
          <a:lstStyle/>
          <a:p>
            <a:pPr marL="109728" indent="0">
              <a:buNone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•	</a:t>
            </a:r>
            <a:r>
              <a:rPr lang="cs-CZ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eGovernment</a:t>
            </a:r>
            <a:r>
              <a:rPr lang="cs-CZ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 všech úrovních veřejné správy</a:t>
            </a:r>
          </a:p>
          <a:p>
            <a:pPr marL="109728" indent="0">
              <a:buNone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•	</a:t>
            </a:r>
            <a:r>
              <a:rPr lang="cs-CZ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veřejná hromadná doprava, udržitelná mobilita</a:t>
            </a:r>
          </a:p>
          <a:p>
            <a:pPr marL="109728" indent="0">
              <a:buNone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•	krajské silnice II. </a:t>
            </a:r>
            <a:r>
              <a:rPr lang="cs-CZ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třídy</a:t>
            </a:r>
          </a:p>
          <a:p>
            <a:pPr marL="109728" indent="0">
              <a:buNone/>
            </a:pPr>
            <a:r>
              <a:rPr lang="cs-CZ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cs-CZ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MŠ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ZŠ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, SŠ, VOŠ, </a:t>
            </a:r>
            <a:r>
              <a:rPr lang="cs-CZ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CŽV</a:t>
            </a:r>
          </a:p>
          <a:p>
            <a:pPr marL="109728" indent="0">
              <a:buNone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•	sociální služby, </a:t>
            </a:r>
            <a:r>
              <a:rPr lang="cs-CZ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sociální bydlení, senioři</a:t>
            </a:r>
          </a:p>
          <a:p>
            <a:pPr marL="109728" indent="0">
              <a:buNone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•	zdravot</a:t>
            </a:r>
            <a:r>
              <a:rPr lang="cs-CZ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nictví</a:t>
            </a:r>
          </a:p>
          <a:p>
            <a:pPr marL="109728" indent="0">
              <a:buNone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•	</a:t>
            </a:r>
            <a:r>
              <a:rPr lang="cs-CZ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kulturní dědictví, cestovní ruch, veřejná prostranství</a:t>
            </a:r>
          </a:p>
          <a:p>
            <a:endParaRPr lang="cs-CZ" sz="3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>
              <a:buClr>
                <a:srgbClr val="6076B4"/>
              </a:buClr>
              <a:buNone/>
            </a:pPr>
            <a:endParaRPr lang="cs-CZ" sz="3200" dirty="0" smtClea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>
              <a:buClr>
                <a:srgbClr val="6076B4"/>
              </a:buClr>
              <a:buNone/>
            </a:pPr>
            <a:endParaRPr lang="cs-CZ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12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3142"/>
            <a:ext cx="8892480" cy="885578"/>
          </a:xfrm>
        </p:spPr>
        <p:txBody>
          <a:bodyPr>
            <a:normAutofit/>
          </a:bodyPr>
          <a:lstStyle/>
          <a:p>
            <a:r>
              <a:rPr lang="cs-CZ" sz="3600" dirty="0" err="1" smtClean="0">
                <a:latin typeface="Calibri" panose="020F0502020204030204" pitchFamily="34" charset="0"/>
              </a:rPr>
              <a:t>Info</a:t>
            </a:r>
            <a:r>
              <a:rPr lang="cs-CZ" sz="3600" dirty="0" smtClean="0">
                <a:latin typeface="Calibri" panose="020F0502020204030204" pitchFamily="34" charset="0"/>
              </a:rPr>
              <a:t> k budoucnosti IROP 2021+</a:t>
            </a:r>
            <a:endParaRPr lang="cs-CZ" sz="3600" b="1" dirty="0">
              <a:latin typeface="Calibri" panose="020F0502020204030204" pitchFamily="34" charset="0"/>
            </a:endParaRPr>
          </a:p>
        </p:txBody>
      </p:sp>
      <p:cxnSp>
        <p:nvCxnSpPr>
          <p:cNvPr id="6" name="Přímá spojnice 5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obsah 2"/>
          <p:cNvSpPr txBox="1">
            <a:spLocks/>
          </p:cNvSpPr>
          <p:nvPr/>
        </p:nvSpPr>
        <p:spPr>
          <a:xfrm>
            <a:off x="251520" y="1196752"/>
            <a:ext cx="8761512" cy="54006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hangingPunct="0">
              <a:buNone/>
            </a:pPr>
            <a:endParaRPr lang="cs-CZ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23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5779" y="1196752"/>
            <a:ext cx="8712968" cy="5184576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•	</a:t>
            </a:r>
            <a:r>
              <a:rPr lang="cs-CZ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energetické úspory a OZE veřejných budov</a:t>
            </a:r>
          </a:p>
          <a:p>
            <a:pPr marL="109728" indent="0">
              <a:buNone/>
            </a:pPr>
            <a:r>
              <a:rPr lang="cs-CZ" sz="3200" b="1" dirty="0"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cs-CZ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sucho, povodně</a:t>
            </a:r>
          </a:p>
          <a:p>
            <a:pPr marL="109728" indent="0">
              <a:buNone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•	voda</a:t>
            </a:r>
          </a:p>
          <a:p>
            <a:pPr marL="109728" indent="0">
              <a:buNone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•	odp</a:t>
            </a:r>
            <a:r>
              <a:rPr lang="cs-CZ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ady</a:t>
            </a:r>
          </a:p>
          <a:p>
            <a:pPr marL="109728" indent="0">
              <a:buNone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•	ovzduší</a:t>
            </a:r>
          </a:p>
          <a:p>
            <a:pPr marL="109728" indent="0">
              <a:buNone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•	</a:t>
            </a:r>
            <a:r>
              <a:rPr lang="cs-CZ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krajina, zeleň ve </a:t>
            </a:r>
            <a:r>
              <a:rPr lang="cs-CZ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městech</a:t>
            </a:r>
          </a:p>
          <a:p>
            <a:pPr marL="109728" indent="0">
              <a:buNone/>
            </a:pPr>
            <a:endParaRPr lang="cs-CZ" sz="32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>
              <a:buNone/>
            </a:pPr>
            <a:r>
              <a:rPr lang="cs-CZ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</a:t>
            </a:r>
            <a:r>
              <a:rPr lang="cs-CZ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OPD - výstavba</a:t>
            </a:r>
            <a:r>
              <a:rPr lang="cs-CZ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modernizace tramvajových </a:t>
            </a:r>
            <a:r>
              <a:rPr lang="cs-CZ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tratí, telematika</a:t>
            </a:r>
            <a:endParaRPr lang="cs-CZ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>
              <a:buNone/>
            </a:pPr>
            <a:endParaRPr lang="cs-CZ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>
              <a:buNone/>
            </a:pPr>
            <a:endParaRPr lang="cs-CZ" sz="3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>
              <a:buClr>
                <a:srgbClr val="6076B4"/>
              </a:buClr>
              <a:buNone/>
            </a:pPr>
            <a:endParaRPr lang="cs-CZ" sz="3200" dirty="0" smtClea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>
              <a:buClr>
                <a:srgbClr val="6076B4"/>
              </a:buClr>
              <a:buNone/>
            </a:pPr>
            <a:endParaRPr lang="cs-CZ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13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3142"/>
            <a:ext cx="8892480" cy="885578"/>
          </a:xfrm>
        </p:spPr>
        <p:txBody>
          <a:bodyPr>
            <a:normAutofit/>
          </a:bodyPr>
          <a:lstStyle/>
          <a:p>
            <a:r>
              <a:rPr lang="cs-CZ" sz="3600" dirty="0" err="1" smtClean="0">
                <a:latin typeface="Calibri" panose="020F0502020204030204" pitchFamily="34" charset="0"/>
              </a:rPr>
              <a:t>Info</a:t>
            </a:r>
            <a:r>
              <a:rPr lang="cs-CZ" sz="3600" dirty="0" smtClean="0">
                <a:latin typeface="Calibri" panose="020F0502020204030204" pitchFamily="34" charset="0"/>
              </a:rPr>
              <a:t> k budoucnosti OPŽP/OPD 2021+</a:t>
            </a:r>
            <a:endParaRPr lang="cs-CZ" sz="3600" b="1" dirty="0">
              <a:latin typeface="Calibri" panose="020F0502020204030204" pitchFamily="34" charset="0"/>
            </a:endParaRPr>
          </a:p>
        </p:txBody>
      </p:sp>
      <p:cxnSp>
        <p:nvCxnSpPr>
          <p:cNvPr id="6" name="Přímá spojnice 5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obsah 2"/>
          <p:cNvSpPr txBox="1">
            <a:spLocks/>
          </p:cNvSpPr>
          <p:nvPr/>
        </p:nvSpPr>
        <p:spPr>
          <a:xfrm>
            <a:off x="251520" y="1196752"/>
            <a:ext cx="8761512" cy="54006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hangingPunct="0">
              <a:buNone/>
            </a:pPr>
            <a:endParaRPr lang="cs-CZ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4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24000" pressur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2" y="1509712"/>
            <a:ext cx="4600575" cy="38385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8375" y="978096"/>
            <a:ext cx="8147248" cy="5311824"/>
          </a:xfrm>
        </p:spPr>
        <p:txBody>
          <a:bodyPr>
            <a:norm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cs-CZ" sz="3200" b="1" kern="0" dirty="0">
                <a:solidFill>
                  <a:schemeClr val="tx2"/>
                </a:solidFill>
                <a:latin typeface="Calibri" panose="020F0502020204030204" pitchFamily="34" charset="0"/>
              </a:rPr>
              <a:t>Udržitelná mobilita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b="1" kern="0" dirty="0">
                <a:solidFill>
                  <a:schemeClr val="tx2"/>
                </a:solidFill>
                <a:latin typeface="Calibri" panose="020F0502020204030204" pitchFamily="34" charset="0"/>
              </a:rPr>
              <a:t>Snížení dopravní zátěže – vybudování nové tramvajové tratě v Liberci – příprava projektové dokumentace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b="1" kern="0" dirty="0">
                <a:solidFill>
                  <a:schemeClr val="tx2"/>
                </a:solidFill>
                <a:latin typeface="Calibri" panose="020F0502020204030204" pitchFamily="34" charset="0"/>
              </a:rPr>
              <a:t>Prodloužení TT v Jablonci nad Nisou – územní rozhodnutí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cs-CZ" sz="3200" b="1" kern="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b="1" kern="0" dirty="0">
                <a:solidFill>
                  <a:schemeClr val="tx2"/>
                </a:solidFill>
                <a:latin typeface="Calibri" panose="020F0502020204030204" pitchFamily="34" charset="0"/>
              </a:rPr>
              <a:t>CZV: </a:t>
            </a:r>
            <a:r>
              <a:rPr lang="cs-CZ" sz="3200" b="1" kern="0" dirty="0" smtClean="0">
                <a:solidFill>
                  <a:schemeClr val="tx2"/>
                </a:solidFill>
                <a:latin typeface="Calibri" panose="020F0502020204030204" pitchFamily="34" charset="0"/>
              </a:rPr>
              <a:t>1,5 </a:t>
            </a:r>
            <a:r>
              <a:rPr lang="cs-CZ" sz="3200" b="1" kern="0" dirty="0">
                <a:solidFill>
                  <a:schemeClr val="tx2"/>
                </a:solidFill>
                <a:latin typeface="Calibri" panose="020F0502020204030204" pitchFamily="34" charset="0"/>
              </a:rPr>
              <a:t>mld. Kč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cs-CZ" sz="2000" b="1" dirty="0" smtClean="0"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sz="2000" dirty="0"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sz="2000" dirty="0">
              <a:latin typeface="Calibri" panose="020F050202020403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14</a:t>
            </a:fld>
            <a:endParaRPr lang="cs-CZ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251520" y="23142"/>
            <a:ext cx="8892480" cy="885578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endParaRPr lang="cs-CZ" sz="3600" dirty="0">
              <a:latin typeface="Calibri" panose="020F0502020204030204" pitchFamily="34" charset="0"/>
            </a:endParaRPr>
          </a:p>
        </p:txBody>
      </p:sp>
      <p:cxnSp>
        <p:nvCxnSpPr>
          <p:cNvPr id="7" name="Přímá spojnice 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Nadpis 1"/>
          <p:cNvSpPr txBox="1">
            <a:spLocks/>
          </p:cNvSpPr>
          <p:nvPr/>
        </p:nvSpPr>
        <p:spPr>
          <a:xfrm>
            <a:off x="403920" y="175542"/>
            <a:ext cx="8892480" cy="885578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cs-CZ" sz="3600" dirty="0" smtClean="0">
                <a:latin typeface="Calibri" panose="020F0502020204030204" pitchFamily="34" charset="0"/>
              </a:rPr>
              <a:t> OP Doprava</a:t>
            </a:r>
            <a:endParaRPr lang="cs-CZ" sz="3600" dirty="0">
              <a:latin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91197"/>
            <a:ext cx="4510248" cy="336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6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363272" cy="5544616"/>
          </a:xfrm>
        </p:spPr>
        <p:txBody>
          <a:bodyPr>
            <a:noAutofit/>
          </a:bodyPr>
          <a:lstStyle/>
          <a:p>
            <a:pPr marL="342900" lvl="0" indent="-342900" algn="just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4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300" dirty="0">
              <a:latin typeface="Calibri" panose="020F0502020204030204" pitchFamily="34" charset="0"/>
              <a:ea typeface="Times New Roman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15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3142"/>
            <a:ext cx="8892480" cy="885578"/>
          </a:xfrm>
        </p:spPr>
        <p:txBody>
          <a:bodyPr>
            <a:normAutofit/>
          </a:bodyPr>
          <a:lstStyle/>
          <a:p>
            <a:r>
              <a:rPr lang="cs-CZ" sz="3600" b="1" dirty="0" smtClean="0">
                <a:latin typeface="Calibri" panose="020F0502020204030204" pitchFamily="34" charset="0"/>
              </a:rPr>
              <a:t>IROP – revitalizace veřejných prostranství </a:t>
            </a:r>
            <a:endParaRPr lang="cs-CZ" sz="3600" b="1" dirty="0">
              <a:latin typeface="Calibri" panose="020F0502020204030204" pitchFamily="34" charset="0"/>
            </a:endParaRPr>
          </a:p>
        </p:txBody>
      </p:sp>
      <p:cxnSp>
        <p:nvCxnSpPr>
          <p:cNvPr id="6" name="Přímá spojnice 5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410617"/>
            <a:ext cx="4860032" cy="344738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80726"/>
            <a:ext cx="5076567" cy="338437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205574" y="1052737"/>
            <a:ext cx="4067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kern="0" dirty="0">
                <a:solidFill>
                  <a:schemeClr val="tx2"/>
                </a:solidFill>
                <a:latin typeface="Calibri" panose="020F0502020204030204" pitchFamily="34" charset="0"/>
              </a:rPr>
              <a:t>Revitalizace centra a snížení dopravní zátěže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kern="0" dirty="0">
                <a:solidFill>
                  <a:schemeClr val="tx2"/>
                </a:solidFill>
                <a:latin typeface="Calibri" panose="020F0502020204030204" pitchFamily="34" charset="0"/>
              </a:rPr>
              <a:t>2020 – projektová dokumentace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kern="0" dirty="0">
                <a:solidFill>
                  <a:schemeClr val="tx2"/>
                </a:solidFill>
                <a:latin typeface="Calibri" panose="020F0502020204030204" pitchFamily="34" charset="0"/>
              </a:rPr>
              <a:t>2022 – realizace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kern="0" dirty="0">
                <a:solidFill>
                  <a:schemeClr val="tx2"/>
                </a:solidFill>
                <a:latin typeface="Calibri" panose="020F0502020204030204" pitchFamily="34" charset="0"/>
              </a:rPr>
              <a:t>CZV: 40 mil. Kč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0" y="4365103"/>
            <a:ext cx="41987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2900">
              <a:buFont typeface="Arial" panose="020B0604020202020204" pitchFamily="34" charset="0"/>
              <a:buChar char="•"/>
            </a:pPr>
            <a:r>
              <a:rPr lang="cs-CZ" sz="2000" b="1" kern="0" dirty="0">
                <a:solidFill>
                  <a:schemeClr val="tx2"/>
                </a:solidFill>
                <a:latin typeface="Calibri" panose="020F0502020204030204" pitchFamily="34" charset="0"/>
              </a:rPr>
              <a:t>Nová městská třída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cs-CZ" sz="2000" b="1" kern="0" dirty="0">
                <a:solidFill>
                  <a:schemeClr val="tx2"/>
                </a:solidFill>
                <a:latin typeface="Calibri" panose="020F0502020204030204" pitchFamily="34" charset="0"/>
              </a:rPr>
              <a:t>Zahrnuje bezpečně všechny druhy dopravy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cs-CZ" sz="2000" b="1" kern="0" dirty="0">
                <a:solidFill>
                  <a:schemeClr val="tx2"/>
                </a:solidFill>
                <a:latin typeface="Calibri" panose="020F0502020204030204" pitchFamily="34" charset="0"/>
              </a:rPr>
              <a:t>Nové stromořadí – zlepšení </a:t>
            </a:r>
            <a:r>
              <a:rPr lang="cs-CZ" sz="2000" b="1" kern="0" dirty="0" smtClean="0">
                <a:solidFill>
                  <a:schemeClr val="tx2"/>
                </a:solidFill>
                <a:latin typeface="Calibri" panose="020F0502020204030204" pitchFamily="34" charset="0"/>
              </a:rPr>
              <a:t>klima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cs-CZ" sz="2000" b="1" kern="0" dirty="0" smtClean="0">
                <a:solidFill>
                  <a:schemeClr val="tx2"/>
                </a:solidFill>
                <a:latin typeface="Calibri" panose="020F0502020204030204" pitchFamily="34" charset="0"/>
              </a:rPr>
              <a:t>Navazuje na projekty IPRÚ</a:t>
            </a:r>
            <a:endParaRPr 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18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24000" pressur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2" y="1509712"/>
            <a:ext cx="4600575" cy="38385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213520"/>
            <a:ext cx="8147248" cy="5311824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cs-CZ" sz="2000" b="1" dirty="0" smtClean="0"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sz="2000" dirty="0"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sz="2000" dirty="0">
              <a:latin typeface="Calibri" panose="020F050202020403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16</a:t>
            </a:fld>
            <a:endParaRPr lang="cs-CZ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251520" y="23142"/>
            <a:ext cx="8892480" cy="885578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endParaRPr lang="cs-CZ" sz="3600" dirty="0">
              <a:latin typeface="Calibri" panose="020F0502020204030204" pitchFamily="34" charset="0"/>
            </a:endParaRPr>
          </a:p>
        </p:txBody>
      </p:sp>
      <p:cxnSp>
        <p:nvCxnSpPr>
          <p:cNvPr id="7" name="Přímá spojnice 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Nadpis 1"/>
          <p:cNvSpPr txBox="1">
            <a:spLocks/>
          </p:cNvSpPr>
          <p:nvPr/>
        </p:nvSpPr>
        <p:spPr>
          <a:xfrm>
            <a:off x="403920" y="175542"/>
            <a:ext cx="8892480" cy="885578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cs-CZ" sz="3600" dirty="0" smtClean="0">
                <a:latin typeface="Calibri" panose="020F0502020204030204" pitchFamily="34" charset="0"/>
              </a:rPr>
              <a:t> IROP – revitalizace veř. prostoru a památek</a:t>
            </a:r>
            <a:endParaRPr lang="cs-CZ" sz="3600" dirty="0">
              <a:latin typeface="Calibri" panose="020F0502020204030204" pitchFamily="34" charset="0"/>
            </a:endParaRPr>
          </a:p>
        </p:txBody>
      </p:sp>
      <p:pic>
        <p:nvPicPr>
          <p:cNvPr id="10" name="Obrázek 9" descr="https://artproprostor.webnode.cz/_files/200000020-6c5af6e4ad-public/11407008_501219453359725_300499307121355629_n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01008"/>
            <a:ext cx="4855472" cy="3356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 descr="https://artproprostor.webnode.cz/_files/200000011-13f6f15eb3-public/1609875_501219313359739_6675671997464587889_n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5076056" cy="331236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ovéPole 11"/>
          <p:cNvSpPr txBox="1"/>
          <p:nvPr/>
        </p:nvSpPr>
        <p:spPr>
          <a:xfrm>
            <a:off x="5072007" y="1120675"/>
            <a:ext cx="40674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kern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Revitalizace </a:t>
            </a:r>
            <a:r>
              <a:rPr lang="cs-CZ" sz="2400" b="1" kern="0" dirty="0" err="1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býv.městských</a:t>
            </a:r>
            <a:r>
              <a:rPr lang="cs-CZ" sz="2400" b="1" kern="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lázní</a:t>
            </a:r>
            <a:endParaRPr lang="cs-CZ" sz="2400" b="1" kern="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kern="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2023/24 </a:t>
            </a:r>
            <a:r>
              <a:rPr lang="cs-CZ" sz="2400" b="1" kern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– </a:t>
            </a:r>
            <a:r>
              <a:rPr lang="cs-CZ" sz="2400" b="1" kern="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realizace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kern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Rozvoj CR a kreativních </a:t>
            </a:r>
            <a:r>
              <a:rPr lang="cs-CZ" sz="2400" b="1" kern="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průmyslů</a:t>
            </a:r>
            <a:endParaRPr lang="cs-CZ" sz="2400" b="1" kern="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-16025" y="4445496"/>
            <a:ext cx="4305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kern="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Změna vnímání sklářství a bižuterie z pohledu veřejnosti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kern="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Identita celého území</a:t>
            </a:r>
            <a:endParaRPr lang="cs-CZ" sz="2400" b="1" kern="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64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24000" pressur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2" y="1509712"/>
            <a:ext cx="4600575" cy="38385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76056" y="1213519"/>
            <a:ext cx="3936976" cy="2570757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b="1" kern="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Revitalizace veřejných prostranství, parky – doplnění projektů IROP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b="1" kern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E</a:t>
            </a:r>
            <a:r>
              <a:rPr lang="cs-CZ" sz="2400" b="1" kern="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nergetické úspory veřejných budov, zelené střechy, </a:t>
            </a:r>
            <a:r>
              <a:rPr lang="cs-CZ" sz="2400" b="1" kern="0" dirty="0" err="1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fotovoltaika</a:t>
            </a:r>
            <a:endParaRPr lang="cs-CZ" sz="2400" b="1" kern="0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sz="2000" dirty="0"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sz="2000" dirty="0">
              <a:latin typeface="Calibri" panose="020F050202020403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17</a:t>
            </a:fld>
            <a:endParaRPr lang="cs-CZ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251520" y="23142"/>
            <a:ext cx="8892480" cy="885578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endParaRPr lang="cs-CZ" sz="3600" dirty="0">
              <a:latin typeface="Calibri" panose="020F0502020204030204" pitchFamily="34" charset="0"/>
            </a:endParaRPr>
          </a:p>
        </p:txBody>
      </p:sp>
      <p:cxnSp>
        <p:nvCxnSpPr>
          <p:cNvPr id="7" name="Přímá spojnice 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Nadpis 1"/>
          <p:cNvSpPr txBox="1">
            <a:spLocks/>
          </p:cNvSpPr>
          <p:nvPr/>
        </p:nvSpPr>
        <p:spPr>
          <a:xfrm>
            <a:off x="403920" y="175542"/>
            <a:ext cx="8892480" cy="885578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cs-CZ" sz="3600" dirty="0" smtClean="0">
                <a:latin typeface="Calibri" panose="020F0502020204030204" pitchFamily="34" charset="0"/>
              </a:rPr>
              <a:t> OPŽP – energetické úspory</a:t>
            </a:r>
            <a:endParaRPr lang="cs-CZ" sz="3600" dirty="0">
              <a:latin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680" y="3869208"/>
            <a:ext cx="4981320" cy="298879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86440"/>
            <a:ext cx="4992401" cy="3306656"/>
          </a:xfrm>
          <a:prstGeom prst="rect">
            <a:avLst/>
          </a:prstGeom>
        </p:spPr>
      </p:pic>
      <p:sp>
        <p:nvSpPr>
          <p:cNvPr id="11" name="Zástupný symbol pro obsah 2"/>
          <p:cNvSpPr txBox="1">
            <a:spLocks/>
          </p:cNvSpPr>
          <p:nvPr/>
        </p:nvSpPr>
        <p:spPr>
          <a:xfrm>
            <a:off x="130967" y="4384433"/>
            <a:ext cx="4031711" cy="199937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400" b="1" kern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Soubor projektů – snížení energetické náročnosti </a:t>
            </a:r>
            <a:r>
              <a:rPr lang="cs-CZ" sz="2400" b="1" kern="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ZŠ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400" b="1" kern="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Průběžná příprava i realizace</a:t>
            </a:r>
            <a:endParaRPr lang="cs-CZ" sz="2400" b="1" kern="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38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24000" pressur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2" y="1509712"/>
            <a:ext cx="4600575" cy="38385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3920" y="1268760"/>
            <a:ext cx="8282880" cy="5544616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3200" kern="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Revitalizace veřejného prostoru zahrnuje také sociální začleňování – navazující na fungující projekty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cs-CZ" sz="3200" b="1" kern="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Prevence kriminality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cs-CZ" sz="3200" b="1" kern="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Kontaktní sociální práce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cs-CZ" sz="3200" b="1" kern="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Prevence ztráty bydlení a koordinace sociálního/dostupného bydlení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cs-CZ" sz="3200" b="1" kern="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Podpora zaměstnanosti a zaměstnatelnosti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sz="2000" dirty="0"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sz="2000" dirty="0">
              <a:latin typeface="Calibri" panose="020F050202020403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18</a:t>
            </a:fld>
            <a:endParaRPr lang="cs-CZ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251520" y="23142"/>
            <a:ext cx="8892480" cy="885578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endParaRPr lang="cs-CZ" sz="3600" dirty="0">
              <a:latin typeface="Calibri" panose="020F0502020204030204" pitchFamily="34" charset="0"/>
            </a:endParaRPr>
          </a:p>
        </p:txBody>
      </p:sp>
      <p:cxnSp>
        <p:nvCxnSpPr>
          <p:cNvPr id="7" name="Přímá spojnice 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Nadpis 1"/>
          <p:cNvSpPr txBox="1">
            <a:spLocks/>
          </p:cNvSpPr>
          <p:nvPr/>
        </p:nvSpPr>
        <p:spPr>
          <a:xfrm>
            <a:off x="403920" y="175542"/>
            <a:ext cx="8892480" cy="885578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cs-CZ" sz="3600" dirty="0" smtClean="0">
                <a:latin typeface="Calibri" panose="020F0502020204030204" pitchFamily="34" charset="0"/>
              </a:rPr>
              <a:t> OPZ – sociální začleňování</a:t>
            </a:r>
            <a:endParaRPr lang="cs-CZ"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6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363272" cy="5544616"/>
          </a:xfrm>
        </p:spPr>
        <p:txBody>
          <a:bodyPr>
            <a:noAutofit/>
          </a:bodyPr>
          <a:lstStyle/>
          <a:p>
            <a:pPr marL="342900" lvl="0" indent="-342900" algn="just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4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300" dirty="0">
              <a:latin typeface="Calibri" panose="020F0502020204030204" pitchFamily="34" charset="0"/>
              <a:ea typeface="Times New Roman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19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3142"/>
            <a:ext cx="8892480" cy="885578"/>
          </a:xfrm>
        </p:spPr>
        <p:txBody>
          <a:bodyPr>
            <a:normAutofit/>
          </a:bodyPr>
          <a:lstStyle/>
          <a:p>
            <a:r>
              <a:rPr lang="cs-CZ" sz="3600" b="1" dirty="0" smtClean="0">
                <a:latin typeface="Calibri" panose="020F0502020204030204" pitchFamily="34" charset="0"/>
              </a:rPr>
              <a:t>Strategické projekty LBC-JBC 2021+</a:t>
            </a:r>
            <a:endParaRPr lang="cs-CZ" sz="3600" b="1" dirty="0">
              <a:latin typeface="Calibri" panose="020F0502020204030204" pitchFamily="34" charset="0"/>
            </a:endParaRPr>
          </a:p>
        </p:txBody>
      </p:sp>
      <p:cxnSp>
        <p:nvCxnSpPr>
          <p:cNvPr id="6" name="Přímá spojnice 5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251520" y="1268760"/>
            <a:ext cx="86409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b="1" kern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Revitalizace veřejných prostranství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b="1" kern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Revitalizace památek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b="1" kern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Udržitelná mobilita, </a:t>
            </a:r>
            <a:r>
              <a:rPr lang="cs-CZ" sz="3200" b="1" kern="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bezpečnost, tram</a:t>
            </a:r>
            <a:endParaRPr lang="cs-CZ" sz="3200" b="1" kern="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b="1" kern="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Sociální bydlení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b="1" kern="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Sociální začleňování</a:t>
            </a:r>
            <a:endParaRPr lang="cs-CZ" sz="3200" b="1" kern="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b="1" kern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Vzdělávání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b="1" kern="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Energetické </a:t>
            </a:r>
            <a:r>
              <a:rPr lang="cs-CZ" sz="3200" b="1" kern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úspory</a:t>
            </a: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b="1" kern="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Kanalizace</a:t>
            </a:r>
            <a:r>
              <a:rPr lang="cs-CZ" sz="3200" b="1" kern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, ČOV</a:t>
            </a: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b="1" kern="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Revitalizace parků, zeleně, toků</a:t>
            </a:r>
            <a:r>
              <a:rPr lang="cs-CZ" sz="3200" b="1" kern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, přehrad</a:t>
            </a:r>
          </a:p>
        </p:txBody>
      </p:sp>
    </p:spTree>
    <p:extLst>
      <p:ext uri="{BB962C8B-B14F-4D97-AF65-F5344CB8AC3E}">
        <p14:creationId xmlns:p14="http://schemas.microsoft.com/office/powerpoint/2010/main" val="210800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24000" pressur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2" y="1509712"/>
            <a:ext cx="4600575" cy="38385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6048" y="996819"/>
            <a:ext cx="8147248" cy="5464224"/>
          </a:xfrm>
        </p:spPr>
        <p:txBody>
          <a:bodyPr>
            <a:normAutofit/>
          </a:bodyPr>
          <a:lstStyle/>
          <a:p>
            <a:pPr marL="457200" lvl="0" indent="-4572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cs-CZ" sz="32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Udržitelná mobilita</a:t>
            </a:r>
            <a:endParaRPr lang="cs-CZ" sz="3200" b="1" dirty="0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Calibri" panose="020F0502020204030204" pitchFamily="34" charset="0"/>
              <a:ea typeface="+mj-ea"/>
              <a:cs typeface="+mj-cs"/>
            </a:endParaRPr>
          </a:p>
          <a:p>
            <a:pPr marL="0" lvl="0" indent="0">
              <a:spcBef>
                <a:spcPts val="600"/>
              </a:spcBef>
              <a:spcAft>
                <a:spcPts val="600"/>
              </a:spcAft>
              <a:buClr>
                <a:srgbClr val="6076B4"/>
              </a:buClr>
              <a:buNone/>
            </a:pPr>
            <a:r>
              <a:rPr lang="cs-CZ" sz="2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Celková </a:t>
            </a:r>
            <a:r>
              <a:rPr lang="cs-CZ" sz="2800" dirty="0">
                <a:solidFill>
                  <a:schemeClr val="tx2"/>
                </a:solidFill>
                <a:latin typeface="Calibri" panose="020F0502020204030204" pitchFamily="34" charset="0"/>
              </a:rPr>
              <a:t>alokace pro území IPRÚ </a:t>
            </a:r>
            <a:r>
              <a:rPr lang="cs-CZ" sz="2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– </a:t>
            </a:r>
            <a:r>
              <a:rPr lang="cs-CZ" sz="28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1,3</a:t>
            </a:r>
            <a:r>
              <a:rPr lang="cs-CZ" sz="2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mld. </a:t>
            </a:r>
            <a:r>
              <a:rPr lang="cs-CZ" sz="2800" dirty="0">
                <a:solidFill>
                  <a:schemeClr val="tx2"/>
                </a:solidFill>
                <a:latin typeface="Calibri" panose="020F0502020204030204" pitchFamily="34" charset="0"/>
              </a:rPr>
              <a:t>Kč – IROP, OP Doprava</a:t>
            </a:r>
          </a:p>
          <a:p>
            <a:pPr marL="457200" indent="-4572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cs-CZ" sz="32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Sociální soudržnost</a:t>
            </a:r>
            <a:endParaRPr lang="cs-CZ" sz="3200" b="1" dirty="0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Calibri" panose="020F0502020204030204" pitchFamily="34" charset="0"/>
              <a:ea typeface="+mj-ea"/>
              <a:cs typeface="+mj-cs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Celková </a:t>
            </a:r>
            <a:r>
              <a:rPr lang="cs-CZ" sz="2800" dirty="0">
                <a:solidFill>
                  <a:schemeClr val="tx2"/>
                </a:solidFill>
                <a:latin typeface="Calibri" panose="020F0502020204030204" pitchFamily="34" charset="0"/>
              </a:rPr>
              <a:t>alokace pro území IPRÚ </a:t>
            </a:r>
            <a:r>
              <a:rPr lang="cs-CZ" sz="2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- </a:t>
            </a:r>
            <a:r>
              <a:rPr lang="cs-CZ" sz="28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570</a:t>
            </a:r>
            <a:r>
              <a:rPr lang="cs-CZ" sz="2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mil. Kč – IROP, OP Zaměstnanost</a:t>
            </a:r>
          </a:p>
          <a:p>
            <a:pPr marL="457200" indent="-4572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cs-CZ" sz="32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Vzdělávání</a:t>
            </a:r>
            <a:endParaRPr lang="cs-CZ" sz="3200" b="1" dirty="0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Calibri" panose="020F0502020204030204" pitchFamily="34" charset="0"/>
              <a:ea typeface="+mj-ea"/>
              <a:cs typeface="+mj-cs"/>
            </a:endParaRPr>
          </a:p>
          <a:p>
            <a:pPr marL="0" lvl="0" indent="0">
              <a:spcBef>
                <a:spcPts val="600"/>
              </a:spcBef>
              <a:spcAft>
                <a:spcPts val="600"/>
              </a:spcAft>
              <a:buClrTx/>
              <a:buNone/>
            </a:pPr>
            <a:r>
              <a:rPr lang="cs-CZ" sz="2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Celková </a:t>
            </a:r>
            <a:r>
              <a:rPr lang="cs-CZ" sz="2800" dirty="0">
                <a:solidFill>
                  <a:schemeClr val="tx2"/>
                </a:solidFill>
                <a:latin typeface="Calibri" panose="020F0502020204030204" pitchFamily="34" charset="0"/>
              </a:rPr>
              <a:t>alokace pro území IPRÚ – </a:t>
            </a:r>
            <a:r>
              <a:rPr lang="cs-CZ" sz="2800" b="1" dirty="0">
                <a:solidFill>
                  <a:schemeClr val="tx2"/>
                </a:solidFill>
                <a:latin typeface="Calibri" panose="020F0502020204030204" pitchFamily="34" charset="0"/>
              </a:rPr>
              <a:t>416,7</a:t>
            </a:r>
            <a:r>
              <a:rPr lang="cs-CZ" sz="2800" dirty="0">
                <a:solidFill>
                  <a:schemeClr val="tx2"/>
                </a:solidFill>
                <a:latin typeface="Calibri" panose="020F0502020204030204" pitchFamily="34" charset="0"/>
              </a:rPr>
              <a:t> mil. Kč – </a:t>
            </a:r>
            <a:r>
              <a:rPr lang="cs-CZ" sz="2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IROP</a:t>
            </a:r>
          </a:p>
          <a:p>
            <a:pPr marL="457200" indent="-4572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cs-CZ" sz="32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Zaměstnanost</a:t>
            </a:r>
          </a:p>
          <a:p>
            <a:pPr marL="0" lvl="0" indent="0">
              <a:spcBef>
                <a:spcPts val="600"/>
              </a:spcBef>
              <a:spcAft>
                <a:spcPts val="600"/>
              </a:spcAft>
              <a:buClr>
                <a:srgbClr val="6076B4"/>
              </a:buClr>
              <a:buNone/>
            </a:pPr>
            <a:r>
              <a:rPr lang="cs-CZ" sz="2800" dirty="0">
                <a:solidFill>
                  <a:schemeClr val="tx2"/>
                </a:solidFill>
                <a:latin typeface="Calibri" panose="020F0502020204030204" pitchFamily="34" charset="0"/>
              </a:rPr>
              <a:t>Celková alokace pro území IPRÚ </a:t>
            </a:r>
            <a:r>
              <a:rPr lang="cs-CZ" sz="2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– </a:t>
            </a:r>
            <a:r>
              <a:rPr lang="cs-CZ" sz="28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120</a:t>
            </a:r>
            <a:r>
              <a:rPr lang="cs-CZ" sz="2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mil. Kč OPZ</a:t>
            </a:r>
            <a:endParaRPr lang="cs-CZ" sz="3200" dirty="0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Calibri" panose="020F0502020204030204" pitchFamily="34" charset="0"/>
              <a:ea typeface="+mj-ea"/>
              <a:cs typeface="+mj-cs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cs-CZ" sz="2800" b="1" dirty="0" smtClean="0">
              <a:latin typeface="Calibri" panose="020F050202020403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cs-CZ" sz="2000" b="1" dirty="0" smtClean="0"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sz="2000" dirty="0"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sz="2000" dirty="0">
              <a:latin typeface="Calibri" panose="020F050202020403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2</a:t>
            </a:fld>
            <a:endParaRPr lang="cs-CZ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251520" y="23142"/>
            <a:ext cx="8892480" cy="885578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endParaRPr lang="cs-CZ" sz="3600" dirty="0">
              <a:latin typeface="Calibri" panose="020F0502020204030204" pitchFamily="34" charset="0"/>
            </a:endParaRPr>
          </a:p>
        </p:txBody>
      </p:sp>
      <p:cxnSp>
        <p:nvCxnSpPr>
          <p:cNvPr id="7" name="Přímá spojnice 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Nadpis 1"/>
          <p:cNvSpPr txBox="1">
            <a:spLocks/>
          </p:cNvSpPr>
          <p:nvPr/>
        </p:nvSpPr>
        <p:spPr>
          <a:xfrm>
            <a:off x="403920" y="175542"/>
            <a:ext cx="8892480" cy="885578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cs-CZ" sz="3600" dirty="0" smtClean="0">
                <a:latin typeface="Calibri" panose="020F0502020204030204" pitchFamily="34" charset="0"/>
              </a:rPr>
              <a:t> </a:t>
            </a:r>
            <a:r>
              <a:rPr lang="cs-CZ" sz="36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Finanční alokace IPRÚ LBC-JBC</a:t>
            </a:r>
            <a:endParaRPr lang="cs-CZ" sz="36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93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15314" y="493293"/>
            <a:ext cx="691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1D70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Doporučení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2915816" y="633219"/>
            <a:ext cx="6023146" cy="622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endParaRPr lang="cs-CZ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lvl="1">
              <a:lnSpc>
                <a:spcPct val="250000"/>
              </a:lnSpc>
              <a:buClr>
                <a:srgbClr val="1D70B8"/>
              </a:buClr>
            </a:pPr>
            <a:r>
              <a:rPr lang="cs-CZ" sz="2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INSPIROVAT </a:t>
            </a:r>
            <a:r>
              <a:rPr lang="cs-CZ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SE, POUČIT SE</a:t>
            </a:r>
            <a:endParaRPr lang="cs-CZ" sz="28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250000"/>
              </a:lnSpc>
              <a:buClr>
                <a:srgbClr val="1D70B8"/>
              </a:buClr>
            </a:pPr>
            <a:r>
              <a:rPr lang="cs-CZ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KONZULTOVAT</a:t>
            </a:r>
          </a:p>
          <a:p>
            <a:pPr lvl="1">
              <a:lnSpc>
                <a:spcPct val="250000"/>
              </a:lnSpc>
              <a:buClr>
                <a:srgbClr val="1D70B8"/>
              </a:buClr>
            </a:pPr>
            <a:r>
              <a:rPr lang="cs-CZ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NEČEKAT</a:t>
            </a:r>
          </a:p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50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7" name="Grafický objekt 6" descr="Chat">
            <a:extLst>
              <a:ext uri="{FF2B5EF4-FFF2-40B4-BE49-F238E27FC236}">
                <a16:creationId xmlns:a16="http://schemas.microsoft.com/office/drawing/2014/main" id="{BA3276EC-A9C9-4A6E-B843-2C98081DBB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16117" y="2774362"/>
            <a:ext cx="647615" cy="647615"/>
          </a:xfrm>
          <a:prstGeom prst="rect">
            <a:avLst/>
          </a:prstGeom>
        </p:spPr>
      </p:pic>
      <p:pic>
        <p:nvPicPr>
          <p:cNvPr id="9" name="Grafický objekt 8" descr="Běh">
            <a:extLst>
              <a:ext uri="{FF2B5EF4-FFF2-40B4-BE49-F238E27FC236}">
                <a16:creationId xmlns:a16="http://schemas.microsoft.com/office/drawing/2014/main" id="{F6C38FD5-ECDA-4450-8452-DC06670940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16117" y="3861048"/>
            <a:ext cx="647615" cy="647615"/>
          </a:xfrm>
          <a:prstGeom prst="rect">
            <a:avLst/>
          </a:prstGeom>
        </p:spPr>
      </p:pic>
      <p:pic>
        <p:nvPicPr>
          <p:cNvPr id="11" name="Grafický objekt 10" descr="Skupinová pracovní debata">
            <a:extLst>
              <a:ext uri="{FF2B5EF4-FFF2-40B4-BE49-F238E27FC236}">
                <a16:creationId xmlns:a16="http://schemas.microsoft.com/office/drawing/2014/main" id="{DC8D8876-8527-4A59-BCD2-2E7647741B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35696" y="1565137"/>
            <a:ext cx="817213" cy="81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7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/>
          <p:cNvSpPr txBox="1">
            <a:spLocks/>
          </p:cNvSpPr>
          <p:nvPr/>
        </p:nvSpPr>
        <p:spPr>
          <a:xfrm>
            <a:off x="627307" y="1504058"/>
            <a:ext cx="8075240" cy="4713387"/>
          </a:xfrm>
          <a:prstGeom prst="rect">
            <a:avLst/>
          </a:prstGeom>
        </p:spPr>
        <p:txBody>
          <a:bodyPr vert="horz" lIns="45720" rIns="45720">
            <a:normAutofit/>
          </a:bodyPr>
          <a:lstStyle>
            <a:lvl1pPr marL="0" marR="64008" indent="0" algn="r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defRPr kumimoji="0"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>
              <a:buClrTx/>
            </a:pPr>
            <a:r>
              <a:rPr lang="cs-CZ" sz="32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Děkuji za pozornost</a:t>
            </a:r>
            <a:endParaRPr lang="cs-CZ" sz="3200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l">
              <a:buClrTx/>
            </a:pPr>
            <a:r>
              <a:rPr lang="cs-CZ" sz="3200" u="sng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http://www.liberec.cz/ipru/ </a:t>
            </a:r>
          </a:p>
          <a:p>
            <a:pPr algn="l">
              <a:buClrTx/>
            </a:pPr>
            <a:r>
              <a:rPr lang="cs-CZ" sz="32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ipru@magistrat.liberec.cz </a:t>
            </a:r>
          </a:p>
          <a:p>
            <a:pPr algn="l">
              <a:buClrTx/>
            </a:pPr>
            <a:r>
              <a:rPr lang="cs-CZ" sz="32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tel. 485 243 508</a:t>
            </a:r>
          </a:p>
          <a:p>
            <a:pPr algn="l">
              <a:buClrTx/>
            </a:pPr>
            <a:r>
              <a:rPr lang="cs-CZ" sz="32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Mgr. Barbara Steinzová</a:t>
            </a:r>
            <a:endParaRPr lang="cs-CZ" sz="32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251520" y="23142"/>
            <a:ext cx="8892480" cy="885578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cs-CZ" sz="3600" dirty="0" smtClean="0">
                <a:latin typeface="Calibri" panose="020F0502020204030204" pitchFamily="34" charset="0"/>
              </a:rPr>
              <a:t>Kontakty Statutární město Liberec</a:t>
            </a:r>
            <a:endParaRPr lang="cs-CZ" sz="3600" dirty="0">
              <a:latin typeface="Calibri" panose="020F0502020204030204" pitchFamily="34" charset="0"/>
            </a:endParaRPr>
          </a:p>
        </p:txBody>
      </p:sp>
      <p:cxnSp>
        <p:nvCxnSpPr>
          <p:cNvPr id="9" name="Přímá spojnice 8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38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24744"/>
            <a:ext cx="8640960" cy="5256583"/>
          </a:xfrm>
        </p:spPr>
        <p:txBody>
          <a:bodyPr>
            <a:noAutofit/>
          </a:bodyPr>
          <a:lstStyle/>
          <a:p>
            <a:pPr marL="109728" indent="0" hangingPunct="0">
              <a:buNone/>
            </a:pPr>
            <a:endParaRPr lang="cs-CZ" sz="2800" b="1" u="sng" dirty="0" smtClean="0">
              <a:latin typeface="Calibri" panose="020F0502020204030204" pitchFamily="34" charset="0"/>
            </a:endParaRPr>
          </a:p>
          <a:p>
            <a:pPr hangingPunct="0">
              <a:buFont typeface="Arial" panose="020B0604020202020204" pitchFamily="34" charset="0"/>
              <a:buChar char="•"/>
            </a:pPr>
            <a:endParaRPr lang="cs-CZ" sz="2800" dirty="0">
              <a:latin typeface="Calibri" panose="020F050202020403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3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3142"/>
            <a:ext cx="8892480" cy="885578"/>
          </a:xfrm>
        </p:spPr>
        <p:txBody>
          <a:bodyPr>
            <a:normAutofit/>
          </a:bodyPr>
          <a:lstStyle/>
          <a:p>
            <a:r>
              <a:rPr lang="cs-CZ" sz="3600" dirty="0" smtClean="0">
                <a:latin typeface="Calibri" panose="020F0502020204030204" pitchFamily="34" charset="0"/>
              </a:rPr>
              <a:t>Stav realizace IPRÚ k 1.9. 2020</a:t>
            </a:r>
            <a:endParaRPr lang="cs-CZ" sz="3600" b="1" dirty="0">
              <a:latin typeface="Calibri" panose="020F0502020204030204" pitchFamily="34" charset="0"/>
            </a:endParaRPr>
          </a:p>
        </p:txBody>
      </p:sp>
      <p:cxnSp>
        <p:nvCxnSpPr>
          <p:cNvPr id="6" name="Přímá spojnice 5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obsah 2"/>
          <p:cNvSpPr txBox="1">
            <a:spLocks/>
          </p:cNvSpPr>
          <p:nvPr/>
        </p:nvSpPr>
        <p:spPr>
          <a:xfrm>
            <a:off x="107504" y="1196752"/>
            <a:ext cx="8905528" cy="5328590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hangingPunct="0">
              <a:buFont typeface="Wingdings" panose="05000000000000000000" pitchFamily="2" charset="2"/>
              <a:buChar char="Ø"/>
            </a:pPr>
            <a:endParaRPr lang="cs-CZ" sz="2800" dirty="0">
              <a:latin typeface="Calibri" panose="020F0502020204030204" pitchFamily="34" charset="0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570384" y="1412775"/>
            <a:ext cx="8147248" cy="489654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4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35 výzev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4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66 projektů za 2 mld. Kč v realizaci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4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20 projektů dokončeno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4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450 mil. Kč proplaceno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Wingdings 3"/>
              <a:buNone/>
            </a:pPr>
            <a:endParaRPr lang="cs-CZ" sz="2000" b="1" dirty="0" smtClean="0"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sz="2000" dirty="0" smtClean="0"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25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468312" y="908050"/>
            <a:ext cx="7931149" cy="48974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 b="0" i="0" u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 b="0" i="0" u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3" name="Shape 123"/>
          <p:cNvSpPr txBox="1"/>
          <p:nvPr/>
        </p:nvSpPr>
        <p:spPr>
          <a:xfrm>
            <a:off x="0" y="188911"/>
            <a:ext cx="9144000" cy="503236"/>
          </a:xfrm>
          <a:prstGeom prst="rect">
            <a:avLst/>
          </a:prstGeom>
          <a:solidFill>
            <a:srgbClr val="007FC4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Shape 126"/>
          <p:cNvSpPr txBox="1"/>
          <p:nvPr/>
        </p:nvSpPr>
        <p:spPr>
          <a:xfrm>
            <a:off x="-11112" y="692150"/>
            <a:ext cx="9144000" cy="85724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0" y="130175"/>
            <a:ext cx="9144000" cy="5619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cs-CZ" b="1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Příklady projektů – ZŠ nám. </a:t>
            </a:r>
            <a:r>
              <a:rPr lang="cs-CZ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cs-CZ" b="1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íru</a:t>
            </a:r>
            <a:endParaRPr lang="en-US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hape 122"/>
          <p:cNvSpPr txBox="1">
            <a:spLocks/>
          </p:cNvSpPr>
          <p:nvPr/>
        </p:nvSpPr>
        <p:spPr>
          <a:xfrm>
            <a:off x="323528" y="777874"/>
            <a:ext cx="8496944" cy="58914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/>
              <a:buNone/>
            </a:pPr>
            <a:endParaRPr lang="cs-CZ" altLang="cs-CZ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3653"/>
            <a:ext cx="5292080" cy="340542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8115" y="3229700"/>
            <a:ext cx="5444773" cy="36283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436864" y="1339849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32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Celkem 89 mil Kč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-11113" y="4351352"/>
            <a:ext cx="36992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zdroje – IROP a OPŽP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projekty</a:t>
            </a:r>
            <a:endParaRPr lang="cs-CZ" sz="28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97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468312" y="908050"/>
            <a:ext cx="7931149" cy="48974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 b="0" i="0" u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 b="0" i="0" u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3" name="Shape 123"/>
          <p:cNvSpPr txBox="1"/>
          <p:nvPr/>
        </p:nvSpPr>
        <p:spPr>
          <a:xfrm>
            <a:off x="0" y="188911"/>
            <a:ext cx="9144000" cy="503236"/>
          </a:xfrm>
          <a:prstGeom prst="rect">
            <a:avLst/>
          </a:prstGeom>
          <a:solidFill>
            <a:srgbClr val="007FC4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Shape 126"/>
          <p:cNvSpPr txBox="1"/>
          <p:nvPr/>
        </p:nvSpPr>
        <p:spPr>
          <a:xfrm>
            <a:off x="-11112" y="692150"/>
            <a:ext cx="9144000" cy="85724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0" y="130175"/>
            <a:ext cx="9144000" cy="5619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cs-CZ" b="1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Příklady projektů – ZŠ 5. května I.+II.</a:t>
            </a:r>
            <a:endParaRPr lang="en-US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hape 122"/>
          <p:cNvSpPr txBox="1">
            <a:spLocks/>
          </p:cNvSpPr>
          <p:nvPr/>
        </p:nvSpPr>
        <p:spPr>
          <a:xfrm>
            <a:off x="312416" y="948372"/>
            <a:ext cx="8496944" cy="55452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/>
              <a:buNone/>
            </a:pPr>
            <a:endParaRPr lang="cs-CZ" altLang="cs-CZ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731" y="3105619"/>
            <a:ext cx="4752381" cy="375238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237122" y="1365001"/>
            <a:ext cx="3878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32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Celkem 110 mil. Kč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" y="730991"/>
            <a:ext cx="5214134" cy="4113461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22561" y="5014950"/>
            <a:ext cx="41269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zdroje - IROP a OPŽP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projekty</a:t>
            </a:r>
            <a:endParaRPr lang="cs-CZ" sz="28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93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468312" y="908050"/>
            <a:ext cx="7931149" cy="48974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 b="0" i="0" u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 b="0" i="0" u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3" name="Shape 123"/>
          <p:cNvSpPr txBox="1"/>
          <p:nvPr/>
        </p:nvSpPr>
        <p:spPr>
          <a:xfrm>
            <a:off x="0" y="188911"/>
            <a:ext cx="9144000" cy="503236"/>
          </a:xfrm>
          <a:prstGeom prst="rect">
            <a:avLst/>
          </a:prstGeom>
          <a:solidFill>
            <a:srgbClr val="007FC4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Shape 126"/>
          <p:cNvSpPr txBox="1"/>
          <p:nvPr/>
        </p:nvSpPr>
        <p:spPr>
          <a:xfrm>
            <a:off x="-11112" y="692150"/>
            <a:ext cx="9144000" cy="85724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0" y="130175"/>
            <a:ext cx="9144000" cy="5619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cs-CZ" b="1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Integrované řešení</a:t>
            </a:r>
            <a:endParaRPr lang="en-US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hape 122"/>
          <p:cNvSpPr txBox="1">
            <a:spLocks/>
          </p:cNvSpPr>
          <p:nvPr/>
        </p:nvSpPr>
        <p:spPr>
          <a:xfrm>
            <a:off x="620712" y="908050"/>
            <a:ext cx="7931149" cy="50498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/>
              <a:buNone/>
            </a:pPr>
            <a:endParaRPr lang="cs-CZ" alt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58" y="974091"/>
            <a:ext cx="2448272" cy="244827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58" y="3611215"/>
            <a:ext cx="2448272" cy="244827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60" y="937001"/>
            <a:ext cx="3993493" cy="248485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5892" y="787582"/>
            <a:ext cx="2414614" cy="646331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OPZ - Zvyšování zaměstnatelnosti</a:t>
            </a:r>
            <a:endParaRPr lang="cs-CZ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6718274" y="784601"/>
            <a:ext cx="2414614" cy="646331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IROP - Chráněné bydlení</a:t>
            </a:r>
            <a:endParaRPr lang="cs-CZ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004653" y="6071658"/>
            <a:ext cx="2414614" cy="646331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OPZ+IROP -Komunitní centrum</a:t>
            </a:r>
            <a:endParaRPr lang="cs-CZ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620" y="3617117"/>
            <a:ext cx="2442370" cy="2442370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6729386" y="6059487"/>
            <a:ext cx="2414614" cy="646331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OPZ+IROP - Sociální podnik</a:t>
            </a:r>
            <a:endParaRPr lang="cs-CZ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4987" y="2653254"/>
            <a:ext cx="1509145" cy="1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7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24000" pressur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2" y="1509712"/>
            <a:ext cx="4600575" cy="38385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7</a:t>
            </a:fld>
            <a:endParaRPr lang="cs-CZ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251520" y="23142"/>
            <a:ext cx="8892480" cy="885578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cs-CZ" sz="3600" dirty="0" smtClean="0">
                <a:latin typeface="Calibri" panose="020F0502020204030204" pitchFamily="34" charset="0"/>
              </a:rPr>
              <a:t>Aglomerace ITI</a:t>
            </a:r>
            <a:endParaRPr lang="cs-CZ" sz="3600" dirty="0">
              <a:latin typeface="Calibri" panose="020F0502020204030204" pitchFamily="34" charset="0"/>
            </a:endParaRPr>
          </a:p>
        </p:txBody>
      </p:sp>
      <p:cxnSp>
        <p:nvCxnSpPr>
          <p:cNvPr id="7" name="Přímá spojnice 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5229451" y="1531958"/>
            <a:ext cx="273630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kern="0" dirty="0">
                <a:solidFill>
                  <a:schemeClr val="tx2"/>
                </a:solidFill>
                <a:latin typeface="Calibri" panose="020F0502020204030204" pitchFamily="34" charset="0"/>
              </a:rPr>
              <a:t>Nyní IPRÚ:</a:t>
            </a:r>
          </a:p>
          <a:p>
            <a:r>
              <a:rPr lang="cs-CZ" sz="2800" b="1" kern="0" dirty="0">
                <a:solidFill>
                  <a:schemeClr val="tx2"/>
                </a:solidFill>
                <a:latin typeface="Calibri" panose="020F0502020204030204" pitchFamily="34" charset="0"/>
              </a:rPr>
              <a:t>24 obcí</a:t>
            </a:r>
          </a:p>
          <a:p>
            <a:r>
              <a:rPr lang="cs-CZ" sz="2800" b="1" kern="0" dirty="0">
                <a:solidFill>
                  <a:schemeClr val="tx2"/>
                </a:solidFill>
                <a:latin typeface="Calibri" panose="020F0502020204030204" pitchFamily="34" charset="0"/>
              </a:rPr>
              <a:t>174 tis. obyvatel</a:t>
            </a:r>
          </a:p>
          <a:p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178244" y="4492275"/>
            <a:ext cx="264527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kern="0" dirty="0">
                <a:solidFill>
                  <a:schemeClr val="tx2"/>
                </a:solidFill>
                <a:latin typeface="Calibri" panose="020F0502020204030204" pitchFamily="34" charset="0"/>
              </a:rPr>
              <a:t>Nově ITI:</a:t>
            </a:r>
          </a:p>
          <a:p>
            <a:r>
              <a:rPr lang="cs-CZ" sz="2800" b="1" kern="0" dirty="0">
                <a:solidFill>
                  <a:schemeClr val="tx2"/>
                </a:solidFill>
                <a:latin typeface="Calibri" panose="020F0502020204030204" pitchFamily="34" charset="0"/>
              </a:rPr>
              <a:t>47 obcí</a:t>
            </a:r>
          </a:p>
          <a:p>
            <a:r>
              <a:rPr lang="cs-CZ" sz="2800" b="1" kern="0" dirty="0">
                <a:solidFill>
                  <a:schemeClr val="tx2"/>
                </a:solidFill>
                <a:latin typeface="Calibri" panose="020F0502020204030204" pitchFamily="34" charset="0"/>
              </a:rPr>
              <a:t>220 tis. obyvatel</a:t>
            </a:r>
          </a:p>
        </p:txBody>
      </p:sp>
      <p:sp>
        <p:nvSpPr>
          <p:cNvPr id="2" name="Šipka dolů 1"/>
          <p:cNvSpPr/>
          <p:nvPr/>
        </p:nvSpPr>
        <p:spPr>
          <a:xfrm rot="16200000">
            <a:off x="3935565" y="451348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lů 11"/>
          <p:cNvSpPr/>
          <p:nvPr/>
        </p:nvSpPr>
        <p:spPr>
          <a:xfrm rot="5400000">
            <a:off x="4776473" y="253786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Zástupný symbol pro obsah 1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10954" y="1196753"/>
            <a:ext cx="9177064" cy="513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24000" pressur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2" y="1509712"/>
            <a:ext cx="4600575" cy="38385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8</a:t>
            </a:fld>
            <a:endParaRPr lang="cs-CZ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251520" y="23142"/>
            <a:ext cx="8892480" cy="885578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cs-CZ" sz="3600" dirty="0" smtClean="0">
                <a:latin typeface="Calibri" panose="020F0502020204030204" pitchFamily="34" charset="0"/>
              </a:rPr>
              <a:t>Vymezené území</a:t>
            </a:r>
            <a:endParaRPr lang="cs-CZ" sz="3600" dirty="0">
              <a:latin typeface="Calibri" panose="020F0502020204030204" pitchFamily="34" charset="0"/>
            </a:endParaRPr>
          </a:p>
        </p:txBody>
      </p:sp>
      <p:cxnSp>
        <p:nvCxnSpPr>
          <p:cNvPr id="7" name="Přímá spojnice 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09" y="1367821"/>
            <a:ext cx="3942346" cy="281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5229451" y="1531958"/>
            <a:ext cx="273630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kern="0" dirty="0">
                <a:solidFill>
                  <a:schemeClr val="tx2"/>
                </a:solidFill>
                <a:latin typeface="Calibri" panose="020F0502020204030204" pitchFamily="34" charset="0"/>
              </a:rPr>
              <a:t>Nyní IPRÚ:</a:t>
            </a:r>
          </a:p>
          <a:p>
            <a:r>
              <a:rPr lang="cs-CZ" sz="2800" b="1" kern="0" dirty="0">
                <a:solidFill>
                  <a:schemeClr val="tx2"/>
                </a:solidFill>
                <a:latin typeface="Calibri" panose="020F0502020204030204" pitchFamily="34" charset="0"/>
              </a:rPr>
              <a:t>24 obcí</a:t>
            </a:r>
          </a:p>
          <a:p>
            <a:r>
              <a:rPr lang="cs-CZ" sz="2800" b="1" kern="0" dirty="0">
                <a:solidFill>
                  <a:schemeClr val="tx2"/>
                </a:solidFill>
                <a:latin typeface="Calibri" panose="020F0502020204030204" pitchFamily="34" charset="0"/>
              </a:rPr>
              <a:t>174 </a:t>
            </a:r>
            <a:r>
              <a:rPr lang="cs-CZ" sz="2800" b="1" kern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tis</a:t>
            </a:r>
            <a:r>
              <a:rPr lang="cs-CZ" sz="2800" b="1" kern="0" dirty="0">
                <a:solidFill>
                  <a:schemeClr val="tx2"/>
                </a:solidFill>
                <a:latin typeface="Calibri" panose="020F0502020204030204" pitchFamily="34" charset="0"/>
              </a:rPr>
              <a:t>. obyvatel</a:t>
            </a:r>
          </a:p>
          <a:p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178244" y="4492275"/>
            <a:ext cx="264527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kern="0" dirty="0">
                <a:solidFill>
                  <a:schemeClr val="tx2"/>
                </a:solidFill>
                <a:latin typeface="Calibri" panose="020F0502020204030204" pitchFamily="34" charset="0"/>
              </a:rPr>
              <a:t>Nově ITI:</a:t>
            </a:r>
          </a:p>
          <a:p>
            <a:r>
              <a:rPr lang="cs-CZ" sz="2800" b="1" kern="0" dirty="0">
                <a:solidFill>
                  <a:schemeClr val="tx2"/>
                </a:solidFill>
                <a:latin typeface="Calibri" panose="020F0502020204030204" pitchFamily="34" charset="0"/>
              </a:rPr>
              <a:t>47 obcí</a:t>
            </a:r>
          </a:p>
          <a:p>
            <a:r>
              <a:rPr lang="cs-CZ" sz="2800" b="1" kern="0" dirty="0">
                <a:solidFill>
                  <a:schemeClr val="tx2"/>
                </a:solidFill>
                <a:latin typeface="Calibri" panose="020F0502020204030204" pitchFamily="34" charset="0"/>
              </a:rPr>
              <a:t>220 tis. obyvatel</a:t>
            </a:r>
          </a:p>
        </p:txBody>
      </p:sp>
      <p:sp>
        <p:nvSpPr>
          <p:cNvPr id="2" name="Šipka dolů 1"/>
          <p:cNvSpPr/>
          <p:nvPr/>
        </p:nvSpPr>
        <p:spPr>
          <a:xfrm rot="16200000">
            <a:off x="3935565" y="451348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615" y="3519887"/>
            <a:ext cx="3398830" cy="2965595"/>
          </a:xfrm>
          <a:prstGeom prst="rect">
            <a:avLst/>
          </a:prstGeom>
        </p:spPr>
      </p:pic>
      <p:sp>
        <p:nvSpPr>
          <p:cNvPr id="12" name="Šipka dolů 11"/>
          <p:cNvSpPr/>
          <p:nvPr/>
        </p:nvSpPr>
        <p:spPr>
          <a:xfrm rot="5400000">
            <a:off x="4776473" y="253786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75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96752"/>
            <a:ext cx="8712968" cy="5184576"/>
          </a:xfrm>
        </p:spPr>
        <p:txBody>
          <a:bodyPr>
            <a:normAutofit/>
          </a:bodyPr>
          <a:lstStyle/>
          <a:p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>
              <a:buClr>
                <a:srgbClr val="6076B4"/>
              </a:buClr>
              <a:buNone/>
            </a:pPr>
            <a:endParaRPr lang="cs-CZ" sz="3200" dirty="0" smtClea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>
              <a:buClr>
                <a:srgbClr val="6076B4"/>
              </a:buClr>
              <a:buNone/>
            </a:pPr>
            <a:endParaRPr lang="cs-CZ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9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3142"/>
            <a:ext cx="8892480" cy="885578"/>
          </a:xfrm>
        </p:spPr>
        <p:txBody>
          <a:bodyPr>
            <a:normAutofit/>
          </a:bodyPr>
          <a:lstStyle/>
          <a:p>
            <a:r>
              <a:rPr lang="cs-CZ" sz="3600" dirty="0" err="1" smtClean="0">
                <a:latin typeface="Calibri" panose="020F0502020204030204" pitchFamily="34" charset="0"/>
              </a:rPr>
              <a:t>Info</a:t>
            </a:r>
            <a:r>
              <a:rPr lang="cs-CZ" sz="3600" dirty="0" smtClean="0">
                <a:latin typeface="Calibri" panose="020F0502020204030204" pitchFamily="34" charset="0"/>
              </a:rPr>
              <a:t> k budoucnosti 2021+</a:t>
            </a:r>
            <a:endParaRPr lang="cs-CZ" sz="3600" b="1" dirty="0">
              <a:latin typeface="Calibri" panose="020F0502020204030204" pitchFamily="34" charset="0"/>
            </a:endParaRPr>
          </a:p>
        </p:txBody>
      </p:sp>
      <p:cxnSp>
        <p:nvCxnSpPr>
          <p:cNvPr id="6" name="Přímá spojnice 5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obsah 2"/>
          <p:cNvSpPr txBox="1">
            <a:spLocks/>
          </p:cNvSpPr>
          <p:nvPr/>
        </p:nvSpPr>
        <p:spPr>
          <a:xfrm>
            <a:off x="251520" y="1052737"/>
            <a:ext cx="8761512" cy="5544615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hangingPunct="0">
              <a:buNone/>
            </a:pPr>
            <a:r>
              <a:rPr lang="cs-CZ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LBC – JBC 47 obcí – 6 ORP</a:t>
            </a:r>
          </a:p>
          <a:p>
            <a:pPr marL="109728" indent="0" hangingPunct="0">
              <a:buNone/>
            </a:pPr>
            <a:endParaRPr lang="cs-CZ" sz="2800" dirty="0">
              <a:latin typeface="Calibri" panose="020F050202020403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6832"/>
            <a:ext cx="9138272" cy="343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18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hluk">
  <a:themeElements>
    <a:clrScheme name="Exekutivní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Shluk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Shlu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17601</TotalTime>
  <Words>799</Words>
  <Application>Microsoft Office PowerPoint</Application>
  <PresentationFormat>Předvádění na obrazovce (4:3)</PresentationFormat>
  <Paragraphs>184</Paragraphs>
  <Slides>21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31" baseType="lpstr">
      <vt:lpstr>Arial</vt:lpstr>
      <vt:lpstr>Calibri</vt:lpstr>
      <vt:lpstr>Lucida Sans Unicode</vt:lpstr>
      <vt:lpstr>Tahoma</vt:lpstr>
      <vt:lpstr>Times New Roman</vt:lpstr>
      <vt:lpstr>Verdana</vt:lpstr>
      <vt:lpstr>Wingdings</vt:lpstr>
      <vt:lpstr>Wingdings 2</vt:lpstr>
      <vt:lpstr>Wingdings 3</vt:lpstr>
      <vt:lpstr>Shluk</vt:lpstr>
      <vt:lpstr>Prezentace aplikace PowerPoint</vt:lpstr>
      <vt:lpstr>Prezentace aplikace PowerPoint</vt:lpstr>
      <vt:lpstr>Stav realizace IPRÚ k 1.9. 2020</vt:lpstr>
      <vt:lpstr>Příklady projektů – ZŠ nám. Míru</vt:lpstr>
      <vt:lpstr>Příklady projektů – ZŠ 5. května I.+II.</vt:lpstr>
      <vt:lpstr>Integrované řešení</vt:lpstr>
      <vt:lpstr>Prezentace aplikace PowerPoint</vt:lpstr>
      <vt:lpstr>Prezentace aplikace PowerPoint</vt:lpstr>
      <vt:lpstr>Info k budoucnosti 2021+</vt:lpstr>
      <vt:lpstr>   Příprava ITI 2021+</vt:lpstr>
      <vt:lpstr>Info k budoucnosti 2021+</vt:lpstr>
      <vt:lpstr>Info k budoucnosti IROP 2021+</vt:lpstr>
      <vt:lpstr>Info k budoucnosti OPŽP/OPD 2021+</vt:lpstr>
      <vt:lpstr>Prezentace aplikace PowerPoint</vt:lpstr>
      <vt:lpstr>IROP – revitalizace veřejných prostranství </vt:lpstr>
      <vt:lpstr>Prezentace aplikace PowerPoint</vt:lpstr>
      <vt:lpstr>Prezentace aplikace PowerPoint</vt:lpstr>
      <vt:lpstr>Prezentace aplikace PowerPoint</vt:lpstr>
      <vt:lpstr>Strategické projekty LBC-JBC 2021+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Maškarincová Věra</dc:creator>
  <cp:lastModifiedBy>Sodomková Michaela</cp:lastModifiedBy>
  <cp:revision>535</cp:revision>
  <cp:lastPrinted>2020-05-20T12:09:56Z</cp:lastPrinted>
  <dcterms:created xsi:type="dcterms:W3CDTF">2015-08-31T11:35:59Z</dcterms:created>
  <dcterms:modified xsi:type="dcterms:W3CDTF">2020-09-25T10:08:03Z</dcterms:modified>
</cp:coreProperties>
</file>