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283" r:id="rId2"/>
    <p:sldId id="257" r:id="rId3"/>
    <p:sldId id="398" r:id="rId4"/>
    <p:sldId id="276" r:id="rId5"/>
    <p:sldId id="373" r:id="rId6"/>
    <p:sldId id="355" r:id="rId7"/>
    <p:sldId id="459" r:id="rId8"/>
    <p:sldId id="359" r:id="rId9"/>
    <p:sldId id="460" r:id="rId10"/>
    <p:sldId id="370" r:id="rId11"/>
    <p:sldId id="371" r:id="rId12"/>
    <p:sldId id="369" r:id="rId13"/>
    <p:sldId id="358" r:id="rId14"/>
    <p:sldId id="353" r:id="rId15"/>
    <p:sldId id="461" r:id="rId16"/>
    <p:sldId id="403" r:id="rId17"/>
    <p:sldId id="476" r:id="rId18"/>
    <p:sldId id="404" r:id="rId19"/>
    <p:sldId id="484" r:id="rId20"/>
    <p:sldId id="485" r:id="rId21"/>
    <p:sldId id="463" r:id="rId22"/>
    <p:sldId id="464" r:id="rId23"/>
    <p:sldId id="290" r:id="rId24"/>
    <p:sldId id="376" r:id="rId25"/>
    <p:sldId id="366" r:id="rId26"/>
    <p:sldId id="334" r:id="rId27"/>
    <p:sldId id="377" r:id="rId28"/>
    <p:sldId id="432" r:id="rId29"/>
    <p:sldId id="433" r:id="rId30"/>
    <p:sldId id="466" r:id="rId31"/>
    <p:sldId id="324" r:id="rId32"/>
    <p:sldId id="381" r:id="rId33"/>
    <p:sldId id="467" r:id="rId34"/>
    <p:sldId id="418" r:id="rId35"/>
    <p:sldId id="434" r:id="rId36"/>
    <p:sldId id="337" r:id="rId37"/>
    <p:sldId id="382" r:id="rId38"/>
    <p:sldId id="470" r:id="rId39"/>
    <p:sldId id="326" r:id="rId40"/>
    <p:sldId id="383" r:id="rId41"/>
    <p:sldId id="468" r:id="rId42"/>
    <p:sldId id="444" r:id="rId43"/>
    <p:sldId id="480" r:id="rId44"/>
    <p:sldId id="384" r:id="rId45"/>
    <p:sldId id="469" r:id="rId46"/>
    <p:sldId id="481" r:id="rId47"/>
    <p:sldId id="330" r:id="rId48"/>
    <p:sldId id="385" r:id="rId49"/>
    <p:sldId id="446" r:id="rId50"/>
    <p:sldId id="471" r:id="rId51"/>
    <p:sldId id="449" r:id="rId52"/>
    <p:sldId id="448" r:id="rId53"/>
    <p:sldId id="327" r:id="rId54"/>
    <p:sldId id="386" r:id="rId55"/>
    <p:sldId id="472" r:id="rId56"/>
    <p:sldId id="451" r:id="rId57"/>
    <p:sldId id="450" r:id="rId58"/>
    <p:sldId id="452" r:id="rId59"/>
    <p:sldId id="329" r:id="rId60"/>
    <p:sldId id="387" r:id="rId61"/>
    <p:sldId id="453" r:id="rId62"/>
    <p:sldId id="473" r:id="rId63"/>
    <p:sldId id="455" r:id="rId64"/>
    <p:sldId id="454" r:id="rId65"/>
    <p:sldId id="409" r:id="rId66"/>
    <p:sldId id="410" r:id="rId67"/>
    <p:sldId id="483" r:id="rId68"/>
    <p:sldId id="456" r:id="rId69"/>
    <p:sldId id="458" r:id="rId70"/>
    <p:sldId id="457" r:id="rId71"/>
    <p:sldId id="336" r:id="rId72"/>
    <p:sldId id="321" r:id="rId73"/>
    <p:sldId id="477" r:id="rId74"/>
    <p:sldId id="293" r:id="rId75"/>
    <p:sldId id="462" r:id="rId76"/>
    <p:sldId id="399" r:id="rId77"/>
    <p:sldId id="364" r:id="rId78"/>
    <p:sldId id="300" r:id="rId79"/>
    <p:sldId id="465" r:id="rId80"/>
    <p:sldId id="425" r:id="rId8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al Rostislav" initials="MR" lastIdx="14" clrIdx="0"/>
  <p:cmAuthor id="2" name="Fišerová Martina" initials="FM" lastIdx="1" clrIdx="1"/>
  <p:cmAuthor id="3" name="Jan Heřmánek" initials="J.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  <a:srgbClr val="00B19D"/>
    <a:srgbClr val="AAD571"/>
    <a:srgbClr val="EA2E7A"/>
    <a:srgbClr val="1D71B8"/>
    <a:srgbClr val="AAAAAA"/>
    <a:srgbClr val="878787"/>
    <a:srgbClr val="3C3C3C"/>
    <a:srgbClr val="783B83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 autoAdjust="0"/>
    <p:restoredTop sz="89247" autoAdjust="0"/>
  </p:normalViewPr>
  <p:slideViewPr>
    <p:cSldViewPr snapToGrid="0">
      <p:cViewPr varScale="1">
        <p:scale>
          <a:sx n="103" d="100"/>
          <a:sy n="103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&#268;erp&#225;n&#237;%20dle%20PF\&#268;erp&#225;n&#237;_PF_Kraje_2020_01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&#268;erp&#225;n&#237;%20dle%20PF\&#268;erp&#225;n&#237;_PF_Kraje_2020_01_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Anal&#253;za%20obc&#237;\Leden%202020\01.01.2020%20HH09%20KategorieMestIN_&#250;prav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rojan\Desktop\&#268;erp&#225;n&#237;%20dle%20PF\&#268;erp&#225;n&#237;_PF_Kraje_2020_01_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podpořených projektů dle typu příjemce</a:t>
            </a:r>
            <a:endParaRPr lang="cs-CZ" sz="1200" b="1" baseline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1200" b="1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(n=7 986)</a:t>
            </a:r>
            <a:endParaRPr lang="cs-CZ" sz="12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3540178752440036E-2"/>
          <c:y val="0.19248744489629713"/>
          <c:w val="0.7043161926980549"/>
          <c:h val="0.77957197386639443"/>
        </c:manualLayout>
      </c:layout>
      <c:pieChart>
        <c:varyColors val="1"/>
        <c:ser>
          <c:idx val="0"/>
          <c:order val="0"/>
          <c:tx>
            <c:v>PrávníAkty</c:v>
          </c:tx>
          <c:dPt>
            <c:idx val="0"/>
            <c:bubble3D val="0"/>
            <c:spPr>
              <a:solidFill>
                <a:srgbClr val="EA2E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73-4055-9A0F-EEE293716B16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73-4055-9A0F-EEE293716B16}"/>
              </c:ext>
            </c:extLst>
          </c:dPt>
          <c:dPt>
            <c:idx val="2"/>
            <c:bubble3D val="0"/>
            <c:spPr>
              <a:solidFill>
                <a:srgbClr val="1D71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73-4055-9A0F-EEE293716B16}"/>
              </c:ext>
            </c:extLst>
          </c:dPt>
          <c:dPt>
            <c:idx val="3"/>
            <c:bubble3D val="0"/>
            <c:spPr>
              <a:solidFill>
                <a:srgbClr val="00B1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73-4055-9A0F-EEE293716B1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73-4055-9A0F-EEE293716B16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73-4055-9A0F-EEE293716B16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73-4055-9A0F-EEE293716B16}"/>
              </c:ext>
            </c:extLst>
          </c:dPt>
          <c:dLbls>
            <c:dLbl>
              <c:idx val="6"/>
              <c:layout>
                <c:manualLayout>
                  <c:x val="2.1048490424421258E-2"/>
                  <c:y val="8.9351715410292479E-2"/>
                </c:manualLayout>
              </c:layout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64051579140875E-2"/>
                      <c:h val="8.35946795356758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273-4055-9A0F-EEE293716B16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Počty_Objemy_dle_PF!$A$111:$A$118</c:f>
              <c:strCache>
                <c:ptCount val="7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</c:strCache>
            </c:strRef>
          </c:cat>
          <c:val>
            <c:numRef>
              <c:f>Počty_Objemy_dle_PF!$C$111:$C$118</c:f>
              <c:numCache>
                <c:formatCode>0%</c:formatCode>
                <c:ptCount val="7"/>
                <c:pt idx="0">
                  <c:v>0.5174054595542199</c:v>
                </c:pt>
                <c:pt idx="1">
                  <c:v>0.15589782118707737</c:v>
                </c:pt>
                <c:pt idx="2">
                  <c:v>0.11908339594290007</c:v>
                </c:pt>
                <c:pt idx="3">
                  <c:v>7.650889055847733E-2</c:v>
                </c:pt>
                <c:pt idx="4">
                  <c:v>7.9514149762083652E-2</c:v>
                </c:pt>
                <c:pt idx="5">
                  <c:v>2.767342849987478E-2</c:v>
                </c:pt>
                <c:pt idx="6">
                  <c:v>2.3916854495366891E-2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73-4055-9A0F-EEE293716B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52987985445107"/>
          <c:y val="0.19291887746287306"/>
          <c:w val="0.24635917554091144"/>
          <c:h val="0.7478982651173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</a:t>
            </a:r>
            <a:r>
              <a:rPr lang="cs-CZ" sz="12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EFRR podpořených projektů dle typu příjemce</a:t>
            </a:r>
          </a:p>
          <a:p>
            <a:pPr>
              <a:defRPr sz="1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1200" b="1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objemu 103,15 mld. Kč)</a:t>
            </a:r>
            <a:endParaRPr lang="cs-CZ" sz="12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v>ObjemyPA</c:v>
          </c:tx>
          <c:dPt>
            <c:idx val="0"/>
            <c:bubble3D val="0"/>
            <c:spPr>
              <a:solidFill>
                <a:srgbClr val="1D71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5E-4821-8990-64F8893C784A}"/>
              </c:ext>
            </c:extLst>
          </c:dPt>
          <c:dPt>
            <c:idx val="1"/>
            <c:bubble3D val="0"/>
            <c:spPr>
              <a:solidFill>
                <a:srgbClr val="EA2E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5E-4821-8990-64F8893C784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5E-4821-8990-64F8893C784A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5E-4821-8990-64F8893C784A}"/>
              </c:ext>
            </c:extLst>
          </c:dPt>
          <c:dPt>
            <c:idx val="4"/>
            <c:bubble3D val="0"/>
            <c:spPr>
              <a:solidFill>
                <a:srgbClr val="00B1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5E-4821-8990-64F8893C784A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5E-4821-8990-64F8893C784A}"/>
              </c:ext>
            </c:extLst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5E-4821-8990-64F8893C784A}"/>
              </c:ext>
            </c:extLst>
          </c:dPt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Počty_Objemy_dle_PF!$A$123:$A$130</c:f>
              <c:strCache>
                <c:ptCount val="7"/>
                <c:pt idx="0">
                  <c:v>Kraj</c:v>
                </c:pt>
                <c:pt idx="1">
                  <c:v>Obec</c:v>
                </c:pt>
                <c:pt idx="2">
                  <c:v>Státní příjemci</c:v>
                </c:pt>
                <c:pt idx="3">
                  <c:v>Soukromý sektor</c:v>
                </c:pt>
                <c:pt idx="4">
                  <c:v>NNO</c:v>
                </c:pt>
                <c:pt idx="5">
                  <c:v>Církevní instituce</c:v>
                </c:pt>
                <c:pt idx="6">
                  <c:v>SVJ</c:v>
                </c:pt>
              </c:strCache>
            </c:strRef>
          </c:cat>
          <c:val>
            <c:numRef>
              <c:f>Počty_Objemy_dle_PF!$C$123:$C$130</c:f>
              <c:numCache>
                <c:formatCode>0%</c:formatCode>
                <c:ptCount val="7"/>
                <c:pt idx="0">
                  <c:v>0.35303457025002616</c:v>
                </c:pt>
                <c:pt idx="1">
                  <c:v>0.2915290873274422</c:v>
                </c:pt>
                <c:pt idx="2">
                  <c:v>0.13856669717544845</c:v>
                </c:pt>
                <c:pt idx="3">
                  <c:v>0.11005543073059998</c:v>
                </c:pt>
                <c:pt idx="4">
                  <c:v>4.6391672298409639E-2</c:v>
                </c:pt>
                <c:pt idx="5">
                  <c:v>3.5742827573048058E-2</c:v>
                </c:pt>
                <c:pt idx="6">
                  <c:v>2.4679714645025424E-2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75E-4821-8990-64F8893C78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/>
              <a:t>Objemy a počty podpořených projektů obcí dle jejich velikosti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2464661796793473E-2"/>
          <c:y val="0.25038189375264264"/>
          <c:w val="0.84183385510546138"/>
          <c:h val="0.6556028368794326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VelikostiObci!$C$84</c:f>
              <c:strCache>
                <c:ptCount val="1"/>
                <c:pt idx="0">
                  <c:v>Objem EFRR</c:v>
                </c:pt>
              </c:strCache>
            </c:strRef>
          </c:tx>
          <c:spPr>
            <a:solidFill>
              <a:srgbClr val="1D71B8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VelikostiObci!$A$85:$A$92</c:f>
              <c:strCache>
                <c:ptCount val="8"/>
                <c:pt idx="0">
                  <c:v>1 - 500</c:v>
                </c:pt>
                <c:pt idx="1">
                  <c:v>501 - 1 000</c:v>
                </c:pt>
                <c:pt idx="2">
                  <c:v>1 001 - 3 000</c:v>
                </c:pt>
                <c:pt idx="3">
                  <c:v>3 001 - 10 000</c:v>
                </c:pt>
                <c:pt idx="4">
                  <c:v>10 001 - 20 000</c:v>
                </c:pt>
                <c:pt idx="5">
                  <c:v>20 001 - 50 000</c:v>
                </c:pt>
                <c:pt idx="6">
                  <c:v>50 001 - 100 000</c:v>
                </c:pt>
                <c:pt idx="7">
                  <c:v>nad 100 000</c:v>
                </c:pt>
              </c:strCache>
            </c:strRef>
          </c:cat>
          <c:val>
            <c:numRef>
              <c:f>VelikostiObci!$C$85:$C$92</c:f>
              <c:numCache>
                <c:formatCode>#\ ##0.00\ \ \ " mld."\ "Kč"</c:formatCode>
                <c:ptCount val="8"/>
                <c:pt idx="0">
                  <c:v>1338763846.3099999</c:v>
                </c:pt>
                <c:pt idx="1">
                  <c:v>2512846957.9400001</c:v>
                </c:pt>
                <c:pt idx="2">
                  <c:v>6641187907.1099987</c:v>
                </c:pt>
                <c:pt idx="3">
                  <c:v>7275539648.8699989</c:v>
                </c:pt>
                <c:pt idx="4">
                  <c:v>3488922810.1699996</c:v>
                </c:pt>
                <c:pt idx="5">
                  <c:v>4227891249.8199997</c:v>
                </c:pt>
                <c:pt idx="6">
                  <c:v>3181371068.1600003</c:v>
                </c:pt>
                <c:pt idx="7">
                  <c:v>4675279899.3099985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7-4050-A056-C2B7E01DC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7509888"/>
        <c:axId val="47511808"/>
      </c:barChart>
      <c:scatterChart>
        <c:scatterStyle val="lineMarker"/>
        <c:varyColors val="0"/>
        <c:ser>
          <c:idx val="0"/>
          <c:order val="0"/>
          <c:tx>
            <c:strRef>
              <c:f>VelikostiObci!$B$84</c:f>
              <c:strCache>
                <c:ptCount val="1"/>
                <c:pt idx="0">
                  <c:v>Počet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EA2E7A"/>
              </a:solidFill>
              <a:ln w="9525">
                <a:solidFill>
                  <a:srgbClr val="EA2E7A"/>
                </a:solidFill>
              </a:ln>
              <a:effectLst/>
            </c:spPr>
          </c:marker>
          <c:xVal>
            <c:strRef>
              <c:f>VelikostiObci!$A$85:$A$92</c:f>
              <c:strCache>
                <c:ptCount val="8"/>
                <c:pt idx="0">
                  <c:v>1 - 500</c:v>
                </c:pt>
                <c:pt idx="1">
                  <c:v>501 - 1 000</c:v>
                </c:pt>
                <c:pt idx="2">
                  <c:v>1 001 - 3 000</c:v>
                </c:pt>
                <c:pt idx="3">
                  <c:v>3 001 - 10 000</c:v>
                </c:pt>
                <c:pt idx="4">
                  <c:v>10 001 - 20 000</c:v>
                </c:pt>
                <c:pt idx="5">
                  <c:v>20 001 - 50 000</c:v>
                </c:pt>
                <c:pt idx="6">
                  <c:v>50 001 - 100 000</c:v>
                </c:pt>
                <c:pt idx="7">
                  <c:v>nad 100 000</c:v>
                </c:pt>
              </c:strCache>
            </c:strRef>
          </c:xVal>
          <c:yVal>
            <c:numRef>
              <c:f>VelikostiObci!$B$85:$B$92</c:f>
              <c:numCache>
                <c:formatCode>#,##0</c:formatCode>
                <c:ptCount val="8"/>
                <c:pt idx="0">
                  <c:v>377</c:v>
                </c:pt>
                <c:pt idx="1">
                  <c:v>562</c:v>
                </c:pt>
                <c:pt idx="2">
                  <c:v>1087</c:v>
                </c:pt>
                <c:pt idx="3">
                  <c:v>1035</c:v>
                </c:pt>
                <c:pt idx="4">
                  <c:v>424</c:v>
                </c:pt>
                <c:pt idx="5">
                  <c:v>350</c:v>
                </c:pt>
                <c:pt idx="6">
                  <c:v>171</c:v>
                </c:pt>
                <c:pt idx="7">
                  <c:v>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17-4050-A056-C2B7E01DC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76928"/>
        <c:axId val="50475392"/>
      </c:scatterChart>
      <c:catAx>
        <c:axId val="475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511808"/>
        <c:crosses val="autoZero"/>
        <c:auto val="1"/>
        <c:lblAlgn val="ctr"/>
        <c:lblOffset val="100"/>
        <c:noMultiLvlLbl val="0"/>
      </c:catAx>
      <c:valAx>
        <c:axId val="475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</c:majorGridlines>
        <c:numFmt formatCode="#,##0\ _K_č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50988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4535977937266055E-4"/>
                <c:y val="0.3465964890488646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cs-CZ" dirty="0"/>
                    <a:t>Miliardy Kč (EFRR)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</c:dispUnitsLbl>
        </c:dispUnits>
      </c:valAx>
      <c:valAx>
        <c:axId val="5047539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0476928"/>
        <c:crosses val="max"/>
        <c:crossBetween val="midCat"/>
      </c:valAx>
      <c:valAx>
        <c:axId val="50476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47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/>
              <a:t>Podpora na obyvatele kraje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KrajePřehled!$C$98</c:f>
              <c:strCache>
                <c:ptCount val="1"/>
                <c:pt idx="0">
                  <c:v>Podpora na 100 000 obyvatel kraje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74-4586-8F0E-A0B0BD7673B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22-4AA7-A9EE-47ECB92C8851}"/>
              </c:ext>
            </c:extLst>
          </c:dPt>
          <c:cat>
            <c:strRef>
              <c:f>KrajePřehled!$A$99:$A$111</c:f>
              <c:strCache>
                <c:ptCount val="13"/>
                <c:pt idx="0">
                  <c:v>Středočeský</c:v>
                </c:pt>
                <c:pt idx="1">
                  <c:v>Jihočeský</c:v>
                </c:pt>
                <c:pt idx="2">
                  <c:v>Plzeňský</c:v>
                </c:pt>
                <c:pt idx="3">
                  <c:v>Karlovarský</c:v>
                </c:pt>
                <c:pt idx="4">
                  <c:v>Ústecký</c:v>
                </c:pt>
                <c:pt idx="5">
                  <c:v>Liberecký</c:v>
                </c:pt>
                <c:pt idx="6">
                  <c:v>Královéhradecký</c:v>
                </c:pt>
                <c:pt idx="7">
                  <c:v>Pardubický</c:v>
                </c:pt>
                <c:pt idx="8">
                  <c:v>Vysočina</c:v>
                </c:pt>
                <c:pt idx="9">
                  <c:v>Jihomoravský</c:v>
                </c:pt>
                <c:pt idx="10">
                  <c:v>Olomoucký</c:v>
                </c:pt>
                <c:pt idx="11">
                  <c:v>Zlínský</c:v>
                </c:pt>
                <c:pt idx="12">
                  <c:v>Moravskoslezský</c:v>
                </c:pt>
              </c:strCache>
            </c:strRef>
          </c:cat>
          <c:val>
            <c:numRef>
              <c:f>KrajePřehled!$C$99:$C$111</c:f>
              <c:numCache>
                <c:formatCode>#\ ##0\ "Kč"</c:formatCode>
                <c:ptCount val="13"/>
                <c:pt idx="0">
                  <c:v>974745603.83206677</c:v>
                </c:pt>
                <c:pt idx="1">
                  <c:v>1127024248.5863702</c:v>
                </c:pt>
                <c:pt idx="2">
                  <c:v>1145432773.2242236</c:v>
                </c:pt>
                <c:pt idx="3">
                  <c:v>878345766.36026084</c:v>
                </c:pt>
                <c:pt idx="4">
                  <c:v>814892637.61996412</c:v>
                </c:pt>
                <c:pt idx="5">
                  <c:v>983904678.89191043</c:v>
                </c:pt>
                <c:pt idx="6">
                  <c:v>1370355770.4708312</c:v>
                </c:pt>
                <c:pt idx="7">
                  <c:v>1142113110.5053275</c:v>
                </c:pt>
                <c:pt idx="8">
                  <c:v>1445726212.3258059</c:v>
                </c:pt>
                <c:pt idx="9">
                  <c:v>898480275.30178547</c:v>
                </c:pt>
                <c:pt idx="10">
                  <c:v>1083126315.6853206</c:v>
                </c:pt>
                <c:pt idx="11">
                  <c:v>978516215.06510508</c:v>
                </c:pt>
                <c:pt idx="12">
                  <c:v>936044530.38678622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4-4586-8F0E-A0B0BD767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50521216"/>
        <c:axId val="50522752"/>
      </c:barChart>
      <c:lineChart>
        <c:grouping val="standard"/>
        <c:varyColors val="0"/>
        <c:ser>
          <c:idx val="1"/>
          <c:order val="1"/>
          <c:tx>
            <c:strRef>
              <c:f>KrajePřehled!$D$98</c:f>
              <c:strCache>
                <c:ptCount val="1"/>
                <c:pt idx="0">
                  <c:v>Průměr krajů</c:v>
                </c:pt>
              </c:strCache>
            </c:strRef>
          </c:tx>
          <c:spPr>
            <a:ln w="34925" cap="sq">
              <a:solidFill>
                <a:srgbClr val="EA2E7A"/>
              </a:solidFill>
              <a:round/>
            </a:ln>
            <a:effectLst/>
          </c:spPr>
          <c:marker>
            <c:symbol val="none"/>
          </c:marker>
          <c:cat>
            <c:strRef>
              <c:f>KrajePřehled!$A$99:$A$111</c:f>
              <c:strCache>
                <c:ptCount val="13"/>
                <c:pt idx="0">
                  <c:v>Středočeský</c:v>
                </c:pt>
                <c:pt idx="1">
                  <c:v>Jihočeský</c:v>
                </c:pt>
                <c:pt idx="2">
                  <c:v>Plzeňský</c:v>
                </c:pt>
                <c:pt idx="3">
                  <c:v>Karlovarský</c:v>
                </c:pt>
                <c:pt idx="4">
                  <c:v>Ústecký</c:v>
                </c:pt>
                <c:pt idx="5">
                  <c:v>Liberecký</c:v>
                </c:pt>
                <c:pt idx="6">
                  <c:v>Královéhradecký</c:v>
                </c:pt>
                <c:pt idx="7">
                  <c:v>Pardubický</c:v>
                </c:pt>
                <c:pt idx="8">
                  <c:v>Vysočina</c:v>
                </c:pt>
                <c:pt idx="9">
                  <c:v>Jihomoravský</c:v>
                </c:pt>
                <c:pt idx="10">
                  <c:v>Olomoucký</c:v>
                </c:pt>
                <c:pt idx="11">
                  <c:v>Zlínský</c:v>
                </c:pt>
                <c:pt idx="12">
                  <c:v>Moravskoslezský</c:v>
                </c:pt>
              </c:strCache>
            </c:strRef>
          </c:cat>
          <c:val>
            <c:numRef>
              <c:f>KrajePřehled!$D$99:$D$111</c:f>
              <c:numCache>
                <c:formatCode>#\ ##0\ "Kč"</c:formatCode>
                <c:ptCount val="13"/>
                <c:pt idx="0">
                  <c:v>1059900626.0196736</c:v>
                </c:pt>
                <c:pt idx="1">
                  <c:v>1059900626.0196736</c:v>
                </c:pt>
                <c:pt idx="2">
                  <c:v>1059900626.0196736</c:v>
                </c:pt>
                <c:pt idx="3">
                  <c:v>1059900626.0196736</c:v>
                </c:pt>
                <c:pt idx="4">
                  <c:v>1059900626.0196736</c:v>
                </c:pt>
                <c:pt idx="5">
                  <c:v>1059900626.0196736</c:v>
                </c:pt>
                <c:pt idx="6">
                  <c:v>1059900626.0196736</c:v>
                </c:pt>
                <c:pt idx="7">
                  <c:v>1059900626.0196736</c:v>
                </c:pt>
                <c:pt idx="8">
                  <c:v>1059900626.0196736</c:v>
                </c:pt>
                <c:pt idx="9">
                  <c:v>1059900626.0196736</c:v>
                </c:pt>
                <c:pt idx="10">
                  <c:v>1059900626.0196736</c:v>
                </c:pt>
                <c:pt idx="11">
                  <c:v>1059900626.0196736</c:v>
                </c:pt>
                <c:pt idx="12">
                  <c:v>1059900626.0196736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4-4586-8F0E-A0B0BD767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21216"/>
        <c:axId val="50522752"/>
      </c:lineChart>
      <c:catAx>
        <c:axId val="505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0522752"/>
        <c:crosses val="autoZero"/>
        <c:auto val="1"/>
        <c:lblAlgn val="ctr"/>
        <c:lblOffset val="100"/>
        <c:noMultiLvlLbl val="0"/>
      </c:catAx>
      <c:valAx>
        <c:axId val="5052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05212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054573886925555E-2"/>
                <c:y val="0.2954258098458979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/>
                    <a:t>Miliony</a:t>
                  </a:r>
                  <a:r>
                    <a:rPr lang="cs-CZ"/>
                    <a:t> Kč (EFRR)</a:t>
                  </a:r>
                  <a:endParaRPr lang="en-US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5ABAC-39B0-40F5-9669-FF9E5B9C1A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2FCFAF-305D-4642-9A97-F78108111FAD}">
      <dgm:prSet custT="1"/>
      <dgm:spPr/>
      <dgm:t>
        <a:bodyPr/>
        <a:lstStyle/>
        <a:p>
          <a:pPr rtl="0"/>
          <a:r>
            <a:rPr lang="cs-CZ" sz="1800" b="1" dirty="0">
              <a:latin typeface="Arial" panose="020B0604020202020204" pitchFamily="34" charset="0"/>
              <a:cs typeface="Arial" panose="020B0604020202020204" pitchFamily="34" charset="0"/>
            </a:rPr>
            <a:t>7 operačních programů</a:t>
          </a:r>
          <a:endParaRPr lang="cs-CZ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0DC2E-E94D-4D9B-BEE7-B6386011DFDF}" type="parTrans" cxnId="{DF004BD7-222E-4B4E-AFD6-6575F57F61DA}">
      <dgm:prSet/>
      <dgm:spPr/>
      <dgm:t>
        <a:bodyPr/>
        <a:lstStyle/>
        <a:p>
          <a:endParaRPr lang="cs-CZ"/>
        </a:p>
      </dgm:t>
    </dgm:pt>
    <dgm:pt modelId="{1069E774-1417-4082-B21A-643EB56E9CC6}" type="sibTrans" cxnId="{DF004BD7-222E-4B4E-AFD6-6575F57F61DA}">
      <dgm:prSet/>
      <dgm:spPr/>
      <dgm:t>
        <a:bodyPr/>
        <a:lstStyle/>
        <a:p>
          <a:endParaRPr lang="cs-CZ"/>
        </a:p>
      </dgm:t>
    </dgm:pt>
    <dgm:pt modelId="{9D52FBFF-2B9B-43E0-BBD7-BBEC054211CD}">
      <dgm:prSet custT="1"/>
      <dgm:spPr/>
      <dgm:t>
        <a:bodyPr/>
        <a:lstStyle/>
        <a:p>
          <a:pPr rtl="0"/>
          <a:r>
            <a:rPr lang="cs-CZ" sz="1800" b="1" dirty="0">
              <a:latin typeface="Arial" panose="020B0604020202020204" pitchFamily="34" charset="0"/>
              <a:cs typeface="Arial" panose="020B0604020202020204" pitchFamily="34" charset="0"/>
            </a:rPr>
            <a:t>Přeshraniční operační programy </a:t>
          </a:r>
          <a:endParaRPr lang="cs-CZ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273AA-13C0-4F94-BC51-7FFDA5D19D4E}" type="parTrans" cxnId="{70442D9C-8827-4454-90AF-5E9344B2DFF3}">
      <dgm:prSet/>
      <dgm:spPr/>
      <dgm:t>
        <a:bodyPr/>
        <a:lstStyle/>
        <a:p>
          <a:endParaRPr lang="cs-CZ"/>
        </a:p>
      </dgm:t>
    </dgm:pt>
    <dgm:pt modelId="{A7F4E5B5-A449-42ED-A68E-085D0B12888B}" type="sibTrans" cxnId="{70442D9C-8827-4454-90AF-5E9344B2DFF3}">
      <dgm:prSet/>
      <dgm:spPr/>
      <dgm:t>
        <a:bodyPr/>
        <a:lstStyle/>
        <a:p>
          <a:endParaRPr lang="cs-CZ"/>
        </a:p>
      </dgm:t>
    </dgm:pt>
    <dgm:pt modelId="{7816EABF-7AA4-4290-9B09-3C3E5C2B3EB1}" type="pres">
      <dgm:prSet presAssocID="{EC15ABAC-39B0-40F5-9669-FF9E5B9C1A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3AF3FE-DD19-4B1E-864E-07E0FD661C10}" type="pres">
      <dgm:prSet presAssocID="{812FCFAF-305D-4642-9A97-F78108111FAD}" presName="parentText" presStyleLbl="node1" presStyleIdx="0" presStyleCnt="2" custScaleY="51308" custLinFactY="-66048" custLinFactNeighborX="-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BC9A35-A6C4-489C-9989-F3A50E769E3F}" type="pres">
      <dgm:prSet presAssocID="{1069E774-1417-4082-B21A-643EB56E9CC6}" presName="spacer" presStyleCnt="0"/>
      <dgm:spPr/>
    </dgm:pt>
    <dgm:pt modelId="{02C9FC45-1524-4261-AB72-58D69F5D8700}" type="pres">
      <dgm:prSet presAssocID="{9D52FBFF-2B9B-43E0-BBD7-BBEC054211CD}" presName="parentText" presStyleLbl="node1" presStyleIdx="1" presStyleCnt="2" custScaleY="50146" custLinFactY="5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C32F2B-3D17-4CD8-BF15-D973892A1324}" type="presOf" srcId="{9D52FBFF-2B9B-43E0-BBD7-BBEC054211CD}" destId="{02C9FC45-1524-4261-AB72-58D69F5D8700}" srcOrd="0" destOrd="0" presId="urn:microsoft.com/office/officeart/2005/8/layout/vList2"/>
    <dgm:cxn modelId="{30712A38-83E5-4216-A444-495275BFBCFE}" type="presOf" srcId="{EC15ABAC-39B0-40F5-9669-FF9E5B9C1A43}" destId="{7816EABF-7AA4-4290-9B09-3C3E5C2B3EB1}" srcOrd="0" destOrd="0" presId="urn:microsoft.com/office/officeart/2005/8/layout/vList2"/>
    <dgm:cxn modelId="{BD42EC73-3F7C-48B0-8608-5BBAAC6503AE}" type="presOf" srcId="{812FCFAF-305D-4642-9A97-F78108111FAD}" destId="{183AF3FE-DD19-4B1E-864E-07E0FD661C10}" srcOrd="0" destOrd="0" presId="urn:microsoft.com/office/officeart/2005/8/layout/vList2"/>
    <dgm:cxn modelId="{70442D9C-8827-4454-90AF-5E9344B2DFF3}" srcId="{EC15ABAC-39B0-40F5-9669-FF9E5B9C1A43}" destId="{9D52FBFF-2B9B-43E0-BBD7-BBEC054211CD}" srcOrd="1" destOrd="0" parTransId="{211273AA-13C0-4F94-BC51-7FFDA5D19D4E}" sibTransId="{A7F4E5B5-A449-42ED-A68E-085D0B12888B}"/>
    <dgm:cxn modelId="{DF004BD7-222E-4B4E-AFD6-6575F57F61DA}" srcId="{EC15ABAC-39B0-40F5-9669-FF9E5B9C1A43}" destId="{812FCFAF-305D-4642-9A97-F78108111FAD}" srcOrd="0" destOrd="0" parTransId="{1260DC2E-E94D-4D9B-BEE7-B6386011DFDF}" sibTransId="{1069E774-1417-4082-B21A-643EB56E9CC6}"/>
    <dgm:cxn modelId="{16B843E8-2CE4-44EF-ABE1-DF765FFDCFFE}" type="presParOf" srcId="{7816EABF-7AA4-4290-9B09-3C3E5C2B3EB1}" destId="{183AF3FE-DD19-4B1E-864E-07E0FD661C10}" srcOrd="0" destOrd="0" presId="urn:microsoft.com/office/officeart/2005/8/layout/vList2"/>
    <dgm:cxn modelId="{0530C38B-218E-4A0B-A6D8-A665F8C731B8}" type="presParOf" srcId="{7816EABF-7AA4-4290-9B09-3C3E5C2B3EB1}" destId="{3DBC9A35-A6C4-489C-9989-F3A50E769E3F}" srcOrd="1" destOrd="0" presId="urn:microsoft.com/office/officeart/2005/8/layout/vList2"/>
    <dgm:cxn modelId="{875D999B-9566-44B0-B0D4-EE6354985C87}" type="presParOf" srcId="{7816EABF-7AA4-4290-9B09-3C3E5C2B3EB1}" destId="{02C9FC45-1524-4261-AB72-58D69F5D87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AF3FE-DD19-4B1E-864E-07E0FD661C10}">
      <dsp:nvSpPr>
        <dsp:cNvPr id="0" name=""/>
        <dsp:cNvSpPr/>
      </dsp:nvSpPr>
      <dsp:spPr>
        <a:xfrm>
          <a:off x="0" y="221505"/>
          <a:ext cx="7543799" cy="624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latin typeface="Arial" panose="020B0604020202020204" pitchFamily="34" charset="0"/>
              <a:cs typeface="Arial" panose="020B0604020202020204" pitchFamily="34" charset="0"/>
            </a:rPr>
            <a:t>7 operačních programů</a:t>
          </a:r>
          <a:endParaRPr lang="cs-CZ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77" y="251982"/>
        <a:ext cx="7482845" cy="563361"/>
      </dsp:txXfrm>
    </dsp:sp>
    <dsp:sp modelId="{02C9FC45-1524-4261-AB72-58D69F5D8700}">
      <dsp:nvSpPr>
        <dsp:cNvPr id="0" name=""/>
        <dsp:cNvSpPr/>
      </dsp:nvSpPr>
      <dsp:spPr>
        <a:xfrm>
          <a:off x="0" y="2844839"/>
          <a:ext cx="7543799" cy="610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latin typeface="Arial" panose="020B0604020202020204" pitchFamily="34" charset="0"/>
              <a:cs typeface="Arial" panose="020B0604020202020204" pitchFamily="34" charset="0"/>
            </a:rPr>
            <a:t>Přeshraniční operační programy </a:t>
          </a:r>
          <a:endParaRPr lang="cs-CZ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86" y="2874625"/>
        <a:ext cx="7484227" cy="550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0.98193</cdr:x>
      <cdr:y>0.27208</cdr:y>
    </cdr:from>
    <cdr:to>
      <cdr:x>1</cdr:x>
      <cdr:y>0.68241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112959" y="981307"/>
          <a:ext cx="149299" cy="1479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cs-CZ" sz="11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Projekty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7CA9-27A4-4243-830C-2C89B6E4606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20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97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9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049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1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80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04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Upravit, ale nemáme</a:t>
            </a:r>
            <a:r>
              <a:rPr lang="cs-CZ" baseline="0" dirty="0"/>
              <a:t> zdroj, je to jen obrázek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9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7CA9-27A4-4243-830C-2C89B6E4606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8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7CA9-27A4-4243-830C-2C89B6E4606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36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i="0" kern="1200" baseline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8A3C-3B05-48C5-9A81-9ECA945227A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9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3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42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i="0" kern="1200" baseline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8A3C-3B05-48C5-9A81-9ECA945227A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17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7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effectLst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47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5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05.03.2020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evropske-zalezitosti/aktualne/evropska-komise-vydala-country-report-2019-pro-cr-17214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7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9.svg"/><Relationship Id="rId4" Type="http://schemas.openxmlformats.org/officeDocument/2006/relationships/image" Target="../media/image33.png"/><Relationship Id="rId9" Type="http://schemas.openxmlformats.org/officeDocument/2006/relationships/image" Target="../media/image73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5" Type="http://schemas.openxmlformats.org/officeDocument/2006/relationships/image" Target="../media/image43.png"/><Relationship Id="rId4" Type="http://schemas.openxmlformats.org/officeDocument/2006/relationships/image" Target="../media/image82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svg"/><Relationship Id="rId5" Type="http://schemas.openxmlformats.org/officeDocument/2006/relationships/image" Target="../media/image46.png"/><Relationship Id="rId4" Type="http://schemas.openxmlformats.org/officeDocument/2006/relationships/image" Target="../media/image8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99.sv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09.svg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7" Type="http://schemas.openxmlformats.org/officeDocument/2006/relationships/image" Target="../media/image117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15.sv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22.svg"/><Relationship Id="rId7" Type="http://schemas.openxmlformats.org/officeDocument/2006/relationships/image" Target="../media/image126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24.svg"/><Relationship Id="rId4" Type="http://schemas.openxmlformats.org/officeDocument/2006/relationships/image" Target="../media/image68.png"/><Relationship Id="rId9" Type="http://schemas.openxmlformats.org/officeDocument/2006/relationships/image" Target="../media/image128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39.svg"/><Relationship Id="rId3" Type="http://schemas.openxmlformats.org/officeDocument/2006/relationships/image" Target="../media/image122.svg"/><Relationship Id="rId7" Type="http://schemas.openxmlformats.org/officeDocument/2006/relationships/image" Target="../media/image128.svg"/><Relationship Id="rId12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137.svg"/><Relationship Id="rId5" Type="http://schemas.openxmlformats.org/officeDocument/2006/relationships/image" Target="../media/image126.sv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124.sv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46.svg"/><Relationship Id="rId18" Type="http://schemas.openxmlformats.org/officeDocument/2006/relationships/image" Target="../media/image68.png"/><Relationship Id="rId3" Type="http://schemas.openxmlformats.org/officeDocument/2006/relationships/image" Target="../media/image33.svg"/><Relationship Id="rId21" Type="http://schemas.openxmlformats.org/officeDocument/2006/relationships/image" Target="../media/image128.svg"/><Relationship Id="rId7" Type="http://schemas.openxmlformats.org/officeDocument/2006/relationships/image" Target="../media/image84.svg"/><Relationship Id="rId12" Type="http://schemas.openxmlformats.org/officeDocument/2006/relationships/image" Target="../media/image85.png"/><Relationship Id="rId17" Type="http://schemas.openxmlformats.org/officeDocument/2006/relationships/image" Target="../media/image149.svg"/><Relationship Id="rId2" Type="http://schemas.openxmlformats.org/officeDocument/2006/relationships/image" Target="../media/image81.png"/><Relationship Id="rId16" Type="http://schemas.openxmlformats.org/officeDocument/2006/relationships/image" Target="../media/image87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46.svg"/><Relationship Id="rId5" Type="http://schemas.openxmlformats.org/officeDocument/2006/relationships/image" Target="../media/image31.svg"/><Relationship Id="rId15" Type="http://schemas.openxmlformats.org/officeDocument/2006/relationships/image" Target="../media/image82.svg"/><Relationship Id="rId23" Type="http://schemas.openxmlformats.org/officeDocument/2006/relationships/image" Target="../media/image122.svg"/><Relationship Id="rId10" Type="http://schemas.openxmlformats.org/officeDocument/2006/relationships/image" Target="../media/image84.png"/><Relationship Id="rId19" Type="http://schemas.openxmlformats.org/officeDocument/2006/relationships/image" Target="../media/image124.svg"/><Relationship Id="rId4" Type="http://schemas.openxmlformats.org/officeDocument/2006/relationships/image" Target="../media/image82.png"/><Relationship Id="rId9" Type="http://schemas.openxmlformats.org/officeDocument/2006/relationships/image" Target="../media/image126.svg"/><Relationship Id="rId14" Type="http://schemas.openxmlformats.org/officeDocument/2006/relationships/image" Target="../media/image86.png"/><Relationship Id="rId22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sv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hyperlink" Target="https://www.irop.mmr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svg"/><Relationship Id="rId5" Type="http://schemas.openxmlformats.org/officeDocument/2006/relationships/image" Target="../media/image90.png"/><Relationship Id="rId4" Type="http://schemas.openxmlformats.org/officeDocument/2006/relationships/image" Target="../media/image15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irop@mmr.cz" TargetMode="External"/><Relationship Id="rId7" Type="http://schemas.openxmlformats.org/officeDocument/2006/relationships/image" Target="../media/image160.svg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158.svg"/><Relationship Id="rId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8CFA9A-0363-4E48-9C5A-27F37F80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87090"/>
            <a:ext cx="7772400" cy="1514248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/>
            </a:r>
            <a:br>
              <a:rPr lang="cs-CZ" sz="32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Představení návrhu </a:t>
            </a: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IROP 2021-2027</a:t>
            </a:r>
            <a:r>
              <a:rPr lang="cs-CZ" sz="4000" b="1" dirty="0">
                <a:solidFill>
                  <a:srgbClr val="0070C0"/>
                </a:solidFill>
              </a:rPr>
              <a:t/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96576B-4587-B84C-8ED8-FB87BB88BAC7}"/>
              </a:ext>
            </a:extLst>
          </p:cNvPr>
          <p:cNvSpPr txBox="1"/>
          <p:nvPr/>
        </p:nvSpPr>
        <p:spPr>
          <a:xfrm>
            <a:off x="2147207" y="4904945"/>
            <a:ext cx="4612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3. 2020</a:t>
            </a:r>
          </a:p>
          <a:p>
            <a:pPr algn="ctr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Arnošta z Pardubic Univerzity Pardubice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Pardubice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30367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České republice 2019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164321"/>
            <a:ext cx="789934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dokument útvarů Komise, zveřejněn v únoru 2019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D Investiční pokyny k financování politiky soudržnosti v období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pro ČR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Předběžná stanoviska útvarů Komise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https://www.vlada.cz/cz/evropske-zalezitosti/aktualne/evropska-komise-vydala-country-report-2019-pro-cr-172142/</a:t>
            </a: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 pro dialog mezi ČR a EK pro plánování fondů politiky soudržnosti (EFRR, FS, ESF+, JTF)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endParaRPr lang="cs-CZ" alt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ve zprávě chybí ve vztahu k IROP?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 nezmiňuje IZS, cestovní ruch a kulturní dědictví.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401505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19999" y="150642"/>
            <a:ext cx="7704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České republice 2019 ve vztahu k IROP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576203"/>
            <a:ext cx="7899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1 Inteligentnější Evropa 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rozšířit a urychlit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elektronickou veřejnou správu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včetně zavádění služeb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elektronického zdravotnictví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celoevropských interoperabilních služeb.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2 Nízkouhlíková a zelenější Evropa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</a:t>
            </a:r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zelenou infrastrukturu v městském prostředí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3 Propojenější Evropa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vybudovat chybějící části hlavní a komplexní silniční transevropské dopravní sítě a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odstranit regionální rozdíly v přístupnosti transevropské dopravní sítě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zejména v jižní a SV části ČR,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inteligentní, propojenější a čistější systémy dopravy odolné vůči změně klimatu,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a účinné městské dopravní systémy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cílem umožnit přechod na čistější kolektivní služby veřejné dopravy a aktivní mobilitu, včetně infrastruktury pro alternativní paliva ve městech,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investovat do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a místní mobility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tx2"/>
              </a:buClr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234658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48266" y="400476"/>
            <a:ext cx="7647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České republice 2019 ve vztahu k IROP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597317"/>
            <a:ext cx="78993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cs-CZ" alt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4 Sociálnější Evropa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koordinovaný přístup k socioekonomické integraci sociálně vyloučených osob, např. Romů,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 k zaměstnání, zdravotním a sociálním službám, finančnímu poradenství, cílenému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/odbornému vzdělávání, a opatření k řešení vyloučení z přístupu k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deinstitucionalizaci péče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se zdravotním postižením, starší osoby a osoby s mentálním postižením, podporovat spolupráci mezi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zdravotními a sociálními službami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posílit a zlepšit přístup k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péči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  <a:buClr>
                <a:srgbClr val="1D70B8"/>
              </a:buClr>
            </a:pPr>
            <a:r>
              <a:rPr lang="cs-CZ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Politický cíl č. 5 Evropa blíže občanům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snížit nerovnosti mezi regiony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 rámci městských oblastí v rámci </a:t>
            </a: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integrovaných územních investic 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vybraných velkých městech a regionálních centrech, včetně vytváření vazeb s okolními oblastmi,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 transformační úsilí se zvláštním zaměřením na regiony procházející procesem hospodářské restrukturalizace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RE:START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742950" lvl="1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venkovské oblasti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podporovat jejich rozvoj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067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545" y="261257"/>
            <a:ext cx="8036909" cy="133058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Tematická koncentrace v Evropském fondu pro regionální rozvoj</a:t>
            </a:r>
            <a:b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cs-CZ" sz="32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056" y="804280"/>
            <a:ext cx="8191888" cy="605979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1319"/>
              </a:spcBef>
              <a:buNone/>
            </a:pPr>
            <a:endParaRPr lang="cs-CZ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1319"/>
              </a:spcBef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Pravidla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tematické koncentrace – min. 75 % zdrojů EFRR na Cíle politiky 1 a 2</a:t>
            </a:r>
            <a:r>
              <a:rPr lang="cs-CZ" sz="16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sz="1600" b="1" dirty="0">
                <a:solidFill>
                  <a:schemeClr val="bg2">
                    <a:lumMod val="25000"/>
                  </a:schemeClr>
                </a:solidFill>
              </a:rPr>
            </a:br>
            <a:endParaRPr lang="cs-CZ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1319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CP 1  Inteligentnější Evropa: 45 % alokace EFRR</a:t>
            </a:r>
            <a:r>
              <a:rPr lang="cs-CZ" sz="1600" dirty="0">
                <a:solidFill>
                  <a:srgbClr val="0070C0"/>
                </a:solidFill>
              </a:rPr>
              <a:t> (cca 109 mld. Kč)</a:t>
            </a:r>
          </a:p>
          <a:p>
            <a:pPr lvl="1">
              <a:lnSpc>
                <a:spcPct val="100000"/>
              </a:lnSpc>
              <a:spcBef>
                <a:spcPts val="131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posílení výzkumných a inovačních kapacit a zavádění pokročilých technologií;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využití přínosů digitalizace pro občany, podniky a vlády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; posílení růstu a konkurenceschopnosti MSP; rozvoj dovedností pro inteligentní specializaci, průmysl. transformaci a podnikání</a:t>
            </a:r>
          </a:p>
          <a:p>
            <a:pPr marL="0" indent="0">
              <a:spcBef>
                <a:spcPts val="1319"/>
              </a:spcBef>
              <a:buNone/>
            </a:pPr>
            <a:r>
              <a:rPr lang="cs-CZ" sz="1600" b="1" dirty="0">
                <a:solidFill>
                  <a:srgbClr val="0070C0"/>
                </a:solidFill>
              </a:rPr>
              <a:t>CP 2  Zelenější Evropa: </a:t>
            </a:r>
            <a:r>
              <a:rPr lang="cs-CZ" sz="1600" b="1" dirty="0">
                <a:solidFill>
                  <a:srgbClr val="1D70B8"/>
                </a:solidFill>
              </a:rPr>
              <a:t>30 % alokace EFRR </a:t>
            </a:r>
            <a:r>
              <a:rPr lang="cs-CZ" sz="1600" dirty="0">
                <a:solidFill>
                  <a:srgbClr val="1D70B8"/>
                </a:solidFill>
              </a:rPr>
              <a:t>(cca 72,5 mld. Kč)</a:t>
            </a:r>
          </a:p>
          <a:p>
            <a:pPr lvl="1">
              <a:lnSpc>
                <a:spcPct val="100000"/>
              </a:lnSpc>
              <a:spcBef>
                <a:spcPts val="131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opatření v oblasti energ. účinnosti;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energie z obnovitelných zdrojů; rozvoj inteligentních energ. systémů, sítí a skladování na místní úrovni;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přizpůsobení se změnám klimatu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prevence rizik a odolnosti vůči katastrofám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; udržitelného hospodaření s vodou; přechod k oběhovému hospodářství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</a:rPr>
              <a:t>; posílení biologické rozmanitosti, zelené infrastruktury v městském prostředí a snížení znečištění + městská mobilita </a:t>
            </a:r>
          </a:p>
          <a:p>
            <a:pPr lvl="1" algn="just">
              <a:lnSpc>
                <a:spcPct val="100000"/>
              </a:lnSpc>
              <a:spcBef>
                <a:spcPts val="1319"/>
              </a:spcBef>
            </a:pPr>
            <a:endParaRPr lang="cs-CZ" sz="1800" dirty="0">
              <a:solidFill>
                <a:srgbClr val="1D70B8"/>
              </a:solidFill>
            </a:endParaRPr>
          </a:p>
          <a:p>
            <a:pPr algn="just">
              <a:spcBef>
                <a:spcPts val="1319"/>
              </a:spcBef>
            </a:pPr>
            <a:endParaRPr lang="cs-CZ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7813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74" y="365126"/>
            <a:ext cx="8420252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Příprava programů po roce 2020 na národní úrovni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2" y="1892938"/>
            <a:ext cx="7763916" cy="4002815"/>
          </a:xfrm>
        </p:spPr>
        <p:txBody>
          <a:bodyPr>
            <a:normAutofit/>
          </a:bodyPr>
          <a:lstStyle/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Národní koncepce realizace politiky soudržnosti po roce 2020 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Dohoda o partnerství 2021 – 2027 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Jednotný národní rámec pravidel a postupů v programovém období 2021-2027 (jednotné metodické prostředí)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Pravidla spolufinancování projektů ze státního rozpočtu (MFČR)</a:t>
            </a: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Strategie regionálního rozvoje ČR 2021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+</a:t>
            </a:r>
            <a:endParaRPr lang="cs-CZ" sz="16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2" indent="-457200">
              <a:lnSpc>
                <a:spcPct val="15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</a:rPr>
              <a:t>Příprava monitorovacího systému MS2021+</a:t>
            </a:r>
          </a:p>
          <a:p>
            <a:pPr eaLnBrk="0">
              <a:spcBef>
                <a:spcPts val="1500"/>
              </a:spcBef>
              <a:spcAft>
                <a:spcPts val="600"/>
              </a:spcAft>
              <a:buClr>
                <a:schemeClr val="accent1"/>
              </a:buClr>
              <a:buSzPct val="65000"/>
            </a:pPr>
            <a:endParaRPr lang="cs-CZ" sz="1800" dirty="0">
              <a:solidFill>
                <a:schemeClr val="tx1"/>
              </a:solidFill>
            </a:endParaRPr>
          </a:p>
          <a:p>
            <a:pPr eaLnBrk="0">
              <a:spcBef>
                <a:spcPts val="1500"/>
              </a:spcBef>
              <a:spcAft>
                <a:spcPts val="600"/>
              </a:spcAft>
              <a:buClr>
                <a:schemeClr val="accent1"/>
              </a:buClr>
              <a:buSzPct val="65000"/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7861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63346"/>
            <a:ext cx="7886700" cy="195403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Architektura období 2021+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90386"/>
              </p:ext>
            </p:extLst>
          </p:nvPr>
        </p:nvGraphicFramePr>
        <p:xfrm>
          <a:off x="729344" y="1084781"/>
          <a:ext cx="7543799" cy="384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A66B7154-BF3D-4F45-830C-FA392FFA2CFB}"/>
              </a:ext>
            </a:extLst>
          </p:cNvPr>
          <p:cNvSpPr txBox="1"/>
          <p:nvPr/>
        </p:nvSpPr>
        <p:spPr>
          <a:xfrm>
            <a:off x="729344" y="4678918"/>
            <a:ext cx="67273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ČR – Polsko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Slovensko – ČR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Rakousko – ČR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Svobodný stát Bavorsko – ČR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Svobodný stát Sasko – ČR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B5E1DE-7FA2-4C12-AA36-746FF57C63FA}"/>
              </a:ext>
            </a:extLst>
          </p:cNvPr>
          <p:cNvSpPr txBox="1"/>
          <p:nvPr/>
        </p:nvSpPr>
        <p:spPr>
          <a:xfrm>
            <a:off x="729344" y="1992376"/>
            <a:ext cx="7886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Technologie a aplikace pro konkurenceschopnost (MPO)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Doprava (MD)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Životní prostředí (MŽP)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Jan Amos Komenský (MŠMT)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Zaměstnanost plus (MPSV)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(MMR)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Technická pomoc (MMR)</a:t>
            </a:r>
          </a:p>
          <a:p>
            <a:pPr marL="285750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59742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5804"/>
            <a:ext cx="7886700" cy="108286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Příjemci podpory v IROP 2014-2020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C1064E-F89F-4EBD-9175-2CDC350EB9DA}"/>
              </a:ext>
            </a:extLst>
          </p:cNvPr>
          <p:cNvSpPr txBox="1"/>
          <p:nvPr/>
        </p:nvSpPr>
        <p:spPr>
          <a:xfrm>
            <a:off x="8091377" y="2466753"/>
            <a:ext cx="105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7A9C0-0CE6-4500-9C53-C3E1A11751F1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Kraj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7A0E3A-C7DA-47AF-8AB7-7266B003618E}"/>
              </a:ext>
            </a:extLst>
          </p:cNvPr>
          <p:cNvSpPr txBox="1"/>
          <p:nvPr/>
        </p:nvSpPr>
        <p:spPr>
          <a:xfrm>
            <a:off x="6611919" y="1881156"/>
            <a:ext cx="723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ACFAD7-5CF2-4638-B952-3E54B834A702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SVJ</a:t>
            </a:fld>
            <a:endParaRPr lang="cs-CZ" sz="1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3A94A4-E5F6-43D1-90CD-465576E5058D}"/>
              </a:ext>
            </a:extLst>
          </p:cNvPr>
          <p:cNvSpPr txBox="1"/>
          <p:nvPr/>
        </p:nvSpPr>
        <p:spPr>
          <a:xfrm>
            <a:off x="4929775" y="2589863"/>
            <a:ext cx="839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D46882-5908-462F-A853-FDFBEF96255F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Soukromý sektor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/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5C4BA92-6392-4D50-869D-C6634420A47D}"/>
              </a:ext>
            </a:extLst>
          </p:cNvPr>
          <p:cNvSpPr txBox="1"/>
          <p:nvPr/>
        </p:nvSpPr>
        <p:spPr>
          <a:xfrm>
            <a:off x="1367240" y="2238342"/>
            <a:ext cx="583207" cy="3515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fld id="{57AAB2FD-93D0-407B-8DE0-8910FBF706A9}" type="CATEGORYNAME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NNO</a:t>
            </a:fld>
            <a:endParaRPr 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CFACDCCE-D075-4F6E-AA7C-17AA981C2B23}"/>
              </a:ext>
            </a:extLst>
          </p:cNvPr>
          <p:cNvSpPr txBox="1"/>
          <p:nvPr/>
        </p:nvSpPr>
        <p:spPr>
          <a:xfrm>
            <a:off x="2439747" y="1683800"/>
            <a:ext cx="1052623" cy="653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Církevní instituce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90934"/>
              </p:ext>
            </p:extLst>
          </p:nvPr>
        </p:nvGraphicFramePr>
        <p:xfrm>
          <a:off x="332015" y="1559057"/>
          <a:ext cx="4661807" cy="420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763566"/>
              </p:ext>
            </p:extLst>
          </p:nvPr>
        </p:nvGraphicFramePr>
        <p:xfrm>
          <a:off x="4572000" y="1559057"/>
          <a:ext cx="4239985" cy="435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927287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5804"/>
            <a:ext cx="7886700" cy="108286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Obce jako příjemci podpory v IROP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C1064E-F89F-4EBD-9175-2CDC350EB9DA}"/>
              </a:ext>
            </a:extLst>
          </p:cNvPr>
          <p:cNvSpPr txBox="1"/>
          <p:nvPr/>
        </p:nvSpPr>
        <p:spPr>
          <a:xfrm>
            <a:off x="8091377" y="2466753"/>
            <a:ext cx="1052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27A9C0-0CE6-4500-9C53-C3E1A11751F1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Kraj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7A0E3A-C7DA-47AF-8AB7-7266B003618E}"/>
              </a:ext>
            </a:extLst>
          </p:cNvPr>
          <p:cNvSpPr txBox="1"/>
          <p:nvPr/>
        </p:nvSpPr>
        <p:spPr>
          <a:xfrm>
            <a:off x="6611919" y="1881156"/>
            <a:ext cx="723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ACFAD7-5CF2-4638-B952-3E54B834A702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SVJ</a:t>
            </a:fld>
            <a:endParaRPr lang="cs-CZ" sz="1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3A94A4-E5F6-43D1-90CD-465576E5058D}"/>
              </a:ext>
            </a:extLst>
          </p:cNvPr>
          <p:cNvSpPr txBox="1"/>
          <p:nvPr/>
        </p:nvSpPr>
        <p:spPr>
          <a:xfrm>
            <a:off x="4929775" y="2589863"/>
            <a:ext cx="839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D46882-5908-462F-A853-FDFBEF96255F}" type="CATEGORYNAME"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Soukromý sektor</a:t>
            </a:fld>
            <a:endPara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000" dirty="0"/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A5C4BA92-6392-4D50-869D-C6634420A47D}"/>
              </a:ext>
            </a:extLst>
          </p:cNvPr>
          <p:cNvSpPr txBox="1"/>
          <p:nvPr/>
        </p:nvSpPr>
        <p:spPr>
          <a:xfrm>
            <a:off x="1367240" y="2238342"/>
            <a:ext cx="583207" cy="3515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fld id="{57AAB2FD-93D0-407B-8DE0-8910FBF706A9}" type="CATEGORYNAME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NNO</a:t>
            </a:fld>
            <a:endParaRPr 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CFACDCCE-D075-4F6E-AA7C-17AA981C2B23}"/>
              </a:ext>
            </a:extLst>
          </p:cNvPr>
          <p:cNvSpPr txBox="1"/>
          <p:nvPr/>
        </p:nvSpPr>
        <p:spPr>
          <a:xfrm>
            <a:off x="2439747" y="1683800"/>
            <a:ext cx="1052623" cy="653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Církevní instituce</a:t>
            </a: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33138"/>
              </p:ext>
            </p:extLst>
          </p:nvPr>
        </p:nvGraphicFramePr>
        <p:xfrm>
          <a:off x="440871" y="1683800"/>
          <a:ext cx="8262258" cy="360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946254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436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Podpora IROP v krajích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527626"/>
              </p:ext>
            </p:extLst>
          </p:nvPr>
        </p:nvGraphicFramePr>
        <p:xfrm>
          <a:off x="530679" y="1516431"/>
          <a:ext cx="7886700" cy="429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044077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193" y="114979"/>
            <a:ext cx="8670980" cy="139779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Již zrealizováno v Pardubickém kraji z IROP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E571ED-3BDF-4C61-B1D5-1F430DA1C323}"/>
              </a:ext>
            </a:extLst>
          </p:cNvPr>
          <p:cNvSpPr txBox="1"/>
          <p:nvPr/>
        </p:nvSpPr>
        <p:spPr>
          <a:xfrm>
            <a:off x="7233560" y="6351580"/>
            <a:ext cx="61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Data k 1. 3. 2020</a:t>
            </a:r>
          </a:p>
        </p:txBody>
      </p:sp>
      <p:pic>
        <p:nvPicPr>
          <p:cNvPr id="18" name="Obrázek 17" descr="Obsah obrázku hračka, stůl&#10;&#10;Popis byl vytvořen automaticky">
            <a:extLst>
              <a:ext uri="{FF2B5EF4-FFF2-40B4-BE49-F238E27FC236}">
                <a16:creationId xmlns:a16="http://schemas.microsoft.com/office/drawing/2014/main" id="{3301C3D1-CEE1-42C9-A0AE-9C5F453762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64" y="887506"/>
            <a:ext cx="3035444" cy="3035444"/>
          </a:xfrm>
          <a:prstGeom prst="rect">
            <a:avLst/>
          </a:prstGeom>
        </p:spPr>
      </p:pic>
      <p:pic>
        <p:nvPicPr>
          <p:cNvPr id="20" name="Obrázek 19" descr="Obsah obrázku mapa&#10;&#10;Popis byl vytvořen automaticky">
            <a:extLst>
              <a:ext uri="{FF2B5EF4-FFF2-40B4-BE49-F238E27FC236}">
                <a16:creationId xmlns:a16="http://schemas.microsoft.com/office/drawing/2014/main" id="{15963EEC-E9DA-4424-8601-820C064662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2" y="3181576"/>
            <a:ext cx="2090894" cy="13242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Obrázek 22" descr="Obsah obrázku mapa&#10;&#10;Popis byl vytvořen automaticky">
            <a:extLst>
              <a:ext uri="{FF2B5EF4-FFF2-40B4-BE49-F238E27FC236}">
                <a16:creationId xmlns:a16="http://schemas.microsoft.com/office/drawing/2014/main" id="{67541311-6C85-413A-A347-5CB25BB86B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00" y="3181576"/>
            <a:ext cx="2083263" cy="13242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E1C219-378D-48F5-9F37-D81323380AEC}"/>
              </a:ext>
            </a:extLst>
          </p:cNvPr>
          <p:cNvSpPr txBox="1"/>
          <p:nvPr/>
        </p:nvSpPr>
        <p:spPr>
          <a:xfrm>
            <a:off x="1367630" y="3637161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695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5285BB5-F283-4D12-9151-66DF6D654D77}"/>
              </a:ext>
            </a:extLst>
          </p:cNvPr>
          <p:cNvSpPr txBox="1"/>
          <p:nvPr/>
        </p:nvSpPr>
        <p:spPr>
          <a:xfrm>
            <a:off x="5149807" y="3647033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E20F1A6-A6F1-4DC9-9BEA-717B89E2220C}"/>
              </a:ext>
            </a:extLst>
          </p:cNvPr>
          <p:cNvSpPr txBox="1"/>
          <p:nvPr/>
        </p:nvSpPr>
        <p:spPr>
          <a:xfrm>
            <a:off x="5436341" y="3108025"/>
            <a:ext cx="115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6226C1CC-62F6-4345-9E41-281336C82785}"/>
              </a:ext>
            </a:extLst>
          </p:cNvPr>
          <p:cNvSpPr txBox="1"/>
          <p:nvPr/>
        </p:nvSpPr>
        <p:spPr>
          <a:xfrm>
            <a:off x="4615224" y="4815198"/>
            <a:ext cx="82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13 %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13E6FB1-A520-4721-BDFE-81B82DBE75B8}"/>
              </a:ext>
            </a:extLst>
          </p:cNvPr>
          <p:cNvSpPr txBox="1"/>
          <p:nvPr/>
        </p:nvSpPr>
        <p:spPr>
          <a:xfrm>
            <a:off x="680057" y="4728472"/>
            <a:ext cx="200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7 %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květina&#10;&#10;Popis byl vytvořen automaticky">
            <a:extLst>
              <a:ext uri="{FF2B5EF4-FFF2-40B4-BE49-F238E27FC236}">
                <a16:creationId xmlns:a16="http://schemas.microsoft.com/office/drawing/2014/main" id="{13A041CA-A7C2-4A95-A5A5-F93515BDFB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EA2E7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3" t="13610" r="22946" b="37699"/>
          <a:stretch/>
        </p:blipFill>
        <p:spPr>
          <a:xfrm>
            <a:off x="1367630" y="3910649"/>
            <a:ext cx="2285523" cy="2067306"/>
          </a:xfrm>
          <a:prstGeom prst="rect">
            <a:avLst/>
          </a:prstGeom>
          <a:ln>
            <a:noFill/>
          </a:ln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2AEBF25A-2E2A-4902-A495-BB1605DDA4A4}"/>
              </a:ext>
            </a:extLst>
          </p:cNvPr>
          <p:cNvSpPr txBox="1"/>
          <p:nvPr/>
        </p:nvSpPr>
        <p:spPr>
          <a:xfrm>
            <a:off x="4544845" y="1420391"/>
            <a:ext cx="263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Přestupní terminály ve veřejné dopravě</a:t>
            </a:r>
          </a:p>
        </p:txBody>
      </p:sp>
      <p:pic>
        <p:nvPicPr>
          <p:cNvPr id="32" name="Obrázek 31" descr="Obsah obrázku květina&#10;&#10;Popis byl vytvořen automaticky">
            <a:extLst>
              <a:ext uri="{FF2B5EF4-FFF2-40B4-BE49-F238E27FC236}">
                <a16:creationId xmlns:a16="http://schemas.microsoft.com/office/drawing/2014/main" id="{66F5B1C2-1540-4F45-BC4C-F78318A3FC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1" t="24392" r="26102" b="39820"/>
          <a:stretch/>
        </p:blipFill>
        <p:spPr>
          <a:xfrm>
            <a:off x="5369129" y="4374042"/>
            <a:ext cx="2164175" cy="15194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F3A9A42-E175-4672-83A5-D8304EE0BD2C}"/>
              </a:ext>
            </a:extLst>
          </p:cNvPr>
          <p:cNvSpPr txBox="1"/>
          <p:nvPr/>
        </p:nvSpPr>
        <p:spPr>
          <a:xfrm>
            <a:off x="2152996" y="5153752"/>
            <a:ext cx="138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bytů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1DD87C-0105-47B6-8FCF-93C9F22FCC16}"/>
              </a:ext>
            </a:extLst>
          </p:cNvPr>
          <p:cNvSpPr txBox="1"/>
          <p:nvPr/>
        </p:nvSpPr>
        <p:spPr>
          <a:xfrm>
            <a:off x="5968538" y="5153752"/>
            <a:ext cx="177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terminálů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Obrázek 33" descr="Obsah obrázku hodiny&#10;&#10;Popis byl vytvořen automaticky">
            <a:extLst>
              <a:ext uri="{FF2B5EF4-FFF2-40B4-BE49-F238E27FC236}">
                <a16:creationId xmlns:a16="http://schemas.microsoft.com/office/drawing/2014/main" id="{0D871E7C-E67A-4894-8E9B-B3F2A3B665B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9" y="1105057"/>
            <a:ext cx="2509414" cy="2509414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DAE21E94-1C3C-427B-8FEE-AA61ACA01195}"/>
              </a:ext>
            </a:extLst>
          </p:cNvPr>
          <p:cNvSpPr txBox="1"/>
          <p:nvPr/>
        </p:nvSpPr>
        <p:spPr>
          <a:xfrm>
            <a:off x="476965" y="1174169"/>
            <a:ext cx="228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Byty pro sociální bydlení</a:t>
            </a:r>
          </a:p>
        </p:txBody>
      </p:sp>
    </p:spTree>
    <p:extLst>
      <p:ext uri="{BB962C8B-B14F-4D97-AF65-F5344CB8AC3E}">
        <p14:creationId xmlns:p14="http://schemas.microsoft.com/office/powerpoint/2010/main" val="126683216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Program roadshow IROP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7" y="1137024"/>
            <a:ext cx="9323615" cy="60148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08:00 – 09:00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Registrace účastníků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09:00 – 09:10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Zahájení konference – úvodní slovo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09:10 – 09:30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Změny v novém programovém období 2021 - 2027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09:30 – 10:30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Představení návrhu IROP 2021 - 2027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10:30 – 11:00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Přestávka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11:00 – 11:30 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Zaměření a změny v ITI pro nové období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11:30 – 12:00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Zaměření a změny v CLLD pro nové období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12:00 – 13:00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Představení konzultačního servisu Centra pro regionální rozvoj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13:00 – 14:00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Přestávka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14:00 – 16:00 	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Individuální konzultace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sz="16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567" y="114979"/>
            <a:ext cx="8687606" cy="139779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Již zrealizováno v Pardubickém kraji z IROP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E571ED-3BDF-4C61-B1D5-1F430DA1C323}"/>
              </a:ext>
            </a:extLst>
          </p:cNvPr>
          <p:cNvSpPr txBox="1"/>
          <p:nvPr/>
        </p:nvSpPr>
        <p:spPr>
          <a:xfrm>
            <a:off x="7233560" y="6351580"/>
            <a:ext cx="61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Data k 1. 3. 2020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E20F1A6-A6F1-4DC9-9BEA-717B89E2220C}"/>
              </a:ext>
            </a:extLst>
          </p:cNvPr>
          <p:cNvSpPr txBox="1"/>
          <p:nvPr/>
        </p:nvSpPr>
        <p:spPr>
          <a:xfrm>
            <a:off x="5436341" y="3108025"/>
            <a:ext cx="115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2" name="Obrázek 31" descr="Obsah obrázku květina&#10;&#10;Popis byl vytvořen automaticky">
            <a:extLst>
              <a:ext uri="{FF2B5EF4-FFF2-40B4-BE49-F238E27FC236}">
                <a16:creationId xmlns:a16="http://schemas.microsoft.com/office/drawing/2014/main" id="{66F5B1C2-1540-4F45-BC4C-F78318A3F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00" t="24164" r="25470" b="36397"/>
          <a:stretch/>
        </p:blipFill>
        <p:spPr>
          <a:xfrm>
            <a:off x="2121163" y="4372709"/>
            <a:ext cx="2033799" cy="15635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5E5D219-1761-4CA9-9E4C-CC831511BAEF}"/>
              </a:ext>
            </a:extLst>
          </p:cNvPr>
          <p:cNvSpPr txBox="1"/>
          <p:nvPr/>
        </p:nvSpPr>
        <p:spPr>
          <a:xfrm>
            <a:off x="4355244" y="5113624"/>
            <a:ext cx="804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D1DD87C-0105-47B6-8FCF-93C9F22FCC16}"/>
              </a:ext>
            </a:extLst>
          </p:cNvPr>
          <p:cNvSpPr txBox="1"/>
          <p:nvPr/>
        </p:nvSpPr>
        <p:spPr>
          <a:xfrm>
            <a:off x="7354416" y="5025752"/>
            <a:ext cx="115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55865E5-03BD-4C26-90B6-4542BC05CE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6" y="920491"/>
            <a:ext cx="2763834" cy="276383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9FD409-C1FF-41AD-BA95-7E10529B45F4}"/>
              </a:ext>
            </a:extLst>
          </p:cNvPr>
          <p:cNvSpPr txBox="1"/>
          <p:nvPr/>
        </p:nvSpPr>
        <p:spPr>
          <a:xfrm>
            <a:off x="555872" y="1577104"/>
            <a:ext cx="2297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Počet nových a modernizovaných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objektů pro složky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IZS</a:t>
            </a:r>
          </a:p>
        </p:txBody>
      </p:sp>
      <p:pic>
        <p:nvPicPr>
          <p:cNvPr id="27" name="Obrázek 26" descr="Obsah obrázku mapa&#10;&#10;Popis byl vytvořen automaticky">
            <a:extLst>
              <a:ext uri="{FF2B5EF4-FFF2-40B4-BE49-F238E27FC236}">
                <a16:creationId xmlns:a16="http://schemas.microsoft.com/office/drawing/2014/main" id="{38E1737A-4A73-4FFC-8AF1-1DBEB71FE7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32" y="3108025"/>
            <a:ext cx="2090894" cy="13242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066941A5-DE24-4807-9EE9-C6B574EAB239}"/>
              </a:ext>
            </a:extLst>
          </p:cNvPr>
          <p:cNvSpPr txBox="1"/>
          <p:nvPr/>
        </p:nvSpPr>
        <p:spPr>
          <a:xfrm>
            <a:off x="1779866" y="3560941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42" name="Obrázek 41" descr="Obsah obrázku mapa&#10;&#10;Popis byl vytvořen automaticky">
            <a:extLst>
              <a:ext uri="{FF2B5EF4-FFF2-40B4-BE49-F238E27FC236}">
                <a16:creationId xmlns:a16="http://schemas.microsoft.com/office/drawing/2014/main" id="{78125E3B-7680-44F4-B32A-97E9AB494F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37" y="3048413"/>
            <a:ext cx="2090894" cy="13242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A4B3406-ABA7-422A-B70F-55CAAA558899}"/>
              </a:ext>
            </a:extLst>
          </p:cNvPr>
          <p:cNvSpPr txBox="1"/>
          <p:nvPr/>
        </p:nvSpPr>
        <p:spPr>
          <a:xfrm>
            <a:off x="6026449" y="3484982"/>
            <a:ext cx="95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6226C1CC-62F6-4345-9E41-281336C82785}"/>
              </a:ext>
            </a:extLst>
          </p:cNvPr>
          <p:cNvSpPr txBox="1"/>
          <p:nvPr/>
        </p:nvSpPr>
        <p:spPr>
          <a:xfrm>
            <a:off x="1300046" y="4775070"/>
            <a:ext cx="82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C2B3F4A-D91F-4B6B-B02C-04480263F09E}"/>
              </a:ext>
            </a:extLst>
          </p:cNvPr>
          <p:cNvSpPr txBox="1"/>
          <p:nvPr/>
        </p:nvSpPr>
        <p:spPr>
          <a:xfrm>
            <a:off x="5299403" y="4792979"/>
            <a:ext cx="1118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6 %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635D049-BBE1-4F3D-A50C-3F375CB74958}"/>
              </a:ext>
            </a:extLst>
          </p:cNvPr>
          <p:cNvSpPr txBox="1"/>
          <p:nvPr/>
        </p:nvSpPr>
        <p:spPr>
          <a:xfrm>
            <a:off x="2741588" y="5083087"/>
            <a:ext cx="1176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objektů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Obrázek 42" descr="Obsah obrázku květina&#10;&#10;Popis byl vytvořen automaticky">
            <a:extLst>
              <a:ext uri="{FF2B5EF4-FFF2-40B4-BE49-F238E27FC236}">
                <a16:creationId xmlns:a16="http://schemas.microsoft.com/office/drawing/2014/main" id="{F2583592-8CAF-4E86-9FE8-02033E882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3" t="26306" r="23562" b="35183"/>
          <a:stretch/>
        </p:blipFill>
        <p:spPr>
          <a:xfrm>
            <a:off x="6012203" y="4372711"/>
            <a:ext cx="2252508" cy="156350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A6995ED-0F6A-4085-9A17-116A1CCF60AC}"/>
              </a:ext>
            </a:extLst>
          </p:cNvPr>
          <p:cNvSpPr txBox="1"/>
          <p:nvPr/>
        </p:nvSpPr>
        <p:spPr>
          <a:xfrm>
            <a:off x="6502043" y="5002017"/>
            <a:ext cx="1933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systémů</a:t>
            </a: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 descr="Obsah obrázku elektronika, obvod&#10;&#10;Popis byl vytvořen automaticky">
            <a:extLst>
              <a:ext uri="{FF2B5EF4-FFF2-40B4-BE49-F238E27FC236}">
                <a16:creationId xmlns:a16="http://schemas.microsoft.com/office/drawing/2014/main" id="{123186D3-6A86-4638-BA80-AD53EE5ADA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1" y="921782"/>
            <a:ext cx="2626862" cy="262686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9872892-2D92-43B2-96E6-2F9554232AF6}"/>
              </a:ext>
            </a:extLst>
          </p:cNvPr>
          <p:cNvSpPr txBox="1"/>
          <p:nvPr/>
        </p:nvSpPr>
        <p:spPr>
          <a:xfrm>
            <a:off x="5140235" y="1523358"/>
            <a:ext cx="259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Počet pořízených informačních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421337480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54687" y="256685"/>
            <a:ext cx="683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Řídicího orgánu k IROP 2021-2027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333903"/>
            <a:ext cx="7899344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Zohlednění zkušeností z minulých období – evoluce, ne revoluce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je využití dobré, ale i poučení ze špatná praxe výzev a realizace projektů v IROP, ROP a IOP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stávající implementační struktury a odborných kapacit na MMR a CRR ČR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Minimalizace experimentů z důvodu N+2 (průběžné výzvy, tlak na vysokou připravenost projektů)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přehlednost informací pro žadatele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Předvídatelnost podmínek výzev </a:t>
            </a:r>
          </a:p>
          <a:p>
            <a:pPr lvl="2">
              <a:buClr>
                <a:srgbClr val="1D70B8"/>
              </a:buClr>
            </a:pPr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356092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22329" y="478512"/>
            <a:ext cx="789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 metodice pro IROP 2021-2027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471438"/>
            <a:ext cx="7899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úroveň – Jednotný národní rámec (v gesci MMR-NOK), 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Minimalizace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podmínek „nad povinný rámec“ 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výdajů od 1. 1. 2021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registrovat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ve fázi realizace (nesmí být dokončen)</a:t>
            </a: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žadatele a příjemce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Ponechání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pro žadatele </a:t>
            </a:r>
            <a:b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příjemce na text výzvy a obecná a specifická pravidla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Redukce povinných požadavků (dokladování, přílohy)</a:t>
            </a:r>
          </a:p>
          <a:p>
            <a:pPr marL="1257300" lvl="2" indent="-34290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Včasná avíza výzev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vykazování nákladů </a:t>
            </a:r>
          </a:p>
          <a:p>
            <a:pPr marL="1200150" lvl="2" indent="-285750"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IROP 2021-2027 plánováno zavedení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</a:t>
            </a:r>
            <a:br>
              <a:rPr lang="cs-CZ" sz="1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určité vytipované kategorie nákladů (např. právní služby, odborné a znalecké posudky, administrace veřejných zakázek, výdaje na zpracování studie proveditelnosti, na publicitu)</a:t>
            </a:r>
          </a:p>
        </p:txBody>
      </p:sp>
    </p:spTree>
    <p:extLst>
      <p:ext uri="{BB962C8B-B14F-4D97-AF65-F5344CB8AC3E}">
        <p14:creationId xmlns:p14="http://schemas.microsoft.com/office/powerpoint/2010/main" val="1072144316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737006" y="2245766"/>
            <a:ext cx="7772400" cy="1386046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sz="3200" b="1" dirty="0"/>
              <a:t>Představení návrhu IROP 2021-2027 </a:t>
            </a:r>
            <a:r>
              <a:rPr lang="cs-CZ" sz="3200" b="1" dirty="0">
                <a:solidFill>
                  <a:srgbClr val="007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0070C0"/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25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bg2">
                    <a:lumMod val="25000"/>
                  </a:schemeClr>
                </a:solidFill>
                <a:ea typeface="+mn-ea"/>
              </a:rPr>
            </a:b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Aleš Pekárek</a:t>
            </a:r>
            <a: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Řídicí orgán IROP, MMR</a:t>
            </a:r>
          </a:p>
        </p:txBody>
      </p:sp>
    </p:spTree>
    <p:extLst>
      <p:ext uri="{BB962C8B-B14F-4D97-AF65-F5344CB8AC3E}">
        <p14:creationId xmlns:p14="http://schemas.microsoft.com/office/powerpoint/2010/main" val="342093220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IROP ve srovnání s obdobím 2014-2020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95294"/>
            <a:ext cx="7899344" cy="673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Regenerace veřejných prostranství obcí a měst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pro cestovní ruch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dílčí aktivity např. ve zdravotnictví 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 možnosti pro CLLD</a:t>
            </a:r>
          </a:p>
          <a:p>
            <a:pPr marL="1200150" lvl="2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Zateplování bytových domů (MŽP – Nová Zelená úsporám)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plánování (národní dotace + OPŽP)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podnikání (OPZ+)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Režijní a animační výdaje MAS (OPTP)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5315870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43539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priorit IROP 2021-2027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27014" y="1125040"/>
            <a:ext cx="7899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36632"/>
              </p:ext>
            </p:extLst>
          </p:nvPr>
        </p:nvGraphicFramePr>
        <p:xfrm>
          <a:off x="792480" y="1318492"/>
          <a:ext cx="7578436" cy="444714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27871">
                  <a:extLst>
                    <a:ext uri="{9D8B030D-6E8A-4147-A177-3AD203B41FA5}">
                      <a16:colId xmlns:a16="http://schemas.microsoft.com/office/drawing/2014/main" val="3421724118"/>
                    </a:ext>
                  </a:extLst>
                </a:gridCol>
                <a:gridCol w="4596828">
                  <a:extLst>
                    <a:ext uri="{9D8B030D-6E8A-4147-A177-3AD203B41FA5}">
                      <a16:colId xmlns:a16="http://schemas.microsoft.com/office/drawing/2014/main" val="1891220431"/>
                    </a:ext>
                  </a:extLst>
                </a:gridCol>
                <a:gridCol w="1553737">
                  <a:extLst>
                    <a:ext uri="{9D8B030D-6E8A-4147-A177-3AD203B41FA5}">
                      <a16:colId xmlns:a16="http://schemas.microsoft.com/office/drawing/2014/main" val="934482360"/>
                    </a:ext>
                  </a:extLst>
                </a:gridCol>
              </a:tblGrid>
              <a:tr h="502144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 politiky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3492234"/>
                  </a:ext>
                </a:extLst>
              </a:tr>
              <a:tr h="51194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Zlepšení výkonu veřejné správy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0386708"/>
                  </a:ext>
                </a:extLst>
              </a:tr>
              <a:tr h="794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městské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mobility, revitalizace měst a obcí, ochrana obyvatelstva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141711"/>
                  </a:ext>
                </a:extLst>
              </a:tr>
              <a:tr h="677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dopravní infrastruktury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9384018"/>
                  </a:ext>
                </a:extLst>
              </a:tr>
              <a:tr h="938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Zlepšení kvality a dostupnosti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sociálních a zdravotních služeb a vzdělávací infrastruktury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15753029"/>
                  </a:ext>
                </a:extLst>
              </a:tr>
              <a:tr h="1022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Komunitně vedený místní rozvoj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 kulturního dědictví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759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7726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0"/>
            <a:ext cx="9119981" cy="6840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 1.1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eGovernment a kybernetická bezpečnost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14095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82" y="365126"/>
            <a:ext cx="8373836" cy="1325563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1.1 </a:t>
            </a:r>
            <a:br>
              <a:rPr lang="cs-CZ" sz="3200" dirty="0"/>
            </a:br>
            <a:r>
              <a:rPr lang="cs-CZ" sz="3200" dirty="0" err="1"/>
              <a:t>eGovernment</a:t>
            </a:r>
            <a:r>
              <a:rPr lang="cs-CZ" sz="3200" dirty="0"/>
              <a:t> a kybernetická bezpečnost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Elektronizace vybraných služeb veřejné správy (např.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eHealth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eJustice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…)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Komplexní klinický a informační systém nemocnice (klinický modul, zobrazovací modul, laboratorní modul, lékárna, stravovací provoz, ekonomický informační systém, komunikace s pojišťovnou, výměna dat mezi různými poskytovateli zdravotních služeb….)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Elektronická identita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Rozvoj a aplikace elektronické identity občanů a firem pro použití v elektronických službách veřejné správy</a:t>
            </a: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Publikace dat veřejné správy jako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OpenData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Zveřejňování a okamžitá aktualizace rozsáhlých datových sad veřejné správy pro další využití (např. jízdní řády)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8956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29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Specifický cíl 1.1 </a:t>
            </a:r>
            <a:br>
              <a:rPr lang="cs-CZ" sz="3200" dirty="0"/>
            </a:br>
            <a:r>
              <a:rPr lang="cs-CZ" sz="3200" dirty="0" err="1"/>
              <a:t>eGovernment</a:t>
            </a:r>
            <a:r>
              <a:rPr lang="cs-CZ" sz="3200" dirty="0"/>
              <a:t> a kybernetická bezpečnost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09" y="1449704"/>
            <a:ext cx="7886700" cy="4515161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eGovernment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</a:rPr>
              <a:t>cloud</a:t>
            </a:r>
            <a:endParaRPr lang="cs-CZ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Vybudování státního datového centra; služby na úrovni SW 	platforem (databáze, webové servery – např. jednotný web pro všechny 	obce); služby na úrovni aplikací (např. jednotný email pro celý stát gov.cz)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Automatizace zpracování digitálních dat (robotizace)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Automatické pořizování snímků aut překračujících rychlost v obci a 	automatické rozesílání pokut bez účasti úředníka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Portály obcí a krajů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Portál obce umožňující občanovi vést si svůj profil občana obce, 	veškerá podání vůči obci na jednom místě, provázanost s Portálem občana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Grafický objekt 4" descr="Robot">
            <a:extLst>
              <a:ext uri="{FF2B5EF4-FFF2-40B4-BE49-F238E27FC236}">
                <a16:creationId xmlns:a16="http://schemas.microsoft.com/office/drawing/2014/main" id="{D070F3AD-701B-47CB-AFC2-A53F27B82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3165370"/>
            <a:ext cx="527259" cy="527259"/>
          </a:xfrm>
          <a:prstGeom prst="rect">
            <a:avLst/>
          </a:prstGeom>
        </p:spPr>
      </p:pic>
      <p:pic>
        <p:nvPicPr>
          <p:cNvPr id="7" name="Grafický objekt 6" descr="Sociální síť">
            <a:extLst>
              <a:ext uri="{FF2B5EF4-FFF2-40B4-BE49-F238E27FC236}">
                <a16:creationId xmlns:a16="http://schemas.microsoft.com/office/drawing/2014/main" id="{DE337622-D92F-4E29-81FD-6D6CF6683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245" y="1449704"/>
            <a:ext cx="527259" cy="527259"/>
          </a:xfrm>
          <a:prstGeom prst="rect">
            <a:avLst/>
          </a:prstGeom>
        </p:spPr>
      </p:pic>
      <p:pic>
        <p:nvPicPr>
          <p:cNvPr id="9" name="Grafický objekt 8" descr="Internet">
            <a:extLst>
              <a:ext uri="{FF2B5EF4-FFF2-40B4-BE49-F238E27FC236}">
                <a16:creationId xmlns:a16="http://schemas.microsoft.com/office/drawing/2014/main" id="{F7E2EAB5-5023-45D3-9381-A147A17171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772" y="4530160"/>
            <a:ext cx="463013" cy="4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0953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6"/>
            <a:ext cx="8134350" cy="1325563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1.1 </a:t>
            </a:r>
            <a:br>
              <a:rPr lang="cs-CZ" sz="3200" dirty="0"/>
            </a:br>
            <a:r>
              <a:rPr lang="cs-CZ" sz="3200" dirty="0" err="1"/>
              <a:t>eGovernment</a:t>
            </a:r>
            <a:r>
              <a:rPr lang="cs-CZ" sz="3200" dirty="0"/>
              <a:t> a kybernetická bezpečnost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93" y="133604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Metropolitní a krajské sítě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Rozvoj neveřejných optických sítí – propojení veřejných institucí 	(např.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úřadů, nemocnic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a škol)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Kybernetická bezpečnost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Komplexní zabezpečení nemocnice (fyzická ochrana serverů; 	antivirus; systém pro sledování síťového provozu; filtrování komunikace 	zvenčí či zevnitř; nástroje pro vyhodnocování systémových záznamů; 	ověřování identity uživatelů; šifrovací prostředky)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Grafický objekt 4" descr="Zámek">
            <a:extLst>
              <a:ext uri="{FF2B5EF4-FFF2-40B4-BE49-F238E27FC236}">
                <a16:creationId xmlns:a16="http://schemas.microsoft.com/office/drawing/2014/main" id="{FED45FEF-B78B-41B2-B2A7-BA16B3812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64" y="3090841"/>
            <a:ext cx="502783" cy="502783"/>
          </a:xfrm>
          <a:prstGeom prst="rect">
            <a:avLst/>
          </a:prstGeom>
        </p:spPr>
      </p:pic>
      <p:pic>
        <p:nvPicPr>
          <p:cNvPr id="7" name="Grafický objekt 6" descr="Monitor">
            <a:extLst>
              <a:ext uri="{FF2B5EF4-FFF2-40B4-BE49-F238E27FC236}">
                <a16:creationId xmlns:a16="http://schemas.microsoft.com/office/drawing/2014/main" id="{1A732DAC-354A-461E-9DA9-974A59F20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964" y="1752158"/>
            <a:ext cx="476476" cy="4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494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2073424"/>
            <a:ext cx="7772400" cy="2139151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/>
              <a:t>Zahájení konference – úvodní slovo</a:t>
            </a: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Zdeněk Semorád</a:t>
            </a:r>
            <a: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/>
            </a:r>
            <a:br>
              <a:rPr lang="cs-CZ" sz="3200" b="1" dirty="0">
                <a:solidFill>
                  <a:schemeClr val="bg2">
                    <a:lumMod val="50000"/>
                  </a:schemeClr>
                </a:solidFill>
                <a:ea typeface="+mn-ea"/>
              </a:rPr>
            </a:b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náměstek pro řízení sekce evropských a národních programů, MMR</a:t>
            </a:r>
            <a:endParaRPr lang="cs-CZ" sz="3200" dirty="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855703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0" y="365126"/>
            <a:ext cx="81561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1.1 </a:t>
            </a:r>
            <a:br>
              <a:rPr lang="cs-CZ" sz="3600" dirty="0"/>
            </a:br>
            <a:r>
              <a:rPr lang="cs-CZ" sz="3600" dirty="0" err="1"/>
              <a:t>eGovernment</a:t>
            </a:r>
            <a:r>
              <a:rPr lang="cs-CZ" sz="3600" dirty="0"/>
              <a:t> a kybernetická bezpečnost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933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Souhlasné stanovisko hlavního architekta </a:t>
            </a:r>
            <a:r>
              <a:rPr lang="cs-CZ" sz="1600" dirty="0" err="1">
                <a:solidFill>
                  <a:schemeClr val="bg2">
                    <a:lumMod val="50000"/>
                  </a:schemeClr>
                </a:solidFill>
              </a:rPr>
              <a:t>eGovernmentu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Soulad projektu se strategií „Digitální Česko“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Realizace i v Praze 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  <a:p>
            <a:pPr lvl="0"/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0780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2.1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Čistá a aktivní mobilita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66185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01" y="87782"/>
            <a:ext cx="8289798" cy="162485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2.1 </a:t>
            </a:r>
            <a:br>
              <a:rPr lang="cs-CZ" sz="3200" dirty="0"/>
            </a:br>
            <a:r>
              <a:rPr lang="cs-CZ" sz="3200" dirty="0"/>
              <a:t>Čistá a aktivní mobilita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327602"/>
            <a:ext cx="7886700" cy="47091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Nízkoemisní a bezemisní vozidla pro veřejnou dopravu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Vodíkové autobusy pro MHD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Plnící a dobíjecí stanice pro veřejnou dopravu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Telematika pro veřejnou dopravu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Platební terminály pro platbu kartou v MHD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Multimodální osobní doprava ve městech a obcích (přestupní terminály)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Bezpečnost v dopravě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Oprava mostu ve městě se zaměřením na bezpečnost chodců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Infrastruktura pro cyklistickou dopravu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7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Cyklostezka mezi 2 městy; mobiliář u existující cyklostezky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Projížďka na kole">
            <a:extLst>
              <a:ext uri="{FF2B5EF4-FFF2-40B4-BE49-F238E27FC236}">
                <a16:creationId xmlns:a16="http://schemas.microsoft.com/office/drawing/2014/main" id="{BE88E5E2-E34C-479F-9A2E-2ED11E19F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03" y="5087148"/>
            <a:ext cx="438262" cy="438262"/>
          </a:xfrm>
          <a:prstGeom prst="rect">
            <a:avLst/>
          </a:prstGeom>
        </p:spPr>
      </p:pic>
      <p:pic>
        <p:nvPicPr>
          <p:cNvPr id="5" name="Grafický objekt 4" descr="Scéna na mostě">
            <a:extLst>
              <a:ext uri="{FF2B5EF4-FFF2-40B4-BE49-F238E27FC236}">
                <a16:creationId xmlns:a16="http://schemas.microsoft.com/office/drawing/2014/main" id="{A8FE4D2C-DC43-4A29-9E97-34E66ACA9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156" y="4158006"/>
            <a:ext cx="396098" cy="396098"/>
          </a:xfrm>
          <a:prstGeom prst="rect">
            <a:avLst/>
          </a:prstGeom>
        </p:spPr>
      </p:pic>
      <p:pic>
        <p:nvPicPr>
          <p:cNvPr id="7" name="Grafický objekt 6" descr="Elektrické auto">
            <a:extLst>
              <a:ext uri="{FF2B5EF4-FFF2-40B4-BE49-F238E27FC236}">
                <a16:creationId xmlns:a16="http://schemas.microsoft.com/office/drawing/2014/main" id="{87F1F034-FF52-4AEC-B573-58619B8EE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81311" b="47618"/>
          <a:stretch/>
        </p:blipFill>
        <p:spPr>
          <a:xfrm rot="16200000">
            <a:off x="721056" y="2242827"/>
            <a:ext cx="378385" cy="478987"/>
          </a:xfrm>
          <a:prstGeom prst="rect">
            <a:avLst/>
          </a:prstGeom>
        </p:spPr>
      </p:pic>
      <p:pic>
        <p:nvPicPr>
          <p:cNvPr id="9" name="Grafický objekt 8" descr="Autobus">
            <a:extLst>
              <a:ext uri="{FF2B5EF4-FFF2-40B4-BE49-F238E27FC236}">
                <a16:creationId xmlns:a16="http://schemas.microsoft.com/office/drawing/2014/main" id="{409B8F7C-2EB4-415D-A595-5195C9A1A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840" y="1360169"/>
            <a:ext cx="457200" cy="457200"/>
          </a:xfrm>
          <a:prstGeom prst="rect">
            <a:avLst/>
          </a:prstGeom>
        </p:spPr>
      </p:pic>
      <p:pic>
        <p:nvPicPr>
          <p:cNvPr id="13" name="Grafický objekt 12" descr="Stream">
            <a:extLst>
              <a:ext uri="{FF2B5EF4-FFF2-40B4-BE49-F238E27FC236}">
                <a16:creationId xmlns:a16="http://schemas.microsoft.com/office/drawing/2014/main" id="{9DD69E18-176D-477D-94C3-E807F17EB7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0100" y="2742804"/>
            <a:ext cx="457200" cy="457200"/>
          </a:xfrm>
          <a:prstGeom prst="rect">
            <a:avLst/>
          </a:prstGeom>
        </p:spPr>
      </p:pic>
      <p:pic>
        <p:nvPicPr>
          <p:cNvPr id="19" name="Grafický objekt 18" descr="Obchod">
            <a:extLst>
              <a:ext uri="{FF2B5EF4-FFF2-40B4-BE49-F238E27FC236}">
                <a16:creationId xmlns:a16="http://schemas.microsoft.com/office/drawing/2014/main" id="{F46CDE39-F4D5-4BC9-9CBD-793079CDA9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1202" y="3682171"/>
            <a:ext cx="396098" cy="3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7382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65126"/>
            <a:ext cx="8591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2.1 </a:t>
            </a:r>
            <a:br>
              <a:rPr lang="cs-CZ" sz="3600" dirty="0"/>
            </a:br>
            <a:r>
              <a:rPr lang="cs-CZ" sz="3600" dirty="0"/>
              <a:t>Čistá a aktivní mobilita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Vozidla na CNG musí být jen na biometan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 projektu v obci nad 40 tisíc obyvatel = soulad s Plánem udržitelné městské mobility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 projektu obce do 40 tisíc obyvatel = Karta souladu projektu s principy udržitelné mobility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</p:txBody>
      </p:sp>
    </p:spTree>
    <p:extLst>
      <p:ext uri="{BB962C8B-B14F-4D97-AF65-F5344CB8AC3E}">
        <p14:creationId xmlns:p14="http://schemas.microsoft.com/office/powerpoint/2010/main" val="1293232350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9245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33647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Cyklostezka Čelákovice – Lázeň Toušeň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en-US" sz="3800" dirty="0">
                <a:solidFill>
                  <a:srgbClr val="FFFFFF"/>
                </a:solidFill>
                <a:latin typeface="+mj-lt"/>
                <a:cs typeface="+mj-cs"/>
              </a:rPr>
              <a:t/>
            </a:r>
            <a:br>
              <a:rPr lang="en-US" sz="38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7515248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r="1018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65562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Platební terminály v MHD Havířov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6685673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2" r="7317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2.2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Revitalizace měst a obcí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68978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17044"/>
            <a:ext cx="8362951" cy="157364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2.2 </a:t>
            </a:r>
            <a:br>
              <a:rPr lang="cs-CZ" sz="3200" dirty="0"/>
            </a:br>
            <a:r>
              <a:rPr lang="cs-CZ" sz="3200" dirty="0"/>
              <a:t>Revitalizace měst a obcí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296" y="903867"/>
            <a:ext cx="7886700" cy="511554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Revitalizace veřejných prostranství a budování zelené infrastruktury měst a obcí včetně modernizace technické infrastruktury v řešených veřejných prostranstvích např. parky, náměstí, městské třídy, náplavky, uliční prostory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Komplexní revitalizace náměstí nebo návsí, vnitrobloků, veřejně 	přístupného areálu nemocnice – včetně chytrých laviček, lamp s 	dobíječkami elektromobilů, herních prvků apod.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Rozmezí s Operačním programem Životní prostředí: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 OPŽP projekty 	zaměřeny jen na zeleň, vodní plochy a hospodaření s vodou (bez mobiliáře 	a komplexních technických úprav); v IROP komplexní projekty – zeleň a 	voda do 30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%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celkových způsobilých výdajů projektu</a:t>
            </a:r>
            <a:endParaRPr lang="cs-CZ" sz="1600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Les">
            <a:extLst>
              <a:ext uri="{FF2B5EF4-FFF2-40B4-BE49-F238E27FC236}">
                <a16:creationId xmlns:a16="http://schemas.microsoft.com/office/drawing/2014/main" id="{DA100A2C-3130-48D5-9287-CF73BDF9B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602" y="1491343"/>
            <a:ext cx="440194" cy="4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76355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2.2 </a:t>
            </a:r>
            <a:br>
              <a:rPr lang="cs-CZ" sz="3600" dirty="0"/>
            </a:br>
            <a:r>
              <a:rPr lang="cs-CZ" sz="3600" dirty="0"/>
              <a:t>Revitalizace měst a obcí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Ve spolupráci s MŽP bude vytvořena sada kritérií přijatelnosti tak, aby projekt zapadal do „zeleného“ Cíle politiky 2</a:t>
            </a:r>
          </a:p>
          <a:p>
            <a:pPr lvl="1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Např. projekt řeší hospodaření s vodou; v projektu je vegetace; projekt je v souladu s územní studií veřejného prostranství…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 IROP nebudou podporovány projekty izolovaně řešící pouze vegetaci, vodní toky nebo plochy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</p:txBody>
      </p:sp>
    </p:spTree>
    <p:extLst>
      <p:ext uri="{BB962C8B-B14F-4D97-AF65-F5344CB8AC3E}">
        <p14:creationId xmlns:p14="http://schemas.microsoft.com/office/powerpoint/2010/main" val="1410101813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6" t="22069" r="123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5" y="5317240"/>
            <a:ext cx="8566037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2.3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 Prevence rizik, zvýšení odolnosti a ochrana obyvatelstva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0594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3"/>
          <p:cNvSpPr>
            <a:spLocks noGrp="1"/>
          </p:cNvSpPr>
          <p:nvPr>
            <p:ph type="ctrTitle"/>
          </p:nvPr>
        </p:nvSpPr>
        <p:spPr>
          <a:xfrm>
            <a:off x="685800" y="1103376"/>
            <a:ext cx="7772400" cy="3540557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Změny v novém programovém období </a:t>
            </a:r>
            <a:br>
              <a:rPr lang="cs-CZ" sz="3200" b="1" dirty="0"/>
            </a:br>
            <a:r>
              <a:rPr lang="cs-CZ" sz="3200" b="1" dirty="0"/>
              <a:t>2021-2027</a:t>
            </a:r>
            <a:r>
              <a:rPr lang="cs-CZ" sz="3200" b="1" dirty="0">
                <a:solidFill>
                  <a:srgbClr val="007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0070C0"/>
                </a:solidFill>
                <a:ea typeface="+mn-ea"/>
              </a:rPr>
            </a:br>
            <a:r>
              <a:rPr lang="cs-CZ" sz="3200" b="1" dirty="0">
                <a:solidFill>
                  <a:srgbClr val="C0C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C0C0C0"/>
                </a:solidFill>
                <a:ea typeface="+mn-ea"/>
              </a:rPr>
            </a:br>
            <a:r>
              <a:rPr lang="cs-CZ" sz="3200" b="1" dirty="0">
                <a:solidFill>
                  <a:srgbClr val="C0C0C0"/>
                </a:solidFill>
                <a:ea typeface="+mn-ea"/>
              </a:rPr>
              <a:t/>
            </a:r>
            <a:br>
              <a:rPr lang="cs-CZ" sz="3200" b="1" dirty="0">
                <a:solidFill>
                  <a:srgbClr val="C0C0C0"/>
                </a:solidFill>
                <a:ea typeface="+mn-ea"/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</a:rPr>
              <a:t>Zdeněk Semorád</a:t>
            </a:r>
            <a:br>
              <a:rPr lang="cs-CZ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sz="3200" b="1" dirty="0">
                <a:solidFill>
                  <a:schemeClr val="bg2">
                    <a:lumMod val="50000"/>
                  </a:schemeClr>
                </a:solidFill>
              </a:rPr>
              <a:t>náměstek pro řízení sekce evropských a národních programů, MMR</a:t>
            </a:r>
            <a:endParaRPr lang="cs-CZ" sz="3200" b="1" dirty="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1404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2.3 </a:t>
            </a:r>
            <a:br>
              <a:rPr lang="cs-CZ" sz="3600" dirty="0"/>
            </a:br>
            <a:r>
              <a:rPr lang="cs-CZ" sz="3600" dirty="0"/>
              <a:t>Prevence rizik, zvýšení odolnosti a ochrana obyvatelstva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027343"/>
            <a:ext cx="78867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Materiálně-technické vybavení a vytvoření hmotných podmínek pro základní složky IZS (Policie, HZS, ZZS)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 předcházení změnám klimatu a novým hrozbám, pro zajištění dlouhodobé evakuace obyvatelstva atd. - stanice a technika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Rekonstrukce hasičské zbrojnice; Technický automobil pro zásah 	při haváriích způsobených únikem nebezpečných látek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Výstavba a modernizace výcvikových a vzdělávacích středisek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Výcviková a školící základna pro Zdravotnickou záchrannou službu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Modernizace jednotného systému varování a vyrozumění obyvatelstva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Zavádění nových technických a technologických možností pro 	informování obyvatelstva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Výstavba a modernizace strategicky významných ICT systémů základních složek IZS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Modernizace Národního informačního systému IZS</a:t>
            </a:r>
          </a:p>
        </p:txBody>
      </p:sp>
      <p:pic>
        <p:nvPicPr>
          <p:cNvPr id="7" name="Grafický objekt 6" descr="Informace">
            <a:extLst>
              <a:ext uri="{FF2B5EF4-FFF2-40B4-BE49-F238E27FC236}">
                <a16:creationId xmlns:a16="http://schemas.microsoft.com/office/drawing/2014/main" id="{0D5183F9-BC6C-4433-97F4-EB82A515B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102" y="5215302"/>
            <a:ext cx="406395" cy="406395"/>
          </a:xfrm>
          <a:prstGeom prst="rect">
            <a:avLst/>
          </a:prstGeom>
        </p:spPr>
      </p:pic>
      <p:pic>
        <p:nvPicPr>
          <p:cNvPr id="9" name="Grafický objekt 8" descr="Budova">
            <a:extLst>
              <a:ext uri="{FF2B5EF4-FFF2-40B4-BE49-F238E27FC236}">
                <a16:creationId xmlns:a16="http://schemas.microsoft.com/office/drawing/2014/main" id="{581D9DA6-13AC-4C85-A70F-5E0F7219F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06" y="3467533"/>
            <a:ext cx="457199" cy="457199"/>
          </a:xfrm>
          <a:prstGeom prst="rect">
            <a:avLst/>
          </a:prstGeom>
        </p:spPr>
      </p:pic>
      <p:pic>
        <p:nvPicPr>
          <p:cNvPr id="11" name="Grafický objekt 10" descr="Megafon">
            <a:extLst>
              <a:ext uri="{FF2B5EF4-FFF2-40B4-BE49-F238E27FC236}">
                <a16:creationId xmlns:a16="http://schemas.microsoft.com/office/drawing/2014/main" id="{FDD1BB51-6CD2-40F2-B76B-0743741A6D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650" y="4203012"/>
            <a:ext cx="457200" cy="457200"/>
          </a:xfrm>
          <a:prstGeom prst="rect">
            <a:avLst/>
          </a:prstGeom>
        </p:spPr>
      </p:pic>
      <p:pic>
        <p:nvPicPr>
          <p:cNvPr id="13" name="Grafický objekt 12" descr="Policie">
            <a:extLst>
              <a:ext uri="{FF2B5EF4-FFF2-40B4-BE49-F238E27FC236}">
                <a16:creationId xmlns:a16="http://schemas.microsoft.com/office/drawing/2014/main" id="{20B14382-2BA1-4AED-8EDC-BB88CCFDB6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07" y="2056559"/>
            <a:ext cx="436270" cy="4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3196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692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2.3 </a:t>
            </a:r>
            <a:br>
              <a:rPr lang="cs-CZ" sz="3600" dirty="0"/>
            </a:br>
            <a:r>
              <a:rPr lang="cs-CZ" sz="3600" dirty="0"/>
              <a:t>Prevence rizik, zvýšení odolnosti a ochrana obyvatelstva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5761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Zdravotnické záchranné služby musí být v souladu s Regionálním akčním plánem (RAP)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Žadatelé – výhradně základní složky IZS (Policie, HZS ČR, ZZS), ne obce</a:t>
            </a:r>
          </a:p>
        </p:txBody>
      </p:sp>
    </p:spTree>
    <p:extLst>
      <p:ext uri="{BB962C8B-B14F-4D97-AF65-F5344CB8AC3E}">
        <p14:creationId xmlns:p14="http://schemas.microsoft.com/office/powerpoint/2010/main" val="4221099646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8320"/>
            <a:ext cx="7886700" cy="1279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Velkokapacitní požární cisterna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7347652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ráva, exteriér, podepsat, ulice&#10;&#10;Popis byl vytvořen automaticky">
            <a:extLst>
              <a:ext uri="{FF2B5EF4-FFF2-40B4-BE49-F238E27FC236}">
                <a16:creationId xmlns:a16="http://schemas.microsoft.com/office/drawing/2014/main" id="{D4D533F7-8CA0-4203-AA22-10191F9BB9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3" r="4756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99373FD-686D-47BF-B1D5-8A67B6BD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3.1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Silnice II. třídy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85531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1505"/>
            <a:ext cx="7886700" cy="160290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3.1 </a:t>
            </a:r>
            <a:br>
              <a:rPr lang="cs-CZ" sz="3200" dirty="0"/>
            </a:br>
            <a:r>
              <a:rPr lang="cs-CZ" sz="3200" dirty="0"/>
              <a:t>Silnice II. třídy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1503703"/>
            <a:ext cx="78867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Silnice II. třídy na Prioritní regionální silniční síti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výstavba obchvatů obcí a silničních přeložek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rekonstrukce a modernizace silnic II. třídy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technické zhodnocení a výstavba mostů na vybraných úsecích silnic II. třídy</a:t>
            </a:r>
          </a:p>
        </p:txBody>
      </p:sp>
      <p:pic>
        <p:nvPicPr>
          <p:cNvPr id="5" name="Grafický objekt 4" descr="Ukazatel směru">
            <a:extLst>
              <a:ext uri="{FF2B5EF4-FFF2-40B4-BE49-F238E27FC236}">
                <a16:creationId xmlns:a16="http://schemas.microsoft.com/office/drawing/2014/main" id="{2C7DB78C-7C32-4B85-BD31-A74496B91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995" y="2188051"/>
            <a:ext cx="457200" cy="457200"/>
          </a:xfrm>
          <a:prstGeom prst="rect">
            <a:avLst/>
          </a:prstGeom>
        </p:spPr>
      </p:pic>
      <p:pic>
        <p:nvPicPr>
          <p:cNvPr id="6" name="Grafický objekt 5" descr="Scéna na mostě">
            <a:extLst>
              <a:ext uri="{FF2B5EF4-FFF2-40B4-BE49-F238E27FC236}">
                <a16:creationId xmlns:a16="http://schemas.microsoft.com/office/drawing/2014/main" id="{8AD333C1-3816-4315-86F0-302A23074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73" y="3301069"/>
            <a:ext cx="345645" cy="345645"/>
          </a:xfrm>
          <a:prstGeom prst="rect">
            <a:avLst/>
          </a:prstGeom>
        </p:spPr>
      </p:pic>
      <p:cxnSp>
        <p:nvCxnSpPr>
          <p:cNvPr id="8" name="Spojnice: zakřivená 7">
            <a:extLst>
              <a:ext uri="{FF2B5EF4-FFF2-40B4-BE49-F238E27FC236}">
                <a16:creationId xmlns:a16="http://schemas.microsoft.com/office/drawing/2014/main" id="{C70C57B9-0EE6-420B-BF4C-87FA5F95769F}"/>
              </a:ext>
            </a:extLst>
          </p:cNvPr>
          <p:cNvCxnSpPr/>
          <p:nvPr/>
        </p:nvCxnSpPr>
        <p:spPr>
          <a:xfrm rot="16200000" flipH="1">
            <a:off x="1114852" y="2851427"/>
            <a:ext cx="239486" cy="228600"/>
          </a:xfrm>
          <a:prstGeom prst="curved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291624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53" y="398188"/>
            <a:ext cx="8711293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600" dirty="0"/>
              <a:t>Specifický cíl 3.1 </a:t>
            </a:r>
            <a:br>
              <a:rPr lang="cs-CZ" sz="3600" dirty="0"/>
            </a:br>
            <a:r>
              <a:rPr lang="cs-CZ" sz="3600" dirty="0"/>
              <a:t>Silnice II. třídy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689190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musí být v souladu s Regionálním akčním plánem (RAP)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musí být realizován na Prioritní regionální silniční síti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Žadatelé – kraje nebo organizace zřizované/zakládané kraji</a:t>
            </a:r>
          </a:p>
        </p:txBody>
      </p:sp>
    </p:spTree>
    <p:extLst>
      <p:ext uri="{BB962C8B-B14F-4D97-AF65-F5344CB8AC3E}">
        <p14:creationId xmlns:p14="http://schemas.microsoft.com/office/powerpoint/2010/main" val="525582096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5935F6-581E-4A43-B5C2-A88678610D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4172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A136C20-5104-416E-860C-690107274EDB}"/>
              </a:ext>
            </a:extLst>
          </p:cNvPr>
          <p:cNvSpPr txBox="1"/>
          <p:nvPr/>
        </p:nvSpPr>
        <p:spPr>
          <a:xfrm>
            <a:off x="818147" y="589547"/>
            <a:ext cx="645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Příklad: Rekonstrukce mostu</a:t>
            </a:r>
          </a:p>
        </p:txBody>
      </p:sp>
    </p:spTree>
    <p:extLst>
      <p:ext uri="{BB962C8B-B14F-4D97-AF65-F5344CB8AC3E}">
        <p14:creationId xmlns:p14="http://schemas.microsoft.com/office/powerpoint/2010/main" val="2625706249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99" b="-1"/>
          <a:stretch/>
        </p:blipFill>
        <p:spPr>
          <a:xfrm>
            <a:off x="20" y="-2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4.1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Vzdělávací infrastruktura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86291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2849"/>
            <a:ext cx="7886700" cy="105379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65" y="1513803"/>
            <a:ext cx="7886700" cy="46796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Navyšování kapacit mateřských škol (MŠ) na území ORP s jejich nedostatečnou kapacitou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Přístavba mateřské školky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Zvyšování kvality podmínek v MŠ s ohledem na zajištění hygienických požadavků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(jen pro MŠ s výjimkou od krajské hygienické stanice)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Rekonstrukce mateřské školky takovým způsobem, aby nemusela 	fungovat na základě výjimky krajských hygienických stanic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Základní školy  -  odborné učebny ve vazbě na přírodní vědy, polytechnické vzdělávání, cizí jazyky, práce s digitálními technologiemi; vnitřní konektivita škol, zázemí pro školní poradenské pracoviště, zázemí pro komunitní aktivity při ZŠ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Přístavba ZŠ – učebny fyziky a chemie; komunitní tělocvičny a 	sportovní hřiště; rozvod a zabezpečení internetu v budově školy</a:t>
            </a:r>
          </a:p>
          <a:p>
            <a:pPr marL="0" lvl="0" indent="0" algn="just"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cký objekt 3" descr="Děti">
            <a:extLst>
              <a:ext uri="{FF2B5EF4-FFF2-40B4-BE49-F238E27FC236}">
                <a16:creationId xmlns:a16="http://schemas.microsoft.com/office/drawing/2014/main" id="{E4761FA9-67D0-4687-B9F4-69E273BA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877" y="1513803"/>
            <a:ext cx="480288" cy="480288"/>
          </a:xfrm>
          <a:prstGeom prst="rect">
            <a:avLst/>
          </a:prstGeom>
        </p:spPr>
      </p:pic>
      <p:pic>
        <p:nvPicPr>
          <p:cNvPr id="5" name="Grafický objekt 4" descr="Třída">
            <a:extLst>
              <a:ext uri="{FF2B5EF4-FFF2-40B4-BE49-F238E27FC236}">
                <a16:creationId xmlns:a16="http://schemas.microsoft.com/office/drawing/2014/main" id="{9CA07D6E-298D-4879-A32D-CB394129B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877" y="3768761"/>
            <a:ext cx="480288" cy="480288"/>
          </a:xfrm>
          <a:prstGeom prst="rect">
            <a:avLst/>
          </a:prstGeom>
        </p:spPr>
      </p:pic>
      <p:pic>
        <p:nvPicPr>
          <p:cNvPr id="7" name="Grafický objekt 6" descr="Školní budova">
            <a:extLst>
              <a:ext uri="{FF2B5EF4-FFF2-40B4-BE49-F238E27FC236}">
                <a16:creationId xmlns:a16="http://schemas.microsoft.com/office/drawing/2014/main" id="{DC367402-CDAC-4932-AB9E-146C2A44CC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877" y="2411851"/>
            <a:ext cx="480288" cy="4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703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7274"/>
            <a:ext cx="7886700" cy="1053794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Specifický cíl 4.1 </a:t>
            </a:r>
            <a:br>
              <a:rPr lang="cs-CZ" sz="3200" dirty="0"/>
            </a:br>
            <a:r>
              <a:rPr lang="cs-CZ" sz="3200" dirty="0"/>
              <a:t>Vzdělávací infrastruktura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764" y="1556657"/>
            <a:ext cx="7886700" cy="43536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Střední a vyšší odborné školy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odborné učebny ve vazbě na odborné předměty, vnitřní konektivita škol, zázemí pro komunitní aktivity při SŠ/VOŠ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Přístavba SŠ – odborné laboratoře; komunitní sportovní hřiště; 	rozvod a zabezpečení internetu v budově školy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Zájmové, neformální a celoživotní vzdělávání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odborné prostory ve vazbě na odborné předměty, školní družiny a školní kluby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Technické dílny domu dětí a mládeže; modernizace prostor 	školní družiny</a:t>
            </a:r>
          </a:p>
          <a:p>
            <a:pPr marL="0" lvl="0" indent="0"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Školská poradenská zařízení, speciální školy a střediska výchovné péče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vybudování, úpravy zázemí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Centrum komplexní podpory po studenty se sluchovým 	postižením při SŠ; modernizace střediska výchovné péče za účelem 	předcházení vzniku a rozvoje negativních projevů chování dětí</a:t>
            </a:r>
          </a:p>
          <a:p>
            <a:pPr marL="0" lvl="0" indent="0" algn="just"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cký objekt 4" descr="Kádinka">
            <a:extLst>
              <a:ext uri="{FF2B5EF4-FFF2-40B4-BE49-F238E27FC236}">
                <a16:creationId xmlns:a16="http://schemas.microsoft.com/office/drawing/2014/main" id="{F5D4B7EA-C05F-4B5C-9E44-1096239C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661" y="1486510"/>
            <a:ext cx="441482" cy="441482"/>
          </a:xfrm>
          <a:prstGeom prst="rect">
            <a:avLst/>
          </a:prstGeom>
        </p:spPr>
      </p:pic>
      <p:pic>
        <p:nvPicPr>
          <p:cNvPr id="7" name="Grafický objekt 6" descr="Úspěšná skupina">
            <a:extLst>
              <a:ext uri="{FF2B5EF4-FFF2-40B4-BE49-F238E27FC236}">
                <a16:creationId xmlns:a16="http://schemas.microsoft.com/office/drawing/2014/main" id="{675D4052-9BB0-4BD2-9A87-2084AC8DC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660" y="2806707"/>
            <a:ext cx="441483" cy="441483"/>
          </a:xfrm>
          <a:prstGeom prst="rect">
            <a:avLst/>
          </a:prstGeom>
        </p:spPr>
      </p:pic>
      <p:pic>
        <p:nvPicPr>
          <p:cNvPr id="11" name="Grafický objekt 10" descr="Neslyšící">
            <a:extLst>
              <a:ext uri="{FF2B5EF4-FFF2-40B4-BE49-F238E27FC236}">
                <a16:creationId xmlns:a16="http://schemas.microsoft.com/office/drawing/2014/main" id="{A180BFB5-FF56-4086-88CF-2B7F41A0AD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661" y="4010776"/>
            <a:ext cx="441482" cy="4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922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546" y="388643"/>
            <a:ext cx="8036909" cy="67782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Legislativa pro období 2021-2027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0566" y="1327780"/>
            <a:ext cx="7662868" cy="4509494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879"/>
              </a:spcBef>
              <a:buNone/>
            </a:pPr>
            <a:r>
              <a:rPr lang="cs-CZ" sz="1900" b="1" dirty="0">
                <a:solidFill>
                  <a:schemeClr val="bg2">
                    <a:lumMod val="50000"/>
                  </a:schemeClr>
                </a:solidFill>
              </a:rPr>
              <a:t>Co víme a co máme k dispozici od Evropské komise?</a:t>
            </a:r>
          </a:p>
          <a:p>
            <a:pPr marL="0" indent="0">
              <a:spcBef>
                <a:spcPts val="879"/>
              </a:spcBef>
              <a:buNone/>
            </a:pPr>
            <a:endParaRPr lang="cs-CZ" sz="18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Obecného nařízení z května 2018 - maximum bloků navrhované legislativy s členskými státy uzavřeno; nyní jednání s Evropským parlamentem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nařízení k EFRR a Fondu soudržnosti z května 2018 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nařízení k Fondu pro spravedlivou transformaci (JTF) z ledna 2020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Zpráva o ČR 2019 - Country Report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Návrh </a:t>
            </a: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alokace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 pro ČR, </a:t>
            </a:r>
            <a:r>
              <a:rPr lang="cs-CZ" sz="1700" b="1" dirty="0">
                <a:solidFill>
                  <a:schemeClr val="bg2">
                    <a:lumMod val="50000"/>
                  </a:schemeClr>
                </a:solidFill>
              </a:rPr>
              <a:t>míry kofinancování, tematická koncentrace, N+2 </a:t>
            </a:r>
            <a:r>
              <a:rPr lang="cs-CZ" sz="1700" dirty="0">
                <a:solidFill>
                  <a:schemeClr val="bg2">
                    <a:lumMod val="50000"/>
                  </a:schemeClr>
                </a:solidFill>
              </a:rPr>
              <a:t>- součástí negoboxu, který souvisí s vyjednáváním Víceletého finančního rámce</a:t>
            </a:r>
          </a:p>
          <a:p>
            <a:pPr algn="just">
              <a:spcBef>
                <a:spcPts val="879"/>
              </a:spcBef>
            </a:pPr>
            <a:endParaRPr 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spcBef>
                <a:spcPts val="879"/>
              </a:spcBef>
            </a:pPr>
            <a:endParaRPr 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spcBef>
                <a:spcPts val="879"/>
              </a:spcBef>
            </a:pPr>
            <a:endParaRPr lang="cs-CZ" sz="2344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2369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4.1 </a:t>
            </a:r>
            <a:br>
              <a:rPr lang="cs-CZ" sz="3600" dirty="0"/>
            </a:br>
            <a:r>
              <a:rPr lang="cs-CZ" sz="3600" dirty="0"/>
              <a:t>Vzdělávací infrastruktura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MŠ, ZŠ a zájmového, neformálního vzdělávání a celoživotního učení musí být v souladu s akčním plánem rozvoje vzdělávání 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středních a speciálních škol musí být v souladu s Regionálním akčním plánem (RAP)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Žadatelé – NNO musí min. 2 roky před podáním projektu nepřetržitě působit v oblasti vzdělávání nebo asistenčních služeb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 a Koordinovaného přístupu k sociálnímu vyloučení</a:t>
            </a:r>
          </a:p>
          <a:p>
            <a:pPr lvl="0"/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6339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68" y="-740229"/>
            <a:ext cx="8428264" cy="1780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Novostavba MŠ Březová-Oleško</a:t>
            </a:r>
            <a:endParaRPr lang="en-US" sz="3200" dirty="0">
              <a:solidFill>
                <a:schemeClr val="bg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8398060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64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Učebny chemie na gymnáziu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7262532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10948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4.2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Sociální infrastruktura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244772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46304"/>
            <a:ext cx="8515350" cy="154438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4.2  </a:t>
            </a:r>
            <a:br>
              <a:rPr lang="cs-CZ" sz="3200" dirty="0"/>
            </a:br>
            <a:r>
              <a:rPr lang="cs-CZ" sz="3200" dirty="0"/>
              <a:t>Sociální infrastruktura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373073"/>
            <a:ext cx="7886700" cy="477735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Infrastruktura pro vybrané sociální služby podle zákona 108/2006 Sb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Výstavba domova pro osoby se zdravotním postižením; nákup 	automobilů pro terénní sociální služby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Deinstitucionalizace sociálních služeb za účelem sociálního začleňování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Dokončení přeměny ústavu sociální péče v pobytové sociální 	služby komunitního charakteru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Sociální bydlení – pořízení a adaptace bytů, bytových domů a nebytových prostor pro potřeby sociálního bydlení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Rekonstrukce nebytových prostor v sociální byty pro osoby bez 	domova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cký objekt 4" descr="Připojení">
            <a:extLst>
              <a:ext uri="{FF2B5EF4-FFF2-40B4-BE49-F238E27FC236}">
                <a16:creationId xmlns:a16="http://schemas.microsoft.com/office/drawing/2014/main" id="{51151391-8CEA-4A70-9890-974645AF0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068" y="2784222"/>
            <a:ext cx="461963" cy="461963"/>
          </a:xfrm>
          <a:prstGeom prst="rect">
            <a:avLst/>
          </a:prstGeom>
        </p:spPr>
      </p:pic>
      <p:pic>
        <p:nvPicPr>
          <p:cNvPr id="7" name="Grafický objekt 6" descr="Auto">
            <a:extLst>
              <a:ext uri="{FF2B5EF4-FFF2-40B4-BE49-F238E27FC236}">
                <a16:creationId xmlns:a16="http://schemas.microsoft.com/office/drawing/2014/main" id="{DB610BE8-D81F-46AB-B77C-A6BD261F0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069" y="1416347"/>
            <a:ext cx="461963" cy="461963"/>
          </a:xfrm>
          <a:prstGeom prst="rect">
            <a:avLst/>
          </a:prstGeom>
        </p:spPr>
      </p:pic>
      <p:pic>
        <p:nvPicPr>
          <p:cNvPr id="9" name="Grafický objekt 8" descr="Domů">
            <a:extLst>
              <a:ext uri="{FF2B5EF4-FFF2-40B4-BE49-F238E27FC236}">
                <a16:creationId xmlns:a16="http://schemas.microsoft.com/office/drawing/2014/main" id="{D9CFC42D-3666-40AF-8F1F-FD12A065BA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12" y="4118418"/>
            <a:ext cx="395119" cy="3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2998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4" y="365126"/>
            <a:ext cx="81016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4.2 </a:t>
            </a:r>
            <a:br>
              <a:rPr lang="cs-CZ" sz="3600" dirty="0"/>
            </a:br>
            <a:r>
              <a:rPr lang="cs-CZ" sz="3600" dirty="0"/>
              <a:t>Sociální infrastruktura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sociální služby je v souladu se Strategií sociálního začleňování 2021 – 2030</a:t>
            </a: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DI sociální služby má schválený transformační plán a je v souladu s RAP</a:t>
            </a: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sociálního bydlení má souhlas obce s realizací projektu</a:t>
            </a:r>
          </a:p>
          <a:p>
            <a:pPr lvl="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Žadatel NNO v sociálním bydlení  -  podmínka min. 5 let před podáním žádosti nepřetržitě poskytovat sociální službu podle zákona o sociálních službách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20-letá udržitelnost u projektů sociálního bydlení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 a Koordinovaného přístupu k sociálnímu vyloučení</a:t>
            </a:r>
          </a:p>
          <a:p>
            <a:pPr lvl="0">
              <a:lnSpc>
                <a:spcPct val="150000"/>
              </a:lnSpc>
            </a:pPr>
            <a:endParaRPr lang="cs-CZ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1043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618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599"/>
            <a:ext cx="7886700" cy="1453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Denní stacionář v Bruntále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5183953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61505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Přeměna ústavu na chráněné bydlení komunitního typu v Olomouckém kraji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945637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32905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Rekonstrukce nevyužitých prostor na sociální byty ve Velké Bíteši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3644948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4.3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Infrastruktura ve zdravotnictví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1957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314" y="396956"/>
            <a:ext cx="7547373" cy="67782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Návrh financí pro ČR </a:t>
            </a:r>
            <a:r>
              <a:rPr lang="cs-CZ" sz="3200" dirty="0">
                <a:solidFill>
                  <a:srgbClr val="1D70B8"/>
                </a:solidFill>
                <a:ea typeface="+mn-ea"/>
              </a:rPr>
              <a:t>pro </a:t>
            </a:r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období 2021-2027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9610" y="1596044"/>
            <a:ext cx="8104780" cy="4549575"/>
          </a:xfrm>
        </p:spPr>
        <p:txBody>
          <a:bodyPr>
            <a:normAutofit/>
          </a:bodyPr>
          <a:lstStyle/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879"/>
              </a:spcBef>
              <a:buNone/>
            </a:pPr>
            <a:r>
              <a:rPr lang="cs-CZ" sz="1600" dirty="0">
                <a:solidFill>
                  <a:srgbClr val="878787"/>
                </a:solidFill>
              </a:rPr>
              <a:t>      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*      EUR = 25 Kč</a:t>
            </a:r>
          </a:p>
          <a:p>
            <a:pPr marL="0" indent="0">
              <a:spcBef>
                <a:spcPts val="879"/>
              </a:spcBef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      **     v běžných cenách</a:t>
            </a:r>
          </a:p>
          <a:p>
            <a:pPr marL="0" indent="0">
              <a:spcBef>
                <a:spcPts val="879"/>
              </a:spcBef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      ***    v cenách roku 2018</a:t>
            </a:r>
          </a:p>
          <a:p>
            <a:pPr marL="0" indent="0">
              <a:spcBef>
                <a:spcPts val="879"/>
              </a:spcBef>
              <a:buNone/>
            </a:pPr>
            <a:r>
              <a:rPr lang="cs-CZ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Celková alokace pro období 2021-2027 pro ČR klesla na 17,76 mld. EUR</a:t>
            </a:r>
          </a:p>
          <a:p>
            <a:pPr>
              <a:lnSpc>
                <a:spcPct val="150000"/>
              </a:lnSpc>
              <a:spcBef>
                <a:spcPts val="879"/>
              </a:spcBef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Propad objemu financování politiky soudržnosti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pro ČR o 24 %</a:t>
            </a:r>
            <a:endParaRPr lang="cs-CZ" sz="16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79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879"/>
              </a:spcBef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spcBef>
                <a:spcPts val="879"/>
              </a:spcBef>
              <a:buNone/>
            </a:pPr>
            <a:endParaRPr lang="cs-CZ" sz="2344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85672"/>
              </p:ext>
            </p:extLst>
          </p:nvPr>
        </p:nvGraphicFramePr>
        <p:xfrm>
          <a:off x="1191467" y="1596045"/>
          <a:ext cx="6761067" cy="160989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938745">
                  <a:extLst>
                    <a:ext uri="{9D8B030D-6E8A-4147-A177-3AD203B41FA5}">
                      <a16:colId xmlns:a16="http://schemas.microsoft.com/office/drawing/2014/main" val="1003197274"/>
                    </a:ext>
                  </a:extLst>
                </a:gridCol>
                <a:gridCol w="1757389">
                  <a:extLst>
                    <a:ext uri="{9D8B030D-6E8A-4147-A177-3AD203B41FA5}">
                      <a16:colId xmlns:a16="http://schemas.microsoft.com/office/drawing/2014/main" val="3827464893"/>
                    </a:ext>
                  </a:extLst>
                </a:gridCol>
                <a:gridCol w="2064933">
                  <a:extLst>
                    <a:ext uri="{9D8B030D-6E8A-4147-A177-3AD203B41FA5}">
                      <a16:colId xmlns:a16="http://schemas.microsoft.com/office/drawing/2014/main" val="1970055405"/>
                    </a:ext>
                  </a:extLst>
                </a:gridCol>
              </a:tblGrid>
              <a:tr h="51538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Fond/Období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EFRR </a:t>
                      </a: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EUR)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EFRR </a:t>
                      </a: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(mld. Kč)*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589090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2014-2020**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7154700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2021-2027***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874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1274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620"/>
            <a:ext cx="7886700" cy="153707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4.3 </a:t>
            </a:r>
            <a:br>
              <a:rPr lang="cs-CZ" sz="3200" dirty="0"/>
            </a:br>
            <a:r>
              <a:rPr lang="cs-CZ" sz="3200" dirty="0"/>
              <a:t>Infrastruktura ve zdravotnictví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36" y="1340416"/>
            <a:ext cx="7886700" cy="484975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Primární péče – vznik a modernizace urgentních příjmů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Výstavba krajského urgentního příjmu poskytujícího urgentní a 	intenzivní péči v jednom celku (příjmová část, ambulantní část, expektační 	lůžková část, resuscitační a intenzivní lůžková část)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bg2">
                    <a:lumMod val="50000"/>
                  </a:schemeClr>
                </a:solidFill>
              </a:rPr>
              <a:t>Integrovaná péče, integrace zdravotních a sociálních služeb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deinstitucionalizace psychiatrické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Vybudování Centra duševního zdraví komunitního typu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následné a dlouhodobé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Technické vybavení poskytovatelů péče (monitory vitálních funkcí, 	polohovací elektrická lůžka, mechanické vozíky, chodítka, antidekubitní 	matrace, schodolezy, zvedáky do vany…)</a:t>
            </a:r>
          </a:p>
        </p:txBody>
      </p:sp>
      <p:pic>
        <p:nvPicPr>
          <p:cNvPr id="5" name="Grafický objekt 4" descr="Nemocnice">
            <a:extLst>
              <a:ext uri="{FF2B5EF4-FFF2-40B4-BE49-F238E27FC236}">
                <a16:creationId xmlns:a16="http://schemas.microsoft.com/office/drawing/2014/main" id="{6808EE82-E9B4-490B-A063-2F62502E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997" y="3595178"/>
            <a:ext cx="340232" cy="340232"/>
          </a:xfrm>
          <a:prstGeom prst="rect">
            <a:avLst/>
          </a:prstGeom>
        </p:spPr>
      </p:pic>
      <p:pic>
        <p:nvPicPr>
          <p:cNvPr id="9" name="Grafický objekt 8" descr="Přespání">
            <a:extLst>
              <a:ext uri="{FF2B5EF4-FFF2-40B4-BE49-F238E27FC236}">
                <a16:creationId xmlns:a16="http://schemas.microsoft.com/office/drawing/2014/main" id="{FC77A5CA-FEDE-4F13-AA64-E8D3C90E6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997" y="4514303"/>
            <a:ext cx="340232" cy="340232"/>
          </a:xfrm>
          <a:prstGeom prst="rect">
            <a:avLst/>
          </a:prstGeom>
        </p:spPr>
      </p:pic>
      <p:pic>
        <p:nvPicPr>
          <p:cNvPr id="11" name="Grafický objekt 10" descr="Ambulance">
            <a:extLst>
              <a:ext uri="{FF2B5EF4-FFF2-40B4-BE49-F238E27FC236}">
                <a16:creationId xmlns:a16="http://schemas.microsoft.com/office/drawing/2014/main" id="{0F34734C-6123-41D5-BE3A-311D9FD43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883" y="1842452"/>
            <a:ext cx="751114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2909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620"/>
            <a:ext cx="7886700" cy="153707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Specifický cíl 4.3 </a:t>
            </a:r>
            <a:br>
              <a:rPr lang="cs-CZ" sz="3200" dirty="0"/>
            </a:br>
            <a:r>
              <a:rPr lang="cs-CZ" sz="3200" dirty="0"/>
              <a:t>Infrastruktura ve zdravotnictví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36" y="1514587"/>
            <a:ext cx="7886700" cy="484975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paliativní a hospicové péče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Přístrojové vybavení lůžkového hospice nebo mobilního 	paliativního týmu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integrované onkologické péče ve všeobecných nemocnicích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Přístrojové vybavení (lineární urychlovač, přístroj pro 	</a:t>
            </a:r>
            <a:r>
              <a:rPr lang="cs-CZ" sz="1600" dirty="0" err="1">
                <a:solidFill>
                  <a:schemeClr val="bg2">
                    <a:lumMod val="50000"/>
                  </a:schemeClr>
                </a:solidFill>
              </a:rPr>
              <a:t>brachyterapii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, RTG simulátor apod.)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dostupnost integrované zdravotně-sociální péče v perinatologii a gerontologii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Přístrojové vybavení (ultrazvukové a sonografické přístroje, 	polohovací lůžka, ventilátory, rehabilitační pomůcky apod.)</a:t>
            </a:r>
          </a:p>
        </p:txBody>
      </p:sp>
      <p:pic>
        <p:nvPicPr>
          <p:cNvPr id="5" name="Grafický objekt 4" descr="Stetoskop">
            <a:extLst>
              <a:ext uri="{FF2B5EF4-FFF2-40B4-BE49-F238E27FC236}">
                <a16:creationId xmlns:a16="http://schemas.microsoft.com/office/drawing/2014/main" id="{FF66B22E-6FA0-47AD-A0C5-18A57F933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371" y="4166351"/>
            <a:ext cx="389122" cy="389122"/>
          </a:xfrm>
          <a:prstGeom prst="rect">
            <a:avLst/>
          </a:prstGeom>
        </p:spPr>
      </p:pic>
      <p:pic>
        <p:nvPicPr>
          <p:cNvPr id="7" name="Grafický objekt 6" descr="Zdravotnictví">
            <a:extLst>
              <a:ext uri="{FF2B5EF4-FFF2-40B4-BE49-F238E27FC236}">
                <a16:creationId xmlns:a16="http://schemas.microsoft.com/office/drawing/2014/main" id="{76A69185-B598-4253-A09D-D9A52DFB7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557" y="1575658"/>
            <a:ext cx="387251" cy="387251"/>
          </a:xfrm>
          <a:prstGeom prst="rect">
            <a:avLst/>
          </a:prstGeom>
        </p:spPr>
      </p:pic>
      <p:pic>
        <p:nvPicPr>
          <p:cNvPr id="9" name="Grafický objekt 8" descr="Jehla">
            <a:extLst>
              <a:ext uri="{FF2B5EF4-FFF2-40B4-BE49-F238E27FC236}">
                <a16:creationId xmlns:a16="http://schemas.microsoft.com/office/drawing/2014/main" id="{0C0E4CBE-F981-467C-80C2-3E2E2A1773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557" y="2858031"/>
            <a:ext cx="387251" cy="3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8233"/>
      </p:ext>
    </p:extLst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4.3 </a:t>
            </a:r>
            <a:br>
              <a:rPr lang="cs-CZ" sz="3600" dirty="0"/>
            </a:br>
            <a:r>
              <a:rPr lang="cs-CZ" sz="3600" dirty="0"/>
              <a:t>Infrastruktura ve zdravotnictví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449704"/>
            <a:ext cx="7886700" cy="4515161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na zdravotní přístroje je v souladu se stanoviskem Přístrojové komise Ministerstva zdravotnictví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DI psychiatrické péče je v souladu se Strategií reformy psychiatrické péče v ČR</a:t>
            </a:r>
          </a:p>
        </p:txBody>
      </p:sp>
    </p:spTree>
    <p:extLst>
      <p:ext uri="{BB962C8B-B14F-4D97-AF65-F5344CB8AC3E}">
        <p14:creationId xmlns:p14="http://schemas.microsoft.com/office/powerpoint/2010/main" val="2227527579"/>
      </p:ext>
    </p:extLst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3263"/>
            <a:ext cx="7886700" cy="14647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Urgentní příjem – příjmová část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2259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86"/>
            <a:ext cx="7886700" cy="1931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Příklad: Urgentní příjem – expektační lůžková část</a:t>
            </a:r>
            <a:r>
              <a:rPr lang="cs-CZ" sz="4000" dirty="0"/>
              <a:t/>
            </a:r>
            <a:br>
              <a:rPr lang="cs-CZ" sz="4000" dirty="0"/>
            </a:b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6244530"/>
      </p:ext>
    </p:extLst>
  </p:cSld>
  <p:clrMapOvr>
    <a:masterClrMapping/>
  </p:clrMapOvr>
  <p:transition spd="slow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1" r="1833"/>
          <a:stretch/>
        </p:blipFill>
        <p:spPr>
          <a:xfrm>
            <a:off x="0" y="0"/>
            <a:ext cx="9143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2400" dirty="0">
                <a:solidFill>
                  <a:srgbClr val="1D70B8"/>
                </a:solidFill>
              </a:rPr>
              <a:t>Specifický cíl 5.1 </a:t>
            </a:r>
            <a:br>
              <a:rPr lang="cs-CZ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Kulturní dědictví a cestovní ruch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3148"/>
      </p:ext>
    </p:extLst>
  </p:cSld>
  <p:clrMapOvr>
    <a:masterClrMapping/>
  </p:clrMapOvr>
  <p:transition spd="slow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2164"/>
            <a:ext cx="7886700" cy="919276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Specifický cíl 5.1 </a:t>
            </a:r>
            <a:br>
              <a:rPr lang="cs-CZ" sz="3200" dirty="0"/>
            </a:br>
            <a:r>
              <a:rPr lang="cs-CZ" sz="3200" dirty="0"/>
              <a:t>Kulturní dědictví a cestovní ruch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011"/>
            <a:ext cx="7886700" cy="46634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Revitalizace, odborná infrastruktura a vybavení pro činnost: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kulturních památek,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krajských, státních a obecních muzeí,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knihoven vykonávajících regionální funkce a základních knihoven se specializovaným knihovním fondem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expozice, depozitáře, návštěvnická centra, technické zázemí, 	edukační centra, konzervace a restaurování, parky u památek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turistická informační centra, turistické trasy, naučné stezky, 	záchytná parkoviště, navigační systémy měst a obcí</a:t>
            </a: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id="{E26047D6-52D5-4C2D-8033-5467EE33D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775" y="2077587"/>
            <a:ext cx="280827" cy="280827"/>
          </a:xfrm>
          <a:prstGeom prst="rect">
            <a:avLst/>
          </a:prstGeom>
        </p:spPr>
      </p:pic>
      <p:pic>
        <p:nvPicPr>
          <p:cNvPr id="5" name="Grafický objekt 4" descr="Banka">
            <a:extLst>
              <a:ext uri="{FF2B5EF4-FFF2-40B4-BE49-F238E27FC236}">
                <a16:creationId xmlns:a16="http://schemas.microsoft.com/office/drawing/2014/main" id="{F2797961-4AC1-4E57-A4CE-9B1554B35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775" y="2547985"/>
            <a:ext cx="292868" cy="292868"/>
          </a:xfrm>
          <a:prstGeom prst="rect">
            <a:avLst/>
          </a:prstGeom>
        </p:spPr>
      </p:pic>
      <p:pic>
        <p:nvPicPr>
          <p:cNvPr id="6" name="Grafický objekt 5" descr="Knihy">
            <a:extLst>
              <a:ext uri="{FF2B5EF4-FFF2-40B4-BE49-F238E27FC236}">
                <a16:creationId xmlns:a16="http://schemas.microsoft.com/office/drawing/2014/main" id="{46FB2080-5BE8-4594-BFBC-472ABBF149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455" y="3023791"/>
            <a:ext cx="262188" cy="262188"/>
          </a:xfrm>
          <a:prstGeom prst="rect">
            <a:avLst/>
          </a:prstGeom>
        </p:spPr>
      </p:pic>
      <p:pic>
        <p:nvPicPr>
          <p:cNvPr id="7" name="Grafický objekt 6" descr="Túra">
            <a:extLst>
              <a:ext uri="{FF2B5EF4-FFF2-40B4-BE49-F238E27FC236}">
                <a16:creationId xmlns:a16="http://schemas.microsoft.com/office/drawing/2014/main" id="{230F08D2-2AF6-498F-989A-7E6F8E66FA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7894" y="4554015"/>
            <a:ext cx="420756" cy="4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6468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/>
              <a:t>Specifický cíl 5.1 </a:t>
            </a:r>
            <a:br>
              <a:rPr lang="cs-CZ" sz="3600" dirty="0"/>
            </a:br>
            <a:r>
              <a:rPr lang="cs-CZ" sz="3600" dirty="0"/>
              <a:t>Kulturní dědictví a cestovní ruch</a:t>
            </a:r>
            <a:br>
              <a:rPr lang="cs-CZ" sz="3600" dirty="0"/>
            </a:br>
            <a:r>
              <a:rPr lang="cs-CZ" sz="2700" b="0" dirty="0"/>
              <a:t>Klíčové parametry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42" y="1310498"/>
            <a:ext cx="7209008" cy="4723604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</a:pPr>
            <a:endParaRPr lang="cs-CZ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Využití ITI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Projekty bude zřejmě možné realizovat jen na území ITI nebo MAS (CP 5)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Památka musí být kulturní památkou a být po realizaci projektu zpřístupněna veřejnosti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Muzea – státní, krajská a obecní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Knihovny – obecní s regionální funkcí; základní se specializovaným fondem; Národní knihovna ČR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Cestovní ruch – projekt realizován mimo zvláště chráněná území a území soustavy  NATURA 2000</a:t>
            </a: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id="{120083E6-94F5-4B56-A775-82FF6EFCB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172" y="2959015"/>
            <a:ext cx="390806" cy="390806"/>
          </a:xfrm>
          <a:prstGeom prst="rect">
            <a:avLst/>
          </a:prstGeom>
        </p:spPr>
      </p:pic>
      <p:pic>
        <p:nvPicPr>
          <p:cNvPr id="5" name="Grafický objekt 4" descr="Knihy">
            <a:extLst>
              <a:ext uri="{FF2B5EF4-FFF2-40B4-BE49-F238E27FC236}">
                <a16:creationId xmlns:a16="http://schemas.microsoft.com/office/drawing/2014/main" id="{9E59B4D6-8187-4436-85B1-027F15DB2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830" y="4416809"/>
            <a:ext cx="367632" cy="367632"/>
          </a:xfrm>
          <a:prstGeom prst="rect">
            <a:avLst/>
          </a:prstGeom>
        </p:spPr>
      </p:pic>
      <p:pic>
        <p:nvPicPr>
          <p:cNvPr id="6" name="Grafický objekt 5" descr="Túra">
            <a:extLst>
              <a:ext uri="{FF2B5EF4-FFF2-40B4-BE49-F238E27FC236}">
                <a16:creationId xmlns:a16="http://schemas.microsoft.com/office/drawing/2014/main" id="{AB636AD5-0A22-486D-8431-0396191BD3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231" y="5313840"/>
            <a:ext cx="388755" cy="388755"/>
          </a:xfrm>
          <a:prstGeom prst="rect">
            <a:avLst/>
          </a:prstGeom>
        </p:spPr>
      </p:pic>
      <p:pic>
        <p:nvPicPr>
          <p:cNvPr id="7" name="Grafický objekt 6" descr="Banka">
            <a:extLst>
              <a:ext uri="{FF2B5EF4-FFF2-40B4-BE49-F238E27FC236}">
                <a16:creationId xmlns:a16="http://schemas.microsoft.com/office/drawing/2014/main" id="{107B9A55-9765-4450-8842-B60F4DB07A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2835" y="3849086"/>
            <a:ext cx="401825" cy="401825"/>
          </a:xfrm>
          <a:prstGeom prst="rect">
            <a:avLst/>
          </a:prstGeom>
        </p:spPr>
      </p:pic>
      <p:pic>
        <p:nvPicPr>
          <p:cNvPr id="13" name="Grafický objekt 12" descr="Lupa">
            <a:extLst>
              <a:ext uri="{FF2B5EF4-FFF2-40B4-BE49-F238E27FC236}">
                <a16:creationId xmlns:a16="http://schemas.microsoft.com/office/drawing/2014/main" id="{632D10AD-3AC9-4FDE-8C1C-808557722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952" y="1957468"/>
            <a:ext cx="326335" cy="326335"/>
          </a:xfrm>
          <a:prstGeom prst="rect">
            <a:avLst/>
          </a:prstGeom>
        </p:spPr>
      </p:pic>
      <p:pic>
        <p:nvPicPr>
          <p:cNvPr id="15" name="Grafický objekt 14" descr="Nápověda">
            <a:extLst>
              <a:ext uri="{FF2B5EF4-FFF2-40B4-BE49-F238E27FC236}">
                <a16:creationId xmlns:a16="http://schemas.microsoft.com/office/drawing/2014/main" id="{157255F1-C97C-4146-93FB-B006F6C320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5891" y="2452143"/>
            <a:ext cx="326571" cy="3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89552"/>
      </p:ext>
    </p:extLst>
  </p:cSld>
  <p:clrMapOvr>
    <a:masterClrMapping/>
  </p:clrMapOvr>
  <p:transition spd="slow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r="5611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0628"/>
            <a:ext cx="6858000" cy="2172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Příklad: Revitalizace vnitřku věže památky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3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74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r="22684"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71" y="560006"/>
            <a:ext cx="6607629" cy="1116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Příklad: Nová expozice v muzeu</a:t>
            </a:r>
            <a:br>
              <a:rPr lang="cs-CZ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8070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62859"/>
            <a:ext cx="7886700" cy="98755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Klíčové změny pro období 2021+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50411"/>
            <a:ext cx="7886700" cy="4882173"/>
          </a:xfrm>
        </p:spPr>
        <p:txBody>
          <a:bodyPr>
            <a:normAutofit/>
          </a:bodyPr>
          <a:lstStyle/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EU nemá konkrétní strategii pro nové období (obdoba EU 2020)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Snížení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počtu tematických cílů z 11 na 5 cílů politiky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Zvýšení podílu tematické koncentrace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Významné snížení míry spolufinancování z rozpočtu EU 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včetně CLLD projektů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Pravidlo N+2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Kategorizace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regionů (3 kategorie v ČR)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Zvýšení limitu pro udržitelný rozvoj měst (z 5 na 6 %)</a:t>
            </a:r>
          </a:p>
          <a:p>
            <a:pPr marL="457200" lvl="2" indent="-457200">
              <a:lnSpc>
                <a:spcPct val="150000"/>
              </a:lnSpc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jako vždy změna terminologie…</a:t>
            </a:r>
          </a:p>
          <a:p>
            <a:pPr marL="457200" lvl="2" indent="-457200">
              <a:lnSpc>
                <a:spcPct val="150000"/>
              </a:lnSpc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2" indent="-457200">
              <a:buFont typeface="+mj-lt"/>
              <a:buAutoNum type="arabicParenR"/>
            </a:pPr>
            <a:endParaRPr lang="cs-CZ" dirty="0"/>
          </a:p>
          <a:p>
            <a:pPr marL="457200" lvl="2" indent="-457200">
              <a:buFont typeface="+mj-lt"/>
              <a:buAutoNum type="arabicParenR"/>
            </a:pPr>
            <a:endParaRPr lang="cs-CZ" dirty="0"/>
          </a:p>
          <a:p>
            <a:pPr marL="0" lvl="2" indent="0">
              <a:buNone/>
            </a:pPr>
            <a:endParaRPr lang="cs-CZ" dirty="0"/>
          </a:p>
          <a:p>
            <a:pPr marL="0" lvl="2" indent="0">
              <a:buNone/>
            </a:pPr>
            <a:endParaRPr lang="cs-CZ" sz="1758" b="1" dirty="0"/>
          </a:p>
        </p:txBody>
      </p:sp>
    </p:spTree>
    <p:extLst>
      <p:ext uri="{BB962C8B-B14F-4D97-AF65-F5344CB8AC3E}">
        <p14:creationId xmlns:p14="http://schemas.microsoft.com/office/powerpoint/2010/main" val="3359842057"/>
      </p:ext>
    </p:extLst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0" y="-1"/>
            <a:ext cx="9143980" cy="685799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15" y="5117418"/>
            <a:ext cx="6955971" cy="20780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Příklad</a:t>
            </a:r>
            <a:r>
              <a:rPr lang="en-US" sz="3200" dirty="0">
                <a:solidFill>
                  <a:srgbClr val="FFFFFF"/>
                </a:solidFill>
              </a:rPr>
              <a:t>: </a:t>
            </a:r>
            <a:r>
              <a:rPr lang="cs-CZ" sz="3200" dirty="0">
                <a:solidFill>
                  <a:srgbClr val="FFFFFF"/>
                </a:solidFill>
              </a:rPr>
              <a:t>Rekonstrukce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cs-CZ" sz="3200" dirty="0">
                <a:solidFill>
                  <a:srgbClr val="FFFFFF"/>
                </a:solidFill>
              </a:rPr>
              <a:t>městské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cs-CZ" sz="3200" dirty="0">
                <a:solidFill>
                  <a:srgbClr val="FFFFFF"/>
                </a:solidFill>
              </a:rPr>
              <a:t>knihovny</a:t>
            </a:r>
            <a: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3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030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interiér, dítě, stůl&#10;&#10;Popis byl vytvořen automaticky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srgbClr val="1D70B8"/>
                </a:solidFill>
              </a:rPr>
              <a:t>Specifický </a:t>
            </a:r>
            <a:r>
              <a:rPr lang="cs-CZ" sz="2400" dirty="0">
                <a:solidFill>
                  <a:srgbClr val="1D70B8"/>
                </a:solidFill>
              </a:rPr>
              <a:t>cíl</a:t>
            </a:r>
            <a:r>
              <a:rPr lang="en-US" sz="2400" dirty="0">
                <a:solidFill>
                  <a:srgbClr val="1D70B8"/>
                </a:solidFill>
              </a:rPr>
              <a:t>  5.2 </a:t>
            </a:r>
            <a:br>
              <a:rPr lang="en-US" sz="2400" dirty="0">
                <a:solidFill>
                  <a:srgbClr val="1D70B8"/>
                </a:solidFill>
              </a:rPr>
            </a:br>
            <a:r>
              <a:rPr lang="cs-CZ" sz="2400" dirty="0">
                <a:solidFill>
                  <a:srgbClr val="1D70B8"/>
                </a:solidFill>
              </a:rPr>
              <a:t>Komunitně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vedený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místní</a:t>
            </a:r>
            <a:r>
              <a:rPr lang="en-US" sz="2400" dirty="0">
                <a:solidFill>
                  <a:srgbClr val="1D70B8"/>
                </a:solidFill>
              </a:rPr>
              <a:t> </a:t>
            </a:r>
            <a:r>
              <a:rPr lang="cs-CZ" sz="2400" dirty="0">
                <a:solidFill>
                  <a:srgbClr val="1D70B8"/>
                </a:solidFill>
              </a:rPr>
              <a:t>rozvoj</a:t>
            </a:r>
            <a:endParaRPr lang="en-US" sz="2400" dirty="0">
              <a:solidFill>
                <a:srgbClr val="1D70B8"/>
              </a:solidFill>
              <a:latin typeface="+mj-lt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45940"/>
      </p:ext>
    </p:extLst>
  </p:cSld>
  <p:clrMapOvr>
    <a:masterClrMapping/>
  </p:clrMapOvr>
  <p:transition spd="slow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7" y="192084"/>
            <a:ext cx="8419248" cy="1083088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/>
            </a:r>
            <a:br>
              <a:rPr lang="cs-CZ" sz="3600" dirty="0"/>
            </a:br>
            <a:r>
              <a:rPr lang="cs-CZ" sz="3200" dirty="0"/>
              <a:t>Specifický cíl 5.2 </a:t>
            </a:r>
            <a:br>
              <a:rPr lang="cs-CZ" sz="3200" dirty="0"/>
            </a:br>
            <a:r>
              <a:rPr lang="cs-CZ" sz="3200" dirty="0"/>
              <a:t>Komunitně vedený místní rozvoj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324" y="1449520"/>
            <a:ext cx="8262591" cy="4989594"/>
          </a:xfrm>
        </p:spPr>
        <p:txBody>
          <a:bodyPr numCol="1">
            <a:noAutofit/>
          </a:bodyPr>
          <a:lstStyle/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Bezpečnost v dopravě (např. chodníky, lávky, mosty, retardéry, semafory…) vč. rekonstrukcí místních komunikací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Infrastruktura pro cyklistickou dopravu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Revitalizace veřejných prostranství a budování zelené infrastruktury 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Podpora jednotek sboru dobrovolných hasičů kategorie II, III, V (požární zbrojnice, požární technika, zdroje požární vody v obcích)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Modernizace mateřských škol a infrastruktury dětských skupin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Základní školy ve vazbě na odborné učebny a učebny neúplných škol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Infrastruktura pro sociální služby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Revitalizace kulturních památek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Revitalizace a vybavení městských a obecních muzeí</a:t>
            </a:r>
          </a:p>
          <a:p>
            <a:pPr marL="0" lv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Rekonstrukce a vybavení obecních profesionálních knihoven</a:t>
            </a:r>
          </a:p>
          <a:p>
            <a:pPr marL="0" indent="0">
              <a:lnSpc>
                <a:spcPts val="2000"/>
              </a:lnSpc>
              <a:buNone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Veřejná infrastruktura udržitelného cestovního ruchu</a:t>
            </a:r>
          </a:p>
        </p:txBody>
      </p:sp>
      <p:pic>
        <p:nvPicPr>
          <p:cNvPr id="5" name="Grafický objekt 4" descr="Scéna na mostě">
            <a:extLst>
              <a:ext uri="{FF2B5EF4-FFF2-40B4-BE49-F238E27FC236}">
                <a16:creationId xmlns:a16="http://schemas.microsoft.com/office/drawing/2014/main" id="{81811778-BFF5-4C9F-8AA2-426717981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186" y="1477027"/>
            <a:ext cx="318138" cy="318138"/>
          </a:xfrm>
          <a:prstGeom prst="rect">
            <a:avLst/>
          </a:prstGeom>
        </p:spPr>
      </p:pic>
      <p:pic>
        <p:nvPicPr>
          <p:cNvPr id="7" name="Grafický objekt 6" descr="Projížďka na kole">
            <a:extLst>
              <a:ext uri="{FF2B5EF4-FFF2-40B4-BE49-F238E27FC236}">
                <a16:creationId xmlns:a16="http://schemas.microsoft.com/office/drawing/2014/main" id="{C0E09F56-65FE-43FD-9C70-3E874959D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118" y="2026155"/>
            <a:ext cx="326515" cy="326515"/>
          </a:xfrm>
          <a:prstGeom prst="rect">
            <a:avLst/>
          </a:prstGeom>
        </p:spPr>
      </p:pic>
      <p:pic>
        <p:nvPicPr>
          <p:cNvPr id="11" name="Grafický objekt 10" descr="Třída">
            <a:extLst>
              <a:ext uri="{FF2B5EF4-FFF2-40B4-BE49-F238E27FC236}">
                <a16:creationId xmlns:a16="http://schemas.microsoft.com/office/drawing/2014/main" id="{78217B7C-A700-4A5F-8601-B28D3A1D5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077" y="3863342"/>
            <a:ext cx="326515" cy="326515"/>
          </a:xfrm>
          <a:prstGeom prst="rect">
            <a:avLst/>
          </a:prstGeom>
        </p:spPr>
      </p:pic>
      <p:pic>
        <p:nvPicPr>
          <p:cNvPr id="13" name="Grafický objekt 12" descr="Knihy">
            <a:extLst>
              <a:ext uri="{FF2B5EF4-FFF2-40B4-BE49-F238E27FC236}">
                <a16:creationId xmlns:a16="http://schemas.microsoft.com/office/drawing/2014/main" id="{A842E0B1-5579-489C-BC4E-61EB3443C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722" y="5397019"/>
            <a:ext cx="262188" cy="262188"/>
          </a:xfrm>
          <a:prstGeom prst="rect">
            <a:avLst/>
          </a:prstGeom>
        </p:spPr>
      </p:pic>
      <p:pic>
        <p:nvPicPr>
          <p:cNvPr id="15" name="Grafický objekt 14" descr="Les">
            <a:extLst>
              <a:ext uri="{FF2B5EF4-FFF2-40B4-BE49-F238E27FC236}">
                <a16:creationId xmlns:a16="http://schemas.microsoft.com/office/drawing/2014/main" id="{70405199-0C71-4741-A11A-A3B659DB73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173" y="2470882"/>
            <a:ext cx="326516" cy="326516"/>
          </a:xfrm>
          <a:prstGeom prst="rect">
            <a:avLst/>
          </a:prstGeom>
        </p:spPr>
      </p:pic>
      <p:pic>
        <p:nvPicPr>
          <p:cNvPr id="17" name="Grafický objekt 16" descr="Hasič">
            <a:extLst>
              <a:ext uri="{FF2B5EF4-FFF2-40B4-BE49-F238E27FC236}">
                <a16:creationId xmlns:a16="http://schemas.microsoft.com/office/drawing/2014/main" id="{91534A87-D882-4940-A50B-79D08A50CF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9173" y="2932066"/>
            <a:ext cx="326516" cy="326516"/>
          </a:xfrm>
          <a:prstGeom prst="rect">
            <a:avLst/>
          </a:prstGeom>
        </p:spPr>
      </p:pic>
      <p:pic>
        <p:nvPicPr>
          <p:cNvPr id="19" name="Grafický objekt 18" descr="Děti">
            <a:extLst>
              <a:ext uri="{FF2B5EF4-FFF2-40B4-BE49-F238E27FC236}">
                <a16:creationId xmlns:a16="http://schemas.microsoft.com/office/drawing/2014/main" id="{74D944DC-6A34-4995-AB5E-E66FD1E35C0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8946" y="3460437"/>
            <a:ext cx="345646" cy="345646"/>
          </a:xfrm>
          <a:prstGeom prst="rect">
            <a:avLst/>
          </a:prstGeom>
        </p:spPr>
      </p:pic>
      <p:pic>
        <p:nvPicPr>
          <p:cNvPr id="21" name="Grafický objekt 20" descr="Osoba na vozíku">
            <a:extLst>
              <a:ext uri="{FF2B5EF4-FFF2-40B4-BE49-F238E27FC236}">
                <a16:creationId xmlns:a16="http://schemas.microsoft.com/office/drawing/2014/main" id="{F7087DFC-79E7-4F2D-AA28-E9E8E93D4E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7798" y="4257849"/>
            <a:ext cx="292869" cy="292869"/>
          </a:xfrm>
          <a:prstGeom prst="rect">
            <a:avLst/>
          </a:prstGeom>
        </p:spPr>
      </p:pic>
      <p:pic>
        <p:nvPicPr>
          <p:cNvPr id="25" name="Grafický objekt 24" descr="Banka">
            <a:extLst>
              <a:ext uri="{FF2B5EF4-FFF2-40B4-BE49-F238E27FC236}">
                <a16:creationId xmlns:a16="http://schemas.microsoft.com/office/drawing/2014/main" id="{32EF18AB-0A3E-4F0C-A23D-EA7C70B3E83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8077" y="4985939"/>
            <a:ext cx="292868" cy="292868"/>
          </a:xfrm>
          <a:prstGeom prst="rect">
            <a:avLst/>
          </a:prstGeom>
        </p:spPr>
      </p:pic>
      <p:pic>
        <p:nvPicPr>
          <p:cNvPr id="27" name="Grafický objekt 26" descr="Túra">
            <a:extLst>
              <a:ext uri="{FF2B5EF4-FFF2-40B4-BE49-F238E27FC236}">
                <a16:creationId xmlns:a16="http://schemas.microsoft.com/office/drawing/2014/main" id="{6E41D6E2-2E4E-4BD3-80D9-631901CCE18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1212" y="5746367"/>
            <a:ext cx="326955" cy="326955"/>
          </a:xfrm>
          <a:prstGeom prst="rect">
            <a:avLst/>
          </a:prstGeom>
        </p:spPr>
      </p:pic>
      <p:pic>
        <p:nvPicPr>
          <p:cNvPr id="29" name="Grafický objekt 28" descr="Scéna na hradě">
            <a:extLst>
              <a:ext uri="{FF2B5EF4-FFF2-40B4-BE49-F238E27FC236}">
                <a16:creationId xmlns:a16="http://schemas.microsoft.com/office/drawing/2014/main" id="{BF11A3B7-5A63-4F6F-B6B4-DD4D2387830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0118" y="4613959"/>
            <a:ext cx="280827" cy="28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4014"/>
      </p:ext>
    </p:extLst>
  </p:cSld>
  <p:clrMapOvr>
    <a:masterClrMapping/>
  </p:clrMapOvr>
  <p:transition spd="slow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2164"/>
            <a:ext cx="7886700" cy="919276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/>
            </a:r>
            <a:br>
              <a:rPr lang="cs-CZ" sz="3600" dirty="0"/>
            </a:br>
            <a:r>
              <a:rPr lang="cs-CZ" sz="3200" dirty="0"/>
              <a:t>Specifický cíl 5.2 </a:t>
            </a:r>
            <a:br>
              <a:rPr lang="cs-CZ" sz="3200" dirty="0"/>
            </a:br>
            <a:r>
              <a:rPr lang="cs-CZ" sz="3200" dirty="0"/>
              <a:t>Komunitně vedený místní rozvoj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2400" b="0" dirty="0"/>
              <a:t>Klíčové parametry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5886"/>
            <a:ext cx="7886700" cy="4108993"/>
          </a:xfrm>
        </p:spPr>
        <p:txBody>
          <a:bodyPr>
            <a:normAutofit/>
          </a:bodyPr>
          <a:lstStyle/>
          <a:p>
            <a:pPr lvl="0"/>
            <a:endParaRPr lang="cs-CZ" sz="1700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Podpora už nebude 95 % z EU jako v IROP 2014-2020, nově podpora podle kategorie regionů 70 % nebo 55 % z EU jako u individuálních projektů</a:t>
            </a:r>
          </a:p>
          <a:p>
            <a:pPr lvl="0">
              <a:lnSpc>
                <a:spcPct val="200000"/>
              </a:lnSpc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Projekt je realizován na území MAS se schválenou strategií CLLD</a:t>
            </a:r>
          </a:p>
          <a:p>
            <a:pPr lvl="0"/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45209"/>
      </p:ext>
    </p:extLst>
  </p:cSld>
  <p:clrMapOvr>
    <a:masterClrMapping/>
  </p:clrMapOvr>
  <p:transition spd="slow">
    <p:push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08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cs-CZ" sz="3200" u="sng" dirty="0"/>
              <a:t>Návrh</a:t>
            </a:r>
            <a:r>
              <a:rPr lang="cs-CZ" sz="3200" dirty="0"/>
              <a:t> rozdělení alokace v IROP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20919"/>
              </p:ext>
            </p:extLst>
          </p:nvPr>
        </p:nvGraphicFramePr>
        <p:xfrm>
          <a:off x="466637" y="1041510"/>
          <a:ext cx="8210726" cy="50394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25587">
                  <a:extLst>
                    <a:ext uri="{9D8B030D-6E8A-4147-A177-3AD203B41FA5}">
                      <a16:colId xmlns:a16="http://schemas.microsoft.com/office/drawing/2014/main" val="1867840939"/>
                    </a:ext>
                  </a:extLst>
                </a:gridCol>
                <a:gridCol w="1411458">
                  <a:extLst>
                    <a:ext uri="{9D8B030D-6E8A-4147-A177-3AD203B41FA5}">
                      <a16:colId xmlns:a16="http://schemas.microsoft.com/office/drawing/2014/main" val="662236333"/>
                    </a:ext>
                  </a:extLst>
                </a:gridCol>
                <a:gridCol w="1659272">
                  <a:extLst>
                    <a:ext uri="{9D8B030D-6E8A-4147-A177-3AD203B41FA5}">
                      <a16:colId xmlns:a16="http://schemas.microsoft.com/office/drawing/2014/main" val="3530945834"/>
                    </a:ext>
                  </a:extLst>
                </a:gridCol>
                <a:gridCol w="537629">
                  <a:extLst>
                    <a:ext uri="{9D8B030D-6E8A-4147-A177-3AD203B41FA5}">
                      <a16:colId xmlns:a16="http://schemas.microsoft.com/office/drawing/2014/main" val="1760559365"/>
                    </a:ext>
                  </a:extLst>
                </a:gridCol>
                <a:gridCol w="1427071">
                  <a:extLst>
                    <a:ext uri="{9D8B030D-6E8A-4147-A177-3AD203B41FA5}">
                      <a16:colId xmlns:a16="http://schemas.microsoft.com/office/drawing/2014/main" val="2967593070"/>
                    </a:ext>
                  </a:extLst>
                </a:gridCol>
                <a:gridCol w="1649709">
                  <a:extLst>
                    <a:ext uri="{9D8B030D-6E8A-4147-A177-3AD203B41FA5}">
                      <a16:colId xmlns:a16="http://schemas.microsoft.com/office/drawing/2014/main" val="362767184"/>
                    </a:ext>
                  </a:extLst>
                </a:gridCol>
              </a:tblGrid>
              <a:tr h="1507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Cíl politiky/priorit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Specifický cíl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Téma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Fond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Podíl priority na celkové alokaci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Podíl alokace SC na celkové alokaci OP (%)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69198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1 – priorita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eGovernment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38471"/>
                  </a:ext>
                </a:extLst>
              </a:tr>
              <a:tr h="274794"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CP2 – priorita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Městská mobilita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90925"/>
                  </a:ext>
                </a:extLst>
              </a:tr>
              <a:tr h="958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48700"/>
                  </a:ext>
                </a:extLst>
              </a:tr>
              <a:tr h="4438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Veřejná prostranství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58548"/>
                  </a:ext>
                </a:extLst>
              </a:tr>
              <a:tr h="2747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8942"/>
                  </a:ext>
                </a:extLst>
              </a:tr>
              <a:tr h="2878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3 – priorita 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3.1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Silnice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73311"/>
                  </a:ext>
                </a:extLst>
              </a:tr>
              <a:tr h="274794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4 – priorita 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Vzdělávání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10007"/>
                  </a:ext>
                </a:extLst>
              </a:tr>
              <a:tr h="4438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Sociální infrastruktura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94826"/>
                  </a:ext>
                </a:extLst>
              </a:tr>
              <a:tr h="2747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4.3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Zdravotnictví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53687"/>
                  </a:ext>
                </a:extLst>
              </a:tr>
              <a:tr h="4260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 5 – priorita 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5.1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Kultura a cestovní ruch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6583"/>
                  </a:ext>
                </a:extLst>
              </a:tr>
              <a:tr h="4012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i="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93738"/>
                  </a:ext>
                </a:extLst>
              </a:tr>
              <a:tr h="2191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 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CLLD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8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88632"/>
      </p:ext>
    </p:extLst>
  </p:cSld>
  <p:clrMapOvr>
    <a:masterClrMapping/>
  </p:clrMapOvr>
  <p:transition spd="slow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71359" y="102096"/>
            <a:ext cx="8972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Srovnání</a:t>
            </a:r>
            <a:r>
              <a:rPr lang="cs-CZ" sz="3200" b="1" dirty="0">
                <a:solidFill>
                  <a:srgbClr val="1D71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rozdělení alokace IROP dle specifických cílů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E0DCB65-8507-459F-9175-466AB98E3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24242"/>
              </p:ext>
            </p:extLst>
          </p:nvPr>
        </p:nvGraphicFramePr>
        <p:xfrm>
          <a:off x="843910" y="1187769"/>
          <a:ext cx="7456181" cy="492524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071161">
                  <a:extLst>
                    <a:ext uri="{9D8B030D-6E8A-4147-A177-3AD203B41FA5}">
                      <a16:colId xmlns:a16="http://schemas.microsoft.com/office/drawing/2014/main" val="2878704802"/>
                    </a:ext>
                  </a:extLst>
                </a:gridCol>
                <a:gridCol w="2692510">
                  <a:extLst>
                    <a:ext uri="{9D8B030D-6E8A-4147-A177-3AD203B41FA5}">
                      <a16:colId xmlns:a16="http://schemas.microsoft.com/office/drawing/2014/main" val="446095008"/>
                    </a:ext>
                  </a:extLst>
                </a:gridCol>
                <a:gridCol w="2692510">
                  <a:extLst>
                    <a:ext uri="{9D8B030D-6E8A-4147-A177-3AD203B41FA5}">
                      <a16:colId xmlns:a16="http://schemas.microsoft.com/office/drawing/2014/main" val="841202113"/>
                    </a:ext>
                  </a:extLst>
                </a:gridCol>
              </a:tblGrid>
              <a:tr h="664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alokace SC na celkové alokaci OP v aktuálním období (%)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alokace SC na celkové alokaci OP pro nové období (%)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55443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Silnice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0250566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Doprava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54575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IZS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802003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infrastruktura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088724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Zdravotnictví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2592373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Vzdělávání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10391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4629131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E-government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68218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CLLD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1510082"/>
                  </a:ext>
                </a:extLst>
              </a:tr>
              <a:tr h="419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Veřejné prostranství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cs-CZ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02505"/>
                  </a:ext>
                </a:extLst>
              </a:tr>
            </a:tbl>
          </a:graphicData>
        </a:graphic>
      </p:graphicFrame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CxnSpPr>
            <a:cxnSpLocks/>
          </p:cNvCxnSpPr>
          <p:nvPr/>
        </p:nvCxnSpPr>
        <p:spPr>
          <a:xfrm>
            <a:off x="6589939" y="2024743"/>
            <a:ext cx="0" cy="239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CxnSpPr>
            <a:cxnSpLocks/>
          </p:cNvCxnSpPr>
          <p:nvPr/>
        </p:nvCxnSpPr>
        <p:spPr>
          <a:xfrm flipV="1">
            <a:off x="6589939" y="2446565"/>
            <a:ext cx="0" cy="253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CxnSpPr>
            <a:cxnSpLocks/>
          </p:cNvCxnSpPr>
          <p:nvPr/>
        </p:nvCxnSpPr>
        <p:spPr>
          <a:xfrm flipV="1">
            <a:off x="6589939" y="2806578"/>
            <a:ext cx="1" cy="324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CxnSpPr>
            <a:cxnSpLocks/>
          </p:cNvCxnSpPr>
          <p:nvPr/>
        </p:nvCxnSpPr>
        <p:spPr>
          <a:xfrm flipH="1" flipV="1">
            <a:off x="6605815" y="4895203"/>
            <a:ext cx="3174" cy="355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CxnSpPr>
            <a:cxnSpLocks/>
          </p:cNvCxnSpPr>
          <p:nvPr/>
        </p:nvCxnSpPr>
        <p:spPr>
          <a:xfrm flipH="1">
            <a:off x="6291943" y="3826328"/>
            <a:ext cx="4306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CxnSpPr>
            <a:cxnSpLocks/>
          </p:cNvCxnSpPr>
          <p:nvPr/>
        </p:nvCxnSpPr>
        <p:spPr>
          <a:xfrm flipH="1">
            <a:off x="6291943" y="5476874"/>
            <a:ext cx="4293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62805E0-1169-48E5-9C39-27612F2CECDC}"/>
              </a:ext>
            </a:extLst>
          </p:cNvPr>
          <p:cNvCxnSpPr>
            <a:cxnSpLocks/>
          </p:cNvCxnSpPr>
          <p:nvPr/>
        </p:nvCxnSpPr>
        <p:spPr>
          <a:xfrm flipV="1">
            <a:off x="6589939" y="3200982"/>
            <a:ext cx="1" cy="324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F464286-AD9D-434D-8FC4-BC34361A417A}"/>
              </a:ext>
            </a:extLst>
          </p:cNvPr>
          <p:cNvCxnSpPr>
            <a:cxnSpLocks/>
          </p:cNvCxnSpPr>
          <p:nvPr/>
        </p:nvCxnSpPr>
        <p:spPr>
          <a:xfrm>
            <a:off x="6576672" y="4088946"/>
            <a:ext cx="0" cy="239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B6978E2-ECF8-4719-A7AE-113F458DBB73}"/>
              </a:ext>
            </a:extLst>
          </p:cNvPr>
          <p:cNvCxnSpPr>
            <a:cxnSpLocks/>
          </p:cNvCxnSpPr>
          <p:nvPr/>
        </p:nvCxnSpPr>
        <p:spPr>
          <a:xfrm>
            <a:off x="6589939" y="4513184"/>
            <a:ext cx="19050" cy="277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1917"/>
      </p:ext>
    </p:extLst>
  </p:cSld>
  <p:clrMapOvr>
    <a:masterClrMapping/>
  </p:clrMapOvr>
  <p:transition spd="slow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387314"/>
            <a:ext cx="6913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Implementační struktura IROP 2021-2027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2011417"/>
            <a:ext cx="7704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Řídicí orgán IROP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Ministerstvo pro místní rozvoj; odbor řízení operačních programů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Zprostředkující subjekt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Centrum pro regionální rozvoj České republiky s krajskými pobočkami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Nositelé integrovaných strategií ITI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(už ne jako zprostředkující subjekty) a CLLD; stávající IPRÚ se stanou ITI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801916"/>
      </p:ext>
    </p:extLst>
  </p:cSld>
  <p:clrMapOvr>
    <a:masterClrMapping/>
  </p:clrMapOvr>
  <p:transition spd="slow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567454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Otevřená témata v IROP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82217"/>
            <a:ext cx="789934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kofinancování projektů ze státního rozpočtu 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pro jednotlivé aktivity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 N+2 na absorpční kapacitu 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Regionálních akčních plánů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Koordinovaný přístup k sociálnímu vyloučení 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Rozhraní s ostatními operačními programy</a:t>
            </a:r>
          </a:p>
          <a:p>
            <a:pPr marL="800100" lvl="1" indent="-342900">
              <a:lnSpc>
                <a:spcPct val="2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indikátorové soustavy</a:t>
            </a: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6997712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439"/>
            <a:ext cx="7886700" cy="125319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1D70B8"/>
                </a:solidFill>
                <a:ea typeface="+mn-ea"/>
              </a:rPr>
              <a:t>Harmonogram přípravy IROP 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16574"/>
              </p:ext>
            </p:extLst>
          </p:nvPr>
        </p:nvGraphicFramePr>
        <p:xfrm>
          <a:off x="493939" y="903514"/>
          <a:ext cx="8156122" cy="436306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255681">
                  <a:extLst>
                    <a:ext uri="{9D8B030D-6E8A-4147-A177-3AD203B41FA5}">
                      <a16:colId xmlns:a16="http://schemas.microsoft.com/office/drawing/2014/main" val="3516168902"/>
                    </a:ext>
                  </a:extLst>
                </a:gridCol>
                <a:gridCol w="2052396">
                  <a:extLst>
                    <a:ext uri="{9D8B030D-6E8A-4147-A177-3AD203B41FA5}">
                      <a16:colId xmlns:a16="http://schemas.microsoft.com/office/drawing/2014/main" val="36766155"/>
                    </a:ext>
                  </a:extLst>
                </a:gridCol>
                <a:gridCol w="1848045">
                  <a:extLst>
                    <a:ext uri="{9D8B030D-6E8A-4147-A177-3AD203B41FA5}">
                      <a16:colId xmlns:a16="http://schemas.microsoft.com/office/drawing/2014/main" val="2959381974"/>
                    </a:ext>
                  </a:extLst>
                </a:gridCol>
              </a:tblGrid>
              <a:tr h="587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Úkol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Termín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8355515"/>
                  </a:ext>
                </a:extLst>
              </a:tr>
              <a:tr h="467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Roadshow po krajích k IROP 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1-2Q/2020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 a CRR ČR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615432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Návrh IROP 2021-2027 na vládu pro informaci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MMR - NOK/Vláda</a:t>
                      </a:r>
                      <a:endParaRPr lang="cs-CZ" sz="14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6375865"/>
                  </a:ext>
                </a:extLst>
              </a:tr>
              <a:tr h="467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Neformální a formální vyjednávání PD IROP s EK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2019 - 2021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IROP/EK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416821"/>
                  </a:ext>
                </a:extLst>
              </a:tr>
              <a:tr h="4905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Obecného nařízení, nařízení k EFRR  a Víceletého finančního rámce (VFR)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Evropský parlament</a:t>
                      </a:r>
                      <a:endParaRPr lang="cs-CZ" sz="14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2200677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Pravidel spolufinancování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 schválení VFR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Ministerstvo financí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7505796"/>
                  </a:ext>
                </a:extLst>
              </a:tr>
              <a:tr h="4787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Dokončení integrovaných strategií (ITI, CLLD)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4Q/2020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 a nositelé ITI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7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Schválení PD IROP 2021-2027 ze strany EK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pololetí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Evropská komise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30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PRVNÍ VÝZVY IROP 2021 - 2027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cca červen 2021 (optimální varianta)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399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21868"/>
      </p:ext>
    </p:extLst>
  </p:cSld>
  <p:clrMapOvr>
    <a:masterClrMapping/>
  </p:clrMapOvr>
  <p:transition spd="slow"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93293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3519771" y="1094884"/>
            <a:ext cx="6023146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INSPIROVAT SE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KONZULTOVAT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NEČEKAT</a:t>
            </a: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7" name="Grafický objekt 6" descr="Chat">
            <a:extLst>
              <a:ext uri="{FF2B5EF4-FFF2-40B4-BE49-F238E27FC236}">
                <a16:creationId xmlns:a16="http://schemas.microsoft.com/office/drawing/2014/main" id="{BA3276EC-A9C9-4A6E-B843-2C98081DB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5382" y="3009640"/>
            <a:ext cx="647615" cy="647615"/>
          </a:xfrm>
          <a:prstGeom prst="rect">
            <a:avLst/>
          </a:prstGeom>
        </p:spPr>
      </p:pic>
      <p:pic>
        <p:nvPicPr>
          <p:cNvPr id="9" name="Grafický objekt 8" descr="Běh">
            <a:extLst>
              <a:ext uri="{FF2B5EF4-FFF2-40B4-BE49-F238E27FC236}">
                <a16:creationId xmlns:a16="http://schemas.microsoft.com/office/drawing/2014/main" id="{F6C38FD5-ECDA-4450-8452-DC0667094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5382" y="3936055"/>
            <a:ext cx="647615" cy="647615"/>
          </a:xfrm>
          <a:prstGeom prst="rect">
            <a:avLst/>
          </a:prstGeom>
        </p:spPr>
      </p:pic>
      <p:pic>
        <p:nvPicPr>
          <p:cNvPr id="11" name="Grafický objekt 10" descr="Skupinová pracovní debata">
            <a:extLst>
              <a:ext uri="{FF2B5EF4-FFF2-40B4-BE49-F238E27FC236}">
                <a16:creationId xmlns:a16="http://schemas.microsoft.com/office/drawing/2014/main" id="{DC8D8876-8527-4A59-BCD2-2E7647741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0584" y="1959055"/>
            <a:ext cx="817213" cy="8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1195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047" y="263347"/>
            <a:ext cx="7848728" cy="92483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Kategorie regionů a snížení úrovně spolufinancování EU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05478" y="1481117"/>
            <a:ext cx="7933043" cy="4198323"/>
          </a:xfrm>
          <a:prstGeom prst="rect">
            <a:avLst/>
          </a:prstGeom>
        </p:spPr>
        <p:txBody>
          <a:bodyPr anchor="ctr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650" lvl="1" indent="-274865" defTabSz="879569">
              <a:spcBef>
                <a:spcPts val="429"/>
              </a:spcBef>
            </a:pPr>
            <a:endParaRPr lang="cs-CZ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84863"/>
              </p:ext>
            </p:extLst>
          </p:nvPr>
        </p:nvGraphicFramePr>
        <p:xfrm>
          <a:off x="804183" y="1298748"/>
          <a:ext cx="7535635" cy="474131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517377">
                  <a:extLst>
                    <a:ext uri="{9D8B030D-6E8A-4147-A177-3AD203B41FA5}">
                      <a16:colId xmlns:a16="http://schemas.microsoft.com/office/drawing/2014/main" val="1732113649"/>
                    </a:ext>
                  </a:extLst>
                </a:gridCol>
                <a:gridCol w="1460238">
                  <a:extLst>
                    <a:ext uri="{9D8B030D-6E8A-4147-A177-3AD203B41FA5}">
                      <a16:colId xmlns:a16="http://schemas.microsoft.com/office/drawing/2014/main" val="3044555941"/>
                    </a:ext>
                  </a:extLst>
                </a:gridCol>
                <a:gridCol w="1558020">
                  <a:extLst>
                    <a:ext uri="{9D8B030D-6E8A-4147-A177-3AD203B41FA5}">
                      <a16:colId xmlns:a16="http://schemas.microsoft.com/office/drawing/2014/main" val="2746508836"/>
                    </a:ext>
                  </a:extLst>
                </a:gridCol>
              </a:tblGrid>
              <a:tr h="11744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Kategorie regionů /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Spolufinancování EU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2014 - 2020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2021 - 2027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8744598"/>
                  </a:ext>
                </a:extLst>
              </a:tr>
              <a:tr h="9558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 rozvinuté regiony </a:t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3591275"/>
                  </a:ext>
                </a:extLst>
              </a:tr>
              <a:tr h="1148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Přechodové regiony</a:t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Čechy – Středočeský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Jihozápad – Plzeňský, Jihočeský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Jihovýchod – Jihomoravský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kraj, Kraj Vysočina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pt-BR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55 %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2263031"/>
                  </a:ext>
                </a:extLst>
              </a:tr>
              <a:tr h="1435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rozvinuté regiony</a:t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Severozápad – Ústecký a Karlovarský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Severovýchod – </a:t>
                      </a:r>
                      <a:r>
                        <a:rPr lang="cs-CZ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</a:t>
                      </a: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Liberecký, </a:t>
                      </a: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</a:t>
                      </a:r>
                      <a:r>
                        <a:rPr lang="cs-CZ" sz="16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Moravskoslezsko – Moravskoslezský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Morava – Olomoucký a Zlínský kraj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 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70 %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153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672850"/>
      </p:ext>
    </p:extLst>
  </p:cSld>
  <p:clrMapOvr>
    <a:masterClrMapping/>
  </p:clrMapOvr>
  <p:transition spd="slow">
    <p:push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567454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IROP 2021-2027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855142" y="1936000"/>
            <a:ext cx="628885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www.irop.mmr.cz</a:t>
            </a:r>
            <a:endParaRPr lang="cs-CZ" sz="24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irop@mmr.cz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" name="Grafický objekt 2" descr="E-mail">
            <a:extLst>
              <a:ext uri="{FF2B5EF4-FFF2-40B4-BE49-F238E27FC236}">
                <a16:creationId xmlns:a16="http://schemas.microsoft.com/office/drawing/2014/main" id="{301360EB-A5E0-442A-AAA0-386A667B9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4652" y="3448542"/>
            <a:ext cx="678689" cy="599036"/>
          </a:xfrm>
          <a:prstGeom prst="rect">
            <a:avLst/>
          </a:prstGeom>
        </p:spPr>
      </p:pic>
      <p:pic>
        <p:nvPicPr>
          <p:cNvPr id="7" name="Grafický objekt 6" descr="Internet">
            <a:extLst>
              <a:ext uri="{FF2B5EF4-FFF2-40B4-BE49-F238E27FC236}">
                <a16:creationId xmlns:a16="http://schemas.microsoft.com/office/drawing/2014/main" id="{65D276EE-AFC9-4942-BD49-0571F66A88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9380" y="2366729"/>
            <a:ext cx="723961" cy="7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063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440"/>
            <a:ext cx="7886700" cy="560718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Cíle politiky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22790"/>
              </p:ext>
            </p:extLst>
          </p:nvPr>
        </p:nvGraphicFramePr>
        <p:xfrm>
          <a:off x="702260" y="1058558"/>
          <a:ext cx="7739481" cy="49778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386169">
                  <a:extLst>
                    <a:ext uri="{9D8B030D-6E8A-4147-A177-3AD203B41FA5}">
                      <a16:colId xmlns:a16="http://schemas.microsoft.com/office/drawing/2014/main" val="158889808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3333043847"/>
                    </a:ext>
                  </a:extLst>
                </a:gridCol>
              </a:tblGrid>
              <a:tr h="443671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Cíle politiky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IROP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7521187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Inteligentní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Evropa díky inovativní a inteligentní ekonomické transformaci</a:t>
                      </a:r>
                    </a:p>
                    <a:p>
                      <a:pPr algn="l"/>
                      <a:endParaRPr lang="cs-CZ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2296797"/>
                  </a:ext>
                </a:extLst>
              </a:tr>
              <a:tr h="1169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Zelenější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nízkouhlíková a odolná Evropa díky podpoře čisté a spravedlivé transformace energetiky, zelených a modrých investic, oběhového hospodářství, přizpůsobení se změnám klimatu a prevence a řízení rizik 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13204002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 propojená 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Evropa zvýšením mobility a regionální ICT konektivity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888838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Sociálnější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Evropa – provádění evropského pilíře sociálních práv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554657"/>
                  </a:ext>
                </a:extLst>
              </a:tr>
              <a:tr h="843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Evropa </a:t>
                      </a:r>
                      <a:r>
                        <a:rPr lang="cs-CZ" sz="16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bližší občanům </a:t>
                      </a:r>
                      <a:r>
                        <a:rPr lang="cs-CZ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trvale udržitelný a integrovaný rozvoj všech</a:t>
                      </a:r>
                      <a:r>
                        <a:rPr lang="cs-CZ" sz="16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typů území</a:t>
                      </a:r>
                      <a:endParaRPr lang="cs-CZ" sz="16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  <a:endParaRPr lang="cs-CZ" sz="16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336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10735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2653</Words>
  <Application>Microsoft Office PowerPoint</Application>
  <PresentationFormat>Předvádění na obrazovce (4:3)</PresentationFormat>
  <Paragraphs>619</Paragraphs>
  <Slides>80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Times New Roman</vt:lpstr>
      <vt:lpstr>Wingdings</vt:lpstr>
      <vt:lpstr>Motiv Office</vt:lpstr>
      <vt:lpstr>       Představení návrhu  IROP 2021-2027 </vt:lpstr>
      <vt:lpstr>Program roadshow IROP</vt:lpstr>
      <vt:lpstr>       Zahájení konference – úvodní slovo   Zdeněk Semorád náměstek pro řízení sekce evropských a národních programů, MMR</vt:lpstr>
      <vt:lpstr> Změny v novém programovém období  2021-2027   Zdeněk Semorád náměstek pro řízení sekce evropských a národních programů, MMR</vt:lpstr>
      <vt:lpstr>   Legislativa pro období 2021-2027</vt:lpstr>
      <vt:lpstr>   Návrh financí pro ČR pro období 2021-2027</vt:lpstr>
      <vt:lpstr>Klíčové změny pro období 2021+</vt:lpstr>
      <vt:lpstr>Kategorie regionů a snížení úrovně spolufinancování EU</vt:lpstr>
      <vt:lpstr>Cíle politiky</vt:lpstr>
      <vt:lpstr>Prezentace aplikace PowerPoint</vt:lpstr>
      <vt:lpstr>Prezentace aplikace PowerPoint</vt:lpstr>
      <vt:lpstr>Prezentace aplikace PowerPoint</vt:lpstr>
      <vt:lpstr>Tematická koncentrace v Evropském fondu pro regionální rozvoj </vt:lpstr>
      <vt:lpstr>Příprava programů po roce 2020 na národní úrovni </vt:lpstr>
      <vt:lpstr>Architektura období 2021+ </vt:lpstr>
      <vt:lpstr>Příjemci podpory v IROP 2014-2020</vt:lpstr>
      <vt:lpstr>Obce jako příjemci podpory v IROP</vt:lpstr>
      <vt:lpstr>Podpora IROP v krajích</vt:lpstr>
      <vt:lpstr>Již zrealizováno v Pardubickém kraji z IROP</vt:lpstr>
      <vt:lpstr>Již zrealizováno v Pardubickém kraji z IROP</vt:lpstr>
      <vt:lpstr>Prezentace aplikace PowerPoint</vt:lpstr>
      <vt:lpstr>Prezentace aplikace PowerPoint</vt:lpstr>
      <vt:lpstr>Představení návrhu IROP 2021-2027   Aleš Pekárek Řídicí orgán IROP, MMR</vt:lpstr>
      <vt:lpstr>Prezentace aplikace PowerPoint</vt:lpstr>
      <vt:lpstr>Prezentace aplikace PowerPoint</vt:lpstr>
      <vt:lpstr>Specifický cíl  1.1  eGovernment a kybernetická bezpečnost</vt:lpstr>
      <vt:lpstr>Specifický cíl 1.1  eGovernment a kybernetická bezpečnost  </vt:lpstr>
      <vt:lpstr>Specifický cíl 1.1  eGovernment a kybernetická bezpečnost  </vt:lpstr>
      <vt:lpstr>Specifický cíl 1.1  eGovernment a kybernetická bezpečnost  </vt:lpstr>
      <vt:lpstr>Specifický cíl 1.1  eGovernment a kybernetická bezpečnost Klíčové parametry </vt:lpstr>
      <vt:lpstr>Specifický cíl 2.1  Čistá a aktivní mobilita</vt:lpstr>
      <vt:lpstr>Specifický cíl 2.1  Čistá a aktivní mobilita </vt:lpstr>
      <vt:lpstr>Specifický cíl 2.1  Čistá a aktivní mobilita Klíčové parametry </vt:lpstr>
      <vt:lpstr>Příklad: Cyklostezka Čelákovice – Lázeň Toušeň  </vt:lpstr>
      <vt:lpstr>Příklad: Platební terminály v MHD Havířov </vt:lpstr>
      <vt:lpstr>Specifický cíl 2.2  Revitalizace měst a obcí</vt:lpstr>
      <vt:lpstr>Specifický cíl 2.2  Revitalizace měst a obcí </vt:lpstr>
      <vt:lpstr>Specifický cíl 2.2  Revitalizace měst a obcí Klíčové parametry </vt:lpstr>
      <vt:lpstr>Specifický cíl 2.3  Prevence rizik, zvýšení odolnosti a ochrana obyvatelstva</vt:lpstr>
      <vt:lpstr>Specifický cíl 2.3  Prevence rizik, zvýšení odolnosti a ochrana obyvatelstva </vt:lpstr>
      <vt:lpstr>Specifický cíl 2.3  Prevence rizik, zvýšení odolnosti a ochrana obyvatelstva Klíčové parametry </vt:lpstr>
      <vt:lpstr>Příklad: Velkokapacitní požární cisterna </vt:lpstr>
      <vt:lpstr>Specifický cíl 3.1  Silnice II. třídy</vt:lpstr>
      <vt:lpstr>Specifický cíl 3.1  Silnice II. třídy  </vt:lpstr>
      <vt:lpstr>Specifický cíl 3.1  Silnice II. třídy Klíčové parametry </vt:lpstr>
      <vt:lpstr>Prezentace aplikace PowerPoint</vt:lpstr>
      <vt:lpstr>Specifický cíl 4.1  Vzdělávací infrastruktura</vt:lpstr>
      <vt:lpstr>Specifický cíl 4.1  Vzdělávací infrastruktura </vt:lpstr>
      <vt:lpstr>Specifický cíl 4.1  Vzdělávací infrastruktura </vt:lpstr>
      <vt:lpstr>Specifický cíl 4.1  Vzdělávací infrastruktura Klíčové parametry </vt:lpstr>
      <vt:lpstr>Příklad: Novostavba MŠ Březová-Oleško</vt:lpstr>
      <vt:lpstr>Příklad: Učebny chemie na gymnáziu </vt:lpstr>
      <vt:lpstr>Specifický cíl 4.2  Sociální infrastruktura</vt:lpstr>
      <vt:lpstr>Specifický cíl 4.2   Sociální infrastruktura  </vt:lpstr>
      <vt:lpstr>Specifický cíl 4.2  Sociální infrastruktura Klíčové parametry </vt:lpstr>
      <vt:lpstr>Příklad: Denní stacionář v Bruntále </vt:lpstr>
      <vt:lpstr>Příklad: Přeměna ústavu na chráněné bydlení komunitního typu v Olomouckém kraji </vt:lpstr>
      <vt:lpstr>Příklad: Rekonstrukce nevyužitých prostor na sociální byty ve Velké Bíteši </vt:lpstr>
      <vt:lpstr>Specifický cíl 4.3  Infrastruktura ve zdravotnictví</vt:lpstr>
      <vt:lpstr>Specifický cíl 4.3  Infrastruktura ve zdravotnictví  </vt:lpstr>
      <vt:lpstr>Specifický cíl 4.3  Infrastruktura ve zdravotnictví  </vt:lpstr>
      <vt:lpstr>Specifický cíl 4.3  Infrastruktura ve zdravotnictví Klíčové parametry </vt:lpstr>
      <vt:lpstr>Příklad: Urgentní příjem – příjmová část </vt:lpstr>
      <vt:lpstr>Příklad: Urgentní příjem – expektační lůžková část </vt:lpstr>
      <vt:lpstr>Specifický cíl 5.1  Kulturní dědictví a cestovní ruch</vt:lpstr>
      <vt:lpstr> Specifický cíl 5.1  Kulturní dědictví a cestovní ruch  </vt:lpstr>
      <vt:lpstr>Specifický cíl 5.1  Kulturní dědictví a cestovní ruch Klíčové parametry </vt:lpstr>
      <vt:lpstr>Příklad: Revitalizace vnitřku věže památky  </vt:lpstr>
      <vt:lpstr>Příklad: Nová expozice v muzeu </vt:lpstr>
      <vt:lpstr>Příklad: Rekonstrukce městské knihovny </vt:lpstr>
      <vt:lpstr>Specifický cíl  5.2  Komunitně vedený místní rozvoj</vt:lpstr>
      <vt:lpstr> Specifický cíl 5.2  Komunitně vedený místní rozvoj </vt:lpstr>
      <vt:lpstr> Specifický cíl 5.2  Komunitně vedený místní rozvoj Klíčové parametry</vt:lpstr>
      <vt:lpstr>Návrh rozdělení alokace v IROP </vt:lpstr>
      <vt:lpstr>Prezentace aplikace PowerPoint</vt:lpstr>
      <vt:lpstr>Prezentace aplikace PowerPoint</vt:lpstr>
      <vt:lpstr>Prezentace aplikace PowerPoint</vt:lpstr>
      <vt:lpstr>Harmonogram přípravy IROP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návrhu  IROP 2021-2027</dc:title>
  <dc:creator>Jana Doležalová</dc:creator>
  <cp:lastModifiedBy>Fišerová Martina</cp:lastModifiedBy>
  <cp:revision>20</cp:revision>
  <dcterms:created xsi:type="dcterms:W3CDTF">2020-02-27T13:27:38Z</dcterms:created>
  <dcterms:modified xsi:type="dcterms:W3CDTF">2020-03-05T15:01:27Z</dcterms:modified>
</cp:coreProperties>
</file>