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50"/>
  </p:notesMasterIdLst>
  <p:handoutMasterIdLst>
    <p:handoutMasterId r:id="rId51"/>
  </p:handoutMasterIdLst>
  <p:sldIdLst>
    <p:sldId id="283" r:id="rId2"/>
    <p:sldId id="257" r:id="rId3"/>
    <p:sldId id="291" r:id="rId4"/>
    <p:sldId id="292" r:id="rId5"/>
    <p:sldId id="293" r:id="rId6"/>
    <p:sldId id="294" r:id="rId7"/>
    <p:sldId id="345" r:id="rId8"/>
    <p:sldId id="279" r:id="rId9"/>
    <p:sldId id="295" r:id="rId10"/>
    <p:sldId id="286" r:id="rId11"/>
    <p:sldId id="287" r:id="rId12"/>
    <p:sldId id="346" r:id="rId13"/>
    <p:sldId id="301" r:id="rId14"/>
    <p:sldId id="347" r:id="rId15"/>
    <p:sldId id="348" r:id="rId16"/>
    <p:sldId id="303" r:id="rId17"/>
    <p:sldId id="349" r:id="rId18"/>
    <p:sldId id="350" r:id="rId19"/>
    <p:sldId id="351" r:id="rId20"/>
    <p:sldId id="352" r:id="rId21"/>
    <p:sldId id="354" r:id="rId22"/>
    <p:sldId id="355" r:id="rId23"/>
    <p:sldId id="353" r:id="rId24"/>
    <p:sldId id="304" r:id="rId25"/>
    <p:sldId id="356" r:id="rId26"/>
    <p:sldId id="305" r:id="rId27"/>
    <p:sldId id="357" r:id="rId28"/>
    <p:sldId id="358" r:id="rId29"/>
    <p:sldId id="359" r:id="rId30"/>
    <p:sldId id="360" r:id="rId31"/>
    <p:sldId id="361" r:id="rId32"/>
    <p:sldId id="362" r:id="rId33"/>
    <p:sldId id="363" r:id="rId34"/>
    <p:sldId id="364" r:id="rId35"/>
    <p:sldId id="341" r:id="rId36"/>
    <p:sldId id="365" r:id="rId37"/>
    <p:sldId id="366" r:id="rId38"/>
    <p:sldId id="333" r:id="rId39"/>
    <p:sldId id="367" r:id="rId40"/>
    <p:sldId id="368" r:id="rId41"/>
    <p:sldId id="369" r:id="rId42"/>
    <p:sldId id="329" r:id="rId43"/>
    <p:sldId id="370" r:id="rId44"/>
    <p:sldId id="338" r:id="rId45"/>
    <p:sldId id="373" r:id="rId46"/>
    <p:sldId id="371" r:id="rId47"/>
    <p:sldId id="372" r:id="rId48"/>
    <p:sldId id="289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71B8"/>
    <a:srgbClr val="4C4C4C"/>
    <a:srgbClr val="AAAAAA"/>
    <a:srgbClr val="C0C0C0"/>
    <a:srgbClr val="1D7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24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114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7" d="100"/>
          <a:sy n="137" d="100"/>
        </p:scale>
        <p:origin x="3536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DA828EF0-7CBA-D14D-8B93-4AEC502D1E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160A80E7-8FBD-DD48-987B-63C5EE2A5E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856ED-4A75-E14F-82F9-3E3A8AD014FD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41A00D05-E443-ED44-AA5F-6BE2623753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14666CAB-A58F-8B4D-9AF9-5F2D5B2377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CA9EE-A766-5048-BAAD-8086428685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3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1D0AC-43AB-41D4-86E8-17FEADBDF08C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AEC34-F7C9-4DC8-A740-BE07CA305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312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37332"/>
            <a:ext cx="7772400" cy="1120814"/>
          </a:xfrm>
        </p:spPr>
        <p:txBody>
          <a:bodyPr anchor="b">
            <a:normAutofit/>
          </a:bodyPr>
          <a:lstStyle>
            <a:lvl1pPr algn="ctr">
              <a:defRPr sz="4600">
                <a:solidFill>
                  <a:srgbClr val="1D71B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17356"/>
            <a:ext cx="6858000" cy="940443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AB0A7F68-D4D0-EE48-ADB6-74D619B2C7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565" y="712485"/>
            <a:ext cx="2324847" cy="2324847"/>
          </a:xfrm>
          <a:prstGeom prst="rect">
            <a:avLst/>
          </a:prstGeom>
        </p:spPr>
      </p:pic>
      <p:pic>
        <p:nvPicPr>
          <p:cNvPr id="11" name="Obrázek 9">
            <a:extLst>
              <a:ext uri="{FF2B5EF4-FFF2-40B4-BE49-F238E27FC236}">
                <a16:creationId xmlns:a16="http://schemas.microsoft.com/office/drawing/2014/main" xmlns="" id="{09F6884B-19C6-B547-9D00-64DE7CB7E2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919" y="5986057"/>
            <a:ext cx="3874162" cy="87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96925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solidFill>
                  <a:srgbClr val="4C4C4C"/>
                </a:solidFill>
              </a:defRPr>
            </a:lvl1pPr>
            <a:lvl2pPr>
              <a:defRPr sz="2800">
                <a:solidFill>
                  <a:srgbClr val="4C4C4C"/>
                </a:solidFill>
              </a:defRPr>
            </a:lvl2pPr>
            <a:lvl3pPr>
              <a:defRPr sz="2400">
                <a:solidFill>
                  <a:srgbClr val="4C4C4C"/>
                </a:solidFill>
              </a:defRPr>
            </a:lvl3pPr>
            <a:lvl4pPr>
              <a:defRPr sz="2000">
                <a:solidFill>
                  <a:srgbClr val="4C4C4C"/>
                </a:solidFill>
              </a:defRPr>
            </a:lvl4pPr>
            <a:lvl5pPr>
              <a:defRPr sz="2000">
                <a:solidFill>
                  <a:srgbClr val="4C4C4C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4C4C4C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pPr/>
              <a:t>7.6.2021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xmlns="" id="{1A074390-F74A-354C-A8A5-C57569BB30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941528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4C4C4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4C4C4C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xmlns="" id="{421389A3-732E-0B4A-ACB1-A01D5B9F3E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86309"/>
      </p:ext>
    </p:extLst>
  </p:cSld>
  <p:clrMapOvr>
    <a:masterClrMapping/>
  </p:clrMapOvr>
  <p:transition spd="slow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330DCD1F-8273-9B41-842C-55AA1CBCCC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155772"/>
      </p:ext>
    </p:extLst>
  </p:cSld>
  <p:clrMapOvr>
    <a:masterClrMapping/>
  </p:clrMapOvr>
  <p:transition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F9E3345F-B1E1-B74A-90FF-CBB0717AC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881801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D71B8"/>
              </a:buClr>
              <a:buSzTx/>
              <a:buFont typeface="Arial" panose="020B0604020202020204" pitchFamily="34" charset="0"/>
              <a:buChar char="•"/>
              <a:tabLst/>
              <a:defRPr lang="cs-CZ" b="0" smtClean="0">
                <a:solidFill>
                  <a:srgbClr val="4C4C4C"/>
                </a:solidFill>
                <a:effectLst/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Pellentesque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justo</a:t>
            </a:r>
            <a:r>
              <a:rPr lang="cs-CZ" dirty="0"/>
              <a:t> </a:t>
            </a:r>
            <a:r>
              <a:rPr lang="cs-CZ" dirty="0" err="1"/>
              <a:t>laoreet</a:t>
            </a:r>
            <a:r>
              <a:rPr lang="cs-CZ" dirty="0"/>
              <a:t>, </a:t>
            </a:r>
            <a:r>
              <a:rPr lang="cs-CZ" dirty="0" err="1"/>
              <a:t>consectetur</a:t>
            </a:r>
            <a:r>
              <a:rPr lang="cs-CZ" dirty="0"/>
              <a:t> </a:t>
            </a:r>
            <a:r>
              <a:rPr lang="cs-CZ" dirty="0" err="1"/>
              <a:t>metus</a:t>
            </a:r>
            <a:r>
              <a:rPr lang="cs-CZ" dirty="0"/>
              <a:t> vitae, </a:t>
            </a:r>
            <a:r>
              <a:rPr lang="cs-CZ" dirty="0" err="1"/>
              <a:t>bibendum</a:t>
            </a:r>
            <a:r>
              <a:rPr lang="cs-CZ" dirty="0"/>
              <a:t> </a:t>
            </a:r>
            <a:r>
              <a:rPr lang="cs-CZ" dirty="0" err="1"/>
              <a:t>orci</a:t>
            </a:r>
            <a:r>
              <a:rPr lang="cs-CZ" dirty="0"/>
              <a:t>. </a:t>
            </a:r>
            <a:r>
              <a:rPr lang="cs-CZ" dirty="0" err="1"/>
              <a:t>Maece-nas</a:t>
            </a:r>
            <a:r>
              <a:rPr lang="cs-CZ" dirty="0"/>
              <a:t> </a:t>
            </a:r>
            <a:r>
              <a:rPr lang="cs-CZ" dirty="0" err="1"/>
              <a:t>placerat</a:t>
            </a:r>
            <a:r>
              <a:rPr lang="cs-CZ" dirty="0"/>
              <a:t> </a:t>
            </a:r>
            <a:r>
              <a:rPr lang="cs-CZ" dirty="0" err="1"/>
              <a:t>rhoncus</a:t>
            </a:r>
            <a:r>
              <a:rPr lang="cs-CZ" dirty="0"/>
              <a:t> </a:t>
            </a:r>
            <a:r>
              <a:rPr lang="cs-CZ" dirty="0" err="1"/>
              <a:t>cursus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non </a:t>
            </a:r>
            <a:r>
              <a:rPr lang="cs-CZ" dirty="0" err="1"/>
              <a:t>tincidunt</a:t>
            </a:r>
            <a:r>
              <a:rPr lang="cs-CZ" dirty="0"/>
              <a:t> </a:t>
            </a:r>
            <a:r>
              <a:rPr lang="cs-CZ" dirty="0" err="1"/>
              <a:t>arcu</a:t>
            </a:r>
            <a:r>
              <a:rPr lang="cs-CZ" dirty="0"/>
              <a:t>, </a:t>
            </a:r>
            <a:r>
              <a:rPr lang="cs-CZ" dirty="0" err="1"/>
              <a:t>nec</a:t>
            </a:r>
            <a:r>
              <a:rPr lang="cs-CZ" dirty="0"/>
              <a:t> </a:t>
            </a:r>
            <a:r>
              <a:rPr lang="cs-CZ" dirty="0" err="1"/>
              <a:t>dignissim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. </a:t>
            </a:r>
            <a:r>
              <a:rPr lang="cs-CZ" dirty="0" err="1"/>
              <a:t>Nam</a:t>
            </a:r>
            <a:r>
              <a:rPr lang="cs-CZ" dirty="0"/>
              <a:t> </a:t>
            </a:r>
            <a:r>
              <a:rPr lang="cs-CZ" dirty="0" err="1"/>
              <a:t>eget</a:t>
            </a:r>
            <a:r>
              <a:rPr lang="cs-CZ" dirty="0"/>
              <a:t> </a:t>
            </a:r>
            <a:r>
              <a:rPr lang="cs-CZ" dirty="0" err="1"/>
              <a:t>luctus</a:t>
            </a:r>
            <a:r>
              <a:rPr lang="cs-CZ" dirty="0"/>
              <a:t> </a:t>
            </a:r>
            <a:r>
              <a:rPr lang="cs-CZ" dirty="0" err="1"/>
              <a:t>nunc</a:t>
            </a:r>
            <a:r>
              <a:rPr lang="cs-CZ" dirty="0"/>
              <a:t>, a </a:t>
            </a:r>
            <a:r>
              <a:rPr lang="cs-CZ" dirty="0" err="1"/>
              <a:t>tempor</a:t>
            </a:r>
            <a:r>
              <a:rPr lang="cs-CZ" dirty="0"/>
              <a:t> elit.</a:t>
            </a:r>
          </a:p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938A1F98-B760-AE40-BB7A-7C3A16557D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303725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6902"/>
            <a:ext cx="7772400" cy="1461244"/>
          </a:xfrm>
        </p:spPr>
        <p:txBody>
          <a:bodyPr anchor="b">
            <a:normAutofit/>
          </a:bodyPr>
          <a:lstStyle>
            <a:lvl1pPr algn="ctr">
              <a:defRPr sz="5000">
                <a:solidFill>
                  <a:srgbClr val="1D71B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17356"/>
            <a:ext cx="6858000" cy="940443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8F366430-11DA-8440-B189-60763C833F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250828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799" y="3020315"/>
            <a:ext cx="7772400" cy="893479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rgbClr val="1D71B8"/>
                </a:solidFill>
              </a:defRPr>
            </a:lvl1pPr>
          </a:lstStyle>
          <a:p>
            <a:r>
              <a:rPr lang="cs-CZ" dirty="0"/>
              <a:t>Kontakt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2998" y="4074603"/>
            <a:ext cx="6858000" cy="1548944"/>
          </a:xfrm>
        </p:spPr>
        <p:txBody>
          <a:bodyPr>
            <a:noAutofit/>
          </a:bodyPr>
          <a:lstStyle>
            <a:lvl1pPr marL="0" indent="0" algn="ctr">
              <a:buNone/>
              <a:defRPr sz="15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Jméno Příjmení</a:t>
            </a:r>
          </a:p>
          <a:p>
            <a:r>
              <a:rPr lang="cs-CZ" dirty="0"/>
              <a:t>Funkce</a:t>
            </a:r>
          </a:p>
          <a:p>
            <a:r>
              <a:rPr lang="cs-CZ" dirty="0"/>
              <a:t>E-mail</a:t>
            </a:r>
          </a:p>
          <a:p>
            <a:r>
              <a:rPr lang="cs-CZ" dirty="0"/>
              <a:t>+420 XXX XXX XXX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7.6.2021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11" name="Obrázek 7">
            <a:extLst>
              <a:ext uri="{FF2B5EF4-FFF2-40B4-BE49-F238E27FC236}">
                <a16:creationId xmlns:a16="http://schemas.microsoft.com/office/drawing/2014/main" xmlns="" id="{BAB8336E-6ABE-9148-9775-A721FB3831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574" y="695469"/>
            <a:ext cx="2324847" cy="2324847"/>
          </a:xfrm>
          <a:prstGeom prst="rect">
            <a:avLst/>
          </a:prstGeom>
        </p:spPr>
      </p:pic>
      <p:pic>
        <p:nvPicPr>
          <p:cNvPr id="12" name="Obrázek 9">
            <a:extLst>
              <a:ext uri="{FF2B5EF4-FFF2-40B4-BE49-F238E27FC236}">
                <a16:creationId xmlns:a16="http://schemas.microsoft.com/office/drawing/2014/main" xmlns="" id="{728AF299-707A-414A-8E96-F69363FCD1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919" y="5986057"/>
            <a:ext cx="3874162" cy="87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55222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4C4C4C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7.6.2021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xmlns="" id="{CDD3CD2B-6111-3B4C-986A-6BB7D65A04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15837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7.6.2021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xmlns="" id="{38657F82-C1C0-1B49-B7E1-A0336AD371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08710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45172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8122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C4C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981465"/>
            <a:ext cx="3868340" cy="3070972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8122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C4C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81465"/>
            <a:ext cx="3887391" cy="3070972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7.6.2021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1" name="Obrázek 7">
            <a:extLst>
              <a:ext uri="{FF2B5EF4-FFF2-40B4-BE49-F238E27FC236}">
                <a16:creationId xmlns:a16="http://schemas.microsoft.com/office/drawing/2014/main" xmlns="" id="{5CA2F929-7DE9-FB44-8205-60DE302399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954642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pPr/>
              <a:t>7.6.2021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7">
            <a:extLst>
              <a:ext uri="{FF2B5EF4-FFF2-40B4-BE49-F238E27FC236}">
                <a16:creationId xmlns:a16="http://schemas.microsoft.com/office/drawing/2014/main" xmlns="" id="{A558BC38-68C5-B64D-8D19-ECDDAA12CD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711917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7.6.2021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7">
            <a:extLst>
              <a:ext uri="{FF2B5EF4-FFF2-40B4-BE49-F238E27FC236}">
                <a16:creationId xmlns:a16="http://schemas.microsoft.com/office/drawing/2014/main" xmlns="" id="{4E585451-76B5-7A41-AE3E-1D80BA01D6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602204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xmlns="" id="{5EB521AB-0A28-6B44-8E85-5B876EDAA72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60281"/>
            <a:ext cx="7863494" cy="4099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060140"/>
            <a:ext cx="20574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09803C-109F-484A-83D6-FFACFBED6390}" type="datetimeFigureOut">
              <a:rPr lang="cs-CZ" smtClean="0"/>
              <a:pPr/>
              <a:t>7.6.2021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060140"/>
            <a:ext cx="30861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060140"/>
            <a:ext cx="20574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42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slow"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1D71B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psv.cz/web/cz/stanoviska-a-doporucene-postupy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hyperlink" Target="http://www.irop.mmr.cz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rop.mmr.cz/cs/vyzvy/detaily-temat/react-eu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mailto:Marek.Mazanik@mmr.cz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op.mmr.cz/cs/Vyzvy" TargetMode="External"/><Relationship Id="rId2" Type="http://schemas.openxmlformats.org/officeDocument/2006/relationships/hyperlink" Target="http://www.irop.mmr.cz/cs/Zadatele-a-prijemci/Dokumenty/Dokumenty/Obecna-Pravidla-pro-zadatele-a-prijemc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irop/konzultacni-servis-irop/" TargetMode="External"/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rop.mmr.cz/cs/vyzv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3">
            <a:extLst>
              <a:ext uri="{FF2B5EF4-FFF2-40B4-BE49-F238E27FC236}">
                <a16:creationId xmlns:a16="http://schemas.microsoft.com/office/drawing/2014/main" xmlns="" id="{08C5FD0E-C1D2-FF4A-998E-2079AD2D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329804"/>
            <a:ext cx="7772400" cy="988226"/>
          </a:xfrm>
        </p:spPr>
        <p:txBody>
          <a:bodyPr anchor="ctr">
            <a:normAutofit/>
          </a:bodyPr>
          <a:lstStyle/>
          <a:p>
            <a:r>
              <a:rPr lang="cs-CZ" b="1" dirty="0" smtClean="0"/>
              <a:t>SEMINÁŘ PRO ŽADATELE</a:t>
            </a:r>
            <a:endParaRPr lang="cs-CZ" b="1" dirty="0"/>
          </a:p>
        </p:txBody>
      </p:sp>
      <p:sp>
        <p:nvSpPr>
          <p:cNvPr id="10" name="Podnadpis 4">
            <a:extLst>
              <a:ext uri="{FF2B5EF4-FFF2-40B4-BE49-F238E27FC236}">
                <a16:creationId xmlns:a16="http://schemas.microsoft.com/office/drawing/2014/main" xmlns="" id="{E06B037B-224E-8345-9319-6B2591EDC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18030"/>
            <a:ext cx="6858000" cy="738665"/>
          </a:xfrm>
        </p:spPr>
        <p:txBody>
          <a:bodyPr anchor="ctr"/>
          <a:lstStyle/>
          <a:p>
            <a:r>
              <a:rPr lang="cs-CZ" dirty="0" smtClean="0"/>
              <a:t>101. výzva SC 6.1 IROP</a:t>
            </a:r>
            <a:endParaRPr lang="cs-CZ" dirty="0"/>
          </a:p>
        </p:txBody>
      </p:sp>
      <p:sp>
        <p:nvSpPr>
          <p:cNvPr id="11" name="TextovéPole 5">
            <a:extLst>
              <a:ext uri="{FF2B5EF4-FFF2-40B4-BE49-F238E27FC236}">
                <a16:creationId xmlns:a16="http://schemas.microsoft.com/office/drawing/2014/main" xmlns="" id="{EC7820B1-DF86-AD48-B3D5-4BECF6BF0D1D}"/>
              </a:ext>
            </a:extLst>
          </p:cNvPr>
          <p:cNvSpPr txBox="1"/>
          <p:nvPr/>
        </p:nvSpPr>
        <p:spPr>
          <a:xfrm>
            <a:off x="2234235" y="5065902"/>
            <a:ext cx="467553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Datum: 4</a:t>
            </a:r>
            <a:r>
              <a:rPr lang="cs-CZ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cs-CZ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2021</a:t>
            </a:r>
            <a:endParaRPr lang="cs-CZ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Místo: </a:t>
            </a:r>
            <a:r>
              <a:rPr lang="cs-CZ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prezentace, MS </a:t>
            </a:r>
            <a:r>
              <a:rPr lang="cs-CZ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  <a:endParaRPr lang="cs-CZ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Přednášející</a:t>
            </a:r>
            <a:r>
              <a:rPr lang="cs-CZ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PhDr. Aleš Pekárek, Mgr. Marek Zeman</a:t>
            </a:r>
            <a:endParaRPr lang="cs-CZ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48799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PARAMETRY VÝZVY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1700" dirty="0"/>
              <a:t>101. výzva 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Datum zahájení realizace projektu</a:t>
            </a:r>
          </a:p>
          <a:p>
            <a:r>
              <a:rPr lang="cs-CZ" dirty="0" smtClean="0"/>
              <a:t>Datem </a:t>
            </a:r>
            <a:r>
              <a:rPr lang="cs-CZ" dirty="0"/>
              <a:t>zahájení realizace projektu se rozumí datum prvního právního úkonu týkajícího se aktivit projektu, na které byly vynaloženy způsobilé výdaje. </a:t>
            </a:r>
          </a:p>
          <a:p>
            <a:r>
              <a:rPr lang="cs-CZ" dirty="0" smtClean="0"/>
              <a:t>U </a:t>
            </a:r>
            <a:r>
              <a:rPr lang="cs-CZ" b="1" dirty="0"/>
              <a:t>neukončených </a:t>
            </a:r>
            <a:r>
              <a:rPr lang="cs-CZ" dirty="0"/>
              <a:t>projektů může nastat datum prvního právního úkonu </a:t>
            </a:r>
            <a:r>
              <a:rPr lang="cs-CZ" b="1" dirty="0"/>
              <a:t>před</a:t>
            </a:r>
            <a:r>
              <a:rPr lang="cs-CZ" dirty="0"/>
              <a:t> </a:t>
            </a:r>
            <a:r>
              <a:rPr lang="cs-CZ" b="1" dirty="0"/>
              <a:t>1. 2. 2020</a:t>
            </a:r>
            <a:r>
              <a:rPr lang="cs-CZ" dirty="0"/>
              <a:t>. </a:t>
            </a:r>
          </a:p>
          <a:p>
            <a:r>
              <a:rPr lang="cs-CZ" dirty="0" smtClean="0"/>
              <a:t>U </a:t>
            </a:r>
            <a:r>
              <a:rPr lang="cs-CZ" b="1" dirty="0"/>
              <a:t>ukončených</a:t>
            </a:r>
            <a:r>
              <a:rPr lang="cs-CZ" dirty="0"/>
              <a:t> projektů musí být datum prvního právního úkonu </a:t>
            </a:r>
            <a:r>
              <a:rPr lang="cs-CZ" b="1" dirty="0"/>
              <a:t>po 1. 2. 2020</a:t>
            </a:r>
            <a:r>
              <a:rPr lang="cs-CZ" dirty="0"/>
              <a:t>.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Datum ukončení realizace projektu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31. 12. 2023</a:t>
            </a:r>
          </a:p>
          <a:p>
            <a:r>
              <a:rPr lang="cs-CZ" dirty="0" smtClean="0"/>
              <a:t>Datum</a:t>
            </a:r>
            <a:r>
              <a:rPr lang="cs-CZ" dirty="0"/>
              <a:t>, do kterého budou prokazatelně uzavřeny všechny aktivity projektu</a:t>
            </a:r>
            <a:r>
              <a:rPr lang="cs-CZ" dirty="0" smtClean="0"/>
              <a:t>.</a:t>
            </a:r>
          </a:p>
          <a:p>
            <a:r>
              <a:rPr lang="cs-CZ" dirty="0"/>
              <a:t>Do tohoto data musí být rovněž uhrazeny veškeré způsobilé výdaje.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34943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101. </a:t>
            </a:r>
            <a:r>
              <a:rPr lang="cs-CZ" dirty="0"/>
              <a:t>výzva IROP</a:t>
            </a:r>
            <a:br>
              <a:rPr lang="cs-CZ" dirty="0"/>
            </a:br>
            <a:r>
              <a:rPr lang="cs-CZ" sz="16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58"/>
            <a:ext cx="7863494" cy="4099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Alokace (EFRR): </a:t>
            </a:r>
            <a:r>
              <a:rPr lang="cs-CZ" dirty="0" smtClean="0"/>
              <a:t>2</a:t>
            </a:r>
            <a:r>
              <a:rPr lang="cs-CZ" dirty="0"/>
              <a:t> </a:t>
            </a:r>
            <a:r>
              <a:rPr lang="cs-CZ" dirty="0" smtClean="0"/>
              <a:t>067 883 689 Kč</a:t>
            </a:r>
          </a:p>
          <a:p>
            <a:pPr marL="0" indent="0">
              <a:buNone/>
            </a:pPr>
            <a:r>
              <a:rPr lang="cs-CZ" b="1" dirty="0" smtClean="0"/>
              <a:t>Oprávnění </a:t>
            </a:r>
            <a:r>
              <a:rPr lang="cs-CZ" b="1" dirty="0"/>
              <a:t>žadatelé: </a:t>
            </a:r>
            <a:endParaRPr lang="cs-CZ" dirty="0"/>
          </a:p>
          <a:p>
            <a:r>
              <a:rPr lang="cs-CZ" dirty="0" smtClean="0"/>
              <a:t>kraje;</a:t>
            </a:r>
          </a:p>
          <a:p>
            <a:r>
              <a:rPr lang="cs-CZ" dirty="0" smtClean="0"/>
              <a:t>organizace zřizované kraji;</a:t>
            </a:r>
          </a:p>
          <a:p>
            <a:r>
              <a:rPr lang="cs-CZ" dirty="0"/>
              <a:t>o</a:t>
            </a:r>
            <a:r>
              <a:rPr lang="cs-CZ" dirty="0" smtClean="0"/>
              <a:t>rganizace zakládané kraji;</a:t>
            </a:r>
          </a:p>
          <a:p>
            <a:r>
              <a:rPr lang="cs-CZ" dirty="0"/>
              <a:t>o</a:t>
            </a:r>
            <a:r>
              <a:rPr lang="cs-CZ" dirty="0" smtClean="0"/>
              <a:t>bce;</a:t>
            </a:r>
          </a:p>
          <a:p>
            <a:r>
              <a:rPr lang="cs-CZ" dirty="0"/>
              <a:t>o</a:t>
            </a:r>
            <a:r>
              <a:rPr lang="cs-CZ" dirty="0" smtClean="0"/>
              <a:t>rganizace zřizované obcemi;</a:t>
            </a:r>
          </a:p>
          <a:p>
            <a:r>
              <a:rPr lang="cs-CZ" dirty="0"/>
              <a:t>o</a:t>
            </a:r>
            <a:r>
              <a:rPr lang="cs-CZ" dirty="0" smtClean="0"/>
              <a:t>rganizace zakládané obcemi;</a:t>
            </a:r>
          </a:p>
          <a:p>
            <a:r>
              <a:rPr lang="cs-CZ" dirty="0"/>
              <a:t>d</a:t>
            </a:r>
            <a:r>
              <a:rPr lang="cs-CZ" dirty="0" smtClean="0"/>
              <a:t>obrovolné svazky obcí,</a:t>
            </a:r>
          </a:p>
          <a:p>
            <a:r>
              <a:rPr lang="cs-CZ" dirty="0"/>
              <a:t>o</a:t>
            </a:r>
            <a:r>
              <a:rPr lang="cs-CZ" dirty="0" smtClean="0"/>
              <a:t>rganizace zřizované dobrovolnými svazky obcí</a:t>
            </a:r>
          </a:p>
          <a:p>
            <a:r>
              <a:rPr lang="cs-CZ" dirty="0"/>
              <a:t>o</a:t>
            </a:r>
            <a:r>
              <a:rPr lang="cs-CZ" dirty="0" smtClean="0"/>
              <a:t>rganizace zakládané dobrovolnými svazky obcí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3587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101. </a:t>
            </a:r>
            <a:r>
              <a:rPr lang="cs-CZ" dirty="0"/>
              <a:t>výzva IROP</a:t>
            </a:r>
            <a:br>
              <a:rPr lang="cs-CZ" dirty="0"/>
            </a:br>
            <a:r>
              <a:rPr lang="cs-CZ" sz="16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58"/>
            <a:ext cx="7863494" cy="40998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Oprávnění </a:t>
            </a:r>
            <a:r>
              <a:rPr lang="cs-CZ" b="1" dirty="0"/>
              <a:t>žadatelé: </a:t>
            </a:r>
            <a:endParaRPr lang="cs-CZ" dirty="0"/>
          </a:p>
          <a:p>
            <a:r>
              <a:rPr lang="cs-CZ" dirty="0"/>
              <a:t>m</a:t>
            </a:r>
            <a:r>
              <a:rPr lang="cs-CZ" dirty="0" smtClean="0"/>
              <a:t>ěstské části hlavního města Prahy;</a:t>
            </a:r>
          </a:p>
          <a:p>
            <a:r>
              <a:rPr lang="cs-CZ" dirty="0"/>
              <a:t>o</a:t>
            </a:r>
            <a:r>
              <a:rPr lang="cs-CZ" dirty="0" smtClean="0"/>
              <a:t>rganizace zřizované městskými částmi hlavního města Prahy;</a:t>
            </a:r>
          </a:p>
          <a:p>
            <a:r>
              <a:rPr lang="cs-CZ" dirty="0"/>
              <a:t>o</a:t>
            </a:r>
            <a:r>
              <a:rPr lang="cs-CZ" dirty="0" smtClean="0"/>
              <a:t>rganizace zakládané městskými částmi hlavního města Prahy;</a:t>
            </a:r>
          </a:p>
          <a:p>
            <a:r>
              <a:rPr lang="cs-CZ" dirty="0"/>
              <a:t>p</a:t>
            </a:r>
            <a:r>
              <a:rPr lang="cs-CZ" dirty="0" smtClean="0"/>
              <a:t>říspěvkové organizace organizačních složek státu;</a:t>
            </a:r>
          </a:p>
          <a:p>
            <a:r>
              <a:rPr lang="cs-CZ" dirty="0"/>
              <a:t>n</a:t>
            </a:r>
            <a:r>
              <a:rPr lang="cs-CZ" dirty="0" smtClean="0"/>
              <a:t>estátní neziskové organizace,</a:t>
            </a:r>
          </a:p>
          <a:p>
            <a:r>
              <a:rPr lang="cs-CZ" dirty="0"/>
              <a:t>c</a:t>
            </a:r>
            <a:r>
              <a:rPr lang="cs-CZ" dirty="0" smtClean="0"/>
              <a:t>írkve a církevní organizace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Minimální </a:t>
            </a:r>
            <a:r>
              <a:rPr lang="cs-CZ" b="1" dirty="0"/>
              <a:t>a maximální výše celkových způsobilých výdajů </a:t>
            </a:r>
            <a:endParaRPr lang="cs-CZ" dirty="0"/>
          </a:p>
          <a:p>
            <a:r>
              <a:rPr lang="cs-CZ" dirty="0"/>
              <a:t>Minimální výše celkových způsobilých výdajů:	</a:t>
            </a:r>
            <a:r>
              <a:rPr lang="cs-CZ" dirty="0" smtClean="0"/>
              <a:t>500 000 </a:t>
            </a:r>
            <a:r>
              <a:rPr lang="cs-CZ" dirty="0"/>
              <a:t>Kč </a:t>
            </a:r>
          </a:p>
          <a:p>
            <a:r>
              <a:rPr lang="cs-CZ" dirty="0"/>
              <a:t>Maximální výše celkových způsobilých výdajů:	</a:t>
            </a:r>
            <a:r>
              <a:rPr lang="cs-CZ" dirty="0" smtClean="0"/>
              <a:t>60 000 000 </a:t>
            </a:r>
            <a:r>
              <a:rPr lang="cs-CZ" dirty="0"/>
              <a:t>Kč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999525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Míra podpory</a:t>
            </a:r>
          </a:p>
          <a:p>
            <a:pPr marL="0" indent="0">
              <a:buNone/>
            </a:pPr>
            <a:r>
              <a:rPr lang="cs-CZ" dirty="0" smtClean="0"/>
              <a:t>Kraje a jimi zřizované organizace: </a:t>
            </a:r>
            <a:endParaRPr lang="cs-CZ" dirty="0"/>
          </a:p>
          <a:p>
            <a:r>
              <a:rPr lang="it-IT" dirty="0"/>
              <a:t>85 % Evropský fond pro regionální rozvoj, </a:t>
            </a:r>
          </a:p>
          <a:p>
            <a:r>
              <a:rPr lang="cs-CZ" dirty="0"/>
              <a:t>5</a:t>
            </a:r>
            <a:r>
              <a:rPr lang="cs-CZ" dirty="0" smtClean="0"/>
              <a:t> </a:t>
            </a:r>
            <a:r>
              <a:rPr lang="cs-CZ" dirty="0"/>
              <a:t>% státní rozpočet. </a:t>
            </a:r>
          </a:p>
          <a:p>
            <a:pPr marL="0" indent="0"/>
            <a:endParaRPr lang="cs-CZ" dirty="0"/>
          </a:p>
          <a:p>
            <a:pPr marL="0" indent="0">
              <a:buNone/>
            </a:pPr>
            <a:r>
              <a:rPr lang="cs-CZ" dirty="0" smtClean="0"/>
              <a:t>Obce a jimi zřizované organizace: </a:t>
            </a:r>
            <a:endParaRPr lang="cs-CZ" dirty="0"/>
          </a:p>
          <a:p>
            <a:r>
              <a:rPr lang="it-IT" dirty="0"/>
              <a:t>85 % Evropský fond pro regionální rozvoj, </a:t>
            </a:r>
          </a:p>
          <a:p>
            <a:r>
              <a:rPr lang="cs-CZ" dirty="0"/>
              <a:t>5</a:t>
            </a:r>
            <a:r>
              <a:rPr lang="cs-CZ" dirty="0" smtClean="0"/>
              <a:t> </a:t>
            </a:r>
            <a:r>
              <a:rPr lang="cs-CZ" dirty="0"/>
              <a:t>% státní rozpočet. </a:t>
            </a:r>
          </a:p>
        </p:txBody>
      </p:sp>
    </p:spTree>
    <p:extLst>
      <p:ext uri="{BB962C8B-B14F-4D97-AF65-F5344CB8AC3E}">
        <p14:creationId xmlns:p14="http://schemas.microsoft.com/office/powerpoint/2010/main" val="224914569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Míra podpory</a:t>
            </a:r>
          </a:p>
          <a:p>
            <a:pPr marL="0" indent="0">
              <a:buNone/>
            </a:pPr>
            <a:r>
              <a:rPr lang="cs-CZ" dirty="0" smtClean="0"/>
              <a:t>Dobrovolné svazky obcí a jimi zřizované organizace: </a:t>
            </a:r>
            <a:endParaRPr lang="cs-CZ" dirty="0"/>
          </a:p>
          <a:p>
            <a:r>
              <a:rPr lang="it-IT" dirty="0"/>
              <a:t>85 % Evropský fond pro regionální rozvoj, </a:t>
            </a:r>
          </a:p>
          <a:p>
            <a:r>
              <a:rPr lang="cs-CZ" dirty="0"/>
              <a:t>5</a:t>
            </a:r>
            <a:r>
              <a:rPr lang="cs-CZ" dirty="0" smtClean="0"/>
              <a:t> </a:t>
            </a:r>
            <a:r>
              <a:rPr lang="cs-CZ" dirty="0"/>
              <a:t>% státní rozpočet. </a:t>
            </a:r>
          </a:p>
          <a:p>
            <a:pPr marL="0" indent="0"/>
            <a:endParaRPr lang="cs-CZ" dirty="0"/>
          </a:p>
          <a:p>
            <a:pPr marL="0" indent="0">
              <a:buNone/>
            </a:pPr>
            <a:r>
              <a:rPr lang="cs-CZ" dirty="0" smtClean="0"/>
              <a:t>Městské části hlavního města Prahy a jimi zřizované organizace: </a:t>
            </a:r>
            <a:endParaRPr lang="cs-CZ" dirty="0"/>
          </a:p>
          <a:p>
            <a:r>
              <a:rPr lang="it-IT" dirty="0"/>
              <a:t>85 % Evropský fond pro regionální rozvoj, </a:t>
            </a:r>
          </a:p>
          <a:p>
            <a:r>
              <a:rPr lang="cs-CZ" dirty="0"/>
              <a:t>5</a:t>
            </a:r>
            <a:r>
              <a:rPr lang="cs-CZ" dirty="0" smtClean="0"/>
              <a:t> </a:t>
            </a:r>
            <a:r>
              <a:rPr lang="cs-CZ" dirty="0"/>
              <a:t>% státní rozpočet. </a:t>
            </a:r>
          </a:p>
        </p:txBody>
      </p:sp>
    </p:spTree>
    <p:extLst>
      <p:ext uri="{BB962C8B-B14F-4D97-AF65-F5344CB8AC3E}">
        <p14:creationId xmlns:p14="http://schemas.microsoft.com/office/powerpoint/2010/main" val="386517831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Míra podpory</a:t>
            </a:r>
          </a:p>
          <a:p>
            <a:pPr marL="0" indent="0">
              <a:buNone/>
            </a:pPr>
            <a:r>
              <a:rPr lang="cs-CZ" dirty="0" smtClean="0"/>
              <a:t>Příspěvkové organizace organizačních složek státu: </a:t>
            </a:r>
            <a:endParaRPr lang="cs-CZ" dirty="0"/>
          </a:p>
          <a:p>
            <a:r>
              <a:rPr lang="it-IT" dirty="0"/>
              <a:t>85 % Evropský fond pro regionální rozvoj, </a:t>
            </a:r>
          </a:p>
          <a:p>
            <a:r>
              <a:rPr lang="cs-CZ" dirty="0"/>
              <a:t>5</a:t>
            </a:r>
            <a:r>
              <a:rPr lang="cs-CZ" dirty="0" smtClean="0"/>
              <a:t> </a:t>
            </a:r>
            <a:r>
              <a:rPr lang="cs-CZ" dirty="0"/>
              <a:t>% státní rozpočet. </a:t>
            </a:r>
          </a:p>
          <a:p>
            <a:pPr marL="0" indent="0"/>
            <a:endParaRPr lang="cs-CZ" dirty="0"/>
          </a:p>
          <a:p>
            <a:pPr marL="0" indent="0">
              <a:buNone/>
            </a:pPr>
            <a:r>
              <a:rPr lang="cs-CZ" dirty="0" smtClean="0"/>
              <a:t>Nestátní neziskové organizace, církve a církevní organizace, organizace zakládané kraji/obcemi/dobrovolnými svazky obcí/městskými částmi hlavního města Prahy, jejichž hlavním účelem není vytváření zisku a současně vykonávají veřejně prospěšnou činnost v oblasti sociálních služeb a aktivit sociálního začleňování: </a:t>
            </a:r>
            <a:endParaRPr lang="cs-CZ" dirty="0"/>
          </a:p>
          <a:p>
            <a:r>
              <a:rPr lang="it-IT" dirty="0"/>
              <a:t>85 % Evropský fond pro regionální rozvoj, </a:t>
            </a:r>
          </a:p>
          <a:p>
            <a:r>
              <a:rPr lang="cs-CZ" dirty="0" smtClean="0"/>
              <a:t>10 </a:t>
            </a:r>
            <a:r>
              <a:rPr lang="cs-CZ" dirty="0"/>
              <a:t>% státní rozpočet. </a:t>
            </a:r>
          </a:p>
        </p:txBody>
      </p:sp>
    </p:spTree>
    <p:extLst>
      <p:ext uri="{BB962C8B-B14F-4D97-AF65-F5344CB8AC3E}">
        <p14:creationId xmlns:p14="http://schemas.microsoft.com/office/powerpoint/2010/main" val="186738572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4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PODPOROVANÉ AKTIVITY</a:t>
            </a:r>
            <a:endParaRPr lang="cs-CZ" b="1" dirty="0"/>
          </a:p>
          <a:p>
            <a:r>
              <a:rPr lang="cs-CZ" dirty="0"/>
              <a:t>Podporován bude nákup budov, zařízení a vybavení, výstavba budov a stavební úpravy, které vytvoří podmínky pro kvalitní poskytování ambulantních, terénních a komunitních pobytových sociálních služeb, obnovu a zkvalitnění materiálně technické základny stávajících sociálních služeb a práce s cílovými skupinami tak, aby mohly lépe reagovat na dopady krize související s pandemií COVID-19. Sociální služby jsou definovány zákonem č. 108/2006 Sb., o sociálních službách, ve znění pozdějších předpisů. 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Podporované aktivity musí vést k inkluzi sociálně vyloučených osob, či sociálním vyloučením ohrožených osob, případně zdravotně postižených osob.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6478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4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Projekty se zaměří na podporu infrastruktury pouze níže uvedených služeb dle </a:t>
            </a:r>
            <a:r>
              <a:rPr lang="cs-CZ" b="1" dirty="0" smtClean="0"/>
              <a:t>zákona č</a:t>
            </a:r>
            <a:r>
              <a:rPr lang="cs-CZ" b="1" dirty="0"/>
              <a:t>. 108/2006 Sb., o sociálních službách: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lvl="0"/>
            <a:r>
              <a:rPr lang="cs-CZ" dirty="0"/>
              <a:t>centra denních služeb;</a:t>
            </a:r>
          </a:p>
          <a:p>
            <a:pPr lvl="0"/>
            <a:r>
              <a:rPr lang="cs-CZ" dirty="0"/>
              <a:t>denní stacionáře;</a:t>
            </a:r>
          </a:p>
          <a:p>
            <a:pPr lvl="0"/>
            <a:r>
              <a:rPr lang="cs-CZ" dirty="0"/>
              <a:t>týdenní stacionáře;</a:t>
            </a:r>
          </a:p>
          <a:p>
            <a:pPr lvl="0"/>
            <a:r>
              <a:rPr lang="cs-CZ" dirty="0"/>
              <a:t>domovy pro osoby se zdravotním postižením;</a:t>
            </a:r>
          </a:p>
          <a:p>
            <a:pPr lvl="0"/>
            <a:r>
              <a:rPr lang="cs-CZ" dirty="0"/>
              <a:t>domovy se zvláštním režimem;</a:t>
            </a:r>
          </a:p>
          <a:p>
            <a:pPr lvl="0"/>
            <a:r>
              <a:rPr lang="cs-CZ" dirty="0"/>
              <a:t>chráněné bydlení;</a:t>
            </a:r>
          </a:p>
          <a:p>
            <a:pPr lvl="0"/>
            <a:r>
              <a:rPr lang="cs-CZ" dirty="0"/>
              <a:t>tlumočnické služby;</a:t>
            </a:r>
          </a:p>
          <a:p>
            <a:pPr lvl="0"/>
            <a:r>
              <a:rPr lang="cs-CZ" dirty="0"/>
              <a:t>azylové domy;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720584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4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600" b="1" dirty="0"/>
              <a:t>Projekty se zaměří na podporu infrastruktury pouze níže uvedených služeb dle zákona č. 108/2006 Sb., o sociálních službách:</a:t>
            </a:r>
          </a:p>
          <a:p>
            <a:pPr lvl="0"/>
            <a:r>
              <a:rPr lang="cs-CZ" dirty="0"/>
              <a:t>domy na půl cesty;</a:t>
            </a:r>
          </a:p>
          <a:p>
            <a:pPr lvl="0"/>
            <a:r>
              <a:rPr lang="cs-CZ" dirty="0"/>
              <a:t>krizová pomoc;</a:t>
            </a:r>
          </a:p>
          <a:p>
            <a:pPr lvl="0"/>
            <a:r>
              <a:rPr lang="cs-CZ" dirty="0"/>
              <a:t>nízkoprahová denní centra;</a:t>
            </a:r>
          </a:p>
          <a:p>
            <a:pPr lvl="0"/>
            <a:r>
              <a:rPr lang="cs-CZ" dirty="0"/>
              <a:t>nízkoprahová zařízení pro děti a mládež;</a:t>
            </a:r>
          </a:p>
          <a:p>
            <a:pPr lvl="0"/>
            <a:r>
              <a:rPr lang="cs-CZ" dirty="0"/>
              <a:t>noclehárny;</a:t>
            </a:r>
          </a:p>
          <a:p>
            <a:pPr lvl="0"/>
            <a:r>
              <a:rPr lang="cs-CZ" dirty="0"/>
              <a:t>terapeutické komunity;</a:t>
            </a:r>
          </a:p>
          <a:p>
            <a:pPr lvl="0"/>
            <a:r>
              <a:rPr lang="cs-CZ" dirty="0"/>
              <a:t>odborné sociální poradenství;</a:t>
            </a:r>
          </a:p>
          <a:p>
            <a:pPr lvl="0"/>
            <a:r>
              <a:rPr lang="cs-CZ" dirty="0"/>
              <a:t>sociálně terapeutické dílny;</a:t>
            </a:r>
          </a:p>
          <a:p>
            <a:pPr lvl="0"/>
            <a:r>
              <a:rPr lang="cs-CZ" dirty="0"/>
              <a:t>sociální rehabilitace;</a:t>
            </a:r>
          </a:p>
          <a:p>
            <a:pPr lvl="0"/>
            <a:r>
              <a:rPr lang="cs-CZ" dirty="0"/>
              <a:t>raná péče;</a:t>
            </a:r>
          </a:p>
          <a:p>
            <a:pPr lvl="0"/>
            <a:r>
              <a:rPr lang="cs-CZ" dirty="0"/>
              <a:t>intervenční centra;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541497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4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Projekty se zaměří na podporu infrastruktury pouze níže uvedených služeb dle </a:t>
            </a:r>
            <a:r>
              <a:rPr lang="cs-CZ" b="1" dirty="0" smtClean="0"/>
              <a:t>zákona č</a:t>
            </a:r>
            <a:r>
              <a:rPr lang="cs-CZ" b="1" dirty="0"/>
              <a:t>. 108/2006 Sb., o sociálních službách:</a:t>
            </a:r>
          </a:p>
          <a:p>
            <a:pPr lvl="0"/>
            <a:r>
              <a:rPr lang="cs-CZ" dirty="0"/>
              <a:t>služby následné péče;</a:t>
            </a:r>
          </a:p>
          <a:p>
            <a:pPr lvl="0"/>
            <a:r>
              <a:rPr lang="cs-CZ" dirty="0"/>
              <a:t>podpora samostatného bydlení;</a:t>
            </a:r>
          </a:p>
          <a:p>
            <a:pPr lvl="0"/>
            <a:r>
              <a:rPr lang="cs-CZ" dirty="0"/>
              <a:t>pečovatelská služba;</a:t>
            </a:r>
          </a:p>
          <a:p>
            <a:pPr lvl="0"/>
            <a:r>
              <a:rPr lang="cs-CZ" dirty="0"/>
              <a:t>osobní asistence;</a:t>
            </a:r>
          </a:p>
          <a:p>
            <a:pPr lvl="0"/>
            <a:r>
              <a:rPr lang="cs-CZ" dirty="0"/>
              <a:t>odlehčovací služby;</a:t>
            </a:r>
          </a:p>
          <a:p>
            <a:pPr lvl="0"/>
            <a:r>
              <a:rPr lang="cs-CZ" dirty="0"/>
              <a:t>sociálně aktivizační služby pro seniory a osoby se zdravotním postižením;</a:t>
            </a:r>
          </a:p>
          <a:p>
            <a:pPr lvl="0"/>
            <a:r>
              <a:rPr lang="cs-CZ" dirty="0"/>
              <a:t>sociálně aktivizační služby pro rodiny s dětmi;</a:t>
            </a:r>
          </a:p>
          <a:p>
            <a:pPr lvl="0"/>
            <a:r>
              <a:rPr lang="cs-CZ" dirty="0"/>
              <a:t>kontaktní centra;</a:t>
            </a:r>
          </a:p>
          <a:p>
            <a:pPr lvl="0"/>
            <a:r>
              <a:rPr lang="cs-CZ" dirty="0"/>
              <a:t>terénní programy;</a:t>
            </a:r>
          </a:p>
          <a:p>
            <a:pPr lvl="0"/>
            <a:r>
              <a:rPr lang="cs-CZ" dirty="0"/>
              <a:t>tísňová péče;</a:t>
            </a:r>
          </a:p>
          <a:p>
            <a:pPr lvl="0"/>
            <a:r>
              <a:rPr lang="cs-CZ" dirty="0"/>
              <a:t>průvodcovské a předčitatelské služby.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3097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xmlns="" id="{1F154147-A87E-7D48-B739-31E1DD34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semináře</a:t>
            </a:r>
            <a:endParaRPr lang="cs-CZ" dirty="0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xmlns="" id="{99C3137F-82EF-EF44-8BB0-17E869E31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/>
              <a:t>10:00 – 10:15	</a:t>
            </a:r>
            <a:r>
              <a:rPr lang="cs-CZ" dirty="0" smtClean="0"/>
              <a:t>Zahájení</a:t>
            </a:r>
            <a:r>
              <a:rPr lang="cs-CZ" dirty="0"/>
              <a:t>, představení Integrovaného regionálního operačního </a:t>
            </a:r>
            <a:r>
              <a:rPr lang="cs-CZ" dirty="0" smtClean="0"/>
              <a:t>			programu</a:t>
            </a:r>
            <a:r>
              <a:rPr lang="cs-CZ" dirty="0"/>
              <a:t>, rolí Řídicího orgánu IROP a Centra pro regionální rozvoj </a:t>
            </a:r>
            <a:r>
              <a:rPr lang="cs-CZ" dirty="0" smtClean="0"/>
              <a:t>		České </a:t>
            </a:r>
            <a:r>
              <a:rPr lang="cs-CZ" dirty="0"/>
              <a:t>republiky (zástupce ŘO IROP)</a:t>
            </a:r>
          </a:p>
          <a:p>
            <a:pPr marL="0" indent="0" algn="just">
              <a:buNone/>
            </a:pPr>
            <a:r>
              <a:rPr lang="cs-CZ" dirty="0"/>
              <a:t>10:15 – 11:00  	Parametry výzev, podporované aktivity, způsobilé výdaje, dotazy </a:t>
            </a:r>
            <a:r>
              <a:rPr lang="cs-CZ" dirty="0" smtClean="0"/>
              <a:t>			(</a:t>
            </a:r>
            <a:r>
              <a:rPr lang="cs-CZ" dirty="0"/>
              <a:t>zástupce ŘO IROP</a:t>
            </a:r>
            <a:r>
              <a:rPr lang="cs-CZ" dirty="0" smtClean="0"/>
              <a:t>)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11:00 – 11:50  	Systém hodnocení projektů a další administrace projektu, dotazy </a:t>
            </a:r>
            <a:r>
              <a:rPr lang="cs-CZ" dirty="0" smtClean="0"/>
              <a:t>		(</a:t>
            </a:r>
            <a:r>
              <a:rPr lang="cs-CZ" dirty="0"/>
              <a:t>zástupce Centra pro regionální rozvoj)     </a:t>
            </a:r>
          </a:p>
          <a:p>
            <a:pPr marL="0" indent="0" algn="just">
              <a:buNone/>
            </a:pPr>
            <a:r>
              <a:rPr lang="cs-CZ" dirty="0"/>
              <a:t>11:50 – 12:00	</a:t>
            </a:r>
            <a:r>
              <a:rPr lang="cs-CZ" dirty="0" smtClean="0"/>
              <a:t>Přestávka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12:00 – 13:00	Základní informace o aplikaci MS2014+, kontrola výběrových </a:t>
            </a:r>
            <a:r>
              <a:rPr lang="cs-CZ" dirty="0" smtClean="0"/>
              <a:t>			a</a:t>
            </a:r>
            <a:r>
              <a:rPr lang="cs-CZ" dirty="0"/>
              <a:t> zadávacích řízení, dotazy (zástupce Centra pro regionální rozvoj)</a:t>
            </a:r>
          </a:p>
        </p:txBody>
      </p:sp>
    </p:spTree>
    <p:extLst>
      <p:ext uri="{BB962C8B-B14F-4D97-AF65-F5344CB8AC3E}">
        <p14:creationId xmlns:p14="http://schemas.microsoft.com/office/powerpoint/2010/main" val="185812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4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Podpořené </a:t>
            </a:r>
            <a:r>
              <a:rPr lang="cs-CZ" dirty="0"/>
              <a:t>aktivity z IROP nesmí vést k diskriminaci a segregaci žádné ze sociálně znevýhodněných skupin.</a:t>
            </a:r>
          </a:p>
          <a:p>
            <a:r>
              <a:rPr lang="cs-CZ" dirty="0"/>
              <a:t>Z této výzvy nelze podpořit sociální službu domovy pro seniory dle § 49 zákona č. 108/2006 Sb., o sociálních službách, ve znění pozdějších předpisů. </a:t>
            </a:r>
          </a:p>
          <a:p>
            <a:r>
              <a:rPr lang="cs-CZ" dirty="0"/>
              <a:t>V případě pobytových služeb domovy se zvláštním režimem, domovy pro osoby se zdravotním postižením, týdenní stacionáře a chráněné bydlení </a:t>
            </a:r>
            <a:br>
              <a:rPr lang="cs-CZ" dirty="0"/>
            </a:br>
            <a:r>
              <a:rPr lang="cs-CZ" dirty="0"/>
              <a:t>je nutné závazně dodržovat Materiálně-technický standard pro služby sociální péče poskytované pobytovou formou určený pro výzvu č. 101 IROP REACT-EU (viz webové stránky MPSV - </a:t>
            </a:r>
            <a:r>
              <a:rPr lang="cs-CZ" u="sng" dirty="0">
                <a:hlinkClick r:id="rId2"/>
              </a:rPr>
              <a:t>https://www.mpsv.cz/web/cz/stanoviska-a-doporucene-postupy</a:t>
            </a:r>
            <a:r>
              <a:rPr lang="cs-CZ" dirty="0"/>
              <a:t> - dokument “Věcné podmínky výzvy IROP č. 101 dle REACT-EU </a:t>
            </a:r>
            <a:r>
              <a:rPr lang="cs-CZ" dirty="0" err="1"/>
              <a:t>final</a:t>
            </a:r>
            <a:r>
              <a:rPr lang="cs-CZ" dirty="0"/>
              <a:t>”). Plnění standardu bude součástí hodnocení žádosti o podporu a žadatel způsob splnění popíše ve Studii proveditelnosti. 	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995155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4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Zázemím je myšleno zázemí pro uživatele a pracovníky, kteří zajišťují sociální služby. </a:t>
            </a:r>
          </a:p>
          <a:p>
            <a:r>
              <a:rPr lang="cs-CZ" dirty="0"/>
              <a:t>Vývařovnou jsou myšleny prostory k vyváření/výrobě nebo výdeji jídel, v případě potřeby i včetně jídelny.</a:t>
            </a:r>
          </a:p>
          <a:p>
            <a:r>
              <a:rPr lang="cs-CZ" dirty="0"/>
              <a:t>Provozem je myšlen chod sociální služby, bude podporován dlouhodobý a krátkodobý hmotný a nehmotný majetek související s výkonem sociální služby.</a:t>
            </a:r>
          </a:p>
          <a:p>
            <a:r>
              <a:rPr lang="cs-CZ" dirty="0"/>
              <a:t>Areálem jsou myšleny pozemky, na kterých stojí zařízení sociální služby a pozemky funkčně náležící k zařízení sociální služby, které nejsou využívány jako prostory sloužící k obecnému užívání. 	</a:t>
            </a:r>
          </a:p>
          <a:p>
            <a:pPr marL="0" indent="0">
              <a:buNone/>
            </a:pPr>
            <a:r>
              <a:rPr lang="cs-CZ" dirty="0"/>
              <a:t>Pořízené vybavení musí bezprostředně sloužit k realizaci projektu s přímou vazbou </a:t>
            </a:r>
            <a:br>
              <a:rPr lang="cs-CZ" dirty="0"/>
            </a:br>
            <a:r>
              <a:rPr lang="cs-CZ" dirty="0"/>
              <a:t>na poskytování daných služeb. Jedná se o standardní, nezbytné a obvyklé výdaje podle typu služby. Pořízený majetek podléhá kontrole a při nákupu vybavení včetně drobného vybavení důrazně upozorňujeme žadatele/příjemce, že je potřeba udržet výstupy z projektu po celou dobu udržitelnosti (tj. pět let od provedení poslední platby příjemci ze strany ŘO IROP) vč. evidence těchto výstupů. V případě neudržení výstupů z projektu po celou dobu udržitelnosti projektu se příjemce vystavuje riziku krácení dotace (dle příloh č. 4/5/6/ těchto Pravidel), pokud nesjedná nápravu z vlastních zdrojů nebo ji nenahradí odpovídajícím majetkem z vlastních zdrojů.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329962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400" dirty="0"/>
              <a:t>Sociální infrastruktura se zvýšenou energetickou účinností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Terénními </a:t>
            </a:r>
            <a:r>
              <a:rPr lang="cs-CZ" dirty="0"/>
              <a:t>službami se rozumí sociální služby, které jsou cílové skupině poskytovány v jejím přirozeném sociálním prostředí.</a:t>
            </a:r>
          </a:p>
          <a:p>
            <a:r>
              <a:rPr lang="cs-CZ" b="1" dirty="0"/>
              <a:t>Všechny projekty musí splnit kritéria hodnocení pro tuto výzvu (viz kapitola 4), tzn. hlavní aktivity lze libovolně kombinovat, nicméně projekt vždy musí řešit buď pořízení budovy a její následnou rekonstrukci nebo rekonstrukci nebo novostavbu nebo nákup vozidel pro sociální služby, a splnit energetické parametry dané kritérii hodnocení (viz kapitola 4).</a:t>
            </a:r>
            <a:endParaRPr lang="cs-CZ" dirty="0"/>
          </a:p>
          <a:p>
            <a:r>
              <a:rPr lang="cs-CZ" b="1" dirty="0"/>
              <a:t>Nelze však pořídit pouze budovu, která již bude splňovat energetické parametry dané kritérii hodnocení. </a:t>
            </a:r>
            <a:endParaRPr lang="cs-CZ" dirty="0"/>
          </a:p>
          <a:p>
            <a:r>
              <a:rPr lang="cs-CZ" b="1" dirty="0"/>
              <a:t>V případě, že bude rekonstruována/stavěna budova, která nebude celá sloužit sociální službě, budou výdaje spojené s rekonstrukcí/výstavbou budovy poměrově kráceny.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48718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101. </a:t>
            </a:r>
            <a:r>
              <a:rPr lang="cs-CZ" dirty="0"/>
              <a:t>v</a:t>
            </a:r>
            <a:r>
              <a:rPr lang="cs-CZ" dirty="0" smtClean="0"/>
              <a:t>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400" dirty="0"/>
              <a:t>Sociální infrastruktura se zvýšenou energetickou účinností</a:t>
            </a:r>
            <a:r>
              <a:rPr lang="cs-CZ" sz="1500" dirty="0"/>
              <a:t/>
            </a:r>
            <a:br>
              <a:rPr lang="cs-CZ" sz="1500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PODPOROVANÉ AKTIVITY</a:t>
            </a:r>
            <a:endParaRPr lang="cs-CZ" b="1" dirty="0"/>
          </a:p>
          <a:p>
            <a:pPr algn="just"/>
            <a:r>
              <a:rPr lang="cs-CZ" dirty="0"/>
              <a:t>Podporované aktivity v této výzvě jsou rozděleny na </a:t>
            </a:r>
            <a:r>
              <a:rPr lang="cs-CZ" b="1" dirty="0"/>
              <a:t>hlavní </a:t>
            </a:r>
            <a:r>
              <a:rPr lang="cs-CZ" dirty="0"/>
              <a:t>a </a:t>
            </a:r>
            <a:r>
              <a:rPr lang="cs-CZ" b="1" dirty="0"/>
              <a:t>vedlejší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Na hlavní aktivitu projektu musí být zaměřeno </a:t>
            </a:r>
            <a:r>
              <a:rPr lang="cs-CZ" b="1" dirty="0"/>
              <a:t>minimálně 85 % celkových způsobilých výdajů projektu</a:t>
            </a:r>
            <a:r>
              <a:rPr lang="cs-CZ" dirty="0"/>
              <a:t>. Jedná se o specifické kritérium přijatelnosti projektu. </a:t>
            </a:r>
          </a:p>
          <a:p>
            <a:pPr algn="just"/>
            <a:r>
              <a:rPr lang="cs-CZ" dirty="0"/>
              <a:t>Na vedlejší aktivity projektu může být vynaloženo </a:t>
            </a:r>
            <a:r>
              <a:rPr lang="cs-CZ" b="1" dirty="0"/>
              <a:t>maximálně 15 % celkových způsobilých výdajů </a:t>
            </a:r>
            <a:r>
              <a:rPr lang="cs-CZ" dirty="0"/>
              <a:t>projektu. Část výdajů na vedlejší aktivity projektu nad 15 % celkových způsobilých výdajů projektu musí být v rozpočtu projektu uvedena jako nezpůsobilý výdaj. </a:t>
            </a:r>
            <a:endParaRPr lang="cs-CZ" dirty="0" smtClean="0"/>
          </a:p>
          <a:p>
            <a:r>
              <a:rPr lang="cs-CZ" dirty="0"/>
              <a:t>Cílem výzvy je podpora sociální infrastruktury se zvýšenou energetickou účinností. Podrobnosti k parametrům jsou k dispozici v kapitole 4 těchto pravidel (kritéria hodnocení) a v příloze č. 8 těchto pravidel.</a:t>
            </a:r>
          </a:p>
        </p:txBody>
      </p:sp>
    </p:spTree>
    <p:extLst>
      <p:ext uri="{BB962C8B-B14F-4D97-AF65-F5344CB8AC3E}">
        <p14:creationId xmlns:p14="http://schemas.microsoft.com/office/powerpoint/2010/main" val="404302420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sz="1600" b="1" dirty="0"/>
              <a:t>HLAVNÍ PODPOROVANÉ AKTIVITY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nákup </a:t>
            </a:r>
            <a:r>
              <a:rPr lang="cs-CZ" dirty="0"/>
              <a:t>nemovitosti (celé nebo její části), která bude sloužit poskytování sociálních služeb;</a:t>
            </a:r>
          </a:p>
          <a:p>
            <a:pPr lvl="0"/>
            <a:r>
              <a:rPr lang="cs-CZ" dirty="0"/>
              <a:t>výstavba, přístavba nebo nástavba a stavební úpravy (rekonstrukce, modernizace atd.) stávajících objektů, či zázemí (včetně vývařoven) pro poskytování sociální služby;</a:t>
            </a:r>
          </a:p>
          <a:p>
            <a:pPr lvl="0"/>
            <a:r>
              <a:rPr lang="cs-CZ" dirty="0"/>
              <a:t>vybudování a stavební úpravy souvisejících inženýrských sítí (vodovod, kanalizace, plyn, elektrické vedení) v rámci stavby, která je součástí projektu a projektové dokumentace stavby;</a:t>
            </a:r>
          </a:p>
          <a:p>
            <a:pPr lvl="0"/>
            <a:r>
              <a:rPr lang="cs-CZ" dirty="0"/>
              <a:t>zeleň v okolí budov a na budovách (vegetační střechy a fasády, aleje, hřiště, sportovní hřiště a parky);</a:t>
            </a:r>
          </a:p>
          <a:p>
            <a:pPr lvl="0"/>
            <a:r>
              <a:rPr lang="cs-CZ" dirty="0"/>
              <a:t>pořízení vybavení pro zajištění provozu zařízení s odůvodněnou vazbou na poskytování sociálních služeb (dlouhodobý a krátkodobý hmotný a nehmotný majetek) dle zákona č. 108/2006 Sb., o sociálních službách a vyhlášky č. 505/2006 Sb., kterou se provádějí některá ustanovení zákona o sociálních službách;</a:t>
            </a:r>
          </a:p>
          <a:p>
            <a:pPr marL="0" indent="0" algn="just">
              <a:buNone/>
            </a:pPr>
            <a:r>
              <a:rPr lang="cs-CZ" dirty="0"/>
              <a:t>	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467139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/>
              <a:t>HLAVNÍ PODPOROVANÉ AKTIVITY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administrativní </a:t>
            </a:r>
            <a:r>
              <a:rPr lang="cs-CZ" dirty="0"/>
              <a:t>zázemí/kanceláře včetně jejich vybavení pro výkon sociální služby;</a:t>
            </a:r>
          </a:p>
          <a:p>
            <a:pPr lvl="0"/>
            <a:r>
              <a:rPr lang="cs-CZ" dirty="0"/>
              <a:t>kompenzační pomůcky pro výkon přímé práce s klientem, a to ve vztahu ke kapacitě sociální služby;</a:t>
            </a:r>
          </a:p>
          <a:p>
            <a:pPr lvl="0"/>
            <a:r>
              <a:rPr lang="cs-CZ" dirty="0"/>
              <a:t>zdravotnické prostředky pro sociální služby dle § 36 zákona č. 108/2006 Sb., o sociálních službách, které jsou klientům poskytovány prostřednictvím osob s odbornou způsobilostí k výkonu zdravotnického povolání;</a:t>
            </a:r>
          </a:p>
          <a:p>
            <a:pPr lvl="0"/>
            <a:r>
              <a:rPr lang="cs-CZ" dirty="0"/>
              <a:t>pořízení automobilu pro účely poskytování sociálních služeb dle zákona č. 108/2006 Sb., o sociálních službách, ve znění pozdějších předpisů;</a:t>
            </a:r>
          </a:p>
          <a:p>
            <a:pPr lvl="0"/>
            <a:r>
              <a:rPr lang="cs-CZ" dirty="0"/>
              <a:t>pořízení asistenčních a </a:t>
            </a:r>
            <a:r>
              <a:rPr lang="cs-CZ" dirty="0" err="1"/>
              <a:t>asistivních</a:t>
            </a:r>
            <a:r>
              <a:rPr lang="cs-CZ" dirty="0"/>
              <a:t> technologií, a systémů protipožární ochrany.</a:t>
            </a:r>
          </a:p>
          <a:p>
            <a:pPr marL="0" indent="0" algn="just">
              <a:buNone/>
            </a:pPr>
            <a:r>
              <a:rPr lang="cs-CZ" dirty="0"/>
              <a:t>	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180037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/>
              <a:t>hlavní</a:t>
            </a:r>
            <a:r>
              <a:rPr lang="pl-PL" b="1" dirty="0"/>
              <a:t> aktivity </a:t>
            </a:r>
            <a:r>
              <a:rPr lang="pl-PL" b="1" dirty="0" smtClean="0"/>
              <a:t>projektu:</a:t>
            </a:r>
          </a:p>
          <a:p>
            <a:r>
              <a:rPr lang="cs-CZ" b="1" i="1" u="sng" dirty="0"/>
              <a:t>Stavba</a:t>
            </a:r>
            <a:endParaRPr lang="cs-CZ" b="1" i="1" dirty="0"/>
          </a:p>
          <a:p>
            <a:pPr lvl="0"/>
            <a:r>
              <a:rPr lang="cs-CZ" dirty="0"/>
              <a:t>výstavby, přístavby, nástavby nových budov sloužících k poskytování registrovaných sociálních služeb, či jejich zázemí (včetně vývařoven); </a:t>
            </a:r>
          </a:p>
          <a:p>
            <a:pPr lvl="0"/>
            <a:r>
              <a:rPr lang="cs-CZ" dirty="0"/>
              <a:t>stavební úpravy (rekonstrukce, modernizace apod.) stávajících budov sloužících k poskytování registrovaných sociálních služeb;</a:t>
            </a:r>
          </a:p>
          <a:p>
            <a:pPr lvl="0"/>
            <a:r>
              <a:rPr lang="cs-CZ" dirty="0"/>
              <a:t>vytvoření zázemí pro poskytování registrovaných sociálních služeb ve vazbě na základní činnosti sociálních služeb dle zákona č. 108/2006 Sb., o sociálních službách a Vyhlášky č. 505/2006 Sb., kterou se provádějí některá ustanovení zákona o sociálních službách;</a:t>
            </a:r>
          </a:p>
          <a:p>
            <a:pPr lvl="0"/>
            <a:r>
              <a:rPr lang="cs-CZ" dirty="0"/>
              <a:t>administrativní zázemí/kanceláře včetně jejich vybavení pro výkon sociální služby;</a:t>
            </a:r>
          </a:p>
          <a:p>
            <a:r>
              <a:rPr lang="cs-CZ" dirty="0"/>
              <a:t>zeleň v okolí budov a na budovách (vegetační střechy a fasády, aleje, hřiště, sportovní hřiště a parky); </a:t>
            </a:r>
          </a:p>
        </p:txBody>
      </p:sp>
    </p:spTree>
    <p:extLst>
      <p:ext uri="{BB962C8B-B14F-4D97-AF65-F5344CB8AC3E}">
        <p14:creationId xmlns:p14="http://schemas.microsoft.com/office/powerpoint/2010/main" val="16087871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/>
              <a:t>hlavní</a:t>
            </a:r>
            <a:r>
              <a:rPr lang="pl-PL" b="1" dirty="0"/>
              <a:t> aktivity </a:t>
            </a:r>
            <a:r>
              <a:rPr lang="pl-PL" b="1" dirty="0" smtClean="0"/>
              <a:t>projektu:</a:t>
            </a:r>
          </a:p>
          <a:p>
            <a:r>
              <a:rPr lang="cs-CZ" b="1" i="1" u="sng" dirty="0" smtClean="0"/>
              <a:t>Stavba</a:t>
            </a:r>
          </a:p>
          <a:p>
            <a:pPr marL="0" indent="0">
              <a:buNone/>
            </a:pPr>
            <a:r>
              <a:rPr lang="cs-CZ" dirty="0"/>
              <a:t>Způsobilými výdaji jsou rovněž veškeré výdaje související se zvýšením energetické účinnosti </a:t>
            </a:r>
            <a:r>
              <a:rPr lang="cs-CZ" dirty="0" smtClean="0"/>
              <a:t>budov (např. </a:t>
            </a:r>
            <a:r>
              <a:rPr lang="cs-CZ" dirty="0"/>
              <a:t>zateplení obvodových </a:t>
            </a:r>
            <a:r>
              <a:rPr lang="cs-CZ" dirty="0" smtClean="0"/>
              <a:t>konstrukcí stěn </a:t>
            </a:r>
            <a:r>
              <a:rPr lang="cs-CZ" dirty="0"/>
              <a:t>a střešních </a:t>
            </a:r>
            <a:r>
              <a:rPr lang="cs-CZ" dirty="0" smtClean="0"/>
              <a:t>plášťů a </a:t>
            </a:r>
            <a:r>
              <a:rPr lang="cs-CZ" dirty="0"/>
              <a:t>výdaje přímo související se zateplením obvodových konstrukcí (náklady na lešení a stavební výtahy, náklady na vyrovnání a očištění podkladové plochy pod zateplovacím systémem, klempířské prvky a mřížky ventilačních otvorů, staveništní i mimostaveništní přesun hmot</a:t>
            </a:r>
            <a:r>
              <a:rPr lang="cs-CZ" dirty="0" smtClean="0"/>
              <a:t>);</a:t>
            </a:r>
          </a:p>
          <a:p>
            <a:r>
              <a:rPr lang="cs-CZ" dirty="0"/>
              <a:t>vybudování a stavební úpravy souvisejících inženýrských sítí (vodovod, kanalizace, plyn, elektrické vedení) v rámci stavby, která je součástí projektu a projektové dokumentace stavby (způsobilým výdajem je přípojka realizovaná i mimo pozemek hlavní stavby, pokud je tato přípojka součástí projektové dokumentace a souvisí s realizovaným projektem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/>
              <a:t>Vývařovny jsou způsobilé jen u následujících sociálních služeb: pečovatelská služba, odlehčovací služby, centra denních služeb, denní stacionáře, týdenní stacionáře, domovy pro osoby se zdravotním postižením, chráněné bydlení.</a:t>
            </a:r>
          </a:p>
          <a:p>
            <a:pPr marL="0" indent="0">
              <a:buNone/>
            </a:pP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255882561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/>
              <a:t>hlavní</a:t>
            </a:r>
            <a:r>
              <a:rPr lang="pl-PL" b="1" dirty="0"/>
              <a:t> aktivity </a:t>
            </a:r>
            <a:r>
              <a:rPr lang="pl-PL" b="1" dirty="0" smtClean="0"/>
              <a:t>projektu:</a:t>
            </a:r>
          </a:p>
          <a:p>
            <a:r>
              <a:rPr lang="cs-CZ" b="1" i="1" u="sng" dirty="0"/>
              <a:t>Nákup </a:t>
            </a:r>
            <a:r>
              <a:rPr lang="cs-CZ" b="1" i="1" u="sng" dirty="0" smtClean="0"/>
              <a:t>nemovitostí</a:t>
            </a:r>
          </a:p>
          <a:p>
            <a:pPr marL="0" indent="0">
              <a:buNone/>
            </a:pPr>
            <a:endParaRPr lang="cs-CZ" b="1" i="1" u="sng" dirty="0"/>
          </a:p>
          <a:p>
            <a:pPr lvl="0"/>
            <a:r>
              <a:rPr lang="cs-CZ" dirty="0"/>
              <a:t>nákup pozemku (celého, nebo jeho části) určeného pro výstavbu nové stavby, která bude sloužit poskytování sociálních služeb</a:t>
            </a:r>
            <a:r>
              <a:rPr lang="cs-CZ" dirty="0" smtClean="0"/>
              <a:t>;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nákup stavby (celé nebo její části), která bude sloužit poskytování sociálních služeb, včetně pozemku, jehož je součástí, a která bude v rámci projektu zrekonstruována tak, aby dosáhla parametrů daných relevantními kritérii přijatelnosti</a:t>
            </a:r>
            <a:r>
              <a:rPr lang="cs-CZ" dirty="0" smtClean="0"/>
              <a:t>;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nákup stavby určené k odstranění.</a:t>
            </a:r>
          </a:p>
          <a:p>
            <a:pPr marL="0" indent="0">
              <a:buNone/>
            </a:pP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275091744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/>
              <a:t>hlavní</a:t>
            </a:r>
            <a:r>
              <a:rPr lang="pl-PL" b="1" dirty="0"/>
              <a:t> aktivity </a:t>
            </a:r>
            <a:r>
              <a:rPr lang="pl-PL" b="1" dirty="0" smtClean="0"/>
              <a:t>projektu:</a:t>
            </a:r>
          </a:p>
          <a:p>
            <a:r>
              <a:rPr lang="cs-CZ" b="1" i="1" u="sng" dirty="0"/>
              <a:t>Pořízení vybavení</a:t>
            </a:r>
          </a:p>
          <a:p>
            <a:pPr lvl="0"/>
            <a:r>
              <a:rPr lang="cs-CZ" dirty="0"/>
              <a:t>pořízení vybavení pro zajištění provozu zařízení s odůvodněnou vazbou na poskytování sociálních služeb (dlouhodobý a krátkodobý hmotný a nehmotný majetek) dle zákona č. 108/2006 Sb., o sociálních službách a vyhlášky č. 505/2006 Sb., kterou se provádějí některá ustanovení zákona o sociálních službách,</a:t>
            </a:r>
          </a:p>
          <a:p>
            <a:pPr lvl="0"/>
            <a:r>
              <a:rPr lang="cs-CZ" dirty="0"/>
              <a:t>kompenzační pomůcky pro výkon přímé práce s klientem, a to ve vztahu ke kapacitě sociální služby,</a:t>
            </a:r>
          </a:p>
          <a:p>
            <a:pPr lvl="0"/>
            <a:r>
              <a:rPr lang="cs-CZ" dirty="0"/>
              <a:t>zdravotnické prostředky pro sociální služby dle § 36 zákona č. 108/2006 Sb., o sociálních službách, které jsou klientům poskytovány prostřednictvím osob s odbornou způsobilostí k výkonu zdravotnického povolání,</a:t>
            </a:r>
          </a:p>
          <a:p>
            <a:pPr lvl="0"/>
            <a:r>
              <a:rPr lang="cs-CZ" dirty="0"/>
              <a:t>pořízení vozidel pro všechny druhy a formy podporovaných sociálních služeb,</a:t>
            </a:r>
          </a:p>
          <a:p>
            <a:r>
              <a:rPr lang="cs-CZ" dirty="0"/>
              <a:t>pořízení asistenčních a </a:t>
            </a:r>
            <a:r>
              <a:rPr lang="cs-CZ" dirty="0" err="1"/>
              <a:t>asistivních</a:t>
            </a:r>
            <a:r>
              <a:rPr lang="cs-CZ" dirty="0"/>
              <a:t> technologií, a systémů protipožární ochrany.</a:t>
            </a: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404696448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MMR a CRR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Ministerstvo </a:t>
            </a:r>
            <a:r>
              <a:rPr lang="cs-CZ" b="1" dirty="0"/>
              <a:t>pro místní rozvoj České republiky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dirty="0" smtClean="0"/>
              <a:t>= </a:t>
            </a:r>
            <a:r>
              <a:rPr lang="cs-CZ" dirty="0"/>
              <a:t>Řídicí orgán IROP (ŘO IROP</a:t>
            </a:r>
            <a:r>
              <a:rPr lang="cs-CZ" dirty="0" smtClean="0"/>
              <a:t>)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řízení </a:t>
            </a:r>
            <a:r>
              <a:rPr lang="cs-CZ" dirty="0"/>
              <a:t>programu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příprava </a:t>
            </a:r>
            <a:r>
              <a:rPr lang="cs-CZ" dirty="0"/>
              <a:t>výzev a pravidel pro žadatele a příjemce 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poskytovatel dotace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1600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hlinkClick r:id="rId2"/>
              </a:rPr>
              <a:t>www.irop.mmr.cz</a:t>
            </a:r>
            <a:endParaRPr lang="cs-CZ" dirty="0"/>
          </a:p>
          <a:p>
            <a:pPr marL="0" lvl="0" indent="0">
              <a:buNone/>
            </a:pPr>
            <a:r>
              <a:rPr lang="cs-CZ" b="1" dirty="0"/>
              <a:t>Centrum pro regionální rozvoj České republiky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cs-CZ" dirty="0"/>
              <a:t>= Zprostředkující subjekt pro IROP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cs-CZ" dirty="0"/>
              <a:t>konzultace, příjem a hodnocení žádostí o podporu, kontroly projektů, kontroly žádostí o platbu, administrace změn, zpracování podkladů pro certifikaci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cs-CZ" dirty="0"/>
              <a:t>regionální pobočky CRR – 13 krajských měst a pražská centrála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hlinkClick r:id="rId3"/>
              </a:rPr>
              <a:t>www.crr.cz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1163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/>
              <a:t>hlavní</a:t>
            </a:r>
            <a:r>
              <a:rPr lang="pl-PL" b="1" dirty="0"/>
              <a:t> aktivity </a:t>
            </a:r>
            <a:r>
              <a:rPr lang="pl-PL" b="1" dirty="0" smtClean="0"/>
              <a:t>projektu:</a:t>
            </a:r>
          </a:p>
          <a:p>
            <a:r>
              <a:rPr lang="cs-CZ" b="1" i="1" u="sng" dirty="0"/>
              <a:t>Pořízení </a:t>
            </a:r>
            <a:r>
              <a:rPr lang="cs-CZ" b="1" i="1" u="sng" dirty="0" smtClean="0"/>
              <a:t>vybavení</a:t>
            </a:r>
          </a:p>
          <a:p>
            <a:r>
              <a:rPr lang="cs-CZ" dirty="0"/>
              <a:t>V případě nákupu vozidel pro sociální služby se musí jednat o vozidla na alternativní paliva (CNG/elektro/vodík) nebo o vozidla na konvenční paliva (benzín/diesel), splňující emisní limit 95 g CO2/km.</a:t>
            </a:r>
          </a:p>
          <a:p>
            <a:pPr marL="0" indent="0">
              <a:buNone/>
            </a:pPr>
            <a:r>
              <a:rPr lang="cs-CZ" dirty="0"/>
              <a:t>U vozidel jsou uplatněny následující limity celkových způsobilých výdajů:</a:t>
            </a:r>
          </a:p>
          <a:p>
            <a:pPr lvl="0"/>
            <a:r>
              <a:rPr lang="cs-CZ" dirty="0"/>
              <a:t>maximální výše celkových způsobilých výdajů pro pořízení automobilu bez dalších úprav je 1 400 000 Kč,</a:t>
            </a:r>
          </a:p>
          <a:p>
            <a:r>
              <a:rPr lang="cs-CZ" dirty="0"/>
              <a:t>maximální výše celkových způsobilých výdajů pro pořízení automobilu s úpravou pro převoz osob s omezenou schopností pohybu je 1 700 000 Kč</a:t>
            </a:r>
            <a:r>
              <a:rPr lang="cs-CZ" dirty="0" smtClean="0"/>
              <a:t>.</a:t>
            </a:r>
          </a:p>
          <a:p>
            <a:r>
              <a:rPr lang="cs-CZ" u="sng" dirty="0"/>
              <a:t>DPH</a:t>
            </a:r>
            <a:endParaRPr lang="cs-CZ" dirty="0"/>
          </a:p>
          <a:p>
            <a:pPr lvl="0"/>
            <a:r>
              <a:rPr lang="cs-CZ" dirty="0"/>
              <a:t>je způsobilým výdajem, jen je-li způsobilým výdajem plnění, ke kterému </a:t>
            </a:r>
            <a:br>
              <a:rPr lang="cs-CZ" dirty="0"/>
            </a:br>
            <a:r>
              <a:rPr lang="cs-CZ" dirty="0"/>
              <a:t>se vztahuje;</a:t>
            </a:r>
          </a:p>
          <a:p>
            <a:pPr lvl="0"/>
            <a:r>
              <a:rPr lang="cs-CZ" dirty="0"/>
              <a:t>pokud nemá žadatel jakožto plátce DPH k podporovaným hlavním aktivitám nárok na odpočet na vstupu;</a:t>
            </a:r>
          </a:p>
          <a:p>
            <a:pPr lvl="0"/>
            <a:r>
              <a:rPr lang="cs-CZ" dirty="0"/>
              <a:t>pokud žadatel není plátce DPH, způsobilým výdajem je celková pořizovací cena.</a:t>
            </a:r>
          </a:p>
          <a:p>
            <a:endParaRPr lang="cs-CZ" b="1" i="1" u="sng" dirty="0"/>
          </a:p>
        </p:txBody>
      </p:sp>
    </p:spTree>
    <p:extLst>
      <p:ext uri="{BB962C8B-B14F-4D97-AF65-F5344CB8AC3E}">
        <p14:creationId xmlns:p14="http://schemas.microsoft.com/office/powerpoint/2010/main" val="872970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b="1" dirty="0" smtClean="0"/>
              <a:t>VEDLEJŠÍ </a:t>
            </a:r>
            <a:r>
              <a:rPr lang="cs-CZ" b="1" dirty="0"/>
              <a:t>PODPOROVANÉ AKTIVITY</a:t>
            </a:r>
          </a:p>
          <a:p>
            <a:pPr lvl="0"/>
            <a:endParaRPr lang="cs-CZ" dirty="0" smtClean="0"/>
          </a:p>
          <a:p>
            <a:pPr lvl="0"/>
            <a:r>
              <a:rPr lang="cs-CZ" dirty="0"/>
              <a:t>parkovací stání v rámci areálu nezbytné pro provoz zařízení, včetně příjezdových komunikací v rámci areálu a nezbytného doprovodného vybavení;</a:t>
            </a:r>
          </a:p>
          <a:p>
            <a:pPr lvl="0"/>
            <a:r>
              <a:rPr lang="cs-CZ" dirty="0"/>
              <a:t>úpravy venkovních prostranství (např. oplocení, chodníky, přístupové cesty, bezbariérový přístup do objektu) v areálu poskytovatele sociálních služeb;</a:t>
            </a:r>
          </a:p>
          <a:p>
            <a:pPr lvl="0"/>
            <a:r>
              <a:rPr lang="cs-CZ" dirty="0"/>
              <a:t>demolice původního objektu na místě realizace projektu;</a:t>
            </a:r>
          </a:p>
          <a:p>
            <a:pPr lvl="0"/>
            <a:r>
              <a:rPr lang="cs-CZ" dirty="0"/>
              <a:t>zabezpečení výstavby; </a:t>
            </a:r>
          </a:p>
          <a:p>
            <a:pPr lvl="0"/>
            <a:r>
              <a:rPr lang="cs-CZ" dirty="0"/>
              <a:t>projektová dokumentace stavby; </a:t>
            </a:r>
          </a:p>
          <a:p>
            <a:pPr lvl="0"/>
            <a:r>
              <a:rPr lang="cs-CZ" dirty="0"/>
              <a:t>pořízení služeb bezprostředně souvisejících s realizací projektu;</a:t>
            </a:r>
          </a:p>
          <a:p>
            <a:pPr lvl="0"/>
            <a:r>
              <a:rPr lang="cs-CZ" dirty="0"/>
              <a:t>povinná publicita (dle kap. 13 Obecných pravidel);</a:t>
            </a:r>
          </a:p>
          <a:p>
            <a:pPr lvl="0"/>
            <a:r>
              <a:rPr lang="cs-CZ" dirty="0"/>
              <a:t>nákup služeb, které tvoří součást pořízení dlouhodobého hmotného </a:t>
            </a:r>
            <a:br>
              <a:rPr lang="cs-CZ" dirty="0"/>
            </a:br>
            <a:r>
              <a:rPr lang="cs-CZ" dirty="0"/>
              <a:t>a nehmotného majetku, nejsou-li tyto služby součástí pořizovací ceny vybavení</a:t>
            </a:r>
            <a:br>
              <a:rPr lang="cs-CZ" dirty="0"/>
            </a:br>
            <a:r>
              <a:rPr lang="cs-CZ" dirty="0"/>
              <a:t>(např. školení na ovládání pořízeného vybavení, není-li tato služba součástí pořizovací ceny vybavení). </a:t>
            </a:r>
          </a:p>
          <a:p>
            <a:pPr marL="0" indent="0" algn="just">
              <a:buNone/>
            </a:pPr>
            <a:r>
              <a:rPr lang="cs-CZ" dirty="0"/>
              <a:t>	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89105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 smtClean="0"/>
              <a:t>vedlejší</a:t>
            </a:r>
            <a:r>
              <a:rPr lang="pl-PL" b="1" dirty="0" smtClean="0"/>
              <a:t> </a:t>
            </a:r>
            <a:r>
              <a:rPr lang="pl-PL" b="1" dirty="0"/>
              <a:t>aktivity </a:t>
            </a:r>
            <a:r>
              <a:rPr lang="pl-PL" b="1" dirty="0" smtClean="0"/>
              <a:t>projektu:</a:t>
            </a:r>
          </a:p>
          <a:p>
            <a:pPr>
              <a:lnSpc>
                <a:spcPct val="80000"/>
              </a:lnSpc>
            </a:pPr>
            <a:r>
              <a:rPr lang="cs-CZ" sz="1400" b="1" i="1" u="sng" dirty="0"/>
              <a:t>Pořízení služeb bezprostředně souvisejících s realizací projektu</a:t>
            </a:r>
          </a:p>
          <a:p>
            <a:pPr lvl="0"/>
            <a:r>
              <a:rPr lang="cs-CZ" dirty="0"/>
              <a:t>výdaje na zpracování zadávacích podmínek k zakázkám a organizace výběrových a zadávacích řízení;</a:t>
            </a:r>
          </a:p>
          <a:p>
            <a:pPr lvl="0"/>
            <a:r>
              <a:rPr lang="cs-CZ" dirty="0"/>
              <a:t>výdaje na zpracování PENB a jeho příloh, a protokolů;</a:t>
            </a:r>
          </a:p>
          <a:p>
            <a:pPr lvl="0"/>
            <a:r>
              <a:rPr lang="cs-CZ" dirty="0"/>
              <a:t>výdaje na pořízení Studie proveditelnosti nebo její části</a:t>
            </a:r>
            <a:r>
              <a:rPr lang="cs-CZ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cs-CZ" sz="1400" b="1" i="1" u="sng" dirty="0"/>
              <a:t>Projektová dokumentace</a:t>
            </a:r>
          </a:p>
          <a:p>
            <a:pPr lvl="0"/>
            <a:r>
              <a:rPr lang="cs-CZ" sz="1600" dirty="0"/>
              <a:t>výdaje na zpracování:</a:t>
            </a:r>
          </a:p>
          <a:p>
            <a:pPr lvl="2"/>
            <a:r>
              <a:rPr lang="cs-CZ" sz="1600" dirty="0"/>
              <a:t>dokumentací v procesu EIA (oznámení, dokumentace);</a:t>
            </a:r>
          </a:p>
          <a:p>
            <a:pPr lvl="2"/>
            <a:r>
              <a:rPr lang="cs-CZ" sz="1600" dirty="0"/>
              <a:t>dokumentace pro vydání územního rozhodnutí (DUR), dokumentace k oznámení o záměru v území (DOZU);</a:t>
            </a:r>
          </a:p>
          <a:p>
            <a:pPr lvl="2"/>
            <a:r>
              <a:rPr lang="cs-CZ" sz="1600" dirty="0"/>
              <a:t>projektové dokumentace pro vydání stavebního povolení (DSP), projektové dokumentace pro ohlášení stavby (DOS);</a:t>
            </a:r>
          </a:p>
          <a:p>
            <a:pPr lvl="2"/>
            <a:r>
              <a:rPr lang="cs-CZ" sz="1600" dirty="0"/>
              <a:t>projektové dokumentace pro provádění stavby (DPS), zadávací dokumentace stavby (ZDS), realizační dokumentace stavby (RDS);</a:t>
            </a:r>
          </a:p>
          <a:p>
            <a:pPr lvl="2"/>
            <a:r>
              <a:rPr lang="cs-CZ" sz="1600" dirty="0"/>
              <a:t>dokumentace skutečného provedení stavby (DSPS);</a:t>
            </a:r>
          </a:p>
          <a:p>
            <a:pPr lvl="2"/>
            <a:r>
              <a:rPr lang="cs-CZ" sz="1600" dirty="0"/>
              <a:t>souvisejících průzkumů, geodetických zaměření, studií a posouzení.</a:t>
            </a:r>
          </a:p>
          <a:p>
            <a:pPr lvl="0"/>
            <a:endParaRPr lang="cs-CZ" dirty="0"/>
          </a:p>
          <a:p>
            <a:endParaRPr lang="cs-CZ" b="1" i="1" u="sng" dirty="0"/>
          </a:p>
        </p:txBody>
      </p:sp>
    </p:spTree>
    <p:extLst>
      <p:ext uri="{BB962C8B-B14F-4D97-AF65-F5344CB8AC3E}">
        <p14:creationId xmlns:p14="http://schemas.microsoft.com/office/powerpoint/2010/main" val="49864640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 smtClean="0"/>
              <a:t>vedlejší</a:t>
            </a:r>
            <a:r>
              <a:rPr lang="pl-PL" b="1" dirty="0" smtClean="0"/>
              <a:t> </a:t>
            </a:r>
            <a:r>
              <a:rPr lang="pl-PL" b="1" dirty="0"/>
              <a:t>aktivity </a:t>
            </a:r>
            <a:r>
              <a:rPr lang="pl-PL" b="1" dirty="0" smtClean="0"/>
              <a:t>projektu:</a:t>
            </a:r>
          </a:p>
          <a:p>
            <a:pPr>
              <a:lnSpc>
                <a:spcPct val="60000"/>
              </a:lnSpc>
            </a:pPr>
            <a:r>
              <a:rPr lang="cs-CZ" sz="1300" b="1" i="1" u="sng" dirty="0"/>
              <a:t>Související výdaje</a:t>
            </a:r>
          </a:p>
          <a:p>
            <a:pPr lvl="0"/>
            <a:r>
              <a:rPr lang="cs-CZ" dirty="0"/>
              <a:t>odstranění staveb, související s realizací projektu;</a:t>
            </a:r>
          </a:p>
          <a:p>
            <a:pPr lvl="0"/>
            <a:r>
              <a:rPr lang="cs-CZ" dirty="0"/>
              <a:t>úpravy venkovního prostranství v areálu poskytovatele sociálních služeb (např. oplocení, chodníky, bezbariérový vstup do objektu) související s realizací projektu;</a:t>
            </a:r>
          </a:p>
          <a:p>
            <a:pPr lvl="0"/>
            <a:r>
              <a:rPr lang="cs-CZ" dirty="0"/>
              <a:t>parkovací stání v rámci areálu nezbytné pro provoz zařízení, včetně příjezdových komunikací v rámci areálu a nezbytného doprovodného vybavení;</a:t>
            </a:r>
          </a:p>
          <a:p>
            <a:pPr lvl="0"/>
            <a:r>
              <a:rPr lang="cs-CZ" dirty="0"/>
              <a:t>výdaje na stavbou vyvolané úpravy a přeložky stávajících inženýrských sítí;</a:t>
            </a:r>
          </a:p>
          <a:p>
            <a:pPr lvl="0"/>
            <a:r>
              <a:rPr lang="cs-CZ" dirty="0"/>
              <a:t>výdaje na geodetické zaměření pozemku a vyhotovení geometrického plánu;</a:t>
            </a:r>
          </a:p>
          <a:p>
            <a:pPr lvl="0"/>
            <a:r>
              <a:rPr lang="cs-CZ" dirty="0"/>
              <a:t>výdaje na úhradu odvodů za odnětí půdy ze zemědělského a lesního půdního fondu.</a:t>
            </a:r>
          </a:p>
          <a:p>
            <a:pPr>
              <a:lnSpc>
                <a:spcPct val="60000"/>
              </a:lnSpc>
            </a:pPr>
            <a:r>
              <a:rPr lang="cs-CZ" sz="1300" b="1" i="1" u="sng" dirty="0"/>
              <a:t>Povinná publicita</a:t>
            </a:r>
          </a:p>
          <a:p>
            <a:pPr lvl="0"/>
            <a:r>
              <a:rPr lang="cs-CZ" dirty="0"/>
              <a:t>výdaje na povinné informační a propagační nástroje podle kap. 13 Obecných pravidel.</a:t>
            </a:r>
          </a:p>
          <a:p>
            <a:pPr lvl="0"/>
            <a:endParaRPr lang="cs-CZ" dirty="0"/>
          </a:p>
          <a:p>
            <a:endParaRPr lang="cs-CZ" b="1" i="1" u="sng" dirty="0"/>
          </a:p>
        </p:txBody>
      </p:sp>
    </p:spTree>
    <p:extLst>
      <p:ext uri="{BB962C8B-B14F-4D97-AF65-F5344CB8AC3E}">
        <p14:creationId xmlns:p14="http://schemas.microsoft.com/office/powerpoint/2010/main" val="182824870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 smtClean="0"/>
              <a:t>vedlejší</a:t>
            </a:r>
            <a:r>
              <a:rPr lang="pl-PL" b="1" dirty="0" smtClean="0"/>
              <a:t> </a:t>
            </a:r>
            <a:r>
              <a:rPr lang="pl-PL" b="1" dirty="0"/>
              <a:t>aktivity </a:t>
            </a:r>
            <a:r>
              <a:rPr lang="pl-PL" b="1" dirty="0" smtClean="0"/>
              <a:t>projektu:</a:t>
            </a:r>
          </a:p>
          <a:p>
            <a:pPr>
              <a:lnSpc>
                <a:spcPct val="60000"/>
              </a:lnSpc>
            </a:pPr>
            <a:r>
              <a:rPr lang="cs-CZ" sz="1300" b="1" i="1" u="sng" dirty="0"/>
              <a:t>Zabezpečení výstavby (pořízení služeb)</a:t>
            </a:r>
          </a:p>
          <a:p>
            <a:pPr lvl="0"/>
            <a:r>
              <a:rPr lang="cs-CZ" sz="1600" dirty="0"/>
              <a:t>výdaje na zabezpečení výstavby:</a:t>
            </a:r>
          </a:p>
          <a:p>
            <a:pPr lvl="1"/>
            <a:r>
              <a:rPr lang="cs-CZ" sz="1600" dirty="0"/>
              <a:t>technický dozor investora (TDI);</a:t>
            </a:r>
          </a:p>
          <a:p>
            <a:pPr lvl="1"/>
            <a:r>
              <a:rPr lang="cs-CZ" sz="1600" dirty="0"/>
              <a:t>autorský dozor (AD);</a:t>
            </a:r>
          </a:p>
          <a:p>
            <a:pPr lvl="1"/>
            <a:r>
              <a:rPr lang="cs-CZ" sz="1600" dirty="0"/>
              <a:t>zajištění bezpečnosti a ochrany zdraví při práci (BOZP).</a:t>
            </a:r>
          </a:p>
          <a:p>
            <a:pPr lvl="0"/>
            <a:r>
              <a:rPr lang="cs-CZ" sz="1600" dirty="0"/>
              <a:t>výdaje spojené s inženýrskou činností:</a:t>
            </a:r>
          </a:p>
          <a:p>
            <a:pPr lvl="1"/>
            <a:r>
              <a:rPr lang="cs-CZ" sz="1600" dirty="0"/>
              <a:t>výdaje na </a:t>
            </a:r>
            <a:r>
              <a:rPr lang="cs-CZ" sz="1600" dirty="0" err="1"/>
              <a:t>inženýring</a:t>
            </a:r>
            <a:r>
              <a:rPr lang="cs-CZ" sz="1600" dirty="0"/>
              <a:t> projektu, zahrnující projednání projektových dokumentací a zajištění souvisejících podkladů pro příslušná správní řízení, včetně zajištění podkladů pro povolení předčasného užívání, zkušebního provozu nebo kolaudaci stavby</a:t>
            </a:r>
            <a:r>
              <a:rPr lang="cs-CZ" sz="1600" dirty="0" smtClean="0"/>
              <a:t>.</a:t>
            </a:r>
          </a:p>
          <a:p>
            <a:pPr>
              <a:lnSpc>
                <a:spcPct val="60000"/>
              </a:lnSpc>
            </a:pPr>
            <a:r>
              <a:rPr lang="cs-CZ" sz="1300" b="1" i="1" u="sng" dirty="0"/>
              <a:t>DPH</a:t>
            </a:r>
          </a:p>
          <a:p>
            <a:pPr lvl="0"/>
            <a:r>
              <a:rPr lang="cs-CZ" sz="1600" dirty="0"/>
              <a:t>je způsobilým výdajem, jen je-li způsobilým výdajem plnění, ke kterému </a:t>
            </a:r>
            <a:br>
              <a:rPr lang="cs-CZ" sz="1600" dirty="0"/>
            </a:br>
            <a:r>
              <a:rPr lang="cs-CZ" sz="1600" dirty="0"/>
              <a:t>se vztahuje;</a:t>
            </a:r>
          </a:p>
          <a:p>
            <a:pPr lvl="0"/>
            <a:r>
              <a:rPr lang="cs-CZ" sz="1600" dirty="0"/>
              <a:t>pokud nemá žadatel jakožto plátce DPH k podporovaným vedlejším aktivitám nárok na odpočet na vstupu;</a:t>
            </a:r>
          </a:p>
          <a:p>
            <a:pPr lvl="0"/>
            <a:r>
              <a:rPr lang="cs-CZ" sz="1600" dirty="0"/>
              <a:t>pokud žadatel není plátce DPH, způsobilým výdajem je celková pořizovací cena.</a:t>
            </a:r>
          </a:p>
          <a:p>
            <a:pPr marL="457200" lvl="1" indent="0">
              <a:buNone/>
            </a:pPr>
            <a:endParaRPr lang="cs-CZ" sz="1600" dirty="0"/>
          </a:p>
          <a:p>
            <a:pPr lvl="0"/>
            <a:endParaRPr lang="cs-CZ" dirty="0"/>
          </a:p>
          <a:p>
            <a:endParaRPr lang="cs-CZ" b="1" i="1" u="sng" dirty="0"/>
          </a:p>
        </p:txBody>
      </p:sp>
    </p:spTree>
    <p:extLst>
      <p:ext uri="{BB962C8B-B14F-4D97-AF65-F5344CB8AC3E}">
        <p14:creationId xmlns:p14="http://schemas.microsoft.com/office/powerpoint/2010/main" val="379053788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</a:t>
            </a:r>
            <a:r>
              <a:rPr lang="cs-CZ" sz="1600" dirty="0" smtClean="0"/>
              <a:t>účinností</a:t>
            </a:r>
            <a:br>
              <a:rPr lang="cs-CZ" sz="1600" dirty="0" smtClean="0"/>
            </a:br>
            <a:r>
              <a:rPr lang="cs-CZ" sz="1500" dirty="0">
                <a:solidFill>
                  <a:srgbClr val="4C4C4C"/>
                </a:solidFill>
                <a:ea typeface="+mn-ea"/>
              </a:rPr>
              <a:t>nezpůsobilé výdaje</a:t>
            </a:r>
            <a:endParaRPr lang="cs-CZ" sz="1500" dirty="0">
              <a:solidFill>
                <a:srgbClr val="4C4C4C"/>
              </a:solidFill>
              <a:ea typeface="+mn-ea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výdaje, které nesouvisí s cíli projektu nebo které není možno doložit písemnými doklady;</a:t>
            </a:r>
          </a:p>
          <a:p>
            <a:pPr lvl="0"/>
            <a:r>
              <a:rPr lang="cs-CZ" dirty="0"/>
              <a:t>nákup stavby (celé nebo její části), která nebude v rámci projektu zrekonstruována tak, aby dosáhla parametrů daných relevantními kritérii přijatelnosti;</a:t>
            </a:r>
          </a:p>
          <a:p>
            <a:pPr lvl="0"/>
            <a:r>
              <a:rPr lang="cs-CZ" dirty="0"/>
              <a:t>jakékoliv výdaje pro následující sociální služby, které projektem nesplní materiálně – technický standard MPSV: domovy se zvláštním režimem, domovy pro osoby se zdravotním postižením, týdenní stacionáře; </a:t>
            </a:r>
          </a:p>
          <a:p>
            <a:pPr lvl="0"/>
            <a:r>
              <a:rPr lang="cs-CZ" dirty="0"/>
              <a:t>výstavba/realizace dobíjecí stanice a pořízení souvisejícího vybavení pro nabíjení elektromobilů a </a:t>
            </a:r>
            <a:r>
              <a:rPr lang="cs-CZ" dirty="0" err="1"/>
              <a:t>plug</a:t>
            </a:r>
            <a:r>
              <a:rPr lang="cs-CZ" dirty="0"/>
              <a:t>-in hybridů;</a:t>
            </a:r>
          </a:p>
          <a:p>
            <a:pPr lvl="0"/>
            <a:r>
              <a:rPr lang="cs-CZ" dirty="0"/>
              <a:t>jakékoliv výdaje na sociální službu domovy pro seniory;</a:t>
            </a:r>
          </a:p>
          <a:p>
            <a:pPr lvl="0"/>
            <a:r>
              <a:rPr lang="cs-CZ" dirty="0"/>
              <a:t>jakékoliv výdaje na sociální služby neuvedené v kapitole 2.2;</a:t>
            </a:r>
          </a:p>
          <a:p>
            <a:pPr lvl="0"/>
            <a:r>
              <a:rPr lang="cs-CZ" dirty="0"/>
              <a:t>veřejné osvětlení mimo areál sociální služby;</a:t>
            </a:r>
          </a:p>
          <a:p>
            <a:pPr lvl="0"/>
            <a:r>
              <a:rPr lang="cs-CZ" dirty="0"/>
              <a:t>spotřební materiál včetně materiálu k pořízenému vybavení (papír, toner, hrnčířská hlína, barvy, látky apod.);</a:t>
            </a:r>
          </a:p>
          <a:p>
            <a:pPr lvl="0"/>
            <a:r>
              <a:rPr lang="cs-CZ" dirty="0"/>
              <a:t>provozní a režijní výdaje;</a:t>
            </a:r>
          </a:p>
          <a:p>
            <a:pPr lvl="0"/>
            <a:r>
              <a:rPr lang="cs-CZ" dirty="0"/>
              <a:t>cestovní náhrady;</a:t>
            </a:r>
          </a:p>
          <a:p>
            <a:pPr lvl="0"/>
            <a:r>
              <a:rPr lang="cs-CZ" dirty="0"/>
              <a:t>výdaje na nepovinnou publicitu;</a:t>
            </a:r>
          </a:p>
          <a:p>
            <a:pPr lvl="0"/>
            <a:r>
              <a:rPr lang="cs-CZ" dirty="0"/>
              <a:t>výdaje spojené s řízením a administrací projektu;</a:t>
            </a:r>
          </a:p>
        </p:txBody>
      </p:sp>
    </p:spTree>
    <p:extLst>
      <p:ext uri="{BB962C8B-B14F-4D97-AF65-F5344CB8AC3E}">
        <p14:creationId xmlns:p14="http://schemas.microsoft.com/office/powerpoint/2010/main" val="325832050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</a:t>
            </a:r>
            <a:r>
              <a:rPr lang="cs-CZ" sz="1600" dirty="0" smtClean="0"/>
              <a:t>účinností</a:t>
            </a:r>
            <a:br>
              <a:rPr lang="cs-CZ" sz="1600" dirty="0" smtClean="0"/>
            </a:br>
            <a:r>
              <a:rPr lang="cs-CZ" sz="1500" dirty="0">
                <a:solidFill>
                  <a:srgbClr val="4C4C4C"/>
                </a:solidFill>
                <a:ea typeface="+mn-ea"/>
              </a:rPr>
              <a:t>nezpůsobilé výdaje</a:t>
            </a:r>
            <a:endParaRPr lang="cs-CZ" sz="1500" dirty="0">
              <a:solidFill>
                <a:srgbClr val="4C4C4C"/>
              </a:solidFill>
              <a:ea typeface="+mn-ea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manka a škody;</a:t>
            </a:r>
          </a:p>
          <a:p>
            <a:pPr lvl="0"/>
            <a:r>
              <a:rPr lang="cs-CZ" dirty="0"/>
              <a:t>opravy a udržování;</a:t>
            </a:r>
          </a:p>
          <a:p>
            <a:pPr lvl="0"/>
            <a:r>
              <a:rPr lang="cs-CZ" dirty="0"/>
              <a:t>správní poplatky;</a:t>
            </a:r>
          </a:p>
          <a:p>
            <a:pPr lvl="0"/>
            <a:r>
              <a:rPr lang="cs-CZ" dirty="0"/>
              <a:t>úroky z úvěrů, půjček, splátky úvěrů a půjček;</a:t>
            </a:r>
          </a:p>
          <a:p>
            <a:pPr lvl="0"/>
            <a:r>
              <a:rPr lang="cs-CZ" dirty="0"/>
              <a:t>kurzové ztráty;</a:t>
            </a:r>
          </a:p>
          <a:p>
            <a:pPr lvl="0"/>
            <a:r>
              <a:rPr lang="cs-CZ" dirty="0"/>
              <a:t>rezervy na budoucí ztráty a dluhy;</a:t>
            </a:r>
          </a:p>
          <a:p>
            <a:pPr lvl="0"/>
            <a:r>
              <a:rPr lang="cs-CZ" dirty="0"/>
              <a:t>provize;</a:t>
            </a:r>
          </a:p>
          <a:p>
            <a:pPr lvl="0"/>
            <a:r>
              <a:rPr lang="cs-CZ" dirty="0"/>
              <a:t>DPH, pokud má příjemce nárok na odpočet daně na vstupu; pokud u organizace existuje dvojí režim, musí příjemce rozhodnout, zda navrhovaný projekt spadá pod aktivity podléhající režimu daně z přidané hodnoty s nárokem na odpočet nebo pod aktivity, kde daň není uplatňovaná;</a:t>
            </a:r>
          </a:p>
          <a:p>
            <a:pPr lvl="0"/>
            <a:r>
              <a:rPr lang="cs-CZ" dirty="0"/>
              <a:t>splátky půjček a úvěrů;</a:t>
            </a:r>
          </a:p>
          <a:p>
            <a:pPr lvl="0"/>
            <a:r>
              <a:rPr lang="cs-CZ" dirty="0"/>
              <a:t>sankce, penále, pokuty;</a:t>
            </a:r>
          </a:p>
          <a:p>
            <a:pPr lvl="0"/>
            <a:r>
              <a:rPr lang="cs-CZ" dirty="0"/>
              <a:t>výdaje na záruky, pojištění, úroky, bankovní poplatky, kursové ztráty, celní </a:t>
            </a:r>
            <a:br>
              <a:rPr lang="cs-CZ" dirty="0"/>
            </a:br>
            <a:r>
              <a:rPr lang="cs-CZ" dirty="0"/>
              <a:t>a správní poplatky; </a:t>
            </a:r>
          </a:p>
          <a:p>
            <a:pPr lvl="0"/>
            <a:r>
              <a:rPr lang="cs-CZ" dirty="0"/>
              <a:t>náklady na spotřebu energií a ostatní provozní náklady;</a:t>
            </a:r>
          </a:p>
        </p:txBody>
      </p:sp>
    </p:spTree>
    <p:extLst>
      <p:ext uri="{BB962C8B-B14F-4D97-AF65-F5344CB8AC3E}">
        <p14:creationId xmlns:p14="http://schemas.microsoft.com/office/powerpoint/2010/main" val="391760773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101. výzva IROP</a:t>
            </a:r>
            <a:br>
              <a:rPr lang="cs-CZ" dirty="0"/>
            </a:br>
            <a:r>
              <a:rPr lang="cs-CZ" sz="1600" dirty="0"/>
              <a:t>Sociální infrastruktura se zvýšenou energetickou </a:t>
            </a:r>
            <a:r>
              <a:rPr lang="cs-CZ" sz="1600" dirty="0" smtClean="0"/>
              <a:t>účinností</a:t>
            </a:r>
            <a:br>
              <a:rPr lang="cs-CZ" sz="1600" dirty="0" smtClean="0"/>
            </a:br>
            <a:r>
              <a:rPr lang="cs-CZ" sz="1500" dirty="0">
                <a:solidFill>
                  <a:srgbClr val="4C4C4C"/>
                </a:solidFill>
                <a:ea typeface="+mn-ea"/>
              </a:rPr>
              <a:t>nezpůsobilé výdaje</a:t>
            </a:r>
            <a:endParaRPr lang="cs-CZ" sz="1500" dirty="0">
              <a:solidFill>
                <a:srgbClr val="4C4C4C"/>
              </a:solidFill>
              <a:ea typeface="+mn-ea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výdaje na nákup služeb, s výjimkou služeb tvořících součást pořízení dlouhodobého hmotného a nehmotného majetku, nejsou-li součástí pořizovací ceny vybavení, přípravy a realizace projektu vyjmenovaných ve způsobilých vedlejších aktivitách a přípravy a realizace zadávacích a výběrových řízení;</a:t>
            </a:r>
          </a:p>
          <a:p>
            <a:pPr lvl="0"/>
            <a:r>
              <a:rPr lang="cs-CZ" dirty="0"/>
              <a:t>odpisy; </a:t>
            </a:r>
          </a:p>
          <a:p>
            <a:pPr lvl="0"/>
            <a:r>
              <a:rPr lang="cs-CZ" dirty="0"/>
              <a:t>vzdělávání zaměstnanců; </a:t>
            </a:r>
          </a:p>
          <a:p>
            <a:pPr lvl="0"/>
            <a:r>
              <a:rPr lang="cs-CZ" dirty="0"/>
              <a:t>vady díla, které je dodavatel povinen odstranit bez další náhrady;</a:t>
            </a:r>
          </a:p>
          <a:p>
            <a:pPr lvl="0"/>
            <a:r>
              <a:rPr lang="cs-CZ" dirty="0"/>
              <a:t>výdaje na vedlejší aktivity projektu nad 15 % celkových způsobilých výdajů;</a:t>
            </a:r>
          </a:p>
          <a:p>
            <a:pPr lvl="0"/>
            <a:r>
              <a:rPr lang="cs-CZ" dirty="0"/>
              <a:t>nákup pozemků nad 10 % celkových způsobilých výdajů projektu;</a:t>
            </a:r>
          </a:p>
          <a:p>
            <a:pPr lvl="0"/>
            <a:r>
              <a:rPr lang="cs-CZ" dirty="0"/>
              <a:t>celní, správní a ostatní poplatky;</a:t>
            </a:r>
          </a:p>
          <a:p>
            <a:pPr lvl="0"/>
            <a:r>
              <a:rPr lang="cs-CZ" dirty="0"/>
              <a:t>výdaje na právní spory vzniklé v souvislosti s projektem, např. výdaje na uhrazení soudního poplatku, na pořízení důkazů, na právní zastoupení v případě sporu;</a:t>
            </a:r>
          </a:p>
          <a:p>
            <a:pPr lvl="0"/>
            <a:r>
              <a:rPr lang="cs-CZ" dirty="0"/>
              <a:t>výdaje, které jsou součástí likvidace společnosti, nedobytné pohledávky;</a:t>
            </a:r>
          </a:p>
          <a:p>
            <a:pPr lvl="0"/>
            <a:r>
              <a:rPr lang="cs-CZ" dirty="0"/>
              <a:t>odpisy dlouhodobého hmotného a nehmotného majetku;</a:t>
            </a:r>
          </a:p>
          <a:p>
            <a:pPr lvl="0"/>
            <a:r>
              <a:rPr lang="cs-CZ" dirty="0"/>
              <a:t>výdaje odpovídající svým vymezením účetní kategorii mimořádných nákladů;</a:t>
            </a:r>
          </a:p>
          <a:p>
            <a:pPr lvl="0"/>
            <a:r>
              <a:rPr lang="cs-CZ" dirty="0"/>
              <a:t>výdaje na audit projektu;</a:t>
            </a:r>
          </a:p>
          <a:p>
            <a:pPr lvl="0"/>
            <a:r>
              <a:rPr lang="cs-CZ" dirty="0"/>
              <a:t>další výdaje, u kterých nejsou dodrženy podmínky pro způsobilost výdajů uvedené v těchto Pravidlech.</a:t>
            </a:r>
          </a:p>
        </p:txBody>
      </p:sp>
    </p:spTree>
    <p:extLst>
      <p:ext uri="{BB962C8B-B14F-4D97-AF65-F5344CB8AC3E}">
        <p14:creationId xmlns:p14="http://schemas.microsoft.com/office/powerpoint/2010/main" val="371574227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101. </a:t>
            </a:r>
            <a:r>
              <a:rPr lang="cs-CZ" dirty="0"/>
              <a:t>v</a:t>
            </a:r>
            <a:r>
              <a:rPr lang="cs-CZ" dirty="0" smtClean="0"/>
              <a:t>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700" dirty="0" smtClean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Indikátory výsledku </a:t>
            </a:r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6 75 10 kapacita služeb a sociální práce</a:t>
            </a:r>
          </a:p>
          <a:p>
            <a:pPr marL="0" indent="0">
              <a:buNone/>
            </a:pPr>
            <a:endParaRPr lang="cs-CZ" i="1" dirty="0" smtClean="0"/>
          </a:p>
          <a:p>
            <a:r>
              <a:rPr lang="cs-CZ" dirty="0" smtClean="0"/>
              <a:t>Výchozí hodnota: </a:t>
            </a:r>
          </a:p>
          <a:p>
            <a:r>
              <a:rPr lang="cs-CZ" dirty="0" smtClean="0"/>
              <a:t>Kapacita </a:t>
            </a:r>
            <a:r>
              <a:rPr lang="cs-CZ" dirty="0"/>
              <a:t>poskytovaných sociálních služeb</a:t>
            </a:r>
            <a:r>
              <a:rPr lang="cs-CZ" b="1" dirty="0"/>
              <a:t> (maximální počet klientů, kterým je v jeden okamžik možné poskytnout jednu ze služeb)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Cílová hodnota: </a:t>
            </a:r>
          </a:p>
          <a:p>
            <a:r>
              <a:rPr lang="cs-CZ" dirty="0" smtClean="0"/>
              <a:t>Plánovaná </a:t>
            </a:r>
            <a:r>
              <a:rPr lang="cs-CZ" dirty="0"/>
              <a:t>kapacita služeb a sociální práce, jíž bude dosaženo v okamžiku ukončení realizace projektu.  Zvolená cílová hodnota indikátoru je závazná a žadatel se zavazuje ji naplnit</a:t>
            </a:r>
            <a:r>
              <a:rPr lang="cs-CZ" dirty="0" smtClean="0"/>
              <a:t>.</a:t>
            </a:r>
          </a:p>
          <a:p>
            <a:r>
              <a:rPr lang="cs-CZ" b="1" dirty="0"/>
              <a:t>Indikátor je povinný k výběru a k naplnění pro všechny projekty výzvy. Indikátor měří počet klientů (osob), kterým je podpořené zařízení schopno nabídnout v jeden okamžik alespoň jednu ze svých služeb (maximální okamžitá kapacita).</a:t>
            </a:r>
            <a:r>
              <a:rPr lang="cs-CZ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73883762"/>
      </p:ext>
    </p:extLst>
  </p:cSld>
  <p:clrMapOvr>
    <a:masterClrMapping/>
  </p:clrMapOvr>
  <p:transition spd="slow">
    <p:push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101. </a:t>
            </a:r>
            <a:r>
              <a:rPr lang="cs-CZ" dirty="0"/>
              <a:t>v</a:t>
            </a:r>
            <a:r>
              <a:rPr lang="cs-CZ" dirty="0" smtClean="0"/>
              <a:t>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700" dirty="0" smtClean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Indikátory výsledku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i="1" dirty="0" smtClean="0"/>
              <a:t>3 </a:t>
            </a:r>
            <a:r>
              <a:rPr lang="cs-CZ" i="1" dirty="0"/>
              <a:t>23 00 Snížení konečné spotřeby energie u podpořených </a:t>
            </a:r>
            <a:r>
              <a:rPr lang="cs-CZ" i="1" dirty="0" smtClean="0"/>
              <a:t>subjektů</a:t>
            </a:r>
          </a:p>
          <a:p>
            <a:pPr marL="0" indent="0">
              <a:buNone/>
            </a:pPr>
            <a:r>
              <a:rPr lang="cs-CZ" i="1" dirty="0" smtClean="0"/>
              <a:t>  </a:t>
            </a:r>
            <a:endParaRPr lang="cs-CZ" i="1" dirty="0"/>
          </a:p>
          <a:p>
            <a:r>
              <a:rPr lang="cs-CZ" dirty="0"/>
              <a:t>Žadatel uvede výchozí a cílovou hodnotu indikátoru. K naplnění cílové hodnoty indikátoru musí dojít k datu ukončení realizace projektu. Indikátor není povinný k výběru a k naplnění pro všechny projekty – je povinný jen pro projekty, pro které je relevantní jedno z těchto dvou kritérií přijatelnosti (jsou uvedeny jen počáteční věty z názvů kritérií, ale to umožňuje jejich bezpečnou identifikaci):</a:t>
            </a:r>
          </a:p>
          <a:p>
            <a:pPr lvl="0"/>
            <a:r>
              <a:rPr lang="cs-CZ" dirty="0"/>
              <a:t>Projektem budou v případě změny dokončené budovy splněny následující parametry</a:t>
            </a:r>
          </a:p>
          <a:p>
            <a:r>
              <a:rPr lang="cs-CZ" dirty="0"/>
              <a:t>Projektem budou v případě změny dokončené památkově chráněné budovy splněny následující parametry</a:t>
            </a:r>
          </a:p>
        </p:txBody>
      </p:sp>
    </p:spTree>
    <p:extLst>
      <p:ext uri="{BB962C8B-B14F-4D97-AF65-F5344CB8AC3E}">
        <p14:creationId xmlns:p14="http://schemas.microsoft.com/office/powerpoint/2010/main" val="2029246182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REACT-EU </a:t>
            </a:r>
            <a:br>
              <a:rPr lang="cs-CZ" dirty="0" smtClean="0"/>
            </a:br>
            <a:r>
              <a:rPr lang="cs-CZ" dirty="0" smtClean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Investiční nástroj EU – mimořádné dodatečné zdroje určené na pomoc při zotavení </a:t>
            </a:r>
            <a:r>
              <a:rPr lang="cs-CZ" dirty="0" smtClean="0"/>
              <a:t>z krize </a:t>
            </a:r>
            <a:r>
              <a:rPr lang="cs-CZ" dirty="0"/>
              <a:t>v souvislosti s pandemií COVID-19 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://irop.mmr.cz/</a:t>
            </a:r>
            <a:r>
              <a:rPr lang="cs-CZ" dirty="0" err="1">
                <a:hlinkClick r:id="rId2"/>
              </a:rPr>
              <a:t>cs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vyzvy</a:t>
            </a:r>
            <a:r>
              <a:rPr lang="cs-CZ" dirty="0">
                <a:hlinkClick r:id="rId2"/>
              </a:rPr>
              <a:t>/detaily-</a:t>
            </a:r>
            <a:r>
              <a:rPr lang="cs-CZ" dirty="0" err="1">
                <a:hlinkClick r:id="rId2"/>
              </a:rPr>
              <a:t>temat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react-eu</a:t>
            </a:r>
            <a:r>
              <a:rPr lang="cs-CZ" dirty="0"/>
              <a:t>)</a:t>
            </a:r>
          </a:p>
          <a:p>
            <a:pPr algn="just"/>
            <a:r>
              <a:rPr lang="cs-CZ" dirty="0"/>
              <a:t>Působnost na území celé </a:t>
            </a:r>
            <a:r>
              <a:rPr lang="cs-CZ" dirty="0" smtClean="0"/>
              <a:t>ČR</a:t>
            </a:r>
          </a:p>
          <a:p>
            <a:pPr algn="just"/>
            <a:r>
              <a:rPr lang="cs-CZ" dirty="0" smtClean="0"/>
              <a:t>Celková </a:t>
            </a:r>
            <a:r>
              <a:rPr lang="cs-CZ" dirty="0"/>
              <a:t>alokace 2</a:t>
            </a:r>
            <a:r>
              <a:rPr lang="cs-CZ" dirty="0" smtClean="0"/>
              <a:t> mld. Kč, předpoklad dodatečného navýšení o 20 %</a:t>
            </a:r>
          </a:p>
          <a:p>
            <a:pPr algn="just"/>
            <a:r>
              <a:rPr lang="cs-CZ" dirty="0" smtClean="0"/>
              <a:t>Míra financování z EU (EFRR):  85 %</a:t>
            </a:r>
            <a:endParaRPr lang="cs-CZ" dirty="0"/>
          </a:p>
          <a:p>
            <a:pPr algn="just"/>
            <a:r>
              <a:rPr lang="cs-CZ" dirty="0"/>
              <a:t>Implementace prostřednictvím vytvořené prioritní osy 6 REACT-EU, IROP 2014-2020</a:t>
            </a:r>
          </a:p>
        </p:txBody>
      </p:sp>
    </p:spTree>
    <p:extLst>
      <p:ext uri="{BB962C8B-B14F-4D97-AF65-F5344CB8AC3E}">
        <p14:creationId xmlns:p14="http://schemas.microsoft.com/office/powerpoint/2010/main" val="393432463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101. </a:t>
            </a:r>
            <a:r>
              <a:rPr lang="cs-CZ" dirty="0"/>
              <a:t>v</a:t>
            </a:r>
            <a:r>
              <a:rPr lang="cs-CZ" dirty="0" smtClean="0"/>
              <a:t>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700" dirty="0" smtClean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Indikátory výstupu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i="1" dirty="0" smtClean="0"/>
              <a:t>5 54 01 Počet podpořených zázemí pro služby a sociální práci </a:t>
            </a:r>
          </a:p>
          <a:p>
            <a:pPr marL="0" indent="0">
              <a:buNone/>
            </a:pPr>
            <a:r>
              <a:rPr lang="cs-CZ" i="1" dirty="0" smtClean="0"/>
              <a:t> </a:t>
            </a:r>
            <a:endParaRPr lang="cs-CZ" i="1" dirty="0"/>
          </a:p>
          <a:p>
            <a:r>
              <a:rPr lang="cs-CZ" dirty="0"/>
              <a:t>Povinný indikátor k výběru a naplnění pro všechny projekty. Žadatel uvede cílovou hodnotu indikátoru. K naplnění cílové hodnoty indikátoru musí dojít k datu ukončení realizace projektu</a:t>
            </a:r>
            <a:r>
              <a:rPr lang="cs-CZ" dirty="0" smtClean="0"/>
              <a:t>.</a:t>
            </a:r>
          </a:p>
          <a:p>
            <a:r>
              <a:rPr lang="cs-CZ" dirty="0"/>
              <a:t>Cílová hodnota: </a:t>
            </a:r>
            <a:endParaRPr lang="cs-CZ" dirty="0" smtClean="0"/>
          </a:p>
          <a:p>
            <a:r>
              <a:rPr lang="cs-CZ" dirty="0"/>
              <a:t>P</a:t>
            </a:r>
            <a:r>
              <a:rPr lang="cs-CZ" dirty="0" smtClean="0"/>
              <a:t>lánovaný</a:t>
            </a:r>
            <a:r>
              <a:rPr lang="cs-CZ" b="1" dirty="0" smtClean="0"/>
              <a:t> </a:t>
            </a:r>
            <a:r>
              <a:rPr lang="cs-CZ" dirty="0"/>
              <a:t>počet projektem </a:t>
            </a:r>
            <a:r>
              <a:rPr lang="cs-CZ" dirty="0" smtClean="0"/>
              <a:t>nově vytvořených/rekonstruovaných/vybavených </a:t>
            </a:r>
            <a:r>
              <a:rPr lang="cs-CZ" dirty="0"/>
              <a:t>zázemí v době ukončení realizace projektu. Zvolená cílová hodnota indikátoru je závazná a žadatel se ji zavazuje naplnit</a:t>
            </a:r>
            <a:r>
              <a:rPr lang="cs-CZ" dirty="0" smtClean="0"/>
              <a:t>.</a:t>
            </a:r>
          </a:p>
          <a:p>
            <a:r>
              <a:rPr lang="cs-CZ" dirty="0"/>
              <a:t>Tolerance: ŽÁDNÁ. Je nutné dosáhnout cílové hodnoty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4507494"/>
      </p:ext>
    </p:extLst>
  </p:cSld>
  <p:clrMapOvr>
    <a:masterClrMapping/>
  </p:clrMapOvr>
  <p:transition spd="slow">
    <p:push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101. </a:t>
            </a:r>
            <a:r>
              <a:rPr lang="cs-CZ" dirty="0"/>
              <a:t>v</a:t>
            </a:r>
            <a:r>
              <a:rPr lang="cs-CZ" dirty="0" smtClean="0"/>
              <a:t>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700" dirty="0" smtClean="0"/>
              <a:t>Sociální infrastruktura se zvýšenou energetickou účinností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Indikátory výstupu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i="1" dirty="0" smtClean="0"/>
              <a:t>5 54 02 Počet poskytovaných druhů sociálních služeb  </a:t>
            </a:r>
          </a:p>
          <a:p>
            <a:pPr marL="0" indent="0">
              <a:buNone/>
            </a:pPr>
            <a:endParaRPr lang="cs-CZ" i="1" dirty="0"/>
          </a:p>
          <a:p>
            <a:r>
              <a:rPr lang="cs-CZ" dirty="0"/>
              <a:t>Povinný indikátor k výběru a naplnění pro všechny projekty. </a:t>
            </a:r>
            <a:endParaRPr lang="cs-CZ" dirty="0" smtClean="0"/>
          </a:p>
          <a:p>
            <a:r>
              <a:rPr lang="cs-CZ" dirty="0" smtClean="0"/>
              <a:t>Žadatel </a:t>
            </a:r>
            <a:r>
              <a:rPr lang="cs-CZ" dirty="0"/>
              <a:t>uvede cílovou hodnotu indikátoru. K naplnění cílové hodnoty indikátoru musí dojít do 6 měsíců od data ukončení realizace projektu (viz Metodický list k indikátoru 5 54 02; příjemce je povinen vykázat skutečný počet sociálních služeb dle zákona č. 108/2006 Sb., o sociálních službách, ve znění pozdějších předpisů, které přihlásil k registraci do 6 měsíců od data ukončení realizace projektu</a:t>
            </a:r>
            <a:r>
              <a:rPr lang="cs-CZ" dirty="0" smtClean="0"/>
              <a:t>).</a:t>
            </a:r>
          </a:p>
          <a:p>
            <a:r>
              <a:rPr lang="cs-CZ" dirty="0" smtClean="0"/>
              <a:t> </a:t>
            </a:r>
            <a:r>
              <a:rPr lang="cs-CZ" dirty="0"/>
              <a:t>Tolerance: ŽÁDNÁ. Je nutné dosáhnout cílové </a:t>
            </a:r>
            <a:r>
              <a:rPr lang="cs-CZ" dirty="0" smtClean="0"/>
              <a:t>hodnoty.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54283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101. Výzva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700" dirty="0" smtClean="0"/>
              <a:t>Povinné přílohy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Plná </a:t>
            </a:r>
            <a:r>
              <a:rPr lang="cs-CZ" dirty="0"/>
              <a:t>moc </a:t>
            </a:r>
          </a:p>
          <a:p>
            <a:r>
              <a:rPr lang="cs-CZ" dirty="0" smtClean="0"/>
              <a:t>Dokumentace k zadávacím a výběrovým řízením</a:t>
            </a:r>
            <a:r>
              <a:rPr lang="pt-BR" dirty="0" smtClean="0"/>
              <a:t> </a:t>
            </a:r>
            <a:endParaRPr lang="pt-BR" dirty="0"/>
          </a:p>
          <a:p>
            <a:r>
              <a:rPr lang="cs-CZ" dirty="0" smtClean="0"/>
              <a:t>Doklady o právní subjektivitě žadatele </a:t>
            </a:r>
            <a:endParaRPr lang="cs-CZ" dirty="0"/>
          </a:p>
          <a:p>
            <a:r>
              <a:rPr lang="cs-CZ" dirty="0" smtClean="0"/>
              <a:t>Studie proveditelnosti</a:t>
            </a:r>
            <a:endParaRPr lang="cs-CZ" dirty="0"/>
          </a:p>
          <a:p>
            <a:r>
              <a:rPr lang="cs-CZ" dirty="0" smtClean="0"/>
              <a:t>Doklad </a:t>
            </a:r>
            <a:r>
              <a:rPr lang="cs-CZ" dirty="0"/>
              <a:t>o prokázání právních vztahů k nemovitému majetku, který je předmětem projektu </a:t>
            </a:r>
          </a:p>
          <a:p>
            <a:r>
              <a:rPr lang="cs-CZ" dirty="0" smtClean="0"/>
              <a:t>Doklad </a:t>
            </a:r>
            <a:r>
              <a:rPr lang="cs-CZ" dirty="0"/>
              <a:t>prokazující povolení o umístění stavby v území dle stavebního zákona č. 183/2006 Sb. </a:t>
            </a:r>
          </a:p>
          <a:p>
            <a:r>
              <a:rPr lang="cs-CZ" dirty="0" smtClean="0"/>
              <a:t>Doklad </a:t>
            </a:r>
            <a:r>
              <a:rPr lang="cs-CZ" dirty="0"/>
              <a:t>prokazující povolení k realizaci stavebního záměru dle stavebního </a:t>
            </a:r>
            <a:r>
              <a:rPr lang="cs-CZ" dirty="0" smtClean="0"/>
              <a:t>zákona </a:t>
            </a:r>
            <a:endParaRPr lang="cs-CZ" dirty="0"/>
          </a:p>
          <a:p>
            <a:r>
              <a:rPr lang="cs-CZ" dirty="0" smtClean="0"/>
              <a:t>Položkový </a:t>
            </a:r>
            <a:r>
              <a:rPr lang="cs-CZ" dirty="0"/>
              <a:t>rozpočet </a:t>
            </a:r>
            <a:r>
              <a:rPr lang="cs-CZ" dirty="0" smtClean="0"/>
              <a:t>stavby</a:t>
            </a:r>
          </a:p>
          <a:p>
            <a:r>
              <a:rPr lang="cs-CZ" dirty="0" smtClean="0"/>
              <a:t>Projektová </a:t>
            </a:r>
            <a:r>
              <a:rPr lang="cs-CZ" dirty="0"/>
              <a:t>dokumentace dle Vyhlášky o dokumentaci staveb č. 499/2006 Sb., ve znění pozdějších předpisů 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19413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101. Výzva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700" dirty="0" smtClean="0"/>
              <a:t>Povinné přílohy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Souhlasné stanovisko subjektu, který vydal komunitní plán sociálních služeb, střednědobý plán rozvoje sociálních služeb kraje nebo Národní strategii rozvoje sociálních služeb 2016 – 2025</a:t>
            </a:r>
          </a:p>
          <a:p>
            <a:r>
              <a:rPr lang="cs-CZ" dirty="0" smtClean="0"/>
              <a:t>Pověřovací akt</a:t>
            </a:r>
          </a:p>
          <a:p>
            <a:r>
              <a:rPr lang="cs-CZ" dirty="0" smtClean="0"/>
              <a:t>Čestné prohlášení o skutečném majiteli</a:t>
            </a:r>
          </a:p>
          <a:p>
            <a:r>
              <a:rPr lang="cs-CZ" dirty="0" smtClean="0"/>
              <a:t>Průkaz energetické náročnosti budovy</a:t>
            </a:r>
          </a:p>
          <a:p>
            <a:r>
              <a:rPr lang="cs-CZ" dirty="0" smtClean="0"/>
              <a:t>Protokol k výpočtu tepelné stability v létě</a:t>
            </a:r>
          </a:p>
          <a:p>
            <a:r>
              <a:rPr lang="cs-CZ" dirty="0" smtClean="0"/>
              <a:t>Závazné stanovisko orgánu památkové péče</a:t>
            </a:r>
          </a:p>
          <a:p>
            <a:r>
              <a:rPr lang="cs-CZ" dirty="0" smtClean="0"/>
              <a:t>Prohlášení autorizované osoby v oboru technika vnitřního prostředí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79165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101. Výzva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700" dirty="0" smtClean="0"/>
              <a:t>Povinné přílohy – </a:t>
            </a:r>
            <a:r>
              <a:rPr lang="cs-CZ" sz="1800" dirty="0" smtClean="0"/>
              <a:t>Průkaz energetické náročnosti budovy, Protokol k výpočtu tepelné stability v létě, Závazné stanovisko orgánu památkové péče a Prohlášení autorizované osoby v oboru technika vnitřního prostředí </a:t>
            </a:r>
            <a:r>
              <a:rPr lang="cs-CZ" sz="1800" dirty="0"/>
              <a:t/>
            </a:r>
            <a:br>
              <a:rPr lang="cs-CZ" sz="18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/>
              <a:t>Bližší podrobnosti </a:t>
            </a:r>
            <a:r>
              <a:rPr lang="cs-CZ" dirty="0" smtClean="0"/>
              <a:t>k výše uvedeným přílohám </a:t>
            </a:r>
            <a:r>
              <a:rPr lang="cs-CZ" dirty="0"/>
              <a:t>viz příloha č. 8 těchto </a:t>
            </a:r>
            <a:r>
              <a:rPr lang="cs-CZ" dirty="0" smtClean="0"/>
              <a:t>Pravidel (</a:t>
            </a:r>
            <a:r>
              <a:rPr lang="cs-CZ" dirty="0"/>
              <a:t>Metodická pomůcka pro způsob doložení specifických kritérií přijatelnosti pro SC 6.1 (REACT-EU) v oblasti energetické náročnosti </a:t>
            </a:r>
            <a:r>
              <a:rPr lang="cs-CZ" dirty="0" smtClean="0"/>
              <a:t>budovy).</a:t>
            </a:r>
          </a:p>
          <a:p>
            <a:r>
              <a:rPr lang="cs-CZ" dirty="0"/>
              <a:t>Dokládá žadatel k podání žádosti o podporu</a:t>
            </a:r>
            <a:r>
              <a:rPr lang="cs-CZ" dirty="0" smtClean="0"/>
              <a:t>.</a:t>
            </a:r>
          </a:p>
          <a:p>
            <a:r>
              <a:rPr lang="cs-CZ" dirty="0" smtClean="0"/>
              <a:t>Tyto přílohy jsou </a:t>
            </a:r>
            <a:r>
              <a:rPr lang="cs-CZ" dirty="0"/>
              <a:t>nerelevantní pro projekty pouze na pořízení vozidla pro sociální </a:t>
            </a:r>
            <a:r>
              <a:rPr lang="cs-CZ" dirty="0" smtClean="0"/>
              <a:t>služby.</a:t>
            </a:r>
          </a:p>
          <a:p>
            <a:r>
              <a:rPr lang="cs-CZ" dirty="0" smtClean="0"/>
              <a:t>Povinná příloha č. 15 Závazné stanovisko orgánu památkové péče je nerelevantní pro projekty, které neřeší změnu dokončené památkově chráněné budovy.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23899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101. Výzva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700" dirty="0" smtClean="0"/>
              <a:t>Povinné přílohy - </a:t>
            </a:r>
            <a:r>
              <a:rPr lang="cs-CZ" sz="1800" dirty="0"/>
              <a:t/>
            </a:r>
            <a:br>
              <a:rPr lang="cs-CZ" sz="18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</a:t>
            </a:r>
            <a:r>
              <a:rPr lang="cs-CZ" dirty="0"/>
              <a:t> této příloze žadatel doloží stanovisko od kompetentního subjektu, který vydal komunitní plán sociálních služeb, střednědobý plán rozvoje sociálních služeb kraje nebo Národní strategii rozvoje sociálních služeb 2016 – 2025. Vzor stanoviska je uveden v příloze č. 7 těchto Pravidel.</a:t>
            </a:r>
          </a:p>
        </p:txBody>
      </p:sp>
    </p:spTree>
    <p:extLst>
      <p:ext uri="{BB962C8B-B14F-4D97-AF65-F5344CB8AC3E}">
        <p14:creationId xmlns:p14="http://schemas.microsoft.com/office/powerpoint/2010/main" val="28878459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101. Výzva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800" dirty="0"/>
              <a:t>Veřejná podpora</a:t>
            </a:r>
            <a:br>
              <a:rPr lang="cs-CZ" sz="18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u="sng" dirty="0" smtClean="0"/>
              <a:t>A) Žadatel o podporu je poskytovatelem služeb obecného hospodářského zájmu dle rozhodnutí Komise 2012/21/EU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Budou podporováni žadatelé vykonávající službu obecného hospodářského zájmu („SOHZ) v souladu s rozhodnutím Komise ze dne 20. prosince 2011 o použití čl. 106 odst. 2 Smlouvy o fungování Evropské unie na státní podporu ve formě vyrovnávací platby za závazek veřejné služby udělené určitým podnikům pověřeným poskytováním služeb obecného hospodářského zájmu (2012/21/EU). Žadatel o podporu bude pověřen k výkonu SOHZ Pověřovacím aktem vydaným pověřovatelem/objednatelem SOHZ v souladu s rozhodnutím Komise 2012/21/EU, a to po celou dobu životnosti investice, na kterou je podpora poskytována.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435505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101. Výzva IROP</a:t>
            </a:r>
            <a:r>
              <a:rPr lang="cs-CZ" dirty="0"/>
              <a:t/>
            </a:r>
            <a:br>
              <a:rPr lang="cs-CZ" dirty="0"/>
            </a:br>
            <a:r>
              <a:rPr lang="cs-CZ" sz="1800" dirty="0"/>
              <a:t>Veřejná podpora</a:t>
            </a:r>
            <a:br>
              <a:rPr lang="cs-CZ" sz="18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u="sng" dirty="0" smtClean="0"/>
              <a:t>B) Žadatel </a:t>
            </a:r>
            <a:r>
              <a:rPr lang="cs-CZ" sz="1600" b="1" u="sng" dirty="0"/>
              <a:t>o </a:t>
            </a:r>
            <a:r>
              <a:rPr lang="cs-CZ" sz="1600" b="1" u="sng" dirty="0" smtClean="0"/>
              <a:t>podporu je územní samosprávný celek, který není poskytovatelem </a:t>
            </a:r>
            <a:r>
              <a:rPr lang="cs-CZ" sz="1600" b="1" u="sng" dirty="0"/>
              <a:t>služeb obecného hospodářského </a:t>
            </a:r>
            <a:r>
              <a:rPr lang="cs-CZ" sz="1600" b="1" u="sng" dirty="0" smtClean="0"/>
              <a:t>zájmu dle rozhodnutí Komise 2012/21/EU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Příjemce dotace převede výhodu z poskytnuté dotace formou svěření majetku do užívání poskytovateli služeb obecného hospodářského zájmu a bude povinen zajistit splnění podmínek poskytnutí podpory v souladu s rozhodnutím Komise 2012/21/EU. Poskytovatel SOHZ bude pověřen k výkonu SOHZ Pověřovacím aktem vydaným žadatelem o podporu v souladu s rozhodnutím Komise 2012/21/EU, po celou dobu životnosti investice, na kterou je podpora poskytována.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789434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xmlns="" id="{4006302A-C808-7441-9460-C6AB82598A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Kontakt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xmlns="" id="{8FFA93C4-D43E-BE4C-9A46-96120E7371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Marek Zeman</a:t>
            </a:r>
            <a:endParaRPr lang="cs-CZ" dirty="0"/>
          </a:p>
          <a:p>
            <a:r>
              <a:rPr lang="cs-CZ" dirty="0"/>
              <a:t>Ministerstvo pro místní rozvoj ČR</a:t>
            </a:r>
          </a:p>
          <a:p>
            <a:r>
              <a:rPr lang="cs-CZ" dirty="0"/>
              <a:t>Odbor řízení operačních programů</a:t>
            </a:r>
          </a:p>
          <a:p>
            <a:r>
              <a:rPr lang="cs-CZ" dirty="0" smtClean="0">
                <a:hlinkClick r:id="rId2"/>
              </a:rPr>
              <a:t>Marek.Zeman@mmr.cz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953138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pro žadatele a příjemce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Obecná pravidla</a:t>
            </a:r>
            <a:endParaRPr lang="cs-CZ" b="1" dirty="0"/>
          </a:p>
          <a:p>
            <a:pPr algn="just"/>
            <a:r>
              <a:rPr lang="cs-CZ" dirty="0" smtClean="0"/>
              <a:t>Závazná pro všechny specifické cíle a výzvy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www.irop.mmr.cz/cs/Zadatele-a-prijemci/Dokumenty/Dokumenty/Obecna-Pravidla-pro-zadatele-a-prijemce</a:t>
            </a:r>
            <a:endParaRPr lang="cs-CZ" sz="14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b="1" dirty="0" smtClean="0"/>
              <a:t>Specifická pravidla</a:t>
            </a:r>
          </a:p>
          <a:p>
            <a:pPr algn="just"/>
            <a:r>
              <a:rPr lang="cs-CZ" dirty="0" smtClean="0"/>
              <a:t>Pro každou výzvu samostatný dokument</a:t>
            </a:r>
          </a:p>
          <a:p>
            <a:pPr algn="just"/>
            <a:r>
              <a:rPr lang="cs-CZ" dirty="0" smtClean="0"/>
              <a:t>Podporované aktivity, způsobilé výdaje, povinné přílohy, hodnotící kritéria,</a:t>
            </a:r>
          </a:p>
          <a:p>
            <a:pPr algn="just"/>
            <a:r>
              <a:rPr lang="cs-CZ" dirty="0" smtClean="0"/>
              <a:t>Podmínky veřejné podpory, přílohy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cs-CZ" sz="1400" dirty="0" smtClean="0">
                <a:solidFill>
                  <a:schemeClr val="tx1"/>
                </a:solidFill>
                <a:hlinkClick r:id="rId3"/>
              </a:rPr>
              <a:t>www.irop.mmr.cz/cs/Vyzvy</a:t>
            </a:r>
            <a:endParaRPr lang="cs-CZ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2939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Podání žádosti o podporu a další administrace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Portál IS KP14+</a:t>
            </a:r>
            <a:endParaRPr lang="cs-CZ" b="1" dirty="0"/>
          </a:p>
          <a:p>
            <a:pPr algn="just"/>
            <a:r>
              <a:rPr lang="cs-CZ" dirty="0"/>
              <a:t>webová aplikace pro žadatele o podporu z Evropských strukturálních a investičních fondů (ESIF) v období </a:t>
            </a:r>
            <a:r>
              <a:rPr lang="cs-CZ" dirty="0" smtClean="0"/>
              <a:t>2014-2020 - 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https</a:t>
            </a:r>
            <a:r>
              <a:rPr lang="cs-CZ" sz="1400" dirty="0">
                <a:solidFill>
                  <a:schemeClr val="tx1"/>
                </a:solidFill>
                <a:hlinkClick r:id="rId2"/>
              </a:rPr>
              <a:t>://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mseu.mssf.cz</a:t>
            </a:r>
            <a:endParaRPr lang="cs-CZ" sz="14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cs-CZ" b="1" dirty="0"/>
              <a:t>Důležité části dokumentace</a:t>
            </a:r>
          </a:p>
          <a:p>
            <a:pPr marL="542925" lvl="2" algn="just"/>
            <a:r>
              <a:rPr lang="cs-CZ" dirty="0"/>
              <a:t>Příloha 1 Specifických pravidel - </a:t>
            </a:r>
            <a:r>
              <a:rPr lang="pl-PL" dirty="0"/>
              <a:t>Postup pro podání žádosti o podporu v MS2014+ </a:t>
            </a:r>
          </a:p>
          <a:p>
            <a:pPr marL="542925" lvl="2" algn="just"/>
            <a:r>
              <a:rPr lang="cs-CZ" dirty="0"/>
              <a:t>Přílohy Obecných pravidel:</a:t>
            </a:r>
          </a:p>
          <a:p>
            <a:pPr lvl="2" algn="just"/>
            <a:r>
              <a:rPr lang="cs-CZ" dirty="0"/>
              <a:t>Postup pro zpracování CBA v MS2014+ </a:t>
            </a:r>
          </a:p>
          <a:p>
            <a:pPr lvl="2" algn="just"/>
            <a:r>
              <a:rPr lang="cs-CZ" dirty="0"/>
              <a:t>Postup zadávání žádosti o změnu v MS2014+</a:t>
            </a:r>
          </a:p>
          <a:p>
            <a:pPr lvl="2" algn="just"/>
            <a:r>
              <a:rPr lang="cs-CZ" dirty="0"/>
              <a:t>Postup podání žádosti o přezkum hodnocení v MS2014</a:t>
            </a:r>
            <a:r>
              <a:rPr lang="cs-CZ" dirty="0" smtClean="0"/>
              <a:t>+</a:t>
            </a:r>
            <a:endParaRPr lang="cs-CZ" dirty="0"/>
          </a:p>
          <a:p>
            <a:pPr marL="0" indent="0" algn="just">
              <a:buNone/>
            </a:pPr>
            <a:r>
              <a:rPr lang="cs-CZ" b="1" dirty="0"/>
              <a:t>Komunikace s CRR</a:t>
            </a:r>
          </a:p>
          <a:p>
            <a:pPr lvl="1" algn="just"/>
            <a:r>
              <a:rPr lang="cs-CZ" dirty="0"/>
              <a:t>před podáním žádosti o podporu </a:t>
            </a:r>
            <a:r>
              <a:rPr lang="cs-CZ" dirty="0" smtClean="0"/>
              <a:t>– </a:t>
            </a:r>
            <a:r>
              <a:rPr lang="cs-CZ" b="1" dirty="0" smtClean="0"/>
              <a:t>KONZULTAČNÍ SERVIS IROP </a:t>
            </a:r>
            <a:r>
              <a:rPr lang="cs-CZ" dirty="0">
                <a:hlinkClick r:id="rId3"/>
              </a:rPr>
              <a:t>https://www.crr.cz/irop/konzultacni-servis-irop</a:t>
            </a:r>
            <a:r>
              <a:rPr lang="cs-CZ" dirty="0" smtClean="0">
                <a:hlinkClick r:id="rId3"/>
              </a:rPr>
              <a:t>/</a:t>
            </a:r>
            <a:r>
              <a:rPr lang="cs-CZ" dirty="0" smtClean="0"/>
              <a:t> </a:t>
            </a:r>
            <a:r>
              <a:rPr lang="cs-CZ" dirty="0"/>
              <a:t>	</a:t>
            </a:r>
            <a:endParaRPr lang="cs-CZ" dirty="0" smtClean="0"/>
          </a:p>
          <a:p>
            <a:pPr lvl="1" algn="just"/>
            <a:r>
              <a:rPr lang="cs-CZ" dirty="0" smtClean="0"/>
              <a:t>po </a:t>
            </a:r>
            <a:r>
              <a:rPr lang="cs-CZ" dirty="0"/>
              <a:t>podání žádosti o podporu – přes přiřazeného manažera projektu, bude upřesněno v </a:t>
            </a:r>
            <a:r>
              <a:rPr lang="cs-CZ" dirty="0" smtClean="0"/>
              <a:t>depeši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4702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Vyhlášené výzvy REACT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7867"/>
            <a:ext cx="7863494" cy="43922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Výzva č. 96 – Integrovaný záchranný systém – Policie ČR a Hasičský záchranný sbor ČR</a:t>
            </a:r>
          </a:p>
          <a:p>
            <a:pPr marL="0" indent="0" algn="just">
              <a:buNone/>
            </a:pPr>
            <a:r>
              <a:rPr lang="cs-CZ" sz="1200" dirty="0"/>
              <a:t>- vyhlášena 21. dubna </a:t>
            </a:r>
            <a:r>
              <a:rPr lang="cs-CZ" sz="1200" dirty="0" smtClean="0"/>
              <a:t>2021; celková alokace – 3 244 986 707 Kč (EFRR)</a:t>
            </a:r>
            <a:endParaRPr lang="cs-CZ" sz="1200" dirty="0"/>
          </a:p>
          <a:p>
            <a:pPr marL="0" indent="0" algn="just">
              <a:buNone/>
            </a:pPr>
            <a:r>
              <a:rPr lang="cs-CZ" b="1" dirty="0" smtClean="0"/>
              <a:t>Výzva č. 97 – Integrovaný záchranný systém – Zdravotnické záchranné služby krajů</a:t>
            </a:r>
          </a:p>
          <a:p>
            <a:pPr marL="0" indent="0" algn="just">
              <a:buNone/>
            </a:pPr>
            <a:r>
              <a:rPr lang="cs-CZ" sz="1200" dirty="0" smtClean="0"/>
              <a:t>- vyhlášena 21. dubna 2021; celková alokace – 811 246 681 Kč (EFRR) </a:t>
            </a:r>
          </a:p>
          <a:p>
            <a:pPr marL="0" indent="0" algn="just">
              <a:buNone/>
            </a:pPr>
            <a:r>
              <a:rPr lang="cs-CZ" b="1" dirty="0" smtClean="0"/>
              <a:t>Výzva č. 98 – Rozvoj, modernizace a posílení odolnosti páteřní sítě poskytovatelů zdravotní péče s ohledem na potencionální hrozby</a:t>
            </a:r>
            <a:endParaRPr lang="cs-CZ" b="1" dirty="0"/>
          </a:p>
          <a:p>
            <a:pPr marL="0" indent="0" algn="just">
              <a:buNone/>
            </a:pPr>
            <a:r>
              <a:rPr lang="cs-CZ" sz="1200" dirty="0" smtClean="0"/>
              <a:t>- vyhlášena 15. </a:t>
            </a:r>
            <a:r>
              <a:rPr lang="cs-CZ" sz="1200" dirty="0"/>
              <a:t>dubna 2021; celková alokace </a:t>
            </a:r>
            <a:r>
              <a:rPr lang="cs-CZ" sz="1200" dirty="0" smtClean="0"/>
              <a:t>– 7 982 031 013 Kč (EFRR)</a:t>
            </a:r>
          </a:p>
          <a:p>
            <a:pPr marL="0" indent="0" algn="just">
              <a:buNone/>
            </a:pPr>
            <a:r>
              <a:rPr lang="cs-CZ" sz="1200" b="1" dirty="0" smtClean="0"/>
              <a:t> </a:t>
            </a:r>
            <a:r>
              <a:rPr lang="cs-CZ" b="1" dirty="0"/>
              <a:t>Výzva č. </a:t>
            </a:r>
            <a:r>
              <a:rPr lang="cs-CZ" b="1" dirty="0" smtClean="0"/>
              <a:t>99 </a:t>
            </a:r>
            <a:r>
              <a:rPr lang="cs-CZ" b="1" dirty="0"/>
              <a:t>– </a:t>
            </a:r>
            <a:r>
              <a:rPr lang="cs-CZ" b="1" dirty="0" smtClean="0"/>
              <a:t>Rozvoj</a:t>
            </a:r>
            <a:r>
              <a:rPr lang="cs-CZ" b="1" dirty="0"/>
              <a:t> </a:t>
            </a:r>
            <a:r>
              <a:rPr lang="cs-CZ" b="1" dirty="0" smtClean="0"/>
              <a:t>a zvýšení odolnosti poskytovatelů péče o zvlášť ohrožené pacienty</a:t>
            </a:r>
            <a:endParaRPr lang="cs-CZ" b="1" dirty="0"/>
          </a:p>
          <a:p>
            <a:pPr marL="0" indent="0" algn="just">
              <a:buNone/>
            </a:pPr>
            <a:r>
              <a:rPr lang="cs-CZ" sz="1200" dirty="0" smtClean="0"/>
              <a:t>- vyhlášena </a:t>
            </a:r>
            <a:r>
              <a:rPr lang="cs-CZ" sz="1200" dirty="0"/>
              <a:t>15. dubna 2021; celková alokace – </a:t>
            </a:r>
            <a:r>
              <a:rPr lang="cs-CZ" sz="1200" dirty="0" smtClean="0"/>
              <a:t>5 526 021 470 </a:t>
            </a:r>
            <a:r>
              <a:rPr lang="cs-CZ" sz="1200" dirty="0"/>
              <a:t>Kč (EFRR)</a:t>
            </a:r>
          </a:p>
          <a:p>
            <a:pPr marL="0" indent="0" algn="just">
              <a:buNone/>
            </a:pPr>
            <a:r>
              <a:rPr lang="cs-CZ" b="1" dirty="0"/>
              <a:t>Výzva č. </a:t>
            </a:r>
            <a:r>
              <a:rPr lang="cs-CZ" b="1" dirty="0" smtClean="0"/>
              <a:t>100 </a:t>
            </a:r>
            <a:r>
              <a:rPr lang="cs-CZ" b="1" dirty="0"/>
              <a:t>– </a:t>
            </a:r>
            <a:r>
              <a:rPr lang="cs-CZ" b="1" dirty="0" smtClean="0"/>
              <a:t>Zvýšení připravenosti subjektů zapojených do řešení hrozeb</a:t>
            </a:r>
            <a:endParaRPr lang="cs-CZ" b="1" dirty="0"/>
          </a:p>
          <a:p>
            <a:pPr marL="0" indent="0" algn="just">
              <a:buNone/>
            </a:pPr>
            <a:r>
              <a:rPr lang="cs-CZ" sz="1200" dirty="0" smtClean="0"/>
              <a:t>- vyhlášena </a:t>
            </a:r>
            <a:r>
              <a:rPr lang="cs-CZ" sz="1200" dirty="0"/>
              <a:t>15. dubna 2021; celková alokace – </a:t>
            </a:r>
            <a:r>
              <a:rPr lang="cs-CZ" sz="1200" dirty="0" smtClean="0"/>
              <a:t>1 492 007 156 </a:t>
            </a:r>
            <a:r>
              <a:rPr lang="cs-CZ" sz="1200" dirty="0"/>
              <a:t>Kč (EFRR)</a:t>
            </a:r>
          </a:p>
          <a:p>
            <a:pPr marL="0" indent="0" algn="just">
              <a:buNone/>
            </a:pPr>
            <a:endParaRPr lang="cs-CZ" sz="1200" b="1" dirty="0"/>
          </a:p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endParaRPr lang="cs-CZ" b="1" dirty="0"/>
          </a:p>
          <a:p>
            <a:pPr marL="0" indent="0" algn="just">
              <a:buNone/>
            </a:pPr>
            <a:endParaRPr lang="cs-CZ" b="1" dirty="0"/>
          </a:p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endParaRPr lang="cs-CZ" b="1" dirty="0"/>
          </a:p>
          <a:p>
            <a:pPr marL="0" indent="0" algn="just">
              <a:buNone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53910409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C2115800-D8FF-4C42-AF18-23745C15C9E7}"/>
              </a:ext>
            </a:extLst>
          </p:cNvPr>
          <p:cNvSpPr txBox="1"/>
          <p:nvPr/>
        </p:nvSpPr>
        <p:spPr>
          <a:xfrm>
            <a:off x="3226266" y="5417009"/>
            <a:ext cx="26914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Mgr. Marek Zeman</a:t>
            </a:r>
            <a:endParaRPr lang="cs-CZ" sz="15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xmlns="" id="{5AF89158-2333-174F-8C3D-98F2E838F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31290"/>
            <a:ext cx="7772400" cy="154350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000" b="1" dirty="0" smtClean="0"/>
              <a:t>101. </a:t>
            </a:r>
            <a:r>
              <a:rPr lang="cs-CZ" sz="2000" b="1" dirty="0"/>
              <a:t>výzva </a:t>
            </a:r>
            <a:r>
              <a:rPr lang="cs-CZ" sz="2000" dirty="0" smtClean="0"/>
              <a:t>Sociální infrastruktura se zvýšenou energetickou účinností</a:t>
            </a:r>
            <a:endParaRPr lang="cs-CZ" sz="1800" dirty="0"/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xmlns="" id="{C54AFAB1-D46D-ED46-9E82-4351717537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SC 6.1 REACT-EU, IROP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2550181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63494" cy="1595155"/>
          </a:xfrm>
        </p:spPr>
        <p:txBody>
          <a:bodyPr>
            <a:normAutofit/>
          </a:bodyPr>
          <a:lstStyle/>
          <a:p>
            <a:r>
              <a:rPr lang="cs-CZ" dirty="0" smtClean="0"/>
              <a:t>PARAMETRY VÝZVY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1500" dirty="0" smtClean="0"/>
              <a:t>101. výzva Sociální infrastruktura se zvýšenou energetickou účinností</a:t>
            </a:r>
            <a:br>
              <a:rPr lang="cs-CZ" sz="1500" dirty="0" smtClean="0"/>
            </a:br>
            <a:endParaRPr lang="cs-CZ" sz="15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Druh výzvy: </a:t>
            </a:r>
            <a:r>
              <a:rPr lang="cs-CZ" b="1" dirty="0" smtClean="0"/>
              <a:t>průběžná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Vyhlášení </a:t>
            </a:r>
            <a:r>
              <a:rPr lang="cs-CZ" dirty="0"/>
              <a:t>výzvy: </a:t>
            </a:r>
            <a:r>
              <a:rPr lang="cs-CZ" dirty="0" smtClean="0"/>
              <a:t>31. května 2021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Zpřístupnění ISKP: </a:t>
            </a:r>
            <a:r>
              <a:rPr lang="cs-CZ" b="1" dirty="0" smtClean="0"/>
              <a:t>31. května </a:t>
            </a:r>
            <a:r>
              <a:rPr lang="cs-CZ" b="1" dirty="0"/>
              <a:t>2021</a:t>
            </a:r>
            <a:r>
              <a:rPr lang="cs-CZ" dirty="0"/>
              <a:t>, </a:t>
            </a:r>
            <a:r>
              <a:rPr lang="cs-CZ" b="1" dirty="0" smtClean="0"/>
              <a:t>16:00 </a:t>
            </a:r>
            <a:r>
              <a:rPr lang="cs-CZ" b="1" dirty="0"/>
              <a:t>hod</a:t>
            </a:r>
            <a:r>
              <a:rPr lang="cs-CZ" dirty="0"/>
              <a:t>.</a:t>
            </a:r>
          </a:p>
          <a:p>
            <a:pPr>
              <a:lnSpc>
                <a:spcPct val="150000"/>
              </a:lnSpc>
            </a:pPr>
            <a:r>
              <a:rPr lang="cs-CZ" dirty="0"/>
              <a:t>Příjem žádostí o podporu: </a:t>
            </a:r>
            <a:r>
              <a:rPr lang="cs-CZ" b="1" dirty="0" smtClean="0"/>
              <a:t>31. </a:t>
            </a:r>
            <a:r>
              <a:rPr lang="cs-CZ" b="1" dirty="0"/>
              <a:t>května 2021</a:t>
            </a:r>
            <a:r>
              <a:rPr lang="cs-CZ" dirty="0"/>
              <a:t>, </a:t>
            </a:r>
            <a:r>
              <a:rPr lang="cs-CZ" b="1" dirty="0" smtClean="0"/>
              <a:t>16:00 </a:t>
            </a:r>
            <a:r>
              <a:rPr lang="cs-CZ" b="1" dirty="0"/>
              <a:t>hod</a:t>
            </a:r>
            <a:r>
              <a:rPr lang="cs-CZ" dirty="0"/>
              <a:t>.</a:t>
            </a:r>
          </a:p>
          <a:p>
            <a:pPr>
              <a:lnSpc>
                <a:spcPct val="150000"/>
              </a:lnSpc>
            </a:pPr>
            <a:r>
              <a:rPr lang="cs-CZ" dirty="0"/>
              <a:t>Ukončení příjmu žádostí o podporu: </a:t>
            </a:r>
            <a:r>
              <a:rPr lang="cs-CZ" b="1" dirty="0"/>
              <a:t>3</a:t>
            </a:r>
            <a:r>
              <a:rPr lang="cs-CZ" b="1" dirty="0" smtClean="0"/>
              <a:t>. února 2022</a:t>
            </a:r>
            <a:r>
              <a:rPr lang="cs-CZ" dirty="0" smtClean="0"/>
              <a:t>, </a:t>
            </a:r>
            <a:r>
              <a:rPr lang="cs-CZ" b="1" dirty="0"/>
              <a:t>14:00 hod</a:t>
            </a:r>
            <a:r>
              <a:rPr lang="cs-CZ" dirty="0"/>
              <a:t>.</a:t>
            </a:r>
          </a:p>
          <a:p>
            <a:pPr>
              <a:lnSpc>
                <a:spcPct val="150000"/>
              </a:lnSpc>
            </a:pPr>
            <a:r>
              <a:rPr lang="cs-CZ" dirty="0"/>
              <a:t>O dřívějším ukončení příjmu žádostí o podporu informuje ŘO IROP veřejnost a žadatele minimálně 20 pracovních dnů předem  prostřednictvím MS2014+. Změna je zároveň zveřejněna na webových stránkách  </a:t>
            </a:r>
            <a:r>
              <a:rPr lang="cs-CZ" u="sng" dirty="0">
                <a:hlinkClick r:id="rId2"/>
              </a:rPr>
              <a:t>https://irop.mmr.cz/</a:t>
            </a:r>
            <a:r>
              <a:rPr lang="cs-CZ" u="sng" dirty="0" err="1">
                <a:hlinkClick r:id="rId2"/>
              </a:rPr>
              <a:t>cs</a:t>
            </a:r>
            <a:r>
              <a:rPr lang="cs-CZ" u="sng" dirty="0">
                <a:hlinkClick r:id="rId2"/>
              </a:rPr>
              <a:t>/</a:t>
            </a:r>
            <a:r>
              <a:rPr lang="cs-CZ" u="sng" dirty="0" err="1">
                <a:hlinkClick r:id="rId2"/>
              </a:rPr>
              <a:t>vyzvy</a:t>
            </a:r>
            <a:r>
              <a:rPr lang="cs-CZ" u="sng" dirty="0"/>
              <a:t>.</a:t>
            </a:r>
            <a:r>
              <a:rPr lang="cs-CZ" dirty="0"/>
              <a:t> 	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7963551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ROP_prezentace_PERSPEKTIVNI" id="{F3307CD0-5C48-104A-BD43-3D06B10B504B}" vid="{69F0C89E-A6F4-E247-A3C6-DEFDEE63ED6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IROP_prezentace_PERSPEKTIVNI</Template>
  <TotalTime>1622</TotalTime>
  <Words>2553</Words>
  <Application>Microsoft Office PowerPoint</Application>
  <PresentationFormat>Předvádění na obrazovce (4:3)</PresentationFormat>
  <Paragraphs>441</Paragraphs>
  <Slides>48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48</vt:i4>
      </vt:variant>
    </vt:vector>
  </HeadingPairs>
  <TitlesOfParts>
    <vt:vector size="49" baseType="lpstr">
      <vt:lpstr>Motiv Office</vt:lpstr>
      <vt:lpstr>SEMINÁŘ PRO ŽADATELE</vt:lpstr>
      <vt:lpstr>Program semináře</vt:lpstr>
      <vt:lpstr>Role MMR a CRR</vt:lpstr>
      <vt:lpstr>REACT-EU  Sociální infrastruktura se zvýšenou energetickou účinností</vt:lpstr>
      <vt:lpstr>Pravidla pro žadatele a příjemce</vt:lpstr>
      <vt:lpstr>Podání žádosti o podporu a další administrace</vt:lpstr>
      <vt:lpstr>Vyhlášené výzvy REACT</vt:lpstr>
      <vt:lpstr>101. výzva Sociální infrastruktura se zvýšenou energetickou účinností</vt:lpstr>
      <vt:lpstr>PARAMETRY VÝZVY  101. výzva Sociální infrastruktura se zvýšenou energetickou účinností </vt:lpstr>
      <vt:lpstr>PARAMETRY VÝZVY  101. výzva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 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 nezpůsobilé výdaje</vt:lpstr>
      <vt:lpstr>101. výzva IROP Sociální infrastruktura se zvýšenou energetickou účinností nezpůsobilé výdaje</vt:lpstr>
      <vt:lpstr>101. výzva IROP Sociální infrastruktura se zvýšenou energetickou účinností nezpůsobilé výdaje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Sociální infrastruktura se zvýšenou energetickou účinností</vt:lpstr>
      <vt:lpstr>101. Výzva IROP Povinné přílohy</vt:lpstr>
      <vt:lpstr>101. Výzva IROP Povinné přílohy</vt:lpstr>
      <vt:lpstr>  101. Výzva IROP Povinné přílohy – Průkaz energetické náročnosti budovy, Protokol k výpočtu tepelné stability v létě, Závazné stanovisko orgánu památkové péče a Prohlášení autorizované osoby v oboru technika vnitřního prostředí   </vt:lpstr>
      <vt:lpstr>  101. Výzva IROP Povinné přílohy -   </vt:lpstr>
      <vt:lpstr>  101. Výzva IROP Veřejná podpora  </vt:lpstr>
      <vt:lpstr>  101. Výzva IROP Veřejná podpora  </vt:lpstr>
      <vt:lpstr>Kontakt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 S</dc:creator>
  <cp:lastModifiedBy>uzivatel</cp:lastModifiedBy>
  <cp:revision>131</cp:revision>
  <dcterms:created xsi:type="dcterms:W3CDTF">2018-01-10T11:40:26Z</dcterms:created>
  <dcterms:modified xsi:type="dcterms:W3CDTF">2021-06-07T07:12:14Z</dcterms:modified>
</cp:coreProperties>
</file>