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68" r:id="rId3"/>
    <p:sldId id="278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8" r:id="rId12"/>
    <p:sldId id="287" r:id="rId13"/>
    <p:sldId id="257" r:id="rId14"/>
    <p:sldId id="289" r:id="rId15"/>
    <p:sldId id="296" r:id="rId16"/>
    <p:sldId id="279" r:id="rId17"/>
    <p:sldId id="266" r:id="rId18"/>
    <p:sldId id="269" r:id="rId19"/>
    <p:sldId id="290" r:id="rId20"/>
    <p:sldId id="291" r:id="rId21"/>
    <p:sldId id="292" r:id="rId22"/>
    <p:sldId id="261" r:id="rId23"/>
    <p:sldId id="271" r:id="rId24"/>
    <p:sldId id="262" r:id="rId25"/>
    <p:sldId id="293" r:id="rId26"/>
    <p:sldId id="294" r:id="rId27"/>
    <p:sldId id="264" r:id="rId28"/>
    <p:sldId id="265" r:id="rId29"/>
    <p:sldId id="277" r:id="rId30"/>
    <p:sldId id="260" r:id="rId3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377C"/>
    <a:srgbClr val="E6D8E5"/>
    <a:srgbClr val="F2EBF2"/>
    <a:srgbClr val="8787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Střední styl 1 – zvýraznění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31" autoAdjust="0"/>
    <p:restoredTop sz="94677"/>
  </p:normalViewPr>
  <p:slideViewPr>
    <p:cSldViewPr snapToGrid="0" snapToObjects="1">
      <p:cViewPr varScale="1">
        <p:scale>
          <a:sx n="75" d="100"/>
          <a:sy n="75" d="100"/>
        </p:scale>
        <p:origin x="4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aplikac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aplikace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9B-9843-80A2-84A34E617749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Řada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List1!$C$2:$C$5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9B-9843-80A2-84A34E617749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Řada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List1!$D$2:$D$5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B9B-9843-80A2-84A34E6177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41080479"/>
        <c:axId val="1294701103"/>
      </c:barChart>
      <c:catAx>
        <c:axId val="13410804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294701103"/>
        <c:crosses val="autoZero"/>
        <c:auto val="1"/>
        <c:lblAlgn val="ctr"/>
        <c:lblOffset val="100"/>
        <c:noMultiLvlLbl val="0"/>
      </c:catAx>
      <c:valAx>
        <c:axId val="12947011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3410804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708-E841-8101-4E164F02A69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708-E841-8101-4E164F02A69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708-E841-8101-4E164F02A69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2708-E841-8101-4E164F02A695}"/>
              </c:ext>
            </c:extLst>
          </c:dPt>
          <c:cat>
            <c:strRef>
              <c:f>List1!$A$2:$A$5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43-0B4D-A8CD-B6F40A3EE65F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Řada 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2708-E841-8101-4E164F02A69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2708-E841-8101-4E164F02A69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2708-E841-8101-4E164F02A69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2708-E841-8101-4E164F02A695}"/>
              </c:ext>
            </c:extLst>
          </c:dPt>
          <c:cat>
            <c:strRef>
              <c:f>List1!$A$2:$A$5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List1!$C$2:$C$5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343-0B4D-A8CD-B6F40A3EE65F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Řada 3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2708-E841-8101-4E164F02A69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2708-E841-8101-4E164F02A69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2708-E841-8101-4E164F02A69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2708-E841-8101-4E164F02A695}"/>
              </c:ext>
            </c:extLst>
          </c:dPt>
          <c:cat>
            <c:strRef>
              <c:f>List1!$A$2:$A$5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List1!$D$2:$D$5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343-0B4D-A8CD-B6F40A3EE6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BB1B398F-05CA-564C-93A4-D449DFC2D33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2855A8E-7CD3-D848-9D3E-D255CFCC670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F59A1D-25E6-9640-9113-9F87922C4476}" type="datetimeFigureOut">
              <a:rPr lang="cs-CZ" smtClean="0"/>
              <a:t>22.08.2022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04F608E5-D025-3D41-AB34-0889C53BD3D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F61CE16-C28C-E94F-9A94-B9C25F5AFF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C69C5D-E498-0840-AED6-EEE95C71A1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21813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C582D7-4251-B441-ABCF-7B5AB2EE2547}" type="datetimeFigureOut">
              <a:rPr lang="cs-CZ" smtClean="0"/>
              <a:t>22.08.2022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65FDA3-F06B-654F-A039-0BD6AAD05B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6017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chart" Target="../charts/chart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Obrázek 18">
            <a:extLst>
              <a:ext uri="{FF2B5EF4-FFF2-40B4-BE49-F238E27FC236}">
                <a16:creationId xmlns:a16="http://schemas.microsoft.com/office/drawing/2014/main" id="{5EDD7657-991D-194C-B862-89A4E615DA9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E4004641-2C47-CD45-9A0F-053D76126F8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76415" y="3404286"/>
            <a:ext cx="7086600" cy="802136"/>
          </a:xfrm>
        </p:spPr>
        <p:txBody>
          <a:bodyPr anchor="b">
            <a:normAutofit/>
          </a:bodyPr>
          <a:lstStyle>
            <a:lvl1pPr algn="l"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NÁZEV PREZENTACE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38C5AB9-CB21-1A48-BC38-3E0D745A9A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76415" y="4206422"/>
            <a:ext cx="7086600" cy="365125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Podnadpis prezentace</a:t>
            </a:r>
          </a:p>
        </p:txBody>
      </p:sp>
      <p:sp>
        <p:nvSpPr>
          <p:cNvPr id="14" name="Zástupný text 13">
            <a:extLst>
              <a:ext uri="{FF2B5EF4-FFF2-40B4-BE49-F238E27FC236}">
                <a16:creationId xmlns:a16="http://schemas.microsoft.com/office/drawing/2014/main" id="{C25FB5CD-2165-0E44-AA3F-BBFF3CEA7D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76691" y="4601364"/>
            <a:ext cx="7086600" cy="365126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 dirty="0"/>
              <a:t>Datum</a:t>
            </a:r>
          </a:p>
        </p:txBody>
      </p:sp>
    </p:spTree>
    <p:extLst>
      <p:ext uri="{BB962C8B-B14F-4D97-AF65-F5344CB8AC3E}">
        <p14:creationId xmlns:p14="http://schemas.microsoft.com/office/powerpoint/2010/main" val="2162656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D25865-0E9F-C246-A30E-18B3415BF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3ABF3B73-B1AA-3B40-8BEB-C7453EB91E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FC6CB16-7E75-2544-BE4A-410586DCB8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AAEC14D-ADD5-5340-A5C5-19AD8D962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8574DAA-C89A-1741-91B6-97D93D4D4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Název prezentace | Název kapitoly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D23123A-89A5-F448-8794-211D23D90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0A111-AE48-3F4A-8BD7-909FEF7F3D0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081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A0CE28-6B27-5447-BA6E-6EC4A418F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1AB3671-6B94-1444-8324-6CC03DF0FF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ED198AC-CCAC-CA49-B225-9F0E1D433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AE6C147-A539-FE4D-B448-3D6499708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Název prezentace | Název kapitoly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84C9319-6CA6-E74D-A84C-148BDAC9E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0A111-AE48-3F4A-8BD7-909FEF7F3D0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4282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E93A6124-978E-9D4B-B8FE-46882E5757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B3ABF37-BF6B-FA41-838C-8E7C199F34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7C753D9-CEAB-3B49-AB5A-12CAA1F85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33B935F-2075-F64F-9472-91936C8EC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Název prezentace | Název kapitoly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8A5A754-CA89-AE46-B3E3-6A3E518B2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0A111-AE48-3F4A-8BD7-909FEF7F3D0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1401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Obrázek 15">
            <a:extLst>
              <a:ext uri="{FF2B5EF4-FFF2-40B4-BE49-F238E27FC236}">
                <a16:creationId xmlns:a16="http://schemas.microsoft.com/office/drawing/2014/main" id="{9CD1ED02-B22E-5B4B-9408-5875F3F1F04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DD37E5AC-DCEC-324C-9C12-A2F400702F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cs-CZ" dirty="0"/>
              <a:t>Název kapitoly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0BDDD44-591B-3547-9D45-EC404FB30A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FontTx/>
              <a:buBlip>
                <a:blip r:embed="rId3"/>
              </a:buBlip>
              <a:defRPr>
                <a:solidFill>
                  <a:srgbClr val="878787"/>
                </a:solidFill>
              </a:defRPr>
            </a:lvl1pPr>
            <a:lvl2pPr marL="685800" indent="-228600">
              <a:buFontTx/>
              <a:buBlip>
                <a:blip r:embed="rId3"/>
              </a:buBlip>
              <a:defRPr>
                <a:solidFill>
                  <a:srgbClr val="878787"/>
                </a:solidFill>
              </a:defRPr>
            </a:lvl2pPr>
            <a:lvl3pPr marL="1143000" indent="-228600">
              <a:buFontTx/>
              <a:buBlip>
                <a:blip r:embed="rId3"/>
              </a:buBlip>
              <a:defRPr>
                <a:solidFill>
                  <a:srgbClr val="878787"/>
                </a:solidFill>
              </a:defRPr>
            </a:lvl3pPr>
            <a:lvl4pPr marL="1600200" indent="-228600">
              <a:buFontTx/>
              <a:buBlip>
                <a:blip r:embed="rId3"/>
              </a:buBlip>
              <a:defRPr>
                <a:solidFill>
                  <a:srgbClr val="878787"/>
                </a:solidFill>
              </a:defRPr>
            </a:lvl4pPr>
            <a:lvl5pPr marL="2057400" indent="-228600">
              <a:buFontTx/>
              <a:buBlip>
                <a:blip r:embed="rId3"/>
              </a:buBlip>
              <a:defRPr>
                <a:solidFill>
                  <a:srgbClr val="878787"/>
                </a:solidFill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D3A9F53-5806-524A-9D62-1A0E0DA88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356350"/>
            <a:ext cx="6168887" cy="365125"/>
          </a:xfrm>
        </p:spPr>
        <p:txBody>
          <a:bodyPr/>
          <a:lstStyle>
            <a:lvl1pPr algn="l">
              <a:defRPr sz="1400" kern="200" spc="200" baseline="0">
                <a:solidFill>
                  <a:schemeClr val="bg1"/>
                </a:solidFill>
              </a:defRPr>
            </a:lvl1pPr>
          </a:lstStyle>
          <a:p>
            <a:r>
              <a:rPr lang="cs-CZ" b="1" dirty="0"/>
              <a:t>Název prezentace </a:t>
            </a:r>
            <a:r>
              <a:rPr lang="cs-CZ" dirty="0"/>
              <a:t>| Název kapitoly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EA906C2-275E-1848-BD0B-1D2DA08A7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0A111-AE48-3F4A-8BD7-909FEF7F3D0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185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Obrázek 12">
            <a:extLst>
              <a:ext uri="{FF2B5EF4-FFF2-40B4-BE49-F238E27FC236}">
                <a16:creationId xmlns:a16="http://schemas.microsoft.com/office/drawing/2014/main" id="{387DB4B9-EB9F-5347-A149-B1594DC7AD1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37AECBB-9E2C-AC4F-9802-BE5331D2081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7834" y="3200401"/>
            <a:ext cx="10515600" cy="1928605"/>
          </a:xfrm>
        </p:spPr>
        <p:txBody>
          <a:bodyPr anchor="b"/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PŘEDĚLOVACÍ</a:t>
            </a:r>
            <a:br>
              <a:rPr lang="cs-CZ" dirty="0"/>
            </a:br>
            <a:r>
              <a:rPr lang="cs-CZ" dirty="0"/>
              <a:t>SLIDE</a:t>
            </a:r>
          </a:p>
        </p:txBody>
      </p:sp>
    </p:spTree>
    <p:extLst>
      <p:ext uri="{BB962C8B-B14F-4D97-AF65-F5344CB8AC3E}">
        <p14:creationId xmlns:p14="http://schemas.microsoft.com/office/powerpoint/2010/main" val="4020186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Obrázek 17">
            <a:extLst>
              <a:ext uri="{FF2B5EF4-FFF2-40B4-BE49-F238E27FC236}">
                <a16:creationId xmlns:a16="http://schemas.microsoft.com/office/drawing/2014/main" id="{6FECCD29-5C7F-0C40-A416-A9083E6BC70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DD37E5AC-DCEC-324C-9C12-A2F400702F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cs-CZ" dirty="0"/>
              <a:t>Název kapitoly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D3A9F53-5806-524A-9D62-1A0E0DA88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06655"/>
            <a:ext cx="6934200" cy="365125"/>
          </a:xfrm>
        </p:spPr>
        <p:txBody>
          <a:bodyPr/>
          <a:lstStyle>
            <a:lvl1pPr algn="l">
              <a:defRPr sz="1400" kern="200" spc="200" baseline="0">
                <a:solidFill>
                  <a:schemeClr val="bg1"/>
                </a:solidFill>
              </a:defRPr>
            </a:lvl1pPr>
          </a:lstStyle>
          <a:p>
            <a:r>
              <a:rPr lang="cs-CZ" b="1" dirty="0"/>
              <a:t>Název prezentace </a:t>
            </a:r>
            <a:r>
              <a:rPr lang="cs-CZ" dirty="0"/>
              <a:t>| Název kapitoly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EA906C2-275E-1848-BD0B-1D2DA08A7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0A111-AE48-3F4A-8BD7-909FEF7F3D06}" type="slidenum">
              <a:rPr lang="cs-CZ" smtClean="0"/>
              <a:t>‹#›</a:t>
            </a:fld>
            <a:endParaRPr lang="cs-CZ"/>
          </a:p>
        </p:txBody>
      </p:sp>
      <p:graphicFrame>
        <p:nvGraphicFramePr>
          <p:cNvPr id="7" name="Tabulka 7">
            <a:extLst>
              <a:ext uri="{FF2B5EF4-FFF2-40B4-BE49-F238E27FC236}">
                <a16:creationId xmlns:a16="http://schemas.microsoft.com/office/drawing/2014/main" id="{7B2F4ABA-848A-DD4E-8E99-8B963E0D6575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117554804"/>
              </p:ext>
            </p:extLst>
          </p:nvPr>
        </p:nvGraphicFramePr>
        <p:xfrm>
          <a:off x="838200" y="1893943"/>
          <a:ext cx="8128000" cy="16408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04766395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6452526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5128833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012895244"/>
                    </a:ext>
                  </a:extLst>
                </a:gridCol>
              </a:tblGrid>
              <a:tr h="528361">
                <a:tc>
                  <a:txBody>
                    <a:bodyPr/>
                    <a:lstStyle/>
                    <a:p>
                      <a:r>
                        <a:rPr lang="cs-CZ" sz="1400" dirty="0" err="1">
                          <a:solidFill>
                            <a:schemeClr val="bg1"/>
                          </a:solidFill>
                        </a:rPr>
                        <a:t>Lorem</a:t>
                      </a:r>
                      <a:r>
                        <a:rPr lang="cs-CZ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cs-CZ" sz="1400" dirty="0" err="1">
                          <a:solidFill>
                            <a:schemeClr val="bg1"/>
                          </a:solidFill>
                        </a:rPr>
                        <a:t>ipsum</a:t>
                      </a:r>
                      <a:r>
                        <a:rPr lang="cs-CZ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cs-CZ" sz="1400" dirty="0" err="1">
                          <a:solidFill>
                            <a:schemeClr val="bg1"/>
                          </a:solidFill>
                        </a:rPr>
                        <a:t>dolor</a:t>
                      </a:r>
                      <a:endParaRPr lang="cs-CZ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err="1">
                          <a:solidFill>
                            <a:schemeClr val="bg1"/>
                          </a:solidFill>
                        </a:rPr>
                        <a:t>Lorem</a:t>
                      </a:r>
                      <a:r>
                        <a:rPr lang="cs-CZ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cs-CZ" sz="1400" dirty="0" err="1">
                          <a:solidFill>
                            <a:schemeClr val="bg1"/>
                          </a:solidFill>
                        </a:rPr>
                        <a:t>ipsum</a:t>
                      </a:r>
                      <a:endParaRPr lang="cs-CZ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err="1">
                          <a:solidFill>
                            <a:schemeClr val="bg1"/>
                          </a:solidFill>
                        </a:rPr>
                        <a:t>Lorem</a:t>
                      </a:r>
                      <a:r>
                        <a:rPr lang="cs-CZ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cs-CZ" sz="1400" dirty="0" err="1">
                          <a:solidFill>
                            <a:schemeClr val="bg1"/>
                          </a:solidFill>
                        </a:rPr>
                        <a:t>ipsum</a:t>
                      </a:r>
                      <a:endParaRPr lang="cs-CZ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err="1">
                          <a:solidFill>
                            <a:schemeClr val="bg1"/>
                          </a:solidFill>
                        </a:rPr>
                        <a:t>Lorem</a:t>
                      </a:r>
                      <a:r>
                        <a:rPr lang="cs-CZ" sz="140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cs-CZ" sz="1400" dirty="0" err="1">
                          <a:solidFill>
                            <a:schemeClr val="bg1"/>
                          </a:solidFill>
                        </a:rPr>
                        <a:t>ipsum</a:t>
                      </a:r>
                      <a:endParaRPr lang="cs-CZ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9044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err="1">
                          <a:solidFill>
                            <a:schemeClr val="accent1"/>
                          </a:solidFill>
                        </a:rPr>
                        <a:t>Lorem</a:t>
                      </a:r>
                      <a:r>
                        <a:rPr lang="cs-CZ" sz="1400" dirty="0">
                          <a:solidFill>
                            <a:schemeClr val="accent1"/>
                          </a:solidFill>
                        </a:rPr>
                        <a:t> </a:t>
                      </a:r>
                      <a:r>
                        <a:rPr lang="cs-CZ" sz="1400" dirty="0" err="1">
                          <a:solidFill>
                            <a:schemeClr val="accent1"/>
                          </a:solidFill>
                        </a:rPr>
                        <a:t>ipsum</a:t>
                      </a:r>
                      <a:r>
                        <a:rPr lang="cs-CZ" sz="1400" dirty="0">
                          <a:solidFill>
                            <a:schemeClr val="accent1"/>
                          </a:solidFill>
                        </a:rPr>
                        <a:t> </a:t>
                      </a:r>
                      <a:r>
                        <a:rPr lang="cs-CZ" sz="1400" dirty="0" err="1">
                          <a:solidFill>
                            <a:schemeClr val="accent1"/>
                          </a:solidFill>
                        </a:rPr>
                        <a:t>dolor</a:t>
                      </a:r>
                      <a:endParaRPr lang="cs-CZ" sz="1400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>
                          <a:solidFill>
                            <a:schemeClr val="accent1"/>
                          </a:solidFill>
                        </a:rPr>
                        <a:t>54 231</a:t>
                      </a:r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>
                          <a:solidFill>
                            <a:schemeClr val="accent1"/>
                          </a:solidFill>
                        </a:rPr>
                        <a:t>21 652</a:t>
                      </a:r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>
                          <a:solidFill>
                            <a:schemeClr val="accent1"/>
                          </a:solidFill>
                        </a:rPr>
                        <a:t>6 326</a:t>
                      </a:r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31705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err="1">
                          <a:solidFill>
                            <a:schemeClr val="accent1"/>
                          </a:solidFill>
                        </a:rPr>
                        <a:t>Lorem</a:t>
                      </a:r>
                      <a:r>
                        <a:rPr lang="cs-CZ" sz="1400" dirty="0">
                          <a:solidFill>
                            <a:schemeClr val="accent1"/>
                          </a:solidFill>
                        </a:rPr>
                        <a:t> </a:t>
                      </a:r>
                      <a:r>
                        <a:rPr lang="cs-CZ" sz="1400" dirty="0" err="1">
                          <a:solidFill>
                            <a:schemeClr val="accent1"/>
                          </a:solidFill>
                        </a:rPr>
                        <a:t>ipsum</a:t>
                      </a:r>
                      <a:r>
                        <a:rPr lang="cs-CZ" sz="1400" dirty="0">
                          <a:solidFill>
                            <a:schemeClr val="accent1"/>
                          </a:solidFill>
                        </a:rPr>
                        <a:t> </a:t>
                      </a:r>
                      <a:r>
                        <a:rPr lang="cs-CZ" sz="1400" dirty="0" err="1">
                          <a:solidFill>
                            <a:schemeClr val="accent1"/>
                          </a:solidFill>
                        </a:rPr>
                        <a:t>dolor</a:t>
                      </a:r>
                      <a:endParaRPr lang="cs-CZ" sz="1400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>
                          <a:solidFill>
                            <a:schemeClr val="accent1"/>
                          </a:solidFill>
                        </a:rPr>
                        <a:t>1 321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>
                          <a:solidFill>
                            <a:schemeClr val="accent1"/>
                          </a:solidFill>
                        </a:rPr>
                        <a:t>12 332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>
                          <a:solidFill>
                            <a:schemeClr val="accent1"/>
                          </a:solidFill>
                        </a:rPr>
                        <a:t>4 568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23491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err="1">
                          <a:solidFill>
                            <a:schemeClr val="accent1"/>
                          </a:solidFill>
                        </a:rPr>
                        <a:t>Lorem</a:t>
                      </a:r>
                      <a:r>
                        <a:rPr lang="cs-CZ" sz="1400" dirty="0">
                          <a:solidFill>
                            <a:schemeClr val="accent1"/>
                          </a:solidFill>
                        </a:rPr>
                        <a:t> </a:t>
                      </a:r>
                      <a:r>
                        <a:rPr lang="cs-CZ" sz="1400" dirty="0" err="1">
                          <a:solidFill>
                            <a:schemeClr val="accent1"/>
                          </a:solidFill>
                        </a:rPr>
                        <a:t>ipsum</a:t>
                      </a:r>
                      <a:r>
                        <a:rPr lang="cs-CZ" sz="1400" dirty="0">
                          <a:solidFill>
                            <a:schemeClr val="accent1"/>
                          </a:solidFill>
                        </a:rPr>
                        <a:t> </a:t>
                      </a:r>
                      <a:r>
                        <a:rPr lang="cs-CZ" sz="1400" dirty="0" err="1">
                          <a:solidFill>
                            <a:schemeClr val="accent1"/>
                          </a:solidFill>
                        </a:rPr>
                        <a:t>dolor</a:t>
                      </a:r>
                      <a:endParaRPr lang="cs-CZ" sz="1400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>
                          <a:solidFill>
                            <a:schemeClr val="accent1"/>
                          </a:solidFill>
                        </a:rPr>
                        <a:t>12 654</a:t>
                      </a:r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>
                          <a:solidFill>
                            <a:schemeClr val="accent1"/>
                          </a:solidFill>
                        </a:rPr>
                        <a:t>46 845</a:t>
                      </a:r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>
                          <a:solidFill>
                            <a:schemeClr val="accent1"/>
                          </a:solidFill>
                        </a:rPr>
                        <a:t>13 654</a:t>
                      </a:r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1999262"/>
                  </a:ext>
                </a:extLst>
              </a:tr>
            </a:tbl>
          </a:graphicData>
        </a:graphic>
      </p:graphicFrame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id="{ACB414DE-7490-AD4F-BEA0-776E6A6EFFE1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3524784278"/>
              </p:ext>
            </p:extLst>
          </p:nvPr>
        </p:nvGraphicFramePr>
        <p:xfrm>
          <a:off x="838200" y="3863035"/>
          <a:ext cx="5452165" cy="19837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Graf 10">
            <a:extLst>
              <a:ext uri="{FF2B5EF4-FFF2-40B4-BE49-F238E27FC236}">
                <a16:creationId xmlns:a16="http://schemas.microsoft.com/office/drawing/2014/main" id="{FB9A51DE-7939-6D44-A7F0-674DD61B97BD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3238186294"/>
              </p:ext>
            </p:extLst>
          </p:nvPr>
        </p:nvGraphicFramePr>
        <p:xfrm>
          <a:off x="6415216" y="3863035"/>
          <a:ext cx="5452165" cy="19837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09768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Obrázek 17">
            <a:extLst>
              <a:ext uri="{FF2B5EF4-FFF2-40B4-BE49-F238E27FC236}">
                <a16:creationId xmlns:a16="http://schemas.microsoft.com/office/drawing/2014/main" id="{3529BD16-03E7-324A-B791-7D5DD18EB1C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Zástupný text 9">
            <a:extLst>
              <a:ext uri="{FF2B5EF4-FFF2-40B4-BE49-F238E27FC236}">
                <a16:creationId xmlns:a16="http://schemas.microsoft.com/office/drawing/2014/main" id="{5AC1D35A-396D-4D44-A371-3828ECF6EDB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137189" y="2992438"/>
            <a:ext cx="8011284" cy="436562"/>
          </a:xfrm>
        </p:spPr>
        <p:txBody>
          <a:bodyPr>
            <a:normAutofit/>
          </a:bodyPr>
          <a:lstStyle>
            <a:lvl1pPr marL="0" indent="0" algn="ctr">
              <a:buNone/>
              <a:defRPr sz="2600" b="1" spc="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cs-CZ" dirty="0"/>
              <a:t>JMÉNO PŘÍJMENÍ</a:t>
            </a:r>
          </a:p>
        </p:txBody>
      </p:sp>
      <p:sp>
        <p:nvSpPr>
          <p:cNvPr id="12" name="Zástupný text 9">
            <a:extLst>
              <a:ext uri="{FF2B5EF4-FFF2-40B4-BE49-F238E27FC236}">
                <a16:creationId xmlns:a16="http://schemas.microsoft.com/office/drawing/2014/main" id="{C1E1B58E-DAED-8640-8476-CF280CF9930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137189" y="3476024"/>
            <a:ext cx="8011284" cy="300037"/>
          </a:xfrm>
        </p:spPr>
        <p:txBody>
          <a:bodyPr>
            <a:normAutofit/>
          </a:bodyPr>
          <a:lstStyle>
            <a:lvl1pPr marL="0" indent="0" algn="ctr">
              <a:buNone/>
              <a:defRPr sz="2000" b="0" spc="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cs-CZ" dirty="0"/>
              <a:t>+420 000 000 000</a:t>
            </a:r>
          </a:p>
        </p:txBody>
      </p:sp>
      <p:sp>
        <p:nvSpPr>
          <p:cNvPr id="13" name="Zástupný text 9">
            <a:extLst>
              <a:ext uri="{FF2B5EF4-FFF2-40B4-BE49-F238E27FC236}">
                <a16:creationId xmlns:a16="http://schemas.microsoft.com/office/drawing/2014/main" id="{D252EFD5-7A51-484F-B3EB-2CA859896BA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137189" y="3823085"/>
            <a:ext cx="8011284" cy="365125"/>
          </a:xfrm>
        </p:spPr>
        <p:txBody>
          <a:bodyPr>
            <a:normAutofit/>
          </a:bodyPr>
          <a:lstStyle>
            <a:lvl1pPr marL="0" indent="0" algn="ctr">
              <a:buNone/>
              <a:defRPr sz="2000" b="0" spc="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cs-CZ" dirty="0" err="1"/>
              <a:t>email@adresa.cz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7013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80DA0A-096B-B149-B46A-34D81BBF0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F96B8BD-763A-424A-A8C1-6C8023466D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1EB59DA-8043-1042-97BB-664F02C9F0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69F0AD9-5D1E-A84C-9164-1267C2CBC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6D80E43-2748-8F4C-A994-D7F93A1D5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Název prezentace | Název kapitoly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79CABEE-1015-EF49-B177-8BFDEEAD8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0A111-AE48-3F4A-8BD7-909FEF7F3D0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0404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D5E43F-FFDA-9842-A7BF-C141B7782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F9A8528-7670-C544-A7FE-C7CB4898F7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39F19F8-B4B9-F04C-9AA4-773A71B7D8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30B36FE-2EEE-8343-ADCF-7474E5424A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65765880-FB63-2348-8FBA-FA7285B87A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D65C5197-8B8B-9245-84EC-5D80B65F0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39AB1634-C3B6-FB48-AC18-AA81DC6BF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Název prezentace | Název kapitoly</a:t>
            </a:r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B110480-4E56-EF43-8168-F55B8D5B8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0A111-AE48-3F4A-8BD7-909FEF7F3D0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5594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DAC8B6-1478-314D-A755-A7CE19510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69D0DB2-EAB2-9D42-8C29-470564B69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E33301ED-B8D1-4645-9669-7CDB2FD1A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Název prezentace | Název kapitoly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A131E11-056B-5847-A2A0-DA53E9B3C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0A111-AE48-3F4A-8BD7-909FEF7F3D0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1723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EB39A4-A660-1B47-9EC0-97C411BA1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2FE8ED1-D470-2F46-BD96-674EFBCACC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7283DBF-BBCD-FC47-BC58-D145296C3B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E0AECD4-C3B7-AE41-95B0-C1C3C2434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771EBE9-3D8D-914F-AF23-46DAE89D0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Název prezentace | Název kapitoly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E570ABB-6C1F-2345-8602-BAC163502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0A111-AE48-3F4A-8BD7-909FEF7F3D0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497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134ABB72-27EC-1D42-A110-EDC7D45E9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D1E339A-34C2-E348-802D-89519516CA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5E60124-CD8B-A54F-8D0E-9DCC0430CE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5283494-C262-6745-A064-293D7DA768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Název prezentace | Název kapitoly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EF41405-0E4A-9541-B389-FC612CF299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0A111-AE48-3F4A-8BD7-909FEF7F3D0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0063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  <p:sldLayoutId id="2147483655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rop.mmr.cz/cs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irop.mmr.cz/cs/irop-2021-2027/dokumenty" TargetMode="External"/><Relationship Id="rId2" Type="http://schemas.openxmlformats.org/officeDocument/2006/relationships/hyperlink" Target="https://www.crr.cz/irop/konzultacni-servis-irop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irop.mmr.cz/cs/irop-2021-2027/zmeny-v-irop-2021-2027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672F3E4-156E-0045-911B-1B54C82DBB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7014" y="2401486"/>
            <a:ext cx="8621586" cy="174262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3200" dirty="0" smtClean="0"/>
              <a:t>Seminář pro žadatele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/>
              <a:t>3. výzva Kybernetická bezpečnost – SC 1.1 (MRR)</a:t>
            </a:r>
            <a:br>
              <a:rPr lang="cs-CZ" sz="2800" dirty="0" smtClean="0"/>
            </a:br>
            <a:r>
              <a:rPr lang="cs-CZ" sz="2800" dirty="0" smtClean="0"/>
              <a:t>4. </a:t>
            </a:r>
            <a:r>
              <a:rPr lang="cs-CZ" sz="2800" dirty="0"/>
              <a:t>výzva Kybernetická bezpečnost – SC 1.1 </a:t>
            </a:r>
            <a:r>
              <a:rPr lang="cs-CZ" sz="2800" dirty="0" smtClean="0"/>
              <a:t>(</a:t>
            </a:r>
            <a:r>
              <a:rPr lang="cs-CZ" sz="2800" dirty="0"/>
              <a:t>P</a:t>
            </a:r>
            <a:r>
              <a:rPr lang="cs-CZ" sz="2800" dirty="0" smtClean="0"/>
              <a:t>R)</a:t>
            </a:r>
            <a:br>
              <a:rPr lang="cs-CZ" sz="2800" dirty="0" smtClean="0"/>
            </a:br>
            <a:r>
              <a:rPr lang="cs-CZ" sz="2800" dirty="0" smtClean="0"/>
              <a:t>5. </a:t>
            </a:r>
            <a:r>
              <a:rPr lang="cs-CZ" sz="2800" dirty="0"/>
              <a:t>výzva Kybernetická bezpečnost – SC 1.1 </a:t>
            </a:r>
            <a:r>
              <a:rPr lang="cs-CZ" sz="2800" dirty="0" smtClean="0"/>
              <a:t>(ČR)</a:t>
            </a:r>
            <a:endParaRPr lang="cs-CZ" sz="2800" dirty="0"/>
          </a:p>
        </p:txBody>
      </p:sp>
      <p:sp>
        <p:nvSpPr>
          <p:cNvPr id="6" name="Podnadpis 2">
            <a:extLst>
              <a:ext uri="{FF2B5EF4-FFF2-40B4-BE49-F238E27FC236}">
                <a16:creationId xmlns:a16="http://schemas.microsoft.com/office/drawing/2014/main" id="{B70EB2BE-A47F-6743-A95B-DD2D721E2B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7014" y="4436208"/>
            <a:ext cx="7086600" cy="453292"/>
          </a:xfrm>
        </p:spPr>
        <p:txBody>
          <a:bodyPr>
            <a:normAutofit fontScale="25000" lnSpcReduction="20000"/>
          </a:bodyPr>
          <a:lstStyle/>
          <a:p>
            <a:endParaRPr lang="cs-CZ" dirty="0"/>
          </a:p>
          <a:p>
            <a:r>
              <a:rPr lang="cs-CZ" sz="8000" dirty="0" smtClean="0"/>
              <a:t>Řídicí </a:t>
            </a:r>
            <a:r>
              <a:rPr lang="cs-CZ" sz="8000" dirty="0"/>
              <a:t>o</a:t>
            </a:r>
            <a:r>
              <a:rPr lang="cs-CZ" sz="8000" dirty="0" smtClean="0"/>
              <a:t>rgán IROP</a:t>
            </a:r>
            <a:endParaRPr lang="cs-CZ" sz="8000" dirty="0"/>
          </a:p>
        </p:txBody>
      </p:sp>
    </p:spTree>
    <p:extLst>
      <p:ext uri="{BB962C8B-B14F-4D97-AF65-F5344CB8AC3E}">
        <p14:creationId xmlns:p14="http://schemas.microsoft.com/office/powerpoint/2010/main" val="329049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8122D1-6CB8-214A-B842-D4DC0DF3A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IROP 2021-2027: specifický cíl </a:t>
            </a:r>
            <a:r>
              <a:rPr lang="cs-CZ" dirty="0" smtClean="0"/>
              <a:t>1.1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638AC5-A4E4-5341-8E12-C24456508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numCol="1">
            <a:normAutofit/>
          </a:bodyPr>
          <a:lstStyle/>
          <a:p>
            <a:pPr marL="0" indent="0">
              <a:buNone/>
            </a:pPr>
            <a:endParaRPr lang="cs-CZ" sz="2000" b="1" dirty="0"/>
          </a:p>
          <a:p>
            <a:pPr marL="0" indent="0">
              <a:buNone/>
            </a:pPr>
            <a:endParaRPr lang="cs-CZ" sz="2000" b="1" dirty="0"/>
          </a:p>
        </p:txBody>
      </p:sp>
      <p:graphicFrame>
        <p:nvGraphicFramePr>
          <p:cNvPr id="4" name="Tabulka 5">
            <a:extLst>
              <a:ext uri="{FF2B5EF4-FFF2-40B4-BE49-F238E27FC236}">
                <a16:creationId xmlns:a16="http://schemas.microsoft.com/office/drawing/2014/main" id="{450BF1CF-0153-40C1-B275-84A82E2C4F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741497"/>
              </p:ext>
            </p:extLst>
          </p:nvPr>
        </p:nvGraphicFramePr>
        <p:xfrm>
          <a:off x="821339" y="1825625"/>
          <a:ext cx="5995097" cy="34369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95097">
                  <a:extLst>
                    <a:ext uri="{9D8B030D-6E8A-4147-A177-3AD203B41FA5}">
                      <a16:colId xmlns:a16="http://schemas.microsoft.com/office/drawing/2014/main" val="281058099"/>
                    </a:ext>
                  </a:extLst>
                </a:gridCol>
              </a:tblGrid>
              <a:tr h="847899">
                <a:tc>
                  <a:txBody>
                    <a:bodyPr/>
                    <a:lstStyle/>
                    <a:p>
                      <a:r>
                        <a:rPr lang="cs-CZ" sz="2400" dirty="0" smtClean="0">
                          <a:solidFill>
                            <a:schemeClr val="bg1"/>
                          </a:solidFill>
                        </a:rPr>
                        <a:t>Využívání přínosů digitalizace pro občany, podniky, výzkumné organizace a veřejné orgány </a:t>
                      </a:r>
                    </a:p>
                    <a:p>
                      <a:r>
                        <a:rPr lang="cs-CZ" b="0" dirty="0" smtClean="0">
                          <a:solidFill>
                            <a:schemeClr val="bg1"/>
                          </a:solidFill>
                        </a:rPr>
                        <a:t>12,</a:t>
                      </a:r>
                      <a:r>
                        <a:rPr lang="cs-CZ" b="0" baseline="0" dirty="0" smtClean="0">
                          <a:solidFill>
                            <a:schemeClr val="bg1"/>
                          </a:solidFill>
                        </a:rPr>
                        <a:t>4 mld. Kč z EFRR</a:t>
                      </a:r>
                      <a:endParaRPr lang="cs-CZ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2824226"/>
                  </a:ext>
                </a:extLst>
              </a:tr>
              <a:tr h="7163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Kybernetická bezpečnost – 3,6 </a:t>
                      </a:r>
                      <a:r>
                        <a:rPr lang="cs-CZ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mld. </a:t>
                      </a:r>
                      <a:r>
                        <a:rPr lang="cs-CZ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Kč (EFRR) </a:t>
                      </a:r>
                      <a:r>
                        <a:rPr lang="cs-CZ" dirty="0" smtClean="0"/>
                        <a:t>| </a:t>
                      </a:r>
                      <a:r>
                        <a:rPr lang="cs-CZ" sz="1800" b="1" kern="1200" dirty="0" smtClean="0">
                          <a:solidFill>
                            <a:schemeClr val="accent1"/>
                          </a:solidFill>
                          <a:latin typeface="+mj-lt"/>
                          <a:ea typeface="+mj-ea"/>
                          <a:cs typeface="+mj-cs"/>
                        </a:rPr>
                        <a:t>30 %</a:t>
                      </a:r>
                      <a:endParaRPr lang="cs-CZ" sz="2000" b="1" kern="1200" dirty="0">
                        <a:solidFill>
                          <a:schemeClr val="accent1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0133239"/>
                  </a:ext>
                </a:extLst>
              </a:tr>
              <a:tr h="6287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eGovernment</a:t>
                      </a:r>
                      <a:r>
                        <a:rPr lang="cs-CZ" b="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– 6</a:t>
                      </a:r>
                      <a:r>
                        <a:rPr lang="cs-CZ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,4 </a:t>
                      </a:r>
                      <a:r>
                        <a:rPr lang="cs-CZ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mld. </a:t>
                      </a:r>
                      <a:r>
                        <a:rPr lang="cs-CZ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Kč (EFRR) </a:t>
                      </a:r>
                      <a:r>
                        <a:rPr lang="cs-CZ" dirty="0" smtClean="0"/>
                        <a:t>| </a:t>
                      </a:r>
                      <a:r>
                        <a:rPr lang="cs-CZ" sz="1800" b="1" kern="1200" dirty="0" smtClean="0">
                          <a:solidFill>
                            <a:schemeClr val="accent1"/>
                          </a:solidFill>
                          <a:latin typeface="+mj-lt"/>
                          <a:ea typeface="+mj-ea"/>
                          <a:cs typeface="+mj-cs"/>
                        </a:rPr>
                        <a:t>50 %</a:t>
                      </a:r>
                      <a:endParaRPr lang="cs-CZ" sz="1800" b="1" kern="1200" dirty="0">
                        <a:solidFill>
                          <a:schemeClr val="accent1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54240709"/>
                  </a:ext>
                </a:extLst>
              </a:tr>
              <a:tr h="6287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eHealth</a:t>
                      </a:r>
                      <a:r>
                        <a:rPr lang="cs-CZ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cs-CZ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- </a:t>
                      </a:r>
                      <a:r>
                        <a:rPr lang="cs-CZ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2,4 </a:t>
                      </a:r>
                      <a:r>
                        <a:rPr lang="cs-CZ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mld. </a:t>
                      </a:r>
                      <a:r>
                        <a:rPr lang="cs-CZ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Kč (EFRR) </a:t>
                      </a:r>
                      <a:r>
                        <a:rPr lang="cs-CZ" dirty="0" smtClean="0"/>
                        <a:t>| </a:t>
                      </a:r>
                      <a:r>
                        <a:rPr lang="cs-CZ" sz="1800" b="1" kern="1200" dirty="0" smtClean="0">
                          <a:solidFill>
                            <a:schemeClr val="accent1"/>
                          </a:solidFill>
                          <a:latin typeface="+mj-lt"/>
                          <a:ea typeface="+mj-ea"/>
                          <a:cs typeface="+mj-cs"/>
                        </a:rPr>
                        <a:t>20 %</a:t>
                      </a:r>
                      <a:endParaRPr lang="cs-CZ" sz="1800" b="1" kern="1200" dirty="0">
                        <a:solidFill>
                          <a:schemeClr val="accent1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9153815"/>
                  </a:ext>
                </a:extLst>
              </a:tr>
            </a:tbl>
          </a:graphicData>
        </a:graphic>
      </p:graphicFrame>
      <p:pic>
        <p:nvPicPr>
          <p:cNvPr id="6" name="Obrázek 5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1000" r="-1" b="-1"/>
          <a:stretch/>
        </p:blipFill>
        <p:spPr>
          <a:xfrm>
            <a:off x="6947764" y="1825624"/>
            <a:ext cx="4582599" cy="3436957"/>
          </a:xfrm>
          <a:prstGeom prst="rect">
            <a:avLst/>
          </a:prstGeom>
        </p:spPr>
      </p:pic>
      <p:sp>
        <p:nvSpPr>
          <p:cNvPr id="7" name="Zástupný symbol pro zápatí 3">
            <a:extLst>
              <a:ext uri="{FF2B5EF4-FFF2-40B4-BE49-F238E27FC236}">
                <a16:creationId xmlns:a16="http://schemas.microsoft.com/office/drawing/2014/main" id="{63467FCA-5DB5-B14F-B6DE-00C0BFAE0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299200"/>
            <a:ext cx="5245101" cy="365125"/>
          </a:xfrm>
        </p:spPr>
        <p:txBody>
          <a:bodyPr/>
          <a:lstStyle/>
          <a:p>
            <a:r>
              <a:rPr lang="cs-CZ" b="1" dirty="0" smtClean="0"/>
              <a:t>Seminář pro žadatele</a:t>
            </a:r>
            <a:r>
              <a:rPr lang="cs-CZ" dirty="0" smtClean="0"/>
              <a:t> 3., 4. a 5. výzva IROP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58112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Další výzvy v SC 1.1 IROP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b="1" i="1" dirty="0">
                <a:solidFill>
                  <a:schemeClr val="accent1"/>
                </a:solidFill>
              </a:rPr>
              <a:t>2022</a:t>
            </a:r>
          </a:p>
          <a:p>
            <a:pPr marL="723900" indent="-723900">
              <a:lnSpc>
                <a:spcPct val="100000"/>
              </a:lnSpc>
            </a:pPr>
            <a:r>
              <a:rPr lang="cs-CZ" sz="2000" dirty="0" err="1" smtClean="0"/>
              <a:t>eGovernment</a:t>
            </a:r>
            <a:r>
              <a:rPr lang="cs-CZ" sz="2000" dirty="0" smtClean="0"/>
              <a:t> </a:t>
            </a:r>
            <a:r>
              <a:rPr lang="cs-CZ" sz="2000" dirty="0"/>
              <a:t>(MRR, PR, ČR)</a:t>
            </a:r>
          </a:p>
          <a:p>
            <a:pPr marL="723900" indent="-723900">
              <a:lnSpc>
                <a:spcPct val="100000"/>
              </a:lnSpc>
            </a:pPr>
            <a:r>
              <a:rPr lang="cs-CZ" sz="2000" dirty="0" err="1"/>
              <a:t>eGovernment</a:t>
            </a:r>
            <a:r>
              <a:rPr lang="cs-CZ" sz="2000" dirty="0"/>
              <a:t> a Kybernetická bezpečnost (pro hl. m. Prahu, ITI)</a:t>
            </a:r>
          </a:p>
          <a:p>
            <a:pPr marL="723900" indent="-723900">
              <a:lnSpc>
                <a:spcPct val="100000"/>
              </a:lnSpc>
            </a:pPr>
            <a:r>
              <a:rPr lang="cs-CZ" sz="2000" dirty="0"/>
              <a:t>Rozvoj neveřejné síťové infrastruktury veřejné správy (MRR, PR, ČR</a:t>
            </a:r>
            <a:r>
              <a:rPr lang="cs-CZ" sz="2000" dirty="0" smtClean="0"/>
              <a:t>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400" b="1" i="1" dirty="0">
                <a:solidFill>
                  <a:schemeClr val="accent1"/>
                </a:solidFill>
              </a:rPr>
              <a:t>2023</a:t>
            </a:r>
          </a:p>
          <a:p>
            <a:pPr marL="723900" indent="-723900">
              <a:lnSpc>
                <a:spcPct val="100000"/>
              </a:lnSpc>
            </a:pPr>
            <a:r>
              <a:rPr lang="cs-CZ" sz="2000" dirty="0" err="1"/>
              <a:t>eHealth</a:t>
            </a:r>
            <a:r>
              <a:rPr lang="cs-CZ" sz="2000" dirty="0"/>
              <a:t> (MRR, PR, ČR)</a:t>
            </a:r>
          </a:p>
          <a:p>
            <a:pPr marL="723900" indent="-723900">
              <a:lnSpc>
                <a:spcPct val="100000"/>
              </a:lnSpc>
            </a:pPr>
            <a:r>
              <a:rPr lang="cs-CZ" sz="2000" dirty="0"/>
              <a:t>Standardizace územních plánů (MRR, PR)</a:t>
            </a:r>
          </a:p>
          <a:p>
            <a:pPr marL="723900" indent="-723900">
              <a:lnSpc>
                <a:spcPct val="100000"/>
              </a:lnSpc>
            </a:pPr>
            <a:r>
              <a:rPr lang="cs-CZ" sz="2000" dirty="0"/>
              <a:t>Kybernetická bezpečnost (NÚKIB</a:t>
            </a:r>
            <a:r>
              <a:rPr lang="cs-CZ" sz="2000" dirty="0" smtClean="0"/>
              <a:t>)</a:t>
            </a:r>
            <a:endParaRPr lang="cs-CZ" sz="2000" dirty="0"/>
          </a:p>
        </p:txBody>
      </p:sp>
      <p:sp>
        <p:nvSpPr>
          <p:cNvPr id="5" name="Zástupný symbol pro zápatí 3">
            <a:extLst>
              <a:ext uri="{FF2B5EF4-FFF2-40B4-BE49-F238E27FC236}">
                <a16:creationId xmlns:a16="http://schemas.microsoft.com/office/drawing/2014/main" id="{63467FCA-5DB5-B14F-B6DE-00C0BFAE0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299200"/>
            <a:ext cx="5245101" cy="365125"/>
          </a:xfrm>
        </p:spPr>
        <p:txBody>
          <a:bodyPr/>
          <a:lstStyle/>
          <a:p>
            <a:r>
              <a:rPr lang="cs-CZ" b="1" dirty="0" smtClean="0"/>
              <a:t>Seminář pro žadatele</a:t>
            </a:r>
            <a:r>
              <a:rPr lang="cs-CZ" dirty="0" smtClean="0"/>
              <a:t> 3., 4. a 5. výzva IROP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84856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3">
            <a:extLst>
              <a:ext uri="{FF2B5EF4-FFF2-40B4-BE49-F238E27FC236}">
                <a16:creationId xmlns:a16="http://schemas.microsoft.com/office/drawing/2014/main" id="{31F3D9B4-678B-C34A-A697-9ED1887B7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7834" y="399011"/>
            <a:ext cx="10515600" cy="4729995"/>
          </a:xfrm>
        </p:spPr>
        <p:txBody>
          <a:bodyPr>
            <a:normAutofit fontScale="90000"/>
          </a:bodyPr>
          <a:lstStyle/>
          <a:p>
            <a:r>
              <a:rPr lang="cs-CZ" sz="3600" dirty="0"/>
              <a:t>Představení </a:t>
            </a:r>
            <a:r>
              <a:rPr lang="cs-CZ" sz="3600" dirty="0" smtClean="0"/>
              <a:t/>
            </a:r>
            <a:br>
              <a:rPr lang="cs-CZ" sz="3600" dirty="0" smtClean="0"/>
            </a:br>
            <a:r>
              <a:rPr lang="cs-CZ" sz="3600" dirty="0" smtClean="0"/>
              <a:t>3</a:t>
            </a:r>
            <a:r>
              <a:rPr lang="cs-CZ" sz="3600" dirty="0"/>
              <a:t>. výzva IROP - Kybernetická bezpečnost  - SC 1.1 (MRR), </a:t>
            </a:r>
            <a:r>
              <a:rPr lang="cs-CZ" sz="3600" dirty="0" smtClean="0"/>
              <a:t/>
            </a:r>
            <a:br>
              <a:rPr lang="cs-CZ" sz="3600" dirty="0" smtClean="0"/>
            </a:br>
            <a:r>
              <a:rPr lang="cs-CZ" sz="3600" dirty="0" smtClean="0"/>
              <a:t>4</a:t>
            </a:r>
            <a:r>
              <a:rPr lang="cs-CZ" sz="3600" dirty="0"/>
              <a:t>. výzva IROP - Kybernetická bezpečnost  - SC 1.1 (PR</a:t>
            </a:r>
            <a:r>
              <a:rPr lang="cs-CZ" sz="3600" dirty="0" smtClean="0"/>
              <a:t>) a</a:t>
            </a:r>
            <a:br>
              <a:rPr lang="cs-CZ" sz="3600" dirty="0" smtClean="0"/>
            </a:br>
            <a:r>
              <a:rPr lang="cs-CZ" sz="3600" dirty="0" smtClean="0"/>
              <a:t>5</a:t>
            </a:r>
            <a:r>
              <a:rPr lang="cs-CZ" sz="3600" dirty="0"/>
              <a:t>. výzva IROP - Kybernetická bezpečnost  - SC 1.1 (ČR), </a:t>
            </a:r>
            <a:br>
              <a:rPr lang="cs-CZ" sz="3600" dirty="0"/>
            </a:br>
            <a:r>
              <a:rPr lang="cs-CZ" sz="3600" dirty="0"/>
              <a:t/>
            </a:r>
            <a:br>
              <a:rPr lang="cs-CZ" sz="3600" dirty="0"/>
            </a:br>
            <a:r>
              <a:rPr lang="cs-CZ" sz="3600" dirty="0"/>
              <a:t/>
            </a:r>
            <a:br>
              <a:rPr lang="cs-CZ" sz="3600" dirty="0"/>
            </a:br>
            <a:r>
              <a:rPr lang="cs-CZ" sz="3600" dirty="0" smtClean="0"/>
              <a:t>Ing. Jan Mazanik, </a:t>
            </a:r>
            <a:r>
              <a:rPr lang="cs-CZ" sz="3600" dirty="0"/>
              <a:t>ŘO IROP</a:t>
            </a:r>
          </a:p>
        </p:txBody>
      </p:sp>
    </p:spTree>
    <p:extLst>
      <p:ext uri="{BB962C8B-B14F-4D97-AF65-F5344CB8AC3E}">
        <p14:creationId xmlns:p14="http://schemas.microsoft.com/office/powerpoint/2010/main" val="5518799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8122D1-6CB8-214A-B842-D4DC0DF3A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Parametry výzev</a:t>
            </a: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3467FCA-5DB5-B14F-B6DE-00C0BFAE0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299200"/>
            <a:ext cx="5245101" cy="365125"/>
          </a:xfrm>
        </p:spPr>
        <p:txBody>
          <a:bodyPr/>
          <a:lstStyle/>
          <a:p>
            <a:r>
              <a:rPr lang="cs-CZ" b="1" dirty="0" smtClean="0"/>
              <a:t>Seminář pro žadatele</a:t>
            </a:r>
            <a:r>
              <a:rPr lang="cs-CZ" dirty="0" smtClean="0"/>
              <a:t> 3., 4. a 5. výzva IROP</a:t>
            </a:r>
            <a:endParaRPr lang="cs-CZ" dirty="0"/>
          </a:p>
        </p:txBody>
      </p:sp>
      <p:graphicFrame>
        <p:nvGraphicFramePr>
          <p:cNvPr id="5" name="Tabulka 7">
            <a:extLst>
              <a:ext uri="{FF2B5EF4-FFF2-40B4-BE49-F238E27FC236}">
                <a16:creationId xmlns:a16="http://schemas.microsoft.com/office/drawing/2014/main" id="{EF42170F-A0C0-564F-8E01-915A298FE7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4936694"/>
              </p:ext>
            </p:extLst>
          </p:nvPr>
        </p:nvGraphicFramePr>
        <p:xfrm>
          <a:off x="237670" y="1446415"/>
          <a:ext cx="11691260" cy="42258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2815">
                  <a:extLst>
                    <a:ext uri="{9D8B030D-6E8A-4147-A177-3AD203B41FA5}">
                      <a16:colId xmlns:a16="http://schemas.microsoft.com/office/drawing/2014/main" val="1047663955"/>
                    </a:ext>
                  </a:extLst>
                </a:gridCol>
                <a:gridCol w="2922815">
                  <a:extLst>
                    <a:ext uri="{9D8B030D-6E8A-4147-A177-3AD203B41FA5}">
                      <a16:colId xmlns:a16="http://schemas.microsoft.com/office/drawing/2014/main" val="164525267"/>
                    </a:ext>
                  </a:extLst>
                </a:gridCol>
                <a:gridCol w="2922815">
                  <a:extLst>
                    <a:ext uri="{9D8B030D-6E8A-4147-A177-3AD203B41FA5}">
                      <a16:colId xmlns:a16="http://schemas.microsoft.com/office/drawing/2014/main" val="151288338"/>
                    </a:ext>
                  </a:extLst>
                </a:gridCol>
                <a:gridCol w="2922815">
                  <a:extLst>
                    <a:ext uri="{9D8B030D-6E8A-4147-A177-3AD203B41FA5}">
                      <a16:colId xmlns:a16="http://schemas.microsoft.com/office/drawing/2014/main" val="3012895244"/>
                    </a:ext>
                  </a:extLst>
                </a:gridCol>
              </a:tblGrid>
              <a:tr h="56547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bg1"/>
                          </a:solidFill>
                        </a:rPr>
                        <a:t>VÝZVA</a:t>
                      </a:r>
                      <a:endParaRPr lang="cs-CZ" sz="1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bg1"/>
                          </a:solidFill>
                        </a:rPr>
                        <a:t>Č. 3</a:t>
                      </a:r>
                      <a:endParaRPr lang="cs-CZ" sz="1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bg1"/>
                          </a:solidFill>
                        </a:rPr>
                        <a:t>Č.4</a:t>
                      </a:r>
                      <a:endParaRPr lang="cs-CZ" sz="1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bg1"/>
                          </a:solidFill>
                        </a:rPr>
                        <a:t>Č. 5</a:t>
                      </a:r>
                      <a:endParaRPr lang="cs-CZ" sz="1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904409"/>
                  </a:ext>
                </a:extLst>
              </a:tr>
              <a:tr h="14585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>
                          <a:solidFill>
                            <a:schemeClr val="accent1"/>
                          </a:solidFill>
                        </a:rPr>
                        <a:t>TYP REGIONU</a:t>
                      </a:r>
                      <a:endParaRPr lang="cs-CZ" sz="1400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 smtClean="0">
                          <a:solidFill>
                            <a:schemeClr val="accent1"/>
                          </a:solidFill>
                        </a:rPr>
                        <a:t>MRR</a:t>
                      </a:r>
                      <a:r>
                        <a:rPr lang="cs-CZ" sz="1400" dirty="0" smtClean="0">
                          <a:solidFill>
                            <a:schemeClr val="accent1"/>
                          </a:solidFill>
                        </a:rPr>
                        <a:t> – území Karlovarského, Ústeckého, Libereckého, Královéhradeckého, Pardubického, Olomouckého, Moravskoslezského, Zlínského kraje</a:t>
                      </a:r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b="1" dirty="0" smtClean="0">
                          <a:solidFill>
                            <a:schemeClr val="accent1"/>
                          </a:solidFill>
                        </a:rPr>
                        <a:t>PR</a:t>
                      </a:r>
                      <a:r>
                        <a:rPr lang="cs-CZ" sz="1400" dirty="0" smtClean="0">
                          <a:solidFill>
                            <a:schemeClr val="accent1"/>
                          </a:solidFill>
                        </a:rPr>
                        <a:t> – území Středočeského kraje, Jihočeského kraje, Plzeňského kraje, Kraje Vysočina, Jihomoravského kraje</a:t>
                      </a:r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b="1" dirty="0" smtClean="0">
                          <a:solidFill>
                            <a:schemeClr val="accent1"/>
                          </a:solidFill>
                        </a:rPr>
                        <a:t>ČR</a:t>
                      </a:r>
                      <a:r>
                        <a:rPr lang="cs-CZ" sz="1400" dirty="0" smtClean="0">
                          <a:solidFill>
                            <a:schemeClr val="accent1"/>
                          </a:solidFill>
                        </a:rPr>
                        <a:t> –</a:t>
                      </a:r>
                      <a:r>
                        <a:rPr lang="cs-CZ" sz="1400" baseline="0" dirty="0" smtClean="0">
                          <a:solidFill>
                            <a:schemeClr val="accent1"/>
                          </a:solidFill>
                        </a:rPr>
                        <a:t> území celé ČR</a:t>
                      </a:r>
                      <a:endParaRPr lang="cs-CZ" sz="1400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3170516"/>
                  </a:ext>
                </a:extLst>
              </a:tr>
              <a:tr h="7339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>
                          <a:solidFill>
                            <a:schemeClr val="accent1"/>
                          </a:solidFill>
                        </a:rPr>
                        <a:t>ALOKACE (EFRR)</a:t>
                      </a:r>
                      <a:endParaRPr lang="cs-CZ" sz="1400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>
                          <a:solidFill>
                            <a:schemeClr val="accent1"/>
                          </a:solidFill>
                        </a:rPr>
                        <a:t>602</a:t>
                      </a:r>
                      <a:r>
                        <a:rPr lang="cs-CZ" sz="1800" baseline="0" dirty="0" smtClean="0">
                          <a:solidFill>
                            <a:schemeClr val="accent1"/>
                          </a:solidFill>
                        </a:rPr>
                        <a:t> mil.</a:t>
                      </a:r>
                      <a:r>
                        <a:rPr lang="cs-CZ" sz="1800" dirty="0" smtClean="0">
                          <a:solidFill>
                            <a:schemeClr val="accent1"/>
                          </a:solidFill>
                        </a:rPr>
                        <a:t> Kč</a:t>
                      </a:r>
                      <a:endParaRPr lang="cs-CZ" sz="1800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>
                          <a:solidFill>
                            <a:schemeClr val="accent1"/>
                          </a:solidFill>
                        </a:rPr>
                        <a:t>1 717 mil.</a:t>
                      </a:r>
                      <a:r>
                        <a:rPr lang="cs-CZ" sz="1800" baseline="0" dirty="0" smtClean="0">
                          <a:solidFill>
                            <a:schemeClr val="accent1"/>
                          </a:solidFill>
                        </a:rPr>
                        <a:t> </a:t>
                      </a:r>
                      <a:r>
                        <a:rPr lang="cs-CZ" sz="1800" dirty="0" smtClean="0">
                          <a:solidFill>
                            <a:schemeClr val="accent1"/>
                          </a:solidFill>
                        </a:rPr>
                        <a:t>Kč</a:t>
                      </a:r>
                      <a:endParaRPr lang="cs-CZ" sz="1800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>
                          <a:solidFill>
                            <a:schemeClr val="accent1"/>
                          </a:solidFill>
                        </a:rPr>
                        <a:t>1 056</a:t>
                      </a:r>
                      <a:r>
                        <a:rPr lang="cs-CZ" sz="1800" baseline="0" dirty="0" smtClean="0">
                          <a:solidFill>
                            <a:schemeClr val="accent1"/>
                          </a:solidFill>
                        </a:rPr>
                        <a:t> mil.</a:t>
                      </a:r>
                      <a:r>
                        <a:rPr lang="cs-CZ" sz="1800" dirty="0" smtClean="0">
                          <a:solidFill>
                            <a:schemeClr val="accent1"/>
                          </a:solidFill>
                        </a:rPr>
                        <a:t> Kč</a:t>
                      </a:r>
                      <a:endParaRPr lang="cs-CZ" sz="1800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2349178"/>
                  </a:ext>
                </a:extLst>
              </a:tr>
              <a:tr h="7339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>
                          <a:solidFill>
                            <a:schemeClr val="accent1"/>
                          </a:solidFill>
                        </a:rPr>
                        <a:t>MIN / MAX VÝŠE CZV</a:t>
                      </a:r>
                      <a:endParaRPr lang="cs-CZ" sz="1400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>
                          <a:solidFill>
                            <a:schemeClr val="accent1"/>
                          </a:solidFill>
                        </a:rPr>
                        <a:t>1 mil. Kč / 50 mil. Kč</a:t>
                      </a:r>
                      <a:endParaRPr lang="cs-CZ" sz="1800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/>
                          </a:solidFill>
                        </a:rPr>
                        <a:t>1 mil. Kč / 50 mil. Kč</a:t>
                      </a:r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accent1"/>
                          </a:solidFill>
                        </a:rPr>
                        <a:t>1 mil. Kč / 300 mil. Kč</a:t>
                      </a:r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1999262"/>
                  </a:ext>
                </a:extLst>
              </a:tr>
              <a:tr h="7339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ZAMĚŘENÍ</a:t>
                      </a:r>
                      <a:endParaRPr lang="cs-CZ" sz="1400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180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regionální projekty</a:t>
                      </a:r>
                      <a:endParaRPr lang="cs-CZ" sz="1800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regionální projekty</a:t>
                      </a: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180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celorepublikové projekty (celoplošný dopad)</a:t>
                      </a:r>
                      <a:endParaRPr lang="cs-CZ" sz="1800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3730001"/>
                  </a:ext>
                </a:extLst>
              </a:tr>
            </a:tbl>
          </a:graphicData>
        </a:graphic>
      </p:graphicFrame>
      <p:sp>
        <p:nvSpPr>
          <p:cNvPr id="3" name="Obdélník 2"/>
          <p:cNvSpPr/>
          <p:nvPr/>
        </p:nvSpPr>
        <p:spPr>
          <a:xfrm>
            <a:off x="3219450" y="5680378"/>
            <a:ext cx="6407150" cy="4025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2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dirty="0">
                <a:solidFill>
                  <a:srgbClr val="878787"/>
                </a:solidFill>
              </a:rPr>
              <a:t>Není omezen počet žádostí podaných jedním žadatelem</a:t>
            </a:r>
          </a:p>
        </p:txBody>
      </p:sp>
    </p:spTree>
    <p:extLst>
      <p:ext uri="{BB962C8B-B14F-4D97-AF65-F5344CB8AC3E}">
        <p14:creationId xmlns:p14="http://schemas.microsoft.com/office/powerpoint/2010/main" val="27598033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8122D1-6CB8-214A-B842-D4DC0DF3A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Parametry výzev</a:t>
            </a: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3467FCA-5DB5-B14F-B6DE-00C0BFAE0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299200"/>
            <a:ext cx="5245101" cy="365125"/>
          </a:xfrm>
        </p:spPr>
        <p:txBody>
          <a:bodyPr/>
          <a:lstStyle/>
          <a:p>
            <a:r>
              <a:rPr lang="cs-CZ" b="1" dirty="0" smtClean="0"/>
              <a:t>Seminář pro žadatele</a:t>
            </a:r>
            <a:r>
              <a:rPr lang="cs-CZ" dirty="0" smtClean="0"/>
              <a:t> 3., 4. a 5. výzva IROP</a:t>
            </a:r>
            <a:endParaRPr lang="cs-CZ" dirty="0"/>
          </a:p>
        </p:txBody>
      </p:sp>
      <p:graphicFrame>
        <p:nvGraphicFramePr>
          <p:cNvPr id="5" name="Tabulka 7">
            <a:extLst>
              <a:ext uri="{FF2B5EF4-FFF2-40B4-BE49-F238E27FC236}">
                <a16:creationId xmlns:a16="http://schemas.microsoft.com/office/drawing/2014/main" id="{EF42170F-A0C0-564F-8E01-915A298FE7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5968650"/>
              </p:ext>
            </p:extLst>
          </p:nvPr>
        </p:nvGraphicFramePr>
        <p:xfrm>
          <a:off x="237670" y="1443945"/>
          <a:ext cx="11632905" cy="45561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7635">
                  <a:extLst>
                    <a:ext uri="{9D8B030D-6E8A-4147-A177-3AD203B41FA5}">
                      <a16:colId xmlns:a16="http://schemas.microsoft.com/office/drawing/2014/main" val="1047663955"/>
                    </a:ext>
                  </a:extLst>
                </a:gridCol>
                <a:gridCol w="3877635">
                  <a:extLst>
                    <a:ext uri="{9D8B030D-6E8A-4147-A177-3AD203B41FA5}">
                      <a16:colId xmlns:a16="http://schemas.microsoft.com/office/drawing/2014/main" val="164525267"/>
                    </a:ext>
                  </a:extLst>
                </a:gridCol>
                <a:gridCol w="3877635">
                  <a:extLst>
                    <a:ext uri="{9D8B030D-6E8A-4147-A177-3AD203B41FA5}">
                      <a16:colId xmlns:a16="http://schemas.microsoft.com/office/drawing/2014/main" val="151288338"/>
                    </a:ext>
                  </a:extLst>
                </a:gridCol>
              </a:tblGrid>
              <a:tr h="5327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bg1"/>
                          </a:solidFill>
                        </a:rPr>
                        <a:t>VÝZVA</a:t>
                      </a:r>
                      <a:endParaRPr lang="cs-CZ" sz="1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bg1"/>
                          </a:solidFill>
                        </a:rPr>
                        <a:t>Č. 3 a 4</a:t>
                      </a:r>
                      <a:endParaRPr lang="cs-CZ" sz="1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bg1"/>
                          </a:solidFill>
                        </a:rPr>
                        <a:t>Č. 5</a:t>
                      </a:r>
                      <a:endParaRPr lang="cs-CZ" sz="1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904409"/>
                  </a:ext>
                </a:extLst>
              </a:tr>
              <a:tr h="30851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>
                          <a:solidFill>
                            <a:schemeClr val="accent1"/>
                          </a:solidFill>
                        </a:rPr>
                        <a:t>OPRÁVNĚNÍ</a:t>
                      </a:r>
                      <a:r>
                        <a:rPr lang="cs-CZ" sz="1400" baseline="0" dirty="0" smtClean="0">
                          <a:solidFill>
                            <a:schemeClr val="accent1"/>
                          </a:solidFill>
                        </a:rPr>
                        <a:t> ŽADATELÉ</a:t>
                      </a:r>
                      <a:endParaRPr lang="cs-CZ" sz="1400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600" kern="1200" dirty="0" smtClean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OSS;</a:t>
                      </a:r>
                      <a:r>
                        <a:rPr lang="cs-CZ" sz="1600" kern="1200" baseline="0" dirty="0" smtClean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600" kern="1200" dirty="0" smtClean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 OSS;</a:t>
                      </a:r>
                      <a:r>
                        <a:rPr lang="cs-CZ" sz="1600" kern="1200" baseline="0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600" kern="1200" dirty="0" smtClean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státní organizace;</a:t>
                      </a:r>
                      <a:r>
                        <a:rPr lang="cs-CZ" sz="1600" kern="1200" baseline="0" dirty="0" smtClean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600" kern="1200" dirty="0" smtClean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kraje;</a:t>
                      </a:r>
                      <a:r>
                        <a:rPr lang="cs-CZ" sz="1600" kern="1200" baseline="0" dirty="0" smtClean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600" kern="1200" dirty="0" smtClean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obce;</a:t>
                      </a:r>
                      <a:r>
                        <a:rPr lang="cs-CZ" sz="1600" kern="1200" baseline="0" dirty="0" smtClean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600" kern="1200" dirty="0" smtClean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organizace </a:t>
                      </a:r>
                      <a:r>
                        <a:rPr lang="cs-CZ" sz="1600" kern="1200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zřizované nebo zakládané kraji / </a:t>
                      </a:r>
                      <a:r>
                        <a:rPr lang="cs-CZ" sz="1600" kern="1200" dirty="0" smtClean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obcemi;</a:t>
                      </a:r>
                      <a:r>
                        <a:rPr lang="cs-CZ" sz="1600" kern="1200" baseline="0" dirty="0" smtClean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600" kern="1200" dirty="0" smtClean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státní </a:t>
                      </a:r>
                      <a:r>
                        <a:rPr lang="cs-CZ" sz="1600" kern="1200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podniky; </a:t>
                      </a:r>
                      <a:r>
                        <a:rPr lang="cs-CZ" sz="1600" kern="1200" dirty="0" smtClean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NNO </a:t>
                      </a:r>
                      <a:r>
                        <a:rPr lang="cs-CZ" sz="1600" kern="1200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zakládané zde uvedenými typy oprávněných </a:t>
                      </a:r>
                      <a:r>
                        <a:rPr lang="cs-CZ" sz="1600" kern="1200" dirty="0" smtClean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žadatelů;</a:t>
                      </a:r>
                      <a:r>
                        <a:rPr lang="cs-CZ" sz="1600" kern="1200" baseline="0" dirty="0" smtClean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600" kern="1200" dirty="0" smtClean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subjekty poskytující veřejnou službu v oblasti zdravotní péče podle zákona č. 372/2011 Sb., o zdravotních službách a podmínkách jejich poskytování (zákon o zdravotních službách), ve znění pozdějších předpisů</a:t>
                      </a:r>
                      <a:endParaRPr lang="cs-CZ" sz="1600" kern="1200" dirty="0">
                        <a:solidFill>
                          <a:schemeClr val="accent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0170" marR="9017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600" kern="1200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organizační složky </a:t>
                      </a:r>
                      <a:r>
                        <a:rPr lang="cs-CZ" sz="1600" kern="1200" dirty="0" smtClean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státu;</a:t>
                      </a:r>
                      <a:r>
                        <a:rPr lang="cs-CZ" sz="1600" kern="1200" baseline="0" dirty="0" smtClean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600" kern="1200" dirty="0" smtClean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příspěvkové </a:t>
                      </a:r>
                      <a:r>
                        <a:rPr lang="cs-CZ" sz="1600" kern="1200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organizace </a:t>
                      </a:r>
                      <a:r>
                        <a:rPr lang="cs-CZ" sz="1600" kern="1200" dirty="0" smtClean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organizačních</a:t>
                      </a:r>
                      <a:r>
                        <a:rPr lang="cs-CZ" sz="1600" kern="1200" baseline="0" dirty="0" smtClean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600" kern="1200" dirty="0" smtClean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složek státu;</a:t>
                      </a:r>
                      <a:r>
                        <a:rPr lang="cs-CZ" sz="1600" kern="1200" baseline="0" dirty="0" smtClean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600" kern="1200" dirty="0" smtClean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státní organizace;</a:t>
                      </a:r>
                      <a:r>
                        <a:rPr lang="cs-CZ" sz="1600" kern="1200" baseline="0" dirty="0" smtClean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cs-CZ" sz="1600" kern="1200" dirty="0" smtClean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státní </a:t>
                      </a:r>
                      <a:r>
                        <a:rPr lang="cs-CZ" sz="1600" kern="1200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podniky; </a:t>
                      </a:r>
                    </a:p>
                  </a:txBody>
                  <a:tcPr marL="90170" marR="90170" marT="0" marB="0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31705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22152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8122D1-6CB8-214A-B842-D4DC0DF3A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Parametry výzev</a:t>
            </a: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3467FCA-5DB5-B14F-B6DE-00C0BFAE0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299200"/>
            <a:ext cx="5245101" cy="365125"/>
          </a:xfrm>
        </p:spPr>
        <p:txBody>
          <a:bodyPr/>
          <a:lstStyle/>
          <a:p>
            <a:r>
              <a:rPr lang="cs-CZ" b="1" dirty="0" smtClean="0"/>
              <a:t>Seminář pro žadatele</a:t>
            </a:r>
            <a:r>
              <a:rPr lang="cs-CZ" dirty="0" smtClean="0"/>
              <a:t> 3., 4. a 5. výzva IROP</a:t>
            </a:r>
            <a:endParaRPr lang="cs-CZ" dirty="0"/>
          </a:p>
        </p:txBody>
      </p:sp>
      <p:graphicFrame>
        <p:nvGraphicFramePr>
          <p:cNvPr id="5" name="Tabulka 7">
            <a:extLst>
              <a:ext uri="{FF2B5EF4-FFF2-40B4-BE49-F238E27FC236}">
                <a16:creationId xmlns:a16="http://schemas.microsoft.com/office/drawing/2014/main" id="{EF42170F-A0C0-564F-8E01-915A298FE7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6360753"/>
              </p:ext>
            </p:extLst>
          </p:nvPr>
        </p:nvGraphicFramePr>
        <p:xfrm>
          <a:off x="237670" y="1443945"/>
          <a:ext cx="11632905" cy="18635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7635">
                  <a:extLst>
                    <a:ext uri="{9D8B030D-6E8A-4147-A177-3AD203B41FA5}">
                      <a16:colId xmlns:a16="http://schemas.microsoft.com/office/drawing/2014/main" val="1047663955"/>
                    </a:ext>
                  </a:extLst>
                </a:gridCol>
                <a:gridCol w="3877635">
                  <a:extLst>
                    <a:ext uri="{9D8B030D-6E8A-4147-A177-3AD203B41FA5}">
                      <a16:colId xmlns:a16="http://schemas.microsoft.com/office/drawing/2014/main" val="164525267"/>
                    </a:ext>
                  </a:extLst>
                </a:gridCol>
                <a:gridCol w="3877635">
                  <a:extLst>
                    <a:ext uri="{9D8B030D-6E8A-4147-A177-3AD203B41FA5}">
                      <a16:colId xmlns:a16="http://schemas.microsoft.com/office/drawing/2014/main" val="151288338"/>
                    </a:ext>
                  </a:extLst>
                </a:gridCol>
              </a:tblGrid>
              <a:tr h="25866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bg1"/>
                          </a:solidFill>
                        </a:rPr>
                        <a:t>VÝZVA</a:t>
                      </a:r>
                      <a:endParaRPr lang="cs-CZ" sz="1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bg1"/>
                          </a:solidFill>
                        </a:rPr>
                        <a:t>Č. 3 a 4</a:t>
                      </a:r>
                      <a:endParaRPr lang="cs-CZ" sz="1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>
                          <a:solidFill>
                            <a:schemeClr val="bg1"/>
                          </a:solidFill>
                        </a:rPr>
                        <a:t>Č. 5</a:t>
                      </a:r>
                      <a:endParaRPr lang="cs-CZ" sz="1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904409"/>
                  </a:ext>
                </a:extLst>
              </a:tr>
              <a:tr h="14977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cap="all" baseline="0" dirty="0" smtClean="0">
                          <a:solidFill>
                            <a:schemeClr val="accent1"/>
                          </a:solidFill>
                        </a:rPr>
                        <a:t>Časová způsobilost výdajů</a:t>
                      </a:r>
                      <a:endParaRPr lang="cs-CZ" sz="1400" cap="all" baseline="0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kern="1200" dirty="0" smtClean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1. 1. 2021 – 2. 12. 2025</a:t>
                      </a:r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 smtClean="0">
                          <a:solidFill>
                            <a:schemeClr val="accent1"/>
                          </a:solidFill>
                        </a:rPr>
                        <a:t>1. 1. 2021 – 1. 12. 2026</a:t>
                      </a:r>
                      <a:endParaRPr lang="cs-CZ" sz="1400" dirty="0">
                        <a:solidFill>
                          <a:schemeClr val="accent1"/>
                        </a:solidFill>
                      </a:endParaRPr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31705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60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8122D1-6CB8-214A-B842-D4DC0DF3A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Struktura financování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638AC5-A4E4-5341-8E12-C24456508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5129"/>
            <a:ext cx="10515600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4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cs-CZ" sz="2400" b="1" dirty="0" smtClean="0"/>
              <a:t>Výzva č. 3 (MRR)</a:t>
            </a:r>
            <a:r>
              <a:rPr lang="cs-CZ" sz="2400" dirty="0" smtClean="0"/>
              <a:t>:	</a:t>
            </a:r>
            <a:r>
              <a:rPr lang="cs-CZ" sz="2400" b="1" dirty="0" smtClean="0"/>
              <a:t>85 %</a:t>
            </a:r>
            <a:r>
              <a:rPr lang="cs-CZ" sz="2400" dirty="0" smtClean="0"/>
              <a:t> EFRR </a:t>
            </a:r>
            <a:r>
              <a:rPr lang="en-US" sz="2400" dirty="0" smtClean="0"/>
              <a:t>| </a:t>
            </a:r>
            <a:r>
              <a:rPr lang="cs-CZ" sz="2400" dirty="0" smtClean="0"/>
              <a:t>0 – 15 % SR </a:t>
            </a:r>
            <a:r>
              <a:rPr lang="en-US" sz="2400" dirty="0" smtClean="0"/>
              <a:t>|</a:t>
            </a:r>
            <a:r>
              <a:rPr lang="cs-CZ" sz="2400" dirty="0" smtClean="0"/>
              <a:t> 0 – 15 % vlastní zdroje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2400" b="1" dirty="0" smtClean="0"/>
              <a:t>Výzva č. 4 (PR)</a:t>
            </a:r>
            <a:r>
              <a:rPr lang="cs-CZ" sz="2400" dirty="0" smtClean="0"/>
              <a:t>:	</a:t>
            </a:r>
            <a:r>
              <a:rPr lang="cs-CZ" sz="2400" b="1" dirty="0" smtClean="0"/>
              <a:t>70 %</a:t>
            </a:r>
            <a:r>
              <a:rPr lang="cs-CZ" sz="2400" dirty="0" smtClean="0"/>
              <a:t> EFRR</a:t>
            </a:r>
            <a:r>
              <a:rPr lang="en-US" sz="2400" dirty="0" smtClean="0"/>
              <a:t> | </a:t>
            </a:r>
            <a:r>
              <a:rPr lang="cs-CZ" sz="2400" dirty="0" smtClean="0"/>
              <a:t>0 – 30 % SR </a:t>
            </a:r>
            <a:r>
              <a:rPr lang="en-US" sz="2400" dirty="0" smtClean="0"/>
              <a:t>|</a:t>
            </a:r>
            <a:r>
              <a:rPr lang="cs-CZ" sz="2400" dirty="0" smtClean="0"/>
              <a:t> 0 – 15 % vlastní zdroje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2400" b="1" dirty="0" smtClean="0"/>
              <a:t>Výzva č. 5 (ČR)</a:t>
            </a:r>
            <a:r>
              <a:rPr lang="cs-CZ" sz="2400" dirty="0" smtClean="0"/>
              <a:t>:	</a:t>
            </a:r>
            <a:r>
              <a:rPr lang="cs-CZ" sz="2400" b="1" dirty="0" smtClean="0"/>
              <a:t>66,0115 %</a:t>
            </a:r>
            <a:r>
              <a:rPr lang="cs-CZ" sz="2400" dirty="0" smtClean="0"/>
              <a:t> EFRR</a:t>
            </a:r>
            <a:r>
              <a:rPr lang="en-US" sz="2400" dirty="0" smtClean="0"/>
              <a:t> | </a:t>
            </a:r>
            <a:r>
              <a:rPr lang="cs-CZ" sz="2400" dirty="0" smtClean="0"/>
              <a:t>0 – 33,9885 % SR </a:t>
            </a:r>
            <a:r>
              <a:rPr lang="en-US" sz="2400" dirty="0" smtClean="0"/>
              <a:t>|</a:t>
            </a:r>
            <a:r>
              <a:rPr lang="cs-CZ" sz="2400" dirty="0"/>
              <a:t> 0 – 33,9885 % </a:t>
            </a:r>
            <a:r>
              <a:rPr lang="cs-CZ" sz="2400" dirty="0" smtClean="0"/>
              <a:t>vlastní zdroje</a:t>
            </a:r>
            <a:endParaRPr lang="cs-CZ" sz="2400" dirty="0"/>
          </a:p>
        </p:txBody>
      </p:sp>
      <p:sp>
        <p:nvSpPr>
          <p:cNvPr id="5" name="Zástupný symbol pro zápatí 3">
            <a:extLst>
              <a:ext uri="{FF2B5EF4-FFF2-40B4-BE49-F238E27FC236}">
                <a16:creationId xmlns:a16="http://schemas.microsoft.com/office/drawing/2014/main" id="{63467FCA-5DB5-B14F-B6DE-00C0BFAE0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299200"/>
            <a:ext cx="5245101" cy="365125"/>
          </a:xfrm>
        </p:spPr>
        <p:txBody>
          <a:bodyPr/>
          <a:lstStyle/>
          <a:p>
            <a:r>
              <a:rPr lang="cs-CZ" b="1" dirty="0" smtClean="0"/>
              <a:t>Seminář pro žadatele</a:t>
            </a:r>
            <a:r>
              <a:rPr lang="cs-CZ" dirty="0" smtClean="0"/>
              <a:t> 3., 4. a 5. výzva IROP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72162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8122D1-6CB8-214A-B842-D4DC0DF3A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Podporované aktivity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638AC5-A4E4-5341-8E12-C24456508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7800"/>
            <a:ext cx="10515600" cy="4250871"/>
          </a:xfrm>
        </p:spPr>
        <p:txBody>
          <a:bodyPr>
            <a:normAutofit/>
          </a:bodyPr>
          <a:lstStyle/>
          <a:p>
            <a:pPr marL="723900" indent="-723900"/>
            <a:r>
              <a:rPr lang="cs-CZ" sz="2400" b="1" dirty="0"/>
              <a:t>Kybernetická bezpečnost</a:t>
            </a:r>
          </a:p>
          <a:p>
            <a:pPr marL="0" indent="0">
              <a:buNone/>
            </a:pPr>
            <a:r>
              <a:rPr lang="cs-CZ" sz="2000" dirty="0" smtClean="0"/>
              <a:t>zabezpečení: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 smtClean="0"/>
              <a:t>kritické </a:t>
            </a:r>
            <a:r>
              <a:rPr lang="cs-CZ" sz="2000" dirty="0"/>
              <a:t>informační infrastruktury (KII</a:t>
            </a:r>
            <a:r>
              <a:rPr lang="cs-CZ" sz="2000" dirty="0" smtClean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 smtClean="0"/>
              <a:t>významných </a:t>
            </a:r>
            <a:r>
              <a:rPr lang="cs-CZ" sz="2000" dirty="0"/>
              <a:t>informačních systémů (VIS</a:t>
            </a:r>
            <a:r>
              <a:rPr lang="cs-CZ" sz="2000" dirty="0" smtClean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 smtClean="0"/>
              <a:t>informačních </a:t>
            </a:r>
            <a:r>
              <a:rPr lang="cs-CZ" sz="2000" dirty="0"/>
              <a:t>systémů základních služeb (ISZS</a:t>
            </a:r>
            <a:r>
              <a:rPr lang="cs-CZ" sz="2000" dirty="0" smtClean="0"/>
              <a:t>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 smtClean="0"/>
              <a:t>informačních </a:t>
            </a:r>
            <a:r>
              <a:rPr lang="cs-CZ" sz="2000" dirty="0"/>
              <a:t>systémů (IS</a:t>
            </a:r>
            <a:r>
              <a:rPr lang="cs-CZ" sz="2000" dirty="0" smtClean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000" dirty="0" smtClean="0"/>
              <a:t>komunikačních </a:t>
            </a:r>
            <a:r>
              <a:rPr lang="cs-CZ" sz="2000" dirty="0"/>
              <a:t>systémů (</a:t>
            </a:r>
            <a:r>
              <a:rPr lang="cs-CZ" sz="2000" dirty="0" smtClean="0"/>
              <a:t>KS)</a:t>
            </a:r>
          </a:p>
          <a:p>
            <a:pPr marL="0" indent="0">
              <a:buNone/>
            </a:pPr>
            <a:r>
              <a:rPr lang="cs-CZ" sz="2000" b="1" dirty="0" smtClean="0"/>
              <a:t>podle </a:t>
            </a:r>
            <a:r>
              <a:rPr lang="cs-CZ" sz="2000" b="1" dirty="0"/>
              <a:t>§ 5 odst. 3 zákona č. 181/2014 Sb., o kybernetické bezpečnosti</a:t>
            </a:r>
            <a:r>
              <a:rPr lang="cs-CZ" sz="2000" dirty="0"/>
              <a:t> a o změně souvisejících zákonů (</a:t>
            </a:r>
            <a:r>
              <a:rPr lang="cs-CZ" sz="2000" b="1" dirty="0"/>
              <a:t>ZKB</a:t>
            </a:r>
            <a:r>
              <a:rPr lang="cs-CZ" sz="2000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2400" dirty="0" smtClean="0"/>
          </a:p>
        </p:txBody>
      </p:sp>
      <p:sp>
        <p:nvSpPr>
          <p:cNvPr id="5" name="Zástupný symbol pro zápatí 3">
            <a:extLst>
              <a:ext uri="{FF2B5EF4-FFF2-40B4-BE49-F238E27FC236}">
                <a16:creationId xmlns:a16="http://schemas.microsoft.com/office/drawing/2014/main" id="{63467FCA-5DB5-B14F-B6DE-00C0BFAE0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299200"/>
            <a:ext cx="5245101" cy="365125"/>
          </a:xfrm>
        </p:spPr>
        <p:txBody>
          <a:bodyPr/>
          <a:lstStyle/>
          <a:p>
            <a:r>
              <a:rPr lang="cs-CZ" b="1" dirty="0" smtClean="0"/>
              <a:t>Seminář pro žadatele</a:t>
            </a:r>
            <a:r>
              <a:rPr lang="cs-CZ" dirty="0" smtClean="0"/>
              <a:t> 3., 4. a 5. výzva IROP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9402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8122D1-6CB8-214A-B842-D4DC0DF3A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Podporované aktivity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638AC5-A4E4-5341-8E12-C24456508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7800"/>
            <a:ext cx="10515600" cy="42508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000" dirty="0" smtClean="0"/>
              <a:t>Podporována </a:t>
            </a:r>
            <a:r>
              <a:rPr lang="cs-CZ" sz="2000" dirty="0"/>
              <a:t>jsou technická bezpečnostní </a:t>
            </a:r>
            <a:r>
              <a:rPr lang="cs-CZ" sz="2000" dirty="0" smtClean="0"/>
              <a:t>opatření: </a:t>
            </a:r>
          </a:p>
          <a:p>
            <a:pPr marL="0" indent="0">
              <a:buNone/>
            </a:pPr>
            <a:r>
              <a:rPr lang="cs-CZ" sz="2000" dirty="0" smtClean="0"/>
              <a:t>a) fyzická bezpečnost, </a:t>
            </a:r>
          </a:p>
          <a:p>
            <a:pPr marL="0" indent="0">
              <a:buNone/>
            </a:pPr>
            <a:r>
              <a:rPr lang="cs-CZ" sz="2000" dirty="0" smtClean="0"/>
              <a:t>b) nástroj </a:t>
            </a:r>
            <a:r>
              <a:rPr lang="cs-CZ" sz="2000" dirty="0"/>
              <a:t>pro ochranu integrity komunikačních </a:t>
            </a:r>
            <a:r>
              <a:rPr lang="cs-CZ" sz="2000" dirty="0" smtClean="0"/>
              <a:t>sítí </a:t>
            </a:r>
          </a:p>
          <a:p>
            <a:pPr marL="0" indent="0">
              <a:buNone/>
            </a:pPr>
            <a:r>
              <a:rPr lang="cs-CZ" sz="2000" dirty="0" smtClean="0"/>
              <a:t>c) nástroj </a:t>
            </a:r>
            <a:r>
              <a:rPr lang="cs-CZ" sz="2000" dirty="0"/>
              <a:t>pro ověřování identity </a:t>
            </a:r>
            <a:r>
              <a:rPr lang="cs-CZ" sz="2000" dirty="0" smtClean="0"/>
              <a:t>uživatelů, </a:t>
            </a:r>
          </a:p>
          <a:p>
            <a:pPr marL="0" indent="0">
              <a:buNone/>
            </a:pPr>
            <a:r>
              <a:rPr lang="cs-CZ" sz="2000" dirty="0" smtClean="0"/>
              <a:t>...</a:t>
            </a:r>
          </a:p>
          <a:p>
            <a:pPr marL="0" indent="0">
              <a:buNone/>
            </a:pPr>
            <a:r>
              <a:rPr lang="cs-CZ" sz="2000" b="1" dirty="0" smtClean="0"/>
              <a:t>podle hlavy </a:t>
            </a:r>
            <a:r>
              <a:rPr lang="cs-CZ" sz="2000" b="1" dirty="0"/>
              <a:t>II, vyhlášky č. 82/2018 Sb., </a:t>
            </a:r>
            <a:r>
              <a:rPr lang="cs-CZ" sz="2000" dirty="0"/>
              <a:t>o bezpečnostních opatřeních, kybernetických bezpečnostních incidentech, reaktivních opatřeních, náležitostech podání v oblasti kybernetické bezpečnosti a likvidaci dat </a:t>
            </a:r>
            <a:r>
              <a:rPr lang="cs-CZ" sz="2000" dirty="0" smtClean="0"/>
              <a:t>(</a:t>
            </a:r>
            <a:r>
              <a:rPr lang="cs-CZ" sz="2000" b="1" dirty="0" smtClean="0"/>
              <a:t>vyhláška o kybernetické bezpečnosti</a:t>
            </a:r>
            <a:r>
              <a:rPr lang="cs-CZ" sz="2000" dirty="0" smtClean="0"/>
              <a:t>) – žadatel vyplňuje Kontrolní list (povinná příloha č. 17). </a:t>
            </a:r>
            <a:endParaRPr lang="cs-CZ" sz="2000" dirty="0"/>
          </a:p>
          <a:p>
            <a:pPr marL="0" indent="0">
              <a:buNone/>
            </a:pPr>
            <a:endParaRPr lang="cs-CZ" sz="2400" dirty="0"/>
          </a:p>
        </p:txBody>
      </p:sp>
      <p:sp>
        <p:nvSpPr>
          <p:cNvPr id="5" name="Zástupný symbol pro zápatí 3">
            <a:extLst>
              <a:ext uri="{FF2B5EF4-FFF2-40B4-BE49-F238E27FC236}">
                <a16:creationId xmlns:a16="http://schemas.microsoft.com/office/drawing/2014/main" id="{63467FCA-5DB5-B14F-B6DE-00C0BFAE0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299200"/>
            <a:ext cx="5245101" cy="365125"/>
          </a:xfrm>
        </p:spPr>
        <p:txBody>
          <a:bodyPr/>
          <a:lstStyle/>
          <a:p>
            <a:r>
              <a:rPr lang="cs-CZ" b="1" dirty="0" smtClean="0"/>
              <a:t>Seminář pro žadatele</a:t>
            </a:r>
            <a:r>
              <a:rPr lang="cs-CZ" dirty="0" smtClean="0"/>
              <a:t> 3., 4. a 5. výzva IROP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040995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Přímé výdaje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23900" indent="-723900"/>
            <a:r>
              <a:rPr lang="cs-CZ" sz="2000" dirty="0"/>
              <a:t>pořízení drobného hmotného majetku – HW;</a:t>
            </a:r>
          </a:p>
          <a:p>
            <a:pPr marL="723900" indent="-723900"/>
            <a:r>
              <a:rPr lang="cs-CZ" sz="2000" dirty="0"/>
              <a:t>pořízení drobného nehmotného majetku – SW; </a:t>
            </a:r>
          </a:p>
          <a:p>
            <a:pPr marL="723900" indent="-723900"/>
            <a:r>
              <a:rPr lang="cs-CZ" sz="2000" dirty="0"/>
              <a:t>pořízení dlouhodobého hmotného majetku – HW;</a:t>
            </a:r>
          </a:p>
          <a:p>
            <a:pPr marL="723900" indent="-723900"/>
            <a:r>
              <a:rPr lang="cs-CZ" sz="2000" dirty="0"/>
              <a:t>pořízení dlouhodobého nehmotného majetku – SW;</a:t>
            </a:r>
          </a:p>
          <a:p>
            <a:pPr marL="723900" indent="-723900"/>
            <a:r>
              <a:rPr lang="cs-CZ" sz="2000" dirty="0" err="1"/>
              <a:t>cloudová</a:t>
            </a:r>
            <a:r>
              <a:rPr lang="cs-CZ" sz="2000" dirty="0"/>
              <a:t> řešení (</a:t>
            </a:r>
            <a:r>
              <a:rPr lang="cs-CZ" sz="2000" i="1" dirty="0"/>
              <a:t>do doby ukončení realizace projektu</a:t>
            </a:r>
            <a:r>
              <a:rPr lang="cs-CZ" sz="2000" dirty="0"/>
              <a:t>);</a:t>
            </a:r>
          </a:p>
          <a:p>
            <a:pPr marL="723900" lvl="0" indent="-723900"/>
            <a:r>
              <a:rPr lang="cs-CZ" sz="2000" dirty="0"/>
              <a:t>penetrační testy související s pořízeným technickým opatřením;</a:t>
            </a:r>
          </a:p>
          <a:p>
            <a:pPr marL="723900" lvl="0" indent="-723900"/>
            <a:r>
              <a:rPr lang="cs-CZ" sz="2000" dirty="0"/>
              <a:t>výdaje na koncová zařízení nezbytná pro realizaci technických opatření;</a:t>
            </a:r>
          </a:p>
          <a:p>
            <a:pPr marL="723900" indent="-723900"/>
            <a:endParaRPr lang="cs-CZ" dirty="0"/>
          </a:p>
        </p:txBody>
      </p:sp>
      <p:sp>
        <p:nvSpPr>
          <p:cNvPr id="5" name="Zástupný symbol pro zápatí 3">
            <a:extLst>
              <a:ext uri="{FF2B5EF4-FFF2-40B4-BE49-F238E27FC236}">
                <a16:creationId xmlns:a16="http://schemas.microsoft.com/office/drawing/2014/main" id="{63467FCA-5DB5-B14F-B6DE-00C0BFAE0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299200"/>
            <a:ext cx="5245101" cy="365125"/>
          </a:xfrm>
        </p:spPr>
        <p:txBody>
          <a:bodyPr/>
          <a:lstStyle/>
          <a:p>
            <a:r>
              <a:rPr lang="cs-CZ" b="1" dirty="0" smtClean="0"/>
              <a:t>Seminář pro žadatele</a:t>
            </a:r>
            <a:r>
              <a:rPr lang="cs-CZ" dirty="0" smtClean="0"/>
              <a:t> 3., 4. a 5. výzva IROP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8023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8122D1-6CB8-214A-B842-D4DC0DF3A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Program</a:t>
            </a:r>
            <a:endParaRPr lang="cs-CZ" dirty="0"/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8431776"/>
              </p:ext>
            </p:extLst>
          </p:nvPr>
        </p:nvGraphicFramePr>
        <p:xfrm>
          <a:off x="838198" y="1477010"/>
          <a:ext cx="10515601" cy="453662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07963">
                  <a:extLst>
                    <a:ext uri="{9D8B030D-6E8A-4147-A177-3AD203B41FA5}">
                      <a16:colId xmlns:a16="http://schemas.microsoft.com/office/drawing/2014/main" val="3000391263"/>
                    </a:ext>
                  </a:extLst>
                </a:gridCol>
                <a:gridCol w="8107638">
                  <a:extLst>
                    <a:ext uri="{9D8B030D-6E8A-4147-A177-3AD203B41FA5}">
                      <a16:colId xmlns:a16="http://schemas.microsoft.com/office/drawing/2014/main" val="34674348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900" kern="1200" dirty="0" smtClean="0">
                          <a:solidFill>
                            <a:srgbClr val="878787"/>
                          </a:solidFill>
                          <a:latin typeface="+mn-lt"/>
                          <a:ea typeface="+mn-ea"/>
                          <a:cs typeface="+mn-cs"/>
                        </a:rPr>
                        <a:t>9:30 – 10:00</a:t>
                      </a:r>
                      <a:endParaRPr lang="cs-CZ" sz="1900" kern="1200" dirty="0">
                        <a:solidFill>
                          <a:srgbClr val="878787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900" kern="1200" dirty="0" smtClean="0">
                          <a:solidFill>
                            <a:srgbClr val="878787"/>
                          </a:solidFill>
                          <a:latin typeface="+mn-lt"/>
                          <a:ea typeface="+mn-ea"/>
                          <a:cs typeface="+mn-cs"/>
                        </a:rPr>
                        <a:t>Prezence účastníků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12945249"/>
                  </a:ext>
                </a:extLst>
              </a:tr>
              <a:tr h="42182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900" kern="1200" dirty="0" smtClean="0">
                          <a:solidFill>
                            <a:srgbClr val="878787"/>
                          </a:solidFill>
                          <a:latin typeface="+mn-lt"/>
                          <a:ea typeface="+mn-ea"/>
                          <a:cs typeface="+mn-cs"/>
                        </a:rPr>
                        <a:t>10:15 – 10:15</a:t>
                      </a:r>
                      <a:endParaRPr lang="cs-CZ" sz="1900" kern="1200" dirty="0">
                        <a:solidFill>
                          <a:srgbClr val="878787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900" kern="1200" dirty="0" smtClean="0">
                          <a:solidFill>
                            <a:srgbClr val="878787"/>
                          </a:solidFill>
                          <a:latin typeface="+mn-lt"/>
                          <a:ea typeface="+mn-ea"/>
                          <a:cs typeface="+mn-cs"/>
                        </a:rPr>
                        <a:t>Zahájení, představení IROP a rozdílů mezi IROP 2014+ a IROP 2021+ </a:t>
                      </a:r>
                      <a:endParaRPr lang="cs-CZ" sz="1900" kern="1200" dirty="0">
                        <a:solidFill>
                          <a:srgbClr val="878787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18058820"/>
                  </a:ext>
                </a:extLst>
              </a:tr>
              <a:tr h="46336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900" kern="1200" dirty="0" smtClean="0">
                          <a:solidFill>
                            <a:srgbClr val="878787"/>
                          </a:solidFill>
                          <a:latin typeface="+mn-lt"/>
                          <a:ea typeface="+mn-ea"/>
                          <a:cs typeface="+mn-cs"/>
                        </a:rPr>
                        <a:t>10:15 – 11:15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900" kern="1200" dirty="0" smtClean="0">
                          <a:solidFill>
                            <a:srgbClr val="878787"/>
                          </a:solidFill>
                          <a:latin typeface="+mn-lt"/>
                          <a:ea typeface="+mn-ea"/>
                          <a:cs typeface="+mn-cs"/>
                        </a:rPr>
                        <a:t>Představení 3. výzva IROP - Kybernetická bezpečnost  - SC 1.1 (MRR), 4. výzva IROP - Kybernetická bezpečnost  - SC 1.1 (PR), 5. výzva IROP - Kybernetická bezpečnost  - SC 1.1 (ČR)</a:t>
                      </a:r>
                      <a:r>
                        <a:rPr lang="cs-CZ" sz="1900" kern="1200" baseline="0" dirty="0" smtClean="0">
                          <a:solidFill>
                            <a:srgbClr val="878787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1900" kern="1200" dirty="0" smtClean="0">
                          <a:solidFill>
                            <a:srgbClr val="878787"/>
                          </a:solidFill>
                          <a:latin typeface="+mn-lt"/>
                          <a:ea typeface="+mn-ea"/>
                          <a:cs typeface="+mn-cs"/>
                        </a:rPr>
                        <a:t>(zástupce ŘO IROP)</a:t>
                      </a:r>
                      <a:endParaRPr lang="cs-CZ" sz="1900" kern="1200" dirty="0">
                        <a:solidFill>
                          <a:srgbClr val="878787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51768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900" kern="1200" dirty="0" smtClean="0">
                          <a:solidFill>
                            <a:srgbClr val="878787"/>
                          </a:solidFill>
                          <a:latin typeface="+mn-lt"/>
                          <a:ea typeface="+mn-ea"/>
                          <a:cs typeface="+mn-cs"/>
                        </a:rPr>
                        <a:t>11:15 – 12:00</a:t>
                      </a:r>
                      <a:endParaRPr lang="cs-CZ" sz="1900" kern="1200" dirty="0">
                        <a:solidFill>
                          <a:srgbClr val="878787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900" kern="1200" dirty="0" smtClean="0">
                          <a:solidFill>
                            <a:srgbClr val="878787"/>
                          </a:solidFill>
                          <a:latin typeface="+mn-lt"/>
                          <a:ea typeface="+mn-ea"/>
                          <a:cs typeface="+mn-cs"/>
                        </a:rPr>
                        <a:t>Systém hodnocení projektů a další administrace projektů, dotazy (zástupce Centra pro regionální rozvoj)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86583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900" kern="1200" dirty="0" smtClean="0">
                          <a:solidFill>
                            <a:srgbClr val="878787"/>
                          </a:solidFill>
                          <a:latin typeface="+mn-lt"/>
                          <a:ea typeface="+mn-ea"/>
                          <a:cs typeface="+mn-cs"/>
                        </a:rPr>
                        <a:t>12:00 – 12:45</a:t>
                      </a:r>
                      <a:endParaRPr lang="cs-CZ" sz="1900" kern="1200" dirty="0">
                        <a:solidFill>
                          <a:srgbClr val="878787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900" kern="1200" dirty="0" smtClean="0">
                          <a:solidFill>
                            <a:srgbClr val="878787"/>
                          </a:solidFill>
                          <a:latin typeface="+mn-lt"/>
                          <a:ea typeface="+mn-ea"/>
                          <a:cs typeface="+mn-cs"/>
                        </a:rPr>
                        <a:t>Přestávka</a:t>
                      </a:r>
                      <a:endParaRPr lang="cs-CZ" sz="1900" kern="1200" dirty="0">
                        <a:solidFill>
                          <a:srgbClr val="878787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339690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900" kern="1200" dirty="0" smtClean="0">
                          <a:solidFill>
                            <a:srgbClr val="878787"/>
                          </a:solidFill>
                          <a:latin typeface="+mn-lt"/>
                          <a:ea typeface="+mn-ea"/>
                          <a:cs typeface="+mn-cs"/>
                        </a:rPr>
                        <a:t>12:00 – 12:45</a:t>
                      </a:r>
                    </a:p>
                    <a:p>
                      <a:pPr marL="0" algn="l" defTabSz="914400" rtl="0" eaLnBrk="1" latinLnBrk="0" hangingPunct="1"/>
                      <a:endParaRPr lang="cs-CZ" sz="1900" kern="1200" dirty="0">
                        <a:solidFill>
                          <a:srgbClr val="878787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900" kern="1200" dirty="0" smtClean="0">
                          <a:solidFill>
                            <a:srgbClr val="878787"/>
                          </a:solidFill>
                          <a:latin typeface="+mn-lt"/>
                          <a:ea typeface="+mn-ea"/>
                          <a:cs typeface="+mn-cs"/>
                        </a:rPr>
                        <a:t>Postup pro podání žádosti o podporu v MS2021+, dotazy (zástupce Centra pro regionální rozvoj)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91857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900" kern="1200" dirty="0" smtClean="0">
                          <a:solidFill>
                            <a:srgbClr val="878787"/>
                          </a:solidFill>
                          <a:latin typeface="+mn-lt"/>
                          <a:ea typeface="+mn-ea"/>
                          <a:cs typeface="+mn-cs"/>
                        </a:rPr>
                        <a:t>12:45 – 13:15</a:t>
                      </a:r>
                      <a:endParaRPr lang="cs-CZ" sz="1900" kern="1200" dirty="0">
                        <a:solidFill>
                          <a:srgbClr val="878787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900" kern="1200" dirty="0" smtClean="0">
                          <a:solidFill>
                            <a:srgbClr val="878787"/>
                          </a:solidFill>
                          <a:latin typeface="+mn-lt"/>
                          <a:ea typeface="+mn-ea"/>
                          <a:cs typeface="+mn-cs"/>
                        </a:rPr>
                        <a:t>Výběrová a zadávací řízení, dotazy (zástupce Centra pro regionální rozvoj)</a:t>
                      </a:r>
                      <a:endParaRPr lang="cs-CZ" sz="1900" kern="1200" dirty="0">
                        <a:solidFill>
                          <a:srgbClr val="878787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32798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900" kern="1200" dirty="0" smtClean="0">
                          <a:solidFill>
                            <a:srgbClr val="878787"/>
                          </a:solidFill>
                          <a:latin typeface="+mn-lt"/>
                          <a:ea typeface="+mn-ea"/>
                          <a:cs typeface="+mn-cs"/>
                        </a:rPr>
                        <a:t>13:15</a:t>
                      </a:r>
                      <a:endParaRPr lang="cs-CZ" sz="1900" kern="1200" dirty="0">
                        <a:solidFill>
                          <a:srgbClr val="878787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900" kern="1200" dirty="0" smtClean="0">
                          <a:solidFill>
                            <a:srgbClr val="878787"/>
                          </a:solidFill>
                          <a:latin typeface="+mn-lt"/>
                          <a:ea typeface="+mn-ea"/>
                          <a:cs typeface="+mn-cs"/>
                        </a:rPr>
                        <a:t>Závěr</a:t>
                      </a:r>
                      <a:endParaRPr lang="cs-CZ" sz="1900" kern="1200" dirty="0">
                        <a:solidFill>
                          <a:srgbClr val="878787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52185737"/>
                  </a:ext>
                </a:extLst>
              </a:tr>
            </a:tbl>
          </a:graphicData>
        </a:graphic>
      </p:graphicFrame>
      <p:sp>
        <p:nvSpPr>
          <p:cNvPr id="5" name="Zástupný symbol pro zápatí 3">
            <a:extLst>
              <a:ext uri="{FF2B5EF4-FFF2-40B4-BE49-F238E27FC236}">
                <a16:creationId xmlns:a16="http://schemas.microsoft.com/office/drawing/2014/main" id="{63467FCA-5DB5-B14F-B6DE-00C0BFAE0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299200"/>
            <a:ext cx="5245101" cy="365125"/>
          </a:xfrm>
        </p:spPr>
        <p:txBody>
          <a:bodyPr/>
          <a:lstStyle/>
          <a:p>
            <a:r>
              <a:rPr lang="cs-CZ" b="1" dirty="0" smtClean="0"/>
              <a:t>Seminář pro žadatele</a:t>
            </a:r>
            <a:r>
              <a:rPr lang="cs-CZ" dirty="0" smtClean="0"/>
              <a:t> 3., 4. a 5. výzva IROP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6903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Přímé výdaje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723900" lvl="0" indent="-723900">
              <a:lnSpc>
                <a:spcPct val="100000"/>
              </a:lnSpc>
            </a:pPr>
            <a:r>
              <a:rPr lang="cs-CZ" sz="2000" dirty="0"/>
              <a:t>výdaje na stavební úpravy a stavební práce na realizaci bezpečnostních technických opatření, zejména opatření fyzické bezpečnosti nebo omezení přístupu k zařízením průmyslových řídicích </a:t>
            </a:r>
            <a:r>
              <a:rPr lang="cs-CZ" sz="2000" dirty="0" smtClean="0"/>
              <a:t>systémů;</a:t>
            </a:r>
            <a:endParaRPr lang="cs-CZ" sz="2000" dirty="0"/>
          </a:p>
          <a:p>
            <a:pPr marL="723900" lvl="0" indent="-723900">
              <a:lnSpc>
                <a:spcPct val="100000"/>
              </a:lnSpc>
            </a:pPr>
            <a:r>
              <a:rPr lang="cs-CZ" sz="2000" dirty="0" smtClean="0"/>
              <a:t>DPH</a:t>
            </a:r>
            <a:endParaRPr lang="cs-CZ" sz="2000" dirty="0"/>
          </a:p>
        </p:txBody>
      </p:sp>
      <p:sp>
        <p:nvSpPr>
          <p:cNvPr id="5" name="Zástupný symbol pro zápatí 3">
            <a:extLst>
              <a:ext uri="{FF2B5EF4-FFF2-40B4-BE49-F238E27FC236}">
                <a16:creationId xmlns:a16="http://schemas.microsoft.com/office/drawing/2014/main" id="{63467FCA-5DB5-B14F-B6DE-00C0BFAE0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299200"/>
            <a:ext cx="5245101" cy="365125"/>
          </a:xfrm>
        </p:spPr>
        <p:txBody>
          <a:bodyPr/>
          <a:lstStyle/>
          <a:p>
            <a:r>
              <a:rPr lang="cs-CZ" b="1" dirty="0" smtClean="0"/>
              <a:t>Seminář pro žadatele</a:t>
            </a:r>
            <a:r>
              <a:rPr lang="cs-CZ" dirty="0" smtClean="0"/>
              <a:t> 3., 4. a 5. výzva IROP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97684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Nepřímé výdaje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723900" indent="-723900"/>
            <a:r>
              <a:rPr lang="cs-CZ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Dokumentace žádosti o podporu </a:t>
            </a:r>
            <a:r>
              <a:rPr lang="cs-CZ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– </a:t>
            </a:r>
            <a:r>
              <a:rPr lang="cs-CZ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příprava žádosti, </a:t>
            </a:r>
            <a:r>
              <a:rPr lang="cs-CZ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SP, právní služby, znalecké posudky, zakázky</a:t>
            </a:r>
          </a:p>
          <a:p>
            <a:pPr marL="723900" indent="-723900"/>
            <a:r>
              <a:rPr lang="cs-CZ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Projektová dokumentace a dokumentace pro realizaci projektu </a:t>
            </a:r>
            <a:r>
              <a:rPr lang="cs-CZ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–</a:t>
            </a:r>
            <a:r>
              <a:rPr lang="cs-CZ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cs-CZ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</a:t>
            </a:r>
            <a:r>
              <a:rPr lang="cs-CZ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cs-CZ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technický dozor, BOZP</a:t>
            </a:r>
          </a:p>
          <a:p>
            <a:pPr marL="723900" indent="-723900"/>
            <a:r>
              <a:rPr lang="cs-CZ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Administrativní kapacity a řízení projektu – </a:t>
            </a:r>
            <a:r>
              <a:rPr lang="cs-CZ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externí služby, žádosti o platbu, jízdné v ČR</a:t>
            </a:r>
          </a:p>
          <a:p>
            <a:pPr marL="723900" indent="-723900"/>
            <a:r>
              <a:rPr lang="cs-CZ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Poplatky -</a:t>
            </a:r>
            <a:r>
              <a:rPr lang="cs-CZ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cs-CZ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pojištění </a:t>
            </a:r>
            <a:r>
              <a:rPr lang="cs-CZ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majetku pořízeného z dotace</a:t>
            </a:r>
          </a:p>
          <a:p>
            <a:pPr marL="723900" indent="-723900"/>
            <a:r>
              <a:rPr lang="cs-CZ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Režijní, provozní a jiné náklady </a:t>
            </a:r>
            <a:r>
              <a:rPr lang="cs-CZ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– nájemné, energie, </a:t>
            </a:r>
            <a:r>
              <a:rPr lang="cs-CZ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kancelářské potřeby</a:t>
            </a:r>
            <a:endParaRPr lang="cs-CZ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723900" indent="-723900"/>
            <a:r>
              <a:rPr lang="cs-CZ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Publicita projektu</a:t>
            </a:r>
            <a:endParaRPr lang="cs-CZ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723900" indent="-723900"/>
            <a:r>
              <a:rPr lang="cs-CZ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Ostatní náklady </a:t>
            </a:r>
            <a:r>
              <a:rPr lang="cs-CZ" sz="2000" dirty="0"/>
              <a:t>související</a:t>
            </a:r>
            <a:r>
              <a:rPr lang="cs-CZ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s projektem a nespadající pod přímé výdaje nebo do nezpůsobilých výdajů</a:t>
            </a:r>
            <a:endParaRPr lang="cs-CZ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Zástupný symbol pro zápatí 3">
            <a:extLst>
              <a:ext uri="{FF2B5EF4-FFF2-40B4-BE49-F238E27FC236}">
                <a16:creationId xmlns:a16="http://schemas.microsoft.com/office/drawing/2014/main" id="{63467FCA-5DB5-B14F-B6DE-00C0BFAE0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299200"/>
            <a:ext cx="5245101" cy="365125"/>
          </a:xfrm>
        </p:spPr>
        <p:txBody>
          <a:bodyPr/>
          <a:lstStyle/>
          <a:p>
            <a:r>
              <a:rPr lang="cs-CZ" b="1" dirty="0" smtClean="0"/>
              <a:t>Seminář pro žadatele</a:t>
            </a:r>
            <a:r>
              <a:rPr lang="cs-CZ" dirty="0" smtClean="0"/>
              <a:t> 3., 4. a 5. výzva IROP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10757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8122D1-6CB8-214A-B842-D4DC0DF3A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Finanční limity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638AC5-A4E4-5341-8E12-C24456508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8039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cs-CZ" sz="2000" dirty="0"/>
              <a:t>Na jednotlivá technická opatření jsou v </a:t>
            </a:r>
            <a:r>
              <a:rPr lang="cs-CZ" sz="2000" dirty="0" smtClean="0"/>
              <a:t>projektu </a:t>
            </a:r>
            <a:r>
              <a:rPr lang="cs-CZ" sz="2000" dirty="0"/>
              <a:t>uplatňovány </a:t>
            </a:r>
            <a:r>
              <a:rPr lang="cs-CZ" sz="2000" dirty="0" smtClean="0"/>
              <a:t>finanční </a:t>
            </a:r>
            <a:r>
              <a:rPr lang="cs-CZ" sz="2000" dirty="0"/>
              <a:t>limity: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sz="2000" dirty="0" smtClean="0"/>
              <a:t>projekt </a:t>
            </a:r>
            <a:r>
              <a:rPr lang="cs-CZ" sz="2000" dirty="0"/>
              <a:t>realizující 1 technické opatření: 1–20 mil. Kč celkových způsobilých výdajů,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sz="2000" dirty="0" smtClean="0"/>
              <a:t>projekt </a:t>
            </a:r>
            <a:r>
              <a:rPr lang="cs-CZ" sz="2000" dirty="0"/>
              <a:t>realizující 2 technická opatření: 1–26 mil. Kč celkových způsobilých výdajů,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sz="2000" dirty="0" smtClean="0"/>
              <a:t>projekt </a:t>
            </a:r>
            <a:r>
              <a:rPr lang="cs-CZ" sz="2000" dirty="0"/>
              <a:t>realizující 3 technická opatření: 1–32 mil. Kč celkových způsobilých výdajů,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sz="2000" dirty="0" smtClean="0"/>
              <a:t>projekt </a:t>
            </a:r>
            <a:r>
              <a:rPr lang="cs-CZ" sz="2000" dirty="0"/>
              <a:t>realizující 4 technická opatření: 1–38 mil. Kč celkových způsobilých výdajů.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sz="2000" dirty="0"/>
              <a:t>Maximální počet technických opatření je 12 (písm. a až l, odst. 3, § 5 zákona č. 181/2021 Sb., o kybernetické bezpečnosti.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sz="2000" dirty="0"/>
              <a:t>Od dvou technických opatření je nárůst celkových způsobilých výdajů vždy o 6 mil. Kč, </a:t>
            </a:r>
            <a:r>
              <a:rPr lang="cs-CZ" sz="2000" b="1" dirty="0"/>
              <a:t>až do výše maximálních celkových způsobilých výdajů </a:t>
            </a:r>
            <a:r>
              <a:rPr lang="cs-CZ" sz="2000" b="1" dirty="0" smtClean="0"/>
              <a:t>projektu.</a:t>
            </a:r>
          </a:p>
        </p:txBody>
      </p:sp>
      <p:sp>
        <p:nvSpPr>
          <p:cNvPr id="5" name="Zástupný symbol pro zápatí 3">
            <a:extLst>
              <a:ext uri="{FF2B5EF4-FFF2-40B4-BE49-F238E27FC236}">
                <a16:creationId xmlns:a16="http://schemas.microsoft.com/office/drawing/2014/main" id="{63467FCA-5DB5-B14F-B6DE-00C0BFAE0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299200"/>
            <a:ext cx="5245101" cy="365125"/>
          </a:xfrm>
        </p:spPr>
        <p:txBody>
          <a:bodyPr/>
          <a:lstStyle/>
          <a:p>
            <a:r>
              <a:rPr lang="cs-CZ" b="1" dirty="0" smtClean="0"/>
              <a:t>Seminář pro žadatele</a:t>
            </a:r>
            <a:r>
              <a:rPr lang="cs-CZ" dirty="0" smtClean="0"/>
              <a:t> 3., 4. a 5. výzva IROP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93915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8122D1-6CB8-214A-B842-D4DC0DF3A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Finanční limity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638AC5-A4E4-5341-8E12-C24456508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8039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000" dirty="0"/>
              <a:t>Celkový finanční limit na </a:t>
            </a:r>
            <a:r>
              <a:rPr lang="cs-CZ" sz="2000" b="1" dirty="0"/>
              <a:t>jednotlivá technická opatření </a:t>
            </a:r>
            <a:r>
              <a:rPr lang="cs-CZ" sz="2000" dirty="0"/>
              <a:t>je žadatel oprávněn </a:t>
            </a:r>
            <a:r>
              <a:rPr lang="cs-CZ" sz="2000" b="1" dirty="0"/>
              <a:t>navýšit jednorázově</a:t>
            </a:r>
            <a:r>
              <a:rPr lang="cs-CZ" sz="2000" dirty="0"/>
              <a:t> </a:t>
            </a:r>
            <a:r>
              <a:rPr lang="cs-CZ" sz="2000" b="1" dirty="0"/>
              <a:t>o 30 mil. Kč</a:t>
            </a:r>
            <a:r>
              <a:rPr lang="cs-CZ" sz="2000" dirty="0"/>
              <a:t>, pokud je součástí projektu zabezpečení jednoho nebo více </a:t>
            </a:r>
            <a:r>
              <a:rPr lang="cs-CZ" sz="2000" b="1" dirty="0"/>
              <a:t>ISZS</a:t>
            </a:r>
            <a:r>
              <a:rPr lang="cs-CZ" sz="2000" dirty="0"/>
              <a:t>.</a:t>
            </a:r>
          </a:p>
          <a:p>
            <a:pPr marL="0" indent="0">
              <a:buNone/>
            </a:pPr>
            <a:r>
              <a:rPr lang="cs-CZ" sz="2000" dirty="0"/>
              <a:t>Celkový finanční limit na jednotlivá technická opatření je žadatel oprávněn navýšit jednorázově o </a:t>
            </a:r>
            <a:r>
              <a:rPr lang="cs-CZ" sz="2000" b="1" dirty="0"/>
              <a:t>10 mil. Kč</a:t>
            </a:r>
            <a:r>
              <a:rPr lang="cs-CZ" sz="2000" dirty="0"/>
              <a:t>, pokud je součástí projektu zabezpečení jednoho nebo více </a:t>
            </a:r>
            <a:r>
              <a:rPr lang="cs-CZ" sz="2000" b="1" dirty="0"/>
              <a:t>VIS</a:t>
            </a:r>
            <a:r>
              <a:rPr lang="cs-CZ" sz="2000" dirty="0"/>
              <a:t>.</a:t>
            </a:r>
          </a:p>
          <a:p>
            <a:pPr marL="0" indent="0">
              <a:buNone/>
            </a:pPr>
            <a:r>
              <a:rPr lang="cs-CZ" sz="2000" dirty="0"/>
              <a:t>Celkový finanční limit na jednotlivá technická opatření je žadatel oprávněn navýšit jednorázově o </a:t>
            </a:r>
            <a:r>
              <a:rPr lang="cs-CZ" sz="2000" b="1" dirty="0"/>
              <a:t>30 mil. Kč</a:t>
            </a:r>
            <a:r>
              <a:rPr lang="cs-CZ" sz="2000" dirty="0"/>
              <a:t>, pokud je součástí projektu zabezpečení jedné nebo více </a:t>
            </a:r>
            <a:r>
              <a:rPr lang="cs-CZ" sz="2000" b="1" dirty="0"/>
              <a:t>KII</a:t>
            </a:r>
            <a:r>
              <a:rPr lang="cs-CZ" sz="2000" dirty="0"/>
              <a:t>.</a:t>
            </a:r>
          </a:p>
          <a:p>
            <a:pPr marL="0" indent="0">
              <a:buNone/>
            </a:pPr>
            <a:endParaRPr lang="cs-CZ" sz="2000" dirty="0" smtClean="0"/>
          </a:p>
          <a:p>
            <a:pPr marL="0" indent="0">
              <a:buNone/>
            </a:pPr>
            <a:r>
              <a:rPr lang="cs-CZ" sz="2000" dirty="0" smtClean="0"/>
              <a:t>Navýšení </a:t>
            </a:r>
            <a:r>
              <a:rPr lang="cs-CZ" sz="2000" dirty="0"/>
              <a:t>celkového finančního limitu </a:t>
            </a:r>
            <a:r>
              <a:rPr lang="cs-CZ" sz="2000" b="1" dirty="0"/>
              <a:t>na jednotlivá technická opatření</a:t>
            </a:r>
            <a:r>
              <a:rPr lang="cs-CZ" sz="2000" dirty="0"/>
              <a:t> v případě společného </a:t>
            </a:r>
            <a:r>
              <a:rPr lang="cs-CZ" sz="2000" dirty="0" smtClean="0"/>
              <a:t>výskytu </a:t>
            </a:r>
            <a:r>
              <a:rPr lang="cs-CZ" sz="2000" dirty="0"/>
              <a:t>KII a/nebo VIS a/nebo ISZS je možné kumulovat. </a:t>
            </a:r>
            <a:endParaRPr lang="cs-CZ" sz="2000" dirty="0" smtClean="0"/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sz="2400" b="1" i="1" dirty="0" smtClean="0">
                <a:solidFill>
                  <a:schemeClr val="accent1"/>
                </a:solidFill>
              </a:rPr>
              <a:t>Vždy platí minimální / maximální limit na projekt: 1 až 50 / 300 mil. Kč</a:t>
            </a:r>
          </a:p>
        </p:txBody>
      </p:sp>
      <p:sp>
        <p:nvSpPr>
          <p:cNvPr id="5" name="Zástupný symbol pro zápatí 3">
            <a:extLst>
              <a:ext uri="{FF2B5EF4-FFF2-40B4-BE49-F238E27FC236}">
                <a16:creationId xmlns:a16="http://schemas.microsoft.com/office/drawing/2014/main" id="{63467FCA-5DB5-B14F-B6DE-00C0BFAE0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299200"/>
            <a:ext cx="5245101" cy="365125"/>
          </a:xfrm>
        </p:spPr>
        <p:txBody>
          <a:bodyPr/>
          <a:lstStyle/>
          <a:p>
            <a:r>
              <a:rPr lang="cs-CZ" b="1" dirty="0" smtClean="0"/>
              <a:t>Seminář pro žadatele</a:t>
            </a:r>
            <a:r>
              <a:rPr lang="cs-CZ" dirty="0" smtClean="0"/>
              <a:t> 3., 4. a 5. výzva IROP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11833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8122D1-6CB8-214A-B842-D4DC0DF3A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Povinné přílohy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638AC5-A4E4-5341-8E12-C244565085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14375" indent="-714375">
              <a:buFont typeface="+mj-lt"/>
              <a:buAutoNum type="arabicPeriod"/>
            </a:pPr>
            <a:r>
              <a:rPr lang="cs-CZ" sz="2000" dirty="0"/>
              <a:t>Plná moc</a:t>
            </a:r>
          </a:p>
          <a:p>
            <a:pPr marL="714375" indent="-714375">
              <a:buFont typeface="+mj-lt"/>
              <a:buAutoNum type="arabicPeriod"/>
            </a:pPr>
            <a:r>
              <a:rPr lang="cs-CZ" sz="2000" dirty="0"/>
              <a:t>Zadávací a výběrová řízení</a:t>
            </a:r>
          </a:p>
          <a:p>
            <a:pPr marL="714375" indent="-714375">
              <a:buFont typeface="+mj-lt"/>
              <a:buAutoNum type="arabicPeriod"/>
            </a:pPr>
            <a:r>
              <a:rPr lang="cs-CZ" sz="2000" dirty="0"/>
              <a:t>Doklady k právní subjektivitě žadatele </a:t>
            </a:r>
          </a:p>
          <a:p>
            <a:pPr marL="714375" indent="-714375">
              <a:buFont typeface="+mj-lt"/>
              <a:buAutoNum type="arabicPeriod"/>
            </a:pPr>
            <a:r>
              <a:rPr lang="cs-CZ" sz="2000" b="1" dirty="0"/>
              <a:t>Studie </a:t>
            </a:r>
            <a:r>
              <a:rPr lang="cs-CZ" sz="2000" b="1" dirty="0" smtClean="0"/>
              <a:t>proveditelnosti </a:t>
            </a:r>
            <a:r>
              <a:rPr lang="cs-CZ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(vzor příloha č. 2 Pravidel</a:t>
            </a:r>
            <a:r>
              <a:rPr lang="cs-CZ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endParaRPr lang="cs-CZ" sz="2000" b="1" dirty="0"/>
          </a:p>
          <a:p>
            <a:pPr marL="714375" indent="-714375">
              <a:buFont typeface="+mj-lt"/>
              <a:buAutoNum type="arabicPeriod"/>
            </a:pPr>
            <a:r>
              <a:rPr lang="cs-CZ" sz="2000" dirty="0"/>
              <a:t>Doklad o prokázání právních vztahů k nemovitému majetku, který je předmětem projektu </a:t>
            </a:r>
          </a:p>
          <a:p>
            <a:pPr marL="714375" indent="-714375">
              <a:buFont typeface="+mj-lt"/>
              <a:buAutoNum type="arabicPeriod"/>
            </a:pPr>
            <a:r>
              <a:rPr lang="cs-CZ" sz="2000" dirty="0"/>
              <a:t>Doklad prokazující povolení umístění stavby v území dle stavebního zákona</a:t>
            </a:r>
          </a:p>
          <a:p>
            <a:pPr marL="714375" indent="-714375">
              <a:buFont typeface="+mj-lt"/>
              <a:buAutoNum type="arabicPeriod"/>
            </a:pPr>
            <a:r>
              <a:rPr lang="cs-CZ" sz="2000" dirty="0"/>
              <a:t>Doklad prokazující povolení k realizaci stavebního záměru dle stavebního zákona</a:t>
            </a:r>
          </a:p>
          <a:p>
            <a:pPr marL="714375" indent="-714375">
              <a:buFont typeface="+mj-lt"/>
              <a:buAutoNum type="arabicPeriod"/>
            </a:pPr>
            <a:r>
              <a:rPr lang="cs-CZ" sz="2000" dirty="0"/>
              <a:t>Znalecký posudek</a:t>
            </a:r>
          </a:p>
          <a:p>
            <a:pPr marL="714375" indent="-714375">
              <a:buFont typeface="+mj-lt"/>
              <a:buAutoNum type="arabicPeriod"/>
            </a:pPr>
            <a:r>
              <a:rPr lang="cs-CZ" sz="2000" dirty="0"/>
              <a:t>Projektová dokumentace stavby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2000" b="1" dirty="0"/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5" name="Zástupný symbol pro zápatí 3">
            <a:extLst>
              <a:ext uri="{FF2B5EF4-FFF2-40B4-BE49-F238E27FC236}">
                <a16:creationId xmlns:a16="http://schemas.microsoft.com/office/drawing/2014/main" id="{63467FCA-5DB5-B14F-B6DE-00C0BFAE0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299200"/>
            <a:ext cx="5245101" cy="365125"/>
          </a:xfrm>
        </p:spPr>
        <p:txBody>
          <a:bodyPr/>
          <a:lstStyle/>
          <a:p>
            <a:r>
              <a:rPr lang="cs-CZ" b="1" dirty="0" smtClean="0"/>
              <a:t>Seminář pro žadatele</a:t>
            </a:r>
            <a:r>
              <a:rPr lang="cs-CZ" dirty="0" smtClean="0"/>
              <a:t> 3., 4. a 5. výzva IROP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21158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8122D1-6CB8-214A-B842-D4DC0DF3A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Povinné přílohy</a:t>
            </a:r>
            <a:endParaRPr lang="cs-CZ" dirty="0"/>
          </a:p>
        </p:txBody>
      </p:sp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9B638AC5-A4E4-5341-8E12-C244565085E1}"/>
              </a:ext>
            </a:extLst>
          </p:cNvPr>
          <p:cNvSpPr txBox="1">
            <a:spLocks/>
          </p:cNvSpPr>
          <p:nvPr/>
        </p:nvSpPr>
        <p:spPr>
          <a:xfrm>
            <a:off x="990600" y="19780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Blip>
                <a:blip r:embed="rId2"/>
              </a:buBlip>
              <a:defRPr sz="2800" kern="1200">
                <a:solidFill>
                  <a:srgbClr val="878787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/>
              </a:buBlip>
              <a:defRPr sz="2400" kern="1200">
                <a:solidFill>
                  <a:srgbClr val="878787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/>
              </a:buBlip>
              <a:defRPr sz="2000" kern="1200">
                <a:solidFill>
                  <a:srgbClr val="878787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/>
              </a:buBlip>
              <a:defRPr sz="1800" kern="1200">
                <a:solidFill>
                  <a:srgbClr val="878787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/>
              </a:buBlip>
              <a:defRPr sz="1800" kern="1200">
                <a:solidFill>
                  <a:srgbClr val="878787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4375" indent="-714375">
              <a:buFont typeface="+mj-lt"/>
              <a:buAutoNum type="arabicPeriod" startAt="10"/>
            </a:pPr>
            <a:r>
              <a:rPr lang="cs-CZ" sz="2000" dirty="0" smtClean="0"/>
              <a:t>Rozpočet </a:t>
            </a:r>
            <a:r>
              <a:rPr lang="cs-CZ" sz="2000" dirty="0"/>
              <a:t>stavebních </a:t>
            </a:r>
            <a:r>
              <a:rPr lang="cs-CZ" sz="2000" dirty="0" smtClean="0"/>
              <a:t>prací</a:t>
            </a:r>
          </a:p>
          <a:p>
            <a:pPr marL="714375" indent="-714375">
              <a:buFont typeface="+mj-lt"/>
              <a:buAutoNum type="arabicPeriod" startAt="10"/>
            </a:pPr>
            <a:r>
              <a:rPr lang="cs-CZ" sz="2000" dirty="0" smtClean="0"/>
              <a:t>Povinné </a:t>
            </a:r>
            <a:r>
              <a:rPr lang="cs-CZ" sz="2000" dirty="0"/>
              <a:t>přílohy prokazující vyhodnocení žadatele o podporu z pohledu podniku v </a:t>
            </a:r>
            <a:r>
              <a:rPr lang="cs-CZ" sz="2000" dirty="0" smtClean="0"/>
              <a:t>obtížích</a:t>
            </a:r>
          </a:p>
          <a:p>
            <a:pPr marL="714375" indent="-714375">
              <a:buFont typeface="+mj-lt"/>
              <a:buAutoNum type="arabicPeriod" startAt="10"/>
            </a:pPr>
            <a:r>
              <a:rPr lang="cs-CZ" sz="2000" dirty="0"/>
              <a:t>Podklady pro stanovení kategorií intervencí a kontrolu limitů </a:t>
            </a:r>
          </a:p>
          <a:p>
            <a:pPr marL="714375" indent="-714375">
              <a:buFont typeface="+mj-lt"/>
              <a:buAutoNum type="arabicPeriod" startAt="10"/>
            </a:pPr>
            <a:r>
              <a:rPr lang="cs-CZ" sz="2000" dirty="0"/>
              <a:t>Smlouva o zřízení bankovního účtu</a:t>
            </a:r>
          </a:p>
          <a:p>
            <a:pPr marL="714375" indent="-714375">
              <a:buFont typeface="+mj-lt"/>
              <a:buAutoNum type="arabicPeriod" startAt="10"/>
            </a:pPr>
            <a:r>
              <a:rPr lang="cs-CZ" sz="2000" b="1" dirty="0"/>
              <a:t>Souhlasné stanovisko odboru Hlavního architekta </a:t>
            </a:r>
            <a:r>
              <a:rPr lang="cs-CZ" sz="2000" b="1" dirty="0" err="1"/>
              <a:t>eGovernmentu</a:t>
            </a:r>
            <a:endParaRPr lang="cs-CZ" sz="2000" b="1" dirty="0"/>
          </a:p>
          <a:p>
            <a:pPr marL="714375" indent="-714375">
              <a:buFont typeface="+mj-lt"/>
              <a:buAutoNum type="arabicPeriod" startAt="10"/>
            </a:pPr>
            <a:r>
              <a:rPr lang="cs-CZ" sz="2000" b="1" dirty="0"/>
              <a:t>Čestné prohlášení žadatele k souhlasnému stanovisku odboru Hlavního architekta </a:t>
            </a:r>
            <a:r>
              <a:rPr lang="cs-CZ" sz="2000" b="1" dirty="0" err="1"/>
              <a:t>eGovernmentu</a:t>
            </a:r>
            <a:endParaRPr lang="cs-CZ" sz="2000" b="1" dirty="0"/>
          </a:p>
          <a:p>
            <a:pPr marL="714375" indent="-714375">
              <a:buFont typeface="+mj-lt"/>
              <a:buAutoNum type="arabicPeriod" startAt="10"/>
            </a:pPr>
            <a:r>
              <a:rPr lang="cs-CZ" sz="2000" b="1" dirty="0"/>
              <a:t>Čestné prohlášení žadatele k žádosti o souhlasné stanovisko odboru Hlavního architekta </a:t>
            </a:r>
            <a:r>
              <a:rPr lang="cs-CZ" sz="2000" b="1" dirty="0" err="1" smtClean="0"/>
              <a:t>eGovernmentu</a:t>
            </a:r>
            <a:endParaRPr lang="cs-CZ" sz="2000" b="1" dirty="0"/>
          </a:p>
        </p:txBody>
      </p:sp>
      <p:sp>
        <p:nvSpPr>
          <p:cNvPr id="8" name="Zástupný symbol pro zápatí 3">
            <a:extLst>
              <a:ext uri="{FF2B5EF4-FFF2-40B4-BE49-F238E27FC236}">
                <a16:creationId xmlns:a16="http://schemas.microsoft.com/office/drawing/2014/main" id="{63467FCA-5DB5-B14F-B6DE-00C0BFAE0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299200"/>
            <a:ext cx="5245101" cy="365125"/>
          </a:xfrm>
        </p:spPr>
        <p:txBody>
          <a:bodyPr/>
          <a:lstStyle/>
          <a:p>
            <a:r>
              <a:rPr lang="cs-CZ" b="1" dirty="0" smtClean="0"/>
              <a:t>Seminář pro žadatele</a:t>
            </a:r>
            <a:r>
              <a:rPr lang="cs-CZ" dirty="0" smtClean="0"/>
              <a:t> 3., 4. a 5. výzva IROP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78535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8122D1-6CB8-214A-B842-D4DC0DF3A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Povinné přílohy</a:t>
            </a:r>
            <a:endParaRPr lang="cs-CZ" dirty="0"/>
          </a:p>
        </p:txBody>
      </p:sp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9B638AC5-A4E4-5341-8E12-C244565085E1}"/>
              </a:ext>
            </a:extLst>
          </p:cNvPr>
          <p:cNvSpPr txBox="1">
            <a:spLocks/>
          </p:cNvSpPr>
          <p:nvPr/>
        </p:nvSpPr>
        <p:spPr>
          <a:xfrm>
            <a:off x="990600" y="19780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Blip>
                <a:blip r:embed="rId2"/>
              </a:buBlip>
              <a:defRPr sz="2800" kern="1200">
                <a:solidFill>
                  <a:srgbClr val="878787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/>
              </a:buBlip>
              <a:defRPr sz="2400" kern="1200">
                <a:solidFill>
                  <a:srgbClr val="878787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/>
              </a:buBlip>
              <a:defRPr sz="2000" kern="1200">
                <a:solidFill>
                  <a:srgbClr val="878787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/>
              </a:buBlip>
              <a:defRPr sz="1800" kern="1200">
                <a:solidFill>
                  <a:srgbClr val="878787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/>
              </a:buBlip>
              <a:defRPr sz="1800" kern="1200">
                <a:solidFill>
                  <a:srgbClr val="878787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4375" indent="-714375">
              <a:buFont typeface="+mj-lt"/>
              <a:buAutoNum type="arabicPeriod" startAt="17"/>
            </a:pPr>
            <a:r>
              <a:rPr lang="cs-CZ" sz="2000" b="1" dirty="0" smtClean="0"/>
              <a:t>Kontrolní list</a:t>
            </a:r>
          </a:p>
          <a:p>
            <a:pPr marL="714375" indent="-714375">
              <a:buFont typeface="+mj-lt"/>
              <a:buAutoNum type="arabicPeriod" startAt="17"/>
            </a:pPr>
            <a:r>
              <a:rPr lang="cs-CZ" sz="2000" dirty="0"/>
              <a:t>Pověřovací akt</a:t>
            </a:r>
          </a:p>
          <a:p>
            <a:pPr marL="714375" indent="-714375">
              <a:buFont typeface="+mj-lt"/>
              <a:buAutoNum type="arabicPeriod" startAt="17"/>
            </a:pPr>
            <a:r>
              <a:rPr lang="cs-CZ" sz="2000" b="1" dirty="0"/>
              <a:t>Doklad o stanovení kritické informační infrastruktury, významného informačního systému nebo informačního systému základních služeb</a:t>
            </a:r>
          </a:p>
          <a:p>
            <a:pPr marL="714375" indent="-714375">
              <a:buFont typeface="+mj-lt"/>
              <a:buAutoNum type="arabicPeriod" startAt="17"/>
            </a:pPr>
            <a:r>
              <a:rPr lang="cs-CZ" sz="2000" b="1" dirty="0"/>
              <a:t>Stanovení hodnoty indikátoru 304 002</a:t>
            </a:r>
          </a:p>
          <a:p>
            <a:pPr marL="714375" indent="-714375">
              <a:buFont typeface="+mj-lt"/>
              <a:buAutoNum type="arabicPeriod" startAt="17"/>
            </a:pPr>
            <a:r>
              <a:rPr lang="cs-CZ" sz="2000" dirty="0"/>
              <a:t>Výpis z Evidence skutečných </a:t>
            </a:r>
            <a:r>
              <a:rPr lang="cs-CZ" sz="2000" dirty="0" smtClean="0"/>
              <a:t>majitelů </a:t>
            </a:r>
            <a:endParaRPr lang="cs-CZ" sz="2000" dirty="0"/>
          </a:p>
        </p:txBody>
      </p:sp>
      <p:sp>
        <p:nvSpPr>
          <p:cNvPr id="5" name="Zástupný symbol pro zápatí 3">
            <a:extLst>
              <a:ext uri="{FF2B5EF4-FFF2-40B4-BE49-F238E27FC236}">
                <a16:creationId xmlns:a16="http://schemas.microsoft.com/office/drawing/2014/main" id="{63467FCA-5DB5-B14F-B6DE-00C0BFAE0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299200"/>
            <a:ext cx="5245101" cy="365125"/>
          </a:xfrm>
        </p:spPr>
        <p:txBody>
          <a:bodyPr/>
          <a:lstStyle/>
          <a:p>
            <a:r>
              <a:rPr lang="cs-CZ" b="1" dirty="0" smtClean="0"/>
              <a:t>Seminář pro žadatele</a:t>
            </a:r>
            <a:r>
              <a:rPr lang="cs-CZ" dirty="0" smtClean="0"/>
              <a:t> 3., 4. a 5. výzva IROP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10254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8122D1-6CB8-214A-B842-D4DC0DF3A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Indikátory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638AC5-A4E4-5341-8E12-C24456508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8601"/>
            <a:ext cx="10515600" cy="431800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cs-CZ" sz="2000" b="1" dirty="0" smtClean="0"/>
              <a:t>304</a:t>
            </a:r>
            <a:r>
              <a:rPr lang="cs-CZ" sz="2000" b="1" dirty="0"/>
              <a:t> 002 - Nové nebo modernizované prvky k zajištění standardů </a:t>
            </a:r>
            <a:r>
              <a:rPr lang="cs-CZ" sz="2000" b="1" dirty="0" smtClean="0"/>
              <a:t>kybernetické bezpečnosti</a:t>
            </a:r>
          </a:p>
          <a:p>
            <a:pPr marL="723900" indent="-723900"/>
            <a:r>
              <a:rPr lang="cs-CZ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Povinný k výběru a naplnění pro všechny žádosti o podporu</a:t>
            </a:r>
          </a:p>
          <a:p>
            <a:pPr marL="723900" indent="-723900"/>
            <a:r>
              <a:rPr lang="cs-CZ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Prvkem je technické opatření podle § 5, odst. 3 ZKB</a:t>
            </a:r>
          </a:p>
          <a:p>
            <a:pPr marL="1612900" indent="-1612900">
              <a:buNone/>
            </a:pPr>
            <a:endParaRPr lang="cs-CZ" dirty="0"/>
          </a:p>
        </p:txBody>
      </p:sp>
      <p:sp>
        <p:nvSpPr>
          <p:cNvPr id="5" name="Zástupný symbol pro zápatí 3">
            <a:extLst>
              <a:ext uri="{FF2B5EF4-FFF2-40B4-BE49-F238E27FC236}">
                <a16:creationId xmlns:a16="http://schemas.microsoft.com/office/drawing/2014/main" id="{63467FCA-5DB5-B14F-B6DE-00C0BFAE0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299200"/>
            <a:ext cx="5245101" cy="365125"/>
          </a:xfrm>
        </p:spPr>
        <p:txBody>
          <a:bodyPr/>
          <a:lstStyle/>
          <a:p>
            <a:r>
              <a:rPr lang="cs-CZ" b="1" dirty="0" smtClean="0"/>
              <a:t>Seminář pro žadatele</a:t>
            </a:r>
            <a:r>
              <a:rPr lang="cs-CZ" dirty="0" smtClean="0"/>
              <a:t> 3., 4. a 5. výzva IROP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11038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8122D1-6CB8-214A-B842-D4DC0DF3A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Indikátory - výpočet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638AC5-A4E4-5341-8E12-C24456508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8601"/>
            <a:ext cx="10515600" cy="43180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cs-CZ" sz="2000" dirty="0"/>
              <a:t>Každý prvek bude do hodnoty indikátoru započítán takto:</a:t>
            </a:r>
          </a:p>
          <a:p>
            <a:pPr marL="901700" indent="-901700">
              <a:lnSpc>
                <a:spcPct val="100000"/>
              </a:lnSpc>
              <a:buNone/>
            </a:pPr>
            <a:r>
              <a:rPr lang="cs-CZ" sz="2000" dirty="0"/>
              <a:t>a)	V případě VIS/ISZS/IS/KS bude každý prvek započítán pro každý systém zvlášť.</a:t>
            </a:r>
          </a:p>
          <a:p>
            <a:pPr marL="901700" indent="-901700">
              <a:lnSpc>
                <a:spcPct val="100000"/>
              </a:lnSpc>
              <a:buNone/>
            </a:pPr>
            <a:r>
              <a:rPr lang="cs-CZ" sz="2000" dirty="0"/>
              <a:t>b)	V případě KII bude prvek započítán pouze jednou pro každou infrastrukturu, bez ohledu na to, kolik jednotlivých systémů obsahuje.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2000" b="1" dirty="0"/>
              <a:t>Pokud bude technické opatření sdíleno více KII/VIS/ISZS/IS/KS, bude započítán tolikrát, kolika KII/VIS/ISZS/IS/KS bude sdílen</a:t>
            </a:r>
            <a:r>
              <a:rPr lang="cs-CZ" sz="2000" b="1" dirty="0" smtClean="0"/>
              <a:t>.</a:t>
            </a:r>
            <a:endParaRPr lang="cs-CZ" sz="2000" b="1" dirty="0"/>
          </a:p>
        </p:txBody>
      </p:sp>
      <p:sp>
        <p:nvSpPr>
          <p:cNvPr id="5" name="Zástupný symbol pro zápatí 3">
            <a:extLst>
              <a:ext uri="{FF2B5EF4-FFF2-40B4-BE49-F238E27FC236}">
                <a16:creationId xmlns:a16="http://schemas.microsoft.com/office/drawing/2014/main" id="{63467FCA-5DB5-B14F-B6DE-00C0BFAE0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299200"/>
            <a:ext cx="5245101" cy="365125"/>
          </a:xfrm>
        </p:spPr>
        <p:txBody>
          <a:bodyPr/>
          <a:lstStyle/>
          <a:p>
            <a:r>
              <a:rPr lang="cs-CZ" b="1" dirty="0" smtClean="0"/>
              <a:t>Seminář pro žadatele</a:t>
            </a:r>
            <a:r>
              <a:rPr lang="cs-CZ" dirty="0" smtClean="0"/>
              <a:t> 3., 4. a 5. výzva IROP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23368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8122D1-6CB8-214A-B842-D4DC0DF3A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Udržitelnost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638AC5-A4E4-5341-8E12-C24456508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8601"/>
            <a:ext cx="10515600" cy="43180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cs-CZ" sz="2000" dirty="0" smtClean="0"/>
              <a:t>Příjemce </a:t>
            </a:r>
            <a:r>
              <a:rPr lang="cs-CZ" sz="2000" dirty="0"/>
              <a:t>podpory je povinen po celou dobu udržitelnosti mít zavedena organizační opatření definovaná § 5 odst. 2 zákona o kybernetické bezpečnosti.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2000" dirty="0"/>
              <a:t>Příjemce ve </a:t>
            </a:r>
            <a:r>
              <a:rPr lang="cs-CZ" sz="2000" dirty="0" err="1"/>
              <a:t>ZoU</a:t>
            </a:r>
            <a:r>
              <a:rPr lang="cs-CZ" sz="2000" dirty="0"/>
              <a:t> uvádí rozsah a popis zavedených organizačních opatření včetně jejich podložení dokumenty dokladujícími jejich plnění a zajištění personálních kapacit, jako např. přehled směrnic pro používání a správu výpočetní techniky v organizaci včetně smluv o zajištění organizačních opatřeních, případně doložení pracovní náplně odpovědné osoby</a:t>
            </a:r>
            <a:r>
              <a:rPr lang="cs-CZ" sz="2000" dirty="0" smtClean="0"/>
              <a:t>.</a:t>
            </a:r>
          </a:p>
        </p:txBody>
      </p:sp>
      <p:sp>
        <p:nvSpPr>
          <p:cNvPr id="5" name="Zástupný symbol pro zápatí 3">
            <a:extLst>
              <a:ext uri="{FF2B5EF4-FFF2-40B4-BE49-F238E27FC236}">
                <a16:creationId xmlns:a16="http://schemas.microsoft.com/office/drawing/2014/main" id="{63467FCA-5DB5-B14F-B6DE-00C0BFAE0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299200"/>
            <a:ext cx="5245101" cy="365125"/>
          </a:xfrm>
        </p:spPr>
        <p:txBody>
          <a:bodyPr/>
          <a:lstStyle/>
          <a:p>
            <a:r>
              <a:rPr lang="cs-CZ" b="1" dirty="0" smtClean="0"/>
              <a:t>Seminář pro žadatele 3., 4. a 5. výzva IROP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786764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3">
            <a:extLst>
              <a:ext uri="{FF2B5EF4-FFF2-40B4-BE49-F238E27FC236}">
                <a16:creationId xmlns:a16="http://schemas.microsoft.com/office/drawing/2014/main" id="{31F3D9B4-678B-C34A-A697-9ED1887B7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7834" y="3200401"/>
            <a:ext cx="10515600" cy="1928605"/>
          </a:xfrm>
        </p:spPr>
        <p:txBody>
          <a:bodyPr>
            <a:normAutofit fontScale="90000"/>
          </a:bodyPr>
          <a:lstStyle/>
          <a:p>
            <a:r>
              <a:rPr lang="cs-CZ" sz="3600" dirty="0"/>
              <a:t>Zahájení, představení IROP a rozdílů mezi IROP 2014+ a IROP 2021+</a:t>
            </a:r>
            <a:br>
              <a:rPr lang="cs-CZ" sz="3600" dirty="0"/>
            </a:br>
            <a:r>
              <a:rPr lang="cs-CZ" sz="3600" dirty="0"/>
              <a:t/>
            </a:r>
            <a:br>
              <a:rPr lang="cs-CZ" sz="3600" dirty="0"/>
            </a:br>
            <a:r>
              <a:rPr lang="cs-CZ" sz="3600" dirty="0"/>
              <a:t/>
            </a:r>
            <a:br>
              <a:rPr lang="cs-CZ" sz="3600" dirty="0"/>
            </a:br>
            <a:r>
              <a:rPr lang="cs-CZ" sz="3600" dirty="0"/>
              <a:t/>
            </a:r>
            <a:br>
              <a:rPr lang="cs-CZ" sz="3600" dirty="0"/>
            </a:br>
            <a:r>
              <a:rPr lang="cs-CZ" sz="3600" dirty="0"/>
              <a:t/>
            </a:r>
            <a:br>
              <a:rPr lang="cs-CZ" sz="3600" dirty="0"/>
            </a:br>
            <a:r>
              <a:rPr lang="cs-CZ" sz="3600" dirty="0"/>
              <a:t>PhDr. Aleš Pekárek, ŘO IROP</a:t>
            </a:r>
          </a:p>
        </p:txBody>
      </p:sp>
    </p:spTree>
    <p:extLst>
      <p:ext uri="{BB962C8B-B14F-4D97-AF65-F5344CB8AC3E}">
        <p14:creationId xmlns:p14="http://schemas.microsoft.com/office/powerpoint/2010/main" val="44569481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text 7">
            <a:extLst>
              <a:ext uri="{FF2B5EF4-FFF2-40B4-BE49-F238E27FC236}">
                <a16:creationId xmlns:a16="http://schemas.microsoft.com/office/drawing/2014/main" id="{A8128C0C-6049-7048-A428-74C65ECBFEEB}"/>
              </a:ext>
            </a:extLst>
          </p:cNvPr>
          <p:cNvSpPr txBox="1">
            <a:spLocks/>
          </p:cNvSpPr>
          <p:nvPr/>
        </p:nvSpPr>
        <p:spPr>
          <a:xfrm>
            <a:off x="715962" y="2130012"/>
            <a:ext cx="10853737" cy="6156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54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DĚKUJEME </a:t>
            </a:r>
            <a:r>
              <a:rPr lang="cs-CZ" dirty="0"/>
              <a:t>ZA POZORNOST</a:t>
            </a:r>
          </a:p>
        </p:txBody>
      </p:sp>
      <p:sp>
        <p:nvSpPr>
          <p:cNvPr id="9" name="Zástupný text 6">
            <a:extLst>
              <a:ext uri="{FF2B5EF4-FFF2-40B4-BE49-F238E27FC236}">
                <a16:creationId xmlns:a16="http://schemas.microsoft.com/office/drawing/2014/main" id="{52A3511C-BD8E-D541-8656-49A7E64B67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Autofit/>
          </a:bodyPr>
          <a:lstStyle/>
          <a:p>
            <a:r>
              <a:rPr lang="cs-CZ" sz="2400" dirty="0"/>
              <a:t>Řídicí orgán IROP</a:t>
            </a:r>
          </a:p>
        </p:txBody>
      </p:sp>
    </p:spTree>
    <p:extLst>
      <p:ext uri="{BB962C8B-B14F-4D97-AF65-F5344CB8AC3E}">
        <p14:creationId xmlns:p14="http://schemas.microsoft.com/office/powerpoint/2010/main" val="1486393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IROP 2021-2027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23900" indent="-723900">
              <a:lnSpc>
                <a:spcPct val="150000"/>
              </a:lnSpc>
            </a:pPr>
            <a:r>
              <a:rPr lang="cs-CZ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Financování: Evropský fond pro regionální rozvoj</a:t>
            </a:r>
          </a:p>
          <a:p>
            <a:pPr marL="723900" indent="-723900">
              <a:lnSpc>
                <a:spcPct val="150000"/>
              </a:lnSpc>
            </a:pPr>
            <a:r>
              <a:rPr lang="cs-CZ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Kofinancování: podle kategorií regionů 70 % nebo 85 % z EFRR (v Praze 40 %) a státní rozpočet podle Pravidel spolufinancování 0 - 30 %</a:t>
            </a:r>
          </a:p>
          <a:p>
            <a:pPr marL="723900" indent="-723900">
              <a:lnSpc>
                <a:spcPct val="150000"/>
              </a:lnSpc>
            </a:pPr>
            <a:r>
              <a:rPr lang="cs-CZ" altLang="cs-CZ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Projekty realizované prostřednictvím CLLD</a:t>
            </a:r>
            <a:r>
              <a:rPr lang="cs-CZ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80 % nebo </a:t>
            </a:r>
            <a:r>
              <a:rPr lang="cs-CZ" altLang="cs-CZ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95 % z EFRR</a:t>
            </a:r>
            <a:endParaRPr lang="cs-CZ" sz="1800" dirty="0"/>
          </a:p>
        </p:txBody>
      </p:sp>
      <p:sp>
        <p:nvSpPr>
          <p:cNvPr id="5" name="Zástupný symbol pro zápatí 3">
            <a:extLst>
              <a:ext uri="{FF2B5EF4-FFF2-40B4-BE49-F238E27FC236}">
                <a16:creationId xmlns:a16="http://schemas.microsoft.com/office/drawing/2014/main" id="{63467FCA-5DB5-B14F-B6DE-00C0BFAE0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299200"/>
            <a:ext cx="5245101" cy="365125"/>
          </a:xfrm>
        </p:spPr>
        <p:txBody>
          <a:bodyPr/>
          <a:lstStyle/>
          <a:p>
            <a:r>
              <a:rPr lang="cs-CZ" b="1" dirty="0" smtClean="0"/>
              <a:t>Seminář pro žadatele</a:t>
            </a:r>
            <a:r>
              <a:rPr lang="cs-CZ" dirty="0" smtClean="0"/>
              <a:t> 3., 4. a 5. výzva IROP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9707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8122D1-6CB8-214A-B842-D4DC0DF3A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Role MMR a Centra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638AC5-A4E4-5341-8E12-C24456508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numCol="1">
            <a:noAutofit/>
          </a:bodyPr>
          <a:lstStyle/>
          <a:p>
            <a:pPr marL="723900" indent="-723900">
              <a:lnSpc>
                <a:spcPct val="150000"/>
              </a:lnSpc>
            </a:pPr>
            <a:r>
              <a:rPr lang="cs-CZ" sz="1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Ministerstvo pro místní rozvoj České republiky </a:t>
            </a:r>
            <a:r>
              <a:rPr lang="cs-CZ" sz="1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= </a:t>
            </a:r>
            <a:r>
              <a:rPr lang="cs-CZ" sz="1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Řídicí orgán IROP (ŘO IROP)</a:t>
            </a:r>
          </a:p>
          <a:p>
            <a:pPr marL="266700" indent="-2667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řízení programu</a:t>
            </a:r>
          </a:p>
          <a:p>
            <a:pPr marL="266700" indent="-2667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příprava výzev a pravidel pro žadatele a příjemce</a:t>
            </a:r>
          </a:p>
          <a:p>
            <a:pPr marL="266700" indent="-2667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poskytovatel dotace </a:t>
            </a:r>
          </a:p>
          <a:p>
            <a:pPr marL="723900" indent="-723900" algn="just" eaLnBrk="0" fontAlgn="base" hangingPunct="0">
              <a:lnSpc>
                <a:spcPct val="150000"/>
              </a:lnSpc>
              <a:spcAft>
                <a:spcPct val="0"/>
              </a:spcAft>
            </a:pPr>
            <a:r>
              <a:rPr lang="cs-CZ" sz="1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Centrum pro regionální rozvoj České republiky (Centrum) = Zprostředkující subjekt IROP</a:t>
            </a:r>
          </a:p>
          <a:p>
            <a:pPr marL="266700" indent="-266700" algn="just" eaLnBrk="0" fontAlgn="base" hangingPunct="0">
              <a:lnSpc>
                <a:spcPct val="150000"/>
              </a:lnSpc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Konzultační servis, konzultace</a:t>
            </a:r>
          </a:p>
          <a:p>
            <a:pPr marL="266700" indent="-266700" algn="just" eaLnBrk="0" fontAlgn="base" hangingPunct="0">
              <a:lnSpc>
                <a:spcPct val="150000"/>
              </a:lnSpc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příjem a hodnocení žádostí o podporu</a:t>
            </a:r>
          </a:p>
          <a:p>
            <a:pPr marL="266700" indent="-266700" algn="just" eaLnBrk="0" fontAlgn="base" hangingPunct="0">
              <a:lnSpc>
                <a:spcPct val="150000"/>
              </a:lnSpc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administrace změn, kontroly projektů, kontroly žádostí o platbu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3467FCA-5DB5-B14F-B6DE-00C0BFAE0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299200"/>
            <a:ext cx="5245101" cy="365125"/>
          </a:xfrm>
        </p:spPr>
        <p:txBody>
          <a:bodyPr/>
          <a:lstStyle/>
          <a:p>
            <a:r>
              <a:rPr lang="cs-CZ" b="1" dirty="0" smtClean="0"/>
              <a:t>Seminář pro žadatele</a:t>
            </a:r>
            <a:r>
              <a:rPr lang="cs-CZ" dirty="0" smtClean="0"/>
              <a:t> 3., 4. a 5. výzva IROP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1513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8122D1-6CB8-214A-B842-D4DC0DF3A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Pravidla pro žadatele a příjemce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638AC5-A4E4-5341-8E12-C24456508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numCol="1">
            <a:normAutofit/>
          </a:bodyPr>
          <a:lstStyle/>
          <a:p>
            <a:pPr marL="0" indent="0">
              <a:buNone/>
            </a:pPr>
            <a:endParaRPr lang="cs-CZ" sz="20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1450" lvl="1" indent="0">
              <a:spcAft>
                <a:spcPts val="600"/>
              </a:spcAft>
              <a:buNone/>
              <a:defRPr/>
            </a:pPr>
            <a:r>
              <a:rPr lang="cs-CZ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Obecná pravidla </a:t>
            </a:r>
          </a:p>
          <a:p>
            <a:pPr marL="171450" lvl="1" indent="0">
              <a:spcAft>
                <a:spcPts val="600"/>
              </a:spcAft>
              <a:buNone/>
              <a:defRPr/>
            </a:pPr>
            <a:r>
              <a:rPr lang="cs-CZ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závazná pro všechny specifické cíle a typy příjemců</a:t>
            </a:r>
          </a:p>
          <a:p>
            <a:pPr marL="171450" lvl="1" indent="0">
              <a:spcAft>
                <a:spcPts val="600"/>
              </a:spcAft>
              <a:buNone/>
              <a:defRPr/>
            </a:pPr>
            <a:r>
              <a:rPr lang="cs-CZ" sz="2000" u="sng" dirty="0">
                <a:hlinkClick r:id="rId2"/>
              </a:rPr>
              <a:t>http://www.irop.mmr.cz/cs/</a:t>
            </a:r>
            <a:endParaRPr lang="cs-CZ" sz="2000" u="sng" dirty="0"/>
          </a:p>
          <a:p>
            <a:pPr marL="171450" lvl="1" indent="0">
              <a:spcAft>
                <a:spcPts val="600"/>
              </a:spcAft>
              <a:buNone/>
              <a:defRPr/>
            </a:pPr>
            <a:endParaRPr lang="cs-CZ" sz="2000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1" indent="0">
              <a:spcAft>
                <a:spcPts val="600"/>
              </a:spcAft>
              <a:buNone/>
              <a:defRPr/>
            </a:pPr>
            <a:r>
              <a:rPr lang="cs-CZ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Specifická pravidla</a:t>
            </a:r>
          </a:p>
          <a:p>
            <a:pPr marL="171450" lvl="1" indent="0">
              <a:spcAft>
                <a:spcPts val="600"/>
              </a:spcAft>
              <a:buNone/>
              <a:defRPr/>
            </a:pPr>
            <a:r>
              <a:rPr lang="cs-CZ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společná pro každou dvojvýzvu / trojvýzvu </a:t>
            </a:r>
          </a:p>
          <a:p>
            <a:pPr marL="171450" lvl="1" indent="0">
              <a:spcAft>
                <a:spcPts val="600"/>
              </a:spcAft>
              <a:buNone/>
              <a:defRPr/>
            </a:pPr>
            <a:r>
              <a:rPr lang="cs-CZ" sz="2000" u="sng" dirty="0">
                <a:hlinkClick r:id="rId2"/>
              </a:rPr>
              <a:t>http://www.irop.mmr.cz/cs/</a:t>
            </a:r>
            <a:endParaRPr lang="cs-CZ" sz="2000" u="sng" dirty="0"/>
          </a:p>
          <a:p>
            <a:pPr marL="171450" lvl="1" indent="0">
              <a:spcAft>
                <a:spcPts val="600"/>
              </a:spcAft>
              <a:buNone/>
              <a:defRPr/>
            </a:pPr>
            <a:r>
              <a:rPr lang="cs-CZ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podporované aktivity, způsobilé výdaje, hodnoticí kritéria, povinné přílohy</a:t>
            </a:r>
          </a:p>
        </p:txBody>
      </p:sp>
      <p:sp>
        <p:nvSpPr>
          <p:cNvPr id="6" name="Zástupný symbol pro zápatí 3">
            <a:extLst>
              <a:ext uri="{FF2B5EF4-FFF2-40B4-BE49-F238E27FC236}">
                <a16:creationId xmlns:a16="http://schemas.microsoft.com/office/drawing/2014/main" id="{63467FCA-5DB5-B14F-B6DE-00C0BFAE0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299200"/>
            <a:ext cx="5245101" cy="365125"/>
          </a:xfrm>
        </p:spPr>
        <p:txBody>
          <a:bodyPr/>
          <a:lstStyle/>
          <a:p>
            <a:r>
              <a:rPr lang="cs-CZ" b="1" dirty="0" smtClean="0"/>
              <a:t>Seminář pro žadatele</a:t>
            </a:r>
            <a:r>
              <a:rPr lang="cs-CZ" dirty="0" smtClean="0"/>
              <a:t> 3., 4. a 5. výzva IROP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8534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8122D1-6CB8-214A-B842-D4DC0DF3A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v IROP 2021-2027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638AC5-A4E4-5341-8E12-C24456508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numCol="1"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cs-CZ" sz="3500" b="1" dirty="0"/>
              <a:t/>
            </a:r>
            <a:br>
              <a:rPr lang="cs-CZ" sz="3500" b="1" dirty="0"/>
            </a:br>
            <a:r>
              <a:rPr lang="cs-CZ" sz="6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Konzultační servis Centra </a:t>
            </a:r>
            <a:r>
              <a:rPr lang="cs-CZ" sz="6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-</a:t>
            </a:r>
            <a:r>
              <a:rPr lang="cs-CZ" sz="6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cs-CZ" sz="6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zřízen</a:t>
            </a:r>
            <a:r>
              <a:rPr lang="cs-CZ" sz="6600" dirty="0"/>
              <a:t> </a:t>
            </a:r>
            <a:r>
              <a:rPr lang="cs-CZ" sz="6600" u="sng" dirty="0">
                <a:hlinkClick r:id="rId2"/>
              </a:rPr>
              <a:t>Konzultační servis Centra</a:t>
            </a:r>
            <a:r>
              <a:rPr lang="cs-CZ" sz="6600" dirty="0"/>
              <a:t>, </a:t>
            </a:r>
            <a:r>
              <a:rPr lang="cs-CZ" sz="6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ve kterém probíhá komunikace mezi žadateli a Centrem k projektům před předložením žádosti o podporu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sz="6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Výzvy </a:t>
            </a:r>
            <a:r>
              <a:rPr lang="cs-CZ" sz="6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- všechny výzvy v IROP </a:t>
            </a:r>
            <a:r>
              <a:rPr lang="cs-CZ" sz="7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jsou průběžné 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sz="7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Integrované nástroje </a:t>
            </a:r>
            <a:r>
              <a:rPr lang="cs-CZ" sz="7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- žadatel předkládá žádost přímo do výzvy ŘO pro ITI/CLLD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sz="7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Hodnocení v integrovaných výzvách</a:t>
            </a:r>
            <a:r>
              <a:rPr lang="cs-CZ" sz="7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- žádosti o podporu se budou hodnotit pouze na Centru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sz="7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MS2021+ </a:t>
            </a:r>
            <a:r>
              <a:rPr lang="cs-CZ" sz="7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- Postup pro podání žádosti o podporu v MS2021+ a Příručka pro práci v MS2021+ jsou  na</a:t>
            </a:r>
            <a:r>
              <a:rPr lang="cs-CZ" sz="7200" dirty="0"/>
              <a:t> </a:t>
            </a:r>
            <a:r>
              <a:rPr lang="cs-CZ" sz="7200" u="sng" dirty="0">
                <a:hlinkClick r:id="rId3"/>
              </a:rPr>
              <a:t>dokumenty IROP 2021-2027</a:t>
            </a:r>
            <a:endParaRPr lang="cs-CZ" sz="7200" dirty="0"/>
          </a:p>
          <a:p>
            <a:pPr marL="0" indent="0">
              <a:lnSpc>
                <a:spcPct val="120000"/>
              </a:lnSpc>
              <a:buNone/>
            </a:pPr>
            <a:r>
              <a:rPr lang="cs-CZ" sz="7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Registrace uživatele v MS2021+ </a:t>
            </a:r>
            <a:r>
              <a:rPr lang="cs-CZ" sz="7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- nově přes Národní </a:t>
            </a:r>
            <a:r>
              <a:rPr lang="cs-CZ" sz="72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identitní</a:t>
            </a:r>
            <a:r>
              <a:rPr lang="cs-CZ" sz="7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autoritu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sz="7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Kategorie regionů</a:t>
            </a:r>
            <a:r>
              <a:rPr lang="cs-CZ" sz="7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- nově tři kategorie regionů s max. mírou spolufinancování z EU pro méně rozvinuté regiony 85 %, pro přechodové regiony – 70 %, pro </a:t>
            </a:r>
            <a:r>
              <a:rPr lang="cs-CZ" sz="6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rozvinutější regiony – 40 %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sz="3500" b="1" dirty="0"/>
              <a:t/>
            </a:r>
            <a:br>
              <a:rPr lang="cs-CZ" sz="3500" b="1" dirty="0"/>
            </a:br>
            <a:r>
              <a:rPr lang="cs-CZ" b="1" dirty="0"/>
              <a:t/>
            </a:r>
            <a:br>
              <a:rPr lang="cs-CZ" b="1" dirty="0"/>
            </a:br>
            <a:r>
              <a:rPr lang="cs-CZ" dirty="0"/>
              <a:t>. </a:t>
            </a:r>
            <a:endParaRPr lang="cs-CZ" b="1" dirty="0"/>
          </a:p>
        </p:txBody>
      </p:sp>
      <p:sp>
        <p:nvSpPr>
          <p:cNvPr id="6" name="Zástupný symbol pro zápatí 3">
            <a:extLst>
              <a:ext uri="{FF2B5EF4-FFF2-40B4-BE49-F238E27FC236}">
                <a16:creationId xmlns:a16="http://schemas.microsoft.com/office/drawing/2014/main" id="{63467FCA-5DB5-B14F-B6DE-00C0BFAE0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299200"/>
            <a:ext cx="5245101" cy="365125"/>
          </a:xfrm>
        </p:spPr>
        <p:txBody>
          <a:bodyPr/>
          <a:lstStyle/>
          <a:p>
            <a:r>
              <a:rPr lang="cs-CZ" b="1" dirty="0" smtClean="0"/>
              <a:t>Seminář pro žadatele</a:t>
            </a:r>
            <a:r>
              <a:rPr lang="cs-CZ" dirty="0" smtClean="0"/>
              <a:t> 3., 4. a 5. výzva IROP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6375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8122D1-6CB8-214A-B842-D4DC0DF3A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v IROP 2021-2027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638AC5-A4E4-5341-8E12-C24456508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8476"/>
            <a:ext cx="10515600" cy="4351338"/>
          </a:xfrm>
        </p:spPr>
        <p:txBody>
          <a:bodyPr numCol="1">
            <a:normAutofit fontScale="55000" lnSpcReduction="20000"/>
          </a:bodyPr>
          <a:lstStyle/>
          <a:p>
            <a:pPr marL="0" indent="0">
              <a:buNone/>
            </a:pPr>
            <a:endParaRPr lang="cs-CZ" b="1" dirty="0"/>
          </a:p>
          <a:p>
            <a:pPr marL="0" indent="0">
              <a:lnSpc>
                <a:spcPct val="120000"/>
              </a:lnSpc>
              <a:buNone/>
            </a:pPr>
            <a:r>
              <a:rPr lang="cs-CZ" sz="3300" b="1" dirty="0"/>
              <a:t>Zjednodušené metody vykazování</a:t>
            </a:r>
            <a:r>
              <a:rPr lang="cs-CZ" sz="3300" dirty="0"/>
              <a:t> - v některých výzvách budou zavedeny Zjednodušené metody vykazování - paušální sazba ve výši 7 %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sz="3300" b="1" dirty="0"/>
              <a:t>Poskytnuté údaje veřejné správě</a:t>
            </a:r>
            <a:r>
              <a:rPr lang="cs-CZ" sz="3300" dirty="0"/>
              <a:t> - nepožadujeme předložení již jednou veřejné správě poskytnutých údajů, např. výpis z Obchodního rejstříku / z katastru nemovitostí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sz="3300" b="1" dirty="0" err="1"/>
              <a:t>eCBA</a:t>
            </a:r>
            <a:r>
              <a:rPr lang="cs-CZ" sz="3300" b="1" dirty="0"/>
              <a:t> a sledování příjmů v </a:t>
            </a:r>
            <a:r>
              <a:rPr lang="cs-CZ" sz="3300" dirty="0"/>
              <a:t>projektu - zrušena povinnost předkládat </a:t>
            </a:r>
            <a:r>
              <a:rPr lang="cs-CZ" sz="3300" dirty="0" err="1"/>
              <a:t>eCBA</a:t>
            </a:r>
            <a:r>
              <a:rPr lang="cs-CZ" sz="3300" dirty="0"/>
              <a:t> a sledovat příjmy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sz="3300" b="1" dirty="0"/>
              <a:t>Nevyčerpané prostředky </a:t>
            </a:r>
            <a:r>
              <a:rPr lang="cs-CZ" sz="3300" dirty="0"/>
              <a:t>- mezi sledovanými obdobími se přesouvají automaticky, příjemce nemusí o převod žádat prostřednictvím žádosti o změnu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sz="3300" b="1" dirty="0"/>
              <a:t>Lhůty pro splnění </a:t>
            </a:r>
            <a:r>
              <a:rPr lang="cs-CZ" sz="3300" dirty="0"/>
              <a:t>- zpravidla jsou navázány na datum doručení dokumentu či depeše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sz="3300" b="1" dirty="0"/>
              <a:t>Kontrola formálních náležitostí a přijatelnosti </a:t>
            </a:r>
            <a:r>
              <a:rPr lang="cs-CZ" sz="3300" dirty="0"/>
              <a:t>-</a:t>
            </a:r>
            <a:r>
              <a:rPr lang="cs-CZ" sz="3300" b="1" dirty="0"/>
              <a:t> </a:t>
            </a:r>
            <a:r>
              <a:rPr lang="cs-CZ" sz="3300" dirty="0"/>
              <a:t>v případě potřeby po dvou výzvách k doplnění žádosti vyzýváno ještě k opravě zjevných formálních chyb</a:t>
            </a:r>
          </a:p>
          <a:p>
            <a:pPr marL="0" indent="0">
              <a:buNone/>
            </a:pPr>
            <a:r>
              <a:rPr lang="cs-CZ" sz="3300" dirty="0"/>
              <a:t>Více na </a:t>
            </a:r>
            <a:r>
              <a:rPr lang="cs-CZ" sz="3300" dirty="0">
                <a:hlinkClick r:id="rId2"/>
              </a:rPr>
              <a:t>https://irop.mmr.cz/cs/irop-2021-2027/zmeny-v-irop-2021-2027</a:t>
            </a:r>
            <a:endParaRPr lang="cs-CZ" b="1" dirty="0"/>
          </a:p>
        </p:txBody>
      </p:sp>
      <p:sp>
        <p:nvSpPr>
          <p:cNvPr id="6" name="Zástupný symbol pro zápatí 3">
            <a:extLst>
              <a:ext uri="{FF2B5EF4-FFF2-40B4-BE49-F238E27FC236}">
                <a16:creationId xmlns:a16="http://schemas.microsoft.com/office/drawing/2014/main" id="{63467FCA-5DB5-B14F-B6DE-00C0BFAE0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299200"/>
            <a:ext cx="5245101" cy="365125"/>
          </a:xfrm>
        </p:spPr>
        <p:txBody>
          <a:bodyPr/>
          <a:lstStyle/>
          <a:p>
            <a:r>
              <a:rPr lang="cs-CZ" b="1" dirty="0" smtClean="0"/>
              <a:t>Seminář pro žadatele</a:t>
            </a:r>
            <a:r>
              <a:rPr lang="cs-CZ" dirty="0" smtClean="0"/>
              <a:t> 3., 4. a 5. výzva IROP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1996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8122D1-6CB8-214A-B842-D4DC0DF3A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IROP 2021-2027: priority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638AC5-A4E4-5341-8E12-C24456508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numCol="1">
            <a:normAutofit/>
          </a:bodyPr>
          <a:lstStyle/>
          <a:p>
            <a:pPr marL="0" indent="0">
              <a:buNone/>
            </a:pPr>
            <a:endParaRPr lang="cs-CZ" sz="2000" b="1" dirty="0"/>
          </a:p>
          <a:p>
            <a:pPr marL="0" indent="0">
              <a:buNone/>
            </a:pPr>
            <a:endParaRPr lang="cs-CZ" sz="2000" b="1" dirty="0"/>
          </a:p>
        </p:txBody>
      </p:sp>
      <p:graphicFrame>
        <p:nvGraphicFramePr>
          <p:cNvPr id="4" name="Tabulka 5">
            <a:extLst>
              <a:ext uri="{FF2B5EF4-FFF2-40B4-BE49-F238E27FC236}">
                <a16:creationId xmlns:a16="http://schemas.microsoft.com/office/drawing/2014/main" id="{450BF1CF-0153-40C1-B275-84A82E2C4F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401105"/>
              </p:ext>
            </p:extLst>
          </p:nvPr>
        </p:nvGraphicFramePr>
        <p:xfrm>
          <a:off x="1117599" y="1825625"/>
          <a:ext cx="9526955" cy="394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9294">
                  <a:extLst>
                    <a:ext uri="{9D8B030D-6E8A-4147-A177-3AD203B41FA5}">
                      <a16:colId xmlns:a16="http://schemas.microsoft.com/office/drawing/2014/main" val="281058099"/>
                    </a:ext>
                  </a:extLst>
                </a:gridCol>
                <a:gridCol w="7227661">
                  <a:extLst>
                    <a:ext uri="{9D8B030D-6E8A-4147-A177-3AD203B41FA5}">
                      <a16:colId xmlns:a16="http://schemas.microsoft.com/office/drawing/2014/main" val="24343323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Číslo priority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Název priority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28242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>
                          <a:solidFill>
                            <a:schemeClr val="accent1"/>
                          </a:solidFill>
                          <a:latin typeface="+mj-lt"/>
                          <a:ea typeface="+mj-ea"/>
                          <a:cs typeface="+mj-cs"/>
                        </a:rPr>
                        <a:t>Priorita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1" kern="1200" dirty="0">
                          <a:solidFill>
                            <a:schemeClr val="accent1"/>
                          </a:solidFill>
                          <a:latin typeface="+mj-lt"/>
                          <a:ea typeface="+mj-ea"/>
                          <a:cs typeface="+mj-cs"/>
                        </a:rPr>
                        <a:t>Zlepšení výkonu veřejné správy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1332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Priorita 2</a:t>
                      </a:r>
                    </a:p>
                    <a:p>
                      <a:endParaRPr lang="cs-CZ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Zelená infrastruktura měst a obcí a ochrana obyvatelstva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42407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Priorita 3</a:t>
                      </a:r>
                    </a:p>
                    <a:p>
                      <a:endParaRPr lang="cs-CZ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Rozvoj dopravní infrastruktury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91538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Priorita 4</a:t>
                      </a:r>
                    </a:p>
                    <a:p>
                      <a:pPr marL="0" algn="l" defTabSz="914400" rtl="0" eaLnBrk="1" latinLnBrk="0" hangingPunct="1"/>
                      <a:endParaRPr lang="cs-CZ" sz="180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80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Zlepšení kvality a dostupnosti sociálních a zdravotních služeb, vzdělávací infrastruktury a rozvoj kulturního dědictví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48143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Priorita 5</a:t>
                      </a:r>
                    </a:p>
                    <a:p>
                      <a:endParaRPr lang="cs-CZ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Komunitně vedený místní rozvoj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407248"/>
                  </a:ext>
                </a:extLst>
              </a:tr>
              <a:tr h="3744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Priorita 6</a:t>
                      </a:r>
                    </a:p>
                    <a:p>
                      <a:endParaRPr lang="cs-CZ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Rozvoj městské mobility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7298258"/>
                  </a:ext>
                </a:extLst>
              </a:tr>
            </a:tbl>
          </a:graphicData>
        </a:graphic>
      </p:graphicFrame>
      <p:sp>
        <p:nvSpPr>
          <p:cNvPr id="6" name="Zástupný symbol pro zápatí 3">
            <a:extLst>
              <a:ext uri="{FF2B5EF4-FFF2-40B4-BE49-F238E27FC236}">
                <a16:creationId xmlns:a16="http://schemas.microsoft.com/office/drawing/2014/main" id="{63467FCA-5DB5-B14F-B6DE-00C0BFAE0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199" y="6265950"/>
            <a:ext cx="5245101" cy="365125"/>
          </a:xfrm>
        </p:spPr>
        <p:txBody>
          <a:bodyPr/>
          <a:lstStyle/>
          <a:p>
            <a:r>
              <a:rPr lang="cs-CZ" b="1" dirty="0" smtClean="0"/>
              <a:t>Seminář pro žadatele</a:t>
            </a:r>
            <a:r>
              <a:rPr lang="cs-CZ" dirty="0" smtClean="0"/>
              <a:t> 3., 4. a 5. výzva IROP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511263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Vlastní 1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A6E2"/>
      </a:accent1>
      <a:accent2>
        <a:srgbClr val="49BAE6"/>
      </a:accent2>
      <a:accent3>
        <a:srgbClr val="76C9EC"/>
      </a:accent3>
      <a:accent4>
        <a:srgbClr val="A3DAF2"/>
      </a:accent4>
      <a:accent5>
        <a:srgbClr val="D1EDF8"/>
      </a:accent5>
      <a:accent6>
        <a:srgbClr val="E9F6FC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522</TotalTime>
  <Words>2379</Words>
  <Application>Microsoft Office PowerPoint</Application>
  <PresentationFormat>Širokoúhlá obrazovka</PresentationFormat>
  <Paragraphs>249</Paragraphs>
  <Slides>30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4" baseType="lpstr">
      <vt:lpstr>Arial</vt:lpstr>
      <vt:lpstr>Calibri</vt:lpstr>
      <vt:lpstr>Times New Roman</vt:lpstr>
      <vt:lpstr>Motiv Office</vt:lpstr>
      <vt:lpstr>Seminář pro žadatele 3. výzva Kybernetická bezpečnost – SC 1.1 (MRR) 4. výzva Kybernetická bezpečnost – SC 1.1 (PR) 5. výzva Kybernetická bezpečnost – SC 1.1 (ČR)</vt:lpstr>
      <vt:lpstr>Program</vt:lpstr>
      <vt:lpstr>Zahájení, představení IROP a rozdílů mezi IROP 2014+ a IROP 2021+     PhDr. Aleš Pekárek, ŘO IROP</vt:lpstr>
      <vt:lpstr>IROP 2021-2027</vt:lpstr>
      <vt:lpstr>Role MMR a Centra</vt:lpstr>
      <vt:lpstr>Pravidla pro žadatele a příjemce</vt:lpstr>
      <vt:lpstr>Změny v IROP 2021-2027</vt:lpstr>
      <vt:lpstr>Změny v IROP 2021-2027</vt:lpstr>
      <vt:lpstr>IROP 2021-2027: priority</vt:lpstr>
      <vt:lpstr>IROP 2021-2027: specifický cíl 1.1</vt:lpstr>
      <vt:lpstr>Další výzvy v SC 1.1 IROP</vt:lpstr>
      <vt:lpstr>Představení  3. výzva IROP - Kybernetická bezpečnost  - SC 1.1 (MRR),  4. výzva IROP - Kybernetická bezpečnost  - SC 1.1 (PR) a 5. výzva IROP - Kybernetická bezpečnost  - SC 1.1 (ČR),    Ing. Jan Mazanik, ŘO IROP</vt:lpstr>
      <vt:lpstr>Parametry výzev</vt:lpstr>
      <vt:lpstr>Parametry výzev</vt:lpstr>
      <vt:lpstr>Parametry výzev</vt:lpstr>
      <vt:lpstr>Struktura financování</vt:lpstr>
      <vt:lpstr>Podporované aktivity</vt:lpstr>
      <vt:lpstr>Podporované aktivity</vt:lpstr>
      <vt:lpstr>Přímé výdaje</vt:lpstr>
      <vt:lpstr>Přímé výdaje</vt:lpstr>
      <vt:lpstr>Nepřímé výdaje</vt:lpstr>
      <vt:lpstr>Finanční limity</vt:lpstr>
      <vt:lpstr>Finanční limity</vt:lpstr>
      <vt:lpstr>Povinné přílohy</vt:lpstr>
      <vt:lpstr>Povinné přílohy</vt:lpstr>
      <vt:lpstr>Povinné přílohy</vt:lpstr>
      <vt:lpstr>Indikátory</vt:lpstr>
      <vt:lpstr>Indikátory - výpočet</vt:lpstr>
      <vt:lpstr>Udržitelnost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Adam Hanuš</dc:creator>
  <cp:lastModifiedBy>Mazanik Jan</cp:lastModifiedBy>
  <cp:revision>62</cp:revision>
  <dcterms:created xsi:type="dcterms:W3CDTF">2021-07-30T07:07:43Z</dcterms:created>
  <dcterms:modified xsi:type="dcterms:W3CDTF">2022-08-22T07:02:24Z</dcterms:modified>
</cp:coreProperties>
</file>