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vsdx" ContentType="application/vnd.ms-visio.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9"/>
  </p:notesMasterIdLst>
  <p:handoutMasterIdLst>
    <p:handoutMasterId r:id="rId130"/>
  </p:handoutMasterIdLst>
  <p:sldIdLst>
    <p:sldId id="256" r:id="rId2"/>
    <p:sldId id="371" r:id="rId3"/>
    <p:sldId id="636" r:id="rId4"/>
    <p:sldId id="632" r:id="rId5"/>
    <p:sldId id="630" r:id="rId6"/>
    <p:sldId id="372" r:id="rId7"/>
    <p:sldId id="606" r:id="rId8"/>
    <p:sldId id="637" r:id="rId9"/>
    <p:sldId id="262" r:id="rId10"/>
    <p:sldId id="402" r:id="rId11"/>
    <p:sldId id="258" r:id="rId12"/>
    <p:sldId id="622" r:id="rId13"/>
    <p:sldId id="624" r:id="rId14"/>
    <p:sldId id="627" r:id="rId15"/>
    <p:sldId id="628" r:id="rId16"/>
    <p:sldId id="629" r:id="rId17"/>
    <p:sldId id="580" r:id="rId18"/>
    <p:sldId id="581" r:id="rId19"/>
    <p:sldId id="582" r:id="rId20"/>
    <p:sldId id="261" r:id="rId21"/>
    <p:sldId id="558" r:id="rId22"/>
    <p:sldId id="347" r:id="rId23"/>
    <p:sldId id="515" r:id="rId24"/>
    <p:sldId id="560" r:id="rId25"/>
    <p:sldId id="562" r:id="rId26"/>
    <p:sldId id="565" r:id="rId27"/>
    <p:sldId id="567" r:id="rId28"/>
    <p:sldId id="568" r:id="rId29"/>
    <p:sldId id="569" r:id="rId30"/>
    <p:sldId id="570" r:id="rId31"/>
    <p:sldId id="373" r:id="rId32"/>
    <p:sldId id="356" r:id="rId33"/>
    <p:sldId id="379" r:id="rId34"/>
    <p:sldId id="380" r:id="rId35"/>
    <p:sldId id="344" r:id="rId36"/>
    <p:sldId id="345" r:id="rId37"/>
    <p:sldId id="381" r:id="rId38"/>
    <p:sldId id="382" r:id="rId39"/>
    <p:sldId id="383" r:id="rId40"/>
    <p:sldId id="384" r:id="rId41"/>
    <p:sldId id="385" r:id="rId42"/>
    <p:sldId id="386" r:id="rId43"/>
    <p:sldId id="387" r:id="rId44"/>
    <p:sldId id="388" r:id="rId45"/>
    <p:sldId id="389" r:id="rId46"/>
    <p:sldId id="390" r:id="rId47"/>
    <p:sldId id="374" r:id="rId48"/>
    <p:sldId id="346" r:id="rId49"/>
    <p:sldId id="277" r:id="rId50"/>
    <p:sldId id="278" r:id="rId51"/>
    <p:sldId id="279" r:id="rId52"/>
    <p:sldId id="280" r:id="rId53"/>
    <p:sldId id="281" r:id="rId54"/>
    <p:sldId id="625" r:id="rId55"/>
    <p:sldId id="282" r:id="rId56"/>
    <p:sldId id="283" r:id="rId57"/>
    <p:sldId id="284" r:id="rId58"/>
    <p:sldId id="285" r:id="rId59"/>
    <p:sldId id="286" r:id="rId60"/>
    <p:sldId id="287" r:id="rId61"/>
    <p:sldId id="302" r:id="rId62"/>
    <p:sldId id="303" r:id="rId63"/>
    <p:sldId id="298" r:id="rId64"/>
    <p:sldId id="299" r:id="rId65"/>
    <p:sldId id="301" r:id="rId66"/>
    <p:sldId id="288" r:id="rId67"/>
    <p:sldId id="289" r:id="rId68"/>
    <p:sldId id="290" r:id="rId69"/>
    <p:sldId id="291" r:id="rId70"/>
    <p:sldId id="292" r:id="rId71"/>
    <p:sldId id="293" r:id="rId72"/>
    <p:sldId id="294" r:id="rId73"/>
    <p:sldId id="295" r:id="rId74"/>
    <p:sldId id="296" r:id="rId75"/>
    <p:sldId id="297" r:id="rId76"/>
    <p:sldId id="304" r:id="rId77"/>
    <p:sldId id="306" r:id="rId78"/>
    <p:sldId id="318" r:id="rId79"/>
    <p:sldId id="319" r:id="rId80"/>
    <p:sldId id="626" r:id="rId81"/>
    <p:sldId id="320" r:id="rId82"/>
    <p:sldId id="321" r:id="rId83"/>
    <p:sldId id="322" r:id="rId84"/>
    <p:sldId id="323" r:id="rId85"/>
    <p:sldId id="324" r:id="rId86"/>
    <p:sldId id="325" r:id="rId87"/>
    <p:sldId id="327" r:id="rId88"/>
    <p:sldId id="328" r:id="rId89"/>
    <p:sldId id="329" r:id="rId90"/>
    <p:sldId id="330" r:id="rId91"/>
    <p:sldId id="307" r:id="rId92"/>
    <p:sldId id="308" r:id="rId93"/>
    <p:sldId id="310" r:id="rId94"/>
    <p:sldId id="311" r:id="rId95"/>
    <p:sldId id="314" r:id="rId96"/>
    <p:sldId id="315" r:id="rId97"/>
    <p:sldId id="316" r:id="rId98"/>
    <p:sldId id="317" r:id="rId99"/>
    <p:sldId id="399" r:id="rId100"/>
    <p:sldId id="619" r:id="rId101"/>
    <p:sldId id="400" r:id="rId102"/>
    <p:sldId id="618" r:id="rId103"/>
    <p:sldId id="644" r:id="rId104"/>
    <p:sldId id="643" r:id="rId105"/>
    <p:sldId id="620" r:id="rId106"/>
    <p:sldId id="401" r:id="rId107"/>
    <p:sldId id="613" r:id="rId108"/>
    <p:sldId id="614" r:id="rId109"/>
    <p:sldId id="615" r:id="rId110"/>
    <p:sldId id="642" r:id="rId111"/>
    <p:sldId id="641" r:id="rId112"/>
    <p:sldId id="640" r:id="rId113"/>
    <p:sldId id="393" r:id="rId114"/>
    <p:sldId id="394" r:id="rId115"/>
    <p:sldId id="395" r:id="rId116"/>
    <p:sldId id="396" r:id="rId117"/>
    <p:sldId id="397" r:id="rId118"/>
    <p:sldId id="398" r:id="rId119"/>
    <p:sldId id="375" r:id="rId120"/>
    <p:sldId id="391" r:id="rId121"/>
    <p:sldId id="633" r:id="rId122"/>
    <p:sldId id="639" r:id="rId123"/>
    <p:sldId id="634" r:id="rId124"/>
    <p:sldId id="635" r:id="rId125"/>
    <p:sldId id="376" r:id="rId126"/>
    <p:sldId id="638" r:id="rId127"/>
    <p:sldId id="378" r:id="rId128"/>
  </p:sldIdLst>
  <p:sldSz cx="12192000" cy="6858000"/>
  <p:notesSz cx="9926638" cy="679767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zal Rostislav" initials="MR" lastIdx="6" clrIdx="0">
    <p:extLst>
      <p:ext uri="{19B8F6BF-5375-455C-9EA6-DF929625EA0E}">
        <p15:presenceInfo xmlns:p15="http://schemas.microsoft.com/office/powerpoint/2012/main" userId="S::rostislav.mazal@mmr.cz::41cffdb9-8294-4a48-a835-d370f562de69" providerId="AD"/>
      </p:ext>
    </p:extLst>
  </p:cmAuthor>
  <p:cmAuthor id="2" name="Čikarová Helena" initials="ČH" lastIdx="8" clrIdx="1">
    <p:extLst>
      <p:ext uri="{19B8F6BF-5375-455C-9EA6-DF929625EA0E}">
        <p15:presenceInfo xmlns:p15="http://schemas.microsoft.com/office/powerpoint/2012/main" userId="S::helena.cikarova@mmr.cz::d476671c-9382-4a37-b628-226215cb2293" providerId="AD"/>
      </p:ext>
    </p:extLst>
  </p:cmAuthor>
  <p:cmAuthor id="3" name="Žiak Miloslav" initials="ŽM" lastIdx="4" clrIdx="2">
    <p:extLst>
      <p:ext uri="{19B8F6BF-5375-455C-9EA6-DF929625EA0E}">
        <p15:presenceInfo xmlns:p15="http://schemas.microsoft.com/office/powerpoint/2012/main" userId="S::miloslav.ziak@mmr.cz::f1e4fbcb-aaea-46c5-a719-38a8f7a88795" providerId="AD"/>
      </p:ext>
    </p:extLst>
  </p:cmAuthor>
  <p:cmAuthor id="4" name="Křivka Lukáš" initials="KL" lastIdx="2" clrIdx="3">
    <p:extLst>
      <p:ext uri="{19B8F6BF-5375-455C-9EA6-DF929625EA0E}">
        <p15:presenceInfo xmlns:p15="http://schemas.microsoft.com/office/powerpoint/2012/main" userId="S-1-5-21-1453678106-484518242-318601546-11835" providerId="AD"/>
      </p:ext>
    </p:extLst>
  </p:cmAuthor>
  <p:cmAuthor id="5" name="Rulcová Simona" initials="RS" lastIdx="1" clrIdx="4">
    <p:extLst>
      <p:ext uri="{19B8F6BF-5375-455C-9EA6-DF929625EA0E}">
        <p15:presenceInfo xmlns:p15="http://schemas.microsoft.com/office/powerpoint/2012/main" userId="S-1-5-21-1453678106-484518242-318601546-135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43E93"/>
    <a:srgbClr val="878787"/>
    <a:srgbClr val="80377C"/>
    <a:srgbClr val="E6D8E5"/>
    <a:srgbClr val="F2EB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1040" autoAdjust="0"/>
  </p:normalViewPr>
  <p:slideViewPr>
    <p:cSldViewPr snapToGrid="0" snapToObjects="1">
      <p:cViewPr>
        <p:scale>
          <a:sx n="112" d="100"/>
          <a:sy n="112" d="100"/>
        </p:scale>
        <p:origin x="534" y="246"/>
      </p:cViewPr>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handoutMaster" Target="handoutMasters/handoutMaster1.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rrcz-my.sharepoint.com/personal/nespora_crr_cz/Documents/KS/Dotazy%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praha.mmr.cz\dfs\J\SF\IROP\37%20-%20P&#345;ezkumn&#233;%20komise\P&#345;ezkumy%20v&#353;echny%20SC%20-%20proces.xlsm"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List1!$B$1</c:f>
              <c:strCache>
                <c:ptCount val="1"/>
                <c:pt idx="0">
                  <c:v>Řada 1</c:v>
                </c:pt>
              </c:strCache>
            </c:strRef>
          </c:tx>
          <c:spPr>
            <a:solidFill>
              <a:schemeClr val="accent1"/>
            </a:solidFill>
            <a:ln>
              <a:noFill/>
            </a:ln>
            <a:effectLst/>
          </c:spPr>
          <c:invertIfNegative val="0"/>
          <c:cat>
            <c:strRef>
              <c:f>List1!$A$2:$A$5</c:f>
              <c:strCache>
                <c:ptCount val="4"/>
                <c:pt idx="0">
                  <c:v>Kategorie 1</c:v>
                </c:pt>
                <c:pt idx="1">
                  <c:v>Kategorie 2</c:v>
                </c:pt>
                <c:pt idx="2">
                  <c:v>Kategorie 3</c:v>
                </c:pt>
                <c:pt idx="3">
                  <c:v>Kategorie 4</c:v>
                </c:pt>
              </c:strCache>
            </c:strRef>
          </c:cat>
          <c:val>
            <c:numRef>
              <c:f>List1!$B$2:$B$5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B9B-9843-80A2-84A34E617749}"/>
            </c:ext>
          </c:extLst>
        </c:ser>
        <c:ser>
          <c:idx val="1"/>
          <c:order val="1"/>
          <c:tx>
            <c:strRef>
              <c:f>List1!$C$1</c:f>
              <c:strCache>
                <c:ptCount val="1"/>
                <c:pt idx="0">
                  <c:v>Řada 2</c:v>
                </c:pt>
              </c:strCache>
            </c:strRef>
          </c:tx>
          <c:spPr>
            <a:solidFill>
              <a:schemeClr val="accent2"/>
            </a:solidFill>
            <a:ln>
              <a:noFill/>
            </a:ln>
            <a:effectLst/>
          </c:spPr>
          <c:invertIfNegative val="0"/>
          <c:cat>
            <c:strRef>
              <c:f>List1!$A$2:$A$5</c:f>
              <c:strCache>
                <c:ptCount val="4"/>
                <c:pt idx="0">
                  <c:v>Kategorie 1</c:v>
                </c:pt>
                <c:pt idx="1">
                  <c:v>Kategorie 2</c:v>
                </c:pt>
                <c:pt idx="2">
                  <c:v>Kategorie 3</c:v>
                </c:pt>
                <c:pt idx="3">
                  <c:v>Kategorie 4</c:v>
                </c:pt>
              </c:strCache>
            </c:strRef>
          </c:cat>
          <c:val>
            <c:numRef>
              <c:f>List1!$C$2:$C$5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B9B-9843-80A2-84A34E617749}"/>
            </c:ext>
          </c:extLst>
        </c:ser>
        <c:ser>
          <c:idx val="2"/>
          <c:order val="2"/>
          <c:tx>
            <c:strRef>
              <c:f>List1!$D$1</c:f>
              <c:strCache>
                <c:ptCount val="1"/>
                <c:pt idx="0">
                  <c:v>Řada 3</c:v>
                </c:pt>
              </c:strCache>
            </c:strRef>
          </c:tx>
          <c:spPr>
            <a:solidFill>
              <a:schemeClr val="accent3"/>
            </a:solidFill>
            <a:ln>
              <a:noFill/>
            </a:ln>
            <a:effectLst/>
          </c:spPr>
          <c:invertIfNegative val="0"/>
          <c:cat>
            <c:strRef>
              <c:f>List1!$A$2:$A$5</c:f>
              <c:strCache>
                <c:ptCount val="4"/>
                <c:pt idx="0">
                  <c:v>Kategorie 1</c:v>
                </c:pt>
                <c:pt idx="1">
                  <c:v>Kategorie 2</c:v>
                </c:pt>
                <c:pt idx="2">
                  <c:v>Kategorie 3</c:v>
                </c:pt>
                <c:pt idx="3">
                  <c:v>Kategorie 4</c:v>
                </c:pt>
              </c:strCache>
            </c:strRef>
          </c:cat>
          <c:val>
            <c:numRef>
              <c:f>List1!$D$2:$D$5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B9B-9843-80A2-84A34E617749}"/>
            </c:ext>
          </c:extLst>
        </c:ser>
        <c:dLbls>
          <c:showLegendKey val="0"/>
          <c:showVal val="0"/>
          <c:showCatName val="0"/>
          <c:showSerName val="0"/>
          <c:showPercent val="0"/>
          <c:showBubbleSize val="0"/>
        </c:dLbls>
        <c:gapWidth val="219"/>
        <c:overlap val="-27"/>
        <c:axId val="1341080479"/>
        <c:axId val="1294701103"/>
      </c:barChart>
      <c:catAx>
        <c:axId val="1341080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294701103"/>
        <c:crosses val="autoZero"/>
        <c:auto val="1"/>
        <c:lblAlgn val="ctr"/>
        <c:lblOffset val="100"/>
        <c:noMultiLvlLbl val="0"/>
      </c:catAx>
      <c:valAx>
        <c:axId val="12947011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3410804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List1!$B$1</c:f>
              <c:strCache>
                <c:ptCount val="1"/>
                <c:pt idx="0">
                  <c:v>Řada 1</c:v>
                </c:pt>
              </c:strCache>
            </c:strRef>
          </c:tx>
          <c:dPt>
            <c:idx val="0"/>
            <c:bubble3D val="0"/>
            <c:spPr>
              <a:solidFill>
                <a:schemeClr val="accent1"/>
              </a:solidFill>
              <a:ln>
                <a:noFill/>
              </a:ln>
              <a:effectLst/>
            </c:spPr>
            <c:extLst>
              <c:ext xmlns:c16="http://schemas.microsoft.com/office/drawing/2014/chart" uri="{C3380CC4-5D6E-409C-BE32-E72D297353CC}">
                <c16:uniqueId val="{00000001-2708-E841-8101-4E164F02A695}"/>
              </c:ext>
            </c:extLst>
          </c:dPt>
          <c:dPt>
            <c:idx val="1"/>
            <c:bubble3D val="0"/>
            <c:spPr>
              <a:solidFill>
                <a:schemeClr val="accent2"/>
              </a:solidFill>
              <a:ln>
                <a:noFill/>
              </a:ln>
              <a:effectLst/>
            </c:spPr>
            <c:extLst>
              <c:ext xmlns:c16="http://schemas.microsoft.com/office/drawing/2014/chart" uri="{C3380CC4-5D6E-409C-BE32-E72D297353CC}">
                <c16:uniqueId val="{00000003-2708-E841-8101-4E164F02A695}"/>
              </c:ext>
            </c:extLst>
          </c:dPt>
          <c:dPt>
            <c:idx val="2"/>
            <c:bubble3D val="0"/>
            <c:spPr>
              <a:solidFill>
                <a:schemeClr val="accent3"/>
              </a:solidFill>
              <a:ln>
                <a:noFill/>
              </a:ln>
              <a:effectLst/>
            </c:spPr>
            <c:extLst>
              <c:ext xmlns:c16="http://schemas.microsoft.com/office/drawing/2014/chart" uri="{C3380CC4-5D6E-409C-BE32-E72D297353CC}">
                <c16:uniqueId val="{00000005-2708-E841-8101-4E164F02A695}"/>
              </c:ext>
            </c:extLst>
          </c:dPt>
          <c:dPt>
            <c:idx val="3"/>
            <c:bubble3D val="0"/>
            <c:spPr>
              <a:solidFill>
                <a:schemeClr val="accent4"/>
              </a:solidFill>
              <a:ln>
                <a:noFill/>
              </a:ln>
              <a:effectLst/>
            </c:spPr>
            <c:extLst>
              <c:ext xmlns:c16="http://schemas.microsoft.com/office/drawing/2014/chart" uri="{C3380CC4-5D6E-409C-BE32-E72D297353CC}">
                <c16:uniqueId val="{00000007-2708-E841-8101-4E164F02A695}"/>
              </c:ext>
            </c:extLst>
          </c:dPt>
          <c:cat>
            <c:strRef>
              <c:f>List1!$A$2:$A$5</c:f>
              <c:strCache>
                <c:ptCount val="4"/>
                <c:pt idx="0">
                  <c:v>Kategorie 1</c:v>
                </c:pt>
                <c:pt idx="1">
                  <c:v>Kategorie 2</c:v>
                </c:pt>
                <c:pt idx="2">
                  <c:v>Kategorie 3</c:v>
                </c:pt>
                <c:pt idx="3">
                  <c:v>Kategorie 4</c:v>
                </c:pt>
              </c:strCache>
            </c:strRef>
          </c:cat>
          <c:val>
            <c:numRef>
              <c:f>List1!$B$2:$B$5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343-0B4D-A8CD-B6F40A3EE65F}"/>
            </c:ext>
          </c:extLst>
        </c:ser>
        <c:ser>
          <c:idx val="1"/>
          <c:order val="1"/>
          <c:tx>
            <c:strRef>
              <c:f>List1!$C$1</c:f>
              <c:strCache>
                <c:ptCount val="1"/>
                <c:pt idx="0">
                  <c:v>Řada 2</c:v>
                </c:pt>
              </c:strCache>
            </c:strRef>
          </c:tx>
          <c:dPt>
            <c:idx val="0"/>
            <c:bubble3D val="0"/>
            <c:spPr>
              <a:solidFill>
                <a:schemeClr val="accent1"/>
              </a:solidFill>
              <a:ln>
                <a:noFill/>
              </a:ln>
              <a:effectLst/>
            </c:spPr>
            <c:extLst>
              <c:ext xmlns:c16="http://schemas.microsoft.com/office/drawing/2014/chart" uri="{C3380CC4-5D6E-409C-BE32-E72D297353CC}">
                <c16:uniqueId val="{00000009-2708-E841-8101-4E164F02A695}"/>
              </c:ext>
            </c:extLst>
          </c:dPt>
          <c:dPt>
            <c:idx val="1"/>
            <c:bubble3D val="0"/>
            <c:spPr>
              <a:solidFill>
                <a:schemeClr val="accent2"/>
              </a:solidFill>
              <a:ln>
                <a:noFill/>
              </a:ln>
              <a:effectLst/>
            </c:spPr>
            <c:extLst>
              <c:ext xmlns:c16="http://schemas.microsoft.com/office/drawing/2014/chart" uri="{C3380CC4-5D6E-409C-BE32-E72D297353CC}">
                <c16:uniqueId val="{0000000B-2708-E841-8101-4E164F02A695}"/>
              </c:ext>
            </c:extLst>
          </c:dPt>
          <c:dPt>
            <c:idx val="2"/>
            <c:bubble3D val="0"/>
            <c:spPr>
              <a:solidFill>
                <a:schemeClr val="accent3"/>
              </a:solidFill>
              <a:ln>
                <a:noFill/>
              </a:ln>
              <a:effectLst/>
            </c:spPr>
            <c:extLst>
              <c:ext xmlns:c16="http://schemas.microsoft.com/office/drawing/2014/chart" uri="{C3380CC4-5D6E-409C-BE32-E72D297353CC}">
                <c16:uniqueId val="{0000000D-2708-E841-8101-4E164F02A695}"/>
              </c:ext>
            </c:extLst>
          </c:dPt>
          <c:dPt>
            <c:idx val="3"/>
            <c:bubble3D val="0"/>
            <c:spPr>
              <a:solidFill>
                <a:schemeClr val="accent4"/>
              </a:solidFill>
              <a:ln>
                <a:noFill/>
              </a:ln>
              <a:effectLst/>
            </c:spPr>
            <c:extLst>
              <c:ext xmlns:c16="http://schemas.microsoft.com/office/drawing/2014/chart" uri="{C3380CC4-5D6E-409C-BE32-E72D297353CC}">
                <c16:uniqueId val="{0000000F-2708-E841-8101-4E164F02A695}"/>
              </c:ext>
            </c:extLst>
          </c:dPt>
          <c:cat>
            <c:strRef>
              <c:f>List1!$A$2:$A$5</c:f>
              <c:strCache>
                <c:ptCount val="4"/>
                <c:pt idx="0">
                  <c:v>Kategorie 1</c:v>
                </c:pt>
                <c:pt idx="1">
                  <c:v>Kategorie 2</c:v>
                </c:pt>
                <c:pt idx="2">
                  <c:v>Kategorie 3</c:v>
                </c:pt>
                <c:pt idx="3">
                  <c:v>Kategorie 4</c:v>
                </c:pt>
              </c:strCache>
            </c:strRef>
          </c:cat>
          <c:val>
            <c:numRef>
              <c:f>List1!$C$2:$C$5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343-0B4D-A8CD-B6F40A3EE65F}"/>
            </c:ext>
          </c:extLst>
        </c:ser>
        <c:ser>
          <c:idx val="2"/>
          <c:order val="2"/>
          <c:tx>
            <c:strRef>
              <c:f>List1!$D$1</c:f>
              <c:strCache>
                <c:ptCount val="1"/>
                <c:pt idx="0">
                  <c:v>Řada 3</c:v>
                </c:pt>
              </c:strCache>
            </c:strRef>
          </c:tx>
          <c:dPt>
            <c:idx val="0"/>
            <c:bubble3D val="0"/>
            <c:spPr>
              <a:solidFill>
                <a:schemeClr val="accent1"/>
              </a:solidFill>
              <a:ln>
                <a:noFill/>
              </a:ln>
              <a:effectLst/>
            </c:spPr>
            <c:extLst>
              <c:ext xmlns:c16="http://schemas.microsoft.com/office/drawing/2014/chart" uri="{C3380CC4-5D6E-409C-BE32-E72D297353CC}">
                <c16:uniqueId val="{00000011-2708-E841-8101-4E164F02A695}"/>
              </c:ext>
            </c:extLst>
          </c:dPt>
          <c:dPt>
            <c:idx val="1"/>
            <c:bubble3D val="0"/>
            <c:spPr>
              <a:solidFill>
                <a:schemeClr val="accent2"/>
              </a:solidFill>
              <a:ln>
                <a:noFill/>
              </a:ln>
              <a:effectLst/>
            </c:spPr>
            <c:extLst>
              <c:ext xmlns:c16="http://schemas.microsoft.com/office/drawing/2014/chart" uri="{C3380CC4-5D6E-409C-BE32-E72D297353CC}">
                <c16:uniqueId val="{00000013-2708-E841-8101-4E164F02A695}"/>
              </c:ext>
            </c:extLst>
          </c:dPt>
          <c:dPt>
            <c:idx val="2"/>
            <c:bubble3D val="0"/>
            <c:spPr>
              <a:solidFill>
                <a:schemeClr val="accent3"/>
              </a:solidFill>
              <a:ln>
                <a:noFill/>
              </a:ln>
              <a:effectLst/>
            </c:spPr>
            <c:extLst>
              <c:ext xmlns:c16="http://schemas.microsoft.com/office/drawing/2014/chart" uri="{C3380CC4-5D6E-409C-BE32-E72D297353CC}">
                <c16:uniqueId val="{00000015-2708-E841-8101-4E164F02A695}"/>
              </c:ext>
            </c:extLst>
          </c:dPt>
          <c:dPt>
            <c:idx val="3"/>
            <c:bubble3D val="0"/>
            <c:spPr>
              <a:solidFill>
                <a:schemeClr val="accent4"/>
              </a:solidFill>
              <a:ln>
                <a:noFill/>
              </a:ln>
              <a:effectLst/>
            </c:spPr>
            <c:extLst>
              <c:ext xmlns:c16="http://schemas.microsoft.com/office/drawing/2014/chart" uri="{C3380CC4-5D6E-409C-BE32-E72D297353CC}">
                <c16:uniqueId val="{00000017-2708-E841-8101-4E164F02A695}"/>
              </c:ext>
            </c:extLst>
          </c:dPt>
          <c:cat>
            <c:strRef>
              <c:f>List1!$A$2:$A$5</c:f>
              <c:strCache>
                <c:ptCount val="4"/>
                <c:pt idx="0">
                  <c:v>Kategorie 1</c:v>
                </c:pt>
                <c:pt idx="1">
                  <c:v>Kategorie 2</c:v>
                </c:pt>
                <c:pt idx="2">
                  <c:v>Kategorie 3</c:v>
                </c:pt>
                <c:pt idx="3">
                  <c:v>Kategorie 4</c:v>
                </c:pt>
              </c:strCache>
            </c:strRef>
          </c:cat>
          <c:val>
            <c:numRef>
              <c:f>List1!$D$2:$D$5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343-0B4D-A8CD-B6F40A3EE65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List2!$A$3:$A$13</c:f>
              <c:strCache>
                <c:ptCount val="11"/>
                <c:pt idx="0">
                  <c:v>REACT-EU</c:v>
                </c:pt>
                <c:pt idx="1">
                  <c:v>SC 1.1</c:v>
                </c:pt>
                <c:pt idx="2">
                  <c:v>SC 2.1</c:v>
                </c:pt>
                <c:pt idx="3">
                  <c:v>SC 2.2</c:v>
                </c:pt>
                <c:pt idx="4">
                  <c:v>SC 3.1</c:v>
                </c:pt>
                <c:pt idx="5">
                  <c:v>SC 4.1</c:v>
                </c:pt>
                <c:pt idx="6">
                  <c:v>SC 4.2</c:v>
                </c:pt>
                <c:pt idx="7">
                  <c:v>SC 4.3</c:v>
                </c:pt>
                <c:pt idx="8">
                  <c:v>SC 4.4</c:v>
                </c:pt>
                <c:pt idx="9">
                  <c:v>SC 5.1</c:v>
                </c:pt>
                <c:pt idx="10">
                  <c:v>SC 6.1</c:v>
                </c:pt>
              </c:strCache>
            </c:strRef>
          </c:cat>
          <c:val>
            <c:numRef>
              <c:f>List2!$B$3:$B$13</c:f>
              <c:numCache>
                <c:formatCode>General</c:formatCode>
                <c:ptCount val="11"/>
                <c:pt idx="0">
                  <c:v>1693</c:v>
                </c:pt>
                <c:pt idx="1">
                  <c:v>185</c:v>
                </c:pt>
                <c:pt idx="2">
                  <c:v>29</c:v>
                </c:pt>
                <c:pt idx="3">
                  <c:v>129</c:v>
                </c:pt>
                <c:pt idx="4">
                  <c:v>18</c:v>
                </c:pt>
                <c:pt idx="5">
                  <c:v>653</c:v>
                </c:pt>
                <c:pt idx="6">
                  <c:v>179</c:v>
                </c:pt>
                <c:pt idx="7">
                  <c:v>93</c:v>
                </c:pt>
                <c:pt idx="8">
                  <c:v>244</c:v>
                </c:pt>
                <c:pt idx="9">
                  <c:v>140</c:v>
                </c:pt>
                <c:pt idx="10">
                  <c:v>135</c:v>
                </c:pt>
              </c:numCache>
            </c:numRef>
          </c:val>
          <c:extLst>
            <c:ext xmlns:c16="http://schemas.microsoft.com/office/drawing/2014/chart" uri="{C3380CC4-5D6E-409C-BE32-E72D297353CC}">
              <c16:uniqueId val="{00000000-B72B-4AE7-A9EB-F37E17A98DEA}"/>
            </c:ext>
          </c:extLst>
        </c:ser>
        <c:dLbls>
          <c:dLblPos val="outEnd"/>
          <c:showLegendKey val="0"/>
          <c:showVal val="1"/>
          <c:showCatName val="0"/>
          <c:showSerName val="0"/>
          <c:showPercent val="0"/>
          <c:showBubbleSize val="0"/>
        </c:dLbls>
        <c:gapWidth val="219"/>
        <c:overlap val="-27"/>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1"/>
                </a:solidFill>
                <a:latin typeface="+mn-lt"/>
                <a:ea typeface="+mn-ea"/>
                <a:cs typeface="+mn-cs"/>
              </a:defRPr>
            </a:pPr>
            <a:r>
              <a:rPr lang="cs-CZ" dirty="0">
                <a:solidFill>
                  <a:schemeClr val="tx1">
                    <a:lumMod val="65000"/>
                    <a:lumOff val="35000"/>
                  </a:schemeClr>
                </a:solidFill>
                <a:latin typeface="Arial" panose="020B0604020202020204" pitchFamily="34" charset="0"/>
                <a:cs typeface="Arial" panose="020B0604020202020204" pitchFamily="34" charset="0"/>
              </a:rPr>
              <a:t>Délka odpovědi v pracovních dnech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dLbl>
              <c:idx val="0"/>
              <c:layout>
                <c:manualLayout>
                  <c:x val="-1.4477601698846673E-17"/>
                  <c:y val="-4.160362109655396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DC4-4377-9EB1-76327C2DD849}"/>
                </c:ext>
              </c:extLst>
            </c:dLbl>
            <c:dLbl>
              <c:idx val="1"/>
              <c:layout>
                <c:manualLayout>
                  <c:x val="-5.7910406795386692E-17"/>
                  <c:y val="2.863194125271759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DC4-4377-9EB1-76327C2DD849}"/>
                </c:ext>
              </c:extLst>
            </c:dLbl>
            <c:dLbl>
              <c:idx val="2"/>
              <c:layout>
                <c:manualLayout>
                  <c:x val="0"/>
                  <c:y val="1.633482749182772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DC4-4377-9EB1-76327C2DD849}"/>
                </c:ext>
              </c:extLst>
            </c:dLbl>
            <c:dLbl>
              <c:idx val="3"/>
              <c:layout>
                <c:manualLayout>
                  <c:x val="0"/>
                  <c:y val="-4.160362109655396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DC4-4377-9EB1-76327C2DD849}"/>
                </c:ext>
              </c:extLst>
            </c:dLbl>
            <c:dLbl>
              <c:idx val="4"/>
              <c:layout>
                <c:manualLayout>
                  <c:x val="0"/>
                  <c:y val="1.170646498969753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DC4-4377-9EB1-76327C2DD849}"/>
                </c:ext>
              </c:extLst>
            </c:dLbl>
            <c:dLbl>
              <c:idx val="5"/>
              <c:layout>
                <c:manualLayout>
                  <c:x val="-1.1582081359077338E-16"/>
                  <c:y val="-3.513553291366220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DC4-4377-9EB1-76327C2DD849}"/>
                </c:ext>
              </c:extLst>
            </c:dLbl>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cs-CZ"/>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6 - 10 dní</c:v>
                </c:pt>
                <c:pt idx="4">
                  <c:v>11 - 20 dní</c:v>
                </c:pt>
                <c:pt idx="5">
                  <c:v>21 a více dní</c:v>
                </c:pt>
              </c:strCache>
            </c:strRef>
          </c:cat>
          <c:val>
            <c:numRef>
              <c:f>List3!$F$4:$F$9</c:f>
              <c:numCache>
                <c:formatCode>General</c:formatCode>
                <c:ptCount val="6"/>
                <c:pt idx="0">
                  <c:v>1048</c:v>
                </c:pt>
                <c:pt idx="1">
                  <c:v>996</c:v>
                </c:pt>
                <c:pt idx="2">
                  <c:v>1131</c:v>
                </c:pt>
                <c:pt idx="3">
                  <c:v>215</c:v>
                </c:pt>
                <c:pt idx="4">
                  <c:v>70</c:v>
                </c:pt>
                <c:pt idx="5">
                  <c:v>38</c:v>
                </c:pt>
              </c:numCache>
            </c:numRef>
          </c:val>
          <c:extLst>
            <c:ext xmlns:c16="http://schemas.microsoft.com/office/drawing/2014/chart" uri="{C3380CC4-5D6E-409C-BE32-E72D297353CC}">
              <c16:uniqueId val="{00000006-5DC4-4377-9EB1-76327C2DD849}"/>
            </c:ext>
          </c:extLst>
        </c:ser>
        <c:dLbls>
          <c:dLblPos val="inEnd"/>
          <c:showLegendKey val="0"/>
          <c:showVal val="1"/>
          <c:showCatName val="0"/>
          <c:showSerName val="0"/>
          <c:showPercent val="0"/>
          <c:showBubbleSize val="0"/>
        </c:dLbls>
        <c:gapWidth val="219"/>
        <c:overlap val="-27"/>
        <c:axId val="639052463"/>
        <c:axId val="639053295"/>
      </c:barChart>
      <c:catAx>
        <c:axId val="639052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solidFill>
                <a:latin typeface="Arial" panose="020B0604020202020204" pitchFamily="34" charset="0"/>
                <a:ea typeface="+mn-ea"/>
                <a:cs typeface="Arial" panose="020B0604020202020204" pitchFamily="34" charset="0"/>
              </a:defRPr>
            </a:pPr>
            <a:endParaRPr lang="cs-CZ"/>
          </a:p>
        </c:txPr>
        <c:crossAx val="639053295"/>
        <c:crosses val="autoZero"/>
        <c:auto val="1"/>
        <c:lblAlgn val="ctr"/>
        <c:lblOffset val="100"/>
        <c:noMultiLvlLbl val="0"/>
      </c:catAx>
      <c:valAx>
        <c:axId val="6390532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solidFill>
                <a:latin typeface="Arial" panose="020B0604020202020204" pitchFamily="34" charset="0"/>
                <a:ea typeface="+mn-ea"/>
                <a:cs typeface="Arial" panose="020B0604020202020204" pitchFamily="34" charset="0"/>
              </a:defRPr>
            </a:pPr>
            <a:endParaRPr lang="cs-CZ"/>
          </a:p>
        </c:txPr>
        <c:crossAx val="639052463"/>
        <c:crosses val="autoZero"/>
        <c:crossBetween val="between"/>
      </c:valAx>
      <c:spPr>
        <a:noFill/>
        <a:ln>
          <a:noFill/>
        </a:ln>
        <a:effectLst/>
      </c:spPr>
    </c:plotArea>
    <c:plotVisOnly val="1"/>
    <c:dispBlanksAs val="gap"/>
    <c:showDLblsOverMax val="0"/>
  </c:chart>
  <c:spPr>
    <a:noFill/>
    <a:ln>
      <a:noFill/>
    </a:ln>
    <a:effectLst/>
  </c:spPr>
  <c:txPr>
    <a:bodyPr/>
    <a:lstStyle/>
    <a:p>
      <a:pPr>
        <a:defRPr baseline="0">
          <a:solidFill>
            <a:schemeClr val="accent1"/>
          </a:solidFill>
        </a:defRPr>
      </a:pPr>
      <a:endParaRPr lang="cs-C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cs-CZ" sz="1200" dirty="0"/>
              <a:t>Žádosti</a:t>
            </a:r>
            <a:r>
              <a:rPr lang="cs-CZ" sz="1200" baseline="0" dirty="0"/>
              <a:t> vrácené k opravnému hodnocení (IROP 2014+)</a:t>
            </a:r>
            <a:endParaRPr lang="cs-CZ" sz="1200"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cs-CZ"/>
        </a:p>
      </c:txPr>
    </c:title>
    <c:autoTitleDeleted val="0"/>
    <c:view3D>
      <c:rotX val="30"/>
      <c:rotY val="180"/>
      <c:rAngAx val="0"/>
      <c:perspective val="10"/>
    </c:view3D>
    <c:floor>
      <c:thickness val="0"/>
      <c:spPr>
        <a:noFill/>
        <a:ln w="6350" cap="flat" cmpd="sng" algn="ctr">
          <a:solidFill>
            <a:schemeClr val="tx1">
              <a:tint val="75000"/>
            </a:schemeClr>
          </a:solidFill>
          <a:prstDash val="solid"/>
          <a:round/>
        </a:ln>
        <a:effectLst/>
        <a:sp3d contourW="6350">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hade val="65000"/>
                </a:schemeClr>
              </a:solidFill>
              <a:ln>
                <a:noFill/>
              </a:ln>
              <a:effectLst/>
              <a:sp3d/>
            </c:spPr>
            <c:extLst>
              <c:ext xmlns:c16="http://schemas.microsoft.com/office/drawing/2014/chart" uri="{C3380CC4-5D6E-409C-BE32-E72D297353CC}">
                <c16:uniqueId val="{00000001-E504-4C5B-AFEC-981942995443}"/>
              </c:ext>
            </c:extLst>
          </c:dPt>
          <c:dPt>
            <c:idx val="1"/>
            <c:bubble3D val="0"/>
            <c:spPr>
              <a:solidFill>
                <a:schemeClr val="accent1"/>
              </a:solidFill>
              <a:ln>
                <a:noFill/>
              </a:ln>
              <a:effectLst/>
              <a:sp3d/>
            </c:spPr>
            <c:extLst>
              <c:ext xmlns:c16="http://schemas.microsoft.com/office/drawing/2014/chart" uri="{C3380CC4-5D6E-409C-BE32-E72D297353CC}">
                <c16:uniqueId val="{00000003-E504-4C5B-AFEC-981942995443}"/>
              </c:ext>
            </c:extLst>
          </c:dPt>
          <c:dPt>
            <c:idx val="2"/>
            <c:bubble3D val="0"/>
            <c:spPr>
              <a:solidFill>
                <a:schemeClr val="accent1">
                  <a:tint val="65000"/>
                </a:schemeClr>
              </a:solidFill>
              <a:ln>
                <a:noFill/>
              </a:ln>
              <a:effectLst/>
              <a:sp3d/>
            </c:spPr>
            <c:extLst>
              <c:ext xmlns:c16="http://schemas.microsoft.com/office/drawing/2014/chart" uri="{C3380CC4-5D6E-409C-BE32-E72D297353CC}">
                <c16:uniqueId val="{00000005-E504-4C5B-AFEC-981942995443}"/>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cs-CZ"/>
              </a:p>
            </c:txPr>
            <c:dLblPos val="outEnd"/>
            <c:showLegendKey val="0"/>
            <c:showVal val="1"/>
            <c:showCatName val="0"/>
            <c:showSerName val="0"/>
            <c:showPercent val="1"/>
            <c:showBubbleSize val="0"/>
            <c:separator>
</c:separator>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Přehledy!$A$5:$A$7</c:f>
              <c:strCache>
                <c:ptCount val="3"/>
                <c:pt idx="0">
                  <c:v>Vráceno k opravnému hodnocení</c:v>
                </c:pt>
                <c:pt idx="1">
                  <c:v>ano</c:v>
                </c:pt>
                <c:pt idx="2">
                  <c:v>ne</c:v>
                </c:pt>
              </c:strCache>
            </c:strRef>
          </c:cat>
          <c:val>
            <c:numRef>
              <c:f>Přehledy!$B$5:$B$7</c:f>
              <c:numCache>
                <c:formatCode>General</c:formatCode>
                <c:ptCount val="3"/>
                <c:pt idx="1">
                  <c:v>268</c:v>
                </c:pt>
                <c:pt idx="2">
                  <c:v>559</c:v>
                </c:pt>
              </c:numCache>
            </c:numRef>
          </c:val>
          <c:extLst>
            <c:ext xmlns:c16="http://schemas.microsoft.com/office/drawing/2014/chart" uri="{C3380CC4-5D6E-409C-BE32-E72D297353CC}">
              <c16:uniqueId val="{00000006-E504-4C5B-AFEC-981942995443}"/>
            </c:ext>
          </c:extLst>
        </c:ser>
        <c:dLbls>
          <c:showLegendKey val="0"/>
          <c:showVal val="0"/>
          <c:showCatName val="0"/>
          <c:showSerName val="0"/>
          <c:showPercent val="1"/>
          <c:showBubbleSize val="0"/>
          <c:showLeaderLines val="1"/>
        </c:dLbls>
      </c:pie3DChart>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legend>
    <c:plotVisOnly val="1"/>
    <c:dispBlanksAs val="gap"/>
    <c:showDLblsOverMax val="0"/>
  </c:chart>
  <c:spPr>
    <a:noFill/>
    <a:ln w="6350" cap="flat" cmpd="sng" algn="ctr">
      <a:noFill/>
      <a:prstDash val="solid"/>
      <a:miter lim="800000"/>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2-07-03T21:45:50.879" idx="1">
    <p:pos x="5196" y="1858"/>
    <p:text>je tady nějaké omezení jako v současné době, že do 100 tis. se tím CRR nezabývalo a pak to bylo u vyúčtování někdy veselé? pokud ano, měli bychom to tu napsat.</p:text>
    <p:extLst>
      <p:ext uri="{C676402C-5697-4E1C-873F-D02D1690AC5C}">
        <p15:threadingInfo xmlns:p15="http://schemas.microsoft.com/office/powerpoint/2012/main" timeZoneBias="-120"/>
      </p:ext>
    </p:extLst>
  </p:cm>
  <p:cm authorId="2" dt="2022-07-04T08:37:22.441" idx="2">
    <p:pos x="5196" y="1994"/>
    <p:text>Doplněno</p:text>
    <p:extLst>
      <p:ext uri="{C676402C-5697-4E1C-873F-D02D1690AC5C}">
        <p15:threadingInfo xmlns:p15="http://schemas.microsoft.com/office/powerpoint/2012/main" timeZoneBias="-120">
          <p15:parentCm authorId="1" idx="1"/>
        </p15:threadingInfo>
      </p:ext>
    </p:extLst>
  </p:cm>
  <p:cm authorId="4" dt="2022-07-04T10:48:33.240" idx="2">
    <p:pos x="5196" y="2130"/>
    <p:text>Jen jsem doplnil u druhé odrážky, že krácení je řešeno v ŽoP</p:text>
    <p:extLst>
      <p:ext uri="{C676402C-5697-4E1C-873F-D02D1690AC5C}">
        <p15:threadingInfo xmlns:p15="http://schemas.microsoft.com/office/powerpoint/2012/main" timeZoneBias="-120">
          <p15:parentCm authorId="1" idx="1"/>
        </p15:threadingInfo>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FFC9B3-DDF8-4774-A5E4-CF4B0BB4BE30}" type="doc">
      <dgm:prSet loTypeId="urn:microsoft.com/office/officeart/2008/layout/LinedList" loCatId="list" qsTypeId="urn:microsoft.com/office/officeart/2005/8/quickstyle/simple2" qsCatId="simple" csTypeId="urn:microsoft.com/office/officeart/2005/8/colors/colorful5" csCatId="colorful" phldr="1"/>
      <dgm:spPr/>
      <dgm:t>
        <a:bodyPr/>
        <a:lstStyle/>
        <a:p>
          <a:endParaRPr lang="en-US"/>
        </a:p>
      </dgm:t>
    </dgm:pt>
    <dgm:pt modelId="{910D8631-823D-4829-8917-FACD01BF3540}" type="pres">
      <dgm:prSet presAssocID="{9CFFC9B3-DDF8-4774-A5E4-CF4B0BB4BE30}" presName="vert0" presStyleCnt="0">
        <dgm:presLayoutVars>
          <dgm:dir/>
          <dgm:animOne val="branch"/>
          <dgm:animLvl val="lvl"/>
        </dgm:presLayoutVars>
      </dgm:prSet>
      <dgm:spPr/>
    </dgm:pt>
  </dgm:ptLst>
  <dgm:cxnLst>
    <dgm:cxn modelId="{48E05230-DF7A-421F-97D5-BAFF33199F37}" type="presOf" srcId="{9CFFC9B3-DDF8-4774-A5E4-CF4B0BB4BE30}" destId="{910D8631-823D-4829-8917-FACD01BF3540}" srcOrd="0"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230B1B-1740-4781-ACC6-A4E83BE5D98F}" type="doc">
      <dgm:prSet loTypeId="urn:microsoft.com/office/officeart/2005/8/layout/hList1" loCatId="list" qsTypeId="urn:microsoft.com/office/officeart/2005/8/quickstyle/simple2" qsCatId="simple" csTypeId="urn:microsoft.com/office/officeart/2005/8/colors/accent2_2" csCatId="accent2" phldr="1"/>
      <dgm:spPr/>
      <dgm:t>
        <a:bodyPr/>
        <a:lstStyle/>
        <a:p>
          <a:endParaRPr lang="en-US"/>
        </a:p>
      </dgm:t>
    </dgm:pt>
    <dgm:pt modelId="{DC6FBA37-56DD-416A-A96F-BAB9DF88B326}">
      <dgm:prSet phldrT="[Text]"/>
      <dgm:spPr/>
      <dgm:t>
        <a:bodyPr/>
        <a:lstStyle/>
        <a:p>
          <a:r>
            <a:rPr lang="en-US" dirty="0"/>
            <a:t>To examine</a:t>
          </a:r>
        </a:p>
      </dgm:t>
    </dgm:pt>
    <dgm:pt modelId="{68A09C98-4797-4DD6-A665-498E2310EE5F}" type="parTrans" cxnId="{B8828EB5-34D8-4F80-9830-B52909DEC7A6}">
      <dgm:prSet/>
      <dgm:spPr/>
      <dgm:t>
        <a:bodyPr/>
        <a:lstStyle/>
        <a:p>
          <a:endParaRPr lang="en-US"/>
        </a:p>
      </dgm:t>
    </dgm:pt>
    <dgm:pt modelId="{725E5C0F-93F9-4256-9361-3B57C8039E92}" type="sibTrans" cxnId="{B8828EB5-34D8-4F80-9830-B52909DEC7A6}">
      <dgm:prSet/>
      <dgm:spPr/>
      <dgm:t>
        <a:bodyPr/>
        <a:lstStyle/>
        <a:p>
          <a:endParaRPr lang="en-US"/>
        </a:p>
      </dgm:t>
    </dgm:pt>
    <dgm:pt modelId="{4487DDA2-E547-4B61-9DB1-BAA0EE5535EC}">
      <dgm:prSet phldrT="[Text]"/>
      <dgm:spPr/>
      <dgm:t>
        <a:bodyPr/>
        <a:lstStyle/>
        <a:p>
          <a:r>
            <a:rPr lang="en-IE" dirty="0"/>
            <a:t>Programme implementation and performance </a:t>
          </a:r>
          <a:endParaRPr lang="en-US" dirty="0"/>
        </a:p>
      </dgm:t>
    </dgm:pt>
    <dgm:pt modelId="{E6A1A81B-93C8-4270-8EB7-53A30C11FEF1}" type="parTrans" cxnId="{D5C625F3-6F76-4D8A-AD60-9905BD1068D7}">
      <dgm:prSet/>
      <dgm:spPr/>
      <dgm:t>
        <a:bodyPr/>
        <a:lstStyle/>
        <a:p>
          <a:endParaRPr lang="en-US"/>
        </a:p>
      </dgm:t>
    </dgm:pt>
    <dgm:pt modelId="{09003DE9-EFB3-4BAB-8533-AC1868432778}" type="sibTrans" cxnId="{D5C625F3-6F76-4D8A-AD60-9905BD1068D7}">
      <dgm:prSet/>
      <dgm:spPr/>
      <dgm:t>
        <a:bodyPr/>
        <a:lstStyle/>
        <a:p>
          <a:endParaRPr lang="en-US"/>
        </a:p>
      </dgm:t>
    </dgm:pt>
    <dgm:pt modelId="{675707A1-31EF-4141-9A8D-91C4450CC50C}">
      <dgm:prSet phldrT="[Text]"/>
      <dgm:spPr/>
      <dgm:t>
        <a:bodyPr/>
        <a:lstStyle/>
        <a:p>
          <a:r>
            <a:rPr lang="en-IE" u="sng" dirty="0"/>
            <a:t>To approve:</a:t>
          </a:r>
          <a:endParaRPr lang="en-US" dirty="0"/>
        </a:p>
      </dgm:t>
    </dgm:pt>
    <dgm:pt modelId="{6A014117-A0A9-4ED9-83E4-80D1D6B9AE0B}" type="parTrans" cxnId="{83FD4CEA-EB8D-4473-89A1-83BDCFCB04D6}">
      <dgm:prSet/>
      <dgm:spPr/>
      <dgm:t>
        <a:bodyPr/>
        <a:lstStyle/>
        <a:p>
          <a:endParaRPr lang="en-US"/>
        </a:p>
      </dgm:t>
    </dgm:pt>
    <dgm:pt modelId="{995FC664-31F0-40F4-85E2-B73C16A37BF9}" type="sibTrans" cxnId="{83FD4CEA-EB8D-4473-89A1-83BDCFCB04D6}">
      <dgm:prSet/>
      <dgm:spPr/>
      <dgm:t>
        <a:bodyPr/>
        <a:lstStyle/>
        <a:p>
          <a:endParaRPr lang="en-US"/>
        </a:p>
      </dgm:t>
    </dgm:pt>
    <dgm:pt modelId="{08745EF0-CB25-42EB-B747-F3A047B0CD52}">
      <dgm:prSet phldrT="[Text]"/>
      <dgm:spPr/>
      <dgm:t>
        <a:bodyPr/>
        <a:lstStyle/>
        <a:p>
          <a:r>
            <a:rPr lang="en-IE" dirty="0"/>
            <a:t>Any programme amendment</a:t>
          </a:r>
          <a:endParaRPr lang="en-US" dirty="0"/>
        </a:p>
      </dgm:t>
    </dgm:pt>
    <dgm:pt modelId="{4656B2D7-1B4B-4BFF-9123-294DAAB498CC}" type="parTrans" cxnId="{161E2BF0-750C-4AF7-997D-7D066EADC904}">
      <dgm:prSet/>
      <dgm:spPr/>
      <dgm:t>
        <a:bodyPr/>
        <a:lstStyle/>
        <a:p>
          <a:endParaRPr lang="en-US"/>
        </a:p>
      </dgm:t>
    </dgm:pt>
    <dgm:pt modelId="{99F49F25-F89A-480A-9DCB-00EF981F9597}" type="sibTrans" cxnId="{161E2BF0-750C-4AF7-997D-7D066EADC904}">
      <dgm:prSet/>
      <dgm:spPr/>
      <dgm:t>
        <a:bodyPr/>
        <a:lstStyle/>
        <a:p>
          <a:endParaRPr lang="en-US"/>
        </a:p>
      </dgm:t>
    </dgm:pt>
    <dgm:pt modelId="{2E9E92BA-BD20-48C5-BAC4-F3263191B76B}">
      <dgm:prSet phldrT="[Text]"/>
      <dgm:spPr/>
      <dgm:t>
        <a:bodyPr/>
        <a:lstStyle/>
        <a:p>
          <a:r>
            <a:rPr lang="en-IE" dirty="0"/>
            <a:t>May </a:t>
          </a:r>
          <a:r>
            <a:rPr lang="en-IE" u="sng" dirty="0"/>
            <a:t>make recommendations </a:t>
          </a:r>
          <a:endParaRPr lang="en-US" dirty="0"/>
        </a:p>
      </dgm:t>
    </dgm:pt>
    <dgm:pt modelId="{9C301589-D290-4936-8201-82FDD5973C90}" type="parTrans" cxnId="{2CE16618-AF86-499F-8279-7EAC3232C2B3}">
      <dgm:prSet/>
      <dgm:spPr/>
      <dgm:t>
        <a:bodyPr/>
        <a:lstStyle/>
        <a:p>
          <a:endParaRPr lang="en-US"/>
        </a:p>
      </dgm:t>
    </dgm:pt>
    <dgm:pt modelId="{74DF8295-D432-492B-B209-DE75DD6F4D12}" type="sibTrans" cxnId="{2CE16618-AF86-499F-8279-7EAC3232C2B3}">
      <dgm:prSet/>
      <dgm:spPr/>
      <dgm:t>
        <a:bodyPr/>
        <a:lstStyle/>
        <a:p>
          <a:endParaRPr lang="en-US"/>
        </a:p>
      </dgm:t>
    </dgm:pt>
    <dgm:pt modelId="{79E0F04A-D87C-47B9-9D12-3E77391A790A}">
      <dgm:prSet phldrT="[Text]"/>
      <dgm:spPr/>
      <dgm:t>
        <a:bodyPr/>
        <a:lstStyle/>
        <a:p>
          <a:r>
            <a:rPr lang="en-IE" dirty="0"/>
            <a:t>to the MA, including on measures to reduce the administrative burden for beneficiaries</a:t>
          </a:r>
          <a:endParaRPr lang="en-US" dirty="0"/>
        </a:p>
      </dgm:t>
    </dgm:pt>
    <dgm:pt modelId="{24ED6585-9B90-4426-B0D9-2E1347E6AD65}" type="parTrans" cxnId="{B64CA77C-1549-4688-98E7-8ECC946782A6}">
      <dgm:prSet/>
      <dgm:spPr/>
      <dgm:t>
        <a:bodyPr/>
        <a:lstStyle/>
        <a:p>
          <a:endParaRPr lang="en-US"/>
        </a:p>
      </dgm:t>
    </dgm:pt>
    <dgm:pt modelId="{BFC6FC33-CFCB-4910-BE72-B4A38562E3F3}" type="sibTrans" cxnId="{B64CA77C-1549-4688-98E7-8ECC946782A6}">
      <dgm:prSet/>
      <dgm:spPr/>
      <dgm:t>
        <a:bodyPr/>
        <a:lstStyle/>
        <a:p>
          <a:endParaRPr lang="en-US"/>
        </a:p>
      </dgm:t>
    </dgm:pt>
    <dgm:pt modelId="{80A4B24A-0F36-4B08-95CD-C6215034E142}">
      <dgm:prSet/>
      <dgm:spPr/>
      <dgm:t>
        <a:bodyPr/>
        <a:lstStyle/>
        <a:p>
          <a:r>
            <a:rPr lang="en-IE" dirty="0"/>
            <a:t>Country specific recommendations</a:t>
          </a:r>
        </a:p>
      </dgm:t>
    </dgm:pt>
    <dgm:pt modelId="{CC8FF892-D8E6-43EA-9C74-F356FEEC7F9B}" type="parTrans" cxnId="{B1B6AC37-272B-473B-8D58-EE0EB41ECF95}">
      <dgm:prSet/>
      <dgm:spPr/>
      <dgm:t>
        <a:bodyPr/>
        <a:lstStyle/>
        <a:p>
          <a:endParaRPr lang="en-US"/>
        </a:p>
      </dgm:t>
    </dgm:pt>
    <dgm:pt modelId="{9C8C42E6-C27B-448C-9106-7C6F4BCFFFE9}" type="sibTrans" cxnId="{B1B6AC37-272B-473B-8D58-EE0EB41ECF95}">
      <dgm:prSet/>
      <dgm:spPr/>
      <dgm:t>
        <a:bodyPr/>
        <a:lstStyle/>
        <a:p>
          <a:endParaRPr lang="en-US"/>
        </a:p>
      </dgm:t>
    </dgm:pt>
    <dgm:pt modelId="{1C384221-2374-4BB5-B2E2-DA8E71D4CF54}">
      <dgm:prSet/>
      <dgm:spPr/>
      <dgm:t>
        <a:bodyPr/>
        <a:lstStyle/>
        <a:p>
          <a:r>
            <a:rPr lang="en-IE" dirty="0"/>
            <a:t>Evaluation</a:t>
          </a:r>
        </a:p>
      </dgm:t>
    </dgm:pt>
    <dgm:pt modelId="{AE235B02-8210-4A5B-8D04-4F8F59D3A573}" type="parTrans" cxnId="{F7AD8F7E-3805-46C1-B810-94AE29A1E88E}">
      <dgm:prSet/>
      <dgm:spPr/>
      <dgm:t>
        <a:bodyPr/>
        <a:lstStyle/>
        <a:p>
          <a:endParaRPr lang="en-US"/>
        </a:p>
      </dgm:t>
    </dgm:pt>
    <dgm:pt modelId="{52B1671D-5E92-4993-B09C-0394A991DA05}" type="sibTrans" cxnId="{F7AD8F7E-3805-46C1-B810-94AE29A1E88E}">
      <dgm:prSet/>
      <dgm:spPr/>
      <dgm:t>
        <a:bodyPr/>
        <a:lstStyle/>
        <a:p>
          <a:endParaRPr lang="en-US"/>
        </a:p>
      </dgm:t>
    </dgm:pt>
    <dgm:pt modelId="{36C9367B-6CF9-4D8B-9510-9142F0C73183}">
      <dgm:prSet/>
      <dgm:spPr/>
      <dgm:t>
        <a:bodyPr/>
        <a:lstStyle/>
        <a:p>
          <a:r>
            <a:rPr lang="en-IE"/>
            <a:t>Communication and visibility actions </a:t>
          </a:r>
          <a:endParaRPr lang="en-IE" dirty="0"/>
        </a:p>
      </dgm:t>
    </dgm:pt>
    <dgm:pt modelId="{BE211A32-50CA-41D9-972F-944D8E8E9E9A}" type="parTrans" cxnId="{F967A9AB-E6DC-42F3-81F0-DFBA54725099}">
      <dgm:prSet/>
      <dgm:spPr/>
      <dgm:t>
        <a:bodyPr/>
        <a:lstStyle/>
        <a:p>
          <a:endParaRPr lang="en-US"/>
        </a:p>
      </dgm:t>
    </dgm:pt>
    <dgm:pt modelId="{66AB1CEA-DDA0-4FBB-B61D-3FEB0228C1D4}" type="sibTrans" cxnId="{F967A9AB-E6DC-42F3-81F0-DFBA54725099}">
      <dgm:prSet/>
      <dgm:spPr/>
      <dgm:t>
        <a:bodyPr/>
        <a:lstStyle/>
        <a:p>
          <a:endParaRPr lang="en-US"/>
        </a:p>
      </dgm:t>
    </dgm:pt>
    <dgm:pt modelId="{C90AF66B-7089-4C22-8243-CA8B7FFA73DD}">
      <dgm:prSet/>
      <dgm:spPr/>
      <dgm:t>
        <a:bodyPr/>
        <a:lstStyle/>
        <a:p>
          <a:r>
            <a:rPr lang="en-IE"/>
            <a:t>Operations of strategic importance [and large infrastructure projects for Interreg]</a:t>
          </a:r>
          <a:endParaRPr lang="en-IE" dirty="0"/>
        </a:p>
      </dgm:t>
    </dgm:pt>
    <dgm:pt modelId="{E4FA5383-999A-445E-B8FA-BFA5D3889FB4}" type="parTrans" cxnId="{0ECDCF50-5E50-4A31-B95A-7C50E646129C}">
      <dgm:prSet/>
      <dgm:spPr/>
      <dgm:t>
        <a:bodyPr/>
        <a:lstStyle/>
        <a:p>
          <a:endParaRPr lang="en-US"/>
        </a:p>
      </dgm:t>
    </dgm:pt>
    <dgm:pt modelId="{E419CAF8-3D4D-4154-8A84-E3D5F55864D7}" type="sibTrans" cxnId="{0ECDCF50-5E50-4A31-B95A-7C50E646129C}">
      <dgm:prSet/>
      <dgm:spPr/>
      <dgm:t>
        <a:bodyPr/>
        <a:lstStyle/>
        <a:p>
          <a:endParaRPr lang="en-US"/>
        </a:p>
      </dgm:t>
    </dgm:pt>
    <dgm:pt modelId="{C47FF1CD-E64F-4702-A0D2-0F7B3F3C3EFE}">
      <dgm:prSet/>
      <dgm:spPr/>
      <dgm:t>
        <a:bodyPr/>
        <a:lstStyle/>
        <a:p>
          <a:r>
            <a:rPr lang="en-IE" dirty="0"/>
            <a:t>Enabling conditions</a:t>
          </a:r>
        </a:p>
      </dgm:t>
    </dgm:pt>
    <dgm:pt modelId="{054E18B4-5157-433E-B1A9-FE863FB73CB6}" type="parTrans" cxnId="{EAA8359B-7286-4806-837E-B4746DD3BF4D}">
      <dgm:prSet/>
      <dgm:spPr/>
      <dgm:t>
        <a:bodyPr/>
        <a:lstStyle/>
        <a:p>
          <a:endParaRPr lang="en-US"/>
        </a:p>
      </dgm:t>
    </dgm:pt>
    <dgm:pt modelId="{187CD32D-843D-4BDD-8620-4D960A1EDEE3}" type="sibTrans" cxnId="{EAA8359B-7286-4806-837E-B4746DD3BF4D}">
      <dgm:prSet/>
      <dgm:spPr/>
      <dgm:t>
        <a:bodyPr/>
        <a:lstStyle/>
        <a:p>
          <a:endParaRPr lang="en-US"/>
        </a:p>
      </dgm:t>
    </dgm:pt>
    <dgm:pt modelId="{CB879229-EDBB-42ED-883C-23981E80E474}">
      <dgm:prSet/>
      <dgm:spPr/>
      <dgm:t>
        <a:bodyPr/>
        <a:lstStyle/>
        <a:p>
          <a:r>
            <a:rPr lang="en-IE"/>
            <a:t>Administrative capacity building</a:t>
          </a:r>
          <a:endParaRPr lang="en-IE" dirty="0"/>
        </a:p>
      </dgm:t>
    </dgm:pt>
    <dgm:pt modelId="{85493BA1-9D0D-4E3E-ACB2-8D129068AD96}" type="parTrans" cxnId="{A69ABFA6-050A-47D3-905B-F6747C32A6A9}">
      <dgm:prSet/>
      <dgm:spPr/>
      <dgm:t>
        <a:bodyPr/>
        <a:lstStyle/>
        <a:p>
          <a:endParaRPr lang="en-US"/>
        </a:p>
      </dgm:t>
    </dgm:pt>
    <dgm:pt modelId="{080069FB-C946-4BCC-956A-1FC71C1BF67E}" type="sibTrans" cxnId="{A69ABFA6-050A-47D3-905B-F6747C32A6A9}">
      <dgm:prSet/>
      <dgm:spPr/>
      <dgm:t>
        <a:bodyPr/>
        <a:lstStyle/>
        <a:p>
          <a:endParaRPr lang="en-US"/>
        </a:p>
      </dgm:t>
    </dgm:pt>
    <dgm:pt modelId="{10D6E760-A73D-42EA-8781-6D3F5FB2754B}">
      <dgm:prSet/>
      <dgm:spPr/>
      <dgm:t>
        <a:bodyPr/>
        <a:lstStyle/>
        <a:p>
          <a:r>
            <a:rPr lang="en-IE" dirty="0"/>
            <a:t>Contributions and transfers</a:t>
          </a:r>
        </a:p>
      </dgm:t>
    </dgm:pt>
    <dgm:pt modelId="{C47EFE60-58AE-4AF4-A52C-9809BABD4E53}" type="parTrans" cxnId="{566D548A-2F2F-4D4F-A821-A9A5AF33138A}">
      <dgm:prSet/>
      <dgm:spPr/>
      <dgm:t>
        <a:bodyPr/>
        <a:lstStyle/>
        <a:p>
          <a:endParaRPr lang="en-US"/>
        </a:p>
      </dgm:t>
    </dgm:pt>
    <dgm:pt modelId="{966D08DF-F3A2-4CC6-9C40-0C94451D0A78}" type="sibTrans" cxnId="{566D548A-2F2F-4D4F-A821-A9A5AF33138A}">
      <dgm:prSet/>
      <dgm:spPr/>
      <dgm:t>
        <a:bodyPr/>
        <a:lstStyle/>
        <a:p>
          <a:endParaRPr lang="en-US"/>
        </a:p>
      </dgm:t>
    </dgm:pt>
    <dgm:pt modelId="{C4DE9664-F505-442A-93C1-5A7C44A3ED88}">
      <dgm:prSet/>
      <dgm:spPr/>
      <dgm:t>
        <a:bodyPr/>
        <a:lstStyle/>
        <a:p>
          <a:r>
            <a:rPr lang="en-GB" dirty="0"/>
            <a:t>SCOs and financing not linked to cost</a:t>
          </a:r>
          <a:endParaRPr lang="en-IE" dirty="0"/>
        </a:p>
      </dgm:t>
    </dgm:pt>
    <dgm:pt modelId="{B8EC7704-D71E-4D1B-994C-0CC038465161}" type="parTrans" cxnId="{8C42A773-68AA-43AF-A839-E5587E7FD98F}">
      <dgm:prSet/>
      <dgm:spPr/>
      <dgm:t>
        <a:bodyPr/>
        <a:lstStyle/>
        <a:p>
          <a:endParaRPr lang="en-US"/>
        </a:p>
      </dgm:t>
    </dgm:pt>
    <dgm:pt modelId="{E4409F58-BBE3-4991-9819-4CE5E34EA526}" type="sibTrans" cxnId="{8C42A773-68AA-43AF-A839-E5587E7FD98F}">
      <dgm:prSet/>
      <dgm:spPr/>
      <dgm:t>
        <a:bodyPr/>
        <a:lstStyle/>
        <a:p>
          <a:endParaRPr lang="en-US"/>
        </a:p>
      </dgm:t>
    </dgm:pt>
    <dgm:pt modelId="{1531AEC1-97A3-4CC3-9053-7DE0257DF257}">
      <dgm:prSet/>
      <dgm:spPr/>
      <dgm:t>
        <a:bodyPr/>
        <a:lstStyle/>
        <a:p>
          <a:r>
            <a:rPr lang="en-IE" dirty="0"/>
            <a:t>Project selection methodology and criteria</a:t>
          </a:r>
        </a:p>
      </dgm:t>
    </dgm:pt>
    <dgm:pt modelId="{5FE05408-6F7E-46E7-BCC1-955666EC54EF}" type="parTrans" cxnId="{E0215558-88E9-46C4-8645-CAAD1DF63715}">
      <dgm:prSet/>
      <dgm:spPr/>
      <dgm:t>
        <a:bodyPr/>
        <a:lstStyle/>
        <a:p>
          <a:endParaRPr lang="en-US"/>
        </a:p>
      </dgm:t>
    </dgm:pt>
    <dgm:pt modelId="{6D19532B-42E5-4C90-AF83-9AD02A4940AE}" type="sibTrans" cxnId="{E0215558-88E9-46C4-8645-CAAD1DF63715}">
      <dgm:prSet/>
      <dgm:spPr/>
      <dgm:t>
        <a:bodyPr/>
        <a:lstStyle/>
        <a:p>
          <a:endParaRPr lang="en-US"/>
        </a:p>
      </dgm:t>
    </dgm:pt>
    <dgm:pt modelId="{7CF30008-676B-4524-B5A9-ADD10E423454}">
      <dgm:prSet/>
      <dgm:spPr/>
      <dgm:t>
        <a:bodyPr/>
        <a:lstStyle/>
        <a:p>
          <a:r>
            <a:rPr lang="en-IE" dirty="0"/>
            <a:t>Financial instruments</a:t>
          </a:r>
        </a:p>
      </dgm:t>
    </dgm:pt>
    <dgm:pt modelId="{5DD5FA50-C636-4ACD-85EB-C5A7B493F986}" type="parTrans" cxnId="{E47D3624-BD8C-47E6-890D-66EC8035E3C2}">
      <dgm:prSet/>
      <dgm:spPr/>
      <dgm:t>
        <a:bodyPr/>
        <a:lstStyle/>
        <a:p>
          <a:endParaRPr lang="en-US"/>
        </a:p>
      </dgm:t>
    </dgm:pt>
    <dgm:pt modelId="{F5B2AEBD-CB40-4104-8678-DD628440026D}" type="sibTrans" cxnId="{E47D3624-BD8C-47E6-890D-66EC8035E3C2}">
      <dgm:prSet/>
      <dgm:spPr/>
      <dgm:t>
        <a:bodyPr/>
        <a:lstStyle/>
        <a:p>
          <a:endParaRPr lang="en-US"/>
        </a:p>
      </dgm:t>
    </dgm:pt>
    <dgm:pt modelId="{ADED5301-AA2D-4A89-815F-AC7A405E6DCB}">
      <dgm:prSet/>
      <dgm:spPr/>
      <dgm:t>
        <a:bodyPr/>
        <a:lstStyle/>
        <a:p>
          <a:r>
            <a:rPr lang="en-IE" dirty="0"/>
            <a:t>Final performance reports for the mainstream programmes supported by the ERDF</a:t>
          </a:r>
        </a:p>
      </dgm:t>
    </dgm:pt>
    <dgm:pt modelId="{292490A4-F60B-44BC-AC1B-A2E572B21D1C}" type="parTrans" cxnId="{0AB7ACEF-401D-4030-8231-E1AED5FB6069}">
      <dgm:prSet/>
      <dgm:spPr/>
    </dgm:pt>
    <dgm:pt modelId="{73A8B671-8CFE-4732-92E1-F375450CA791}" type="sibTrans" cxnId="{0AB7ACEF-401D-4030-8231-E1AED5FB6069}">
      <dgm:prSet/>
      <dgm:spPr/>
    </dgm:pt>
    <dgm:pt modelId="{28C726DA-AD53-4B56-AF89-D716763FBFC3}">
      <dgm:prSet/>
      <dgm:spPr/>
      <dgm:t>
        <a:bodyPr/>
        <a:lstStyle/>
        <a:p>
          <a:r>
            <a:rPr lang="en-IE" dirty="0"/>
            <a:t>Evaluation plan</a:t>
          </a:r>
        </a:p>
      </dgm:t>
    </dgm:pt>
    <dgm:pt modelId="{BCC85B57-1809-4030-B3F6-4487178D271A}" type="parTrans" cxnId="{07500D79-5DE9-4961-B46E-E6E884FE3FF8}">
      <dgm:prSet/>
      <dgm:spPr/>
    </dgm:pt>
    <dgm:pt modelId="{33711903-6908-4B27-AF0A-B7FE28FAFAE6}" type="sibTrans" cxnId="{07500D79-5DE9-4961-B46E-E6E884FE3FF8}">
      <dgm:prSet/>
      <dgm:spPr/>
    </dgm:pt>
    <dgm:pt modelId="{D2B24AF9-1CFE-4863-9901-D003F27CE884}" type="pres">
      <dgm:prSet presAssocID="{F8230B1B-1740-4781-ACC6-A4E83BE5D98F}" presName="Name0" presStyleCnt="0">
        <dgm:presLayoutVars>
          <dgm:dir/>
          <dgm:animLvl val="lvl"/>
          <dgm:resizeHandles val="exact"/>
        </dgm:presLayoutVars>
      </dgm:prSet>
      <dgm:spPr/>
    </dgm:pt>
    <dgm:pt modelId="{651360B9-3EFE-4688-BCAA-75B9F9A8F472}" type="pres">
      <dgm:prSet presAssocID="{DC6FBA37-56DD-416A-A96F-BAB9DF88B326}" presName="composite" presStyleCnt="0"/>
      <dgm:spPr/>
    </dgm:pt>
    <dgm:pt modelId="{406ABA7F-7230-471D-ACE0-B012B519C15A}" type="pres">
      <dgm:prSet presAssocID="{DC6FBA37-56DD-416A-A96F-BAB9DF88B326}" presName="parTx" presStyleLbl="alignNode1" presStyleIdx="0" presStyleCnt="3">
        <dgm:presLayoutVars>
          <dgm:chMax val="0"/>
          <dgm:chPref val="0"/>
          <dgm:bulletEnabled val="1"/>
        </dgm:presLayoutVars>
      </dgm:prSet>
      <dgm:spPr/>
    </dgm:pt>
    <dgm:pt modelId="{766C9D11-3FBE-499C-B417-1E5D3F73C5E3}" type="pres">
      <dgm:prSet presAssocID="{DC6FBA37-56DD-416A-A96F-BAB9DF88B326}" presName="desTx" presStyleLbl="alignAccFollowNode1" presStyleIdx="0" presStyleCnt="3">
        <dgm:presLayoutVars>
          <dgm:bulletEnabled val="1"/>
        </dgm:presLayoutVars>
      </dgm:prSet>
      <dgm:spPr/>
    </dgm:pt>
    <dgm:pt modelId="{57F3004D-6E8F-4402-BCA5-CD8140BD3E48}" type="pres">
      <dgm:prSet presAssocID="{725E5C0F-93F9-4256-9361-3B57C8039E92}" presName="space" presStyleCnt="0"/>
      <dgm:spPr/>
    </dgm:pt>
    <dgm:pt modelId="{604F7EDB-34DE-4CEE-B982-EF9BFF58456E}" type="pres">
      <dgm:prSet presAssocID="{675707A1-31EF-4141-9A8D-91C4450CC50C}" presName="composite" presStyleCnt="0"/>
      <dgm:spPr/>
    </dgm:pt>
    <dgm:pt modelId="{2254DAFB-CCEE-4944-B2EE-1708FDD5D426}" type="pres">
      <dgm:prSet presAssocID="{675707A1-31EF-4141-9A8D-91C4450CC50C}" presName="parTx" presStyleLbl="alignNode1" presStyleIdx="1" presStyleCnt="3">
        <dgm:presLayoutVars>
          <dgm:chMax val="0"/>
          <dgm:chPref val="0"/>
          <dgm:bulletEnabled val="1"/>
        </dgm:presLayoutVars>
      </dgm:prSet>
      <dgm:spPr/>
    </dgm:pt>
    <dgm:pt modelId="{A9387BB3-70B9-4EEE-B3A2-494F09C9F6B6}" type="pres">
      <dgm:prSet presAssocID="{675707A1-31EF-4141-9A8D-91C4450CC50C}" presName="desTx" presStyleLbl="alignAccFollowNode1" presStyleIdx="1" presStyleCnt="3">
        <dgm:presLayoutVars>
          <dgm:bulletEnabled val="1"/>
        </dgm:presLayoutVars>
      </dgm:prSet>
      <dgm:spPr/>
    </dgm:pt>
    <dgm:pt modelId="{29CF1590-CA9A-4494-B16C-2C822CE493BD}" type="pres">
      <dgm:prSet presAssocID="{995FC664-31F0-40F4-85E2-B73C16A37BF9}" presName="space" presStyleCnt="0"/>
      <dgm:spPr/>
    </dgm:pt>
    <dgm:pt modelId="{D3F5E104-2D77-4805-9B1C-ED7A64E8050B}" type="pres">
      <dgm:prSet presAssocID="{2E9E92BA-BD20-48C5-BAC4-F3263191B76B}" presName="composite" presStyleCnt="0"/>
      <dgm:spPr/>
    </dgm:pt>
    <dgm:pt modelId="{3B1B001A-5E59-4B80-B564-50C185C61420}" type="pres">
      <dgm:prSet presAssocID="{2E9E92BA-BD20-48C5-BAC4-F3263191B76B}" presName="parTx" presStyleLbl="alignNode1" presStyleIdx="2" presStyleCnt="3">
        <dgm:presLayoutVars>
          <dgm:chMax val="0"/>
          <dgm:chPref val="0"/>
          <dgm:bulletEnabled val="1"/>
        </dgm:presLayoutVars>
      </dgm:prSet>
      <dgm:spPr/>
    </dgm:pt>
    <dgm:pt modelId="{87158A91-8395-4E08-A27D-22CF683B930E}" type="pres">
      <dgm:prSet presAssocID="{2E9E92BA-BD20-48C5-BAC4-F3263191B76B}" presName="desTx" presStyleLbl="alignAccFollowNode1" presStyleIdx="2" presStyleCnt="3">
        <dgm:presLayoutVars>
          <dgm:bulletEnabled val="1"/>
        </dgm:presLayoutVars>
      </dgm:prSet>
      <dgm:spPr/>
    </dgm:pt>
  </dgm:ptLst>
  <dgm:cxnLst>
    <dgm:cxn modelId="{87676709-F38B-42FF-9F10-A3495590233E}" type="presOf" srcId="{F8230B1B-1740-4781-ACC6-A4E83BE5D98F}" destId="{D2B24AF9-1CFE-4863-9901-D003F27CE884}" srcOrd="0" destOrd="0" presId="urn:microsoft.com/office/officeart/2005/8/layout/hList1"/>
    <dgm:cxn modelId="{319E8D0C-4619-444E-A687-668DE8EF94F7}" type="presOf" srcId="{4487DDA2-E547-4B61-9DB1-BAA0EE5535EC}" destId="{766C9D11-3FBE-499C-B417-1E5D3F73C5E3}" srcOrd="0" destOrd="0" presId="urn:microsoft.com/office/officeart/2005/8/layout/hList1"/>
    <dgm:cxn modelId="{B59E4F13-693B-4CA5-B3B2-351FF439DD1E}" type="presOf" srcId="{79E0F04A-D87C-47B9-9D12-3E77391A790A}" destId="{87158A91-8395-4E08-A27D-22CF683B930E}" srcOrd="0" destOrd="0" presId="urn:microsoft.com/office/officeart/2005/8/layout/hList1"/>
    <dgm:cxn modelId="{4BAF4616-14AB-477E-ACC4-8F91E3E8EE81}" type="presOf" srcId="{1531AEC1-97A3-4CC3-9053-7DE0257DF257}" destId="{A9387BB3-70B9-4EEE-B3A2-494F09C9F6B6}" srcOrd="0" destOrd="2" presId="urn:microsoft.com/office/officeart/2005/8/layout/hList1"/>
    <dgm:cxn modelId="{2CE16618-AF86-499F-8279-7EAC3232C2B3}" srcId="{F8230B1B-1740-4781-ACC6-A4E83BE5D98F}" destId="{2E9E92BA-BD20-48C5-BAC4-F3263191B76B}" srcOrd="2" destOrd="0" parTransId="{9C301589-D290-4936-8201-82FDD5973C90}" sibTransId="{74DF8295-D432-492B-B209-DE75DD6F4D12}"/>
    <dgm:cxn modelId="{E47D3624-BD8C-47E6-890D-66EC8035E3C2}" srcId="{DC6FBA37-56DD-416A-A96F-BAB9DF88B326}" destId="{7CF30008-676B-4524-B5A9-ADD10E423454}" srcOrd="2" destOrd="0" parTransId="{5DD5FA50-C636-4ACD-85EB-C5A7B493F986}" sibTransId="{F5B2AEBD-CB40-4104-8678-DD628440026D}"/>
    <dgm:cxn modelId="{23507425-91B2-45BB-82FB-0F6B2648ABD6}" type="presOf" srcId="{ADED5301-AA2D-4A89-815F-AC7A405E6DCB}" destId="{A9387BB3-70B9-4EEE-B3A2-494F09C9F6B6}" srcOrd="0" destOrd="3" presId="urn:microsoft.com/office/officeart/2005/8/layout/hList1"/>
    <dgm:cxn modelId="{C7AF3036-B391-4197-93AA-95F8D0215307}" type="presOf" srcId="{C47FF1CD-E64F-4702-A0D2-0F7B3F3C3EFE}" destId="{766C9D11-3FBE-499C-B417-1E5D3F73C5E3}" srcOrd="0" destOrd="6" presId="urn:microsoft.com/office/officeart/2005/8/layout/hList1"/>
    <dgm:cxn modelId="{E796E636-0308-447A-B308-EEE6D8A13D81}" type="presOf" srcId="{2E9E92BA-BD20-48C5-BAC4-F3263191B76B}" destId="{3B1B001A-5E59-4B80-B564-50C185C61420}" srcOrd="0" destOrd="0" presId="urn:microsoft.com/office/officeart/2005/8/layout/hList1"/>
    <dgm:cxn modelId="{B1B6AC37-272B-473B-8D58-EE0EB41ECF95}" srcId="{DC6FBA37-56DD-416A-A96F-BAB9DF88B326}" destId="{80A4B24A-0F36-4B08-95CD-C6215034E142}" srcOrd="1" destOrd="0" parTransId="{CC8FF892-D8E6-43EA-9C74-F356FEEC7F9B}" sibTransId="{9C8C42E6-C27B-448C-9106-7C6F4BCFFFE9}"/>
    <dgm:cxn modelId="{3A8F1D61-D4F6-49B5-AE35-2DC41D094C24}" type="presOf" srcId="{CB879229-EDBB-42ED-883C-23981E80E474}" destId="{766C9D11-3FBE-499C-B417-1E5D3F73C5E3}" srcOrd="0" destOrd="7" presId="urn:microsoft.com/office/officeart/2005/8/layout/hList1"/>
    <dgm:cxn modelId="{5DBACD6B-CDAD-4DFB-A78A-DDC991CC0DCD}" type="presOf" srcId="{C4DE9664-F505-442A-93C1-5A7C44A3ED88}" destId="{A9387BB3-70B9-4EEE-B3A2-494F09C9F6B6}" srcOrd="0" destOrd="1" presId="urn:microsoft.com/office/officeart/2005/8/layout/hList1"/>
    <dgm:cxn modelId="{7B62504E-098C-4695-A4C5-19620684A952}" type="presOf" srcId="{80A4B24A-0F36-4B08-95CD-C6215034E142}" destId="{766C9D11-3FBE-499C-B417-1E5D3F73C5E3}" srcOrd="0" destOrd="1" presId="urn:microsoft.com/office/officeart/2005/8/layout/hList1"/>
    <dgm:cxn modelId="{83AF516F-E12F-4598-A0A1-08B194414792}" type="presOf" srcId="{1C384221-2374-4BB5-B2E2-DA8E71D4CF54}" destId="{766C9D11-3FBE-499C-B417-1E5D3F73C5E3}" srcOrd="0" destOrd="3" presId="urn:microsoft.com/office/officeart/2005/8/layout/hList1"/>
    <dgm:cxn modelId="{0ECDCF50-5E50-4A31-B95A-7C50E646129C}" srcId="{DC6FBA37-56DD-416A-A96F-BAB9DF88B326}" destId="{C90AF66B-7089-4C22-8243-CA8B7FFA73DD}" srcOrd="5" destOrd="0" parTransId="{E4FA5383-999A-445E-B8FA-BFA5D3889FB4}" sibTransId="{E419CAF8-3D4D-4154-8A84-E3D5F55864D7}"/>
    <dgm:cxn modelId="{8C42A773-68AA-43AF-A839-E5587E7FD98F}" srcId="{675707A1-31EF-4141-9A8D-91C4450CC50C}" destId="{C4DE9664-F505-442A-93C1-5A7C44A3ED88}" srcOrd="1" destOrd="0" parTransId="{B8EC7704-D71E-4D1B-994C-0CC038465161}" sibTransId="{E4409F58-BBE3-4991-9819-4CE5E34EA526}"/>
    <dgm:cxn modelId="{DADC7257-7E3F-4523-A24A-748EF886126A}" type="presOf" srcId="{C90AF66B-7089-4C22-8243-CA8B7FFA73DD}" destId="{766C9D11-3FBE-499C-B417-1E5D3F73C5E3}" srcOrd="0" destOrd="5" presId="urn:microsoft.com/office/officeart/2005/8/layout/hList1"/>
    <dgm:cxn modelId="{E0215558-88E9-46C4-8645-CAAD1DF63715}" srcId="{675707A1-31EF-4141-9A8D-91C4450CC50C}" destId="{1531AEC1-97A3-4CC3-9053-7DE0257DF257}" srcOrd="2" destOrd="0" parTransId="{5FE05408-6F7E-46E7-BCC1-955666EC54EF}" sibTransId="{6D19532B-42E5-4C90-AF83-9AD02A4940AE}"/>
    <dgm:cxn modelId="{07500D79-5DE9-4961-B46E-E6E884FE3FF8}" srcId="{675707A1-31EF-4141-9A8D-91C4450CC50C}" destId="{28C726DA-AD53-4B56-AF89-D716763FBFC3}" srcOrd="4" destOrd="0" parTransId="{BCC85B57-1809-4030-B3F6-4487178D271A}" sibTransId="{33711903-6908-4B27-AF0A-B7FE28FAFAE6}"/>
    <dgm:cxn modelId="{B64CA77C-1549-4688-98E7-8ECC946782A6}" srcId="{2E9E92BA-BD20-48C5-BAC4-F3263191B76B}" destId="{79E0F04A-D87C-47B9-9D12-3E77391A790A}" srcOrd="0" destOrd="0" parTransId="{24ED6585-9B90-4426-B0D9-2E1347E6AD65}" sibTransId="{BFC6FC33-CFCB-4910-BE72-B4A38562E3F3}"/>
    <dgm:cxn modelId="{F7AD8F7E-3805-46C1-B810-94AE29A1E88E}" srcId="{DC6FBA37-56DD-416A-A96F-BAB9DF88B326}" destId="{1C384221-2374-4BB5-B2E2-DA8E71D4CF54}" srcOrd="3" destOrd="0" parTransId="{AE235B02-8210-4A5B-8D04-4F8F59D3A573}" sibTransId="{52B1671D-5E92-4993-B09C-0394A991DA05}"/>
    <dgm:cxn modelId="{566D548A-2F2F-4D4F-A821-A9A5AF33138A}" srcId="{DC6FBA37-56DD-416A-A96F-BAB9DF88B326}" destId="{10D6E760-A73D-42EA-8781-6D3F5FB2754B}" srcOrd="8" destOrd="0" parTransId="{C47EFE60-58AE-4AF4-A52C-9809BABD4E53}" sibTransId="{966D08DF-F3A2-4CC6-9C40-0C94451D0A78}"/>
    <dgm:cxn modelId="{EAA8359B-7286-4806-837E-B4746DD3BF4D}" srcId="{DC6FBA37-56DD-416A-A96F-BAB9DF88B326}" destId="{C47FF1CD-E64F-4702-A0D2-0F7B3F3C3EFE}" srcOrd="6" destOrd="0" parTransId="{054E18B4-5157-433E-B1A9-FE863FB73CB6}" sibTransId="{187CD32D-843D-4BDD-8620-4D960A1EDEE3}"/>
    <dgm:cxn modelId="{40644A9C-B60F-4976-9F8D-8C54B44972EA}" type="presOf" srcId="{08745EF0-CB25-42EB-B747-F3A047B0CD52}" destId="{A9387BB3-70B9-4EEE-B3A2-494F09C9F6B6}" srcOrd="0" destOrd="0" presId="urn:microsoft.com/office/officeart/2005/8/layout/hList1"/>
    <dgm:cxn modelId="{A69ABFA6-050A-47D3-905B-F6747C32A6A9}" srcId="{DC6FBA37-56DD-416A-A96F-BAB9DF88B326}" destId="{CB879229-EDBB-42ED-883C-23981E80E474}" srcOrd="7" destOrd="0" parTransId="{85493BA1-9D0D-4E3E-ACB2-8D129068AD96}" sibTransId="{080069FB-C946-4BCC-956A-1FC71C1BF67E}"/>
    <dgm:cxn modelId="{F967A9AB-E6DC-42F3-81F0-DFBA54725099}" srcId="{DC6FBA37-56DD-416A-A96F-BAB9DF88B326}" destId="{36C9367B-6CF9-4D8B-9510-9142F0C73183}" srcOrd="4" destOrd="0" parTransId="{BE211A32-50CA-41D9-972F-944D8E8E9E9A}" sibTransId="{66AB1CEA-DDA0-4FBB-B61D-3FEB0228C1D4}"/>
    <dgm:cxn modelId="{B8828EB5-34D8-4F80-9830-B52909DEC7A6}" srcId="{F8230B1B-1740-4781-ACC6-A4E83BE5D98F}" destId="{DC6FBA37-56DD-416A-A96F-BAB9DF88B326}" srcOrd="0" destOrd="0" parTransId="{68A09C98-4797-4DD6-A665-498E2310EE5F}" sibTransId="{725E5C0F-93F9-4256-9361-3B57C8039E92}"/>
    <dgm:cxn modelId="{2FA1F4C1-7496-44A2-84B6-64E3F9AA12EE}" type="presOf" srcId="{36C9367B-6CF9-4D8B-9510-9142F0C73183}" destId="{766C9D11-3FBE-499C-B417-1E5D3F73C5E3}" srcOrd="0" destOrd="4" presId="urn:microsoft.com/office/officeart/2005/8/layout/hList1"/>
    <dgm:cxn modelId="{A47610C9-887D-4344-8EFF-570BB4C153B9}" type="presOf" srcId="{DC6FBA37-56DD-416A-A96F-BAB9DF88B326}" destId="{406ABA7F-7230-471D-ACE0-B012B519C15A}" srcOrd="0" destOrd="0" presId="urn:microsoft.com/office/officeart/2005/8/layout/hList1"/>
    <dgm:cxn modelId="{917A0CD5-15F6-4CD7-A72F-994B8DF5A8CD}" type="presOf" srcId="{28C726DA-AD53-4B56-AF89-D716763FBFC3}" destId="{A9387BB3-70B9-4EEE-B3A2-494F09C9F6B6}" srcOrd="0" destOrd="4" presId="urn:microsoft.com/office/officeart/2005/8/layout/hList1"/>
    <dgm:cxn modelId="{B9A7E4D6-36F4-4CCD-8026-52282FE47C98}" type="presOf" srcId="{10D6E760-A73D-42EA-8781-6D3F5FB2754B}" destId="{766C9D11-3FBE-499C-B417-1E5D3F73C5E3}" srcOrd="0" destOrd="8" presId="urn:microsoft.com/office/officeart/2005/8/layout/hList1"/>
    <dgm:cxn modelId="{83FD4CEA-EB8D-4473-89A1-83BDCFCB04D6}" srcId="{F8230B1B-1740-4781-ACC6-A4E83BE5D98F}" destId="{675707A1-31EF-4141-9A8D-91C4450CC50C}" srcOrd="1" destOrd="0" parTransId="{6A014117-A0A9-4ED9-83E4-80D1D6B9AE0B}" sibTransId="{995FC664-31F0-40F4-85E2-B73C16A37BF9}"/>
    <dgm:cxn modelId="{0AB7ACEF-401D-4030-8231-E1AED5FB6069}" srcId="{675707A1-31EF-4141-9A8D-91C4450CC50C}" destId="{ADED5301-AA2D-4A89-815F-AC7A405E6DCB}" srcOrd="3" destOrd="0" parTransId="{292490A4-F60B-44BC-AC1B-A2E572B21D1C}" sibTransId="{73A8B671-8CFE-4732-92E1-F375450CA791}"/>
    <dgm:cxn modelId="{161E2BF0-750C-4AF7-997D-7D066EADC904}" srcId="{675707A1-31EF-4141-9A8D-91C4450CC50C}" destId="{08745EF0-CB25-42EB-B747-F3A047B0CD52}" srcOrd="0" destOrd="0" parTransId="{4656B2D7-1B4B-4BFF-9123-294DAAB498CC}" sibTransId="{99F49F25-F89A-480A-9DCB-00EF981F9597}"/>
    <dgm:cxn modelId="{D5C625F3-6F76-4D8A-AD60-9905BD1068D7}" srcId="{DC6FBA37-56DD-416A-A96F-BAB9DF88B326}" destId="{4487DDA2-E547-4B61-9DB1-BAA0EE5535EC}" srcOrd="0" destOrd="0" parTransId="{E6A1A81B-93C8-4270-8EB7-53A30C11FEF1}" sibTransId="{09003DE9-EFB3-4BAB-8533-AC1868432778}"/>
    <dgm:cxn modelId="{3693CEF7-6F55-4FFB-91B1-EE1B71936C13}" type="presOf" srcId="{7CF30008-676B-4524-B5A9-ADD10E423454}" destId="{766C9D11-3FBE-499C-B417-1E5D3F73C5E3}" srcOrd="0" destOrd="2" presId="urn:microsoft.com/office/officeart/2005/8/layout/hList1"/>
    <dgm:cxn modelId="{19B72DF9-725E-4D7B-A7C3-D6764388B2ED}" type="presOf" srcId="{675707A1-31EF-4141-9A8D-91C4450CC50C}" destId="{2254DAFB-CCEE-4944-B2EE-1708FDD5D426}" srcOrd="0" destOrd="0" presId="urn:microsoft.com/office/officeart/2005/8/layout/hList1"/>
    <dgm:cxn modelId="{238C7795-5CC9-42F2-9DCB-9EE50057A13A}" type="presParOf" srcId="{D2B24AF9-1CFE-4863-9901-D003F27CE884}" destId="{651360B9-3EFE-4688-BCAA-75B9F9A8F472}" srcOrd="0" destOrd="0" presId="urn:microsoft.com/office/officeart/2005/8/layout/hList1"/>
    <dgm:cxn modelId="{A57025BF-C69D-4FBA-AA3E-F6CF5F22AE34}" type="presParOf" srcId="{651360B9-3EFE-4688-BCAA-75B9F9A8F472}" destId="{406ABA7F-7230-471D-ACE0-B012B519C15A}" srcOrd="0" destOrd="0" presId="urn:microsoft.com/office/officeart/2005/8/layout/hList1"/>
    <dgm:cxn modelId="{A387118B-B0D5-40FA-8410-399D4A2DC44B}" type="presParOf" srcId="{651360B9-3EFE-4688-BCAA-75B9F9A8F472}" destId="{766C9D11-3FBE-499C-B417-1E5D3F73C5E3}" srcOrd="1" destOrd="0" presId="urn:microsoft.com/office/officeart/2005/8/layout/hList1"/>
    <dgm:cxn modelId="{6B2D65CC-5483-4CFD-9642-7BEF67A8CEF9}" type="presParOf" srcId="{D2B24AF9-1CFE-4863-9901-D003F27CE884}" destId="{57F3004D-6E8F-4402-BCA5-CD8140BD3E48}" srcOrd="1" destOrd="0" presId="urn:microsoft.com/office/officeart/2005/8/layout/hList1"/>
    <dgm:cxn modelId="{161C154A-8DBF-47F0-BF8E-E7E299AC7B54}" type="presParOf" srcId="{D2B24AF9-1CFE-4863-9901-D003F27CE884}" destId="{604F7EDB-34DE-4CEE-B982-EF9BFF58456E}" srcOrd="2" destOrd="0" presId="urn:microsoft.com/office/officeart/2005/8/layout/hList1"/>
    <dgm:cxn modelId="{74CAAF3C-3A1E-4CDD-9655-85610F749E91}" type="presParOf" srcId="{604F7EDB-34DE-4CEE-B982-EF9BFF58456E}" destId="{2254DAFB-CCEE-4944-B2EE-1708FDD5D426}" srcOrd="0" destOrd="0" presId="urn:microsoft.com/office/officeart/2005/8/layout/hList1"/>
    <dgm:cxn modelId="{01FE5C71-943F-41EE-9E13-AECA2D7EBC7A}" type="presParOf" srcId="{604F7EDB-34DE-4CEE-B982-EF9BFF58456E}" destId="{A9387BB3-70B9-4EEE-B3A2-494F09C9F6B6}" srcOrd="1" destOrd="0" presId="urn:microsoft.com/office/officeart/2005/8/layout/hList1"/>
    <dgm:cxn modelId="{79BC559E-3B82-4E65-B2BE-75045C16AD53}" type="presParOf" srcId="{D2B24AF9-1CFE-4863-9901-D003F27CE884}" destId="{29CF1590-CA9A-4494-B16C-2C822CE493BD}" srcOrd="3" destOrd="0" presId="urn:microsoft.com/office/officeart/2005/8/layout/hList1"/>
    <dgm:cxn modelId="{B52EB5F3-AD17-4380-BA8D-75C292AB281D}" type="presParOf" srcId="{D2B24AF9-1CFE-4863-9901-D003F27CE884}" destId="{D3F5E104-2D77-4805-9B1C-ED7A64E8050B}" srcOrd="4" destOrd="0" presId="urn:microsoft.com/office/officeart/2005/8/layout/hList1"/>
    <dgm:cxn modelId="{0F69465A-BA50-47C4-A46E-7EB1384A7550}" type="presParOf" srcId="{D3F5E104-2D77-4805-9B1C-ED7A64E8050B}" destId="{3B1B001A-5E59-4B80-B564-50C185C61420}" srcOrd="0" destOrd="0" presId="urn:microsoft.com/office/officeart/2005/8/layout/hList1"/>
    <dgm:cxn modelId="{0ACA68FF-071B-48FB-8762-3CFA5A7C1C63}" type="presParOf" srcId="{D3F5E104-2D77-4805-9B1C-ED7A64E8050B}" destId="{87158A91-8395-4E08-A27D-22CF683B930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ABA7F-7230-471D-ACE0-B012B519C15A}">
      <dsp:nvSpPr>
        <dsp:cNvPr id="0" name=""/>
        <dsp:cNvSpPr/>
      </dsp:nvSpPr>
      <dsp:spPr>
        <a:xfrm>
          <a:off x="3436" y="276093"/>
          <a:ext cx="3351014" cy="518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To examine</a:t>
          </a:r>
        </a:p>
      </dsp:txBody>
      <dsp:txXfrm>
        <a:off x="3436" y="276093"/>
        <a:ext cx="3351014" cy="518400"/>
      </dsp:txXfrm>
    </dsp:sp>
    <dsp:sp modelId="{766C9D11-3FBE-499C-B417-1E5D3F73C5E3}">
      <dsp:nvSpPr>
        <dsp:cNvPr id="0" name=""/>
        <dsp:cNvSpPr/>
      </dsp:nvSpPr>
      <dsp:spPr>
        <a:xfrm>
          <a:off x="3436" y="794493"/>
          <a:ext cx="3351014" cy="434807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E" sz="1800" kern="1200" dirty="0"/>
            <a:t>Programme implementation and performance </a:t>
          </a:r>
          <a:endParaRPr lang="en-US" sz="1800" kern="1200" dirty="0"/>
        </a:p>
        <a:p>
          <a:pPr marL="171450" lvl="1" indent="-171450" algn="l" defTabSz="800100">
            <a:lnSpc>
              <a:spcPct val="90000"/>
            </a:lnSpc>
            <a:spcBef>
              <a:spcPct val="0"/>
            </a:spcBef>
            <a:spcAft>
              <a:spcPct val="15000"/>
            </a:spcAft>
            <a:buChar char="•"/>
          </a:pPr>
          <a:r>
            <a:rPr lang="en-IE" sz="1800" kern="1200" dirty="0"/>
            <a:t>Country specific recommendations</a:t>
          </a:r>
        </a:p>
        <a:p>
          <a:pPr marL="171450" lvl="1" indent="-171450" algn="l" defTabSz="800100">
            <a:lnSpc>
              <a:spcPct val="90000"/>
            </a:lnSpc>
            <a:spcBef>
              <a:spcPct val="0"/>
            </a:spcBef>
            <a:spcAft>
              <a:spcPct val="15000"/>
            </a:spcAft>
            <a:buChar char="•"/>
          </a:pPr>
          <a:r>
            <a:rPr lang="en-IE" sz="1800" kern="1200" dirty="0"/>
            <a:t>Financial instruments</a:t>
          </a:r>
        </a:p>
        <a:p>
          <a:pPr marL="171450" lvl="1" indent="-171450" algn="l" defTabSz="800100">
            <a:lnSpc>
              <a:spcPct val="90000"/>
            </a:lnSpc>
            <a:spcBef>
              <a:spcPct val="0"/>
            </a:spcBef>
            <a:spcAft>
              <a:spcPct val="15000"/>
            </a:spcAft>
            <a:buChar char="•"/>
          </a:pPr>
          <a:r>
            <a:rPr lang="en-IE" sz="1800" kern="1200" dirty="0"/>
            <a:t>Evaluation</a:t>
          </a:r>
        </a:p>
        <a:p>
          <a:pPr marL="171450" lvl="1" indent="-171450" algn="l" defTabSz="800100">
            <a:lnSpc>
              <a:spcPct val="90000"/>
            </a:lnSpc>
            <a:spcBef>
              <a:spcPct val="0"/>
            </a:spcBef>
            <a:spcAft>
              <a:spcPct val="15000"/>
            </a:spcAft>
            <a:buChar char="•"/>
          </a:pPr>
          <a:r>
            <a:rPr lang="en-IE" sz="1800" kern="1200"/>
            <a:t>Communication and visibility actions </a:t>
          </a:r>
          <a:endParaRPr lang="en-IE" sz="1800" kern="1200" dirty="0"/>
        </a:p>
        <a:p>
          <a:pPr marL="171450" lvl="1" indent="-171450" algn="l" defTabSz="800100">
            <a:lnSpc>
              <a:spcPct val="90000"/>
            </a:lnSpc>
            <a:spcBef>
              <a:spcPct val="0"/>
            </a:spcBef>
            <a:spcAft>
              <a:spcPct val="15000"/>
            </a:spcAft>
            <a:buChar char="•"/>
          </a:pPr>
          <a:r>
            <a:rPr lang="en-IE" sz="1800" kern="1200"/>
            <a:t>Operations of strategic importance [and large infrastructure projects for Interreg]</a:t>
          </a:r>
          <a:endParaRPr lang="en-IE" sz="1800" kern="1200" dirty="0"/>
        </a:p>
        <a:p>
          <a:pPr marL="171450" lvl="1" indent="-171450" algn="l" defTabSz="800100">
            <a:lnSpc>
              <a:spcPct val="90000"/>
            </a:lnSpc>
            <a:spcBef>
              <a:spcPct val="0"/>
            </a:spcBef>
            <a:spcAft>
              <a:spcPct val="15000"/>
            </a:spcAft>
            <a:buChar char="•"/>
          </a:pPr>
          <a:r>
            <a:rPr lang="en-IE" sz="1800" kern="1200" dirty="0"/>
            <a:t>Enabling conditions</a:t>
          </a:r>
        </a:p>
        <a:p>
          <a:pPr marL="171450" lvl="1" indent="-171450" algn="l" defTabSz="800100">
            <a:lnSpc>
              <a:spcPct val="90000"/>
            </a:lnSpc>
            <a:spcBef>
              <a:spcPct val="0"/>
            </a:spcBef>
            <a:spcAft>
              <a:spcPct val="15000"/>
            </a:spcAft>
            <a:buChar char="•"/>
          </a:pPr>
          <a:r>
            <a:rPr lang="en-IE" sz="1800" kern="1200"/>
            <a:t>Administrative capacity building</a:t>
          </a:r>
          <a:endParaRPr lang="en-IE" sz="1800" kern="1200" dirty="0"/>
        </a:p>
        <a:p>
          <a:pPr marL="171450" lvl="1" indent="-171450" algn="l" defTabSz="800100">
            <a:lnSpc>
              <a:spcPct val="90000"/>
            </a:lnSpc>
            <a:spcBef>
              <a:spcPct val="0"/>
            </a:spcBef>
            <a:spcAft>
              <a:spcPct val="15000"/>
            </a:spcAft>
            <a:buChar char="•"/>
          </a:pPr>
          <a:r>
            <a:rPr lang="en-IE" sz="1800" kern="1200" dirty="0"/>
            <a:t>Contributions and transfers</a:t>
          </a:r>
        </a:p>
      </dsp:txBody>
      <dsp:txXfrm>
        <a:off x="3436" y="794493"/>
        <a:ext cx="3351014" cy="4348079"/>
      </dsp:txXfrm>
    </dsp:sp>
    <dsp:sp modelId="{2254DAFB-CCEE-4944-B2EE-1708FDD5D426}">
      <dsp:nvSpPr>
        <dsp:cNvPr id="0" name=""/>
        <dsp:cNvSpPr/>
      </dsp:nvSpPr>
      <dsp:spPr>
        <a:xfrm>
          <a:off x="3823592" y="276093"/>
          <a:ext cx="3351014" cy="518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E" sz="1800" u="sng" kern="1200" dirty="0"/>
            <a:t>To approve:</a:t>
          </a:r>
          <a:endParaRPr lang="en-US" sz="1800" kern="1200" dirty="0"/>
        </a:p>
      </dsp:txBody>
      <dsp:txXfrm>
        <a:off x="3823592" y="276093"/>
        <a:ext cx="3351014" cy="518400"/>
      </dsp:txXfrm>
    </dsp:sp>
    <dsp:sp modelId="{A9387BB3-70B9-4EEE-B3A2-494F09C9F6B6}">
      <dsp:nvSpPr>
        <dsp:cNvPr id="0" name=""/>
        <dsp:cNvSpPr/>
      </dsp:nvSpPr>
      <dsp:spPr>
        <a:xfrm>
          <a:off x="3823592" y="794493"/>
          <a:ext cx="3351014" cy="434807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E" sz="1800" kern="1200" dirty="0"/>
            <a:t>Any programme amendment</a:t>
          </a:r>
          <a:endParaRPr lang="en-US" sz="1800" kern="1200" dirty="0"/>
        </a:p>
        <a:p>
          <a:pPr marL="171450" lvl="1" indent="-171450" algn="l" defTabSz="800100">
            <a:lnSpc>
              <a:spcPct val="90000"/>
            </a:lnSpc>
            <a:spcBef>
              <a:spcPct val="0"/>
            </a:spcBef>
            <a:spcAft>
              <a:spcPct val="15000"/>
            </a:spcAft>
            <a:buChar char="•"/>
          </a:pPr>
          <a:r>
            <a:rPr lang="en-GB" sz="1800" kern="1200" dirty="0"/>
            <a:t>SCOs and financing not linked to cost</a:t>
          </a:r>
          <a:endParaRPr lang="en-IE" sz="1800" kern="1200" dirty="0"/>
        </a:p>
        <a:p>
          <a:pPr marL="171450" lvl="1" indent="-171450" algn="l" defTabSz="800100">
            <a:lnSpc>
              <a:spcPct val="90000"/>
            </a:lnSpc>
            <a:spcBef>
              <a:spcPct val="0"/>
            </a:spcBef>
            <a:spcAft>
              <a:spcPct val="15000"/>
            </a:spcAft>
            <a:buChar char="•"/>
          </a:pPr>
          <a:r>
            <a:rPr lang="en-IE" sz="1800" kern="1200" dirty="0"/>
            <a:t>Project selection methodology and criteria</a:t>
          </a:r>
        </a:p>
        <a:p>
          <a:pPr marL="171450" lvl="1" indent="-171450" algn="l" defTabSz="800100">
            <a:lnSpc>
              <a:spcPct val="90000"/>
            </a:lnSpc>
            <a:spcBef>
              <a:spcPct val="0"/>
            </a:spcBef>
            <a:spcAft>
              <a:spcPct val="15000"/>
            </a:spcAft>
            <a:buChar char="•"/>
          </a:pPr>
          <a:r>
            <a:rPr lang="en-IE" sz="1800" kern="1200" dirty="0"/>
            <a:t>Final performance reports for the mainstream programmes supported by the ERDF</a:t>
          </a:r>
        </a:p>
        <a:p>
          <a:pPr marL="171450" lvl="1" indent="-171450" algn="l" defTabSz="800100">
            <a:lnSpc>
              <a:spcPct val="90000"/>
            </a:lnSpc>
            <a:spcBef>
              <a:spcPct val="0"/>
            </a:spcBef>
            <a:spcAft>
              <a:spcPct val="15000"/>
            </a:spcAft>
            <a:buChar char="•"/>
          </a:pPr>
          <a:r>
            <a:rPr lang="en-IE" sz="1800" kern="1200" dirty="0"/>
            <a:t>Evaluation plan</a:t>
          </a:r>
        </a:p>
      </dsp:txBody>
      <dsp:txXfrm>
        <a:off x="3823592" y="794493"/>
        <a:ext cx="3351014" cy="4348079"/>
      </dsp:txXfrm>
    </dsp:sp>
    <dsp:sp modelId="{3B1B001A-5E59-4B80-B564-50C185C61420}">
      <dsp:nvSpPr>
        <dsp:cNvPr id="0" name=""/>
        <dsp:cNvSpPr/>
      </dsp:nvSpPr>
      <dsp:spPr>
        <a:xfrm>
          <a:off x="7643749" y="276093"/>
          <a:ext cx="3351014" cy="518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E" sz="1800" kern="1200" dirty="0"/>
            <a:t>May </a:t>
          </a:r>
          <a:r>
            <a:rPr lang="en-IE" sz="1800" u="sng" kern="1200" dirty="0"/>
            <a:t>make recommendations </a:t>
          </a:r>
          <a:endParaRPr lang="en-US" sz="1800" kern="1200" dirty="0"/>
        </a:p>
      </dsp:txBody>
      <dsp:txXfrm>
        <a:off x="7643749" y="276093"/>
        <a:ext cx="3351014" cy="518400"/>
      </dsp:txXfrm>
    </dsp:sp>
    <dsp:sp modelId="{87158A91-8395-4E08-A27D-22CF683B930E}">
      <dsp:nvSpPr>
        <dsp:cNvPr id="0" name=""/>
        <dsp:cNvSpPr/>
      </dsp:nvSpPr>
      <dsp:spPr>
        <a:xfrm>
          <a:off x="7643749" y="794493"/>
          <a:ext cx="3351014" cy="434807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E" sz="1800" kern="1200" dirty="0"/>
            <a:t>to the MA, including on measures to reduce the administrative burden for beneficiaries</a:t>
          </a:r>
          <a:endParaRPr lang="en-US" sz="1800" kern="1200" dirty="0"/>
        </a:p>
      </dsp:txBody>
      <dsp:txXfrm>
        <a:off x="7643749" y="794493"/>
        <a:ext cx="3351014" cy="434807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BB1B398F-05CA-564C-93A4-D449DFC2D332}"/>
              </a:ext>
            </a:extLst>
          </p:cNvPr>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B2855A8E-7CD3-D848-9D3E-D255CFCC670B}"/>
              </a:ext>
            </a:extLst>
          </p:cNvPr>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F6F59A1D-25E6-9640-9113-9F87922C4476}" type="datetimeFigureOut">
              <a:rPr lang="cs-CZ" smtClean="0"/>
              <a:t>12.07.2022</a:t>
            </a:fld>
            <a:endParaRPr lang="cs-CZ"/>
          </a:p>
        </p:txBody>
      </p:sp>
      <p:sp>
        <p:nvSpPr>
          <p:cNvPr id="4" name="Zástupný symbol pro zápatí 3">
            <a:extLst>
              <a:ext uri="{FF2B5EF4-FFF2-40B4-BE49-F238E27FC236}">
                <a16:creationId xmlns:a16="http://schemas.microsoft.com/office/drawing/2014/main" id="{04F608E5-D025-3D41-AB34-0889C53BD3DD}"/>
              </a:ext>
            </a:extLst>
          </p:cNvPr>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EF61CE16-C28C-E94F-9A94-B9C25F5AFF6C}"/>
              </a:ext>
            </a:extLst>
          </p:cNvPr>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F1C69C5D-E498-0840-AED6-EEE95C71A110}" type="slidenum">
              <a:rPr lang="cs-CZ" smtClean="0"/>
              <a:t>‹#›</a:t>
            </a:fld>
            <a:endParaRPr lang="cs-CZ"/>
          </a:p>
        </p:txBody>
      </p:sp>
    </p:spTree>
    <p:extLst>
      <p:ext uri="{BB962C8B-B14F-4D97-AF65-F5344CB8AC3E}">
        <p14:creationId xmlns:p14="http://schemas.microsoft.com/office/powerpoint/2010/main" val="35621813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FC6604D7-6AC5-9348-94E8-D6103739BFD5}" type="datetimeFigureOut">
              <a:rPr lang="cs-CZ" smtClean="0"/>
              <a:t>12.07.2022</a:t>
            </a:fld>
            <a:endParaRPr lang="cs-CZ"/>
          </a:p>
        </p:txBody>
      </p:sp>
      <p:sp>
        <p:nvSpPr>
          <p:cNvPr id="4" name="Zástupný symbol pro obrázek snímku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B04177B8-BC51-E440-A381-18311A432019}" type="slidenum">
              <a:rPr lang="cs-CZ" smtClean="0"/>
              <a:t>‹#›</a:t>
            </a:fld>
            <a:endParaRPr lang="cs-CZ"/>
          </a:p>
        </p:txBody>
      </p:sp>
    </p:spTree>
    <p:extLst>
      <p:ext uri="{BB962C8B-B14F-4D97-AF65-F5344CB8AC3E}">
        <p14:creationId xmlns:p14="http://schemas.microsoft.com/office/powerpoint/2010/main" val="1445201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1</a:t>
            </a:fld>
            <a:endParaRPr lang="cs-CZ"/>
          </a:p>
        </p:txBody>
      </p:sp>
    </p:spTree>
    <p:extLst>
      <p:ext uri="{BB962C8B-B14F-4D97-AF65-F5344CB8AC3E}">
        <p14:creationId xmlns:p14="http://schemas.microsoft.com/office/powerpoint/2010/main" val="2308229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Datem a časem podání žádosti o podporu se myslí datum a čas přidělení stavu PP20 Žádost o podporu zaregistrována.</a:t>
            </a:r>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41</a:t>
            </a:fld>
            <a:endParaRPr lang="cs-CZ"/>
          </a:p>
        </p:txBody>
      </p:sp>
    </p:spTree>
    <p:extLst>
      <p:ext uri="{BB962C8B-B14F-4D97-AF65-F5344CB8AC3E}">
        <p14:creationId xmlns:p14="http://schemas.microsoft.com/office/powerpoint/2010/main" val="501455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48</a:t>
            </a:fld>
            <a:endParaRPr lang="cs-CZ"/>
          </a:p>
        </p:txBody>
      </p:sp>
    </p:spTree>
    <p:extLst>
      <p:ext uri="{BB962C8B-B14F-4D97-AF65-F5344CB8AC3E}">
        <p14:creationId xmlns:p14="http://schemas.microsoft.com/office/powerpoint/2010/main" val="4004889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49</a:t>
            </a:fld>
            <a:endParaRPr lang="cs-CZ"/>
          </a:p>
        </p:txBody>
      </p:sp>
    </p:spTree>
    <p:extLst>
      <p:ext uri="{BB962C8B-B14F-4D97-AF65-F5344CB8AC3E}">
        <p14:creationId xmlns:p14="http://schemas.microsoft.com/office/powerpoint/2010/main" val="53918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50</a:t>
            </a:fld>
            <a:endParaRPr lang="cs-CZ"/>
          </a:p>
        </p:txBody>
      </p:sp>
    </p:spTree>
    <p:extLst>
      <p:ext uri="{BB962C8B-B14F-4D97-AF65-F5344CB8AC3E}">
        <p14:creationId xmlns:p14="http://schemas.microsoft.com/office/powerpoint/2010/main" val="2208234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51</a:t>
            </a:fld>
            <a:endParaRPr lang="cs-CZ"/>
          </a:p>
        </p:txBody>
      </p:sp>
    </p:spTree>
    <p:extLst>
      <p:ext uri="{BB962C8B-B14F-4D97-AF65-F5344CB8AC3E}">
        <p14:creationId xmlns:p14="http://schemas.microsoft.com/office/powerpoint/2010/main" val="2752532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52</a:t>
            </a:fld>
            <a:endParaRPr lang="cs-CZ"/>
          </a:p>
        </p:txBody>
      </p:sp>
    </p:spTree>
    <p:extLst>
      <p:ext uri="{BB962C8B-B14F-4D97-AF65-F5344CB8AC3E}">
        <p14:creationId xmlns:p14="http://schemas.microsoft.com/office/powerpoint/2010/main" val="2077822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53</a:t>
            </a:fld>
            <a:endParaRPr lang="cs-CZ"/>
          </a:p>
        </p:txBody>
      </p:sp>
    </p:spTree>
    <p:extLst>
      <p:ext uri="{BB962C8B-B14F-4D97-AF65-F5344CB8AC3E}">
        <p14:creationId xmlns:p14="http://schemas.microsoft.com/office/powerpoint/2010/main" val="859125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54</a:t>
            </a:fld>
            <a:endParaRPr lang="cs-CZ"/>
          </a:p>
        </p:txBody>
      </p:sp>
    </p:spTree>
    <p:extLst>
      <p:ext uri="{BB962C8B-B14F-4D97-AF65-F5344CB8AC3E}">
        <p14:creationId xmlns:p14="http://schemas.microsoft.com/office/powerpoint/2010/main" val="3073929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55</a:t>
            </a:fld>
            <a:endParaRPr lang="cs-CZ"/>
          </a:p>
        </p:txBody>
      </p:sp>
    </p:spTree>
    <p:extLst>
      <p:ext uri="{BB962C8B-B14F-4D97-AF65-F5344CB8AC3E}">
        <p14:creationId xmlns:p14="http://schemas.microsoft.com/office/powerpoint/2010/main" val="2385257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56</a:t>
            </a:fld>
            <a:endParaRPr lang="cs-CZ"/>
          </a:p>
        </p:txBody>
      </p:sp>
    </p:spTree>
    <p:extLst>
      <p:ext uri="{BB962C8B-B14F-4D97-AF65-F5344CB8AC3E}">
        <p14:creationId xmlns:p14="http://schemas.microsoft.com/office/powerpoint/2010/main" val="2605619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7</a:t>
            </a:fld>
            <a:endParaRPr lang="cs-CZ"/>
          </a:p>
        </p:txBody>
      </p:sp>
    </p:spTree>
    <p:extLst>
      <p:ext uri="{BB962C8B-B14F-4D97-AF65-F5344CB8AC3E}">
        <p14:creationId xmlns:p14="http://schemas.microsoft.com/office/powerpoint/2010/main" val="1139203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57</a:t>
            </a:fld>
            <a:endParaRPr lang="cs-CZ"/>
          </a:p>
        </p:txBody>
      </p:sp>
    </p:spTree>
    <p:extLst>
      <p:ext uri="{BB962C8B-B14F-4D97-AF65-F5344CB8AC3E}">
        <p14:creationId xmlns:p14="http://schemas.microsoft.com/office/powerpoint/2010/main" val="2148316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58</a:t>
            </a:fld>
            <a:endParaRPr lang="cs-CZ"/>
          </a:p>
        </p:txBody>
      </p:sp>
    </p:spTree>
    <p:extLst>
      <p:ext uri="{BB962C8B-B14F-4D97-AF65-F5344CB8AC3E}">
        <p14:creationId xmlns:p14="http://schemas.microsoft.com/office/powerpoint/2010/main" val="1468629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59</a:t>
            </a:fld>
            <a:endParaRPr lang="cs-CZ"/>
          </a:p>
        </p:txBody>
      </p:sp>
    </p:spTree>
    <p:extLst>
      <p:ext uri="{BB962C8B-B14F-4D97-AF65-F5344CB8AC3E}">
        <p14:creationId xmlns:p14="http://schemas.microsoft.com/office/powerpoint/2010/main" val="3862351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60</a:t>
            </a:fld>
            <a:endParaRPr lang="cs-CZ"/>
          </a:p>
        </p:txBody>
      </p:sp>
    </p:spTree>
    <p:extLst>
      <p:ext uri="{BB962C8B-B14F-4D97-AF65-F5344CB8AC3E}">
        <p14:creationId xmlns:p14="http://schemas.microsoft.com/office/powerpoint/2010/main" val="2127745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61</a:t>
            </a:fld>
            <a:endParaRPr lang="cs-CZ"/>
          </a:p>
        </p:txBody>
      </p:sp>
    </p:spTree>
    <p:extLst>
      <p:ext uri="{BB962C8B-B14F-4D97-AF65-F5344CB8AC3E}">
        <p14:creationId xmlns:p14="http://schemas.microsoft.com/office/powerpoint/2010/main" val="2291608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62</a:t>
            </a:fld>
            <a:endParaRPr lang="cs-CZ"/>
          </a:p>
        </p:txBody>
      </p:sp>
    </p:spTree>
    <p:extLst>
      <p:ext uri="{BB962C8B-B14F-4D97-AF65-F5344CB8AC3E}">
        <p14:creationId xmlns:p14="http://schemas.microsoft.com/office/powerpoint/2010/main" val="812614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63</a:t>
            </a:fld>
            <a:endParaRPr lang="cs-CZ"/>
          </a:p>
        </p:txBody>
      </p:sp>
    </p:spTree>
    <p:extLst>
      <p:ext uri="{BB962C8B-B14F-4D97-AF65-F5344CB8AC3E}">
        <p14:creationId xmlns:p14="http://schemas.microsoft.com/office/powerpoint/2010/main" val="695667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64</a:t>
            </a:fld>
            <a:endParaRPr lang="cs-CZ"/>
          </a:p>
        </p:txBody>
      </p:sp>
    </p:spTree>
    <p:extLst>
      <p:ext uri="{BB962C8B-B14F-4D97-AF65-F5344CB8AC3E}">
        <p14:creationId xmlns:p14="http://schemas.microsoft.com/office/powerpoint/2010/main" val="3579925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65</a:t>
            </a:fld>
            <a:endParaRPr lang="cs-CZ"/>
          </a:p>
        </p:txBody>
      </p:sp>
    </p:spTree>
    <p:extLst>
      <p:ext uri="{BB962C8B-B14F-4D97-AF65-F5344CB8AC3E}">
        <p14:creationId xmlns:p14="http://schemas.microsoft.com/office/powerpoint/2010/main" val="2370069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66</a:t>
            </a:fld>
            <a:endParaRPr lang="cs-CZ"/>
          </a:p>
        </p:txBody>
      </p:sp>
    </p:spTree>
    <p:extLst>
      <p:ext uri="{BB962C8B-B14F-4D97-AF65-F5344CB8AC3E}">
        <p14:creationId xmlns:p14="http://schemas.microsoft.com/office/powerpoint/2010/main" val="1181773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12</a:t>
            </a:fld>
            <a:endParaRPr lang="cs-CZ"/>
          </a:p>
        </p:txBody>
      </p:sp>
    </p:spTree>
    <p:extLst>
      <p:ext uri="{BB962C8B-B14F-4D97-AF65-F5344CB8AC3E}">
        <p14:creationId xmlns:p14="http://schemas.microsoft.com/office/powerpoint/2010/main" val="1464453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67</a:t>
            </a:fld>
            <a:endParaRPr lang="cs-CZ"/>
          </a:p>
        </p:txBody>
      </p:sp>
    </p:spTree>
    <p:extLst>
      <p:ext uri="{BB962C8B-B14F-4D97-AF65-F5344CB8AC3E}">
        <p14:creationId xmlns:p14="http://schemas.microsoft.com/office/powerpoint/2010/main" val="2533196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68</a:t>
            </a:fld>
            <a:endParaRPr lang="cs-CZ"/>
          </a:p>
        </p:txBody>
      </p:sp>
    </p:spTree>
    <p:extLst>
      <p:ext uri="{BB962C8B-B14F-4D97-AF65-F5344CB8AC3E}">
        <p14:creationId xmlns:p14="http://schemas.microsoft.com/office/powerpoint/2010/main" val="788115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69</a:t>
            </a:fld>
            <a:endParaRPr lang="cs-CZ"/>
          </a:p>
        </p:txBody>
      </p:sp>
    </p:spTree>
    <p:extLst>
      <p:ext uri="{BB962C8B-B14F-4D97-AF65-F5344CB8AC3E}">
        <p14:creationId xmlns:p14="http://schemas.microsoft.com/office/powerpoint/2010/main" val="2904363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70</a:t>
            </a:fld>
            <a:endParaRPr lang="cs-CZ"/>
          </a:p>
        </p:txBody>
      </p:sp>
    </p:spTree>
    <p:extLst>
      <p:ext uri="{BB962C8B-B14F-4D97-AF65-F5344CB8AC3E}">
        <p14:creationId xmlns:p14="http://schemas.microsoft.com/office/powerpoint/2010/main" val="570669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71</a:t>
            </a:fld>
            <a:endParaRPr lang="cs-CZ"/>
          </a:p>
        </p:txBody>
      </p:sp>
    </p:spTree>
    <p:extLst>
      <p:ext uri="{BB962C8B-B14F-4D97-AF65-F5344CB8AC3E}">
        <p14:creationId xmlns:p14="http://schemas.microsoft.com/office/powerpoint/2010/main" val="673195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72</a:t>
            </a:fld>
            <a:endParaRPr lang="cs-CZ"/>
          </a:p>
        </p:txBody>
      </p:sp>
    </p:spTree>
    <p:extLst>
      <p:ext uri="{BB962C8B-B14F-4D97-AF65-F5344CB8AC3E}">
        <p14:creationId xmlns:p14="http://schemas.microsoft.com/office/powerpoint/2010/main" val="3604956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73</a:t>
            </a:fld>
            <a:endParaRPr lang="cs-CZ"/>
          </a:p>
        </p:txBody>
      </p:sp>
    </p:spTree>
    <p:extLst>
      <p:ext uri="{BB962C8B-B14F-4D97-AF65-F5344CB8AC3E}">
        <p14:creationId xmlns:p14="http://schemas.microsoft.com/office/powerpoint/2010/main" val="42721625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74</a:t>
            </a:fld>
            <a:endParaRPr lang="cs-CZ"/>
          </a:p>
        </p:txBody>
      </p:sp>
    </p:spTree>
    <p:extLst>
      <p:ext uri="{BB962C8B-B14F-4D97-AF65-F5344CB8AC3E}">
        <p14:creationId xmlns:p14="http://schemas.microsoft.com/office/powerpoint/2010/main" val="410028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75</a:t>
            </a:fld>
            <a:endParaRPr lang="cs-CZ"/>
          </a:p>
        </p:txBody>
      </p:sp>
    </p:spTree>
    <p:extLst>
      <p:ext uri="{BB962C8B-B14F-4D97-AF65-F5344CB8AC3E}">
        <p14:creationId xmlns:p14="http://schemas.microsoft.com/office/powerpoint/2010/main" val="14707622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76</a:t>
            </a:fld>
            <a:endParaRPr lang="cs-CZ"/>
          </a:p>
        </p:txBody>
      </p:sp>
    </p:spTree>
    <p:extLst>
      <p:ext uri="{BB962C8B-B14F-4D97-AF65-F5344CB8AC3E}">
        <p14:creationId xmlns:p14="http://schemas.microsoft.com/office/powerpoint/2010/main" val="3247506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13</a:t>
            </a:fld>
            <a:endParaRPr lang="cs-CZ"/>
          </a:p>
        </p:txBody>
      </p:sp>
    </p:spTree>
    <p:extLst>
      <p:ext uri="{BB962C8B-B14F-4D97-AF65-F5344CB8AC3E}">
        <p14:creationId xmlns:p14="http://schemas.microsoft.com/office/powerpoint/2010/main" val="1227921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77</a:t>
            </a:fld>
            <a:endParaRPr lang="cs-CZ"/>
          </a:p>
        </p:txBody>
      </p:sp>
    </p:spTree>
    <p:extLst>
      <p:ext uri="{BB962C8B-B14F-4D97-AF65-F5344CB8AC3E}">
        <p14:creationId xmlns:p14="http://schemas.microsoft.com/office/powerpoint/2010/main" val="4164009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78</a:t>
            </a:fld>
            <a:endParaRPr lang="cs-CZ"/>
          </a:p>
        </p:txBody>
      </p:sp>
    </p:spTree>
    <p:extLst>
      <p:ext uri="{BB962C8B-B14F-4D97-AF65-F5344CB8AC3E}">
        <p14:creationId xmlns:p14="http://schemas.microsoft.com/office/powerpoint/2010/main" val="39529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79</a:t>
            </a:fld>
            <a:endParaRPr lang="cs-CZ"/>
          </a:p>
        </p:txBody>
      </p:sp>
    </p:spTree>
    <p:extLst>
      <p:ext uri="{BB962C8B-B14F-4D97-AF65-F5344CB8AC3E}">
        <p14:creationId xmlns:p14="http://schemas.microsoft.com/office/powerpoint/2010/main" val="254416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80</a:t>
            </a:fld>
            <a:endParaRPr lang="cs-CZ"/>
          </a:p>
        </p:txBody>
      </p:sp>
    </p:spTree>
    <p:extLst>
      <p:ext uri="{BB962C8B-B14F-4D97-AF65-F5344CB8AC3E}">
        <p14:creationId xmlns:p14="http://schemas.microsoft.com/office/powerpoint/2010/main" val="13920206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81</a:t>
            </a:fld>
            <a:endParaRPr lang="cs-CZ"/>
          </a:p>
        </p:txBody>
      </p:sp>
    </p:spTree>
    <p:extLst>
      <p:ext uri="{BB962C8B-B14F-4D97-AF65-F5344CB8AC3E}">
        <p14:creationId xmlns:p14="http://schemas.microsoft.com/office/powerpoint/2010/main" val="41027736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82</a:t>
            </a:fld>
            <a:endParaRPr lang="cs-CZ"/>
          </a:p>
        </p:txBody>
      </p:sp>
    </p:spTree>
    <p:extLst>
      <p:ext uri="{BB962C8B-B14F-4D97-AF65-F5344CB8AC3E}">
        <p14:creationId xmlns:p14="http://schemas.microsoft.com/office/powerpoint/2010/main" val="2867700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83</a:t>
            </a:fld>
            <a:endParaRPr lang="cs-CZ"/>
          </a:p>
        </p:txBody>
      </p:sp>
    </p:spTree>
    <p:extLst>
      <p:ext uri="{BB962C8B-B14F-4D97-AF65-F5344CB8AC3E}">
        <p14:creationId xmlns:p14="http://schemas.microsoft.com/office/powerpoint/2010/main" val="42129185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84</a:t>
            </a:fld>
            <a:endParaRPr lang="cs-CZ"/>
          </a:p>
        </p:txBody>
      </p:sp>
    </p:spTree>
    <p:extLst>
      <p:ext uri="{BB962C8B-B14F-4D97-AF65-F5344CB8AC3E}">
        <p14:creationId xmlns:p14="http://schemas.microsoft.com/office/powerpoint/2010/main" val="7517802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85</a:t>
            </a:fld>
            <a:endParaRPr lang="cs-CZ"/>
          </a:p>
        </p:txBody>
      </p:sp>
    </p:spTree>
    <p:extLst>
      <p:ext uri="{BB962C8B-B14F-4D97-AF65-F5344CB8AC3E}">
        <p14:creationId xmlns:p14="http://schemas.microsoft.com/office/powerpoint/2010/main" val="39142083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86</a:t>
            </a:fld>
            <a:endParaRPr lang="cs-CZ"/>
          </a:p>
        </p:txBody>
      </p:sp>
    </p:spTree>
    <p:extLst>
      <p:ext uri="{BB962C8B-B14F-4D97-AF65-F5344CB8AC3E}">
        <p14:creationId xmlns:p14="http://schemas.microsoft.com/office/powerpoint/2010/main" val="420800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14</a:t>
            </a:fld>
            <a:endParaRPr lang="cs-CZ"/>
          </a:p>
        </p:txBody>
      </p:sp>
    </p:spTree>
    <p:extLst>
      <p:ext uri="{BB962C8B-B14F-4D97-AF65-F5344CB8AC3E}">
        <p14:creationId xmlns:p14="http://schemas.microsoft.com/office/powerpoint/2010/main" val="34404566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87</a:t>
            </a:fld>
            <a:endParaRPr lang="cs-CZ"/>
          </a:p>
        </p:txBody>
      </p:sp>
    </p:spTree>
    <p:extLst>
      <p:ext uri="{BB962C8B-B14F-4D97-AF65-F5344CB8AC3E}">
        <p14:creationId xmlns:p14="http://schemas.microsoft.com/office/powerpoint/2010/main" val="32803658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FontTx/>
              <a:buNone/>
            </a:pPr>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88</a:t>
            </a:fld>
            <a:endParaRPr lang="cs-CZ"/>
          </a:p>
        </p:txBody>
      </p:sp>
    </p:spTree>
    <p:extLst>
      <p:ext uri="{BB962C8B-B14F-4D97-AF65-F5344CB8AC3E}">
        <p14:creationId xmlns:p14="http://schemas.microsoft.com/office/powerpoint/2010/main" val="31704485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FontTx/>
              <a:buNone/>
            </a:pPr>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89</a:t>
            </a:fld>
            <a:endParaRPr lang="cs-CZ"/>
          </a:p>
        </p:txBody>
      </p:sp>
    </p:spTree>
    <p:extLst>
      <p:ext uri="{BB962C8B-B14F-4D97-AF65-F5344CB8AC3E}">
        <p14:creationId xmlns:p14="http://schemas.microsoft.com/office/powerpoint/2010/main" val="480414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FontTx/>
              <a:buNone/>
            </a:pPr>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90</a:t>
            </a:fld>
            <a:endParaRPr lang="cs-CZ"/>
          </a:p>
        </p:txBody>
      </p:sp>
    </p:spTree>
    <p:extLst>
      <p:ext uri="{BB962C8B-B14F-4D97-AF65-F5344CB8AC3E}">
        <p14:creationId xmlns:p14="http://schemas.microsoft.com/office/powerpoint/2010/main" val="26436653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91</a:t>
            </a:fld>
            <a:endParaRPr lang="cs-CZ"/>
          </a:p>
        </p:txBody>
      </p:sp>
    </p:spTree>
    <p:extLst>
      <p:ext uri="{BB962C8B-B14F-4D97-AF65-F5344CB8AC3E}">
        <p14:creationId xmlns:p14="http://schemas.microsoft.com/office/powerpoint/2010/main" val="14451698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92</a:t>
            </a:fld>
            <a:endParaRPr lang="cs-CZ"/>
          </a:p>
        </p:txBody>
      </p:sp>
    </p:spTree>
    <p:extLst>
      <p:ext uri="{BB962C8B-B14F-4D97-AF65-F5344CB8AC3E}">
        <p14:creationId xmlns:p14="http://schemas.microsoft.com/office/powerpoint/2010/main" val="1026183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93</a:t>
            </a:fld>
            <a:endParaRPr lang="cs-CZ"/>
          </a:p>
        </p:txBody>
      </p:sp>
    </p:spTree>
    <p:extLst>
      <p:ext uri="{BB962C8B-B14F-4D97-AF65-F5344CB8AC3E}">
        <p14:creationId xmlns:p14="http://schemas.microsoft.com/office/powerpoint/2010/main" val="3615939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94</a:t>
            </a:fld>
            <a:endParaRPr lang="cs-CZ"/>
          </a:p>
        </p:txBody>
      </p:sp>
    </p:spTree>
    <p:extLst>
      <p:ext uri="{BB962C8B-B14F-4D97-AF65-F5344CB8AC3E}">
        <p14:creationId xmlns:p14="http://schemas.microsoft.com/office/powerpoint/2010/main" val="10619833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95</a:t>
            </a:fld>
            <a:endParaRPr lang="cs-CZ"/>
          </a:p>
        </p:txBody>
      </p:sp>
    </p:spTree>
    <p:extLst>
      <p:ext uri="{BB962C8B-B14F-4D97-AF65-F5344CB8AC3E}">
        <p14:creationId xmlns:p14="http://schemas.microsoft.com/office/powerpoint/2010/main" val="9897094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96</a:t>
            </a:fld>
            <a:endParaRPr lang="cs-CZ"/>
          </a:p>
        </p:txBody>
      </p:sp>
    </p:spTree>
    <p:extLst>
      <p:ext uri="{BB962C8B-B14F-4D97-AF65-F5344CB8AC3E}">
        <p14:creationId xmlns:p14="http://schemas.microsoft.com/office/powerpoint/2010/main" val="494212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F2995-AB43-4B7C-B8CD-9DC7C3692A9C}" type="slidenum">
              <a:rPr lang="en-GB" smtClean="0"/>
              <a:t>25</a:t>
            </a:fld>
            <a:endParaRPr lang="en-GB"/>
          </a:p>
        </p:txBody>
      </p:sp>
    </p:spTree>
    <p:extLst>
      <p:ext uri="{BB962C8B-B14F-4D97-AF65-F5344CB8AC3E}">
        <p14:creationId xmlns:p14="http://schemas.microsoft.com/office/powerpoint/2010/main" val="25651721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97</a:t>
            </a:fld>
            <a:endParaRPr lang="cs-CZ"/>
          </a:p>
        </p:txBody>
      </p:sp>
    </p:spTree>
    <p:extLst>
      <p:ext uri="{BB962C8B-B14F-4D97-AF65-F5344CB8AC3E}">
        <p14:creationId xmlns:p14="http://schemas.microsoft.com/office/powerpoint/2010/main" val="39853648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98</a:t>
            </a:fld>
            <a:endParaRPr lang="cs-CZ"/>
          </a:p>
        </p:txBody>
      </p:sp>
    </p:spTree>
    <p:extLst>
      <p:ext uri="{BB962C8B-B14F-4D97-AF65-F5344CB8AC3E}">
        <p14:creationId xmlns:p14="http://schemas.microsoft.com/office/powerpoint/2010/main" val="40429185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102</a:t>
            </a:fld>
            <a:endParaRPr lang="cs-CZ"/>
          </a:p>
        </p:txBody>
      </p:sp>
    </p:spTree>
    <p:extLst>
      <p:ext uri="{BB962C8B-B14F-4D97-AF65-F5344CB8AC3E}">
        <p14:creationId xmlns:p14="http://schemas.microsoft.com/office/powerpoint/2010/main" val="14240997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122</a:t>
            </a:fld>
            <a:endParaRPr lang="cs-CZ"/>
          </a:p>
        </p:txBody>
      </p:sp>
    </p:spTree>
    <p:extLst>
      <p:ext uri="{BB962C8B-B14F-4D97-AF65-F5344CB8AC3E}">
        <p14:creationId xmlns:p14="http://schemas.microsoft.com/office/powerpoint/2010/main" val="905289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32</a:t>
            </a:fld>
            <a:endParaRPr lang="cs-CZ"/>
          </a:p>
        </p:txBody>
      </p:sp>
    </p:spTree>
    <p:extLst>
      <p:ext uri="{BB962C8B-B14F-4D97-AF65-F5344CB8AC3E}">
        <p14:creationId xmlns:p14="http://schemas.microsoft.com/office/powerpoint/2010/main" val="3773041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35</a:t>
            </a:fld>
            <a:endParaRPr lang="cs-CZ"/>
          </a:p>
        </p:txBody>
      </p:sp>
    </p:spTree>
    <p:extLst>
      <p:ext uri="{BB962C8B-B14F-4D97-AF65-F5344CB8AC3E}">
        <p14:creationId xmlns:p14="http://schemas.microsoft.com/office/powerpoint/2010/main" val="212709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04177B8-BC51-E440-A381-18311A432019}" type="slidenum">
              <a:rPr lang="cs-CZ" smtClean="0"/>
              <a:t>36</a:t>
            </a:fld>
            <a:endParaRPr lang="cs-CZ"/>
          </a:p>
        </p:txBody>
      </p:sp>
    </p:spTree>
    <p:extLst>
      <p:ext uri="{BB962C8B-B14F-4D97-AF65-F5344CB8AC3E}">
        <p14:creationId xmlns:p14="http://schemas.microsoft.com/office/powerpoint/2010/main" val="18869230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chart" Target="../charts/chart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pic>
        <p:nvPicPr>
          <p:cNvPr id="19" name="Obrázek 18">
            <a:extLst>
              <a:ext uri="{FF2B5EF4-FFF2-40B4-BE49-F238E27FC236}">
                <a16:creationId xmlns:a16="http://schemas.microsoft.com/office/drawing/2014/main" id="{5EDD7657-991D-194C-B862-89A4E615DA93}"/>
              </a:ext>
            </a:extLst>
          </p:cNvPr>
          <p:cNvPicPr>
            <a:picLocks noChangeAspect="1"/>
          </p:cNvPicPr>
          <p:nvPr userDrawn="1"/>
        </p:nvPicPr>
        <p:blipFill>
          <a:blip r:embed="rId2"/>
          <a:src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E4004641-2C47-CD45-9A0F-053D76126F8C}"/>
              </a:ext>
            </a:extLst>
          </p:cNvPr>
          <p:cNvSpPr>
            <a:spLocks noGrp="1"/>
          </p:cNvSpPr>
          <p:nvPr>
            <p:ph type="ctrTitle" hasCustomPrompt="1"/>
          </p:nvPr>
        </p:nvSpPr>
        <p:spPr>
          <a:xfrm>
            <a:off x="2344559" y="2912953"/>
            <a:ext cx="7502881" cy="802136"/>
          </a:xfrm>
        </p:spPr>
        <p:txBody>
          <a:bodyPr anchor="b">
            <a:noAutofit/>
          </a:bodyPr>
          <a:lstStyle>
            <a:lvl1pPr algn="ctr">
              <a:defRPr sz="5400" b="1">
                <a:solidFill>
                  <a:schemeClr val="bg1"/>
                </a:solidFill>
              </a:defRPr>
            </a:lvl1pPr>
          </a:lstStyle>
          <a:p>
            <a:r>
              <a:rPr lang="cs-CZ" dirty="0"/>
              <a:t>NÁZEV PREZENTACE</a:t>
            </a:r>
          </a:p>
        </p:txBody>
      </p:sp>
      <p:sp>
        <p:nvSpPr>
          <p:cNvPr id="3" name="Podnadpis 2">
            <a:extLst>
              <a:ext uri="{FF2B5EF4-FFF2-40B4-BE49-F238E27FC236}">
                <a16:creationId xmlns:a16="http://schemas.microsoft.com/office/drawing/2014/main" id="{538C5AB9-CB21-1A48-BC38-3E0D745A9A8F}"/>
              </a:ext>
            </a:extLst>
          </p:cNvPr>
          <p:cNvSpPr>
            <a:spLocks noGrp="1"/>
          </p:cNvSpPr>
          <p:nvPr>
            <p:ph type="subTitle" idx="1" hasCustomPrompt="1"/>
          </p:nvPr>
        </p:nvSpPr>
        <p:spPr>
          <a:xfrm>
            <a:off x="2552699" y="3715089"/>
            <a:ext cx="7086600" cy="36512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Podnadpis prezentace</a:t>
            </a:r>
          </a:p>
        </p:txBody>
      </p:sp>
    </p:spTree>
    <p:extLst>
      <p:ext uri="{BB962C8B-B14F-4D97-AF65-F5344CB8AC3E}">
        <p14:creationId xmlns:p14="http://schemas.microsoft.com/office/powerpoint/2010/main" val="2162656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D25865-0E9F-C246-A30E-18B3415BFE6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3ABF3B73-B1AA-3B40-8BEB-C7453EB91E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0FC6CB16-7E75-2544-BE4A-410586DCB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FAAEC14D-ADD5-5340-A5C5-19AD8D962FC1}"/>
              </a:ext>
            </a:extLst>
          </p:cNvPr>
          <p:cNvSpPr>
            <a:spLocks noGrp="1"/>
          </p:cNvSpPr>
          <p:nvPr>
            <p:ph type="dt" sz="half" idx="10"/>
          </p:nvPr>
        </p:nvSpPr>
        <p:spPr/>
        <p:txBody>
          <a:bodyPr/>
          <a:lstStyle/>
          <a:p>
            <a:endParaRPr lang="cs-CZ"/>
          </a:p>
        </p:txBody>
      </p:sp>
      <p:sp>
        <p:nvSpPr>
          <p:cNvPr id="6" name="Zástupný symbol pro zápatí 5">
            <a:extLst>
              <a:ext uri="{FF2B5EF4-FFF2-40B4-BE49-F238E27FC236}">
                <a16:creationId xmlns:a16="http://schemas.microsoft.com/office/drawing/2014/main" id="{C8574DAA-C89A-1741-91B6-97D93D4D480F}"/>
              </a:ext>
            </a:extLst>
          </p:cNvPr>
          <p:cNvSpPr>
            <a:spLocks noGrp="1"/>
          </p:cNvSpPr>
          <p:nvPr>
            <p:ph type="ftr" sz="quarter" idx="11"/>
          </p:nvPr>
        </p:nvSpPr>
        <p:spPr/>
        <p:txBody>
          <a:bodyPr/>
          <a:lstStyle/>
          <a:p>
            <a:r>
              <a:rPr lang="cs-CZ"/>
              <a:t>Název prezentace | Název kapitoly</a:t>
            </a:r>
          </a:p>
        </p:txBody>
      </p:sp>
      <p:sp>
        <p:nvSpPr>
          <p:cNvPr id="7" name="Zástupný symbol pro číslo snímku 6">
            <a:extLst>
              <a:ext uri="{FF2B5EF4-FFF2-40B4-BE49-F238E27FC236}">
                <a16:creationId xmlns:a16="http://schemas.microsoft.com/office/drawing/2014/main" id="{3D23123A-89A5-F448-8794-211D23D90824}"/>
              </a:ext>
            </a:extLst>
          </p:cNvPr>
          <p:cNvSpPr>
            <a:spLocks noGrp="1"/>
          </p:cNvSpPr>
          <p:nvPr>
            <p:ph type="sldNum" sz="quarter" idx="12"/>
          </p:nvPr>
        </p:nvSpPr>
        <p:spPr/>
        <p:txBody>
          <a:bodyPr/>
          <a:lstStyle/>
          <a:p>
            <a:fld id="{30D0A111-AE48-3F4A-8BD7-909FEF7F3D06}" type="slidenum">
              <a:rPr lang="cs-CZ" smtClean="0"/>
              <a:t>‹#›</a:t>
            </a:fld>
            <a:endParaRPr lang="cs-CZ"/>
          </a:p>
        </p:txBody>
      </p:sp>
    </p:spTree>
    <p:extLst>
      <p:ext uri="{BB962C8B-B14F-4D97-AF65-F5344CB8AC3E}">
        <p14:creationId xmlns:p14="http://schemas.microsoft.com/office/powerpoint/2010/main" val="189081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A0CE28-6B27-5447-BA6E-6EC4A418F68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51AB3671-6B94-1444-8324-6CC03DF0FFB8}"/>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ED198AC-CCAC-CA49-B225-9F0E1D4333CE}"/>
              </a:ext>
            </a:extLst>
          </p:cNvPr>
          <p:cNvSpPr>
            <a:spLocks noGrp="1"/>
          </p:cNvSpPr>
          <p:nvPr>
            <p:ph type="dt" sz="half" idx="10"/>
          </p:nvPr>
        </p:nvSpPr>
        <p:spPr/>
        <p:txBody>
          <a:bodyPr/>
          <a:lstStyle/>
          <a:p>
            <a:endParaRPr lang="cs-CZ"/>
          </a:p>
        </p:txBody>
      </p:sp>
      <p:sp>
        <p:nvSpPr>
          <p:cNvPr id="5" name="Zástupný symbol pro zápatí 4">
            <a:extLst>
              <a:ext uri="{FF2B5EF4-FFF2-40B4-BE49-F238E27FC236}">
                <a16:creationId xmlns:a16="http://schemas.microsoft.com/office/drawing/2014/main" id="{EAE6C147-A539-FE4D-B448-3D6499708C86}"/>
              </a:ext>
            </a:extLst>
          </p:cNvPr>
          <p:cNvSpPr>
            <a:spLocks noGrp="1"/>
          </p:cNvSpPr>
          <p:nvPr>
            <p:ph type="ftr" sz="quarter" idx="11"/>
          </p:nvPr>
        </p:nvSpPr>
        <p:spPr/>
        <p:txBody>
          <a:bodyPr/>
          <a:lstStyle/>
          <a:p>
            <a:r>
              <a:rPr lang="cs-CZ"/>
              <a:t>Název prezentace | Název kapitoly</a:t>
            </a:r>
          </a:p>
        </p:txBody>
      </p:sp>
      <p:sp>
        <p:nvSpPr>
          <p:cNvPr id="6" name="Zástupný symbol pro číslo snímku 5">
            <a:extLst>
              <a:ext uri="{FF2B5EF4-FFF2-40B4-BE49-F238E27FC236}">
                <a16:creationId xmlns:a16="http://schemas.microsoft.com/office/drawing/2014/main" id="{884C9319-6CA6-E74D-A84C-148BDAC9E136}"/>
              </a:ext>
            </a:extLst>
          </p:cNvPr>
          <p:cNvSpPr>
            <a:spLocks noGrp="1"/>
          </p:cNvSpPr>
          <p:nvPr>
            <p:ph type="sldNum" sz="quarter" idx="12"/>
          </p:nvPr>
        </p:nvSpPr>
        <p:spPr/>
        <p:txBody>
          <a:bodyPr/>
          <a:lstStyle/>
          <a:p>
            <a:fld id="{30D0A111-AE48-3F4A-8BD7-909FEF7F3D06}" type="slidenum">
              <a:rPr lang="cs-CZ" smtClean="0"/>
              <a:t>‹#›</a:t>
            </a:fld>
            <a:endParaRPr lang="cs-CZ"/>
          </a:p>
        </p:txBody>
      </p:sp>
    </p:spTree>
    <p:extLst>
      <p:ext uri="{BB962C8B-B14F-4D97-AF65-F5344CB8AC3E}">
        <p14:creationId xmlns:p14="http://schemas.microsoft.com/office/powerpoint/2010/main" val="3894282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93A6124-978E-9D4B-B8FE-46882E5757A6}"/>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9B3ABF37-BF6B-FA41-838C-8E7C199F34D1}"/>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7C753D9-CEAB-3B49-AB5A-12CAA1F85176}"/>
              </a:ext>
            </a:extLst>
          </p:cNvPr>
          <p:cNvSpPr>
            <a:spLocks noGrp="1"/>
          </p:cNvSpPr>
          <p:nvPr>
            <p:ph type="dt" sz="half" idx="10"/>
          </p:nvPr>
        </p:nvSpPr>
        <p:spPr/>
        <p:txBody>
          <a:bodyPr/>
          <a:lstStyle/>
          <a:p>
            <a:endParaRPr lang="cs-CZ"/>
          </a:p>
        </p:txBody>
      </p:sp>
      <p:sp>
        <p:nvSpPr>
          <p:cNvPr id="5" name="Zástupný symbol pro zápatí 4">
            <a:extLst>
              <a:ext uri="{FF2B5EF4-FFF2-40B4-BE49-F238E27FC236}">
                <a16:creationId xmlns:a16="http://schemas.microsoft.com/office/drawing/2014/main" id="{033B935F-2075-F64F-9472-91936C8ECAE0}"/>
              </a:ext>
            </a:extLst>
          </p:cNvPr>
          <p:cNvSpPr>
            <a:spLocks noGrp="1"/>
          </p:cNvSpPr>
          <p:nvPr>
            <p:ph type="ftr" sz="quarter" idx="11"/>
          </p:nvPr>
        </p:nvSpPr>
        <p:spPr/>
        <p:txBody>
          <a:bodyPr/>
          <a:lstStyle/>
          <a:p>
            <a:r>
              <a:rPr lang="cs-CZ"/>
              <a:t>Název prezentace | Název kapitoly</a:t>
            </a:r>
          </a:p>
        </p:txBody>
      </p:sp>
      <p:sp>
        <p:nvSpPr>
          <p:cNvPr id="6" name="Zástupný symbol pro číslo snímku 5">
            <a:extLst>
              <a:ext uri="{FF2B5EF4-FFF2-40B4-BE49-F238E27FC236}">
                <a16:creationId xmlns:a16="http://schemas.microsoft.com/office/drawing/2014/main" id="{E8A5A754-CA89-AE46-B3E3-6A3E518B2AAB}"/>
              </a:ext>
            </a:extLst>
          </p:cNvPr>
          <p:cNvSpPr>
            <a:spLocks noGrp="1"/>
          </p:cNvSpPr>
          <p:nvPr>
            <p:ph type="sldNum" sz="quarter" idx="12"/>
          </p:nvPr>
        </p:nvSpPr>
        <p:spPr/>
        <p:txBody>
          <a:bodyPr/>
          <a:lstStyle/>
          <a:p>
            <a:fld id="{30D0A111-AE48-3F4A-8BD7-909FEF7F3D06}" type="slidenum">
              <a:rPr lang="cs-CZ" smtClean="0"/>
              <a:t>‹#›</a:t>
            </a:fld>
            <a:endParaRPr lang="cs-CZ"/>
          </a:p>
        </p:txBody>
      </p:sp>
    </p:spTree>
    <p:extLst>
      <p:ext uri="{BB962C8B-B14F-4D97-AF65-F5344CB8AC3E}">
        <p14:creationId xmlns:p14="http://schemas.microsoft.com/office/powerpoint/2010/main" val="3331401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8872914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3492421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85319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674207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pic>
        <p:nvPicPr>
          <p:cNvPr id="16" name="Obrázek 15">
            <a:extLst>
              <a:ext uri="{FF2B5EF4-FFF2-40B4-BE49-F238E27FC236}">
                <a16:creationId xmlns:a16="http://schemas.microsoft.com/office/drawing/2014/main" id="{9CD1ED02-B22E-5B4B-9408-5875F3F1F045}"/>
              </a:ext>
            </a:extLst>
          </p:cNvPr>
          <p:cNvPicPr>
            <a:picLocks noChangeAspect="1"/>
          </p:cNvPicPr>
          <p:nvPr userDrawn="1"/>
        </p:nvPicPr>
        <p:blipFill>
          <a:blip r:embed="rId2"/>
          <a:src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DD37E5AC-DCEC-324C-9C12-A2F400702F28}"/>
              </a:ext>
            </a:extLst>
          </p:cNvPr>
          <p:cNvSpPr>
            <a:spLocks noGrp="1"/>
          </p:cNvSpPr>
          <p:nvPr>
            <p:ph type="title" hasCustomPrompt="1"/>
          </p:nvPr>
        </p:nvSpPr>
        <p:spPr/>
        <p:txBody>
          <a:bodyPr/>
          <a:lstStyle>
            <a:lvl1pPr>
              <a:defRPr b="1">
                <a:solidFill>
                  <a:schemeClr val="accent1"/>
                </a:solidFill>
              </a:defRPr>
            </a:lvl1pPr>
          </a:lstStyle>
          <a:p>
            <a:r>
              <a:rPr lang="cs-CZ" dirty="0"/>
              <a:t>Název kapitoly</a:t>
            </a:r>
          </a:p>
        </p:txBody>
      </p:sp>
      <p:sp>
        <p:nvSpPr>
          <p:cNvPr id="3" name="Zástupný obsah 2">
            <a:extLst>
              <a:ext uri="{FF2B5EF4-FFF2-40B4-BE49-F238E27FC236}">
                <a16:creationId xmlns:a16="http://schemas.microsoft.com/office/drawing/2014/main" id="{70BDDD44-591B-3547-9D45-EC404FB30A21}"/>
              </a:ext>
            </a:extLst>
          </p:cNvPr>
          <p:cNvSpPr>
            <a:spLocks noGrp="1"/>
          </p:cNvSpPr>
          <p:nvPr>
            <p:ph idx="1"/>
          </p:nvPr>
        </p:nvSpPr>
        <p:spPr/>
        <p:txBody>
          <a:bodyPr/>
          <a:lstStyle>
            <a:lvl1pPr marL="228600" indent="-228600">
              <a:buFontTx/>
              <a:buBlip>
                <a:blip r:embed="rId3"/>
              </a:buBlip>
              <a:defRPr>
                <a:solidFill>
                  <a:srgbClr val="878787"/>
                </a:solidFill>
              </a:defRPr>
            </a:lvl1pPr>
            <a:lvl2pPr marL="685800" indent="-228600">
              <a:buFontTx/>
              <a:buBlip>
                <a:blip r:embed="rId3"/>
              </a:buBlip>
              <a:defRPr>
                <a:solidFill>
                  <a:srgbClr val="878787"/>
                </a:solidFill>
              </a:defRPr>
            </a:lvl2pPr>
            <a:lvl3pPr marL="1143000" indent="-228600">
              <a:buFontTx/>
              <a:buBlip>
                <a:blip r:embed="rId3"/>
              </a:buBlip>
              <a:defRPr>
                <a:solidFill>
                  <a:srgbClr val="878787"/>
                </a:solidFill>
              </a:defRPr>
            </a:lvl3pPr>
            <a:lvl4pPr marL="1600200" indent="-228600">
              <a:buFontTx/>
              <a:buBlip>
                <a:blip r:embed="rId3"/>
              </a:buBlip>
              <a:defRPr>
                <a:solidFill>
                  <a:srgbClr val="878787"/>
                </a:solidFill>
              </a:defRPr>
            </a:lvl4pPr>
            <a:lvl5pPr marL="2057400" indent="-228600">
              <a:buFontTx/>
              <a:buBlip>
                <a:blip r:embed="rId3"/>
              </a:buBlip>
              <a:defRPr>
                <a:solidFill>
                  <a:srgbClr val="878787"/>
                </a:solidFill>
              </a:defRPr>
            </a:lvl5p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Zástupný symbol pro zápatí 4">
            <a:extLst>
              <a:ext uri="{FF2B5EF4-FFF2-40B4-BE49-F238E27FC236}">
                <a16:creationId xmlns:a16="http://schemas.microsoft.com/office/drawing/2014/main" id="{9D3A9F53-5806-524A-9D62-1A0E0DA8872A}"/>
              </a:ext>
            </a:extLst>
          </p:cNvPr>
          <p:cNvSpPr>
            <a:spLocks noGrp="1"/>
          </p:cNvSpPr>
          <p:nvPr>
            <p:ph type="ftr" sz="quarter" idx="11"/>
          </p:nvPr>
        </p:nvSpPr>
        <p:spPr>
          <a:xfrm>
            <a:off x="838199" y="6356350"/>
            <a:ext cx="6576391" cy="365125"/>
          </a:xfrm>
        </p:spPr>
        <p:txBody>
          <a:bodyPr/>
          <a:lstStyle>
            <a:lvl1pPr algn="l">
              <a:defRPr sz="1400" kern="200" spc="200" baseline="0">
                <a:solidFill>
                  <a:schemeClr val="accent1"/>
                </a:solidFill>
              </a:defRPr>
            </a:lvl1pPr>
          </a:lstStyle>
          <a:p>
            <a:r>
              <a:rPr lang="cs-CZ" b="1" dirty="0"/>
              <a:t>Název prezentace </a:t>
            </a:r>
            <a:r>
              <a:rPr lang="cs-CZ" dirty="0"/>
              <a:t>| Název kapitoly</a:t>
            </a:r>
          </a:p>
        </p:txBody>
      </p:sp>
      <p:sp>
        <p:nvSpPr>
          <p:cNvPr id="6" name="Zástupný symbol pro číslo snímku 5">
            <a:extLst>
              <a:ext uri="{FF2B5EF4-FFF2-40B4-BE49-F238E27FC236}">
                <a16:creationId xmlns:a16="http://schemas.microsoft.com/office/drawing/2014/main" id="{AEA906C2-275E-1848-BD0B-1D2DA08A7234}"/>
              </a:ext>
            </a:extLst>
          </p:cNvPr>
          <p:cNvSpPr>
            <a:spLocks noGrp="1"/>
          </p:cNvSpPr>
          <p:nvPr>
            <p:ph type="sldNum" sz="quarter" idx="12"/>
          </p:nvPr>
        </p:nvSpPr>
        <p:spPr/>
        <p:txBody>
          <a:bodyPr/>
          <a:lstStyle/>
          <a:p>
            <a:fld id="{30D0A111-AE48-3F4A-8BD7-909FEF7F3D06}" type="slidenum">
              <a:rPr lang="cs-CZ" smtClean="0"/>
              <a:t>‹#›</a:t>
            </a:fld>
            <a:endParaRPr lang="cs-CZ"/>
          </a:p>
        </p:txBody>
      </p:sp>
    </p:spTree>
    <p:extLst>
      <p:ext uri="{BB962C8B-B14F-4D97-AF65-F5344CB8AC3E}">
        <p14:creationId xmlns:p14="http://schemas.microsoft.com/office/powerpoint/2010/main" val="75185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áhlaví oddílu">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387DB4B9-EB9F-5347-A149-B1594DC7AD11}"/>
              </a:ext>
            </a:extLst>
          </p:cNvPr>
          <p:cNvPicPr>
            <a:picLocks noChangeAspect="1"/>
          </p:cNvPicPr>
          <p:nvPr userDrawn="1"/>
        </p:nvPicPr>
        <p:blipFill>
          <a:blip r:embed="rId2"/>
          <a:src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337AECBB-9E2C-AC4F-9802-BE5331D20811}"/>
              </a:ext>
            </a:extLst>
          </p:cNvPr>
          <p:cNvSpPr>
            <a:spLocks noGrp="1"/>
          </p:cNvSpPr>
          <p:nvPr>
            <p:ph type="title" hasCustomPrompt="1"/>
          </p:nvPr>
        </p:nvSpPr>
        <p:spPr>
          <a:xfrm>
            <a:off x="897834" y="3200401"/>
            <a:ext cx="10515600" cy="1928605"/>
          </a:xfrm>
        </p:spPr>
        <p:txBody>
          <a:bodyPr anchor="b"/>
          <a:lstStyle>
            <a:lvl1pPr>
              <a:defRPr sz="6000" b="1">
                <a:solidFill>
                  <a:schemeClr val="bg1"/>
                </a:solidFill>
              </a:defRPr>
            </a:lvl1pPr>
          </a:lstStyle>
          <a:p>
            <a:r>
              <a:rPr lang="cs-CZ" dirty="0"/>
              <a:t>PŘEDĚLOVACÍ</a:t>
            </a:r>
            <a:br>
              <a:rPr lang="cs-CZ" dirty="0"/>
            </a:br>
            <a:r>
              <a:rPr lang="cs-CZ" dirty="0"/>
              <a:t>SLIDE</a:t>
            </a:r>
          </a:p>
        </p:txBody>
      </p:sp>
    </p:spTree>
    <p:extLst>
      <p:ext uri="{BB962C8B-B14F-4D97-AF65-F5344CB8AC3E}">
        <p14:creationId xmlns:p14="http://schemas.microsoft.com/office/powerpoint/2010/main" val="4020186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Nadpis a obsah">
    <p:spTree>
      <p:nvGrpSpPr>
        <p:cNvPr id="1" name=""/>
        <p:cNvGrpSpPr/>
        <p:nvPr/>
      </p:nvGrpSpPr>
      <p:grpSpPr>
        <a:xfrm>
          <a:off x="0" y="0"/>
          <a:ext cx="0" cy="0"/>
          <a:chOff x="0" y="0"/>
          <a:chExt cx="0" cy="0"/>
        </a:xfrm>
      </p:grpSpPr>
      <p:pic>
        <p:nvPicPr>
          <p:cNvPr id="18" name="Obrázek 17">
            <a:extLst>
              <a:ext uri="{FF2B5EF4-FFF2-40B4-BE49-F238E27FC236}">
                <a16:creationId xmlns:a16="http://schemas.microsoft.com/office/drawing/2014/main" id="{6FECCD29-5C7F-0C40-A416-A9083E6BC709}"/>
              </a:ext>
            </a:extLst>
          </p:cNvPr>
          <p:cNvPicPr>
            <a:picLocks noChangeAspect="1"/>
          </p:cNvPicPr>
          <p:nvPr userDrawn="1"/>
        </p:nvPicPr>
        <p:blipFill>
          <a:blip r:embed="rId2"/>
          <a:src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DD37E5AC-DCEC-324C-9C12-A2F400702F28}"/>
              </a:ext>
            </a:extLst>
          </p:cNvPr>
          <p:cNvSpPr>
            <a:spLocks noGrp="1"/>
          </p:cNvSpPr>
          <p:nvPr>
            <p:ph type="title" hasCustomPrompt="1"/>
          </p:nvPr>
        </p:nvSpPr>
        <p:spPr/>
        <p:txBody>
          <a:bodyPr/>
          <a:lstStyle>
            <a:lvl1pPr>
              <a:defRPr b="1">
                <a:solidFill>
                  <a:schemeClr val="accent1"/>
                </a:solidFill>
              </a:defRPr>
            </a:lvl1pPr>
          </a:lstStyle>
          <a:p>
            <a:r>
              <a:rPr lang="cs-CZ" dirty="0"/>
              <a:t>Název kapitoly</a:t>
            </a:r>
          </a:p>
        </p:txBody>
      </p:sp>
      <p:sp>
        <p:nvSpPr>
          <p:cNvPr id="5" name="Zástupný symbol pro zápatí 4">
            <a:extLst>
              <a:ext uri="{FF2B5EF4-FFF2-40B4-BE49-F238E27FC236}">
                <a16:creationId xmlns:a16="http://schemas.microsoft.com/office/drawing/2014/main" id="{9D3A9F53-5806-524A-9D62-1A0E0DA8872A}"/>
              </a:ext>
            </a:extLst>
          </p:cNvPr>
          <p:cNvSpPr>
            <a:spLocks noGrp="1"/>
          </p:cNvSpPr>
          <p:nvPr>
            <p:ph type="ftr" sz="quarter" idx="11"/>
          </p:nvPr>
        </p:nvSpPr>
        <p:spPr>
          <a:xfrm>
            <a:off x="838199" y="6306655"/>
            <a:ext cx="7401339" cy="365125"/>
          </a:xfrm>
        </p:spPr>
        <p:txBody>
          <a:bodyPr/>
          <a:lstStyle>
            <a:lvl1pPr algn="l">
              <a:defRPr sz="1400" kern="200" spc="200" baseline="0">
                <a:solidFill>
                  <a:schemeClr val="accent1"/>
                </a:solidFill>
              </a:defRPr>
            </a:lvl1pPr>
          </a:lstStyle>
          <a:p>
            <a:r>
              <a:rPr lang="cs-CZ" b="1" dirty="0"/>
              <a:t>Název prezentace </a:t>
            </a:r>
            <a:r>
              <a:rPr lang="cs-CZ" dirty="0"/>
              <a:t>| Název kapitoly</a:t>
            </a:r>
          </a:p>
        </p:txBody>
      </p:sp>
      <p:sp>
        <p:nvSpPr>
          <p:cNvPr id="6" name="Zástupný symbol pro číslo snímku 5">
            <a:extLst>
              <a:ext uri="{FF2B5EF4-FFF2-40B4-BE49-F238E27FC236}">
                <a16:creationId xmlns:a16="http://schemas.microsoft.com/office/drawing/2014/main" id="{AEA906C2-275E-1848-BD0B-1D2DA08A7234}"/>
              </a:ext>
            </a:extLst>
          </p:cNvPr>
          <p:cNvSpPr>
            <a:spLocks noGrp="1"/>
          </p:cNvSpPr>
          <p:nvPr>
            <p:ph type="sldNum" sz="quarter" idx="12"/>
          </p:nvPr>
        </p:nvSpPr>
        <p:spPr/>
        <p:txBody>
          <a:bodyPr/>
          <a:lstStyle/>
          <a:p>
            <a:fld id="{30D0A111-AE48-3F4A-8BD7-909FEF7F3D06}" type="slidenum">
              <a:rPr lang="cs-CZ" smtClean="0"/>
              <a:t>‹#›</a:t>
            </a:fld>
            <a:endParaRPr lang="cs-CZ"/>
          </a:p>
        </p:txBody>
      </p:sp>
      <p:graphicFrame>
        <p:nvGraphicFramePr>
          <p:cNvPr id="7" name="Tabulka 7">
            <a:extLst>
              <a:ext uri="{FF2B5EF4-FFF2-40B4-BE49-F238E27FC236}">
                <a16:creationId xmlns:a16="http://schemas.microsoft.com/office/drawing/2014/main" id="{7B2F4ABA-848A-DD4E-8E99-8B963E0D6575}"/>
              </a:ext>
            </a:extLst>
          </p:cNvPr>
          <p:cNvGraphicFramePr>
            <a:graphicFrameLocks noGrp="1"/>
          </p:cNvGraphicFramePr>
          <p:nvPr userDrawn="1">
            <p:extLst>
              <p:ext uri="{D42A27DB-BD31-4B8C-83A1-F6EECF244321}">
                <p14:modId xmlns:p14="http://schemas.microsoft.com/office/powerpoint/2010/main" val="4117554804"/>
              </p:ext>
            </p:extLst>
          </p:nvPr>
        </p:nvGraphicFramePr>
        <p:xfrm>
          <a:off x="838200" y="1893943"/>
          <a:ext cx="8128000" cy="1640881"/>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047663955"/>
                    </a:ext>
                  </a:extLst>
                </a:gridCol>
                <a:gridCol w="2032000">
                  <a:extLst>
                    <a:ext uri="{9D8B030D-6E8A-4147-A177-3AD203B41FA5}">
                      <a16:colId xmlns:a16="http://schemas.microsoft.com/office/drawing/2014/main" val="164525267"/>
                    </a:ext>
                  </a:extLst>
                </a:gridCol>
                <a:gridCol w="2032000">
                  <a:extLst>
                    <a:ext uri="{9D8B030D-6E8A-4147-A177-3AD203B41FA5}">
                      <a16:colId xmlns:a16="http://schemas.microsoft.com/office/drawing/2014/main" val="151288338"/>
                    </a:ext>
                  </a:extLst>
                </a:gridCol>
                <a:gridCol w="2032000">
                  <a:extLst>
                    <a:ext uri="{9D8B030D-6E8A-4147-A177-3AD203B41FA5}">
                      <a16:colId xmlns:a16="http://schemas.microsoft.com/office/drawing/2014/main" val="3012895244"/>
                    </a:ext>
                  </a:extLst>
                </a:gridCol>
              </a:tblGrid>
              <a:tr h="528361">
                <a:tc>
                  <a:txBody>
                    <a:bodyPr/>
                    <a:lstStyle/>
                    <a:p>
                      <a:r>
                        <a:rPr lang="cs-CZ" sz="1400" dirty="0" err="1">
                          <a:solidFill>
                            <a:schemeClr val="bg1"/>
                          </a:solidFill>
                        </a:rPr>
                        <a:t>Lorem</a:t>
                      </a:r>
                      <a:r>
                        <a:rPr lang="cs-CZ" sz="1400" dirty="0">
                          <a:solidFill>
                            <a:schemeClr val="bg1"/>
                          </a:solidFill>
                        </a:rPr>
                        <a:t> </a:t>
                      </a:r>
                      <a:r>
                        <a:rPr lang="cs-CZ" sz="1400" dirty="0" err="1">
                          <a:solidFill>
                            <a:schemeClr val="bg1"/>
                          </a:solidFill>
                        </a:rPr>
                        <a:t>ipsum</a:t>
                      </a:r>
                      <a:r>
                        <a:rPr lang="cs-CZ" sz="1400" dirty="0">
                          <a:solidFill>
                            <a:schemeClr val="bg1"/>
                          </a:solidFill>
                        </a:rPr>
                        <a:t> </a:t>
                      </a:r>
                      <a:r>
                        <a:rPr lang="cs-CZ" sz="1400" dirty="0" err="1">
                          <a:solidFill>
                            <a:schemeClr val="bg1"/>
                          </a:solidFill>
                        </a:rPr>
                        <a:t>dolor</a:t>
                      </a:r>
                      <a:endParaRPr lang="cs-CZ" sz="1400" dirty="0">
                        <a:solidFill>
                          <a:schemeClr val="bg1"/>
                        </a:solidFill>
                      </a:endParaRPr>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400" dirty="0" err="1">
                          <a:solidFill>
                            <a:schemeClr val="bg1"/>
                          </a:solidFill>
                        </a:rPr>
                        <a:t>Lorem</a:t>
                      </a:r>
                      <a:r>
                        <a:rPr lang="cs-CZ" sz="1400" dirty="0">
                          <a:solidFill>
                            <a:schemeClr val="bg1"/>
                          </a:solidFill>
                        </a:rPr>
                        <a:t> </a:t>
                      </a:r>
                      <a:r>
                        <a:rPr lang="cs-CZ" sz="1400" dirty="0" err="1">
                          <a:solidFill>
                            <a:schemeClr val="bg1"/>
                          </a:solidFill>
                        </a:rPr>
                        <a:t>ipsum</a:t>
                      </a:r>
                      <a:endParaRPr lang="cs-CZ" sz="1400" dirty="0">
                        <a:solidFill>
                          <a:schemeClr val="bg1"/>
                        </a:solidFill>
                      </a:endParaRPr>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400" dirty="0" err="1">
                          <a:solidFill>
                            <a:schemeClr val="bg1"/>
                          </a:solidFill>
                        </a:rPr>
                        <a:t>Lorem</a:t>
                      </a:r>
                      <a:r>
                        <a:rPr lang="cs-CZ" sz="1400" dirty="0">
                          <a:solidFill>
                            <a:schemeClr val="bg1"/>
                          </a:solidFill>
                        </a:rPr>
                        <a:t> </a:t>
                      </a:r>
                      <a:r>
                        <a:rPr lang="cs-CZ" sz="1400" dirty="0" err="1">
                          <a:solidFill>
                            <a:schemeClr val="bg1"/>
                          </a:solidFill>
                        </a:rPr>
                        <a:t>ipsum</a:t>
                      </a:r>
                      <a:endParaRPr lang="cs-CZ" sz="1400" dirty="0">
                        <a:solidFill>
                          <a:schemeClr val="bg1"/>
                        </a:solidFill>
                      </a:endParaRPr>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400" dirty="0" err="1">
                          <a:solidFill>
                            <a:schemeClr val="bg1"/>
                          </a:solidFill>
                        </a:rPr>
                        <a:t>Lorem</a:t>
                      </a:r>
                      <a:r>
                        <a:rPr lang="cs-CZ" sz="1400" dirty="0">
                          <a:solidFill>
                            <a:schemeClr val="bg1"/>
                          </a:solidFill>
                        </a:rPr>
                        <a:t> </a:t>
                      </a:r>
                      <a:r>
                        <a:rPr lang="cs-CZ" sz="1400" dirty="0" err="1">
                          <a:solidFill>
                            <a:schemeClr val="bg1"/>
                          </a:solidFill>
                        </a:rPr>
                        <a:t>ipsum</a:t>
                      </a:r>
                      <a:endParaRPr lang="cs-CZ" sz="1400" dirty="0">
                        <a:solidFill>
                          <a:schemeClr val="bg1"/>
                        </a:solidFill>
                      </a:endParaRPr>
                    </a:p>
                  </a:txBody>
                  <a:tcPr anchor="ctr">
                    <a:solidFill>
                      <a:schemeClr val="accent1"/>
                    </a:solidFill>
                  </a:tcPr>
                </a:tc>
                <a:extLst>
                  <a:ext uri="{0D108BD9-81ED-4DB2-BD59-A6C34878D82A}">
                    <a16:rowId xmlns:a16="http://schemas.microsoft.com/office/drawing/2014/main" val="1719044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err="1">
                          <a:solidFill>
                            <a:schemeClr val="accent1"/>
                          </a:solidFill>
                        </a:rPr>
                        <a:t>Lorem</a:t>
                      </a:r>
                      <a:r>
                        <a:rPr lang="cs-CZ" sz="1400" dirty="0">
                          <a:solidFill>
                            <a:schemeClr val="accent1"/>
                          </a:solidFill>
                        </a:rPr>
                        <a:t> </a:t>
                      </a:r>
                      <a:r>
                        <a:rPr lang="cs-CZ" sz="1400" dirty="0" err="1">
                          <a:solidFill>
                            <a:schemeClr val="accent1"/>
                          </a:solidFill>
                        </a:rPr>
                        <a:t>ipsum</a:t>
                      </a:r>
                      <a:r>
                        <a:rPr lang="cs-CZ" sz="1400" dirty="0">
                          <a:solidFill>
                            <a:schemeClr val="accent1"/>
                          </a:solidFill>
                        </a:rPr>
                        <a:t> </a:t>
                      </a:r>
                      <a:r>
                        <a:rPr lang="cs-CZ" sz="1400" dirty="0" err="1">
                          <a:solidFill>
                            <a:schemeClr val="accent1"/>
                          </a:solidFill>
                        </a:rPr>
                        <a:t>dolor</a:t>
                      </a:r>
                      <a:endParaRPr lang="cs-CZ" sz="1400" dirty="0">
                        <a:solidFill>
                          <a:schemeClr val="accent1"/>
                        </a:solidFill>
                      </a:endParaRPr>
                    </a:p>
                  </a:txBody>
                  <a:tcPr anchor="ctr">
                    <a:solidFill>
                      <a:schemeClr val="accent5"/>
                    </a:solidFill>
                  </a:tcPr>
                </a:tc>
                <a:tc>
                  <a:txBody>
                    <a:bodyPr/>
                    <a:lstStyle/>
                    <a:p>
                      <a:r>
                        <a:rPr lang="cs-CZ" sz="1400" dirty="0">
                          <a:solidFill>
                            <a:schemeClr val="accent1"/>
                          </a:solidFill>
                        </a:rPr>
                        <a:t>54 231</a:t>
                      </a:r>
                    </a:p>
                  </a:txBody>
                  <a:tcPr anchor="ctr">
                    <a:solidFill>
                      <a:schemeClr val="accent5"/>
                    </a:solidFill>
                  </a:tcPr>
                </a:tc>
                <a:tc>
                  <a:txBody>
                    <a:bodyPr/>
                    <a:lstStyle/>
                    <a:p>
                      <a:r>
                        <a:rPr lang="cs-CZ" sz="1400" dirty="0">
                          <a:solidFill>
                            <a:schemeClr val="accent1"/>
                          </a:solidFill>
                        </a:rPr>
                        <a:t>21 652</a:t>
                      </a:r>
                    </a:p>
                  </a:txBody>
                  <a:tcPr anchor="ctr">
                    <a:solidFill>
                      <a:schemeClr val="accent5"/>
                    </a:solidFill>
                  </a:tcPr>
                </a:tc>
                <a:tc>
                  <a:txBody>
                    <a:bodyPr/>
                    <a:lstStyle/>
                    <a:p>
                      <a:r>
                        <a:rPr lang="cs-CZ" sz="1400" dirty="0">
                          <a:solidFill>
                            <a:schemeClr val="accent1"/>
                          </a:solidFill>
                        </a:rPr>
                        <a:t>6 326</a:t>
                      </a:r>
                    </a:p>
                  </a:txBody>
                  <a:tcPr anchor="ctr">
                    <a:solidFill>
                      <a:schemeClr val="accent5"/>
                    </a:solidFill>
                  </a:tcPr>
                </a:tc>
                <a:extLst>
                  <a:ext uri="{0D108BD9-81ED-4DB2-BD59-A6C34878D82A}">
                    <a16:rowId xmlns:a16="http://schemas.microsoft.com/office/drawing/2014/main" val="42031705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err="1">
                          <a:solidFill>
                            <a:schemeClr val="accent1"/>
                          </a:solidFill>
                        </a:rPr>
                        <a:t>Lorem</a:t>
                      </a:r>
                      <a:r>
                        <a:rPr lang="cs-CZ" sz="1400" dirty="0">
                          <a:solidFill>
                            <a:schemeClr val="accent1"/>
                          </a:solidFill>
                        </a:rPr>
                        <a:t> </a:t>
                      </a:r>
                      <a:r>
                        <a:rPr lang="cs-CZ" sz="1400" dirty="0" err="1">
                          <a:solidFill>
                            <a:schemeClr val="accent1"/>
                          </a:solidFill>
                        </a:rPr>
                        <a:t>ipsum</a:t>
                      </a:r>
                      <a:r>
                        <a:rPr lang="cs-CZ" sz="1400" dirty="0">
                          <a:solidFill>
                            <a:schemeClr val="accent1"/>
                          </a:solidFill>
                        </a:rPr>
                        <a:t> </a:t>
                      </a:r>
                      <a:r>
                        <a:rPr lang="cs-CZ" sz="1400" dirty="0" err="1">
                          <a:solidFill>
                            <a:schemeClr val="accent1"/>
                          </a:solidFill>
                        </a:rPr>
                        <a:t>dolor</a:t>
                      </a:r>
                      <a:endParaRPr lang="cs-CZ" sz="1400" dirty="0">
                        <a:solidFill>
                          <a:schemeClr val="accent1"/>
                        </a:solidFill>
                      </a:endParaRPr>
                    </a:p>
                  </a:txBody>
                  <a:tcPr anchor="ctr">
                    <a:solidFill>
                      <a:schemeClr val="accent6"/>
                    </a:solidFill>
                  </a:tcPr>
                </a:tc>
                <a:tc>
                  <a:txBody>
                    <a:bodyPr/>
                    <a:lstStyle/>
                    <a:p>
                      <a:r>
                        <a:rPr lang="cs-CZ" sz="1400" dirty="0">
                          <a:solidFill>
                            <a:schemeClr val="accent1"/>
                          </a:solidFill>
                        </a:rPr>
                        <a:t>1 321</a:t>
                      </a:r>
                    </a:p>
                  </a:txBody>
                  <a:tcPr anchor="ctr">
                    <a:solidFill>
                      <a:schemeClr val="accent6"/>
                    </a:solidFill>
                  </a:tcPr>
                </a:tc>
                <a:tc>
                  <a:txBody>
                    <a:bodyPr/>
                    <a:lstStyle/>
                    <a:p>
                      <a:r>
                        <a:rPr lang="cs-CZ" sz="1400" dirty="0">
                          <a:solidFill>
                            <a:schemeClr val="accent1"/>
                          </a:solidFill>
                        </a:rPr>
                        <a:t>12 332</a:t>
                      </a:r>
                    </a:p>
                  </a:txBody>
                  <a:tcPr anchor="ctr">
                    <a:solidFill>
                      <a:schemeClr val="accent6"/>
                    </a:solidFill>
                  </a:tcPr>
                </a:tc>
                <a:tc>
                  <a:txBody>
                    <a:bodyPr/>
                    <a:lstStyle/>
                    <a:p>
                      <a:r>
                        <a:rPr lang="cs-CZ" sz="1400" dirty="0">
                          <a:solidFill>
                            <a:schemeClr val="accent1"/>
                          </a:solidFill>
                        </a:rPr>
                        <a:t>4 568</a:t>
                      </a:r>
                    </a:p>
                  </a:txBody>
                  <a:tcPr anchor="ctr">
                    <a:solidFill>
                      <a:schemeClr val="accent6"/>
                    </a:solidFill>
                  </a:tcPr>
                </a:tc>
                <a:extLst>
                  <a:ext uri="{0D108BD9-81ED-4DB2-BD59-A6C34878D82A}">
                    <a16:rowId xmlns:a16="http://schemas.microsoft.com/office/drawing/2014/main" val="38823491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err="1">
                          <a:solidFill>
                            <a:schemeClr val="accent1"/>
                          </a:solidFill>
                        </a:rPr>
                        <a:t>Lorem</a:t>
                      </a:r>
                      <a:r>
                        <a:rPr lang="cs-CZ" sz="1400" dirty="0">
                          <a:solidFill>
                            <a:schemeClr val="accent1"/>
                          </a:solidFill>
                        </a:rPr>
                        <a:t> </a:t>
                      </a:r>
                      <a:r>
                        <a:rPr lang="cs-CZ" sz="1400" dirty="0" err="1">
                          <a:solidFill>
                            <a:schemeClr val="accent1"/>
                          </a:solidFill>
                        </a:rPr>
                        <a:t>ipsum</a:t>
                      </a:r>
                      <a:r>
                        <a:rPr lang="cs-CZ" sz="1400" dirty="0">
                          <a:solidFill>
                            <a:schemeClr val="accent1"/>
                          </a:solidFill>
                        </a:rPr>
                        <a:t> </a:t>
                      </a:r>
                      <a:r>
                        <a:rPr lang="cs-CZ" sz="1400" dirty="0" err="1">
                          <a:solidFill>
                            <a:schemeClr val="accent1"/>
                          </a:solidFill>
                        </a:rPr>
                        <a:t>dolor</a:t>
                      </a:r>
                      <a:endParaRPr lang="cs-CZ" sz="1400" dirty="0">
                        <a:solidFill>
                          <a:schemeClr val="accent1"/>
                        </a:solidFill>
                      </a:endParaRPr>
                    </a:p>
                  </a:txBody>
                  <a:tcPr anchor="ctr">
                    <a:solidFill>
                      <a:schemeClr val="accent5"/>
                    </a:solidFill>
                  </a:tcPr>
                </a:tc>
                <a:tc>
                  <a:txBody>
                    <a:bodyPr/>
                    <a:lstStyle/>
                    <a:p>
                      <a:r>
                        <a:rPr lang="cs-CZ" sz="1400" dirty="0">
                          <a:solidFill>
                            <a:schemeClr val="accent1"/>
                          </a:solidFill>
                        </a:rPr>
                        <a:t>12 654</a:t>
                      </a:r>
                    </a:p>
                  </a:txBody>
                  <a:tcPr anchor="ctr">
                    <a:solidFill>
                      <a:schemeClr val="accent5"/>
                    </a:solidFill>
                  </a:tcPr>
                </a:tc>
                <a:tc>
                  <a:txBody>
                    <a:bodyPr/>
                    <a:lstStyle/>
                    <a:p>
                      <a:r>
                        <a:rPr lang="cs-CZ" sz="1400" dirty="0">
                          <a:solidFill>
                            <a:schemeClr val="accent1"/>
                          </a:solidFill>
                        </a:rPr>
                        <a:t>46 845</a:t>
                      </a:r>
                    </a:p>
                  </a:txBody>
                  <a:tcPr anchor="ctr">
                    <a:solidFill>
                      <a:schemeClr val="accent5"/>
                    </a:solidFill>
                  </a:tcPr>
                </a:tc>
                <a:tc>
                  <a:txBody>
                    <a:bodyPr/>
                    <a:lstStyle/>
                    <a:p>
                      <a:r>
                        <a:rPr lang="cs-CZ" sz="1400" dirty="0">
                          <a:solidFill>
                            <a:schemeClr val="accent1"/>
                          </a:solidFill>
                        </a:rPr>
                        <a:t>13 654</a:t>
                      </a:r>
                    </a:p>
                  </a:txBody>
                  <a:tcPr anchor="ctr">
                    <a:solidFill>
                      <a:schemeClr val="accent5"/>
                    </a:solidFill>
                  </a:tcPr>
                </a:tc>
                <a:extLst>
                  <a:ext uri="{0D108BD9-81ED-4DB2-BD59-A6C34878D82A}">
                    <a16:rowId xmlns:a16="http://schemas.microsoft.com/office/drawing/2014/main" val="3571999262"/>
                  </a:ext>
                </a:extLst>
              </a:tr>
            </a:tbl>
          </a:graphicData>
        </a:graphic>
      </p:graphicFrame>
      <p:graphicFrame>
        <p:nvGraphicFramePr>
          <p:cNvPr id="8" name="Graf 7">
            <a:extLst>
              <a:ext uri="{FF2B5EF4-FFF2-40B4-BE49-F238E27FC236}">
                <a16:creationId xmlns:a16="http://schemas.microsoft.com/office/drawing/2014/main" id="{ACB414DE-7490-AD4F-BEA0-776E6A6EFFE1}"/>
              </a:ext>
            </a:extLst>
          </p:cNvPr>
          <p:cNvGraphicFramePr/>
          <p:nvPr userDrawn="1">
            <p:extLst>
              <p:ext uri="{D42A27DB-BD31-4B8C-83A1-F6EECF244321}">
                <p14:modId xmlns:p14="http://schemas.microsoft.com/office/powerpoint/2010/main" val="3524784278"/>
              </p:ext>
            </p:extLst>
          </p:nvPr>
        </p:nvGraphicFramePr>
        <p:xfrm>
          <a:off x="838200" y="3863035"/>
          <a:ext cx="5452165" cy="19837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f 10">
            <a:extLst>
              <a:ext uri="{FF2B5EF4-FFF2-40B4-BE49-F238E27FC236}">
                <a16:creationId xmlns:a16="http://schemas.microsoft.com/office/drawing/2014/main" id="{FB9A51DE-7939-6D44-A7F0-674DD61B97BD}"/>
              </a:ext>
            </a:extLst>
          </p:cNvPr>
          <p:cNvGraphicFramePr/>
          <p:nvPr userDrawn="1">
            <p:extLst>
              <p:ext uri="{D42A27DB-BD31-4B8C-83A1-F6EECF244321}">
                <p14:modId xmlns:p14="http://schemas.microsoft.com/office/powerpoint/2010/main" val="3238186294"/>
              </p:ext>
            </p:extLst>
          </p:nvPr>
        </p:nvGraphicFramePr>
        <p:xfrm>
          <a:off x="6415216" y="3863035"/>
          <a:ext cx="5452165" cy="19837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09768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pic>
        <p:nvPicPr>
          <p:cNvPr id="18" name="Obrázek 17">
            <a:extLst>
              <a:ext uri="{FF2B5EF4-FFF2-40B4-BE49-F238E27FC236}">
                <a16:creationId xmlns:a16="http://schemas.microsoft.com/office/drawing/2014/main" id="{3529BD16-03E7-324A-B791-7D5DD18EB1C2}"/>
              </a:ext>
            </a:extLst>
          </p:cNvPr>
          <p:cNvPicPr>
            <a:picLocks noChangeAspect="1"/>
          </p:cNvPicPr>
          <p:nvPr userDrawn="1"/>
        </p:nvPicPr>
        <p:blipFill>
          <a:blip r:embed="rId2"/>
          <a:srcRect/>
          <a:stretch/>
        </p:blipFill>
        <p:spPr>
          <a:xfrm>
            <a:off x="0" y="0"/>
            <a:ext cx="12192000" cy="6858000"/>
          </a:xfrm>
          <a:prstGeom prst="rect">
            <a:avLst/>
          </a:prstGeom>
        </p:spPr>
      </p:pic>
      <p:sp>
        <p:nvSpPr>
          <p:cNvPr id="11" name="Zástupný text 9">
            <a:extLst>
              <a:ext uri="{FF2B5EF4-FFF2-40B4-BE49-F238E27FC236}">
                <a16:creationId xmlns:a16="http://schemas.microsoft.com/office/drawing/2014/main" id="{5AC1D35A-396D-4D44-A371-3828ECF6EDB0}"/>
              </a:ext>
            </a:extLst>
          </p:cNvPr>
          <p:cNvSpPr>
            <a:spLocks noGrp="1"/>
          </p:cNvSpPr>
          <p:nvPr>
            <p:ph type="body" sz="quarter" idx="15" hasCustomPrompt="1"/>
          </p:nvPr>
        </p:nvSpPr>
        <p:spPr>
          <a:xfrm>
            <a:off x="2137189" y="2992438"/>
            <a:ext cx="8011284" cy="436562"/>
          </a:xfrm>
        </p:spPr>
        <p:txBody>
          <a:bodyPr>
            <a:normAutofit/>
          </a:bodyPr>
          <a:lstStyle>
            <a:lvl1pPr marL="0" indent="0" algn="ctr">
              <a:buNone/>
              <a:defRPr sz="2600" b="1" spc="0" baseline="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cs-CZ" dirty="0"/>
              <a:t>JMÉNO PŘÍJMENÍ</a:t>
            </a:r>
          </a:p>
        </p:txBody>
      </p:sp>
      <p:sp>
        <p:nvSpPr>
          <p:cNvPr id="12" name="Zástupný text 9">
            <a:extLst>
              <a:ext uri="{FF2B5EF4-FFF2-40B4-BE49-F238E27FC236}">
                <a16:creationId xmlns:a16="http://schemas.microsoft.com/office/drawing/2014/main" id="{C1E1B58E-DAED-8640-8476-CF280CF99308}"/>
              </a:ext>
            </a:extLst>
          </p:cNvPr>
          <p:cNvSpPr>
            <a:spLocks noGrp="1"/>
          </p:cNvSpPr>
          <p:nvPr>
            <p:ph type="body" sz="quarter" idx="16" hasCustomPrompt="1"/>
          </p:nvPr>
        </p:nvSpPr>
        <p:spPr>
          <a:xfrm>
            <a:off x="2137189" y="3476024"/>
            <a:ext cx="8011284" cy="300037"/>
          </a:xfrm>
        </p:spPr>
        <p:txBody>
          <a:bodyPr>
            <a:normAutofit/>
          </a:bodyPr>
          <a:lstStyle>
            <a:lvl1pPr marL="0" indent="0" algn="ctr">
              <a:buNone/>
              <a:defRPr sz="2000" b="0" spc="0" baseline="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cs-CZ" dirty="0"/>
              <a:t>+420 000 000 000</a:t>
            </a:r>
          </a:p>
        </p:txBody>
      </p:sp>
      <p:sp>
        <p:nvSpPr>
          <p:cNvPr id="13" name="Zástupný text 9">
            <a:extLst>
              <a:ext uri="{FF2B5EF4-FFF2-40B4-BE49-F238E27FC236}">
                <a16:creationId xmlns:a16="http://schemas.microsoft.com/office/drawing/2014/main" id="{D252EFD5-7A51-484F-B3EB-2CA859896BA2}"/>
              </a:ext>
            </a:extLst>
          </p:cNvPr>
          <p:cNvSpPr>
            <a:spLocks noGrp="1"/>
          </p:cNvSpPr>
          <p:nvPr>
            <p:ph type="body" sz="quarter" idx="17" hasCustomPrompt="1"/>
          </p:nvPr>
        </p:nvSpPr>
        <p:spPr>
          <a:xfrm>
            <a:off x="2137189" y="3823085"/>
            <a:ext cx="8011284" cy="365125"/>
          </a:xfrm>
        </p:spPr>
        <p:txBody>
          <a:bodyPr>
            <a:normAutofit/>
          </a:bodyPr>
          <a:lstStyle>
            <a:lvl1pPr marL="0" indent="0" algn="ctr">
              <a:buNone/>
              <a:defRPr sz="2000" b="0" spc="0" baseline="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cs-CZ" dirty="0" err="1"/>
              <a:t>email@adresa.cz</a:t>
            </a:r>
            <a:endParaRPr lang="cs-CZ" dirty="0"/>
          </a:p>
        </p:txBody>
      </p:sp>
    </p:spTree>
    <p:extLst>
      <p:ext uri="{BB962C8B-B14F-4D97-AF65-F5344CB8AC3E}">
        <p14:creationId xmlns:p14="http://schemas.microsoft.com/office/powerpoint/2010/main" val="3297013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80DA0A-096B-B149-B46A-34D81BBF076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F96B8BD-763A-424A-A8C1-6C8023466D5F}"/>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31EB59DA-8043-1042-97BB-664F02C9F063}"/>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969F0AD9-5D1E-A84C-9164-1267C2CBCCF5}"/>
              </a:ext>
            </a:extLst>
          </p:cNvPr>
          <p:cNvSpPr>
            <a:spLocks noGrp="1"/>
          </p:cNvSpPr>
          <p:nvPr>
            <p:ph type="dt" sz="half" idx="10"/>
          </p:nvPr>
        </p:nvSpPr>
        <p:spPr/>
        <p:txBody>
          <a:bodyPr/>
          <a:lstStyle/>
          <a:p>
            <a:endParaRPr lang="cs-CZ"/>
          </a:p>
        </p:txBody>
      </p:sp>
      <p:sp>
        <p:nvSpPr>
          <p:cNvPr id="6" name="Zástupný symbol pro zápatí 5">
            <a:extLst>
              <a:ext uri="{FF2B5EF4-FFF2-40B4-BE49-F238E27FC236}">
                <a16:creationId xmlns:a16="http://schemas.microsoft.com/office/drawing/2014/main" id="{76D80E43-2748-8F4C-A994-D7F93A1D5F5A}"/>
              </a:ext>
            </a:extLst>
          </p:cNvPr>
          <p:cNvSpPr>
            <a:spLocks noGrp="1"/>
          </p:cNvSpPr>
          <p:nvPr>
            <p:ph type="ftr" sz="quarter" idx="11"/>
          </p:nvPr>
        </p:nvSpPr>
        <p:spPr/>
        <p:txBody>
          <a:bodyPr/>
          <a:lstStyle/>
          <a:p>
            <a:r>
              <a:rPr lang="cs-CZ"/>
              <a:t>Název prezentace | Název kapitoly</a:t>
            </a:r>
          </a:p>
        </p:txBody>
      </p:sp>
      <p:sp>
        <p:nvSpPr>
          <p:cNvPr id="7" name="Zástupný symbol pro číslo snímku 6">
            <a:extLst>
              <a:ext uri="{FF2B5EF4-FFF2-40B4-BE49-F238E27FC236}">
                <a16:creationId xmlns:a16="http://schemas.microsoft.com/office/drawing/2014/main" id="{A79CABEE-1015-EF49-B177-8BFDEEAD8F07}"/>
              </a:ext>
            </a:extLst>
          </p:cNvPr>
          <p:cNvSpPr>
            <a:spLocks noGrp="1"/>
          </p:cNvSpPr>
          <p:nvPr>
            <p:ph type="sldNum" sz="quarter" idx="12"/>
          </p:nvPr>
        </p:nvSpPr>
        <p:spPr/>
        <p:txBody>
          <a:bodyPr/>
          <a:lstStyle/>
          <a:p>
            <a:fld id="{30D0A111-AE48-3F4A-8BD7-909FEF7F3D06}" type="slidenum">
              <a:rPr lang="cs-CZ" smtClean="0"/>
              <a:t>‹#›</a:t>
            </a:fld>
            <a:endParaRPr lang="cs-CZ"/>
          </a:p>
        </p:txBody>
      </p:sp>
    </p:spTree>
    <p:extLst>
      <p:ext uri="{BB962C8B-B14F-4D97-AF65-F5344CB8AC3E}">
        <p14:creationId xmlns:p14="http://schemas.microsoft.com/office/powerpoint/2010/main" val="2250404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D5E43F-FFDA-9842-A7BF-C141B7782124}"/>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2F9A8528-7670-C544-A7FE-C7CB4898F7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E39F19F8-B4B9-F04C-9AA4-773A71B7D8E8}"/>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230B36FE-2EEE-8343-ADCF-7474E5424A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65765880-FB63-2348-8FBA-FA7285B87AF4}"/>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D65C5197-8B8B-9245-84EC-5D80B65F011F}"/>
              </a:ext>
            </a:extLst>
          </p:cNvPr>
          <p:cNvSpPr>
            <a:spLocks noGrp="1"/>
          </p:cNvSpPr>
          <p:nvPr>
            <p:ph type="dt" sz="half" idx="10"/>
          </p:nvPr>
        </p:nvSpPr>
        <p:spPr/>
        <p:txBody>
          <a:bodyPr/>
          <a:lstStyle/>
          <a:p>
            <a:endParaRPr lang="cs-CZ"/>
          </a:p>
        </p:txBody>
      </p:sp>
      <p:sp>
        <p:nvSpPr>
          <p:cNvPr id="8" name="Zástupný symbol pro zápatí 7">
            <a:extLst>
              <a:ext uri="{FF2B5EF4-FFF2-40B4-BE49-F238E27FC236}">
                <a16:creationId xmlns:a16="http://schemas.microsoft.com/office/drawing/2014/main" id="{39AB1634-C3B6-FB48-AC18-AA81DC6BF82A}"/>
              </a:ext>
            </a:extLst>
          </p:cNvPr>
          <p:cNvSpPr>
            <a:spLocks noGrp="1"/>
          </p:cNvSpPr>
          <p:nvPr>
            <p:ph type="ftr" sz="quarter" idx="11"/>
          </p:nvPr>
        </p:nvSpPr>
        <p:spPr/>
        <p:txBody>
          <a:bodyPr/>
          <a:lstStyle/>
          <a:p>
            <a:r>
              <a:rPr lang="cs-CZ"/>
              <a:t>Název prezentace | Název kapitoly</a:t>
            </a:r>
          </a:p>
        </p:txBody>
      </p:sp>
      <p:sp>
        <p:nvSpPr>
          <p:cNvPr id="9" name="Zástupný symbol pro číslo snímku 8">
            <a:extLst>
              <a:ext uri="{FF2B5EF4-FFF2-40B4-BE49-F238E27FC236}">
                <a16:creationId xmlns:a16="http://schemas.microsoft.com/office/drawing/2014/main" id="{CB110480-4E56-EF43-8168-F55B8D5B80B5}"/>
              </a:ext>
            </a:extLst>
          </p:cNvPr>
          <p:cNvSpPr>
            <a:spLocks noGrp="1"/>
          </p:cNvSpPr>
          <p:nvPr>
            <p:ph type="sldNum" sz="quarter" idx="12"/>
          </p:nvPr>
        </p:nvSpPr>
        <p:spPr/>
        <p:txBody>
          <a:bodyPr/>
          <a:lstStyle/>
          <a:p>
            <a:fld id="{30D0A111-AE48-3F4A-8BD7-909FEF7F3D06}" type="slidenum">
              <a:rPr lang="cs-CZ" smtClean="0"/>
              <a:t>‹#›</a:t>
            </a:fld>
            <a:endParaRPr lang="cs-CZ"/>
          </a:p>
        </p:txBody>
      </p:sp>
    </p:spTree>
    <p:extLst>
      <p:ext uri="{BB962C8B-B14F-4D97-AF65-F5344CB8AC3E}">
        <p14:creationId xmlns:p14="http://schemas.microsoft.com/office/powerpoint/2010/main" val="3985594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DAC8B6-1478-314D-A755-A7CE19510F07}"/>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F69D0DB2-EAB2-9D42-8C29-470564B69027}"/>
              </a:ext>
            </a:extLst>
          </p:cNvPr>
          <p:cNvSpPr>
            <a:spLocks noGrp="1"/>
          </p:cNvSpPr>
          <p:nvPr>
            <p:ph type="dt" sz="half" idx="10"/>
          </p:nvPr>
        </p:nvSpPr>
        <p:spPr/>
        <p:txBody>
          <a:bodyPr/>
          <a:lstStyle/>
          <a:p>
            <a:endParaRPr lang="cs-CZ"/>
          </a:p>
        </p:txBody>
      </p:sp>
      <p:sp>
        <p:nvSpPr>
          <p:cNvPr id="4" name="Zástupný symbol pro zápatí 3">
            <a:extLst>
              <a:ext uri="{FF2B5EF4-FFF2-40B4-BE49-F238E27FC236}">
                <a16:creationId xmlns:a16="http://schemas.microsoft.com/office/drawing/2014/main" id="{E33301ED-B8D1-4645-9669-7CDB2FD1AEAA}"/>
              </a:ext>
            </a:extLst>
          </p:cNvPr>
          <p:cNvSpPr>
            <a:spLocks noGrp="1"/>
          </p:cNvSpPr>
          <p:nvPr>
            <p:ph type="ftr" sz="quarter" idx="11"/>
          </p:nvPr>
        </p:nvSpPr>
        <p:spPr/>
        <p:txBody>
          <a:bodyPr/>
          <a:lstStyle/>
          <a:p>
            <a:r>
              <a:rPr lang="cs-CZ"/>
              <a:t>Název prezentace | Název kapitoly</a:t>
            </a:r>
          </a:p>
        </p:txBody>
      </p:sp>
      <p:sp>
        <p:nvSpPr>
          <p:cNvPr id="5" name="Zástupný symbol pro číslo snímku 4">
            <a:extLst>
              <a:ext uri="{FF2B5EF4-FFF2-40B4-BE49-F238E27FC236}">
                <a16:creationId xmlns:a16="http://schemas.microsoft.com/office/drawing/2014/main" id="{0A131E11-056B-5847-A2A0-DA53E9B3C9D8}"/>
              </a:ext>
            </a:extLst>
          </p:cNvPr>
          <p:cNvSpPr>
            <a:spLocks noGrp="1"/>
          </p:cNvSpPr>
          <p:nvPr>
            <p:ph type="sldNum" sz="quarter" idx="12"/>
          </p:nvPr>
        </p:nvSpPr>
        <p:spPr/>
        <p:txBody>
          <a:bodyPr/>
          <a:lstStyle/>
          <a:p>
            <a:fld id="{30D0A111-AE48-3F4A-8BD7-909FEF7F3D06}" type="slidenum">
              <a:rPr lang="cs-CZ" smtClean="0"/>
              <a:t>‹#›</a:t>
            </a:fld>
            <a:endParaRPr lang="cs-CZ"/>
          </a:p>
        </p:txBody>
      </p:sp>
    </p:spTree>
    <p:extLst>
      <p:ext uri="{BB962C8B-B14F-4D97-AF65-F5344CB8AC3E}">
        <p14:creationId xmlns:p14="http://schemas.microsoft.com/office/powerpoint/2010/main" val="3921723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EB39A4-A660-1B47-9EC0-97C411BA13E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92FE8ED1-D470-2F46-BD96-674EFBCACC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F7283DBF-BBCD-FC47-BC58-D145296C3B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E0AECD4-C3B7-AE41-95B0-C1C3C2434B0E}"/>
              </a:ext>
            </a:extLst>
          </p:cNvPr>
          <p:cNvSpPr>
            <a:spLocks noGrp="1"/>
          </p:cNvSpPr>
          <p:nvPr>
            <p:ph type="dt" sz="half" idx="10"/>
          </p:nvPr>
        </p:nvSpPr>
        <p:spPr/>
        <p:txBody>
          <a:bodyPr/>
          <a:lstStyle/>
          <a:p>
            <a:endParaRPr lang="cs-CZ"/>
          </a:p>
        </p:txBody>
      </p:sp>
      <p:sp>
        <p:nvSpPr>
          <p:cNvPr id="6" name="Zástupný symbol pro zápatí 5">
            <a:extLst>
              <a:ext uri="{FF2B5EF4-FFF2-40B4-BE49-F238E27FC236}">
                <a16:creationId xmlns:a16="http://schemas.microsoft.com/office/drawing/2014/main" id="{D771EBE9-3D8D-914F-AF23-46DAE89D0F0A}"/>
              </a:ext>
            </a:extLst>
          </p:cNvPr>
          <p:cNvSpPr>
            <a:spLocks noGrp="1"/>
          </p:cNvSpPr>
          <p:nvPr>
            <p:ph type="ftr" sz="quarter" idx="11"/>
          </p:nvPr>
        </p:nvSpPr>
        <p:spPr/>
        <p:txBody>
          <a:bodyPr/>
          <a:lstStyle/>
          <a:p>
            <a:r>
              <a:rPr lang="cs-CZ"/>
              <a:t>Název prezentace | Název kapitoly</a:t>
            </a:r>
          </a:p>
        </p:txBody>
      </p:sp>
      <p:sp>
        <p:nvSpPr>
          <p:cNvPr id="7" name="Zástupný symbol pro číslo snímku 6">
            <a:extLst>
              <a:ext uri="{FF2B5EF4-FFF2-40B4-BE49-F238E27FC236}">
                <a16:creationId xmlns:a16="http://schemas.microsoft.com/office/drawing/2014/main" id="{BE570ABB-6C1F-2345-8602-BAC163502AF5}"/>
              </a:ext>
            </a:extLst>
          </p:cNvPr>
          <p:cNvSpPr>
            <a:spLocks noGrp="1"/>
          </p:cNvSpPr>
          <p:nvPr>
            <p:ph type="sldNum" sz="quarter" idx="12"/>
          </p:nvPr>
        </p:nvSpPr>
        <p:spPr/>
        <p:txBody>
          <a:bodyPr/>
          <a:lstStyle/>
          <a:p>
            <a:fld id="{30D0A111-AE48-3F4A-8BD7-909FEF7F3D06}" type="slidenum">
              <a:rPr lang="cs-CZ" smtClean="0"/>
              <a:t>‹#›</a:t>
            </a:fld>
            <a:endParaRPr lang="cs-CZ"/>
          </a:p>
        </p:txBody>
      </p:sp>
    </p:spTree>
    <p:extLst>
      <p:ext uri="{BB962C8B-B14F-4D97-AF65-F5344CB8AC3E}">
        <p14:creationId xmlns:p14="http://schemas.microsoft.com/office/powerpoint/2010/main" val="91497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134ABB72-27EC-1D42-A110-EDC7D45E9E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3D1E339A-34C2-E348-802D-89519516CA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5E60124-CD8B-A54F-8D0E-9DCC0430CE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cs-CZ"/>
          </a:p>
        </p:txBody>
      </p:sp>
      <p:sp>
        <p:nvSpPr>
          <p:cNvPr id="5" name="Zástupný symbol pro zápatí 4">
            <a:extLst>
              <a:ext uri="{FF2B5EF4-FFF2-40B4-BE49-F238E27FC236}">
                <a16:creationId xmlns:a16="http://schemas.microsoft.com/office/drawing/2014/main" id="{55283494-C262-6745-A064-293D7DA76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a:t>Název prezentace | Název kapitoly</a:t>
            </a:r>
          </a:p>
        </p:txBody>
      </p:sp>
      <p:sp>
        <p:nvSpPr>
          <p:cNvPr id="6" name="Zástupný symbol pro číslo snímku 5">
            <a:extLst>
              <a:ext uri="{FF2B5EF4-FFF2-40B4-BE49-F238E27FC236}">
                <a16:creationId xmlns:a16="http://schemas.microsoft.com/office/drawing/2014/main" id="{1EF41405-0E4A-9541-B389-FC612CF299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D0A111-AE48-3F4A-8BD7-909FEF7F3D06}" type="slidenum">
              <a:rPr lang="cs-CZ" smtClean="0"/>
              <a:t>‹#›</a:t>
            </a:fld>
            <a:endParaRPr lang="cs-CZ"/>
          </a:p>
        </p:txBody>
      </p:sp>
    </p:spTree>
    <p:extLst>
      <p:ext uri="{BB962C8B-B14F-4D97-AF65-F5344CB8AC3E}">
        <p14:creationId xmlns:p14="http://schemas.microsoft.com/office/powerpoint/2010/main" val="2820063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5" r:id="rId5"/>
    <p:sldLayoutId id="2147483652" r:id="rId6"/>
    <p:sldLayoutId id="2147483653" r:id="rId7"/>
    <p:sldLayoutId id="2147483654" r:id="rId8"/>
    <p:sldLayoutId id="2147483656" r:id="rId9"/>
    <p:sldLayoutId id="2147483657" r:id="rId10"/>
    <p:sldLayoutId id="2147483658" r:id="rId11"/>
    <p:sldLayoutId id="2147483659" r:id="rId12"/>
    <p:sldLayoutId id="2147483661" r:id="rId13"/>
    <p:sldLayoutId id="2147483662" r:id="rId14"/>
    <p:sldLayoutId id="2147483663" r:id="rId15"/>
    <p:sldLayoutId id="2147483664" r:id="rId16"/>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jp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Visio_Drawing.vsd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72F3E4-156E-0045-911B-1B54C82DBB8B}"/>
              </a:ext>
            </a:extLst>
          </p:cNvPr>
          <p:cNvSpPr>
            <a:spLocks noGrp="1"/>
          </p:cNvSpPr>
          <p:nvPr>
            <p:ph type="ctrTitle"/>
          </p:nvPr>
        </p:nvSpPr>
        <p:spPr>
          <a:xfrm>
            <a:off x="1349392" y="3142911"/>
            <a:ext cx="9493214" cy="802136"/>
          </a:xfrm>
        </p:spPr>
        <p:txBody>
          <a:bodyPr/>
          <a:lstStyle/>
          <a:p>
            <a:r>
              <a:rPr lang="cs-CZ" sz="4800" dirty="0"/>
              <a:t>1. řádné zasedání </a:t>
            </a:r>
            <a:br>
              <a:rPr lang="cs-CZ" sz="4800" dirty="0"/>
            </a:br>
            <a:r>
              <a:rPr lang="cs-CZ" sz="4800" dirty="0"/>
              <a:t>Monitorovacího výboru IROP 2021-2027</a:t>
            </a:r>
          </a:p>
        </p:txBody>
      </p:sp>
      <p:sp>
        <p:nvSpPr>
          <p:cNvPr id="3" name="Podnadpis 2">
            <a:extLst>
              <a:ext uri="{FF2B5EF4-FFF2-40B4-BE49-F238E27FC236}">
                <a16:creationId xmlns:a16="http://schemas.microsoft.com/office/drawing/2014/main" id="{B70EB2BE-A47F-6743-A95B-DD2D721E2B5C}"/>
              </a:ext>
            </a:extLst>
          </p:cNvPr>
          <p:cNvSpPr>
            <a:spLocks noGrp="1"/>
          </p:cNvSpPr>
          <p:nvPr>
            <p:ph type="subTitle" idx="1"/>
          </p:nvPr>
        </p:nvSpPr>
        <p:spPr>
          <a:xfrm>
            <a:off x="2552699" y="4271143"/>
            <a:ext cx="7086600" cy="365125"/>
          </a:xfrm>
        </p:spPr>
        <p:txBody>
          <a:bodyPr>
            <a:normAutofit fontScale="92500" lnSpcReduction="10000"/>
          </a:bodyPr>
          <a:lstStyle/>
          <a:p>
            <a:r>
              <a:rPr lang="cs-CZ" dirty="0"/>
              <a:t>12. 7. 2022</a:t>
            </a:r>
          </a:p>
        </p:txBody>
      </p:sp>
    </p:spTree>
    <p:extLst>
      <p:ext uri="{BB962C8B-B14F-4D97-AF65-F5344CB8AC3E}">
        <p14:creationId xmlns:p14="http://schemas.microsoft.com/office/powerpoint/2010/main" val="329049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DFB8CB-4922-4FEF-829D-EC1370B8F412}"/>
              </a:ext>
            </a:extLst>
          </p:cNvPr>
          <p:cNvSpPr>
            <a:spLocks noGrp="1"/>
          </p:cNvSpPr>
          <p:nvPr>
            <p:ph type="title"/>
          </p:nvPr>
        </p:nvSpPr>
        <p:spPr>
          <a:xfrm>
            <a:off x="838200" y="365125"/>
            <a:ext cx="10515600" cy="911225"/>
          </a:xfrm>
        </p:spPr>
        <p:txBody>
          <a:bodyPr/>
          <a:lstStyle/>
          <a:p>
            <a:r>
              <a:rPr lang="cs-CZ" dirty="0"/>
              <a:t>PROGRAM</a:t>
            </a:r>
          </a:p>
        </p:txBody>
      </p:sp>
      <p:sp>
        <p:nvSpPr>
          <p:cNvPr id="3" name="Zástupný obsah 2">
            <a:extLst>
              <a:ext uri="{FF2B5EF4-FFF2-40B4-BE49-F238E27FC236}">
                <a16:creationId xmlns:a16="http://schemas.microsoft.com/office/drawing/2014/main" id="{CDDDA15C-D68B-467A-8967-29B33BB6B915}"/>
              </a:ext>
            </a:extLst>
          </p:cNvPr>
          <p:cNvSpPr>
            <a:spLocks noGrp="1"/>
          </p:cNvSpPr>
          <p:nvPr>
            <p:ph idx="1"/>
          </p:nvPr>
        </p:nvSpPr>
        <p:spPr>
          <a:xfrm>
            <a:off x="838200" y="1139825"/>
            <a:ext cx="10515600" cy="5041900"/>
          </a:xfrm>
        </p:spPr>
        <p:txBody>
          <a:bodyPr>
            <a:noAutofit/>
          </a:bodyPr>
          <a:lstStyle/>
          <a:p>
            <a:pPr marL="0" lvl="0" indent="0">
              <a:buNone/>
            </a:pPr>
            <a:r>
              <a:rPr lang="cs-CZ" sz="1050" b="1" dirty="0">
                <a:solidFill>
                  <a:srgbClr val="143E93"/>
                </a:solidFill>
              </a:rPr>
              <a:t>I. blok jednání</a:t>
            </a:r>
          </a:p>
          <a:p>
            <a:pPr marL="0" lvl="0" indent="0">
              <a:buNone/>
            </a:pPr>
            <a:r>
              <a:rPr lang="cs-CZ" sz="1050" b="1" dirty="0"/>
              <a:t>1. Představení Statutu, Etického kodexu a nově zastoupených organizací v MV IROP			10:00 – 10:10</a:t>
            </a:r>
          </a:p>
          <a:p>
            <a:pPr marL="0" lvl="0" indent="0">
              <a:buNone/>
            </a:pPr>
            <a:r>
              <a:rPr lang="cs-CZ" sz="1050" b="1" dirty="0"/>
              <a:t>2. Projednání a schválení jednacího řádu MV IROP 2021-2027				10:10 – 10:25</a:t>
            </a:r>
          </a:p>
          <a:p>
            <a:pPr marL="0" lvl="0" indent="0">
              <a:buNone/>
            </a:pPr>
            <a:r>
              <a:rPr lang="cs-CZ" sz="1050" b="1" dirty="0"/>
              <a:t>3. Projednání programu 1. zasedání MV IROP 2021-2027					10:25 – 10:40</a:t>
            </a:r>
          </a:p>
          <a:p>
            <a:pPr marL="0" lvl="0" indent="0">
              <a:buNone/>
            </a:pPr>
            <a:r>
              <a:rPr lang="cs-CZ" sz="1050" b="1" dirty="0"/>
              <a:t>4. Úvodní slovo předsedy MV IROP 2021-2027 					10:40 – 10:50</a:t>
            </a:r>
          </a:p>
          <a:p>
            <a:pPr marL="0" lvl="0" indent="0">
              <a:buNone/>
            </a:pPr>
            <a:r>
              <a:rPr lang="cs-CZ" sz="1050" b="1" dirty="0"/>
              <a:t>5. Úvodní slovo zástupce Evropské komise 					10:50 – 11:00	</a:t>
            </a:r>
          </a:p>
          <a:p>
            <a:pPr marL="0" lvl="0" indent="0">
              <a:buNone/>
            </a:pPr>
            <a:r>
              <a:rPr lang="cs-CZ" sz="1050" b="1" dirty="0"/>
              <a:t>6. Představení systému schvalování v IROP 2021 – 2027					11:00 – 11:20</a:t>
            </a:r>
          </a:p>
          <a:p>
            <a:pPr marL="0" lvl="0" indent="0">
              <a:buNone/>
            </a:pPr>
            <a:r>
              <a:rPr lang="cs-CZ" sz="1050" b="1" dirty="0"/>
              <a:t>7. Obecná kritéria přijatelnosti a formálních náležitostí; Specifická kritéria přijatelnosti 			11:20 – 12:00</a:t>
            </a:r>
          </a:p>
          <a:p>
            <a:pPr marL="0" lvl="0" indent="0">
              <a:buNone/>
            </a:pPr>
            <a:endParaRPr lang="cs-CZ" sz="1050" b="1" dirty="0"/>
          </a:p>
          <a:p>
            <a:r>
              <a:rPr lang="cs-CZ" sz="1050" b="1" dirty="0">
                <a:solidFill>
                  <a:schemeClr val="accent1">
                    <a:lumMod val="60000"/>
                    <a:lumOff val="40000"/>
                  </a:schemeClr>
                </a:solidFill>
              </a:rPr>
              <a:t>Oběd								12:00 – 12:40</a:t>
            </a:r>
          </a:p>
          <a:p>
            <a:pPr marL="0" indent="0">
              <a:buNone/>
            </a:pPr>
            <a:endParaRPr lang="cs-CZ" sz="1050" b="1" dirty="0"/>
          </a:p>
          <a:p>
            <a:pPr marL="0" indent="0">
              <a:buNone/>
            </a:pPr>
            <a:r>
              <a:rPr lang="cs-CZ" sz="1050" b="1" dirty="0">
                <a:solidFill>
                  <a:srgbClr val="143E93"/>
                </a:solidFill>
              </a:rPr>
              <a:t>II. blok jednání </a:t>
            </a:r>
          </a:p>
          <a:p>
            <a:pPr marL="0" lvl="0" indent="0">
              <a:buNone/>
            </a:pPr>
            <a:r>
              <a:rPr lang="cs-CZ" sz="1050" b="1" dirty="0"/>
              <a:t>7.  Obecná kritéria přijatelnosti a formálních náležitostí; Specifická kritéria přijatelnosti  - pokračování	12:40 – 14:00</a:t>
            </a:r>
            <a:endParaRPr lang="cs-CZ" sz="1050" dirty="0"/>
          </a:p>
          <a:p>
            <a:pPr marL="0" lvl="0" indent="0">
              <a:buNone/>
            </a:pPr>
            <a:r>
              <a:rPr lang="cs-CZ" sz="1050" b="1" dirty="0"/>
              <a:t>8.  Harmonogramu výzev IROP 2021 – 2027 na rok 2022 					14:00 – 14:40</a:t>
            </a:r>
            <a:endParaRPr lang="cs-CZ" sz="1050" dirty="0"/>
          </a:p>
          <a:p>
            <a:pPr marL="0" lvl="0" indent="0">
              <a:buNone/>
            </a:pPr>
            <a:r>
              <a:rPr lang="cs-CZ" sz="1050" b="1" dirty="0"/>
              <a:t>9.  Různé								14:40 – 14:50</a:t>
            </a:r>
            <a:endParaRPr lang="cs-CZ" sz="1050" dirty="0"/>
          </a:p>
          <a:p>
            <a:pPr marL="0" lvl="0" indent="0">
              <a:buNone/>
            </a:pPr>
            <a:r>
              <a:rPr lang="cs-CZ" sz="1050" b="1" dirty="0"/>
              <a:t>10. Závěry								14:50 – 15:00</a:t>
            </a:r>
          </a:p>
          <a:p>
            <a:pPr marL="0" lvl="0" indent="0">
              <a:buNone/>
            </a:pPr>
            <a:endParaRPr lang="cs-CZ" sz="1050" dirty="0"/>
          </a:p>
          <a:p>
            <a:r>
              <a:rPr lang="cs-CZ" sz="1050" b="1" dirty="0" err="1">
                <a:solidFill>
                  <a:schemeClr val="accent1">
                    <a:lumMod val="60000"/>
                    <a:lumOff val="40000"/>
                  </a:schemeClr>
                </a:solidFill>
              </a:rPr>
              <a:t>Coffeebreak</a:t>
            </a:r>
            <a:r>
              <a:rPr lang="cs-CZ" sz="1050" b="1" dirty="0">
                <a:solidFill>
                  <a:schemeClr val="accent1">
                    <a:lumMod val="60000"/>
                    <a:lumOff val="40000"/>
                  </a:schemeClr>
                </a:solidFill>
              </a:rPr>
              <a:t> 							15:00</a:t>
            </a:r>
            <a:r>
              <a:rPr lang="cs-CZ" sz="1050" b="1" dirty="0"/>
              <a:t>			</a:t>
            </a:r>
            <a:endParaRPr lang="cs-CZ" sz="1050" dirty="0"/>
          </a:p>
        </p:txBody>
      </p:sp>
    </p:spTree>
    <p:extLst>
      <p:ext uri="{BB962C8B-B14F-4D97-AF65-F5344CB8AC3E}">
        <p14:creationId xmlns:p14="http://schemas.microsoft.com/office/powerpoint/2010/main" val="5979160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dirty="0"/>
              <a:t> </a:t>
            </a:r>
          </a:p>
        </p:txBody>
      </p:sp>
      <p:graphicFrame>
        <p:nvGraphicFramePr>
          <p:cNvPr id="4" name="Tabulka 5">
            <a:extLst>
              <a:ext uri="{FF2B5EF4-FFF2-40B4-BE49-F238E27FC236}">
                <a16:creationId xmlns:a16="http://schemas.microsoft.com/office/drawing/2014/main" id="{5F18BB00-A50D-462B-9B3F-C6958CB95A3C}"/>
              </a:ext>
            </a:extLst>
          </p:cNvPr>
          <p:cNvGraphicFramePr>
            <a:graphicFrameLocks/>
          </p:cNvGraphicFramePr>
          <p:nvPr>
            <p:extLst>
              <p:ext uri="{D42A27DB-BD31-4B8C-83A1-F6EECF244321}">
                <p14:modId xmlns:p14="http://schemas.microsoft.com/office/powerpoint/2010/main" val="3926212099"/>
              </p:ext>
            </p:extLst>
          </p:nvPr>
        </p:nvGraphicFramePr>
        <p:xfrm>
          <a:off x="433137" y="2119607"/>
          <a:ext cx="11057750" cy="3223755"/>
        </p:xfrm>
        <a:graphic>
          <a:graphicData uri="http://schemas.openxmlformats.org/drawingml/2006/table">
            <a:tbl>
              <a:tblPr firstRow="1" bandRow="1">
                <a:tableStyleId>{5C22544A-7EE6-4342-B048-85BDC9FD1C3A}</a:tableStyleId>
              </a:tblPr>
              <a:tblGrid>
                <a:gridCol w="5674690">
                  <a:extLst>
                    <a:ext uri="{9D8B030D-6E8A-4147-A177-3AD203B41FA5}">
                      <a16:colId xmlns:a16="http://schemas.microsoft.com/office/drawing/2014/main" val="1047633654"/>
                    </a:ext>
                  </a:extLst>
                </a:gridCol>
                <a:gridCol w="3559132">
                  <a:extLst>
                    <a:ext uri="{9D8B030D-6E8A-4147-A177-3AD203B41FA5}">
                      <a16:colId xmlns:a16="http://schemas.microsoft.com/office/drawing/2014/main" val="1827414393"/>
                    </a:ext>
                  </a:extLst>
                </a:gridCol>
                <a:gridCol w="1823928">
                  <a:extLst>
                    <a:ext uri="{9D8B030D-6E8A-4147-A177-3AD203B41FA5}">
                      <a16:colId xmlns:a16="http://schemas.microsoft.com/office/drawing/2014/main" val="477111824"/>
                    </a:ext>
                  </a:extLst>
                </a:gridCol>
              </a:tblGrid>
              <a:tr h="502381">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2583675">
                <a:tc>
                  <a:txBody>
                    <a:bodyPr/>
                    <a:lstStyle/>
                    <a:p>
                      <a:pPr algn="just">
                        <a:lnSpc>
                          <a:spcPct val="130000"/>
                        </a:lnSpc>
                        <a:spcBef>
                          <a:spcPts val="600"/>
                        </a:spcBef>
                        <a:spcAft>
                          <a:spcPts val="0"/>
                        </a:spcAft>
                      </a:pPr>
                      <a:endParaRPr lang="cs-CZ" sz="1400" b="1" dirty="0">
                        <a:effectLst/>
                        <a:latin typeface="Arial" panose="020B0604020202020204" pitchFamily="34" charset="0"/>
                        <a:ea typeface="Times New Roman" panose="02020603050405020304" pitchFamily="18" charset="0"/>
                      </a:endParaRPr>
                    </a:p>
                    <a:p>
                      <a:pPr algn="just">
                        <a:lnSpc>
                          <a:spcPct val="130000"/>
                        </a:lnSpc>
                        <a:spcBef>
                          <a:spcPts val="600"/>
                        </a:spcBef>
                        <a:spcAft>
                          <a:spcPts val="0"/>
                        </a:spcAft>
                      </a:pPr>
                      <a:r>
                        <a:rPr lang="cs-CZ" sz="1400" b="1" dirty="0">
                          <a:effectLst/>
                          <a:latin typeface="Arial" panose="020B0604020202020204" pitchFamily="34" charset="0"/>
                          <a:ea typeface="Times New Roman" panose="02020603050405020304" pitchFamily="18" charset="0"/>
                        </a:rPr>
                        <a:t>Památka je zapsána v některém z uvedených seznamů:</a:t>
                      </a:r>
                      <a:endParaRPr lang="cs-CZ" sz="1400" dirty="0">
                        <a:effectLst/>
                        <a:latin typeface="Arial" panose="020B0604020202020204" pitchFamily="34" charset="0"/>
                        <a:ea typeface="Times New Roman" panose="02020603050405020304" pitchFamily="18" charset="0"/>
                      </a:endParaRPr>
                    </a:p>
                    <a:p>
                      <a:pPr marL="342900" lvl="0" indent="-342900" algn="l">
                        <a:lnSpc>
                          <a:spcPct val="115000"/>
                        </a:lnSpc>
                        <a:spcAft>
                          <a:spcPts val="0"/>
                        </a:spcAft>
                        <a:buFont typeface="Symbol" panose="05050102010706020507" pitchFamily="18" charset="2"/>
                        <a:buChar char=""/>
                      </a:pPr>
                      <a:r>
                        <a:rPr lang="cs-CZ" sz="1400" b="1" dirty="0">
                          <a:effectLst/>
                          <a:latin typeface="Arial" panose="020B0604020202020204" pitchFamily="34" charset="0"/>
                          <a:ea typeface="Times New Roman" panose="02020603050405020304" pitchFamily="18" charset="0"/>
                          <a:cs typeface="Arial" panose="020B0604020202020204" pitchFamily="34" charset="0"/>
                        </a:rPr>
                        <a:t>v Ústředním seznamu kulturních památek ČR jako národní kulturní památka nebo jako kulturní památka, </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Symbol" panose="05050102010706020507" pitchFamily="18" charset="2"/>
                        <a:buChar char=""/>
                      </a:pPr>
                      <a:r>
                        <a:rPr lang="cs-CZ" sz="1400" b="1" dirty="0">
                          <a:effectLst/>
                          <a:latin typeface="Arial" panose="020B0604020202020204" pitchFamily="34" charset="0"/>
                          <a:ea typeface="Times New Roman" panose="02020603050405020304" pitchFamily="18" charset="0"/>
                          <a:cs typeface="Arial" panose="020B0604020202020204" pitchFamily="34" charset="0"/>
                        </a:rPr>
                        <a:t>v Seznamu světového dědictví UNESCO,</a:t>
                      </a:r>
                    </a:p>
                    <a:p>
                      <a:pPr marL="342900" lvl="0" indent="-342900" algn="l">
                        <a:lnSpc>
                          <a:spcPct val="115000"/>
                        </a:lnSpc>
                        <a:spcAft>
                          <a:spcPts val="0"/>
                        </a:spcAft>
                        <a:buFont typeface="Symbol" panose="05050102010706020507" pitchFamily="18" charset="2"/>
                        <a:buChar char=""/>
                      </a:pPr>
                      <a:r>
                        <a:rPr lang="cs-CZ" sz="1400" b="1" dirty="0">
                          <a:effectLst/>
                          <a:latin typeface="Arial" panose="020B0604020202020204" pitchFamily="34" charset="0"/>
                          <a:ea typeface="Calibri" panose="020F0502020204030204" pitchFamily="34" charset="0"/>
                          <a:cs typeface="Times New Roman" panose="02020603050405020304" pitchFamily="18" charset="0"/>
                        </a:rPr>
                        <a:t>v Indikativním</a:t>
                      </a:r>
                      <a:r>
                        <a:rPr lang="cs-CZ" sz="1400" b="1" baseline="0" dirty="0">
                          <a:effectLst/>
                          <a:latin typeface="Arial" panose="020B0604020202020204" pitchFamily="34" charset="0"/>
                          <a:ea typeface="Calibri" panose="020F0502020204030204" pitchFamily="34" charset="0"/>
                          <a:cs typeface="Times New Roman" panose="02020603050405020304" pitchFamily="18" charset="0"/>
                        </a:rPr>
                        <a:t> seznamu statků světového dědictví UNESCO.</a:t>
                      </a:r>
                    </a:p>
                    <a:p>
                      <a:pPr marL="0" lvl="0" indent="0" algn="l">
                        <a:lnSpc>
                          <a:spcPct val="115000"/>
                        </a:lnSpc>
                        <a:spcAft>
                          <a:spcPts val="0"/>
                        </a:spcAft>
                        <a:buFont typeface="Symbol" panose="05050102010706020507" pitchFamily="18" charset="2"/>
                        <a:buNone/>
                      </a:pPr>
                      <a:endParaRPr lang="cs-CZ" sz="1400" baseline="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a:lnSpc>
                          <a:spcPct val="115000"/>
                        </a:lnSpc>
                        <a:spcAft>
                          <a:spcPts val="0"/>
                        </a:spcAft>
                        <a:buFont typeface="Symbol" panose="05050102010706020507" pitchFamily="18" charset="2"/>
                        <a:buNone/>
                      </a:pPr>
                      <a:r>
                        <a:rPr lang="cs-CZ" sz="1400" i="1" baseline="0" dirty="0">
                          <a:effectLst/>
                          <a:latin typeface="Arial" panose="020B0604020202020204" pitchFamily="34" charset="0"/>
                          <a:ea typeface="Calibri" panose="020F0502020204030204" pitchFamily="34" charset="0"/>
                          <a:cs typeface="Times New Roman" panose="02020603050405020304" pitchFamily="18" charset="0"/>
                        </a:rPr>
                        <a:t>Kritérium bude využito ve výzvách pro projekty ITI.</a:t>
                      </a:r>
                      <a:endParaRPr lang="cs-CZ" sz="1400" i="1" dirty="0">
                        <a:effectLst/>
                        <a:latin typeface="Arial" panose="020B0604020202020204" pitchFamily="34" charset="0"/>
                        <a:ea typeface="Calibri" panose="020F0502020204030204" pitchFamily="34" charset="0"/>
                        <a:cs typeface="Times New Roman" panose="02020603050405020304" pitchFamily="18" charset="0"/>
                      </a:endParaRPr>
                    </a:p>
                  </a:txBody>
                  <a:tcPr marL="114300" marR="114300" marT="0" marB="0"/>
                </a:tc>
                <a:tc>
                  <a:txBody>
                    <a:bodyPr/>
                    <a:lstStyle/>
                    <a:p>
                      <a:pPr algn="l">
                        <a:spcBef>
                          <a:spcPts val="600"/>
                        </a:spcBef>
                        <a:spcAft>
                          <a:spcPts val="0"/>
                        </a:spcAft>
                      </a:pPr>
                      <a:endParaRPr lang="cs-CZ" sz="1400" dirty="0">
                        <a:effectLst/>
                        <a:latin typeface="+mj-lt"/>
                        <a:ea typeface="Times New Roman" panose="02020603050405020304" pitchFamily="18" charset="0"/>
                      </a:endParaRPr>
                    </a:p>
                    <a:p>
                      <a:pPr algn="l">
                        <a:spcBef>
                          <a:spcPts val="600"/>
                        </a:spcBef>
                        <a:spcAft>
                          <a:spcPts val="0"/>
                        </a:spcAft>
                      </a:pPr>
                      <a:r>
                        <a:rPr lang="cs-CZ" sz="1400" dirty="0">
                          <a:effectLst/>
                          <a:latin typeface="+mj-lt"/>
                          <a:ea typeface="Times New Roman" panose="02020603050405020304" pitchFamily="18" charset="0"/>
                        </a:rPr>
                        <a:t>ANO – Památka, která je předmětem projektu, je uvedena na některém z uvedených seznamů.</a:t>
                      </a:r>
                    </a:p>
                    <a:p>
                      <a:pPr algn="l">
                        <a:spcBef>
                          <a:spcPts val="600"/>
                        </a:spcBef>
                        <a:spcAft>
                          <a:spcPts val="0"/>
                        </a:spcAft>
                      </a:pPr>
                      <a:endParaRPr lang="cs-CZ" sz="1400" dirty="0">
                        <a:effectLst/>
                        <a:latin typeface="+mj-lt"/>
                        <a:ea typeface="Times New Roman" panose="02020603050405020304" pitchFamily="18" charset="0"/>
                      </a:endParaRPr>
                    </a:p>
                    <a:p>
                      <a:pPr algn="l">
                        <a:spcBef>
                          <a:spcPts val="600"/>
                        </a:spcBef>
                        <a:spcAft>
                          <a:spcPts val="0"/>
                        </a:spcAft>
                      </a:pPr>
                      <a:r>
                        <a:rPr lang="cs-CZ" sz="1400" kern="1200" dirty="0">
                          <a:solidFill>
                            <a:schemeClr val="dk1"/>
                          </a:solidFill>
                          <a:effectLst/>
                          <a:latin typeface="+mj-lt"/>
                          <a:ea typeface="+mn-ea"/>
                          <a:cs typeface="+mn-cs"/>
                        </a:rPr>
                        <a:t>NE – Památka, která je předmětem projektu, není uvedena v žádném z uvedených seznamů.</a:t>
                      </a:r>
                      <a:endParaRPr lang="cs-CZ" sz="1400" dirty="0">
                        <a:effectLst/>
                        <a:latin typeface="+mj-lt"/>
                        <a:ea typeface="Times New Roman" panose="02020603050405020304" pitchFamily="18" charset="0"/>
                      </a:endParaRPr>
                    </a:p>
                  </a:txBody>
                  <a:tcPr marL="114300" marR="114300" marT="0" marB="0"/>
                </a:tc>
                <a:tc>
                  <a:txBody>
                    <a:bodyPr/>
                    <a:lstStyle/>
                    <a:p>
                      <a:pPr marL="342900" lvl="0" indent="-342900" algn="l">
                        <a:spcBef>
                          <a:spcPts val="600"/>
                        </a:spcBef>
                        <a:spcAft>
                          <a:spcPts val="0"/>
                        </a:spcAft>
                        <a:buFont typeface="Symbol" panose="05050102010706020507" pitchFamily="18" charset="2"/>
                        <a:buChar char=""/>
                        <a:tabLst>
                          <a:tab pos="3457575" algn="l"/>
                        </a:tabLst>
                      </a:pPr>
                      <a:r>
                        <a:rPr lang="cs-CZ" sz="900" dirty="0">
                          <a:effectLst/>
                          <a:latin typeface="Arial" panose="020B0604020202020204" pitchFamily="34" charset="0"/>
                          <a:ea typeface="Calibri" panose="020F0502020204030204" pitchFamily="34" charset="0"/>
                          <a:cs typeface="Arial" panose="020B0604020202020204" pitchFamily="34" charset="0"/>
                        </a:rPr>
                        <a:t>Studie proveditelnosti</a:t>
                      </a:r>
                      <a:endParaRPr lang="cs-CZ" sz="1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Bef>
                          <a:spcPts val="600"/>
                        </a:spcBef>
                        <a:spcAft>
                          <a:spcPts val="0"/>
                        </a:spcAft>
                        <a:buFont typeface="Symbol" panose="05050102010706020507" pitchFamily="18" charset="2"/>
                        <a:buChar char=""/>
                        <a:tabLst>
                          <a:tab pos="3457575" algn="l"/>
                        </a:tabLst>
                      </a:pPr>
                      <a:r>
                        <a:rPr lang="cs-CZ" sz="900" dirty="0">
                          <a:effectLst/>
                          <a:latin typeface="Arial" panose="020B0604020202020204" pitchFamily="34" charset="0"/>
                          <a:ea typeface="Calibri" panose="020F0502020204030204" pitchFamily="34" charset="0"/>
                          <a:cs typeface="Arial" panose="020B0604020202020204" pitchFamily="34" charset="0"/>
                        </a:rPr>
                        <a:t>Památkový</a:t>
                      </a:r>
                      <a:r>
                        <a:rPr lang="cs-CZ" sz="900" baseline="0" dirty="0">
                          <a:effectLst/>
                          <a:latin typeface="Arial" panose="020B0604020202020204" pitchFamily="34" charset="0"/>
                          <a:ea typeface="Calibri" panose="020F0502020204030204" pitchFamily="34" charset="0"/>
                          <a:cs typeface="Arial" panose="020B0604020202020204" pitchFamily="34" charset="0"/>
                        </a:rPr>
                        <a:t> Katalog (pamatkovykatalog.cz)</a:t>
                      </a:r>
                      <a:endParaRPr lang="cs-CZ" sz="900" dirty="0">
                        <a:effectLst/>
                        <a:latin typeface="Arial" panose="020B0604020202020204" pitchFamily="34" charset="0"/>
                        <a:ea typeface="Calibri" panose="020F0502020204030204" pitchFamily="34" charset="0"/>
                        <a:cs typeface="Symbol" panose="05050102010706020507" pitchFamily="18" charset="2"/>
                      </a:endParaRPr>
                    </a:p>
                    <a:p>
                      <a:pPr marL="342900" lvl="0" indent="-342900" algn="l">
                        <a:spcAft>
                          <a:spcPts val="0"/>
                        </a:spcAft>
                        <a:buFont typeface="Symbol" panose="05050102010706020507" pitchFamily="18" charset="2"/>
                        <a:buChar char=""/>
                        <a:tabLst>
                          <a:tab pos="3457575" algn="l"/>
                        </a:tabLst>
                      </a:pPr>
                      <a:r>
                        <a:rPr lang="cs-CZ" sz="900" dirty="0">
                          <a:effectLst/>
                          <a:latin typeface="Arial" panose="020B0604020202020204" pitchFamily="34" charset="0"/>
                          <a:ea typeface="Calibri" panose="020F0502020204030204" pitchFamily="34" charset="0"/>
                          <a:cs typeface="Times New Roman" panose="02020603050405020304" pitchFamily="18" charset="0"/>
                        </a:rPr>
                        <a:t>Seznam světového dědictví UNESCO</a:t>
                      </a:r>
                      <a:endParaRPr lang="cs-CZ" sz="11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Bef>
                          <a:spcPts val="600"/>
                        </a:spcBef>
                        <a:spcAft>
                          <a:spcPts val="0"/>
                        </a:spcAft>
                        <a:buFont typeface="Symbol" panose="05050102010706020507" pitchFamily="18" charset="2"/>
                        <a:buChar char=""/>
                        <a:tabLst>
                          <a:tab pos="3457575" algn="l"/>
                        </a:tabLst>
                      </a:pPr>
                      <a:r>
                        <a:rPr lang="cs-CZ" sz="900" dirty="0">
                          <a:effectLst/>
                          <a:latin typeface="Arial" panose="020B0604020202020204" pitchFamily="34" charset="0"/>
                          <a:ea typeface="Calibri" panose="020F0502020204030204" pitchFamily="34" charset="0"/>
                          <a:cs typeface="Arial" panose="020B0604020202020204" pitchFamily="34" charset="0"/>
                        </a:rPr>
                        <a:t>Indikativní seznam světového dědictví UNESCO (kategorie kulturní dědictví)</a:t>
                      </a:r>
                    </a:p>
                    <a:p>
                      <a:pPr marL="342900" lvl="0" indent="-342900" algn="l">
                        <a:spcBef>
                          <a:spcPts val="600"/>
                        </a:spcBef>
                        <a:spcAft>
                          <a:spcPts val="0"/>
                        </a:spcAft>
                        <a:buFont typeface="Symbol" panose="05050102010706020507" pitchFamily="18" charset="2"/>
                        <a:buChar char=""/>
                        <a:tabLst>
                          <a:tab pos="3457575" algn="l"/>
                        </a:tabLst>
                      </a:pPr>
                      <a:r>
                        <a:rPr lang="cs-CZ" sz="900" dirty="0">
                          <a:effectLst/>
                          <a:latin typeface="Arial" panose="020B0604020202020204" pitchFamily="34" charset="0"/>
                          <a:ea typeface="Calibri" panose="020F0502020204030204" pitchFamily="34" charset="0"/>
                          <a:cs typeface="Arial" panose="020B0604020202020204" pitchFamily="34" charset="0"/>
                        </a:rPr>
                        <a:t>Seznam nemovitých</a:t>
                      </a:r>
                      <a:r>
                        <a:rPr lang="cs-CZ" sz="900" baseline="0" dirty="0">
                          <a:effectLst/>
                          <a:latin typeface="Arial" panose="020B0604020202020204" pitchFamily="34" charset="0"/>
                          <a:ea typeface="Calibri" panose="020F0502020204030204" pitchFamily="34" charset="0"/>
                          <a:cs typeface="Arial" panose="020B0604020202020204" pitchFamily="34" charset="0"/>
                        </a:rPr>
                        <a:t> národních kulturních památek</a:t>
                      </a:r>
                    </a:p>
                    <a:p>
                      <a:pPr marL="342900" lvl="0" indent="-342900" algn="l">
                        <a:spcBef>
                          <a:spcPts val="600"/>
                        </a:spcBef>
                        <a:spcAft>
                          <a:spcPts val="0"/>
                        </a:spcAft>
                        <a:buFont typeface="Symbol" panose="05050102010706020507" pitchFamily="18" charset="2"/>
                        <a:buChar char=""/>
                        <a:tabLst>
                          <a:tab pos="3457575" algn="l"/>
                        </a:tabLst>
                      </a:pPr>
                      <a:r>
                        <a:rPr lang="cs-CZ" sz="900" baseline="0" dirty="0">
                          <a:effectLst/>
                          <a:latin typeface="Arial" panose="020B0604020202020204" pitchFamily="34" charset="0"/>
                          <a:ea typeface="Calibri" panose="020F0502020204030204" pitchFamily="34" charset="0"/>
                          <a:cs typeface="Arial" panose="020B0604020202020204" pitchFamily="34" charset="0"/>
                        </a:rPr>
                        <a:t>Seznam nemovitých kulturních památek</a:t>
                      </a:r>
                      <a:endParaRPr lang="cs-CZ" sz="1100" dirty="0">
                        <a:effectLst/>
                        <a:latin typeface="Arial" panose="020B060402020202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1024228120"/>
                  </a:ext>
                </a:extLst>
              </a:tr>
            </a:tbl>
          </a:graphicData>
        </a:graphic>
      </p:graphicFrame>
      <p:sp>
        <p:nvSpPr>
          <p:cNvPr id="8" name="Nadpis 1">
            <a:extLst>
              <a:ext uri="{FF2B5EF4-FFF2-40B4-BE49-F238E27FC236}">
                <a16:creationId xmlns:a16="http://schemas.microsoft.com/office/drawing/2014/main" id="{93F507FC-7B56-44B0-9B83-A7EF8DED7E0B}"/>
              </a:ext>
            </a:extLst>
          </p:cNvPr>
          <p:cNvSpPr txBox="1">
            <a:spLocks/>
          </p:cNvSpPr>
          <p:nvPr/>
        </p:nvSpPr>
        <p:spPr>
          <a:xfrm>
            <a:off x="990600" y="517526"/>
            <a:ext cx="10515600" cy="1024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a:t> </a:t>
            </a:r>
            <a:endParaRPr lang="cs-CZ" dirty="0"/>
          </a:p>
        </p:txBody>
      </p:sp>
      <p:sp>
        <p:nvSpPr>
          <p:cNvPr id="9" name="Nadpis 1">
            <a:extLst>
              <a:ext uri="{FF2B5EF4-FFF2-40B4-BE49-F238E27FC236}">
                <a16:creationId xmlns:a16="http://schemas.microsoft.com/office/drawing/2014/main" id="{93F507FC-7B56-44B0-9B83-A7EF8DED7E0B}"/>
              </a:ext>
            </a:extLst>
          </p:cNvPr>
          <p:cNvSpPr txBox="1">
            <a:spLocks/>
          </p:cNvSpPr>
          <p:nvPr/>
        </p:nvSpPr>
        <p:spPr>
          <a:xfrm>
            <a:off x="1143000" y="669926"/>
            <a:ext cx="10515600" cy="1024288"/>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dirty="0"/>
              <a:t>Specifická kritéria přijatelnosti pro integrované projekty ITI SC 4.4</a:t>
            </a:r>
          </a:p>
        </p:txBody>
      </p:sp>
    </p:spTree>
    <p:extLst>
      <p:ext uri="{BB962C8B-B14F-4D97-AF65-F5344CB8AC3E}">
        <p14:creationId xmlns:p14="http://schemas.microsoft.com/office/powerpoint/2010/main" val="10704783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dirty="0"/>
              <a:t> </a:t>
            </a:r>
          </a:p>
        </p:txBody>
      </p:sp>
      <p:sp>
        <p:nvSpPr>
          <p:cNvPr id="6" name="Zástupný obsah 5">
            <a:extLst>
              <a:ext uri="{FF2B5EF4-FFF2-40B4-BE49-F238E27FC236}">
                <a16:creationId xmlns:a16="http://schemas.microsoft.com/office/drawing/2014/main" id="{6ACF3B1E-FAA2-4426-89F6-063C5F994AF2}"/>
              </a:ext>
            </a:extLst>
          </p:cNvPr>
          <p:cNvSpPr>
            <a:spLocks noGrp="1"/>
          </p:cNvSpPr>
          <p:nvPr>
            <p:ph idx="1"/>
          </p:nvPr>
        </p:nvSpPr>
        <p:spPr>
          <a:xfrm>
            <a:off x="838200" y="1552087"/>
            <a:ext cx="10515600" cy="4351338"/>
          </a:xfrm>
        </p:spPr>
        <p:txBody>
          <a:bodyPr/>
          <a:lstStyle/>
          <a:p>
            <a:pPr>
              <a:buFont typeface="Arial" panose="020B0604020202020204" pitchFamily="34" charset="0"/>
              <a:buChar char="•"/>
            </a:pPr>
            <a:endParaRPr lang="cs-CZ" dirty="0"/>
          </a:p>
          <a:p>
            <a:pPr>
              <a:buFont typeface="Arial" panose="020B0604020202020204" pitchFamily="34" charset="0"/>
              <a:buChar char="•"/>
            </a:pPr>
            <a:r>
              <a:rPr lang="cs-CZ"/>
              <a:t>kritéria </a:t>
            </a:r>
            <a:r>
              <a:rPr lang="cs-CZ" dirty="0"/>
              <a:t>pro CLLD jsou nastavena v souladu s platnou legislativou a cíli dané politiky a zároveň co nejvíce akcentují podněty z území</a:t>
            </a:r>
          </a:p>
          <a:p>
            <a:pPr>
              <a:buFont typeface="Arial" panose="020B0604020202020204" pitchFamily="34" charset="0"/>
              <a:buChar char="•"/>
            </a:pPr>
            <a:endParaRPr lang="cs-CZ" dirty="0"/>
          </a:p>
        </p:txBody>
      </p:sp>
      <p:sp>
        <p:nvSpPr>
          <p:cNvPr id="8" name="Nadpis 1">
            <a:extLst>
              <a:ext uri="{FF2B5EF4-FFF2-40B4-BE49-F238E27FC236}">
                <a16:creationId xmlns:a16="http://schemas.microsoft.com/office/drawing/2014/main" id="{93F507FC-7B56-44B0-9B83-A7EF8DED7E0B}"/>
              </a:ext>
            </a:extLst>
          </p:cNvPr>
          <p:cNvSpPr txBox="1">
            <a:spLocks/>
          </p:cNvSpPr>
          <p:nvPr/>
        </p:nvSpPr>
        <p:spPr>
          <a:xfrm>
            <a:off x="990600" y="517526"/>
            <a:ext cx="10515600" cy="1024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a:t> </a:t>
            </a:r>
            <a:endParaRPr lang="cs-CZ" dirty="0"/>
          </a:p>
        </p:txBody>
      </p:sp>
      <p:sp>
        <p:nvSpPr>
          <p:cNvPr id="9" name="Nadpis 1">
            <a:extLst>
              <a:ext uri="{FF2B5EF4-FFF2-40B4-BE49-F238E27FC236}">
                <a16:creationId xmlns:a16="http://schemas.microsoft.com/office/drawing/2014/main" id="{93F507FC-7B56-44B0-9B83-A7EF8DED7E0B}"/>
              </a:ext>
            </a:extLst>
          </p:cNvPr>
          <p:cNvSpPr txBox="1">
            <a:spLocks/>
          </p:cNvSpPr>
          <p:nvPr/>
        </p:nvSpPr>
        <p:spPr>
          <a:xfrm>
            <a:off x="1143000" y="669926"/>
            <a:ext cx="10515600" cy="1024288"/>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dirty="0"/>
              <a:t>Specifická kritéria přijatelnosti pro integrované projekty CLLD</a:t>
            </a:r>
          </a:p>
        </p:txBody>
      </p:sp>
    </p:spTree>
    <p:extLst>
      <p:ext uri="{BB962C8B-B14F-4D97-AF65-F5344CB8AC3E}">
        <p14:creationId xmlns:p14="http://schemas.microsoft.com/office/powerpoint/2010/main" val="22970010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dirty="0"/>
              <a:t> </a:t>
            </a:r>
          </a:p>
        </p:txBody>
      </p:sp>
      <p:graphicFrame>
        <p:nvGraphicFramePr>
          <p:cNvPr id="4" name="Tabulka 5">
            <a:extLst>
              <a:ext uri="{FF2B5EF4-FFF2-40B4-BE49-F238E27FC236}">
                <a16:creationId xmlns:a16="http://schemas.microsoft.com/office/drawing/2014/main" id="{5F18BB00-A50D-462B-9B3F-C6958CB95A3C}"/>
              </a:ext>
            </a:extLst>
          </p:cNvPr>
          <p:cNvGraphicFramePr>
            <a:graphicFrameLocks/>
          </p:cNvGraphicFramePr>
          <p:nvPr>
            <p:extLst>
              <p:ext uri="{D42A27DB-BD31-4B8C-83A1-F6EECF244321}">
                <p14:modId xmlns:p14="http://schemas.microsoft.com/office/powerpoint/2010/main" val="2112828733"/>
              </p:ext>
            </p:extLst>
          </p:nvPr>
        </p:nvGraphicFramePr>
        <p:xfrm>
          <a:off x="433137" y="1694214"/>
          <a:ext cx="11057750" cy="4419600"/>
        </p:xfrm>
        <a:graphic>
          <a:graphicData uri="http://schemas.openxmlformats.org/drawingml/2006/table">
            <a:tbl>
              <a:tblPr firstRow="1" bandRow="1">
                <a:tableStyleId>{5C22544A-7EE6-4342-B048-85BDC9FD1C3A}</a:tableStyleId>
              </a:tblPr>
              <a:tblGrid>
                <a:gridCol w="5674690">
                  <a:extLst>
                    <a:ext uri="{9D8B030D-6E8A-4147-A177-3AD203B41FA5}">
                      <a16:colId xmlns:a16="http://schemas.microsoft.com/office/drawing/2014/main" val="1047633654"/>
                    </a:ext>
                  </a:extLst>
                </a:gridCol>
                <a:gridCol w="3559132">
                  <a:extLst>
                    <a:ext uri="{9D8B030D-6E8A-4147-A177-3AD203B41FA5}">
                      <a16:colId xmlns:a16="http://schemas.microsoft.com/office/drawing/2014/main" val="1827414393"/>
                    </a:ext>
                  </a:extLst>
                </a:gridCol>
                <a:gridCol w="1823928">
                  <a:extLst>
                    <a:ext uri="{9D8B030D-6E8A-4147-A177-3AD203B41FA5}">
                      <a16:colId xmlns:a16="http://schemas.microsoft.com/office/drawing/2014/main" val="477111824"/>
                    </a:ext>
                  </a:extLst>
                </a:gridCol>
              </a:tblGrid>
              <a:tr h="502381">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2583675">
                <a:tc>
                  <a:txBody>
                    <a:bodyPr/>
                    <a:lstStyle/>
                    <a:p>
                      <a:pPr algn="just">
                        <a:spcBef>
                          <a:spcPts val="600"/>
                        </a:spcBef>
                        <a:spcAft>
                          <a:spcPts val="0"/>
                        </a:spcAft>
                      </a:pPr>
                      <a:endParaRPr lang="cs-CZ" sz="12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200" b="1" kern="1200" dirty="0">
                        <a:solidFill>
                          <a:schemeClr val="dk1"/>
                        </a:solidFill>
                        <a:effectLst/>
                        <a:latin typeface="+mn-lt"/>
                        <a:ea typeface="+mn-ea"/>
                        <a:cs typeface="+mn-cs"/>
                      </a:endParaRPr>
                    </a:p>
                    <a:p>
                      <a:pPr algn="just">
                        <a:spcBef>
                          <a:spcPts val="600"/>
                        </a:spcBef>
                        <a:spcAft>
                          <a:spcPts val="0"/>
                        </a:spcAft>
                      </a:pPr>
                      <a:endParaRPr lang="cs-CZ" sz="1200" b="1" kern="1200" dirty="0">
                        <a:solidFill>
                          <a:schemeClr val="dk1"/>
                        </a:solidFill>
                        <a:effectLst/>
                        <a:latin typeface="+mn-lt"/>
                        <a:ea typeface="+mn-ea"/>
                        <a:cs typeface="+mn-cs"/>
                      </a:endParaRPr>
                    </a:p>
                    <a:p>
                      <a:pPr algn="just">
                        <a:spcBef>
                          <a:spcPts val="600"/>
                        </a:spcBef>
                        <a:spcAft>
                          <a:spcPts val="0"/>
                        </a:spcAft>
                      </a:pPr>
                      <a:endParaRPr lang="cs-CZ" sz="1200" b="1" kern="1200" dirty="0">
                        <a:solidFill>
                          <a:schemeClr val="dk1"/>
                        </a:solidFill>
                        <a:effectLst/>
                        <a:latin typeface="+mn-lt"/>
                        <a:ea typeface="+mn-ea"/>
                        <a:cs typeface="+mn-cs"/>
                      </a:endParaRPr>
                    </a:p>
                    <a:p>
                      <a:pPr algn="just">
                        <a:spcBef>
                          <a:spcPts val="600"/>
                        </a:spcBef>
                        <a:spcAft>
                          <a:spcPts val="0"/>
                        </a:spcAft>
                      </a:pPr>
                      <a:endParaRPr lang="cs-CZ" sz="1200" b="1" kern="1200" dirty="0">
                        <a:solidFill>
                          <a:schemeClr val="dk1"/>
                        </a:solidFill>
                        <a:effectLst/>
                        <a:latin typeface="+mn-lt"/>
                        <a:ea typeface="+mn-ea"/>
                        <a:cs typeface="+mn-cs"/>
                      </a:endParaRPr>
                    </a:p>
                    <a:p>
                      <a:pPr algn="l">
                        <a:spcBef>
                          <a:spcPts val="600"/>
                        </a:spcBef>
                        <a:spcAft>
                          <a:spcPts val="0"/>
                        </a:spcAft>
                      </a:pPr>
                      <a:r>
                        <a:rPr lang="cs-CZ" sz="1800" kern="1200" dirty="0">
                          <a:solidFill>
                            <a:schemeClr val="dk1"/>
                          </a:solidFill>
                          <a:effectLst/>
                          <a:latin typeface="+mn-lt"/>
                          <a:ea typeface="+mn-ea"/>
                          <a:cs typeface="+mn-cs"/>
                        </a:rPr>
                        <a:t>Projekt je v souladu s dokumentem Parametry pro stavby a normativ materiálně technického vybavení pro výkon činností jednotek SDH obcí.</a:t>
                      </a:r>
                      <a:endParaRPr lang="cs-CZ" sz="1400" b="1" kern="1200" dirty="0">
                        <a:solidFill>
                          <a:schemeClr val="dk1"/>
                        </a:solidFill>
                        <a:effectLst/>
                        <a:latin typeface="Arial" panose="020B0604020202020204" pitchFamily="34" charset="0"/>
                        <a:ea typeface="Calibri" panose="020F0502020204030204" pitchFamily="34" charset="0"/>
                        <a:cs typeface="Times New Roman" panose="02020603050405020304" pitchFamily="18" charset="0"/>
                      </a:endParaRPr>
                    </a:p>
                  </a:txBody>
                  <a:tcPr marL="89535" marR="89535" marT="0" marB="0"/>
                </a:tc>
                <a:tc>
                  <a:txBody>
                    <a:bodyPr/>
                    <a:lstStyle/>
                    <a:p>
                      <a:pPr algn="just">
                        <a:spcBef>
                          <a:spcPts val="600"/>
                        </a:spcBef>
                        <a:spcAft>
                          <a:spcPts val="600"/>
                        </a:spcAft>
                      </a:pPr>
                      <a:endParaRPr lang="cs-CZ" sz="1400" dirty="0">
                        <a:effectLst/>
                        <a:latin typeface="Arial" panose="020B0604020202020204" pitchFamily="34" charset="0"/>
                        <a:ea typeface="Times New Roman" panose="02020603050405020304" pitchFamily="18" charset="0"/>
                      </a:endParaRPr>
                    </a:p>
                    <a:p>
                      <a:pPr algn="just">
                        <a:spcBef>
                          <a:spcPts val="600"/>
                        </a:spcBef>
                        <a:spcAft>
                          <a:spcPts val="600"/>
                        </a:spcAft>
                      </a:pPr>
                      <a:r>
                        <a:rPr lang="cs-CZ" sz="1400" dirty="0">
                          <a:effectLst/>
                          <a:latin typeface="Arial" panose="020B0604020202020204" pitchFamily="34" charset="0"/>
                          <a:ea typeface="Times New Roman" panose="02020603050405020304" pitchFamily="18" charset="0"/>
                        </a:rPr>
                        <a:t>ANO – Projekt je v souladu s dokumentem </a:t>
                      </a:r>
                      <a:r>
                        <a:rPr lang="cs-CZ" sz="1400" dirty="0">
                          <a:solidFill>
                            <a:srgbClr val="000000"/>
                          </a:solidFill>
                          <a:effectLst/>
                          <a:latin typeface="Arial" panose="020B0604020202020204" pitchFamily="34" charset="0"/>
                          <a:ea typeface="Times New Roman" panose="02020603050405020304" pitchFamily="18" charset="0"/>
                        </a:rPr>
                        <a:t>Parametry pro stavby a normativ materiálně technického vybavení pro výkon činností jednotek SDH obcí</a:t>
                      </a:r>
                    </a:p>
                    <a:p>
                      <a:pPr algn="just">
                        <a:spcBef>
                          <a:spcPts val="600"/>
                        </a:spcBef>
                        <a:spcAft>
                          <a:spcPts val="600"/>
                        </a:spcAft>
                      </a:pPr>
                      <a:r>
                        <a:rPr lang="cs-CZ" sz="1400" kern="1200" dirty="0">
                          <a:solidFill>
                            <a:schemeClr val="dk1"/>
                          </a:solidFill>
                          <a:effectLst/>
                          <a:latin typeface="+mn-lt"/>
                          <a:ea typeface="+mn-ea"/>
                          <a:cs typeface="+mn-cs"/>
                        </a:rPr>
                        <a:t>NE – Projekt není v souladu s dokumentem Parametry pro stavby a normativ materiálně technického vybavení pro výkon činností jednotek SDH obcí </a:t>
                      </a:r>
                      <a:endParaRPr lang="cs-CZ" sz="1400" dirty="0">
                        <a:effectLst/>
                        <a:latin typeface="Arial" panose="020B0604020202020204" pitchFamily="34" charset="0"/>
                        <a:ea typeface="Times New Roman" panose="02020603050405020304" pitchFamily="18" charset="0"/>
                      </a:endParaRPr>
                    </a:p>
                  </a:txBody>
                  <a:tcPr marL="89535" marR="89535" marT="0" marB="0"/>
                </a:tc>
                <a:tc>
                  <a:txBody>
                    <a:bodyPr/>
                    <a:lstStyle/>
                    <a:p>
                      <a:pPr marL="342900" lvl="0" indent="-342900" algn="l">
                        <a:spcAft>
                          <a:spcPts val="0"/>
                        </a:spcAft>
                        <a:buFont typeface="Symbol" panose="05050102010706020507" pitchFamily="18" charset="2"/>
                        <a:buChar char=""/>
                      </a:pPr>
                      <a:endParaRPr lang="cs-CZ"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endParaRPr lang="cs-CZ"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 o podporu</a:t>
                      </a:r>
                    </a:p>
                    <a:p>
                      <a:pPr marL="0" lvl="0" indent="0" algn="l">
                        <a:spcAft>
                          <a:spcPts val="0"/>
                        </a:spcAft>
                        <a:buFont typeface="Symbol" panose="05050102010706020507" pitchFamily="18" charset="2"/>
                        <a:buNone/>
                      </a:pPr>
                      <a:endParaRPr lang="cs-CZ" sz="1400" dirty="0">
                        <a:effectLst/>
                        <a:latin typeface="Arial" panose="020B0604020202020204" pitchFamily="34" charset="0"/>
                        <a:ea typeface="Calibri" panose="020F0502020204030204" pitchFamily="34" charset="0"/>
                        <a:cs typeface="Symbol" panose="05050102010706020507" pitchFamily="18" charset="2"/>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Podklady pro hodnocení</a:t>
                      </a:r>
                    </a:p>
                    <a:p>
                      <a:pPr marL="342900" lvl="0" indent="-342900" algn="l">
                        <a:spcAft>
                          <a:spcPts val="0"/>
                        </a:spcAft>
                        <a:buFont typeface="Symbol" panose="05050102010706020507" pitchFamily="18" charset="2"/>
                        <a:buChar char=""/>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Parametry pro stavby a normativ materiálně technického vybavení pro výkon činností jednotek SDH obcí</a:t>
                      </a:r>
                    </a:p>
                    <a:p>
                      <a:pPr marL="0" lvl="0" indent="0" algn="l">
                        <a:spcAft>
                          <a:spcPts val="0"/>
                        </a:spcAft>
                        <a:buFont typeface="Symbol" panose="05050102010706020507" pitchFamily="18" charset="2"/>
                        <a:buNone/>
                      </a:pPr>
                      <a:endParaRPr lang="cs-CZ" sz="1400" dirty="0">
                        <a:effectLst/>
                        <a:latin typeface="Arial" panose="020B0604020202020204" pitchFamily="34" charset="0"/>
                        <a:ea typeface="Calibri" panose="020F0502020204030204" pitchFamily="34" charset="0"/>
                        <a:cs typeface="Arial" panose="020B0604020202020204" pitchFamily="34" charset="0"/>
                      </a:endParaRPr>
                    </a:p>
                  </a:txBody>
                  <a:tcPr marL="89535" marR="89535" marT="0" marB="0"/>
                </a:tc>
                <a:extLst>
                  <a:ext uri="{0D108BD9-81ED-4DB2-BD59-A6C34878D82A}">
                    <a16:rowId xmlns:a16="http://schemas.microsoft.com/office/drawing/2014/main" val="1024228120"/>
                  </a:ext>
                </a:extLst>
              </a:tr>
            </a:tbl>
          </a:graphicData>
        </a:graphic>
      </p:graphicFrame>
      <p:sp>
        <p:nvSpPr>
          <p:cNvPr id="8" name="Nadpis 1">
            <a:extLst>
              <a:ext uri="{FF2B5EF4-FFF2-40B4-BE49-F238E27FC236}">
                <a16:creationId xmlns:a16="http://schemas.microsoft.com/office/drawing/2014/main" id="{93F507FC-7B56-44B0-9B83-A7EF8DED7E0B}"/>
              </a:ext>
            </a:extLst>
          </p:cNvPr>
          <p:cNvSpPr txBox="1">
            <a:spLocks/>
          </p:cNvSpPr>
          <p:nvPr/>
        </p:nvSpPr>
        <p:spPr>
          <a:xfrm>
            <a:off x="990600" y="517526"/>
            <a:ext cx="10515600" cy="1024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a:t> </a:t>
            </a:r>
            <a:endParaRPr lang="cs-CZ" dirty="0"/>
          </a:p>
        </p:txBody>
      </p:sp>
      <p:sp>
        <p:nvSpPr>
          <p:cNvPr id="9" name="Nadpis 1">
            <a:extLst>
              <a:ext uri="{FF2B5EF4-FFF2-40B4-BE49-F238E27FC236}">
                <a16:creationId xmlns:a16="http://schemas.microsoft.com/office/drawing/2014/main" id="{93F507FC-7B56-44B0-9B83-A7EF8DED7E0B}"/>
              </a:ext>
            </a:extLst>
          </p:cNvPr>
          <p:cNvSpPr txBox="1">
            <a:spLocks/>
          </p:cNvSpPr>
          <p:nvPr/>
        </p:nvSpPr>
        <p:spPr>
          <a:xfrm>
            <a:off x="1143000" y="669926"/>
            <a:ext cx="10515600" cy="1024288"/>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dirty="0"/>
              <a:t>Specifická kritéria přijatelnosti pro SC 5.1 </a:t>
            </a:r>
          </a:p>
          <a:p>
            <a:pPr algn="ctr"/>
            <a:r>
              <a:rPr lang="cs-CZ" dirty="0"/>
              <a:t>Podpora jednotek sboru dobrovolných hasičů (II, III, V) </a:t>
            </a:r>
          </a:p>
          <a:p>
            <a:pPr algn="ctr"/>
            <a:r>
              <a:rPr lang="cs-CZ" dirty="0"/>
              <a:t>Aktivita pořízení materiálně technického vybavení </a:t>
            </a:r>
          </a:p>
        </p:txBody>
      </p:sp>
    </p:spTree>
    <p:extLst>
      <p:ext uri="{BB962C8B-B14F-4D97-AF65-F5344CB8AC3E}">
        <p14:creationId xmlns:p14="http://schemas.microsoft.com/office/powerpoint/2010/main" val="31894329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dirty="0"/>
              <a:t> </a:t>
            </a:r>
          </a:p>
        </p:txBody>
      </p:sp>
      <p:graphicFrame>
        <p:nvGraphicFramePr>
          <p:cNvPr id="4" name="Tabulka 5">
            <a:extLst>
              <a:ext uri="{FF2B5EF4-FFF2-40B4-BE49-F238E27FC236}">
                <a16:creationId xmlns:a16="http://schemas.microsoft.com/office/drawing/2014/main" id="{5F18BB00-A50D-462B-9B3F-C6958CB95A3C}"/>
              </a:ext>
            </a:extLst>
          </p:cNvPr>
          <p:cNvGraphicFramePr>
            <a:graphicFrameLocks/>
          </p:cNvGraphicFramePr>
          <p:nvPr>
            <p:extLst>
              <p:ext uri="{D42A27DB-BD31-4B8C-83A1-F6EECF244321}">
                <p14:modId xmlns:p14="http://schemas.microsoft.com/office/powerpoint/2010/main" val="2310774300"/>
              </p:ext>
            </p:extLst>
          </p:nvPr>
        </p:nvGraphicFramePr>
        <p:xfrm>
          <a:off x="433137" y="1694214"/>
          <a:ext cx="11057750" cy="3223755"/>
        </p:xfrm>
        <a:graphic>
          <a:graphicData uri="http://schemas.openxmlformats.org/drawingml/2006/table">
            <a:tbl>
              <a:tblPr firstRow="1" bandRow="1">
                <a:tableStyleId>{5C22544A-7EE6-4342-B048-85BDC9FD1C3A}</a:tableStyleId>
              </a:tblPr>
              <a:tblGrid>
                <a:gridCol w="5674690">
                  <a:extLst>
                    <a:ext uri="{9D8B030D-6E8A-4147-A177-3AD203B41FA5}">
                      <a16:colId xmlns:a16="http://schemas.microsoft.com/office/drawing/2014/main" val="1047633654"/>
                    </a:ext>
                  </a:extLst>
                </a:gridCol>
                <a:gridCol w="3559132">
                  <a:extLst>
                    <a:ext uri="{9D8B030D-6E8A-4147-A177-3AD203B41FA5}">
                      <a16:colId xmlns:a16="http://schemas.microsoft.com/office/drawing/2014/main" val="1827414393"/>
                    </a:ext>
                  </a:extLst>
                </a:gridCol>
                <a:gridCol w="1823928">
                  <a:extLst>
                    <a:ext uri="{9D8B030D-6E8A-4147-A177-3AD203B41FA5}">
                      <a16:colId xmlns:a16="http://schemas.microsoft.com/office/drawing/2014/main" val="477111824"/>
                    </a:ext>
                  </a:extLst>
                </a:gridCol>
              </a:tblGrid>
              <a:tr h="502381">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2583675">
                <a:tc>
                  <a:txBody>
                    <a:bodyPr/>
                    <a:lstStyle/>
                    <a:p>
                      <a:pPr algn="just">
                        <a:spcBef>
                          <a:spcPts val="600"/>
                        </a:spcBef>
                        <a:spcAft>
                          <a:spcPts val="0"/>
                        </a:spcAft>
                      </a:pPr>
                      <a:endParaRPr lang="cs-CZ" sz="12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200" b="1" kern="1200" dirty="0">
                        <a:solidFill>
                          <a:schemeClr val="dk1"/>
                        </a:solidFill>
                        <a:effectLst/>
                        <a:latin typeface="+mn-lt"/>
                        <a:ea typeface="+mn-ea"/>
                        <a:cs typeface="+mn-cs"/>
                      </a:endParaRPr>
                    </a:p>
                    <a:p>
                      <a:pPr algn="just">
                        <a:spcBef>
                          <a:spcPts val="600"/>
                        </a:spcBef>
                        <a:spcAft>
                          <a:spcPts val="0"/>
                        </a:spcAft>
                      </a:pPr>
                      <a:endParaRPr lang="cs-CZ" sz="1200" b="1" kern="1200" dirty="0">
                        <a:solidFill>
                          <a:schemeClr val="dk1"/>
                        </a:solidFill>
                        <a:effectLst/>
                        <a:latin typeface="+mn-lt"/>
                        <a:ea typeface="+mn-ea"/>
                        <a:cs typeface="+mn-cs"/>
                      </a:endParaRPr>
                    </a:p>
                    <a:p>
                      <a:pPr algn="just">
                        <a:spcBef>
                          <a:spcPts val="600"/>
                        </a:spcBef>
                        <a:spcAft>
                          <a:spcPts val="0"/>
                        </a:spcAft>
                      </a:pPr>
                      <a:endParaRPr lang="cs-CZ" sz="1200" b="1" kern="1200" dirty="0">
                        <a:solidFill>
                          <a:schemeClr val="dk1"/>
                        </a:solidFill>
                        <a:effectLst/>
                        <a:latin typeface="+mn-lt"/>
                        <a:ea typeface="+mn-ea"/>
                        <a:cs typeface="+mn-cs"/>
                      </a:endParaRPr>
                    </a:p>
                    <a:p>
                      <a:pPr algn="l">
                        <a:spcBef>
                          <a:spcPts val="600"/>
                        </a:spcBef>
                        <a:spcAft>
                          <a:spcPts val="0"/>
                        </a:spcAft>
                      </a:pPr>
                      <a:r>
                        <a:rPr lang="cs-CZ" sz="1800" kern="1200" dirty="0">
                          <a:solidFill>
                            <a:schemeClr val="dk1"/>
                          </a:solidFill>
                          <a:effectLst/>
                          <a:latin typeface="+mn-lt"/>
                          <a:ea typeface="+mn-ea"/>
                          <a:cs typeface="+mn-cs"/>
                        </a:rPr>
                        <a:t>Umělá vodní požární nádrž je ve vlastnictví obce/města.</a:t>
                      </a:r>
                      <a:endParaRPr lang="cs-CZ" sz="1400" b="1" kern="1200" dirty="0">
                        <a:solidFill>
                          <a:schemeClr val="dk1"/>
                        </a:solidFill>
                        <a:effectLst/>
                        <a:latin typeface="Arial" panose="020B0604020202020204" pitchFamily="34" charset="0"/>
                        <a:ea typeface="Calibri" panose="020F0502020204030204" pitchFamily="34" charset="0"/>
                        <a:cs typeface="Times New Roman" panose="02020603050405020304" pitchFamily="18" charset="0"/>
                      </a:endParaRPr>
                    </a:p>
                  </a:txBody>
                  <a:tcPr marL="89535" marR="89535" marT="0" marB="0"/>
                </a:tc>
                <a:tc>
                  <a:txBody>
                    <a:bodyPr/>
                    <a:lstStyle/>
                    <a:p>
                      <a:pPr algn="just">
                        <a:spcBef>
                          <a:spcPts val="600"/>
                        </a:spcBef>
                        <a:spcAft>
                          <a:spcPts val="600"/>
                        </a:spcAft>
                      </a:pPr>
                      <a:endParaRPr lang="cs-CZ" sz="900" dirty="0">
                        <a:effectLst/>
                        <a:latin typeface="Arial" panose="020B0604020202020204" pitchFamily="34" charset="0"/>
                        <a:ea typeface="Times New Roman" panose="02020603050405020304" pitchFamily="18" charset="0"/>
                      </a:endParaRPr>
                    </a:p>
                    <a:p>
                      <a:pPr algn="just">
                        <a:spcBef>
                          <a:spcPts val="600"/>
                        </a:spcBef>
                        <a:spcAft>
                          <a:spcPts val="600"/>
                        </a:spcAft>
                      </a:pPr>
                      <a:endParaRPr lang="cs-CZ" sz="900" dirty="0">
                        <a:effectLst/>
                        <a:latin typeface="Arial" panose="020B0604020202020204" pitchFamily="34" charset="0"/>
                        <a:ea typeface="Times New Roman" panose="02020603050405020304" pitchFamily="18" charset="0"/>
                      </a:endParaRPr>
                    </a:p>
                    <a:p>
                      <a:pPr algn="just">
                        <a:spcBef>
                          <a:spcPts val="600"/>
                        </a:spcBef>
                        <a:spcAft>
                          <a:spcPts val="600"/>
                        </a:spcAft>
                      </a:pPr>
                      <a:r>
                        <a:rPr lang="cs-CZ" sz="1400" dirty="0">
                          <a:effectLst/>
                          <a:latin typeface="Arial" panose="020B0604020202020204" pitchFamily="34" charset="0"/>
                          <a:ea typeface="Times New Roman" panose="02020603050405020304" pitchFamily="18" charset="0"/>
                        </a:rPr>
                        <a:t>ANO – </a:t>
                      </a:r>
                      <a:r>
                        <a:rPr lang="cs-CZ" sz="1400" dirty="0">
                          <a:solidFill>
                            <a:srgbClr val="000000"/>
                          </a:solidFill>
                          <a:effectLst/>
                          <a:latin typeface="Arial" panose="020B0604020202020204" pitchFamily="34" charset="0"/>
                          <a:ea typeface="Times New Roman" panose="02020603050405020304" pitchFamily="18" charset="0"/>
                        </a:rPr>
                        <a:t>Umělá vodní požární nádrž</a:t>
                      </a:r>
                      <a:r>
                        <a:rPr lang="cs-CZ" sz="1400" b="1" i="1" dirty="0">
                          <a:solidFill>
                            <a:srgbClr val="000000"/>
                          </a:solidFill>
                          <a:effectLst/>
                          <a:latin typeface="Arial" panose="020B0604020202020204" pitchFamily="34" charset="0"/>
                          <a:ea typeface="Times New Roman" panose="02020603050405020304" pitchFamily="18" charset="0"/>
                        </a:rPr>
                        <a:t> </a:t>
                      </a:r>
                      <a:r>
                        <a:rPr lang="cs-CZ" sz="1400" dirty="0">
                          <a:effectLst/>
                          <a:latin typeface="Arial" panose="020B0604020202020204" pitchFamily="34" charset="0"/>
                          <a:ea typeface="Times New Roman" panose="02020603050405020304" pitchFamily="18" charset="0"/>
                        </a:rPr>
                        <a:t>je </a:t>
                      </a:r>
                      <a:br>
                        <a:rPr lang="cs-CZ" sz="1400" dirty="0">
                          <a:effectLst/>
                          <a:latin typeface="Arial" panose="020B0604020202020204" pitchFamily="34" charset="0"/>
                          <a:ea typeface="Times New Roman" panose="02020603050405020304" pitchFamily="18" charset="0"/>
                        </a:rPr>
                      </a:br>
                      <a:r>
                        <a:rPr lang="cs-CZ" sz="1400" dirty="0">
                          <a:effectLst/>
                          <a:latin typeface="Arial" panose="020B0604020202020204" pitchFamily="34" charset="0"/>
                          <a:ea typeface="Times New Roman" panose="02020603050405020304" pitchFamily="18" charset="0"/>
                        </a:rPr>
                        <a:t>ve vlastnictví obce/města.</a:t>
                      </a:r>
                    </a:p>
                    <a:p>
                      <a:pPr algn="just">
                        <a:spcBef>
                          <a:spcPts val="600"/>
                        </a:spcBef>
                        <a:spcAft>
                          <a:spcPts val="600"/>
                        </a:spcAft>
                      </a:pPr>
                      <a:endParaRPr lang="cs-CZ" sz="1400" dirty="0">
                        <a:effectLst/>
                        <a:latin typeface="Arial" panose="020B0604020202020204" pitchFamily="34" charset="0"/>
                        <a:ea typeface="Times New Roman" panose="02020603050405020304" pitchFamily="18" charset="0"/>
                      </a:endParaRPr>
                    </a:p>
                    <a:p>
                      <a:pPr algn="just">
                        <a:spcBef>
                          <a:spcPts val="600"/>
                        </a:spcBef>
                        <a:spcAft>
                          <a:spcPts val="600"/>
                        </a:spcAft>
                      </a:pPr>
                      <a:r>
                        <a:rPr lang="cs-CZ" sz="1400" kern="1200" dirty="0">
                          <a:solidFill>
                            <a:schemeClr val="dk1"/>
                          </a:solidFill>
                          <a:effectLst/>
                          <a:latin typeface="+mn-lt"/>
                          <a:ea typeface="+mn-ea"/>
                          <a:cs typeface="+mn-cs"/>
                        </a:rPr>
                        <a:t>NE – Umělá vodní požární nádrže není </a:t>
                      </a:r>
                      <a:br>
                        <a:rPr lang="cs-CZ" sz="1400" kern="1200" dirty="0">
                          <a:solidFill>
                            <a:schemeClr val="dk1"/>
                          </a:solidFill>
                          <a:effectLst/>
                          <a:latin typeface="+mn-lt"/>
                          <a:ea typeface="+mn-ea"/>
                          <a:cs typeface="+mn-cs"/>
                        </a:rPr>
                      </a:br>
                      <a:r>
                        <a:rPr lang="cs-CZ" sz="1400" kern="1200" dirty="0">
                          <a:solidFill>
                            <a:schemeClr val="dk1"/>
                          </a:solidFill>
                          <a:effectLst/>
                          <a:latin typeface="+mn-lt"/>
                          <a:ea typeface="+mn-ea"/>
                          <a:cs typeface="+mn-cs"/>
                        </a:rPr>
                        <a:t>ve vlastnictví obce/města. </a:t>
                      </a:r>
                      <a:endParaRPr lang="cs-CZ" sz="1400" dirty="0">
                        <a:effectLst/>
                        <a:latin typeface="Arial" panose="020B0604020202020204" pitchFamily="34" charset="0"/>
                        <a:ea typeface="Times New Roman" panose="02020603050405020304" pitchFamily="18" charset="0"/>
                      </a:endParaRPr>
                    </a:p>
                  </a:txBody>
                  <a:tcPr marL="89535" marR="89535" marT="0" marB="0"/>
                </a:tc>
                <a:tc>
                  <a:txBody>
                    <a:bodyPr/>
                    <a:lstStyle/>
                    <a:p>
                      <a:pPr marL="342900" lvl="0" indent="-342900" algn="l">
                        <a:spcAft>
                          <a:spcPts val="0"/>
                        </a:spcAft>
                        <a:buFont typeface="Symbol" panose="05050102010706020507" pitchFamily="18" charset="2"/>
                        <a:buChar char=""/>
                      </a:pPr>
                      <a:endParaRPr lang="cs-CZ"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endParaRPr lang="cs-CZ"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 o podporu</a:t>
                      </a:r>
                    </a:p>
                    <a:p>
                      <a:pPr marL="0" lvl="0" indent="0" algn="l">
                        <a:spcAft>
                          <a:spcPts val="0"/>
                        </a:spcAft>
                        <a:buFont typeface="Symbol" panose="05050102010706020507" pitchFamily="18" charset="2"/>
                        <a:buNone/>
                      </a:pPr>
                      <a:endParaRPr lang="cs-CZ" sz="1400" dirty="0">
                        <a:effectLst/>
                        <a:latin typeface="Arial" panose="020B0604020202020204" pitchFamily="34" charset="0"/>
                        <a:ea typeface="Calibri" panose="020F0502020204030204" pitchFamily="34" charset="0"/>
                        <a:cs typeface="Symbol" panose="05050102010706020507" pitchFamily="18" charset="2"/>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Podklady pro hodnocení</a:t>
                      </a:r>
                    </a:p>
                    <a:p>
                      <a:pPr marL="0" lvl="0" indent="0" algn="l">
                        <a:spcAft>
                          <a:spcPts val="0"/>
                        </a:spcAft>
                        <a:buFont typeface="Symbol" panose="05050102010706020507" pitchFamily="18" charset="2"/>
                        <a:buNone/>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Stanovisko HZS ČR</a:t>
                      </a:r>
                    </a:p>
                    <a:p>
                      <a:pPr marL="342900" lvl="0" indent="-342900" algn="l">
                        <a:spcAft>
                          <a:spcPts val="0"/>
                        </a:spcAft>
                        <a:buFont typeface="Symbol" panose="05050102010706020507" pitchFamily="18" charset="2"/>
                        <a:buChar char=""/>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l">
                        <a:spcAft>
                          <a:spcPts val="0"/>
                        </a:spcAft>
                        <a:buFont typeface="Symbol" panose="05050102010706020507" pitchFamily="18" charset="2"/>
                        <a:buNone/>
                      </a:pPr>
                      <a:endParaRPr lang="cs-CZ" sz="1400" dirty="0">
                        <a:effectLst/>
                        <a:latin typeface="Arial" panose="020B0604020202020204" pitchFamily="34" charset="0"/>
                        <a:ea typeface="Calibri" panose="020F0502020204030204" pitchFamily="34" charset="0"/>
                        <a:cs typeface="Arial" panose="020B0604020202020204" pitchFamily="34" charset="0"/>
                      </a:endParaRPr>
                    </a:p>
                  </a:txBody>
                  <a:tcPr marL="89535" marR="89535" marT="0" marB="0"/>
                </a:tc>
                <a:extLst>
                  <a:ext uri="{0D108BD9-81ED-4DB2-BD59-A6C34878D82A}">
                    <a16:rowId xmlns:a16="http://schemas.microsoft.com/office/drawing/2014/main" val="1024228120"/>
                  </a:ext>
                </a:extLst>
              </a:tr>
            </a:tbl>
          </a:graphicData>
        </a:graphic>
      </p:graphicFrame>
      <p:sp>
        <p:nvSpPr>
          <p:cNvPr id="8" name="Nadpis 1">
            <a:extLst>
              <a:ext uri="{FF2B5EF4-FFF2-40B4-BE49-F238E27FC236}">
                <a16:creationId xmlns:a16="http://schemas.microsoft.com/office/drawing/2014/main" id="{93F507FC-7B56-44B0-9B83-A7EF8DED7E0B}"/>
              </a:ext>
            </a:extLst>
          </p:cNvPr>
          <p:cNvSpPr txBox="1">
            <a:spLocks/>
          </p:cNvSpPr>
          <p:nvPr/>
        </p:nvSpPr>
        <p:spPr>
          <a:xfrm>
            <a:off x="990600" y="517526"/>
            <a:ext cx="10515600" cy="1024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a:t> </a:t>
            </a:r>
            <a:endParaRPr lang="cs-CZ" dirty="0"/>
          </a:p>
        </p:txBody>
      </p:sp>
      <p:sp>
        <p:nvSpPr>
          <p:cNvPr id="9" name="Nadpis 1">
            <a:extLst>
              <a:ext uri="{FF2B5EF4-FFF2-40B4-BE49-F238E27FC236}">
                <a16:creationId xmlns:a16="http://schemas.microsoft.com/office/drawing/2014/main" id="{93F507FC-7B56-44B0-9B83-A7EF8DED7E0B}"/>
              </a:ext>
            </a:extLst>
          </p:cNvPr>
          <p:cNvSpPr txBox="1">
            <a:spLocks/>
          </p:cNvSpPr>
          <p:nvPr/>
        </p:nvSpPr>
        <p:spPr>
          <a:xfrm>
            <a:off x="1143000" y="669926"/>
            <a:ext cx="10515600" cy="1024288"/>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dirty="0"/>
              <a:t>Specifická kritéria přijatelnosti pro SC 5.1 </a:t>
            </a:r>
          </a:p>
          <a:p>
            <a:pPr algn="ctr"/>
            <a:r>
              <a:rPr lang="cs-CZ" dirty="0"/>
              <a:t>Podpora jednotek sboru dobrovolných hasičů (II, III, V) </a:t>
            </a:r>
          </a:p>
          <a:p>
            <a:pPr algn="ctr"/>
            <a:r>
              <a:rPr lang="cs-CZ" dirty="0"/>
              <a:t>Umělé vodní požární nádrže</a:t>
            </a:r>
          </a:p>
        </p:txBody>
      </p:sp>
    </p:spTree>
    <p:extLst>
      <p:ext uri="{BB962C8B-B14F-4D97-AF65-F5344CB8AC3E}">
        <p14:creationId xmlns:p14="http://schemas.microsoft.com/office/powerpoint/2010/main" val="39418245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dirty="0"/>
              <a:t> </a:t>
            </a:r>
          </a:p>
        </p:txBody>
      </p:sp>
      <p:graphicFrame>
        <p:nvGraphicFramePr>
          <p:cNvPr id="4" name="Tabulka 5">
            <a:extLst>
              <a:ext uri="{FF2B5EF4-FFF2-40B4-BE49-F238E27FC236}">
                <a16:creationId xmlns:a16="http://schemas.microsoft.com/office/drawing/2014/main" id="{5F18BB00-A50D-462B-9B3F-C6958CB95A3C}"/>
              </a:ext>
            </a:extLst>
          </p:cNvPr>
          <p:cNvGraphicFramePr>
            <a:graphicFrameLocks/>
          </p:cNvGraphicFramePr>
          <p:nvPr>
            <p:extLst>
              <p:ext uri="{D42A27DB-BD31-4B8C-83A1-F6EECF244321}">
                <p14:modId xmlns:p14="http://schemas.microsoft.com/office/powerpoint/2010/main" val="1247266866"/>
              </p:ext>
            </p:extLst>
          </p:nvPr>
        </p:nvGraphicFramePr>
        <p:xfrm>
          <a:off x="433137" y="2119607"/>
          <a:ext cx="11057750" cy="3383280"/>
        </p:xfrm>
        <a:graphic>
          <a:graphicData uri="http://schemas.openxmlformats.org/drawingml/2006/table">
            <a:tbl>
              <a:tblPr firstRow="1" bandRow="1">
                <a:tableStyleId>{5C22544A-7EE6-4342-B048-85BDC9FD1C3A}</a:tableStyleId>
              </a:tblPr>
              <a:tblGrid>
                <a:gridCol w="5674690">
                  <a:extLst>
                    <a:ext uri="{9D8B030D-6E8A-4147-A177-3AD203B41FA5}">
                      <a16:colId xmlns:a16="http://schemas.microsoft.com/office/drawing/2014/main" val="1047633654"/>
                    </a:ext>
                  </a:extLst>
                </a:gridCol>
                <a:gridCol w="3559132">
                  <a:extLst>
                    <a:ext uri="{9D8B030D-6E8A-4147-A177-3AD203B41FA5}">
                      <a16:colId xmlns:a16="http://schemas.microsoft.com/office/drawing/2014/main" val="1827414393"/>
                    </a:ext>
                  </a:extLst>
                </a:gridCol>
                <a:gridCol w="1823928">
                  <a:extLst>
                    <a:ext uri="{9D8B030D-6E8A-4147-A177-3AD203B41FA5}">
                      <a16:colId xmlns:a16="http://schemas.microsoft.com/office/drawing/2014/main" val="477111824"/>
                    </a:ext>
                  </a:extLst>
                </a:gridCol>
              </a:tblGrid>
              <a:tr h="502381">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2583675">
                <a:tc>
                  <a:txBody>
                    <a:bodyPr/>
                    <a:lstStyle/>
                    <a:p>
                      <a:pPr algn="just">
                        <a:spcBef>
                          <a:spcPts val="600"/>
                        </a:spcBef>
                        <a:spcAft>
                          <a:spcPts val="0"/>
                        </a:spcAft>
                      </a:pPr>
                      <a:endParaRPr lang="cs-CZ" sz="12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2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2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200" b="1" kern="1200" dirty="0">
                        <a:solidFill>
                          <a:schemeClr val="dk1"/>
                        </a:solidFill>
                        <a:effectLst/>
                        <a:latin typeface="+mn-lt"/>
                        <a:ea typeface="+mn-ea"/>
                        <a:cs typeface="+mn-cs"/>
                      </a:endParaRPr>
                    </a:p>
                    <a:p>
                      <a:pPr algn="just">
                        <a:spcBef>
                          <a:spcPts val="600"/>
                        </a:spcBef>
                        <a:spcAft>
                          <a:spcPts val="0"/>
                        </a:spcAft>
                      </a:pPr>
                      <a:r>
                        <a:rPr lang="cs-CZ" sz="1400" b="1" kern="1200" dirty="0">
                          <a:solidFill>
                            <a:schemeClr val="dk1"/>
                          </a:solidFill>
                          <a:effectLst/>
                          <a:latin typeface="+mn-lt"/>
                          <a:ea typeface="+mn-ea"/>
                          <a:cs typeface="+mn-cs"/>
                        </a:rPr>
                        <a:t>Projekt byl projednán s občany.</a:t>
                      </a:r>
                      <a:endParaRPr lang="cs-CZ" sz="1400" b="1" kern="1200" dirty="0">
                        <a:solidFill>
                          <a:schemeClr val="dk1"/>
                        </a:solidFill>
                        <a:effectLst/>
                        <a:latin typeface="Arial" panose="020B0604020202020204" pitchFamily="34" charset="0"/>
                        <a:ea typeface="Calibri" panose="020F0502020204030204" pitchFamily="34" charset="0"/>
                        <a:cs typeface="Times New Roman" panose="02020603050405020304" pitchFamily="18" charset="0"/>
                      </a:endParaRPr>
                    </a:p>
                  </a:txBody>
                  <a:tcPr marL="89535" marR="89535" marT="0" marB="0"/>
                </a:tc>
                <a:tc>
                  <a:txBody>
                    <a:bodyPr/>
                    <a:lstStyle/>
                    <a:p>
                      <a:pPr algn="l">
                        <a:spcBef>
                          <a:spcPts val="600"/>
                        </a:spcBef>
                        <a:spcAft>
                          <a:spcPts val="0"/>
                        </a:spcAft>
                      </a:pPr>
                      <a:endParaRPr lang="cs-CZ" sz="1200" dirty="0">
                        <a:effectLst/>
                        <a:latin typeface="+mj-lt"/>
                        <a:ea typeface="Times New Roman" panose="02020603050405020304" pitchFamily="18" charset="0"/>
                      </a:endParaRPr>
                    </a:p>
                    <a:p>
                      <a:pPr algn="l">
                        <a:spcBef>
                          <a:spcPts val="600"/>
                        </a:spcBef>
                        <a:spcAft>
                          <a:spcPts val="0"/>
                        </a:spcAft>
                      </a:pPr>
                      <a:endParaRPr lang="cs-CZ" sz="1200" dirty="0">
                        <a:effectLst/>
                        <a:latin typeface="+mj-lt"/>
                        <a:ea typeface="Times New Roman" panose="02020603050405020304" pitchFamily="18" charset="0"/>
                      </a:endParaRPr>
                    </a:p>
                    <a:p>
                      <a:pPr algn="l">
                        <a:spcBef>
                          <a:spcPts val="600"/>
                        </a:spcBef>
                        <a:spcAft>
                          <a:spcPts val="0"/>
                        </a:spcAft>
                      </a:pPr>
                      <a:endParaRPr lang="cs-CZ" sz="1200" dirty="0">
                        <a:effectLst/>
                        <a:latin typeface="+mj-lt"/>
                        <a:ea typeface="Times New Roman" panose="02020603050405020304" pitchFamily="18" charset="0"/>
                      </a:endParaRPr>
                    </a:p>
                    <a:p>
                      <a:pPr algn="l">
                        <a:spcBef>
                          <a:spcPts val="600"/>
                        </a:spcBef>
                        <a:spcAft>
                          <a:spcPts val="0"/>
                        </a:spcAft>
                      </a:pPr>
                      <a:r>
                        <a:rPr lang="cs-CZ" sz="1400" dirty="0">
                          <a:effectLst/>
                          <a:latin typeface="+mj-lt"/>
                          <a:ea typeface="Times New Roman" panose="02020603050405020304" pitchFamily="18" charset="0"/>
                        </a:rPr>
                        <a:t>ANO – Žadatel doložil, že projekt byl projednán s občany.</a:t>
                      </a:r>
                    </a:p>
                    <a:p>
                      <a:pPr algn="l">
                        <a:spcBef>
                          <a:spcPts val="600"/>
                        </a:spcBef>
                        <a:spcAft>
                          <a:spcPts val="0"/>
                        </a:spcAft>
                      </a:pPr>
                      <a:endParaRPr lang="cs-CZ" sz="1400" dirty="0">
                        <a:effectLst/>
                        <a:latin typeface="+mj-lt"/>
                        <a:ea typeface="Times New Roman" panose="02020603050405020304" pitchFamily="18" charset="0"/>
                      </a:endParaRPr>
                    </a:p>
                    <a:p>
                      <a:pPr algn="l">
                        <a:spcBef>
                          <a:spcPts val="600"/>
                        </a:spcBef>
                        <a:spcAft>
                          <a:spcPts val="0"/>
                        </a:spcAft>
                      </a:pPr>
                      <a:r>
                        <a:rPr lang="cs-CZ" sz="1400" kern="1200" dirty="0">
                          <a:solidFill>
                            <a:schemeClr val="dk1"/>
                          </a:solidFill>
                          <a:effectLst/>
                          <a:latin typeface="+mj-lt"/>
                          <a:ea typeface="+mn-ea"/>
                          <a:cs typeface="+mn-cs"/>
                        </a:rPr>
                        <a:t>NE – Žadatel nedoložil, že projekt byl projednán s občany.</a:t>
                      </a:r>
                      <a:endParaRPr lang="cs-CZ" sz="1400" dirty="0">
                        <a:effectLst/>
                        <a:latin typeface="+mj-lt"/>
                        <a:ea typeface="Times New Roman" panose="02020603050405020304" pitchFamily="18" charset="0"/>
                      </a:endParaRPr>
                    </a:p>
                  </a:txBody>
                  <a:tcPr marL="89535" marR="89535" marT="0" marB="0"/>
                </a:tc>
                <a:tc>
                  <a:txBody>
                    <a:bodyPr/>
                    <a:lstStyle/>
                    <a:p>
                      <a:pPr marL="342900" lvl="0" indent="-342900" algn="l">
                        <a:spcAft>
                          <a:spcPts val="0"/>
                        </a:spcAft>
                        <a:buFont typeface="Symbol" panose="05050102010706020507" pitchFamily="18" charset="2"/>
                        <a:buChar char=""/>
                      </a:pPr>
                      <a:endParaRPr lang="cs-CZ"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Žádost o podporu</a:t>
                      </a:r>
                    </a:p>
                    <a:p>
                      <a:pPr marL="0" lvl="0" indent="0" algn="l">
                        <a:spcAft>
                          <a:spcPts val="0"/>
                        </a:spcAft>
                        <a:buFont typeface="Symbol" panose="05050102010706020507" pitchFamily="18" charset="2"/>
                        <a:buNone/>
                      </a:pPr>
                      <a:endParaRPr lang="cs-CZ" sz="1200" dirty="0">
                        <a:effectLst/>
                        <a:latin typeface="Arial" panose="020B0604020202020204" pitchFamily="34" charset="0"/>
                        <a:ea typeface="Calibri" panose="020F0502020204030204" pitchFamily="34" charset="0"/>
                        <a:cs typeface="Symbol" panose="05050102010706020507" pitchFamily="18" charset="2"/>
                      </a:endParaRPr>
                    </a:p>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Podklady pro hodnocení</a:t>
                      </a:r>
                    </a:p>
                    <a:p>
                      <a:pPr marL="0" lvl="0" indent="0" algn="l">
                        <a:spcAft>
                          <a:spcPts val="0"/>
                        </a:spcAft>
                        <a:buFont typeface="Symbol" panose="05050102010706020507" pitchFamily="18" charset="2"/>
                        <a:buNone/>
                      </a:pPr>
                      <a:endParaRPr lang="cs-CZ"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Doklad o projednání s projektu</a:t>
                      </a:r>
                      <a:r>
                        <a:rPr lang="cs-CZ" sz="1200" baseline="0" dirty="0">
                          <a:effectLst/>
                          <a:latin typeface="Arial" panose="020B0604020202020204" pitchFamily="34" charset="0"/>
                          <a:ea typeface="Calibri" panose="020F0502020204030204" pitchFamily="34" charset="0"/>
                          <a:cs typeface="Arial" panose="020B0604020202020204" pitchFamily="34" charset="0"/>
                        </a:rPr>
                        <a:t> s občany (např. pozvánka k veřejné diskusi, zápis, prezenční listina, výstupy dotazníkového šetření)</a:t>
                      </a:r>
                      <a:endParaRPr lang="cs-CZ" sz="1200" dirty="0">
                        <a:effectLst/>
                        <a:latin typeface="Arial" panose="020B0604020202020204" pitchFamily="34" charset="0"/>
                        <a:ea typeface="Calibri" panose="020F0502020204030204" pitchFamily="34" charset="0"/>
                        <a:cs typeface="Symbol" panose="05050102010706020507" pitchFamily="18" charset="2"/>
                      </a:endParaRPr>
                    </a:p>
                  </a:txBody>
                  <a:tcPr marL="89535" marR="89535" marT="0" marB="0"/>
                </a:tc>
                <a:extLst>
                  <a:ext uri="{0D108BD9-81ED-4DB2-BD59-A6C34878D82A}">
                    <a16:rowId xmlns:a16="http://schemas.microsoft.com/office/drawing/2014/main" val="1024228120"/>
                  </a:ext>
                </a:extLst>
              </a:tr>
            </a:tbl>
          </a:graphicData>
        </a:graphic>
      </p:graphicFrame>
      <p:sp>
        <p:nvSpPr>
          <p:cNvPr id="8" name="Nadpis 1">
            <a:extLst>
              <a:ext uri="{FF2B5EF4-FFF2-40B4-BE49-F238E27FC236}">
                <a16:creationId xmlns:a16="http://schemas.microsoft.com/office/drawing/2014/main" id="{93F507FC-7B56-44B0-9B83-A7EF8DED7E0B}"/>
              </a:ext>
            </a:extLst>
          </p:cNvPr>
          <p:cNvSpPr txBox="1">
            <a:spLocks/>
          </p:cNvSpPr>
          <p:nvPr/>
        </p:nvSpPr>
        <p:spPr>
          <a:xfrm>
            <a:off x="990600" y="517526"/>
            <a:ext cx="10515600" cy="1024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a:t> </a:t>
            </a:r>
            <a:endParaRPr lang="cs-CZ" dirty="0"/>
          </a:p>
        </p:txBody>
      </p:sp>
      <p:sp>
        <p:nvSpPr>
          <p:cNvPr id="9" name="Nadpis 1">
            <a:extLst>
              <a:ext uri="{FF2B5EF4-FFF2-40B4-BE49-F238E27FC236}">
                <a16:creationId xmlns:a16="http://schemas.microsoft.com/office/drawing/2014/main" id="{93F507FC-7B56-44B0-9B83-A7EF8DED7E0B}"/>
              </a:ext>
            </a:extLst>
          </p:cNvPr>
          <p:cNvSpPr txBox="1">
            <a:spLocks/>
          </p:cNvSpPr>
          <p:nvPr/>
        </p:nvSpPr>
        <p:spPr>
          <a:xfrm>
            <a:off x="1143000" y="669926"/>
            <a:ext cx="10515600" cy="1024288"/>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dirty="0"/>
              <a:t>Specifická kritéria přijatelnosti pro SC 5.1 </a:t>
            </a:r>
          </a:p>
          <a:p>
            <a:pPr algn="ctr"/>
            <a:r>
              <a:rPr lang="cs-CZ" dirty="0"/>
              <a:t>Veřejná prostranství</a:t>
            </a:r>
          </a:p>
        </p:txBody>
      </p:sp>
    </p:spTree>
    <p:extLst>
      <p:ext uri="{BB962C8B-B14F-4D97-AF65-F5344CB8AC3E}">
        <p14:creationId xmlns:p14="http://schemas.microsoft.com/office/powerpoint/2010/main" val="12101758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dirty="0"/>
              <a:t> </a:t>
            </a:r>
          </a:p>
        </p:txBody>
      </p:sp>
      <p:graphicFrame>
        <p:nvGraphicFramePr>
          <p:cNvPr id="4" name="Tabulka 5">
            <a:extLst>
              <a:ext uri="{FF2B5EF4-FFF2-40B4-BE49-F238E27FC236}">
                <a16:creationId xmlns:a16="http://schemas.microsoft.com/office/drawing/2014/main" id="{5F18BB00-A50D-462B-9B3F-C6958CB95A3C}"/>
              </a:ext>
            </a:extLst>
          </p:cNvPr>
          <p:cNvGraphicFramePr>
            <a:graphicFrameLocks/>
          </p:cNvGraphicFramePr>
          <p:nvPr>
            <p:extLst>
              <p:ext uri="{D42A27DB-BD31-4B8C-83A1-F6EECF244321}">
                <p14:modId xmlns:p14="http://schemas.microsoft.com/office/powerpoint/2010/main" val="3470037173"/>
              </p:ext>
            </p:extLst>
          </p:nvPr>
        </p:nvGraphicFramePr>
        <p:xfrm>
          <a:off x="433137" y="2119607"/>
          <a:ext cx="11057750" cy="4183444"/>
        </p:xfrm>
        <a:graphic>
          <a:graphicData uri="http://schemas.openxmlformats.org/drawingml/2006/table">
            <a:tbl>
              <a:tblPr firstRow="1" bandRow="1">
                <a:tableStyleId>{5C22544A-7EE6-4342-B048-85BDC9FD1C3A}</a:tableStyleId>
              </a:tblPr>
              <a:tblGrid>
                <a:gridCol w="5674690">
                  <a:extLst>
                    <a:ext uri="{9D8B030D-6E8A-4147-A177-3AD203B41FA5}">
                      <a16:colId xmlns:a16="http://schemas.microsoft.com/office/drawing/2014/main" val="1047633654"/>
                    </a:ext>
                  </a:extLst>
                </a:gridCol>
                <a:gridCol w="3559132">
                  <a:extLst>
                    <a:ext uri="{9D8B030D-6E8A-4147-A177-3AD203B41FA5}">
                      <a16:colId xmlns:a16="http://schemas.microsoft.com/office/drawing/2014/main" val="1827414393"/>
                    </a:ext>
                  </a:extLst>
                </a:gridCol>
                <a:gridCol w="1823928">
                  <a:extLst>
                    <a:ext uri="{9D8B030D-6E8A-4147-A177-3AD203B41FA5}">
                      <a16:colId xmlns:a16="http://schemas.microsoft.com/office/drawing/2014/main" val="477111824"/>
                    </a:ext>
                  </a:extLst>
                </a:gridCol>
              </a:tblGrid>
              <a:tr h="502381">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2583675">
                <a:tc>
                  <a:txBody>
                    <a:bodyPr/>
                    <a:lstStyle/>
                    <a:p>
                      <a:pPr algn="just">
                        <a:spcBef>
                          <a:spcPts val="600"/>
                        </a:spcBef>
                        <a:spcAft>
                          <a:spcPts val="0"/>
                        </a:spcAft>
                      </a:pPr>
                      <a:endParaRPr lang="cs-CZ" sz="12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2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2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200" b="1" kern="1200" dirty="0">
                        <a:solidFill>
                          <a:schemeClr val="dk1"/>
                        </a:solidFill>
                        <a:effectLst/>
                        <a:latin typeface="+mn-lt"/>
                        <a:ea typeface="+mn-ea"/>
                        <a:cs typeface="+mn-cs"/>
                      </a:endParaRPr>
                    </a:p>
                    <a:p>
                      <a:pPr algn="just">
                        <a:spcBef>
                          <a:spcPts val="600"/>
                        </a:spcBef>
                        <a:spcAft>
                          <a:spcPts val="0"/>
                        </a:spcAft>
                      </a:pPr>
                      <a:r>
                        <a:rPr lang="cs-CZ" sz="1400" b="1" kern="1200" dirty="0">
                          <a:solidFill>
                            <a:schemeClr val="dk1"/>
                          </a:solidFill>
                          <a:effectLst/>
                          <a:latin typeface="+mn-lt"/>
                          <a:ea typeface="+mn-ea"/>
                          <a:cs typeface="+mn-cs"/>
                        </a:rPr>
                        <a:t>Pokud je projekt realizován v ZCHÚ (nebo jeho OP) nebo v lokalitě soustavy Natura 2000, není v rozporu s plánem péče o ZCHÚ, zásadami péče ani se souhrnem doporučených opatření pro lokalitu soustavy Natura 2000.</a:t>
                      </a:r>
                      <a:endParaRPr lang="cs-CZ" sz="1400" b="1" kern="1200" dirty="0">
                        <a:solidFill>
                          <a:schemeClr val="dk1"/>
                        </a:solidFill>
                        <a:effectLst/>
                        <a:latin typeface="Arial" panose="020B0604020202020204" pitchFamily="34" charset="0"/>
                        <a:ea typeface="Calibri" panose="020F0502020204030204" pitchFamily="34" charset="0"/>
                        <a:cs typeface="Times New Roman" panose="02020603050405020304" pitchFamily="18" charset="0"/>
                      </a:endParaRPr>
                    </a:p>
                  </a:txBody>
                  <a:tcPr marL="89535" marR="89535" marT="0" marB="0"/>
                </a:tc>
                <a:tc>
                  <a:txBody>
                    <a:bodyPr/>
                    <a:lstStyle/>
                    <a:p>
                      <a:pPr algn="l">
                        <a:lnSpc>
                          <a:spcPct val="107000"/>
                        </a:lnSpc>
                        <a:spcBef>
                          <a:spcPts val="1200"/>
                        </a:spcBef>
                        <a:spcAft>
                          <a:spcPts val="0"/>
                        </a:spcAft>
                      </a:pPr>
                      <a:r>
                        <a:rPr lang="cs-CZ" sz="900" dirty="0">
                          <a:effectLst/>
                          <a:latin typeface="Arial" panose="020B0604020202020204" pitchFamily="34" charset="0"/>
                          <a:ea typeface="Times New Roman" panose="02020603050405020304" pitchFamily="18" charset="0"/>
                        </a:rPr>
                        <a:t>ANO – V případě realizace projektu v ZCHÚ (nebo jeho OP) nebo v lokalitě soustavy Natura 2000 není opatření v rozporu s plánem péče o ZCHÚ, zásadami péče ani se souhrnem doporučených opatření pro lokalitu soustavy Natura 2000. Přílohou žádosti je vyjádření místně a věcně příslušného orgánu ochrany přírody, že projekt není v rozporu s plánem péče, zásadami péče nebo souborem doporučených opatření.</a:t>
                      </a:r>
                      <a:endParaRPr lang="cs-CZ" sz="1000" dirty="0">
                        <a:effectLst/>
                        <a:latin typeface="Arial" panose="020B0604020202020204" pitchFamily="34" charset="0"/>
                        <a:ea typeface="Times New Roman" panose="02020603050405020304" pitchFamily="18" charset="0"/>
                      </a:endParaRPr>
                    </a:p>
                    <a:p>
                      <a:pPr algn="l">
                        <a:lnSpc>
                          <a:spcPct val="107000"/>
                        </a:lnSpc>
                        <a:spcBef>
                          <a:spcPts val="1200"/>
                        </a:spcBef>
                        <a:spcAft>
                          <a:spcPts val="0"/>
                        </a:spcAft>
                      </a:pPr>
                      <a:r>
                        <a:rPr lang="cs-CZ" sz="900" dirty="0">
                          <a:effectLst/>
                          <a:latin typeface="Arial" panose="020B0604020202020204" pitchFamily="34" charset="0"/>
                          <a:ea typeface="Times New Roman" panose="02020603050405020304" pitchFamily="18" charset="0"/>
                        </a:rPr>
                        <a:t>NE – </a:t>
                      </a:r>
                      <a:r>
                        <a:rPr lang="cs-CZ" sz="900" dirty="0">
                          <a:effectLst/>
                          <a:latin typeface="Arial" panose="020B0604020202020204" pitchFamily="34" charset="0"/>
                          <a:ea typeface="Calibri" panose="020F0502020204030204" pitchFamily="34" charset="0"/>
                        </a:rPr>
                        <a:t>V</a:t>
                      </a:r>
                      <a:r>
                        <a:rPr lang="cs-CZ" sz="900" dirty="0">
                          <a:effectLst/>
                          <a:latin typeface="Arial" panose="020B0604020202020204" pitchFamily="34" charset="0"/>
                          <a:ea typeface="Times New Roman" panose="02020603050405020304" pitchFamily="18" charset="0"/>
                        </a:rPr>
                        <a:t> případě realizace projektu v ZCHÚ (nebo jeho OP) nebo v lokalitě soustavy Natura 2000 je opatření v rozporu s plánem péče o ZCHÚ, zásadami péče a se souhrnem doporučených opatření pro lokalitu soustavy Natura 2000. Přílohou žádosti není vyjádření místně a věcně příslušného orgánu ochrany přírody, že projekt není v rozporu s plánem péče, zásadami péče nebo souborem doporučených opatření.</a:t>
                      </a:r>
                    </a:p>
                    <a:p>
                      <a:pPr algn="l">
                        <a:lnSpc>
                          <a:spcPct val="107000"/>
                        </a:lnSpc>
                        <a:spcBef>
                          <a:spcPts val="1200"/>
                        </a:spcBef>
                        <a:spcAft>
                          <a:spcPts val="0"/>
                        </a:spcAft>
                      </a:pPr>
                      <a:r>
                        <a:rPr lang="cs-CZ" sz="900" kern="1200" dirty="0">
                          <a:solidFill>
                            <a:schemeClr val="dk1"/>
                          </a:solidFill>
                          <a:effectLst/>
                          <a:latin typeface="+mj-lt"/>
                          <a:ea typeface="+mn-ea"/>
                          <a:cs typeface="+mn-cs"/>
                        </a:rPr>
                        <a:t>NERELEVANTNÍ – Projekt neobsahuje vegetační úpravy ani vodní prvky (např. revitalizace vodních toků, obnovu historických vodních příkopů, vytváření nebo obnovu přírodě blízkých paralelních koryt, </a:t>
                      </a:r>
                      <a:r>
                        <a:rPr lang="cs-CZ" sz="900" kern="1200" dirty="0" err="1">
                          <a:solidFill>
                            <a:schemeClr val="dk1"/>
                          </a:solidFill>
                          <a:effectLst/>
                          <a:latin typeface="+mj-lt"/>
                          <a:ea typeface="+mn-ea"/>
                          <a:cs typeface="+mn-cs"/>
                        </a:rPr>
                        <a:t>průlehů</a:t>
                      </a:r>
                      <a:r>
                        <a:rPr lang="cs-CZ" sz="900" kern="1200" dirty="0">
                          <a:solidFill>
                            <a:schemeClr val="dk1"/>
                          </a:solidFill>
                          <a:effectLst/>
                          <a:latin typeface="+mj-lt"/>
                          <a:ea typeface="+mn-ea"/>
                          <a:cs typeface="+mn-cs"/>
                        </a:rPr>
                        <a:t>, tůní, jezírek, mokřadů, malých vodních nádrží, aj.) nebo projekt není realizován v ZCHÚ (nebo jeho OP) nebo v lokalitě soustavy Natura 2000).</a:t>
                      </a:r>
                      <a:endParaRPr lang="cs-CZ" sz="900" dirty="0">
                        <a:effectLst/>
                        <a:latin typeface="+mj-lt"/>
                        <a:ea typeface="Times New Roman" panose="02020603050405020304" pitchFamily="18" charset="0"/>
                      </a:endParaRPr>
                    </a:p>
                    <a:p>
                      <a:pPr algn="l">
                        <a:lnSpc>
                          <a:spcPct val="107000"/>
                        </a:lnSpc>
                        <a:spcBef>
                          <a:spcPts val="1200"/>
                        </a:spcBef>
                        <a:spcAft>
                          <a:spcPts val="0"/>
                        </a:spcAft>
                      </a:pPr>
                      <a:endParaRPr lang="cs-CZ" sz="1000" dirty="0">
                        <a:effectLst/>
                        <a:latin typeface="Arial" panose="020B0604020202020204" pitchFamily="34" charset="0"/>
                        <a:ea typeface="Times New Roman" panose="02020603050405020304" pitchFamily="18" charset="0"/>
                      </a:endParaRPr>
                    </a:p>
                  </a:txBody>
                  <a:tcPr marL="89535" marR="89535" marT="0" marB="0"/>
                </a:tc>
                <a:tc>
                  <a:txBody>
                    <a:bodyPr/>
                    <a:lstStyle/>
                    <a:p>
                      <a:pPr marL="342900" lvl="0" indent="-342900" algn="l">
                        <a:spcAft>
                          <a:spcPts val="0"/>
                        </a:spcAft>
                        <a:buFont typeface="Symbol" panose="05050102010706020507" pitchFamily="18" charset="2"/>
                        <a:buChar char=""/>
                      </a:pPr>
                      <a:endParaRPr lang="cs-CZ"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Žádost o podporu</a:t>
                      </a:r>
                    </a:p>
                    <a:p>
                      <a:pPr marL="0" lvl="0" indent="0" algn="l">
                        <a:spcAft>
                          <a:spcPts val="0"/>
                        </a:spcAft>
                        <a:buFont typeface="Symbol" panose="05050102010706020507" pitchFamily="18" charset="2"/>
                        <a:buNone/>
                      </a:pPr>
                      <a:endParaRPr lang="cs-CZ" sz="1200" dirty="0">
                        <a:effectLst/>
                        <a:latin typeface="Arial" panose="020B0604020202020204" pitchFamily="34" charset="0"/>
                        <a:ea typeface="Calibri" panose="020F0502020204030204" pitchFamily="34" charset="0"/>
                        <a:cs typeface="Symbol" panose="05050102010706020507" pitchFamily="18" charset="2"/>
                      </a:endParaRPr>
                    </a:p>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Podklady pro hodnocení</a:t>
                      </a:r>
                    </a:p>
                    <a:p>
                      <a:pPr marL="0" lvl="0" indent="0" algn="l">
                        <a:spcAft>
                          <a:spcPts val="0"/>
                        </a:spcAft>
                        <a:buFont typeface="Symbol" panose="05050102010706020507" pitchFamily="18" charset="2"/>
                        <a:buNone/>
                      </a:pPr>
                      <a:endParaRPr lang="cs-CZ"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defTabSz="914400" rtl="0" eaLnBrk="1" latinLnBrk="0" hangingPunct="1">
                        <a:spcAft>
                          <a:spcPts val="0"/>
                        </a:spcAft>
                        <a:buFont typeface="Symbol" panose="05050102010706020507" pitchFamily="18" charset="2"/>
                        <a:buChar char=""/>
                      </a:pPr>
                      <a:r>
                        <a:rPr lang="cs-CZ" sz="12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Vyjádření místně a věcně příslušného orgánu ochrany přírody</a:t>
                      </a:r>
                    </a:p>
                  </a:txBody>
                  <a:tcPr marL="89535" marR="89535" marT="0" marB="0"/>
                </a:tc>
                <a:extLst>
                  <a:ext uri="{0D108BD9-81ED-4DB2-BD59-A6C34878D82A}">
                    <a16:rowId xmlns:a16="http://schemas.microsoft.com/office/drawing/2014/main" val="1024228120"/>
                  </a:ext>
                </a:extLst>
              </a:tr>
            </a:tbl>
          </a:graphicData>
        </a:graphic>
      </p:graphicFrame>
      <p:sp>
        <p:nvSpPr>
          <p:cNvPr id="8" name="Nadpis 1">
            <a:extLst>
              <a:ext uri="{FF2B5EF4-FFF2-40B4-BE49-F238E27FC236}">
                <a16:creationId xmlns:a16="http://schemas.microsoft.com/office/drawing/2014/main" id="{93F507FC-7B56-44B0-9B83-A7EF8DED7E0B}"/>
              </a:ext>
            </a:extLst>
          </p:cNvPr>
          <p:cNvSpPr txBox="1">
            <a:spLocks/>
          </p:cNvSpPr>
          <p:nvPr/>
        </p:nvSpPr>
        <p:spPr>
          <a:xfrm>
            <a:off x="990600" y="517526"/>
            <a:ext cx="10515600" cy="1024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a:t> </a:t>
            </a:r>
            <a:endParaRPr lang="cs-CZ" dirty="0"/>
          </a:p>
        </p:txBody>
      </p:sp>
      <p:sp>
        <p:nvSpPr>
          <p:cNvPr id="9" name="Nadpis 1">
            <a:extLst>
              <a:ext uri="{FF2B5EF4-FFF2-40B4-BE49-F238E27FC236}">
                <a16:creationId xmlns:a16="http://schemas.microsoft.com/office/drawing/2014/main" id="{93F507FC-7B56-44B0-9B83-A7EF8DED7E0B}"/>
              </a:ext>
            </a:extLst>
          </p:cNvPr>
          <p:cNvSpPr txBox="1">
            <a:spLocks/>
          </p:cNvSpPr>
          <p:nvPr/>
        </p:nvSpPr>
        <p:spPr>
          <a:xfrm>
            <a:off x="1143000" y="669926"/>
            <a:ext cx="10515600" cy="1024288"/>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dirty="0"/>
              <a:t>Specifická kritéria přijatelnosti pro SC 5.1 </a:t>
            </a:r>
          </a:p>
          <a:p>
            <a:pPr algn="ctr"/>
            <a:r>
              <a:rPr lang="cs-CZ" dirty="0"/>
              <a:t>Veřejná prostranství</a:t>
            </a:r>
          </a:p>
        </p:txBody>
      </p:sp>
    </p:spTree>
    <p:extLst>
      <p:ext uri="{BB962C8B-B14F-4D97-AF65-F5344CB8AC3E}">
        <p14:creationId xmlns:p14="http://schemas.microsoft.com/office/powerpoint/2010/main" val="37996799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dirty="0"/>
              <a:t> </a:t>
            </a:r>
          </a:p>
        </p:txBody>
      </p:sp>
      <p:sp>
        <p:nvSpPr>
          <p:cNvPr id="5" name="Nadpis 1">
            <a:extLst>
              <a:ext uri="{FF2B5EF4-FFF2-40B4-BE49-F238E27FC236}">
                <a16:creationId xmlns:a16="http://schemas.microsoft.com/office/drawing/2014/main" id="{93F507FC-7B56-44B0-9B83-A7EF8DED7E0B}"/>
              </a:ext>
            </a:extLst>
          </p:cNvPr>
          <p:cNvSpPr txBox="1">
            <a:spLocks/>
          </p:cNvSpPr>
          <p:nvPr/>
        </p:nvSpPr>
        <p:spPr>
          <a:xfrm>
            <a:off x="1143000" y="669926"/>
            <a:ext cx="10515600" cy="1024288"/>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dirty="0"/>
              <a:t>Specifická kritéria přijatelnosti pro SC 5.1 </a:t>
            </a:r>
          </a:p>
          <a:p>
            <a:pPr algn="ctr"/>
            <a:r>
              <a:rPr lang="cs-CZ" dirty="0"/>
              <a:t>Mateřské školy a dětské skupiny</a:t>
            </a:r>
          </a:p>
        </p:txBody>
      </p:sp>
      <p:graphicFrame>
        <p:nvGraphicFramePr>
          <p:cNvPr id="7" name="Tabulka 5">
            <a:extLst>
              <a:ext uri="{FF2B5EF4-FFF2-40B4-BE49-F238E27FC236}">
                <a16:creationId xmlns:a16="http://schemas.microsoft.com/office/drawing/2014/main" id="{5F18BB00-A50D-462B-9B3F-C6958CB95A3C}"/>
              </a:ext>
            </a:extLst>
          </p:cNvPr>
          <p:cNvGraphicFramePr>
            <a:graphicFrameLocks/>
          </p:cNvGraphicFramePr>
          <p:nvPr>
            <p:extLst>
              <p:ext uri="{D42A27DB-BD31-4B8C-83A1-F6EECF244321}">
                <p14:modId xmlns:p14="http://schemas.microsoft.com/office/powerpoint/2010/main" val="3195010050"/>
              </p:ext>
            </p:extLst>
          </p:nvPr>
        </p:nvGraphicFramePr>
        <p:xfrm>
          <a:off x="423657" y="1588314"/>
          <a:ext cx="11021292" cy="4632960"/>
        </p:xfrm>
        <a:graphic>
          <a:graphicData uri="http://schemas.openxmlformats.org/drawingml/2006/table">
            <a:tbl>
              <a:tblPr firstRow="1" bandRow="1">
                <a:tableStyleId>{5C22544A-7EE6-4342-B048-85BDC9FD1C3A}</a:tableStyleId>
              </a:tblPr>
              <a:tblGrid>
                <a:gridCol w="5655980">
                  <a:extLst>
                    <a:ext uri="{9D8B030D-6E8A-4147-A177-3AD203B41FA5}">
                      <a16:colId xmlns:a16="http://schemas.microsoft.com/office/drawing/2014/main" val="1047633654"/>
                    </a:ext>
                  </a:extLst>
                </a:gridCol>
                <a:gridCol w="3547397">
                  <a:extLst>
                    <a:ext uri="{9D8B030D-6E8A-4147-A177-3AD203B41FA5}">
                      <a16:colId xmlns:a16="http://schemas.microsoft.com/office/drawing/2014/main" val="1827414393"/>
                    </a:ext>
                  </a:extLst>
                </a:gridCol>
                <a:gridCol w="1817915">
                  <a:extLst>
                    <a:ext uri="{9D8B030D-6E8A-4147-A177-3AD203B41FA5}">
                      <a16:colId xmlns:a16="http://schemas.microsoft.com/office/drawing/2014/main" val="477111824"/>
                    </a:ext>
                  </a:extLst>
                </a:gridCol>
              </a:tblGrid>
              <a:tr h="639614">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077525">
                <a:tc>
                  <a:txBody>
                    <a:bodyPr/>
                    <a:lstStyle/>
                    <a:p>
                      <a:pPr algn="just">
                        <a:spcBef>
                          <a:spcPts val="600"/>
                        </a:spcBef>
                        <a:spcAft>
                          <a:spcPts val="0"/>
                        </a:spcAft>
                      </a:pPr>
                      <a:endParaRPr lang="cs-CZ" sz="1400" b="1" dirty="0">
                        <a:effectLst/>
                        <a:latin typeface="+mj-lt"/>
                        <a:ea typeface="Times New Roman" panose="02020603050405020304" pitchFamily="18" charset="0"/>
                      </a:endParaRPr>
                    </a:p>
                    <a:p>
                      <a:pPr algn="just">
                        <a:spcBef>
                          <a:spcPts val="600"/>
                        </a:spcBef>
                        <a:spcAft>
                          <a:spcPts val="0"/>
                        </a:spcAft>
                      </a:pPr>
                      <a:endParaRPr lang="cs-CZ" sz="1400" b="1" dirty="0">
                        <a:effectLst/>
                        <a:latin typeface="+mj-lt"/>
                        <a:ea typeface="Times New Roman" panose="02020603050405020304" pitchFamily="18" charset="0"/>
                      </a:endParaRPr>
                    </a:p>
                    <a:p>
                      <a:pPr algn="just">
                        <a:spcBef>
                          <a:spcPts val="600"/>
                        </a:spcBef>
                        <a:spcAft>
                          <a:spcPts val="0"/>
                        </a:spcAft>
                      </a:pPr>
                      <a:r>
                        <a:rPr lang="cs-CZ" sz="1400" b="1" dirty="0">
                          <a:effectLst/>
                          <a:latin typeface="+mj-lt"/>
                          <a:ea typeface="Times New Roman" panose="02020603050405020304" pitchFamily="18" charset="0"/>
                        </a:rPr>
                        <a:t>Projekt je zaměřen na jednu z následujících možností:</a:t>
                      </a:r>
                      <a:endParaRPr lang="cs-CZ" sz="1400" dirty="0">
                        <a:effectLst/>
                        <a:latin typeface="+mj-lt"/>
                        <a:ea typeface="Times New Roman" panose="02020603050405020304" pitchFamily="18" charset="0"/>
                      </a:endParaRPr>
                    </a:p>
                    <a:p>
                      <a:pPr marL="342900" lvl="0" indent="-342900" algn="l">
                        <a:spcAft>
                          <a:spcPts val="0"/>
                        </a:spcAft>
                        <a:buFont typeface="Arial" panose="020B0604020202020204" pitchFamily="34" charset="0"/>
                        <a:buChar char="-"/>
                      </a:pPr>
                      <a:r>
                        <a:rPr lang="cs-CZ" sz="1400" b="1" dirty="0">
                          <a:effectLst/>
                          <a:latin typeface="+mj-lt"/>
                          <a:ea typeface="Times New Roman" panose="02020603050405020304" pitchFamily="18" charset="0"/>
                          <a:cs typeface="Times New Roman" panose="02020603050405020304" pitchFamily="18" charset="0"/>
                        </a:rPr>
                        <a:t>navýšení kapacity mateřské školy </a:t>
                      </a:r>
                      <a:endParaRPr lang="cs-CZ" sz="1400" dirty="0">
                        <a:effectLst/>
                        <a:latin typeface="+mj-lt"/>
                        <a:ea typeface="Times New Roman" panose="02020603050405020304" pitchFamily="18" charset="0"/>
                        <a:cs typeface="Times New Roman" panose="02020603050405020304" pitchFamily="18" charset="0"/>
                      </a:endParaRPr>
                    </a:p>
                    <a:p>
                      <a:pPr marL="342900" lvl="0" indent="-342900" algn="l">
                        <a:spcAft>
                          <a:spcPts val="0"/>
                        </a:spcAft>
                        <a:buFont typeface="Arial" panose="020B0604020202020204" pitchFamily="34" charset="0"/>
                        <a:buChar char="-"/>
                      </a:pPr>
                      <a:r>
                        <a:rPr lang="cs-CZ" sz="1400" b="1" dirty="0">
                          <a:effectLst/>
                          <a:latin typeface="+mj-lt"/>
                          <a:ea typeface="Times New Roman" panose="02020603050405020304" pitchFamily="18" charset="0"/>
                          <a:cs typeface="Times New Roman" panose="02020603050405020304" pitchFamily="18" charset="0"/>
                        </a:rPr>
                        <a:t>vznik nové mateřské školy</a:t>
                      </a:r>
                    </a:p>
                    <a:p>
                      <a:pPr marL="342900" lvl="0" indent="-342900" algn="l">
                        <a:spcAft>
                          <a:spcPts val="0"/>
                        </a:spcAft>
                        <a:buFont typeface="Arial" panose="020B0604020202020204" pitchFamily="34" charset="0"/>
                        <a:buChar char="-"/>
                      </a:pPr>
                      <a:r>
                        <a:rPr lang="cs-CZ" sz="1400" b="1" kern="1200" dirty="0">
                          <a:solidFill>
                            <a:schemeClr val="dk1"/>
                          </a:solidFill>
                          <a:effectLst/>
                          <a:latin typeface="+mj-lt"/>
                          <a:ea typeface="+mn-ea"/>
                          <a:cs typeface="+mn-cs"/>
                        </a:rPr>
                        <a:t>zvyšování kvality podmínek v mateřské škole pro poskytování vzdělávání, kde jsou nedostatky identifikovány krajskou hygienickou stanicí na základě výjimky z hygienických požadavků stanovených v § 7 odst. 1 zákona č. 258/2000 Sb., o ochraně veřejného zdraví a o změně některých souvisejících zákonů, ve znění pozdějších předpisů („zákon o ochraně veřejného zdraví“).</a:t>
                      </a:r>
                    </a:p>
                    <a:p>
                      <a:pPr marL="342900" lvl="0" indent="-342900" algn="l">
                        <a:spcAft>
                          <a:spcPts val="0"/>
                        </a:spcAft>
                        <a:buFont typeface="Arial" panose="020B0604020202020204" pitchFamily="34" charset="0"/>
                        <a:buChar char="-"/>
                      </a:pPr>
                      <a:endParaRPr lang="cs-CZ" sz="1400" b="1" kern="1200" dirty="0">
                        <a:solidFill>
                          <a:schemeClr val="dk1"/>
                        </a:solidFill>
                        <a:effectLst/>
                        <a:latin typeface="+mj-lt"/>
                        <a:ea typeface="+mn-ea"/>
                        <a:cs typeface="+mn-cs"/>
                      </a:endParaRPr>
                    </a:p>
                    <a:p>
                      <a:pPr marL="342900" lvl="0" indent="-342900" algn="l">
                        <a:spcAft>
                          <a:spcPts val="0"/>
                        </a:spcAft>
                        <a:buFont typeface="Arial" panose="020B0604020202020204" pitchFamily="34" charset="0"/>
                        <a:buChar char="-"/>
                      </a:pPr>
                      <a:endParaRPr lang="cs-CZ" sz="1400" dirty="0">
                        <a:effectLst/>
                        <a:latin typeface="+mj-lt"/>
                        <a:ea typeface="Times New Roman" panose="02020603050405020304" pitchFamily="18" charset="0"/>
                        <a:cs typeface="Times New Roman" panose="02020603050405020304" pitchFamily="18" charset="0"/>
                      </a:endParaRPr>
                    </a:p>
                  </a:txBody>
                  <a:tcPr marL="89535" marR="89535" marT="0" marB="0"/>
                </a:tc>
                <a:tc>
                  <a:txBody>
                    <a:bodyPr/>
                    <a:lstStyle/>
                    <a:p>
                      <a:pPr algn="l">
                        <a:spcBef>
                          <a:spcPts val="600"/>
                        </a:spcBef>
                        <a:spcAft>
                          <a:spcPts val="600"/>
                        </a:spcAft>
                      </a:pPr>
                      <a:r>
                        <a:rPr lang="cs-CZ" sz="1100" dirty="0">
                          <a:effectLst/>
                          <a:latin typeface="Arial" panose="020B0604020202020204" pitchFamily="34" charset="0"/>
                          <a:ea typeface="Times New Roman" panose="02020603050405020304" pitchFamily="18" charset="0"/>
                        </a:rPr>
                        <a:t>ANO – Projekt je zaměřen na jednu z následujících možností: navýšení kapacity mateřské školy; vznik nové mateřské školy; zvyšování kvality podmínek v mateřské škole pro poskytování vzdělávání, kde jsou nedostatky identifikovány krajskou hygienickou stanicí na základě výjimky z hygienických požadavků stanovených v § 7 odst. 1 zákona č. 258/2000 Sb., o ochraně veřejného zdraví a o změně některých souvisejících zákonů, ve znění pozdějších předpisů („zákon o ochraně veřejného zdraví“).</a:t>
                      </a:r>
                    </a:p>
                    <a:p>
                      <a:pPr marL="0" marR="0" lvl="0" indent="0" algn="l" defTabSz="914400" rtl="0" eaLnBrk="1" fontAlgn="auto" latinLnBrk="0" hangingPunct="1">
                        <a:lnSpc>
                          <a:spcPct val="100000"/>
                        </a:lnSpc>
                        <a:spcBef>
                          <a:spcPts val="600"/>
                        </a:spcBef>
                        <a:spcAft>
                          <a:spcPts val="600"/>
                        </a:spcAft>
                        <a:buClrTx/>
                        <a:buSzTx/>
                        <a:buFontTx/>
                        <a:buNone/>
                        <a:tabLst/>
                        <a:defRPr/>
                      </a:pPr>
                      <a:r>
                        <a:rPr lang="cs-CZ" sz="1100" dirty="0">
                          <a:effectLst/>
                          <a:latin typeface="Arial" panose="020B0604020202020204" pitchFamily="34" charset="0"/>
                          <a:ea typeface="Times New Roman" panose="02020603050405020304" pitchFamily="18" charset="0"/>
                        </a:rPr>
                        <a:t>NE – Projekt není zaměřen ani na jednu z následujících možností: navýšení kapacity MŠ; vznik nové mateřské školy; zvyšování kvality podmínek v mateřské škole pro poskytování vzdělávání, kde jsou nedostatky identifikovány krajskou hygienickou stanicí na základě výjimky z hygienických požadavků stanovených v § 7 odst. 1 zákona č. 258/2000 Sb., o ochraně veřejného zdraví a o změně některých souvisejících zákonů, ve znění pozdějších předpisů („zákon o ochraně veřejného zdraví“).</a:t>
                      </a:r>
                    </a:p>
                    <a:p>
                      <a:pPr algn="l">
                        <a:spcBef>
                          <a:spcPts val="600"/>
                        </a:spcBef>
                        <a:spcAft>
                          <a:spcPts val="600"/>
                        </a:spcAft>
                      </a:pPr>
                      <a:r>
                        <a:rPr lang="cs-CZ" sz="1100" kern="1200" dirty="0">
                          <a:solidFill>
                            <a:schemeClr val="dk1"/>
                          </a:solidFill>
                          <a:effectLst/>
                          <a:latin typeface="Arial" panose="020B0604020202020204" pitchFamily="34" charset="0"/>
                          <a:ea typeface="Times New Roman" panose="02020603050405020304" pitchFamily="18" charset="0"/>
                          <a:cs typeface="+mn-cs"/>
                        </a:rPr>
                        <a:t>NERELEVANTNÍ – Projekt není zaměřen na mateřskou školu dle školského zákona.</a:t>
                      </a:r>
                      <a:endParaRPr lang="cs-CZ" sz="1000" dirty="0">
                        <a:effectLst/>
                        <a:latin typeface="Arial" panose="020B0604020202020204" pitchFamily="34" charset="0"/>
                        <a:ea typeface="Times New Roman" panose="02020603050405020304" pitchFamily="18" charset="0"/>
                      </a:endParaRPr>
                    </a:p>
                  </a:txBody>
                  <a:tcPr marL="89535" marR="89535" marT="0" marB="0"/>
                </a:tc>
                <a:tc>
                  <a:txBody>
                    <a:bodyPr/>
                    <a:lstStyle/>
                    <a:p>
                      <a:pPr marL="342900" lvl="0" indent="-342900" algn="l">
                        <a:spcAft>
                          <a:spcPts val="0"/>
                        </a:spcAft>
                        <a:buFont typeface="Symbol" panose="05050102010706020507" pitchFamily="18" charset="2"/>
                        <a:buChar char=""/>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 o podporu</a:t>
                      </a:r>
                    </a:p>
                    <a:p>
                      <a:pPr marL="0" lvl="0" indent="0" algn="l">
                        <a:spcAft>
                          <a:spcPts val="0"/>
                        </a:spcAft>
                        <a:buFont typeface="Symbol" panose="05050102010706020507" pitchFamily="18" charset="2"/>
                        <a:buNone/>
                      </a:pPr>
                      <a:endParaRPr lang="cs-CZ" sz="1400" dirty="0">
                        <a:effectLst/>
                        <a:latin typeface="Arial" panose="020B0604020202020204" pitchFamily="34" charset="0"/>
                        <a:ea typeface="Calibri" panose="020F0502020204030204" pitchFamily="34" charset="0"/>
                        <a:cs typeface="Symbol" panose="05050102010706020507" pitchFamily="18" charset="2"/>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Podklady pro hodnocení</a:t>
                      </a:r>
                    </a:p>
                    <a:p>
                      <a:pPr marL="0" lvl="0" indent="0" algn="l">
                        <a:spcAft>
                          <a:spcPts val="0"/>
                        </a:spcAft>
                        <a:buFont typeface="Symbol" panose="05050102010706020507" pitchFamily="18" charset="2"/>
                        <a:buNone/>
                      </a:pPr>
                      <a:endParaRPr lang="cs-CZ" sz="1400" dirty="0">
                        <a:effectLst/>
                        <a:latin typeface="Arial" panose="020B0604020202020204" pitchFamily="34" charset="0"/>
                        <a:ea typeface="Calibri" panose="020F0502020204030204" pitchFamily="34" charset="0"/>
                        <a:cs typeface="Symbol" panose="05050102010706020507" pitchFamily="18" charset="2"/>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Rejstřík škol a školských zařízení</a:t>
                      </a:r>
                    </a:p>
                    <a:p>
                      <a:pPr marL="0" lvl="0" indent="0" algn="l">
                        <a:spcAft>
                          <a:spcPts val="0"/>
                        </a:spcAft>
                        <a:buFont typeface="Symbol" panose="05050102010706020507" pitchFamily="18" charset="2"/>
                        <a:buNone/>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Rozhodnutí krajské hygienické stanice</a:t>
                      </a:r>
                      <a:endParaRPr lang="cs-CZ" sz="1400" dirty="0">
                        <a:effectLst/>
                        <a:latin typeface="Arial" panose="020B0604020202020204" pitchFamily="34" charset="0"/>
                        <a:ea typeface="Calibri" panose="020F0502020204030204" pitchFamily="34" charset="0"/>
                        <a:cs typeface="Symbol" panose="05050102010706020507" pitchFamily="18" charset="2"/>
                      </a:endParaRPr>
                    </a:p>
                  </a:txBody>
                  <a:tcPr marL="89535" marR="89535" marT="0" marB="0"/>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2142761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dirty="0"/>
              <a:t> </a:t>
            </a:r>
          </a:p>
        </p:txBody>
      </p:sp>
      <p:sp>
        <p:nvSpPr>
          <p:cNvPr id="5" name="Nadpis 1">
            <a:extLst>
              <a:ext uri="{FF2B5EF4-FFF2-40B4-BE49-F238E27FC236}">
                <a16:creationId xmlns:a16="http://schemas.microsoft.com/office/drawing/2014/main" id="{93F507FC-7B56-44B0-9B83-A7EF8DED7E0B}"/>
              </a:ext>
            </a:extLst>
          </p:cNvPr>
          <p:cNvSpPr txBox="1">
            <a:spLocks/>
          </p:cNvSpPr>
          <p:nvPr/>
        </p:nvSpPr>
        <p:spPr>
          <a:xfrm>
            <a:off x="1143000" y="669926"/>
            <a:ext cx="10515600" cy="1024288"/>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dirty="0"/>
              <a:t>Specifická kritéria přijatelnosti pro SC 5.1 </a:t>
            </a:r>
          </a:p>
          <a:p>
            <a:pPr algn="ctr"/>
            <a:r>
              <a:rPr lang="cs-CZ" dirty="0"/>
              <a:t>Základní školy a učebny neúplných škol</a:t>
            </a:r>
          </a:p>
        </p:txBody>
      </p:sp>
      <p:graphicFrame>
        <p:nvGraphicFramePr>
          <p:cNvPr id="7" name="Tabulka 5">
            <a:extLst>
              <a:ext uri="{FF2B5EF4-FFF2-40B4-BE49-F238E27FC236}">
                <a16:creationId xmlns:a16="http://schemas.microsoft.com/office/drawing/2014/main" id="{5F18BB00-A50D-462B-9B3F-C6958CB95A3C}"/>
              </a:ext>
            </a:extLst>
          </p:cNvPr>
          <p:cNvGraphicFramePr>
            <a:graphicFrameLocks/>
          </p:cNvGraphicFramePr>
          <p:nvPr>
            <p:extLst>
              <p:ext uri="{D42A27DB-BD31-4B8C-83A1-F6EECF244321}">
                <p14:modId xmlns:p14="http://schemas.microsoft.com/office/powerpoint/2010/main" val="2741853236"/>
              </p:ext>
            </p:extLst>
          </p:nvPr>
        </p:nvGraphicFramePr>
        <p:xfrm>
          <a:off x="415636" y="1652482"/>
          <a:ext cx="11021292" cy="3717605"/>
        </p:xfrm>
        <a:graphic>
          <a:graphicData uri="http://schemas.openxmlformats.org/drawingml/2006/table">
            <a:tbl>
              <a:tblPr firstRow="1" bandRow="1">
                <a:tableStyleId>{5C22544A-7EE6-4342-B048-85BDC9FD1C3A}</a:tableStyleId>
              </a:tblPr>
              <a:tblGrid>
                <a:gridCol w="5655980">
                  <a:extLst>
                    <a:ext uri="{9D8B030D-6E8A-4147-A177-3AD203B41FA5}">
                      <a16:colId xmlns:a16="http://schemas.microsoft.com/office/drawing/2014/main" val="1047633654"/>
                    </a:ext>
                  </a:extLst>
                </a:gridCol>
                <a:gridCol w="3547397">
                  <a:extLst>
                    <a:ext uri="{9D8B030D-6E8A-4147-A177-3AD203B41FA5}">
                      <a16:colId xmlns:a16="http://schemas.microsoft.com/office/drawing/2014/main" val="1827414393"/>
                    </a:ext>
                  </a:extLst>
                </a:gridCol>
                <a:gridCol w="1817915">
                  <a:extLst>
                    <a:ext uri="{9D8B030D-6E8A-4147-A177-3AD203B41FA5}">
                      <a16:colId xmlns:a16="http://schemas.microsoft.com/office/drawing/2014/main" val="477111824"/>
                    </a:ext>
                  </a:extLst>
                </a:gridCol>
              </a:tblGrid>
              <a:tr h="639614">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077525">
                <a:tc>
                  <a:txBody>
                    <a:bodyPr/>
                    <a:lstStyle/>
                    <a:p>
                      <a:pPr algn="just">
                        <a:spcBef>
                          <a:spcPts val="600"/>
                        </a:spcBef>
                        <a:spcAft>
                          <a:spcPts val="0"/>
                        </a:spcAft>
                      </a:pPr>
                      <a:endParaRPr lang="cs-CZ" sz="14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400" b="1" dirty="0">
                        <a:effectLst/>
                        <a:latin typeface="Arial" panose="020B0604020202020204" pitchFamily="34" charset="0"/>
                        <a:ea typeface="Times New Roman" panose="02020603050405020304" pitchFamily="18" charset="0"/>
                      </a:endParaRPr>
                    </a:p>
                    <a:p>
                      <a:pPr algn="just">
                        <a:spcBef>
                          <a:spcPts val="600"/>
                        </a:spcBef>
                        <a:spcAft>
                          <a:spcPts val="0"/>
                        </a:spcAft>
                      </a:pPr>
                      <a:r>
                        <a:rPr lang="cs-CZ" sz="1400" b="1" dirty="0">
                          <a:effectLst/>
                          <a:latin typeface="Arial" panose="020B0604020202020204" pitchFamily="34" charset="0"/>
                          <a:ea typeface="Times New Roman" panose="02020603050405020304" pitchFamily="18" charset="0"/>
                        </a:rPr>
                        <a:t>Projekt je zaměřen alespoň na jednu z následujících možností:</a:t>
                      </a:r>
                      <a:endParaRPr lang="cs-CZ" sz="1400" dirty="0">
                        <a:effectLst/>
                        <a:latin typeface="Arial" panose="020B0604020202020204" pitchFamily="34" charset="0"/>
                        <a:ea typeface="Times New Roman" panose="02020603050405020304" pitchFamily="18" charset="0"/>
                      </a:endParaRPr>
                    </a:p>
                    <a:p>
                      <a:pPr marL="342900" lvl="0" indent="-342900" algn="l">
                        <a:spcBef>
                          <a:spcPts val="600"/>
                        </a:spcBef>
                        <a:spcAft>
                          <a:spcPts val="0"/>
                        </a:spcAft>
                        <a:buFont typeface="Arial" panose="020B0604020202020204" pitchFamily="34" charset="0"/>
                        <a:buChar char="-"/>
                      </a:pPr>
                      <a:r>
                        <a:rPr lang="cs-CZ" sz="1400" b="1" dirty="0">
                          <a:effectLst/>
                          <a:latin typeface="Arial" panose="020B0604020202020204" pitchFamily="34" charset="0"/>
                          <a:ea typeface="Times New Roman" panose="02020603050405020304" pitchFamily="18" charset="0"/>
                          <a:cs typeface="Times New Roman" panose="02020603050405020304" pitchFamily="18" charset="0"/>
                        </a:rPr>
                        <a:t>odborné učebny ve vazbě na přírodní vědy nebo polytechnické vzdělávání nebo cizí jazyky nebo práci s digitálními technologiemi pro formální, zájmové a neformální vzdělávání a celoživotní učení </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l">
                        <a:spcBef>
                          <a:spcPts val="600"/>
                        </a:spcBef>
                        <a:spcAft>
                          <a:spcPts val="0"/>
                        </a:spcAft>
                        <a:buFont typeface="Arial" panose="020B0604020202020204" pitchFamily="34" charset="0"/>
                        <a:buChar char="-"/>
                      </a:pPr>
                      <a:r>
                        <a:rPr lang="cs-CZ" sz="1400" b="1" dirty="0">
                          <a:effectLst/>
                          <a:latin typeface="Arial" panose="020B0604020202020204" pitchFamily="34" charset="0"/>
                          <a:ea typeface="Times New Roman" panose="02020603050405020304" pitchFamily="18" charset="0"/>
                          <a:cs typeface="Times New Roman" panose="02020603050405020304" pitchFamily="18" charset="0"/>
                        </a:rPr>
                        <a:t>vnitřní konektivitu školy </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l">
                        <a:spcBef>
                          <a:spcPts val="600"/>
                        </a:spcBef>
                        <a:spcAft>
                          <a:spcPts val="0"/>
                        </a:spcAft>
                        <a:buFont typeface="Arial" panose="020B0604020202020204" pitchFamily="34" charset="0"/>
                        <a:buChar char="-"/>
                      </a:pPr>
                      <a:r>
                        <a:rPr lang="cs-CZ" sz="1400" b="1" dirty="0">
                          <a:effectLst/>
                          <a:latin typeface="Arial" panose="020B0604020202020204" pitchFamily="34" charset="0"/>
                          <a:ea typeface="Times New Roman" panose="02020603050405020304" pitchFamily="18" charset="0"/>
                          <a:cs typeface="Times New Roman" panose="02020603050405020304" pitchFamily="18" charset="0"/>
                        </a:rPr>
                        <a:t>školní družinu či školní klub</a:t>
                      </a:r>
                    </a:p>
                    <a:p>
                      <a:pPr marL="342900" lvl="0" indent="-342900" algn="l">
                        <a:spcBef>
                          <a:spcPts val="600"/>
                        </a:spcBef>
                        <a:spcAft>
                          <a:spcPts val="0"/>
                        </a:spcAft>
                        <a:buFont typeface="Arial" panose="020B0604020202020204" pitchFamily="34" charset="0"/>
                        <a:buChar char="-"/>
                      </a:pPr>
                      <a:r>
                        <a:rPr lang="cs-CZ" sz="1400" b="1" dirty="0">
                          <a:effectLst/>
                          <a:latin typeface="Arial" panose="020B0604020202020204" pitchFamily="34" charset="0"/>
                          <a:ea typeface="Times New Roman" panose="02020603050405020304" pitchFamily="18" charset="0"/>
                          <a:cs typeface="Times New Roman" panose="02020603050405020304" pitchFamily="18" charset="0"/>
                        </a:rPr>
                        <a:t>učebny neúplných škol</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9535" marR="89535" marT="0" marB="0"/>
                </a:tc>
                <a:tc>
                  <a:txBody>
                    <a:bodyPr/>
                    <a:lstStyle/>
                    <a:p>
                      <a:pPr algn="l">
                        <a:spcBef>
                          <a:spcPts val="600"/>
                        </a:spcBef>
                        <a:spcAft>
                          <a:spcPts val="0"/>
                        </a:spcAft>
                      </a:pPr>
                      <a:r>
                        <a:rPr lang="cs-CZ" sz="900" dirty="0">
                          <a:effectLst/>
                          <a:latin typeface="Arial" panose="020B0604020202020204" pitchFamily="34" charset="0"/>
                          <a:ea typeface="Times New Roman" panose="02020603050405020304" pitchFamily="18" charset="0"/>
                        </a:rPr>
                        <a:t>ANO – Projekt je zaměřen alespoň na jednu z následujících možností:</a:t>
                      </a:r>
                      <a:endParaRPr lang="cs-CZ" sz="1000" dirty="0">
                        <a:effectLst/>
                        <a:latin typeface="Arial" panose="020B0604020202020204" pitchFamily="34" charset="0"/>
                        <a:ea typeface="Times New Roman" panose="02020603050405020304" pitchFamily="18" charset="0"/>
                      </a:endParaRPr>
                    </a:p>
                    <a:p>
                      <a:pPr marL="32385" indent="-32385" algn="l">
                        <a:spcBef>
                          <a:spcPts val="600"/>
                        </a:spcBef>
                        <a:spcAft>
                          <a:spcPts val="0"/>
                        </a:spcAft>
                      </a:pPr>
                      <a:r>
                        <a:rPr lang="cs-CZ" sz="900" dirty="0">
                          <a:effectLst/>
                          <a:latin typeface="Arial" panose="020B0604020202020204" pitchFamily="34" charset="0"/>
                          <a:ea typeface="Times New Roman" panose="02020603050405020304" pitchFamily="18" charset="0"/>
                        </a:rPr>
                        <a:t>- odborné učebny ve vazbě na přírodní vědy nebo polytechnické vzdělávání nebo cizí jazyky nebo práci s digitálními technologiemi pro formální, zájmové a neformální vzdělávání a celoživotní učení;</a:t>
                      </a:r>
                      <a:endParaRPr lang="cs-CZ" sz="1000" dirty="0">
                        <a:effectLst/>
                        <a:latin typeface="Arial" panose="020B0604020202020204" pitchFamily="34" charset="0"/>
                        <a:ea typeface="Times New Roman" panose="02020603050405020304" pitchFamily="18" charset="0"/>
                      </a:endParaRPr>
                    </a:p>
                    <a:p>
                      <a:pPr algn="l">
                        <a:spcBef>
                          <a:spcPts val="600"/>
                        </a:spcBef>
                        <a:spcAft>
                          <a:spcPts val="0"/>
                        </a:spcAft>
                      </a:pPr>
                      <a:r>
                        <a:rPr lang="cs-CZ" sz="900" dirty="0">
                          <a:effectLst/>
                          <a:latin typeface="Arial" panose="020B0604020202020204" pitchFamily="34" charset="0"/>
                          <a:ea typeface="Times New Roman" panose="02020603050405020304" pitchFamily="18" charset="0"/>
                        </a:rPr>
                        <a:t>- vnitřní konektivitu školy;</a:t>
                      </a:r>
                      <a:endParaRPr lang="cs-CZ" sz="1000" dirty="0">
                        <a:effectLst/>
                        <a:latin typeface="Arial" panose="020B0604020202020204" pitchFamily="34" charset="0"/>
                        <a:ea typeface="Times New Roman" panose="02020603050405020304" pitchFamily="18" charset="0"/>
                      </a:endParaRPr>
                    </a:p>
                    <a:p>
                      <a:pPr algn="l">
                        <a:spcBef>
                          <a:spcPts val="600"/>
                        </a:spcBef>
                        <a:spcAft>
                          <a:spcPts val="0"/>
                        </a:spcAft>
                      </a:pPr>
                      <a:r>
                        <a:rPr lang="cs-CZ" sz="900" dirty="0">
                          <a:effectLst/>
                          <a:latin typeface="Arial" panose="020B0604020202020204" pitchFamily="34" charset="0"/>
                          <a:ea typeface="Times New Roman" panose="02020603050405020304" pitchFamily="18" charset="0"/>
                        </a:rPr>
                        <a:t>- školní družinu či školní klub;</a:t>
                      </a:r>
                      <a:endParaRPr lang="cs-CZ" sz="1000" dirty="0">
                        <a:effectLst/>
                        <a:latin typeface="Arial" panose="020B0604020202020204" pitchFamily="34" charset="0"/>
                        <a:ea typeface="Times New Roman" panose="02020603050405020304" pitchFamily="18" charset="0"/>
                      </a:endParaRPr>
                    </a:p>
                    <a:p>
                      <a:pPr algn="l">
                        <a:spcBef>
                          <a:spcPts val="600"/>
                        </a:spcBef>
                        <a:spcAft>
                          <a:spcPts val="0"/>
                        </a:spcAft>
                      </a:pPr>
                      <a:r>
                        <a:rPr lang="cs-CZ" sz="900" dirty="0">
                          <a:effectLst/>
                          <a:latin typeface="Arial" panose="020B0604020202020204" pitchFamily="34" charset="0"/>
                          <a:ea typeface="Times New Roman" panose="02020603050405020304" pitchFamily="18" charset="0"/>
                        </a:rPr>
                        <a:t>- učebny neúplných škol.</a:t>
                      </a:r>
                      <a:endParaRPr lang="cs-CZ" sz="1000" dirty="0">
                        <a:effectLst/>
                        <a:latin typeface="Arial" panose="020B0604020202020204" pitchFamily="34" charset="0"/>
                        <a:ea typeface="Times New Roman" panose="02020603050405020304" pitchFamily="18" charset="0"/>
                      </a:endParaRPr>
                    </a:p>
                    <a:p>
                      <a:pPr algn="l">
                        <a:spcBef>
                          <a:spcPts val="600"/>
                        </a:spcBef>
                        <a:spcAft>
                          <a:spcPts val="0"/>
                        </a:spcAft>
                      </a:pPr>
                      <a:r>
                        <a:rPr lang="cs-CZ" sz="900" dirty="0">
                          <a:effectLst/>
                          <a:latin typeface="Arial" panose="020B0604020202020204" pitchFamily="34" charset="0"/>
                          <a:ea typeface="Times New Roman" panose="02020603050405020304" pitchFamily="18" charset="0"/>
                        </a:rPr>
                        <a:t>NE – Projekt není zaměřen ani na jednu z následujících možností:</a:t>
                      </a:r>
                      <a:endParaRPr lang="cs-CZ" sz="1000" dirty="0">
                        <a:effectLst/>
                        <a:latin typeface="Arial" panose="020B0604020202020204" pitchFamily="34" charset="0"/>
                        <a:ea typeface="Times New Roman" panose="02020603050405020304" pitchFamily="18" charset="0"/>
                      </a:endParaRPr>
                    </a:p>
                    <a:p>
                      <a:pPr marL="32385" indent="-32385" algn="l">
                        <a:spcBef>
                          <a:spcPts val="600"/>
                        </a:spcBef>
                        <a:spcAft>
                          <a:spcPts val="0"/>
                        </a:spcAft>
                      </a:pPr>
                      <a:r>
                        <a:rPr lang="cs-CZ" sz="900" dirty="0">
                          <a:effectLst/>
                          <a:latin typeface="Arial" panose="020B0604020202020204" pitchFamily="34" charset="0"/>
                          <a:ea typeface="Times New Roman" panose="02020603050405020304" pitchFamily="18" charset="0"/>
                        </a:rPr>
                        <a:t>- odborné učebny ve vazbě na přírodní vědy nebo polytechnické vzdělávání nebo cizí jazyky nebo práci s digitálními technologiemi pro formální, zájmové a neformální vzdělávání a celoživotní učení;</a:t>
                      </a:r>
                      <a:endParaRPr lang="cs-CZ" sz="1000" dirty="0">
                        <a:effectLst/>
                        <a:latin typeface="Arial" panose="020B0604020202020204" pitchFamily="34" charset="0"/>
                        <a:ea typeface="Times New Roman" panose="02020603050405020304" pitchFamily="18" charset="0"/>
                      </a:endParaRPr>
                    </a:p>
                    <a:p>
                      <a:pPr algn="l">
                        <a:spcBef>
                          <a:spcPts val="600"/>
                        </a:spcBef>
                        <a:spcAft>
                          <a:spcPts val="0"/>
                        </a:spcAft>
                      </a:pPr>
                      <a:r>
                        <a:rPr lang="cs-CZ" sz="900" dirty="0">
                          <a:effectLst/>
                          <a:latin typeface="Arial" panose="020B0604020202020204" pitchFamily="34" charset="0"/>
                          <a:ea typeface="Times New Roman" panose="02020603050405020304" pitchFamily="18" charset="0"/>
                        </a:rPr>
                        <a:t>- vnitřní konektivitu školy;</a:t>
                      </a:r>
                      <a:endParaRPr lang="cs-CZ" sz="1000" dirty="0">
                        <a:effectLst/>
                        <a:latin typeface="Arial" panose="020B0604020202020204" pitchFamily="34" charset="0"/>
                        <a:ea typeface="Times New Roman" panose="02020603050405020304" pitchFamily="18" charset="0"/>
                      </a:endParaRPr>
                    </a:p>
                    <a:p>
                      <a:pPr marL="0" indent="0" algn="l">
                        <a:spcBef>
                          <a:spcPts val="600"/>
                        </a:spcBef>
                        <a:spcAft>
                          <a:spcPts val="0"/>
                        </a:spcAft>
                        <a:buFontTx/>
                        <a:buNone/>
                      </a:pPr>
                      <a:r>
                        <a:rPr lang="cs-CZ" sz="900" dirty="0">
                          <a:effectLst/>
                          <a:latin typeface="Arial" panose="020B0604020202020204" pitchFamily="34" charset="0"/>
                          <a:ea typeface="Times New Roman" panose="02020603050405020304" pitchFamily="18" charset="0"/>
                        </a:rPr>
                        <a:t>- školní družinu či školní klub;</a:t>
                      </a:r>
                    </a:p>
                    <a:p>
                      <a:pPr marL="0" indent="0" algn="l">
                        <a:spcBef>
                          <a:spcPts val="600"/>
                        </a:spcBef>
                        <a:spcAft>
                          <a:spcPts val="0"/>
                        </a:spcAft>
                        <a:buFontTx/>
                        <a:buNone/>
                      </a:pPr>
                      <a:r>
                        <a:rPr lang="cs-CZ" sz="900" dirty="0">
                          <a:effectLst/>
                          <a:latin typeface="Arial" panose="020B0604020202020204" pitchFamily="34" charset="0"/>
                          <a:ea typeface="Times New Roman" panose="02020603050405020304" pitchFamily="18" charset="0"/>
                        </a:rPr>
                        <a:t>- učebny neúplných škol</a:t>
                      </a:r>
                      <a:endParaRPr lang="cs-CZ" sz="1000" dirty="0">
                        <a:effectLst/>
                        <a:latin typeface="Arial" panose="020B0604020202020204" pitchFamily="34" charset="0"/>
                        <a:ea typeface="Times New Roman" panose="02020603050405020304" pitchFamily="18" charset="0"/>
                      </a:endParaRPr>
                    </a:p>
                  </a:txBody>
                  <a:tcPr marL="89535" marR="89535" marT="0" marB="0"/>
                </a:tc>
                <a:tc>
                  <a:txBody>
                    <a:bodyPr/>
                    <a:lstStyle/>
                    <a:p>
                      <a:pPr marL="342900" lvl="0" indent="-342900" algn="l">
                        <a:spcAft>
                          <a:spcPts val="0"/>
                        </a:spcAft>
                        <a:buFont typeface="Symbol" panose="05050102010706020507" pitchFamily="18" charset="2"/>
                        <a:buChar char=""/>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 o podporu</a:t>
                      </a:r>
                    </a:p>
                    <a:p>
                      <a:pPr marL="0" lvl="0" indent="0" algn="l">
                        <a:spcAft>
                          <a:spcPts val="0"/>
                        </a:spcAft>
                        <a:buFont typeface="Symbol" panose="05050102010706020507" pitchFamily="18" charset="2"/>
                        <a:buNone/>
                      </a:pPr>
                      <a:endParaRPr lang="cs-CZ" sz="1400" dirty="0">
                        <a:effectLst/>
                        <a:latin typeface="Arial" panose="020B0604020202020204" pitchFamily="34" charset="0"/>
                        <a:ea typeface="Calibri" panose="020F0502020204030204" pitchFamily="34" charset="0"/>
                        <a:cs typeface="Symbol" panose="05050102010706020507" pitchFamily="18" charset="2"/>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Podklady pro hodnocení</a:t>
                      </a:r>
                    </a:p>
                    <a:p>
                      <a:pPr marL="0" lvl="0" indent="0" algn="l">
                        <a:spcAft>
                          <a:spcPts val="0"/>
                        </a:spcAft>
                        <a:buFont typeface="Symbol" panose="05050102010706020507" pitchFamily="18" charset="2"/>
                        <a:buNone/>
                      </a:pPr>
                      <a:endParaRPr lang="cs-CZ" sz="1400" dirty="0">
                        <a:effectLst/>
                        <a:latin typeface="Arial" panose="020B0604020202020204" pitchFamily="34" charset="0"/>
                        <a:ea typeface="Calibri" panose="020F0502020204030204" pitchFamily="34" charset="0"/>
                        <a:cs typeface="Symbol" panose="05050102010706020507" pitchFamily="18" charset="2"/>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Rejstřík škol a školských zařízení</a:t>
                      </a:r>
                      <a:endParaRPr lang="cs-CZ" sz="1400" dirty="0">
                        <a:effectLst/>
                        <a:latin typeface="Arial" panose="020B0604020202020204" pitchFamily="34" charset="0"/>
                        <a:ea typeface="Calibri" panose="020F0502020204030204" pitchFamily="34" charset="0"/>
                        <a:cs typeface="Symbol" panose="05050102010706020507" pitchFamily="18" charset="2"/>
                      </a:endParaRPr>
                    </a:p>
                  </a:txBody>
                  <a:tcPr marL="89535" marR="89535" marT="0" marB="0"/>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26843433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dirty="0"/>
              <a:t> </a:t>
            </a:r>
          </a:p>
        </p:txBody>
      </p:sp>
      <p:sp>
        <p:nvSpPr>
          <p:cNvPr id="5" name="Nadpis 1">
            <a:extLst>
              <a:ext uri="{FF2B5EF4-FFF2-40B4-BE49-F238E27FC236}">
                <a16:creationId xmlns:a16="http://schemas.microsoft.com/office/drawing/2014/main" id="{93F507FC-7B56-44B0-9B83-A7EF8DED7E0B}"/>
              </a:ext>
            </a:extLst>
          </p:cNvPr>
          <p:cNvSpPr txBox="1">
            <a:spLocks/>
          </p:cNvSpPr>
          <p:nvPr/>
        </p:nvSpPr>
        <p:spPr>
          <a:xfrm>
            <a:off x="1143000" y="669926"/>
            <a:ext cx="10515600" cy="102428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endParaRPr lang="cs-CZ" dirty="0"/>
          </a:p>
        </p:txBody>
      </p:sp>
      <p:graphicFrame>
        <p:nvGraphicFramePr>
          <p:cNvPr id="7" name="Tabulka 5">
            <a:extLst>
              <a:ext uri="{FF2B5EF4-FFF2-40B4-BE49-F238E27FC236}">
                <a16:creationId xmlns:a16="http://schemas.microsoft.com/office/drawing/2014/main" id="{5F18BB00-A50D-462B-9B3F-C6958CB95A3C}"/>
              </a:ext>
            </a:extLst>
          </p:cNvPr>
          <p:cNvGraphicFramePr>
            <a:graphicFrameLocks/>
          </p:cNvGraphicFramePr>
          <p:nvPr>
            <p:extLst>
              <p:ext uri="{D42A27DB-BD31-4B8C-83A1-F6EECF244321}">
                <p14:modId xmlns:p14="http://schemas.microsoft.com/office/powerpoint/2010/main" val="2311598452"/>
              </p:ext>
            </p:extLst>
          </p:nvPr>
        </p:nvGraphicFramePr>
        <p:xfrm>
          <a:off x="415636" y="1652482"/>
          <a:ext cx="11021292" cy="3717605"/>
        </p:xfrm>
        <a:graphic>
          <a:graphicData uri="http://schemas.openxmlformats.org/drawingml/2006/table">
            <a:tbl>
              <a:tblPr firstRow="1" bandRow="1">
                <a:tableStyleId>{5C22544A-7EE6-4342-B048-85BDC9FD1C3A}</a:tableStyleId>
              </a:tblPr>
              <a:tblGrid>
                <a:gridCol w="5655980">
                  <a:extLst>
                    <a:ext uri="{9D8B030D-6E8A-4147-A177-3AD203B41FA5}">
                      <a16:colId xmlns:a16="http://schemas.microsoft.com/office/drawing/2014/main" val="1047633654"/>
                    </a:ext>
                  </a:extLst>
                </a:gridCol>
                <a:gridCol w="3547397">
                  <a:extLst>
                    <a:ext uri="{9D8B030D-6E8A-4147-A177-3AD203B41FA5}">
                      <a16:colId xmlns:a16="http://schemas.microsoft.com/office/drawing/2014/main" val="1827414393"/>
                    </a:ext>
                  </a:extLst>
                </a:gridCol>
                <a:gridCol w="1817915">
                  <a:extLst>
                    <a:ext uri="{9D8B030D-6E8A-4147-A177-3AD203B41FA5}">
                      <a16:colId xmlns:a16="http://schemas.microsoft.com/office/drawing/2014/main" val="477111824"/>
                    </a:ext>
                  </a:extLst>
                </a:gridCol>
              </a:tblGrid>
              <a:tr h="639614">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077525">
                <a:tc>
                  <a:txBody>
                    <a:bodyPr/>
                    <a:lstStyle/>
                    <a:p>
                      <a:pPr algn="just">
                        <a:spcBef>
                          <a:spcPts val="600"/>
                        </a:spcBef>
                        <a:spcAft>
                          <a:spcPts val="0"/>
                        </a:spcAft>
                      </a:pPr>
                      <a:endParaRPr lang="cs-CZ" sz="14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4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400" b="1" kern="1200" dirty="0">
                        <a:solidFill>
                          <a:schemeClr val="dk1"/>
                        </a:solidFill>
                        <a:effectLst/>
                        <a:latin typeface="+mn-lt"/>
                        <a:ea typeface="+mn-ea"/>
                        <a:cs typeface="+mn-cs"/>
                      </a:endParaRPr>
                    </a:p>
                    <a:p>
                      <a:pPr algn="just">
                        <a:spcBef>
                          <a:spcPts val="600"/>
                        </a:spcBef>
                        <a:spcAft>
                          <a:spcPts val="0"/>
                        </a:spcAft>
                      </a:pPr>
                      <a:endParaRPr lang="cs-CZ" sz="1400" b="1" kern="1200" dirty="0">
                        <a:solidFill>
                          <a:schemeClr val="dk1"/>
                        </a:solidFill>
                        <a:effectLst/>
                        <a:latin typeface="+mn-lt"/>
                        <a:ea typeface="+mn-ea"/>
                        <a:cs typeface="+mn-cs"/>
                      </a:endParaRPr>
                    </a:p>
                    <a:p>
                      <a:pPr algn="just">
                        <a:spcBef>
                          <a:spcPts val="600"/>
                        </a:spcBef>
                        <a:spcAft>
                          <a:spcPts val="0"/>
                        </a:spcAft>
                      </a:pPr>
                      <a:r>
                        <a:rPr lang="cs-CZ" sz="1400" b="1" kern="1200" dirty="0">
                          <a:solidFill>
                            <a:schemeClr val="dk1"/>
                          </a:solidFill>
                          <a:effectLst/>
                          <a:latin typeface="+mn-lt"/>
                          <a:ea typeface="+mn-ea"/>
                          <a:cs typeface="+mn-cs"/>
                        </a:rPr>
                        <a:t>Projekt zaměřený na učebny neúplných škol je realizován v neúplné škole.</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9535" marR="89535" marT="0" marB="0"/>
                </a:tc>
                <a:tc>
                  <a:txBody>
                    <a:bodyPr/>
                    <a:lstStyle/>
                    <a:p>
                      <a:pPr algn="l">
                        <a:spcBef>
                          <a:spcPts val="600"/>
                        </a:spcBef>
                        <a:spcAft>
                          <a:spcPts val="0"/>
                        </a:spcAft>
                      </a:pPr>
                      <a:endParaRPr lang="cs-CZ" sz="1400" dirty="0">
                        <a:effectLst/>
                        <a:latin typeface="+mj-lt"/>
                        <a:ea typeface="Times New Roman" panose="02020603050405020304" pitchFamily="18" charset="0"/>
                      </a:endParaRPr>
                    </a:p>
                    <a:p>
                      <a:pPr algn="l">
                        <a:spcBef>
                          <a:spcPts val="600"/>
                        </a:spcBef>
                        <a:spcAft>
                          <a:spcPts val="0"/>
                        </a:spcAft>
                      </a:pPr>
                      <a:r>
                        <a:rPr lang="cs-CZ" sz="1400" dirty="0">
                          <a:effectLst/>
                          <a:latin typeface="+mj-lt"/>
                          <a:ea typeface="Times New Roman" panose="02020603050405020304" pitchFamily="18" charset="0"/>
                        </a:rPr>
                        <a:t>ANO – Projekt je realizován v neúplné škole.</a:t>
                      </a:r>
                    </a:p>
                    <a:p>
                      <a:pPr algn="l">
                        <a:spcBef>
                          <a:spcPts val="600"/>
                        </a:spcBef>
                        <a:spcAft>
                          <a:spcPts val="0"/>
                        </a:spcAft>
                      </a:pPr>
                      <a:endParaRPr lang="cs-CZ" sz="1400" dirty="0">
                        <a:effectLst/>
                        <a:latin typeface="+mj-lt"/>
                        <a:ea typeface="Times New Roman" panose="02020603050405020304" pitchFamily="18" charset="0"/>
                      </a:endParaRPr>
                    </a:p>
                    <a:p>
                      <a:pPr algn="l">
                        <a:spcBef>
                          <a:spcPts val="600"/>
                        </a:spcBef>
                        <a:spcAft>
                          <a:spcPts val="0"/>
                        </a:spcAft>
                      </a:pPr>
                      <a:r>
                        <a:rPr lang="cs-CZ" sz="1400" dirty="0">
                          <a:solidFill>
                            <a:srgbClr val="000000"/>
                          </a:solidFill>
                          <a:effectLst/>
                          <a:latin typeface="+mj-lt"/>
                          <a:ea typeface="Times New Roman" panose="02020603050405020304" pitchFamily="18" charset="0"/>
                        </a:rPr>
                        <a:t>NE – Projekt není realizován v neúplné škole.</a:t>
                      </a:r>
                    </a:p>
                    <a:p>
                      <a:pPr algn="l">
                        <a:spcBef>
                          <a:spcPts val="600"/>
                        </a:spcBef>
                        <a:spcAft>
                          <a:spcPts val="0"/>
                        </a:spcAft>
                      </a:pPr>
                      <a:endParaRPr lang="cs-CZ" sz="1400" dirty="0">
                        <a:solidFill>
                          <a:srgbClr val="000000"/>
                        </a:solidFill>
                        <a:effectLst/>
                        <a:latin typeface="+mj-lt"/>
                        <a:ea typeface="Times New Roman" panose="02020603050405020304" pitchFamily="18" charset="0"/>
                      </a:endParaRPr>
                    </a:p>
                    <a:p>
                      <a:pPr algn="l">
                        <a:spcBef>
                          <a:spcPts val="600"/>
                        </a:spcBef>
                        <a:spcAft>
                          <a:spcPts val="0"/>
                        </a:spcAft>
                      </a:pPr>
                      <a:r>
                        <a:rPr lang="cs-CZ" sz="1400" kern="1200" dirty="0">
                          <a:solidFill>
                            <a:schemeClr val="dk1"/>
                          </a:solidFill>
                          <a:effectLst/>
                          <a:latin typeface="+mj-lt"/>
                          <a:ea typeface="+mn-ea"/>
                          <a:cs typeface="+mn-cs"/>
                        </a:rPr>
                        <a:t>NERELEVANTNÍ – Projekt není zaměřený na učebny neúplných škol.</a:t>
                      </a:r>
                      <a:endParaRPr lang="cs-CZ" sz="1400" dirty="0">
                        <a:solidFill>
                          <a:srgbClr val="000000"/>
                        </a:solidFill>
                        <a:effectLst/>
                        <a:latin typeface="+mj-lt"/>
                        <a:ea typeface="Times New Roman" panose="02020603050405020304" pitchFamily="18" charset="0"/>
                      </a:endParaRPr>
                    </a:p>
                  </a:txBody>
                  <a:tcPr marL="89535" marR="89535" marT="0" marB="0"/>
                </a:tc>
                <a:tc>
                  <a:txBody>
                    <a:bodyPr/>
                    <a:lstStyle/>
                    <a:p>
                      <a:pPr marL="342900" lvl="0" indent="-342900" algn="l">
                        <a:spcAft>
                          <a:spcPts val="0"/>
                        </a:spcAft>
                        <a:buFont typeface="Symbol" panose="05050102010706020507" pitchFamily="18" charset="2"/>
                        <a:buChar char=""/>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 o podporu</a:t>
                      </a:r>
                    </a:p>
                    <a:p>
                      <a:pPr marL="0" lvl="0" indent="0" algn="l">
                        <a:spcAft>
                          <a:spcPts val="0"/>
                        </a:spcAft>
                        <a:buFont typeface="Symbol" panose="05050102010706020507" pitchFamily="18" charset="2"/>
                        <a:buNone/>
                      </a:pPr>
                      <a:endParaRPr lang="cs-CZ" sz="1400" dirty="0">
                        <a:effectLst/>
                        <a:latin typeface="Arial" panose="020B0604020202020204" pitchFamily="34" charset="0"/>
                        <a:ea typeface="Calibri" panose="020F0502020204030204" pitchFamily="34" charset="0"/>
                        <a:cs typeface="Symbol" panose="05050102010706020507" pitchFamily="18" charset="2"/>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Podklady pro hodnocení</a:t>
                      </a:r>
                      <a:endParaRPr lang="cs-CZ" sz="1400" dirty="0">
                        <a:effectLst/>
                        <a:latin typeface="Arial" panose="020B0604020202020204" pitchFamily="34" charset="0"/>
                        <a:ea typeface="Calibri" panose="020F0502020204030204" pitchFamily="34" charset="0"/>
                        <a:cs typeface="Symbol" panose="05050102010706020507" pitchFamily="18" charset="2"/>
                      </a:endParaRPr>
                    </a:p>
                  </a:txBody>
                  <a:tcPr marL="89535" marR="89535" marT="0" marB="0"/>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5147898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dirty="0"/>
              <a:t> </a:t>
            </a:r>
          </a:p>
        </p:txBody>
      </p:sp>
      <p:sp>
        <p:nvSpPr>
          <p:cNvPr id="5" name="Nadpis 1">
            <a:extLst>
              <a:ext uri="{FF2B5EF4-FFF2-40B4-BE49-F238E27FC236}">
                <a16:creationId xmlns:a16="http://schemas.microsoft.com/office/drawing/2014/main" id="{93F507FC-7B56-44B0-9B83-A7EF8DED7E0B}"/>
              </a:ext>
            </a:extLst>
          </p:cNvPr>
          <p:cNvSpPr txBox="1">
            <a:spLocks/>
          </p:cNvSpPr>
          <p:nvPr/>
        </p:nvSpPr>
        <p:spPr>
          <a:xfrm>
            <a:off x="1143000" y="669926"/>
            <a:ext cx="10515600" cy="1024288"/>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dirty="0"/>
              <a:t>Specifická kritéria přijatelnosti pro SC 5.1 </a:t>
            </a:r>
          </a:p>
          <a:p>
            <a:pPr algn="ctr"/>
            <a:r>
              <a:rPr lang="cs-CZ" dirty="0"/>
              <a:t>Sociální služby</a:t>
            </a:r>
          </a:p>
        </p:txBody>
      </p:sp>
      <p:graphicFrame>
        <p:nvGraphicFramePr>
          <p:cNvPr id="7" name="Tabulka 5">
            <a:extLst>
              <a:ext uri="{FF2B5EF4-FFF2-40B4-BE49-F238E27FC236}">
                <a16:creationId xmlns:a16="http://schemas.microsoft.com/office/drawing/2014/main" id="{5F18BB00-A50D-462B-9B3F-C6958CB95A3C}"/>
              </a:ext>
            </a:extLst>
          </p:cNvPr>
          <p:cNvGraphicFramePr>
            <a:graphicFrameLocks/>
          </p:cNvGraphicFramePr>
          <p:nvPr>
            <p:extLst>
              <p:ext uri="{D42A27DB-BD31-4B8C-83A1-F6EECF244321}">
                <p14:modId xmlns:p14="http://schemas.microsoft.com/office/powerpoint/2010/main" val="3483399179"/>
              </p:ext>
            </p:extLst>
          </p:nvPr>
        </p:nvGraphicFramePr>
        <p:xfrm>
          <a:off x="415636" y="1652482"/>
          <a:ext cx="11021292" cy="3717605"/>
        </p:xfrm>
        <a:graphic>
          <a:graphicData uri="http://schemas.openxmlformats.org/drawingml/2006/table">
            <a:tbl>
              <a:tblPr firstRow="1" bandRow="1">
                <a:tableStyleId>{5C22544A-7EE6-4342-B048-85BDC9FD1C3A}</a:tableStyleId>
              </a:tblPr>
              <a:tblGrid>
                <a:gridCol w="5655980">
                  <a:extLst>
                    <a:ext uri="{9D8B030D-6E8A-4147-A177-3AD203B41FA5}">
                      <a16:colId xmlns:a16="http://schemas.microsoft.com/office/drawing/2014/main" val="1047633654"/>
                    </a:ext>
                  </a:extLst>
                </a:gridCol>
                <a:gridCol w="3547397">
                  <a:extLst>
                    <a:ext uri="{9D8B030D-6E8A-4147-A177-3AD203B41FA5}">
                      <a16:colId xmlns:a16="http://schemas.microsoft.com/office/drawing/2014/main" val="1827414393"/>
                    </a:ext>
                  </a:extLst>
                </a:gridCol>
                <a:gridCol w="1817915">
                  <a:extLst>
                    <a:ext uri="{9D8B030D-6E8A-4147-A177-3AD203B41FA5}">
                      <a16:colId xmlns:a16="http://schemas.microsoft.com/office/drawing/2014/main" val="477111824"/>
                    </a:ext>
                  </a:extLst>
                </a:gridCol>
              </a:tblGrid>
              <a:tr h="639614">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077525">
                <a:tc>
                  <a:txBody>
                    <a:bodyPr/>
                    <a:lstStyle/>
                    <a:p>
                      <a:pPr algn="just">
                        <a:spcBef>
                          <a:spcPts val="600"/>
                        </a:spcBef>
                        <a:spcAft>
                          <a:spcPts val="0"/>
                        </a:spcAft>
                      </a:pPr>
                      <a:endParaRPr lang="cs-CZ" sz="14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400" b="1" kern="1200" dirty="0">
                        <a:solidFill>
                          <a:schemeClr val="dk1"/>
                        </a:solidFill>
                        <a:effectLst/>
                        <a:latin typeface="+mn-lt"/>
                        <a:ea typeface="+mn-ea"/>
                        <a:cs typeface="+mn-cs"/>
                      </a:endParaRPr>
                    </a:p>
                    <a:p>
                      <a:pPr algn="just">
                        <a:spcBef>
                          <a:spcPts val="600"/>
                        </a:spcBef>
                        <a:spcAft>
                          <a:spcPts val="0"/>
                        </a:spcAft>
                      </a:pPr>
                      <a:endParaRPr lang="cs-CZ" sz="1400" b="1" kern="1200" dirty="0">
                        <a:solidFill>
                          <a:schemeClr val="dk1"/>
                        </a:solidFill>
                        <a:effectLst/>
                        <a:latin typeface="+mn-lt"/>
                        <a:ea typeface="+mn-ea"/>
                        <a:cs typeface="+mn-cs"/>
                      </a:endParaRPr>
                    </a:p>
                    <a:p>
                      <a:pPr algn="just">
                        <a:spcBef>
                          <a:spcPts val="600"/>
                        </a:spcBef>
                        <a:spcAft>
                          <a:spcPts val="0"/>
                        </a:spcAft>
                      </a:pPr>
                      <a:endParaRPr lang="cs-CZ" sz="1800" b="1" kern="1200" dirty="0">
                        <a:solidFill>
                          <a:schemeClr val="dk1"/>
                        </a:solidFill>
                        <a:effectLst/>
                        <a:latin typeface="+mn-lt"/>
                        <a:ea typeface="+mn-ea"/>
                        <a:cs typeface="+mn-cs"/>
                      </a:endParaRPr>
                    </a:p>
                    <a:p>
                      <a:pPr algn="just">
                        <a:spcBef>
                          <a:spcPts val="600"/>
                        </a:spcBef>
                        <a:spcAft>
                          <a:spcPts val="0"/>
                        </a:spcAft>
                      </a:pPr>
                      <a:r>
                        <a:rPr lang="en-GB" sz="1400" b="1" kern="1200" dirty="0" err="1">
                          <a:solidFill>
                            <a:schemeClr val="dk1"/>
                          </a:solidFill>
                          <a:effectLst/>
                          <a:latin typeface="+mn-lt"/>
                          <a:ea typeface="+mn-ea"/>
                          <a:cs typeface="+mn-cs"/>
                        </a:rPr>
                        <a:t>Poskytované</a:t>
                      </a:r>
                      <a:r>
                        <a:rPr lang="en-GB" sz="1400" b="1" kern="1200" dirty="0">
                          <a:solidFill>
                            <a:schemeClr val="dk1"/>
                          </a:solidFill>
                          <a:effectLst/>
                          <a:latin typeface="+mn-lt"/>
                          <a:ea typeface="+mn-ea"/>
                          <a:cs typeface="+mn-cs"/>
                        </a:rPr>
                        <a:t> </a:t>
                      </a:r>
                      <a:r>
                        <a:rPr lang="en-GB" sz="1400" b="1" kern="1200" dirty="0" err="1">
                          <a:solidFill>
                            <a:schemeClr val="dk1"/>
                          </a:solidFill>
                          <a:effectLst/>
                          <a:latin typeface="+mn-lt"/>
                          <a:ea typeface="+mn-ea"/>
                          <a:cs typeface="+mn-cs"/>
                        </a:rPr>
                        <a:t>služby</a:t>
                      </a:r>
                      <a:r>
                        <a:rPr lang="en-GB" sz="1400" b="1" kern="1200" dirty="0">
                          <a:solidFill>
                            <a:schemeClr val="dk1"/>
                          </a:solidFill>
                          <a:effectLst/>
                          <a:latin typeface="+mn-lt"/>
                          <a:ea typeface="+mn-ea"/>
                          <a:cs typeface="+mn-cs"/>
                        </a:rPr>
                        <a:t> </a:t>
                      </a:r>
                      <a:r>
                        <a:rPr lang="en-GB" sz="1400" b="1" kern="1200" dirty="0" err="1">
                          <a:solidFill>
                            <a:schemeClr val="dk1"/>
                          </a:solidFill>
                          <a:effectLst/>
                          <a:latin typeface="+mn-lt"/>
                          <a:ea typeface="+mn-ea"/>
                          <a:cs typeface="+mn-cs"/>
                        </a:rPr>
                        <a:t>jsou</a:t>
                      </a:r>
                      <a:r>
                        <a:rPr lang="en-GB" sz="1400" b="1" kern="1200" dirty="0">
                          <a:solidFill>
                            <a:schemeClr val="dk1"/>
                          </a:solidFill>
                          <a:effectLst/>
                          <a:latin typeface="+mn-lt"/>
                          <a:ea typeface="+mn-ea"/>
                          <a:cs typeface="+mn-cs"/>
                        </a:rPr>
                        <a:t> </a:t>
                      </a:r>
                      <a:r>
                        <a:rPr lang="en-GB" sz="1400" b="1" kern="1200" dirty="0" err="1">
                          <a:solidFill>
                            <a:schemeClr val="dk1"/>
                          </a:solidFill>
                          <a:effectLst/>
                          <a:latin typeface="+mn-lt"/>
                          <a:ea typeface="+mn-ea"/>
                          <a:cs typeface="+mn-cs"/>
                        </a:rPr>
                        <a:t>uvedeny</a:t>
                      </a:r>
                      <a:r>
                        <a:rPr lang="en-GB" sz="1400" b="1" kern="1200" dirty="0">
                          <a:solidFill>
                            <a:schemeClr val="dk1"/>
                          </a:solidFill>
                          <a:effectLst/>
                          <a:latin typeface="+mn-lt"/>
                          <a:ea typeface="+mn-ea"/>
                          <a:cs typeface="+mn-cs"/>
                        </a:rPr>
                        <a:t> v </a:t>
                      </a:r>
                      <a:r>
                        <a:rPr lang="en-GB" sz="1400" b="1" kern="1200" dirty="0" err="1">
                          <a:solidFill>
                            <a:schemeClr val="dk1"/>
                          </a:solidFill>
                          <a:effectLst/>
                          <a:latin typeface="+mn-lt"/>
                          <a:ea typeface="+mn-ea"/>
                          <a:cs typeface="+mn-cs"/>
                        </a:rPr>
                        <a:t>zákoně</a:t>
                      </a:r>
                      <a:r>
                        <a:rPr lang="en-GB" sz="1400" b="1" kern="1200" dirty="0">
                          <a:solidFill>
                            <a:schemeClr val="dk1"/>
                          </a:solidFill>
                          <a:effectLst/>
                          <a:latin typeface="+mn-lt"/>
                          <a:ea typeface="+mn-ea"/>
                          <a:cs typeface="+mn-cs"/>
                        </a:rPr>
                        <a:t> č. 108/2006 Sb., o </a:t>
                      </a:r>
                      <a:r>
                        <a:rPr lang="en-GB" sz="1400" b="1" kern="1200" dirty="0" err="1">
                          <a:solidFill>
                            <a:schemeClr val="dk1"/>
                          </a:solidFill>
                          <a:effectLst/>
                          <a:latin typeface="+mn-lt"/>
                          <a:ea typeface="+mn-ea"/>
                          <a:cs typeface="+mn-cs"/>
                        </a:rPr>
                        <a:t>sociálních</a:t>
                      </a:r>
                      <a:r>
                        <a:rPr lang="en-GB" sz="1400" b="1" kern="1200" dirty="0">
                          <a:solidFill>
                            <a:schemeClr val="dk1"/>
                          </a:solidFill>
                          <a:effectLst/>
                          <a:latin typeface="+mn-lt"/>
                          <a:ea typeface="+mn-ea"/>
                          <a:cs typeface="+mn-cs"/>
                        </a:rPr>
                        <a:t> </a:t>
                      </a:r>
                      <a:r>
                        <a:rPr lang="en-GB" sz="1400" b="1" kern="1200" dirty="0" err="1">
                          <a:solidFill>
                            <a:schemeClr val="dk1"/>
                          </a:solidFill>
                          <a:effectLst/>
                          <a:latin typeface="+mn-lt"/>
                          <a:ea typeface="+mn-ea"/>
                          <a:cs typeface="+mn-cs"/>
                        </a:rPr>
                        <a:t>službách</a:t>
                      </a:r>
                      <a:r>
                        <a:rPr lang="en-GB" sz="1400" b="1" kern="1200" dirty="0">
                          <a:solidFill>
                            <a:schemeClr val="dk1"/>
                          </a:solidFill>
                          <a:effectLst/>
                          <a:latin typeface="+mn-lt"/>
                          <a:ea typeface="+mn-ea"/>
                          <a:cs typeface="+mn-cs"/>
                        </a:rPr>
                        <a:t>.</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9535" marR="89535" marT="0" marB="0"/>
                </a:tc>
                <a:tc>
                  <a:txBody>
                    <a:bodyPr/>
                    <a:lstStyle/>
                    <a:p>
                      <a:pPr algn="l">
                        <a:spcBef>
                          <a:spcPts val="600"/>
                        </a:spcBef>
                        <a:spcAft>
                          <a:spcPts val="0"/>
                        </a:spcAft>
                      </a:pPr>
                      <a:endParaRPr lang="cs-CZ" sz="900" dirty="0">
                        <a:solidFill>
                          <a:srgbClr val="000000"/>
                        </a:solidFill>
                        <a:effectLst/>
                        <a:latin typeface="Arial" panose="020B0604020202020204" pitchFamily="34" charset="0"/>
                        <a:ea typeface="Times New Roman" panose="02020603050405020304" pitchFamily="18" charset="0"/>
                      </a:endParaRPr>
                    </a:p>
                    <a:p>
                      <a:pPr algn="l">
                        <a:spcBef>
                          <a:spcPts val="600"/>
                        </a:spcBef>
                        <a:spcAft>
                          <a:spcPts val="0"/>
                        </a:spcAft>
                      </a:pPr>
                      <a:endParaRPr lang="cs-CZ" sz="900" dirty="0">
                        <a:solidFill>
                          <a:srgbClr val="000000"/>
                        </a:solidFill>
                        <a:effectLst/>
                        <a:latin typeface="Arial" panose="020B0604020202020204" pitchFamily="34" charset="0"/>
                        <a:ea typeface="Times New Roman" panose="02020603050405020304" pitchFamily="18" charset="0"/>
                      </a:endParaRPr>
                    </a:p>
                    <a:p>
                      <a:pPr algn="l">
                        <a:spcBef>
                          <a:spcPts val="600"/>
                        </a:spcBef>
                        <a:spcAft>
                          <a:spcPts val="0"/>
                        </a:spcAft>
                      </a:pPr>
                      <a:endParaRPr lang="cs-CZ" sz="1400" dirty="0">
                        <a:solidFill>
                          <a:srgbClr val="000000"/>
                        </a:solidFill>
                        <a:effectLst/>
                        <a:latin typeface="+mj-lt"/>
                        <a:ea typeface="Times New Roman" panose="02020603050405020304" pitchFamily="18" charset="0"/>
                      </a:endParaRPr>
                    </a:p>
                    <a:p>
                      <a:pPr algn="l">
                        <a:spcBef>
                          <a:spcPts val="600"/>
                        </a:spcBef>
                        <a:spcAft>
                          <a:spcPts val="0"/>
                        </a:spcAft>
                      </a:pPr>
                      <a:r>
                        <a:rPr lang="cs-CZ" sz="1400" dirty="0">
                          <a:solidFill>
                            <a:srgbClr val="000000"/>
                          </a:solidFill>
                          <a:effectLst/>
                          <a:latin typeface="+mj-lt"/>
                          <a:ea typeface="Times New Roman" panose="02020603050405020304" pitchFamily="18" charset="0"/>
                        </a:rPr>
                        <a:t>ANO – Poskytované služby jsou uvedeny v účinném zákoně o sociálních službách.</a:t>
                      </a:r>
                    </a:p>
                    <a:p>
                      <a:pPr algn="l">
                        <a:spcBef>
                          <a:spcPts val="600"/>
                        </a:spcBef>
                        <a:spcAft>
                          <a:spcPts val="0"/>
                        </a:spcAft>
                      </a:pPr>
                      <a:endParaRPr lang="cs-CZ" sz="1400" dirty="0">
                        <a:solidFill>
                          <a:srgbClr val="000000"/>
                        </a:solidFill>
                        <a:effectLst/>
                        <a:latin typeface="+mj-lt"/>
                        <a:ea typeface="Times New Roman" panose="02020603050405020304" pitchFamily="18" charset="0"/>
                      </a:endParaRPr>
                    </a:p>
                    <a:p>
                      <a:pPr algn="l">
                        <a:spcBef>
                          <a:spcPts val="600"/>
                        </a:spcBef>
                        <a:spcAft>
                          <a:spcPts val="0"/>
                        </a:spcAft>
                      </a:pPr>
                      <a:r>
                        <a:rPr lang="cs-CZ" sz="1400" kern="1200" dirty="0">
                          <a:solidFill>
                            <a:schemeClr val="dk1"/>
                          </a:solidFill>
                          <a:effectLst/>
                          <a:latin typeface="+mj-lt"/>
                          <a:ea typeface="+mn-ea"/>
                          <a:cs typeface="+mn-cs"/>
                        </a:rPr>
                        <a:t>NE – Poskytované služby nejsou uvedeny v účinném zákoně o sociálních službách.</a:t>
                      </a:r>
                      <a:endParaRPr lang="cs-CZ" sz="1400" dirty="0">
                        <a:effectLst/>
                        <a:latin typeface="+mj-lt"/>
                        <a:ea typeface="Times New Roman" panose="02020603050405020304" pitchFamily="18" charset="0"/>
                      </a:endParaRPr>
                    </a:p>
                  </a:txBody>
                  <a:tcPr marL="89535" marR="89535" marT="0" marB="0"/>
                </a:tc>
                <a:tc>
                  <a:txBody>
                    <a:bodyPr/>
                    <a:lstStyle/>
                    <a:p>
                      <a:pPr marL="342900" lvl="0" indent="-342900" algn="l">
                        <a:spcAft>
                          <a:spcPts val="0"/>
                        </a:spcAft>
                        <a:buFont typeface="Symbol" panose="05050102010706020507" pitchFamily="18" charset="2"/>
                        <a:buChar char=""/>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l">
                        <a:spcAft>
                          <a:spcPts val="0"/>
                        </a:spcAft>
                        <a:buFont typeface="Symbol" panose="05050102010706020507" pitchFamily="18" charset="2"/>
                        <a:buNone/>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 o podporu</a:t>
                      </a:r>
                    </a:p>
                    <a:p>
                      <a:pPr marL="0" lvl="0" indent="0" algn="l">
                        <a:spcAft>
                          <a:spcPts val="0"/>
                        </a:spcAft>
                        <a:buFont typeface="Symbol" panose="05050102010706020507" pitchFamily="18" charset="2"/>
                        <a:buNone/>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Podklady pro hodnocení</a:t>
                      </a:r>
                    </a:p>
                    <a:p>
                      <a:pPr marL="0" lvl="0" indent="0" algn="l">
                        <a:spcAft>
                          <a:spcPts val="0"/>
                        </a:spcAft>
                        <a:buFont typeface="Symbol" panose="05050102010706020507" pitchFamily="18" charset="2"/>
                        <a:buNone/>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Specifická pravidla pro žadatele a příjemce</a:t>
                      </a:r>
                      <a:endParaRPr lang="cs-CZ" sz="1400" dirty="0">
                        <a:effectLst/>
                        <a:latin typeface="Arial" panose="020B0604020202020204" pitchFamily="34" charset="0"/>
                        <a:ea typeface="Calibri" panose="020F0502020204030204" pitchFamily="34" charset="0"/>
                        <a:cs typeface="Symbol" panose="05050102010706020507" pitchFamily="18" charset="2"/>
                      </a:endParaRPr>
                    </a:p>
                  </a:txBody>
                  <a:tcPr marL="89535" marR="89535" marT="0" marB="0"/>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1806102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31F3D9B4-678B-C34A-A697-9ED1887B7A4A}"/>
              </a:ext>
            </a:extLst>
          </p:cNvPr>
          <p:cNvSpPr>
            <a:spLocks noGrp="1"/>
          </p:cNvSpPr>
          <p:nvPr>
            <p:ph type="title"/>
          </p:nvPr>
        </p:nvSpPr>
        <p:spPr>
          <a:xfrm>
            <a:off x="941515" y="2349240"/>
            <a:ext cx="10308970" cy="797389"/>
          </a:xfrm>
        </p:spPr>
        <p:txBody>
          <a:bodyPr>
            <a:normAutofit/>
          </a:bodyPr>
          <a:lstStyle/>
          <a:p>
            <a:pPr algn="ctr"/>
            <a:r>
              <a:rPr lang="cs-CZ" sz="3600" dirty="0"/>
              <a:t>4. Úvodní slovo předsedy MV IROP 2021-2027</a:t>
            </a:r>
          </a:p>
        </p:txBody>
      </p:sp>
      <p:sp>
        <p:nvSpPr>
          <p:cNvPr id="2" name="TextovéPole 1">
            <a:extLst>
              <a:ext uri="{FF2B5EF4-FFF2-40B4-BE49-F238E27FC236}">
                <a16:creationId xmlns:a16="http://schemas.microsoft.com/office/drawing/2014/main" id="{62DBCC35-46BF-4BCB-8653-C55316A3CDA9}"/>
              </a:ext>
            </a:extLst>
          </p:cNvPr>
          <p:cNvSpPr txBox="1"/>
          <p:nvPr/>
        </p:nvSpPr>
        <p:spPr>
          <a:xfrm>
            <a:off x="4178709" y="3805084"/>
            <a:ext cx="3588775" cy="461665"/>
          </a:xfrm>
          <a:prstGeom prst="rect">
            <a:avLst/>
          </a:prstGeom>
          <a:noFill/>
        </p:spPr>
        <p:txBody>
          <a:bodyPr wrap="square" rtlCol="0">
            <a:spAutoFit/>
          </a:bodyPr>
          <a:lstStyle/>
          <a:p>
            <a:pPr algn="ctr"/>
            <a:r>
              <a:rPr lang="cs-CZ" sz="2400" dirty="0">
                <a:solidFill>
                  <a:schemeClr val="bg1"/>
                </a:solidFill>
              </a:rPr>
              <a:t>Zdeněk Semorád</a:t>
            </a:r>
          </a:p>
        </p:txBody>
      </p:sp>
    </p:spTree>
    <p:extLst>
      <p:ext uri="{BB962C8B-B14F-4D97-AF65-F5344CB8AC3E}">
        <p14:creationId xmlns:p14="http://schemas.microsoft.com/office/powerpoint/2010/main" val="6964957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dirty="0"/>
              <a:t> </a:t>
            </a:r>
          </a:p>
        </p:txBody>
      </p:sp>
      <p:sp>
        <p:nvSpPr>
          <p:cNvPr id="6" name="Zástupný obsah 5">
            <a:extLst>
              <a:ext uri="{FF2B5EF4-FFF2-40B4-BE49-F238E27FC236}">
                <a16:creationId xmlns:a16="http://schemas.microsoft.com/office/drawing/2014/main" id="{6ACF3B1E-FAA2-4426-89F6-063C5F994AF2}"/>
              </a:ext>
            </a:extLst>
          </p:cNvPr>
          <p:cNvSpPr>
            <a:spLocks noGrp="1"/>
          </p:cNvSpPr>
          <p:nvPr>
            <p:ph idx="1"/>
          </p:nvPr>
        </p:nvSpPr>
        <p:spPr>
          <a:xfrm>
            <a:off x="838200" y="1552087"/>
            <a:ext cx="10515600" cy="4351338"/>
          </a:xfrm>
        </p:spPr>
        <p:txBody>
          <a:bodyPr/>
          <a:lstStyle/>
          <a:p>
            <a:pPr marL="0" indent="0">
              <a:buNone/>
            </a:pPr>
            <a:endParaRPr lang="cs-CZ" dirty="0"/>
          </a:p>
        </p:txBody>
      </p:sp>
      <p:sp>
        <p:nvSpPr>
          <p:cNvPr id="5" name="Nadpis 1">
            <a:extLst>
              <a:ext uri="{FF2B5EF4-FFF2-40B4-BE49-F238E27FC236}">
                <a16:creationId xmlns:a16="http://schemas.microsoft.com/office/drawing/2014/main" id="{93F507FC-7B56-44B0-9B83-A7EF8DED7E0B}"/>
              </a:ext>
            </a:extLst>
          </p:cNvPr>
          <p:cNvSpPr txBox="1">
            <a:spLocks/>
          </p:cNvSpPr>
          <p:nvPr/>
        </p:nvSpPr>
        <p:spPr>
          <a:xfrm>
            <a:off x="1143000" y="669926"/>
            <a:ext cx="10515600" cy="1024288"/>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dirty="0"/>
              <a:t>Specifická kritéria přijatelnosti pro SC 5.1 </a:t>
            </a:r>
          </a:p>
          <a:p>
            <a:pPr algn="ctr"/>
            <a:r>
              <a:rPr lang="cs-CZ" dirty="0"/>
              <a:t>Památky</a:t>
            </a:r>
          </a:p>
        </p:txBody>
      </p:sp>
      <p:graphicFrame>
        <p:nvGraphicFramePr>
          <p:cNvPr id="7" name="Tabulka 5">
            <a:extLst>
              <a:ext uri="{FF2B5EF4-FFF2-40B4-BE49-F238E27FC236}">
                <a16:creationId xmlns:a16="http://schemas.microsoft.com/office/drawing/2014/main" id="{5F18BB00-A50D-462B-9B3F-C6958CB95A3C}"/>
              </a:ext>
            </a:extLst>
          </p:cNvPr>
          <p:cNvGraphicFramePr>
            <a:graphicFrameLocks/>
          </p:cNvGraphicFramePr>
          <p:nvPr>
            <p:extLst>
              <p:ext uri="{D42A27DB-BD31-4B8C-83A1-F6EECF244321}">
                <p14:modId xmlns:p14="http://schemas.microsoft.com/office/powerpoint/2010/main" val="1427612704"/>
              </p:ext>
            </p:extLst>
          </p:nvPr>
        </p:nvGraphicFramePr>
        <p:xfrm>
          <a:off x="415636" y="1652482"/>
          <a:ext cx="11021292" cy="3717605"/>
        </p:xfrm>
        <a:graphic>
          <a:graphicData uri="http://schemas.openxmlformats.org/drawingml/2006/table">
            <a:tbl>
              <a:tblPr firstRow="1" bandRow="1">
                <a:tableStyleId>{5C22544A-7EE6-4342-B048-85BDC9FD1C3A}</a:tableStyleId>
              </a:tblPr>
              <a:tblGrid>
                <a:gridCol w="5655980">
                  <a:extLst>
                    <a:ext uri="{9D8B030D-6E8A-4147-A177-3AD203B41FA5}">
                      <a16:colId xmlns:a16="http://schemas.microsoft.com/office/drawing/2014/main" val="1047633654"/>
                    </a:ext>
                  </a:extLst>
                </a:gridCol>
                <a:gridCol w="3547397">
                  <a:extLst>
                    <a:ext uri="{9D8B030D-6E8A-4147-A177-3AD203B41FA5}">
                      <a16:colId xmlns:a16="http://schemas.microsoft.com/office/drawing/2014/main" val="1827414393"/>
                    </a:ext>
                  </a:extLst>
                </a:gridCol>
                <a:gridCol w="1817915">
                  <a:extLst>
                    <a:ext uri="{9D8B030D-6E8A-4147-A177-3AD203B41FA5}">
                      <a16:colId xmlns:a16="http://schemas.microsoft.com/office/drawing/2014/main" val="477111824"/>
                    </a:ext>
                  </a:extLst>
                </a:gridCol>
              </a:tblGrid>
              <a:tr h="639614">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077525">
                <a:tc>
                  <a:txBody>
                    <a:bodyPr/>
                    <a:lstStyle/>
                    <a:p>
                      <a:pPr algn="just">
                        <a:spcBef>
                          <a:spcPts val="600"/>
                        </a:spcBef>
                        <a:spcAft>
                          <a:spcPts val="0"/>
                        </a:spcAft>
                      </a:pPr>
                      <a:endParaRPr lang="cs-CZ" sz="14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400" b="1" kern="1200" dirty="0">
                        <a:solidFill>
                          <a:schemeClr val="dk1"/>
                        </a:solidFill>
                        <a:effectLst/>
                        <a:latin typeface="+mn-lt"/>
                        <a:ea typeface="+mn-ea"/>
                        <a:cs typeface="+mn-cs"/>
                      </a:endParaRPr>
                    </a:p>
                    <a:p>
                      <a:pPr algn="just">
                        <a:spcBef>
                          <a:spcPts val="600"/>
                        </a:spcBef>
                        <a:spcAft>
                          <a:spcPts val="0"/>
                        </a:spcAft>
                      </a:pPr>
                      <a:endParaRPr lang="cs-CZ" sz="1400" b="1" kern="1200" dirty="0">
                        <a:solidFill>
                          <a:schemeClr val="dk1"/>
                        </a:solidFill>
                        <a:effectLst/>
                        <a:latin typeface="+mn-lt"/>
                        <a:ea typeface="+mn-ea"/>
                        <a:cs typeface="+mn-cs"/>
                      </a:endParaRPr>
                    </a:p>
                    <a:p>
                      <a:pPr algn="just">
                        <a:spcBef>
                          <a:spcPts val="600"/>
                        </a:spcBef>
                        <a:spcAft>
                          <a:spcPts val="0"/>
                        </a:spcAft>
                      </a:pPr>
                      <a:endParaRPr lang="cs-CZ" sz="1400" b="1" kern="1200" dirty="0">
                        <a:solidFill>
                          <a:schemeClr val="dk1"/>
                        </a:solidFill>
                        <a:effectLst/>
                        <a:latin typeface="+mn-lt"/>
                        <a:ea typeface="+mn-ea"/>
                        <a:cs typeface="+mn-cs"/>
                      </a:endParaRPr>
                    </a:p>
                    <a:p>
                      <a:pPr algn="just">
                        <a:spcBef>
                          <a:spcPts val="600"/>
                        </a:spcBef>
                        <a:spcAft>
                          <a:spcPts val="0"/>
                        </a:spcAft>
                      </a:pPr>
                      <a:r>
                        <a:rPr lang="cs-CZ" sz="1400" b="1" kern="1200" dirty="0">
                          <a:solidFill>
                            <a:schemeClr val="dk1"/>
                          </a:solidFill>
                          <a:effectLst/>
                          <a:latin typeface="+mn-lt"/>
                          <a:ea typeface="+mn-ea"/>
                          <a:cs typeface="+mn-cs"/>
                        </a:rPr>
                        <a:t>Památka je zapsána v Ústředním seznamu kulturních památek ČR pouze jako kulturní památka. </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9535" marR="89535" marT="0" marB="0"/>
                </a:tc>
                <a:tc>
                  <a:txBody>
                    <a:bodyPr/>
                    <a:lstStyle/>
                    <a:p>
                      <a:pPr algn="l">
                        <a:spcBef>
                          <a:spcPts val="600"/>
                        </a:spcBef>
                        <a:spcAft>
                          <a:spcPts val="0"/>
                        </a:spcAft>
                      </a:pPr>
                      <a:endParaRPr lang="cs-CZ" sz="1400" dirty="0">
                        <a:effectLst/>
                        <a:latin typeface="+mj-lt"/>
                        <a:ea typeface="Times New Roman" panose="02020603050405020304" pitchFamily="18" charset="0"/>
                      </a:endParaRPr>
                    </a:p>
                    <a:p>
                      <a:pPr algn="l">
                        <a:spcBef>
                          <a:spcPts val="600"/>
                        </a:spcBef>
                        <a:spcAft>
                          <a:spcPts val="0"/>
                        </a:spcAft>
                      </a:pPr>
                      <a:r>
                        <a:rPr lang="cs-CZ" sz="1400" dirty="0">
                          <a:effectLst/>
                          <a:latin typeface="+mj-lt"/>
                          <a:ea typeface="Times New Roman" panose="02020603050405020304" pitchFamily="18" charset="0"/>
                        </a:rPr>
                        <a:t>ANO – Památka, která je předmětem projektu, je uvedena v Ústředním seznamu kulturních památek ČR pouze jako kulturní památka.</a:t>
                      </a:r>
                    </a:p>
                    <a:p>
                      <a:pPr algn="l">
                        <a:spcBef>
                          <a:spcPts val="600"/>
                        </a:spcBef>
                        <a:spcAft>
                          <a:spcPts val="0"/>
                        </a:spcAft>
                      </a:pPr>
                      <a:endParaRPr lang="cs-CZ" sz="1400" dirty="0">
                        <a:effectLst/>
                        <a:latin typeface="+mj-lt"/>
                        <a:ea typeface="Times New Roman" panose="02020603050405020304" pitchFamily="18" charset="0"/>
                      </a:endParaRPr>
                    </a:p>
                    <a:p>
                      <a:pPr algn="l">
                        <a:spcBef>
                          <a:spcPts val="600"/>
                        </a:spcBef>
                        <a:spcAft>
                          <a:spcPts val="0"/>
                        </a:spcAft>
                      </a:pPr>
                      <a:r>
                        <a:rPr lang="cs-CZ" sz="1400" kern="1200" dirty="0">
                          <a:solidFill>
                            <a:schemeClr val="dk1"/>
                          </a:solidFill>
                          <a:effectLst/>
                          <a:latin typeface="+mj-lt"/>
                          <a:ea typeface="+mn-ea"/>
                          <a:cs typeface="+mn-cs"/>
                        </a:rPr>
                        <a:t>NE – Památka, která je předmětem projektu, není uvedena v Ústředním seznamu kulturních památek ČR pouze jako kulturní památka.</a:t>
                      </a:r>
                      <a:endParaRPr lang="cs-CZ" sz="1400" dirty="0">
                        <a:effectLst/>
                        <a:latin typeface="+mj-lt"/>
                        <a:ea typeface="Times New Roman" panose="02020603050405020304" pitchFamily="18" charset="0"/>
                      </a:endParaRPr>
                    </a:p>
                  </a:txBody>
                  <a:tcPr marL="114300" marR="114300" marT="0" marB="0"/>
                </a:tc>
                <a:tc>
                  <a:txBody>
                    <a:bodyPr/>
                    <a:lstStyle/>
                    <a:p>
                      <a:pPr marL="342900" lvl="0" indent="-342900" algn="l">
                        <a:spcAft>
                          <a:spcPts val="0"/>
                        </a:spcAft>
                        <a:buFont typeface="Symbol" panose="05050102010706020507" pitchFamily="18" charset="2"/>
                        <a:buChar char=""/>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400">
                          <a:effectLst/>
                          <a:latin typeface="Arial" panose="020B0604020202020204" pitchFamily="34" charset="0"/>
                          <a:ea typeface="Calibri" panose="020F0502020204030204" pitchFamily="34" charset="0"/>
                          <a:cs typeface="Arial" panose="020B0604020202020204" pitchFamily="34" charset="0"/>
                        </a:rPr>
                        <a:t>Podklady pro hodnocení</a:t>
                      </a:r>
                    </a:p>
                    <a:p>
                      <a:pPr marL="0" lvl="0" indent="0" algn="l">
                        <a:spcAft>
                          <a:spcPts val="0"/>
                        </a:spcAft>
                        <a:buFont typeface="Symbol" panose="05050102010706020507" pitchFamily="18" charset="2"/>
                        <a:buNone/>
                      </a:pPr>
                      <a:endParaRPr lang="cs-CZ" sz="140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400">
                          <a:effectLst/>
                          <a:latin typeface="Arial" panose="020B0604020202020204" pitchFamily="34" charset="0"/>
                          <a:ea typeface="Calibri" panose="020F0502020204030204" pitchFamily="34" charset="0"/>
                          <a:cs typeface="Arial" panose="020B0604020202020204" pitchFamily="34" charset="0"/>
                        </a:rPr>
                        <a:t>Památkový Katalog (pamatkovykatalog.cz)</a:t>
                      </a:r>
                    </a:p>
                    <a:p>
                      <a:pPr marL="0" lvl="0" indent="0" algn="l">
                        <a:spcAft>
                          <a:spcPts val="0"/>
                        </a:spcAft>
                        <a:buFont typeface="Symbol" panose="05050102010706020507" pitchFamily="18" charset="2"/>
                        <a:buNone/>
                      </a:pPr>
                      <a:endParaRPr lang="cs-CZ" sz="140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400">
                          <a:effectLst/>
                          <a:latin typeface="Arial" panose="020B0604020202020204" pitchFamily="34" charset="0"/>
                          <a:ea typeface="Calibri" panose="020F0502020204030204" pitchFamily="34" charset="0"/>
                          <a:cs typeface="Arial" panose="020B0604020202020204" pitchFamily="34" charset="0"/>
                        </a:rPr>
                        <a:t>Ústřední seznam kulturních památek ČR</a:t>
                      </a:r>
                      <a:endParaRPr lang="cs-CZ" sz="1400" dirty="0">
                        <a:effectLst/>
                        <a:latin typeface="Arial" panose="020B0604020202020204" pitchFamily="34" charset="0"/>
                        <a:ea typeface="Calibri" panose="020F0502020204030204" pitchFamily="34" charset="0"/>
                        <a:cs typeface="Symbol" panose="05050102010706020507" pitchFamily="18" charset="2"/>
                      </a:endParaRPr>
                    </a:p>
                  </a:txBody>
                  <a:tcPr marL="89535" marR="89535" marT="0" marB="0"/>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6893440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dirty="0"/>
              <a:t> </a:t>
            </a:r>
          </a:p>
        </p:txBody>
      </p:sp>
      <p:sp>
        <p:nvSpPr>
          <p:cNvPr id="5" name="Nadpis 1">
            <a:extLst>
              <a:ext uri="{FF2B5EF4-FFF2-40B4-BE49-F238E27FC236}">
                <a16:creationId xmlns:a16="http://schemas.microsoft.com/office/drawing/2014/main" id="{93F507FC-7B56-44B0-9B83-A7EF8DED7E0B}"/>
              </a:ext>
            </a:extLst>
          </p:cNvPr>
          <p:cNvSpPr txBox="1">
            <a:spLocks/>
          </p:cNvSpPr>
          <p:nvPr/>
        </p:nvSpPr>
        <p:spPr>
          <a:xfrm>
            <a:off x="1143000" y="669926"/>
            <a:ext cx="10515600" cy="1024288"/>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dirty="0"/>
              <a:t>Specifická kritéria přijatelnosti pro SC 5.1 </a:t>
            </a:r>
          </a:p>
          <a:p>
            <a:pPr algn="ctr"/>
            <a:r>
              <a:rPr lang="cs-CZ" dirty="0"/>
              <a:t>Muzea</a:t>
            </a:r>
          </a:p>
        </p:txBody>
      </p:sp>
      <p:graphicFrame>
        <p:nvGraphicFramePr>
          <p:cNvPr id="7" name="Tabulka 5">
            <a:extLst>
              <a:ext uri="{FF2B5EF4-FFF2-40B4-BE49-F238E27FC236}">
                <a16:creationId xmlns:a16="http://schemas.microsoft.com/office/drawing/2014/main" id="{5F18BB00-A50D-462B-9B3F-C6958CB95A3C}"/>
              </a:ext>
            </a:extLst>
          </p:cNvPr>
          <p:cNvGraphicFramePr>
            <a:graphicFrameLocks/>
          </p:cNvGraphicFramePr>
          <p:nvPr>
            <p:extLst>
              <p:ext uri="{D42A27DB-BD31-4B8C-83A1-F6EECF244321}">
                <p14:modId xmlns:p14="http://schemas.microsoft.com/office/powerpoint/2010/main" val="2632181114"/>
              </p:ext>
            </p:extLst>
          </p:nvPr>
        </p:nvGraphicFramePr>
        <p:xfrm>
          <a:off x="415636" y="1652482"/>
          <a:ext cx="11021292" cy="3717605"/>
        </p:xfrm>
        <a:graphic>
          <a:graphicData uri="http://schemas.openxmlformats.org/drawingml/2006/table">
            <a:tbl>
              <a:tblPr firstRow="1" bandRow="1">
                <a:tableStyleId>{5C22544A-7EE6-4342-B048-85BDC9FD1C3A}</a:tableStyleId>
              </a:tblPr>
              <a:tblGrid>
                <a:gridCol w="5655980">
                  <a:extLst>
                    <a:ext uri="{9D8B030D-6E8A-4147-A177-3AD203B41FA5}">
                      <a16:colId xmlns:a16="http://schemas.microsoft.com/office/drawing/2014/main" val="1047633654"/>
                    </a:ext>
                  </a:extLst>
                </a:gridCol>
                <a:gridCol w="3547397">
                  <a:extLst>
                    <a:ext uri="{9D8B030D-6E8A-4147-A177-3AD203B41FA5}">
                      <a16:colId xmlns:a16="http://schemas.microsoft.com/office/drawing/2014/main" val="1827414393"/>
                    </a:ext>
                  </a:extLst>
                </a:gridCol>
                <a:gridCol w="1817915">
                  <a:extLst>
                    <a:ext uri="{9D8B030D-6E8A-4147-A177-3AD203B41FA5}">
                      <a16:colId xmlns:a16="http://schemas.microsoft.com/office/drawing/2014/main" val="477111824"/>
                    </a:ext>
                  </a:extLst>
                </a:gridCol>
              </a:tblGrid>
              <a:tr h="639614">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077525">
                <a:tc>
                  <a:txBody>
                    <a:bodyPr/>
                    <a:lstStyle/>
                    <a:p>
                      <a:pPr algn="just">
                        <a:spcBef>
                          <a:spcPts val="600"/>
                        </a:spcBef>
                        <a:spcAft>
                          <a:spcPts val="0"/>
                        </a:spcAft>
                      </a:pPr>
                      <a:endParaRPr lang="cs-CZ" sz="14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400" b="1" kern="1200" dirty="0">
                        <a:solidFill>
                          <a:schemeClr val="dk1"/>
                        </a:solidFill>
                        <a:effectLst/>
                        <a:latin typeface="+mn-lt"/>
                        <a:ea typeface="+mn-ea"/>
                        <a:cs typeface="+mn-cs"/>
                      </a:endParaRPr>
                    </a:p>
                    <a:p>
                      <a:pPr algn="just">
                        <a:spcBef>
                          <a:spcPts val="600"/>
                        </a:spcBef>
                        <a:spcAft>
                          <a:spcPts val="0"/>
                        </a:spcAft>
                      </a:pPr>
                      <a:endParaRPr lang="cs-CZ" sz="1400" b="1" kern="1200" dirty="0">
                        <a:solidFill>
                          <a:schemeClr val="dk1"/>
                        </a:solidFill>
                        <a:effectLst/>
                        <a:latin typeface="+mn-lt"/>
                        <a:ea typeface="+mn-ea"/>
                        <a:cs typeface="+mn-cs"/>
                      </a:endParaRPr>
                    </a:p>
                    <a:p>
                      <a:pPr algn="just">
                        <a:spcBef>
                          <a:spcPts val="600"/>
                        </a:spcBef>
                        <a:spcAft>
                          <a:spcPts val="0"/>
                        </a:spcAft>
                      </a:pPr>
                      <a:endParaRPr lang="cs-CZ" sz="1400" b="1" kern="1200" dirty="0">
                        <a:solidFill>
                          <a:schemeClr val="dk1"/>
                        </a:solidFill>
                        <a:effectLst/>
                        <a:latin typeface="+mn-lt"/>
                        <a:ea typeface="+mn-ea"/>
                        <a:cs typeface="+mn-cs"/>
                      </a:endParaRPr>
                    </a:p>
                    <a:p>
                      <a:pPr algn="just">
                        <a:spcBef>
                          <a:spcPts val="600"/>
                        </a:spcBef>
                        <a:spcAft>
                          <a:spcPts val="0"/>
                        </a:spcAft>
                      </a:pPr>
                      <a:r>
                        <a:rPr lang="cs-CZ" sz="1400" b="1" kern="1200" dirty="0">
                          <a:solidFill>
                            <a:schemeClr val="dk1"/>
                          </a:solidFill>
                          <a:effectLst/>
                          <a:latin typeface="+mn-lt"/>
                          <a:ea typeface="+mn-ea"/>
                          <a:cs typeface="+mn-cs"/>
                        </a:rPr>
                        <a:t>Muzeum je zřizováno obcí.</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9535" marR="89535" marT="0" marB="0"/>
                </a:tc>
                <a:tc>
                  <a:txBody>
                    <a:bodyPr/>
                    <a:lstStyle/>
                    <a:p>
                      <a:pPr algn="l">
                        <a:spcBef>
                          <a:spcPts val="600"/>
                        </a:spcBef>
                        <a:spcAft>
                          <a:spcPts val="0"/>
                        </a:spcAft>
                      </a:pPr>
                      <a:endParaRPr lang="cs-CZ" sz="1400" dirty="0">
                        <a:effectLst/>
                        <a:latin typeface="+mj-lt"/>
                        <a:ea typeface="Times New Roman" panose="02020603050405020304" pitchFamily="18" charset="0"/>
                      </a:endParaRPr>
                    </a:p>
                    <a:p>
                      <a:pPr algn="l">
                        <a:spcBef>
                          <a:spcPts val="600"/>
                        </a:spcBef>
                        <a:spcAft>
                          <a:spcPts val="0"/>
                        </a:spcAft>
                      </a:pPr>
                      <a:endParaRPr lang="cs-CZ" sz="1400" dirty="0">
                        <a:effectLst/>
                        <a:latin typeface="+mj-lt"/>
                        <a:ea typeface="Times New Roman" panose="02020603050405020304" pitchFamily="18" charset="0"/>
                      </a:endParaRPr>
                    </a:p>
                    <a:p>
                      <a:pPr algn="l">
                        <a:spcBef>
                          <a:spcPts val="600"/>
                        </a:spcBef>
                        <a:spcAft>
                          <a:spcPts val="0"/>
                        </a:spcAft>
                      </a:pPr>
                      <a:endParaRPr lang="cs-CZ" sz="1400" dirty="0">
                        <a:effectLst/>
                        <a:latin typeface="+mj-lt"/>
                        <a:ea typeface="Times New Roman" panose="02020603050405020304" pitchFamily="18" charset="0"/>
                      </a:endParaRPr>
                    </a:p>
                    <a:p>
                      <a:pPr algn="l">
                        <a:spcBef>
                          <a:spcPts val="600"/>
                        </a:spcBef>
                        <a:spcAft>
                          <a:spcPts val="0"/>
                        </a:spcAft>
                      </a:pPr>
                      <a:r>
                        <a:rPr lang="cs-CZ" sz="1400" dirty="0">
                          <a:effectLst/>
                          <a:latin typeface="+mj-lt"/>
                          <a:ea typeface="Times New Roman" panose="02020603050405020304" pitchFamily="18" charset="0"/>
                        </a:rPr>
                        <a:t>ANO – Muzeum je zřizováno obcí.</a:t>
                      </a:r>
                    </a:p>
                    <a:p>
                      <a:pPr algn="l">
                        <a:spcBef>
                          <a:spcPts val="600"/>
                        </a:spcBef>
                        <a:spcAft>
                          <a:spcPts val="0"/>
                        </a:spcAft>
                      </a:pPr>
                      <a:endParaRPr lang="cs-CZ" sz="1400" dirty="0">
                        <a:effectLst/>
                        <a:latin typeface="+mj-lt"/>
                        <a:ea typeface="Times New Roman" panose="02020603050405020304" pitchFamily="18" charset="0"/>
                      </a:endParaRPr>
                    </a:p>
                    <a:p>
                      <a:pPr algn="l">
                        <a:spcBef>
                          <a:spcPts val="600"/>
                        </a:spcBef>
                        <a:spcAft>
                          <a:spcPts val="0"/>
                        </a:spcAft>
                      </a:pPr>
                      <a:r>
                        <a:rPr lang="cs-CZ" sz="1400" kern="1200" dirty="0">
                          <a:solidFill>
                            <a:schemeClr val="dk1"/>
                          </a:solidFill>
                          <a:effectLst/>
                          <a:latin typeface="+mj-lt"/>
                          <a:ea typeface="+mn-ea"/>
                          <a:cs typeface="+mn-cs"/>
                        </a:rPr>
                        <a:t>NE – Muzeum není zřizováno obcí.</a:t>
                      </a:r>
                      <a:endParaRPr lang="cs-CZ" sz="1400" dirty="0">
                        <a:effectLst/>
                        <a:latin typeface="+mj-lt"/>
                        <a:ea typeface="Times New Roman" panose="02020603050405020304" pitchFamily="18" charset="0"/>
                      </a:endParaRPr>
                    </a:p>
                  </a:txBody>
                  <a:tcPr marL="114300" marR="114300" marT="0" marB="0"/>
                </a:tc>
                <a:tc>
                  <a:txBody>
                    <a:bodyPr/>
                    <a:lstStyle/>
                    <a:p>
                      <a:pPr marL="342900" lvl="0" indent="-342900" algn="l">
                        <a:spcAft>
                          <a:spcPts val="0"/>
                        </a:spcAft>
                        <a:buFont typeface="Symbol" panose="05050102010706020507" pitchFamily="18" charset="2"/>
                        <a:buChar char=""/>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Zřizovací listina</a:t>
                      </a:r>
                      <a:endParaRPr lang="cs-CZ" sz="1400" baseline="0" dirty="0">
                        <a:effectLst/>
                        <a:latin typeface="Arial" panose="020B0604020202020204" pitchFamily="34" charset="0"/>
                        <a:ea typeface="Calibri" panose="020F0502020204030204" pitchFamily="34" charset="0"/>
                        <a:cs typeface="Arial" panose="020B0604020202020204" pitchFamily="34" charset="0"/>
                      </a:endParaRPr>
                    </a:p>
                    <a:p>
                      <a:pPr marL="0" lvl="0" indent="0" algn="l">
                        <a:spcAft>
                          <a:spcPts val="0"/>
                        </a:spcAft>
                        <a:buFont typeface="Symbol" panose="05050102010706020507" pitchFamily="18" charset="2"/>
                        <a:buNone/>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Podklady pro hodnocení</a:t>
                      </a:r>
                    </a:p>
                    <a:p>
                      <a:pPr marL="342900" lvl="0" indent="-342900" algn="l">
                        <a:spcAft>
                          <a:spcPts val="0"/>
                        </a:spcAft>
                        <a:buFont typeface="Symbol" panose="05050102010706020507" pitchFamily="18" charset="2"/>
                        <a:buChar char=""/>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l">
                        <a:spcAft>
                          <a:spcPts val="0"/>
                        </a:spcAft>
                        <a:buFont typeface="Symbol" panose="05050102010706020507" pitchFamily="18" charset="2"/>
                        <a:buNone/>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l">
                        <a:spcAft>
                          <a:spcPts val="0"/>
                        </a:spcAft>
                        <a:buFont typeface="Symbol" panose="05050102010706020507" pitchFamily="18" charset="2"/>
                        <a:buNone/>
                      </a:pPr>
                      <a:endParaRPr lang="cs-CZ" sz="1400" dirty="0">
                        <a:effectLst/>
                        <a:latin typeface="Arial" panose="020B0604020202020204" pitchFamily="34" charset="0"/>
                        <a:ea typeface="Calibri" panose="020F0502020204030204" pitchFamily="34" charset="0"/>
                        <a:cs typeface="Arial" panose="020B0604020202020204" pitchFamily="34" charset="0"/>
                      </a:endParaRPr>
                    </a:p>
                  </a:txBody>
                  <a:tcPr marL="89535" marR="89535" marT="0" marB="0"/>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30644280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dirty="0"/>
              <a:t> </a:t>
            </a:r>
          </a:p>
        </p:txBody>
      </p:sp>
      <p:sp>
        <p:nvSpPr>
          <p:cNvPr id="5" name="Nadpis 1">
            <a:extLst>
              <a:ext uri="{FF2B5EF4-FFF2-40B4-BE49-F238E27FC236}">
                <a16:creationId xmlns:a16="http://schemas.microsoft.com/office/drawing/2014/main" id="{93F507FC-7B56-44B0-9B83-A7EF8DED7E0B}"/>
              </a:ext>
            </a:extLst>
          </p:cNvPr>
          <p:cNvSpPr txBox="1">
            <a:spLocks/>
          </p:cNvSpPr>
          <p:nvPr/>
        </p:nvSpPr>
        <p:spPr>
          <a:xfrm>
            <a:off x="1143000" y="669926"/>
            <a:ext cx="10515600" cy="1024288"/>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dirty="0"/>
              <a:t>Specifická kritéria přijatelnosti pro SC 5.1 </a:t>
            </a:r>
          </a:p>
          <a:p>
            <a:pPr algn="ctr"/>
            <a:r>
              <a:rPr lang="cs-CZ" dirty="0"/>
              <a:t>Knihovny</a:t>
            </a:r>
          </a:p>
        </p:txBody>
      </p:sp>
      <p:graphicFrame>
        <p:nvGraphicFramePr>
          <p:cNvPr id="7" name="Tabulka 5">
            <a:extLst>
              <a:ext uri="{FF2B5EF4-FFF2-40B4-BE49-F238E27FC236}">
                <a16:creationId xmlns:a16="http://schemas.microsoft.com/office/drawing/2014/main" id="{5F18BB00-A50D-462B-9B3F-C6958CB95A3C}"/>
              </a:ext>
            </a:extLst>
          </p:cNvPr>
          <p:cNvGraphicFramePr>
            <a:graphicFrameLocks/>
          </p:cNvGraphicFramePr>
          <p:nvPr>
            <p:extLst>
              <p:ext uri="{D42A27DB-BD31-4B8C-83A1-F6EECF244321}">
                <p14:modId xmlns:p14="http://schemas.microsoft.com/office/powerpoint/2010/main" val="1542216277"/>
              </p:ext>
            </p:extLst>
          </p:nvPr>
        </p:nvGraphicFramePr>
        <p:xfrm>
          <a:off x="415636" y="1652482"/>
          <a:ext cx="11021292" cy="3717605"/>
        </p:xfrm>
        <a:graphic>
          <a:graphicData uri="http://schemas.openxmlformats.org/drawingml/2006/table">
            <a:tbl>
              <a:tblPr firstRow="1" bandRow="1">
                <a:tableStyleId>{5C22544A-7EE6-4342-B048-85BDC9FD1C3A}</a:tableStyleId>
              </a:tblPr>
              <a:tblGrid>
                <a:gridCol w="5655980">
                  <a:extLst>
                    <a:ext uri="{9D8B030D-6E8A-4147-A177-3AD203B41FA5}">
                      <a16:colId xmlns:a16="http://schemas.microsoft.com/office/drawing/2014/main" val="1047633654"/>
                    </a:ext>
                  </a:extLst>
                </a:gridCol>
                <a:gridCol w="3547397">
                  <a:extLst>
                    <a:ext uri="{9D8B030D-6E8A-4147-A177-3AD203B41FA5}">
                      <a16:colId xmlns:a16="http://schemas.microsoft.com/office/drawing/2014/main" val="1827414393"/>
                    </a:ext>
                  </a:extLst>
                </a:gridCol>
                <a:gridCol w="1817915">
                  <a:extLst>
                    <a:ext uri="{9D8B030D-6E8A-4147-A177-3AD203B41FA5}">
                      <a16:colId xmlns:a16="http://schemas.microsoft.com/office/drawing/2014/main" val="477111824"/>
                    </a:ext>
                  </a:extLst>
                </a:gridCol>
              </a:tblGrid>
              <a:tr h="639614">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077525">
                <a:tc>
                  <a:txBody>
                    <a:bodyPr/>
                    <a:lstStyle/>
                    <a:p>
                      <a:pPr algn="just">
                        <a:spcBef>
                          <a:spcPts val="600"/>
                        </a:spcBef>
                        <a:spcAft>
                          <a:spcPts val="0"/>
                        </a:spcAft>
                      </a:pPr>
                      <a:endParaRPr lang="cs-CZ" sz="14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400" b="1" kern="1200" dirty="0">
                        <a:solidFill>
                          <a:schemeClr val="dk1"/>
                        </a:solidFill>
                        <a:effectLst/>
                        <a:latin typeface="+mn-lt"/>
                        <a:ea typeface="+mn-ea"/>
                        <a:cs typeface="+mn-cs"/>
                      </a:endParaRPr>
                    </a:p>
                    <a:p>
                      <a:pPr algn="just">
                        <a:spcBef>
                          <a:spcPts val="600"/>
                        </a:spcBef>
                        <a:spcAft>
                          <a:spcPts val="0"/>
                        </a:spcAft>
                      </a:pPr>
                      <a:endParaRPr lang="cs-CZ" sz="1400" b="1" kern="1200" dirty="0">
                        <a:solidFill>
                          <a:schemeClr val="dk1"/>
                        </a:solidFill>
                        <a:effectLst/>
                        <a:latin typeface="+mn-lt"/>
                        <a:ea typeface="+mn-ea"/>
                        <a:cs typeface="+mn-cs"/>
                      </a:endParaRPr>
                    </a:p>
                    <a:p>
                      <a:pPr algn="just">
                        <a:spcBef>
                          <a:spcPts val="600"/>
                        </a:spcBef>
                        <a:spcAft>
                          <a:spcPts val="0"/>
                        </a:spcAft>
                      </a:pPr>
                      <a:endParaRPr lang="cs-CZ" sz="1400" b="1" kern="1200" dirty="0">
                        <a:solidFill>
                          <a:schemeClr val="dk1"/>
                        </a:solidFill>
                        <a:effectLst/>
                        <a:latin typeface="+mn-lt"/>
                        <a:ea typeface="+mn-ea"/>
                        <a:cs typeface="+mn-cs"/>
                      </a:endParaRPr>
                    </a:p>
                    <a:p>
                      <a:pPr algn="just">
                        <a:spcBef>
                          <a:spcPts val="600"/>
                        </a:spcBef>
                        <a:spcAft>
                          <a:spcPts val="0"/>
                        </a:spcAft>
                      </a:pPr>
                      <a:r>
                        <a:rPr lang="cs-CZ" sz="1400" b="1" kern="1200" dirty="0">
                          <a:solidFill>
                            <a:schemeClr val="dk1"/>
                          </a:solidFill>
                          <a:effectLst/>
                          <a:latin typeface="+mn-lt"/>
                          <a:ea typeface="+mn-ea"/>
                          <a:cs typeface="+mn-cs"/>
                        </a:rPr>
                        <a:t>Projekt je zaměřen na obecní profesionální knihovnu.</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9535" marR="89535" marT="0" marB="0"/>
                </a:tc>
                <a:tc>
                  <a:txBody>
                    <a:bodyPr/>
                    <a:lstStyle/>
                    <a:p>
                      <a:pPr algn="l">
                        <a:spcBef>
                          <a:spcPts val="600"/>
                        </a:spcBef>
                        <a:spcAft>
                          <a:spcPts val="0"/>
                        </a:spcAft>
                      </a:pPr>
                      <a:r>
                        <a:rPr lang="cs-CZ" sz="1400" dirty="0">
                          <a:effectLst/>
                          <a:latin typeface="+mj-lt"/>
                          <a:ea typeface="Times New Roman" panose="02020603050405020304" pitchFamily="18" charset="0"/>
                        </a:rPr>
                        <a:t>ANO – Projekt je zaměřen na obecní profesionální knihovnu. Jedná se o základní knihovnu provozovanou příslušným orgánem obce s pracovním úvazkem knihovníka vyšším než 15 hodin týdně.</a:t>
                      </a:r>
                    </a:p>
                    <a:p>
                      <a:pPr algn="l">
                        <a:spcBef>
                          <a:spcPts val="600"/>
                        </a:spcBef>
                        <a:spcAft>
                          <a:spcPts val="0"/>
                        </a:spcAft>
                      </a:pPr>
                      <a:endParaRPr lang="cs-CZ" sz="1400" dirty="0">
                        <a:effectLst/>
                        <a:latin typeface="+mj-lt"/>
                        <a:ea typeface="Times New Roman" panose="02020603050405020304" pitchFamily="18" charset="0"/>
                      </a:endParaRPr>
                    </a:p>
                    <a:p>
                      <a:pPr algn="l">
                        <a:spcBef>
                          <a:spcPts val="600"/>
                        </a:spcBef>
                        <a:spcAft>
                          <a:spcPts val="0"/>
                        </a:spcAft>
                      </a:pPr>
                      <a:r>
                        <a:rPr lang="cs-CZ" sz="1400" kern="1200" dirty="0">
                          <a:solidFill>
                            <a:schemeClr val="dk1"/>
                          </a:solidFill>
                          <a:effectLst/>
                          <a:latin typeface="+mj-lt"/>
                          <a:ea typeface="+mn-ea"/>
                          <a:cs typeface="+mn-cs"/>
                        </a:rPr>
                        <a:t>NE – Projekt není zaměřen na obecní profesionální knihovnu. Nejedná se o základní knihovnu provozovanou příslušným orgánem obce s pracovním úvazkem knihovníka vyšším než 15 hodin týdně.</a:t>
                      </a:r>
                      <a:endParaRPr lang="cs-CZ" sz="1400" dirty="0">
                        <a:effectLst/>
                        <a:latin typeface="+mj-lt"/>
                        <a:ea typeface="Times New Roman" panose="02020603050405020304" pitchFamily="18" charset="0"/>
                      </a:endParaRPr>
                    </a:p>
                  </a:txBody>
                  <a:tcPr marL="114300" marR="114300" marT="0" marB="0"/>
                </a:tc>
                <a:tc>
                  <a:txBody>
                    <a:bodyPr/>
                    <a:lstStyle/>
                    <a:p>
                      <a:pPr marL="342900" lvl="0" indent="-342900" algn="l">
                        <a:spcAft>
                          <a:spcPts val="0"/>
                        </a:spcAft>
                        <a:buFont typeface="Symbol" panose="05050102010706020507" pitchFamily="18" charset="2"/>
                        <a:buChar char=""/>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a:t>
                      </a:r>
                      <a:r>
                        <a:rPr lang="cs-CZ" sz="1400" baseline="0" dirty="0">
                          <a:effectLst/>
                          <a:latin typeface="Arial" panose="020B0604020202020204" pitchFamily="34" charset="0"/>
                          <a:ea typeface="Calibri" panose="020F0502020204030204" pitchFamily="34" charset="0"/>
                          <a:cs typeface="Arial" panose="020B0604020202020204" pitchFamily="34" charset="0"/>
                        </a:rPr>
                        <a:t> o podporu</a:t>
                      </a:r>
                    </a:p>
                    <a:p>
                      <a:pPr marL="0" lvl="0" indent="0" algn="l">
                        <a:spcAft>
                          <a:spcPts val="0"/>
                        </a:spcAft>
                        <a:buFont typeface="Symbol" panose="05050102010706020507" pitchFamily="18" charset="2"/>
                        <a:buNone/>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Podklady pro hodnocení</a:t>
                      </a:r>
                    </a:p>
                    <a:p>
                      <a:pPr marL="342900" lvl="0" indent="-342900" algn="l">
                        <a:spcAft>
                          <a:spcPts val="0"/>
                        </a:spcAft>
                        <a:buFont typeface="Symbol" panose="05050102010706020507" pitchFamily="18" charset="2"/>
                        <a:buChar char=""/>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Seznam</a:t>
                      </a:r>
                      <a:r>
                        <a:rPr lang="cs-CZ" sz="1400" baseline="0" dirty="0">
                          <a:effectLst/>
                          <a:latin typeface="Arial" panose="020B0604020202020204" pitchFamily="34" charset="0"/>
                          <a:ea typeface="Calibri" panose="020F0502020204030204" pitchFamily="34" charset="0"/>
                          <a:cs typeface="Arial" panose="020B0604020202020204" pitchFamily="34" charset="0"/>
                        </a:rPr>
                        <a:t> profesionálních knihoven</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l">
                        <a:spcAft>
                          <a:spcPts val="0"/>
                        </a:spcAft>
                        <a:buFont typeface="Symbol" panose="05050102010706020507" pitchFamily="18" charset="2"/>
                        <a:buNone/>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l">
                        <a:spcAft>
                          <a:spcPts val="0"/>
                        </a:spcAft>
                        <a:buFont typeface="Symbol" panose="05050102010706020507" pitchFamily="18" charset="2"/>
                        <a:buNone/>
                      </a:pPr>
                      <a:endParaRPr lang="cs-CZ" sz="1400" dirty="0">
                        <a:effectLst/>
                        <a:latin typeface="Arial" panose="020B0604020202020204" pitchFamily="34" charset="0"/>
                        <a:ea typeface="Calibri" panose="020F0502020204030204" pitchFamily="34" charset="0"/>
                        <a:cs typeface="Arial" panose="020B0604020202020204" pitchFamily="34" charset="0"/>
                      </a:endParaRPr>
                    </a:p>
                  </a:txBody>
                  <a:tcPr marL="89535" marR="89535" marT="0" marB="0"/>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22494674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dirty="0"/>
              <a:t> </a:t>
            </a:r>
          </a:p>
        </p:txBody>
      </p:sp>
      <p:sp>
        <p:nvSpPr>
          <p:cNvPr id="6" name="Zástupný obsah 5">
            <a:extLst>
              <a:ext uri="{FF2B5EF4-FFF2-40B4-BE49-F238E27FC236}">
                <a16:creationId xmlns:a16="http://schemas.microsoft.com/office/drawing/2014/main" id="{6ACF3B1E-FAA2-4426-89F6-063C5F994AF2}"/>
              </a:ext>
            </a:extLst>
          </p:cNvPr>
          <p:cNvSpPr>
            <a:spLocks noGrp="1"/>
          </p:cNvSpPr>
          <p:nvPr>
            <p:ph idx="1"/>
          </p:nvPr>
        </p:nvSpPr>
        <p:spPr>
          <a:xfrm>
            <a:off x="838200" y="1552087"/>
            <a:ext cx="10515600" cy="4351338"/>
          </a:xfrm>
        </p:spPr>
        <p:txBody>
          <a:bodyPr/>
          <a:lstStyle/>
          <a:p>
            <a:pPr marL="0" indent="0">
              <a:buNone/>
            </a:pPr>
            <a:endParaRPr lang="cs-CZ" dirty="0"/>
          </a:p>
        </p:txBody>
      </p:sp>
      <p:graphicFrame>
        <p:nvGraphicFramePr>
          <p:cNvPr id="7" name="Tabulka 5">
            <a:extLst>
              <a:ext uri="{FF2B5EF4-FFF2-40B4-BE49-F238E27FC236}">
                <a16:creationId xmlns:a16="http://schemas.microsoft.com/office/drawing/2014/main" id="{5F18BB00-A50D-462B-9B3F-C6958CB95A3C}"/>
              </a:ext>
            </a:extLst>
          </p:cNvPr>
          <p:cNvGraphicFramePr>
            <a:graphicFrameLocks/>
          </p:cNvGraphicFramePr>
          <p:nvPr>
            <p:extLst>
              <p:ext uri="{D42A27DB-BD31-4B8C-83A1-F6EECF244321}">
                <p14:modId xmlns:p14="http://schemas.microsoft.com/office/powerpoint/2010/main" val="4208060736"/>
              </p:ext>
            </p:extLst>
          </p:nvPr>
        </p:nvGraphicFramePr>
        <p:xfrm>
          <a:off x="415636" y="1652482"/>
          <a:ext cx="11021292" cy="3717605"/>
        </p:xfrm>
        <a:graphic>
          <a:graphicData uri="http://schemas.openxmlformats.org/drawingml/2006/table">
            <a:tbl>
              <a:tblPr firstRow="1" bandRow="1">
                <a:tableStyleId>{5C22544A-7EE6-4342-B048-85BDC9FD1C3A}</a:tableStyleId>
              </a:tblPr>
              <a:tblGrid>
                <a:gridCol w="5655980">
                  <a:extLst>
                    <a:ext uri="{9D8B030D-6E8A-4147-A177-3AD203B41FA5}">
                      <a16:colId xmlns:a16="http://schemas.microsoft.com/office/drawing/2014/main" val="1047633654"/>
                    </a:ext>
                  </a:extLst>
                </a:gridCol>
                <a:gridCol w="3547397">
                  <a:extLst>
                    <a:ext uri="{9D8B030D-6E8A-4147-A177-3AD203B41FA5}">
                      <a16:colId xmlns:a16="http://schemas.microsoft.com/office/drawing/2014/main" val="1827414393"/>
                    </a:ext>
                  </a:extLst>
                </a:gridCol>
                <a:gridCol w="1817915">
                  <a:extLst>
                    <a:ext uri="{9D8B030D-6E8A-4147-A177-3AD203B41FA5}">
                      <a16:colId xmlns:a16="http://schemas.microsoft.com/office/drawing/2014/main" val="477111824"/>
                    </a:ext>
                  </a:extLst>
                </a:gridCol>
              </a:tblGrid>
              <a:tr h="639614">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077525">
                <a:tc>
                  <a:txBody>
                    <a:bodyPr/>
                    <a:lstStyle/>
                    <a:p>
                      <a:pPr marL="0" indent="0">
                        <a:lnSpc>
                          <a:spcPct val="115000"/>
                        </a:lnSpc>
                        <a:spcAft>
                          <a:spcPts val="0"/>
                        </a:spcAft>
                      </a:pPr>
                      <a:r>
                        <a:rPr lang="cs-CZ" sz="1400" b="1" kern="1200" dirty="0">
                          <a:solidFill>
                            <a:schemeClr val="dk1"/>
                          </a:solidFill>
                          <a:effectLst/>
                          <a:latin typeface="+mn-lt"/>
                          <a:ea typeface="+mn-ea"/>
                          <a:cs typeface="Times New Roman" panose="02020603050405020304" pitchFamily="18" charset="0"/>
                        </a:rPr>
                        <a:t>Vytvořená doprovodná infrastruktura je v bezprostřední blízkosti tras a atraktivit cestovního ruchu.</a:t>
                      </a:r>
                      <a:endParaRPr lang="cs-CZ" sz="14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l">
                        <a:spcBef>
                          <a:spcPts val="600"/>
                        </a:spcBef>
                        <a:spcAft>
                          <a:spcPts val="0"/>
                        </a:spcAft>
                      </a:pPr>
                      <a:r>
                        <a:rPr lang="cs-CZ" sz="1400" dirty="0">
                          <a:effectLst/>
                          <a:latin typeface="Arial" panose="020B0604020202020204" pitchFamily="34" charset="0"/>
                          <a:ea typeface="Times New Roman" panose="02020603050405020304" pitchFamily="18" charset="0"/>
                        </a:rPr>
                        <a:t>ANO – Vytvořená doprovodná infrastruktura je v </a:t>
                      </a:r>
                      <a:r>
                        <a:rPr lang="cs-CZ" sz="1400" dirty="0">
                          <a:solidFill>
                            <a:schemeClr val="tx1"/>
                          </a:solidFill>
                          <a:effectLst/>
                          <a:latin typeface="Arial" panose="020B0604020202020204" pitchFamily="34" charset="0"/>
                          <a:ea typeface="Times New Roman" panose="02020603050405020304" pitchFamily="18" charset="0"/>
                        </a:rPr>
                        <a:t>bezprostřední blízkosti tras a atraktivit cestovního ruchu, tj. do 1000 m po přístupové komunikaci.</a:t>
                      </a:r>
                    </a:p>
                    <a:p>
                      <a:pPr algn="l">
                        <a:spcBef>
                          <a:spcPts val="600"/>
                        </a:spcBef>
                        <a:spcAft>
                          <a:spcPts val="0"/>
                        </a:spcAft>
                      </a:pPr>
                      <a:r>
                        <a:rPr lang="cs-CZ" sz="1400" dirty="0">
                          <a:solidFill>
                            <a:schemeClr val="tx1"/>
                          </a:solidFill>
                          <a:effectLst/>
                          <a:latin typeface="Arial" panose="020B0604020202020204" pitchFamily="34" charset="0"/>
                          <a:ea typeface="Times New Roman" panose="02020603050405020304" pitchFamily="18" charset="0"/>
                        </a:rPr>
                        <a:t>NE – Vytvořená doprovodná infrastruktura není v bezprostřední blízkosti tras a atraktivit cestovního ruchu, tj. je dále než 1000 m po </a:t>
                      </a:r>
                      <a:r>
                        <a:rPr lang="cs-CZ" sz="1400" dirty="0">
                          <a:effectLst/>
                          <a:latin typeface="Arial" panose="020B0604020202020204" pitchFamily="34" charset="0"/>
                          <a:ea typeface="Times New Roman" panose="02020603050405020304" pitchFamily="18" charset="0"/>
                        </a:rPr>
                        <a:t>přístupové komunikaci.</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Podklady pro hodnocení</a:t>
                      </a:r>
                    </a:p>
                  </a:txBody>
                  <a:tcPr marL="41275" marR="44450" marT="0" marB="0" anchor="ctr"/>
                </a:tc>
                <a:extLst>
                  <a:ext uri="{0D108BD9-81ED-4DB2-BD59-A6C34878D82A}">
                    <a16:rowId xmlns:a16="http://schemas.microsoft.com/office/drawing/2014/main" val="1024228120"/>
                  </a:ext>
                </a:extLst>
              </a:tr>
            </a:tbl>
          </a:graphicData>
        </a:graphic>
      </p:graphicFrame>
      <p:sp>
        <p:nvSpPr>
          <p:cNvPr id="5" name="Nadpis 1">
            <a:extLst>
              <a:ext uri="{FF2B5EF4-FFF2-40B4-BE49-F238E27FC236}">
                <a16:creationId xmlns:a16="http://schemas.microsoft.com/office/drawing/2014/main" id="{93F507FC-7B56-44B0-9B83-A7EF8DED7E0B}"/>
              </a:ext>
            </a:extLst>
          </p:cNvPr>
          <p:cNvSpPr txBox="1">
            <a:spLocks/>
          </p:cNvSpPr>
          <p:nvPr/>
        </p:nvSpPr>
        <p:spPr>
          <a:xfrm>
            <a:off x="990600" y="517526"/>
            <a:ext cx="10515600" cy="1024288"/>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dirty="0"/>
              <a:t>Specifická kritéria přijatelnosti pro SC 5.1 CESTOVNÍ RUCH</a:t>
            </a:r>
          </a:p>
        </p:txBody>
      </p:sp>
    </p:spTree>
    <p:extLst>
      <p:ext uri="{BB962C8B-B14F-4D97-AF65-F5344CB8AC3E}">
        <p14:creationId xmlns:p14="http://schemas.microsoft.com/office/powerpoint/2010/main" val="26734418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dirty="0"/>
              <a:t> </a:t>
            </a:r>
          </a:p>
        </p:txBody>
      </p:sp>
      <p:sp>
        <p:nvSpPr>
          <p:cNvPr id="6" name="Zástupný obsah 5">
            <a:extLst>
              <a:ext uri="{FF2B5EF4-FFF2-40B4-BE49-F238E27FC236}">
                <a16:creationId xmlns:a16="http://schemas.microsoft.com/office/drawing/2014/main" id="{6ACF3B1E-FAA2-4426-89F6-063C5F994AF2}"/>
              </a:ext>
            </a:extLst>
          </p:cNvPr>
          <p:cNvSpPr>
            <a:spLocks noGrp="1"/>
          </p:cNvSpPr>
          <p:nvPr>
            <p:ph idx="1"/>
          </p:nvPr>
        </p:nvSpPr>
        <p:spPr>
          <a:xfrm>
            <a:off x="838200" y="1552087"/>
            <a:ext cx="10515600" cy="4351338"/>
          </a:xfrm>
        </p:spPr>
        <p:txBody>
          <a:bodyPr/>
          <a:lstStyle/>
          <a:p>
            <a:pPr marL="0" indent="0">
              <a:buNone/>
            </a:pPr>
            <a:endParaRPr lang="cs-CZ" dirty="0"/>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p:cNvGraphicFramePr>
          <p:nvPr>
            <p:extLst>
              <p:ext uri="{D42A27DB-BD31-4B8C-83A1-F6EECF244321}">
                <p14:modId xmlns:p14="http://schemas.microsoft.com/office/powerpoint/2010/main" val="1826185099"/>
              </p:ext>
            </p:extLst>
          </p:nvPr>
        </p:nvGraphicFramePr>
        <p:xfrm>
          <a:off x="332508" y="1374104"/>
          <a:ext cx="11610838" cy="4739640"/>
        </p:xfrm>
        <a:graphic>
          <a:graphicData uri="http://schemas.openxmlformats.org/drawingml/2006/table">
            <a:tbl>
              <a:tblPr firstRow="1" bandRow="1">
                <a:tableStyleId>{5C22544A-7EE6-4342-B048-85BDC9FD1C3A}</a:tableStyleId>
              </a:tblPr>
              <a:tblGrid>
                <a:gridCol w="5958527">
                  <a:extLst>
                    <a:ext uri="{9D8B030D-6E8A-4147-A177-3AD203B41FA5}">
                      <a16:colId xmlns:a16="http://schemas.microsoft.com/office/drawing/2014/main" val="1047633654"/>
                    </a:ext>
                  </a:extLst>
                </a:gridCol>
                <a:gridCol w="3737153">
                  <a:extLst>
                    <a:ext uri="{9D8B030D-6E8A-4147-A177-3AD203B41FA5}">
                      <a16:colId xmlns:a16="http://schemas.microsoft.com/office/drawing/2014/main" val="1827414393"/>
                    </a:ext>
                  </a:extLst>
                </a:gridCol>
                <a:gridCol w="1915158">
                  <a:extLst>
                    <a:ext uri="{9D8B030D-6E8A-4147-A177-3AD203B41FA5}">
                      <a16:colId xmlns:a16="http://schemas.microsoft.com/office/drawing/2014/main" val="477111824"/>
                    </a:ext>
                  </a:extLst>
                </a:gridCol>
              </a:tblGrid>
              <a:tr h="611677">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917644">
                <a:tc>
                  <a:txBody>
                    <a:bodyPr/>
                    <a:lstStyle/>
                    <a:p>
                      <a:pPr marL="0" indent="0">
                        <a:lnSpc>
                          <a:spcPct val="115000"/>
                        </a:lnSpc>
                        <a:spcAft>
                          <a:spcPts val="0"/>
                        </a:spcAft>
                      </a:pPr>
                      <a:r>
                        <a:rPr lang="cs-CZ" sz="1400" b="1" kern="1200" dirty="0">
                          <a:solidFill>
                            <a:schemeClr val="dk1"/>
                          </a:solidFill>
                          <a:effectLst/>
                          <a:latin typeface="Arial" panose="020B0604020202020204" pitchFamily="34" charset="0"/>
                          <a:ea typeface="Times New Roman" panose="02020603050405020304" pitchFamily="18" charset="0"/>
                          <a:cs typeface="+mn-cs"/>
                        </a:rPr>
                        <a:t>Infrastruktura/výstupy projektu nejsou zranitelné z hlediska potenciálních dlouhodobých důsledků změny klimatu a úroveň emisí skleníkových plynů, které při projektů vzniknou, je v souladu s cílem klimatické neutrality do roku 2050.</a:t>
                      </a:r>
                    </a:p>
                  </a:txBody>
                  <a:tcPr marL="44450" marR="44450" marT="0" marB="0" anchor="ctr"/>
                </a:tc>
                <a:tc>
                  <a:txBody>
                    <a:bodyPr/>
                    <a:lstStyle/>
                    <a:p>
                      <a:pPr marL="457200" algn="l">
                        <a:spcBef>
                          <a:spcPts val="600"/>
                        </a:spcBef>
                        <a:spcAft>
                          <a:spcPts val="0"/>
                        </a:spcAft>
                        <a:tabLst>
                          <a:tab pos="3457575" algn="l"/>
                        </a:tabLst>
                      </a:pPr>
                      <a:r>
                        <a:rPr lang="cs-CZ" sz="1200" b="0" kern="1200" dirty="0">
                          <a:solidFill>
                            <a:schemeClr val="dk1"/>
                          </a:solidFill>
                          <a:effectLst/>
                          <a:latin typeface="Arial" panose="020B0604020202020204" pitchFamily="34" charset="0"/>
                          <a:ea typeface="Times New Roman" panose="02020603050405020304" pitchFamily="18" charset="0"/>
                          <a:cs typeface="+mn-cs"/>
                        </a:rPr>
                        <a:t>ANO – Z dokumentace k prověřování z hlediska klimatického dopadu vyplývá, že infrastruktura/výstupy projektu nejsou zranitelné z hlediska potenciálních dlouhodobých důsledků změny klimatu a úroveň emisí skleníkových plynů, které při projektu vzniknou, je v souladu s cílem klimatické neutrality do roku 2050.</a:t>
                      </a:r>
                    </a:p>
                    <a:p>
                      <a:pPr marL="457200" algn="l">
                        <a:spcBef>
                          <a:spcPts val="600"/>
                        </a:spcBef>
                        <a:spcAft>
                          <a:spcPts val="0"/>
                        </a:spcAft>
                        <a:tabLst>
                          <a:tab pos="3457575" algn="l"/>
                        </a:tabLst>
                      </a:pPr>
                      <a:r>
                        <a:rPr lang="cs-CZ" sz="1200" b="0" kern="1200" dirty="0">
                          <a:solidFill>
                            <a:schemeClr val="dk1"/>
                          </a:solidFill>
                          <a:effectLst/>
                          <a:latin typeface="Arial" panose="020B0604020202020204" pitchFamily="34" charset="0"/>
                          <a:ea typeface="Times New Roman" panose="02020603050405020304" pitchFamily="18" charset="0"/>
                          <a:cs typeface="+mn-cs"/>
                        </a:rPr>
                        <a:t>NE – Z dokumentace k prověřování z hlediska klimatického dopadu nevyplývá, že infrastruktura/výstupy projektu nejsou zranitelné z hlediska potenciálních dlouhodobých důsledků změny klimatu nebo že úroveň emisí skleníkových plynů, které při projektu vzniknou, je v souladu s cílem klimatické neutrality do roku 2050.</a:t>
                      </a:r>
                    </a:p>
                    <a:p>
                      <a:pPr marL="457200" algn="l">
                        <a:spcBef>
                          <a:spcPts val="600"/>
                        </a:spcBef>
                        <a:spcAft>
                          <a:spcPts val="0"/>
                        </a:spcAft>
                        <a:tabLst>
                          <a:tab pos="3457575" algn="l"/>
                        </a:tabLst>
                      </a:pPr>
                      <a:r>
                        <a:rPr lang="cs-CZ" sz="1200" b="0" kern="1200" dirty="0">
                          <a:solidFill>
                            <a:schemeClr val="dk1"/>
                          </a:solidFill>
                          <a:effectLst/>
                          <a:latin typeface="Arial" panose="020B0604020202020204" pitchFamily="34" charset="0"/>
                          <a:ea typeface="Times New Roman" panose="02020603050405020304" pitchFamily="18" charset="0"/>
                          <a:cs typeface="+mn-cs"/>
                        </a:rPr>
                        <a:t>NERELEVANTNÍ – Dle podmínek stanovených výzvou se prověřování z hlediska klimatického dopadu nemusí provádět. </a:t>
                      </a:r>
                    </a:p>
                    <a:p>
                      <a:pPr marL="457200" algn="l">
                        <a:spcBef>
                          <a:spcPts val="600"/>
                        </a:spcBef>
                        <a:spcAft>
                          <a:spcPts val="0"/>
                        </a:spcAft>
                        <a:tabLst>
                          <a:tab pos="3457575" algn="l"/>
                        </a:tabLst>
                      </a:pPr>
                      <a:endParaRPr lang="cs-CZ" sz="1400" b="0" kern="1200" dirty="0">
                        <a:solidFill>
                          <a:schemeClr val="dk1"/>
                        </a:solidFill>
                        <a:effectLst/>
                        <a:latin typeface="Arial" panose="020B0604020202020204" pitchFamily="34" charset="0"/>
                        <a:ea typeface="Times New Roman" panose="02020603050405020304" pitchFamily="18" charset="0"/>
                        <a:cs typeface="+mn-cs"/>
                      </a:endParaRPr>
                    </a:p>
                  </a:txBody>
                  <a:tcPr marL="89535" marR="89535" marT="0" marB="0"/>
                </a:tc>
                <a:tc>
                  <a:txBody>
                    <a:bodyPr/>
                    <a:lstStyle/>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Žádost o podporu</a:t>
                      </a:r>
                    </a:p>
                    <a:p>
                      <a:pPr marL="0" lvl="0" indent="0" algn="l">
                        <a:spcAft>
                          <a:spcPts val="0"/>
                        </a:spcAft>
                        <a:buFont typeface="Symbol" panose="05050102010706020507" pitchFamily="18" charset="2"/>
                        <a:buNone/>
                      </a:pPr>
                      <a:endParaRPr lang="cs-CZ"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Dokumentace k prověřování z hlediska klimatického dopadu</a:t>
                      </a:r>
                    </a:p>
                  </a:txBody>
                  <a:tcPr marL="41275" marR="44450" marT="0" marB="0" anchor="ctr"/>
                </a:tc>
                <a:extLst>
                  <a:ext uri="{0D108BD9-81ED-4DB2-BD59-A6C34878D82A}">
                    <a16:rowId xmlns:a16="http://schemas.microsoft.com/office/drawing/2014/main" val="1024228120"/>
                  </a:ext>
                </a:extLst>
              </a:tr>
            </a:tbl>
          </a:graphicData>
        </a:graphic>
      </p:graphicFrame>
      <p:sp>
        <p:nvSpPr>
          <p:cNvPr id="7" name="Nadpis 1">
            <a:extLst>
              <a:ext uri="{FF2B5EF4-FFF2-40B4-BE49-F238E27FC236}">
                <a16:creationId xmlns:a16="http://schemas.microsoft.com/office/drawing/2014/main" id="{93F507FC-7B56-44B0-9B83-A7EF8DED7E0B}"/>
              </a:ext>
            </a:extLst>
          </p:cNvPr>
          <p:cNvSpPr txBox="1">
            <a:spLocks/>
          </p:cNvSpPr>
          <p:nvPr/>
        </p:nvSpPr>
        <p:spPr>
          <a:xfrm>
            <a:off x="990600" y="517526"/>
            <a:ext cx="10515600" cy="1024288"/>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dirty="0"/>
              <a:t>Specifická kritéria přijatelnosti pro SC 5.1 </a:t>
            </a:r>
          </a:p>
          <a:p>
            <a:pPr algn="ctr"/>
            <a:r>
              <a:rPr lang="cs-CZ" dirty="0"/>
              <a:t>DOPRAVA</a:t>
            </a:r>
          </a:p>
        </p:txBody>
      </p:sp>
    </p:spTree>
    <p:extLst>
      <p:ext uri="{BB962C8B-B14F-4D97-AF65-F5344CB8AC3E}">
        <p14:creationId xmlns:p14="http://schemas.microsoft.com/office/powerpoint/2010/main" val="13901609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dirty="0"/>
              <a:t> </a:t>
            </a:r>
          </a:p>
        </p:txBody>
      </p:sp>
      <p:graphicFrame>
        <p:nvGraphicFramePr>
          <p:cNvPr id="4" name="Tabulka 5">
            <a:extLst>
              <a:ext uri="{FF2B5EF4-FFF2-40B4-BE49-F238E27FC236}">
                <a16:creationId xmlns:a16="http://schemas.microsoft.com/office/drawing/2014/main" id="{5F18BB00-A50D-462B-9B3F-C6958CB95A3C}"/>
              </a:ext>
            </a:extLst>
          </p:cNvPr>
          <p:cNvGraphicFramePr>
            <a:graphicFrameLocks/>
          </p:cNvGraphicFramePr>
          <p:nvPr>
            <p:extLst>
              <p:ext uri="{D42A27DB-BD31-4B8C-83A1-F6EECF244321}">
                <p14:modId xmlns:p14="http://schemas.microsoft.com/office/powerpoint/2010/main" val="1999303053"/>
              </p:ext>
            </p:extLst>
          </p:nvPr>
        </p:nvGraphicFramePr>
        <p:xfrm>
          <a:off x="497304" y="1973324"/>
          <a:ext cx="10856496" cy="4328160"/>
        </p:xfrm>
        <a:graphic>
          <a:graphicData uri="http://schemas.openxmlformats.org/drawingml/2006/table">
            <a:tbl>
              <a:tblPr firstRow="1" bandRow="1">
                <a:tableStyleId>{5C22544A-7EE6-4342-B048-85BDC9FD1C3A}</a:tableStyleId>
              </a:tblPr>
              <a:tblGrid>
                <a:gridCol w="5571410">
                  <a:extLst>
                    <a:ext uri="{9D8B030D-6E8A-4147-A177-3AD203B41FA5}">
                      <a16:colId xmlns:a16="http://schemas.microsoft.com/office/drawing/2014/main" val="1047633654"/>
                    </a:ext>
                  </a:extLst>
                </a:gridCol>
                <a:gridCol w="3494354">
                  <a:extLst>
                    <a:ext uri="{9D8B030D-6E8A-4147-A177-3AD203B41FA5}">
                      <a16:colId xmlns:a16="http://schemas.microsoft.com/office/drawing/2014/main" val="1827414393"/>
                    </a:ext>
                  </a:extLst>
                </a:gridCol>
                <a:gridCol w="1790732">
                  <a:extLst>
                    <a:ext uri="{9D8B030D-6E8A-4147-A177-3AD203B41FA5}">
                      <a16:colId xmlns:a16="http://schemas.microsoft.com/office/drawing/2014/main" val="477111824"/>
                    </a:ext>
                  </a:extLst>
                </a:gridCol>
              </a:tblGrid>
              <a:tr h="458873">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2998055">
                <a:tc>
                  <a:txBody>
                    <a:bodyPr/>
                    <a:lstStyle/>
                    <a:p>
                      <a:pPr marL="0" indent="0">
                        <a:lnSpc>
                          <a:spcPct val="115000"/>
                        </a:lnSpc>
                        <a:spcAft>
                          <a:spcPts val="0"/>
                        </a:spcAft>
                      </a:pPr>
                      <a:r>
                        <a:rPr lang="cs-CZ" sz="1100" b="1" kern="1200" dirty="0">
                          <a:solidFill>
                            <a:schemeClr val="dk1"/>
                          </a:solidFill>
                          <a:effectLst/>
                          <a:latin typeface="+mj-lt"/>
                          <a:ea typeface="+mn-ea"/>
                          <a:cs typeface="+mn-cs"/>
                        </a:rPr>
                        <a:t>Projektem výstavby, modernizace nebo rekonstrukce komunikace pro pěší v trase nebo v křížení pozemní komunikace s vysokou intenzitou dopravy je dotčena pozemní komunikace s intenzitou motorové dopravy přesahující 500 vozidel za den.</a:t>
                      </a:r>
                      <a:endParaRPr lang="cs-CZ" sz="1100" b="1" kern="1200" dirty="0">
                        <a:solidFill>
                          <a:schemeClr val="dk1"/>
                        </a:solidFill>
                        <a:effectLst/>
                        <a:latin typeface="+mj-lt"/>
                        <a:ea typeface="Times New Roman" panose="02020603050405020304" pitchFamily="18" charset="0"/>
                        <a:cs typeface="+mn-cs"/>
                      </a:endParaRPr>
                    </a:p>
                  </a:txBody>
                  <a:tcPr marL="44450" marR="44450" marT="0" marB="0" anchor="ctr"/>
                </a:tc>
                <a:tc>
                  <a:txBody>
                    <a:bodyPr/>
                    <a:lstStyle/>
                    <a:p>
                      <a:pPr algn="l">
                        <a:spcBef>
                          <a:spcPts val="600"/>
                        </a:spcBef>
                        <a:spcAft>
                          <a:spcPts val="0"/>
                        </a:spcAft>
                      </a:pPr>
                      <a:endParaRPr lang="cs-CZ" sz="1100" dirty="0">
                        <a:effectLst/>
                        <a:latin typeface="+mj-lt"/>
                        <a:ea typeface="Times New Roman" panose="02020603050405020304" pitchFamily="18" charset="0"/>
                      </a:endParaRPr>
                    </a:p>
                    <a:p>
                      <a:pPr algn="l">
                        <a:spcBef>
                          <a:spcPts val="600"/>
                        </a:spcBef>
                        <a:spcAft>
                          <a:spcPts val="0"/>
                        </a:spcAft>
                      </a:pPr>
                      <a:r>
                        <a:rPr lang="cs-CZ" sz="1100" dirty="0">
                          <a:effectLst/>
                          <a:latin typeface="+mj-lt"/>
                          <a:ea typeface="Times New Roman" panose="02020603050405020304" pitchFamily="18" charset="0"/>
                        </a:rPr>
                        <a:t>ANO – V podkladech pro hodnocení je popsána intenzita motorové dopravy na dotčené pozemní komunikaci nad hodnotou limitu 500 vozidel za den, stanovená na základě údajů z celostátního sčítání dopravy (od r. 2016), vlastního sčítání podle TP 189, automatického sčítání nebo jiného dopravního průzkumu provedeného v souladu s TP 189.</a:t>
                      </a:r>
                    </a:p>
                    <a:p>
                      <a:pPr algn="l">
                        <a:spcBef>
                          <a:spcPts val="600"/>
                        </a:spcBef>
                        <a:spcAft>
                          <a:spcPts val="0"/>
                        </a:spcAft>
                      </a:pPr>
                      <a:r>
                        <a:rPr lang="cs-CZ" sz="1100" dirty="0">
                          <a:effectLst/>
                          <a:latin typeface="+mj-lt"/>
                          <a:ea typeface="Times New Roman" panose="02020603050405020304" pitchFamily="18" charset="0"/>
                        </a:rPr>
                        <a:t>NE – V podkladech pro hodnocení není popsána intenzita motorové dopravy na dotčené pozemní komunikaci nad hodnotou limitu 500 vozidel za den, stanovená na základě údajů z celostátního sčítání dopravy (od r. 2016), vlastního sčítání podle TP 189, automatického sčítání nebo jiného dopravního průzkumu provedeného v souladu s TP 189.</a:t>
                      </a:r>
                    </a:p>
                    <a:p>
                      <a:pPr algn="l">
                        <a:spcBef>
                          <a:spcPts val="600"/>
                        </a:spcBef>
                        <a:spcAft>
                          <a:spcPts val="0"/>
                        </a:spcAft>
                      </a:pPr>
                      <a:r>
                        <a:rPr lang="cs-CZ" sz="1100" kern="1200" dirty="0">
                          <a:solidFill>
                            <a:schemeClr val="dk1"/>
                          </a:solidFill>
                          <a:effectLst/>
                          <a:latin typeface="+mj-lt"/>
                          <a:ea typeface="Times New Roman" panose="02020603050405020304" pitchFamily="18" charset="0"/>
                          <a:cs typeface="+mn-cs"/>
                        </a:rPr>
                        <a:t>NERELEVANTNÍ – Předmětem projektu je výhradně zvyšování bezpečnosti nemotorové dopravy v nehodových lokalitách. </a:t>
                      </a:r>
                    </a:p>
                  </a:txBody>
                  <a:tcPr marL="89535" marR="89535" marT="0" marB="0"/>
                </a:tc>
                <a:tc>
                  <a:txBody>
                    <a:bodyPr/>
                    <a:lstStyle/>
                    <a:p>
                      <a:pPr marL="342900" lvl="0" indent="-342900" algn="l">
                        <a:spcAft>
                          <a:spcPts val="0"/>
                        </a:spcAft>
                        <a:buFont typeface="Symbol" panose="05050102010706020507" pitchFamily="18" charset="2"/>
                        <a:buChar char=""/>
                      </a:pPr>
                      <a:r>
                        <a:rPr lang="cs-CZ" sz="1100" kern="1200" dirty="0">
                          <a:solidFill>
                            <a:schemeClr val="dk1"/>
                          </a:solidFill>
                          <a:effectLst/>
                          <a:latin typeface="+mj-lt"/>
                          <a:ea typeface="Times New Roman" panose="02020603050405020304" pitchFamily="18" charset="0"/>
                          <a:cs typeface="+mn-cs"/>
                        </a:rPr>
                        <a:t>Celostátní sčítání dopravy 2016 a novější</a:t>
                      </a:r>
                    </a:p>
                    <a:p>
                      <a:pPr marL="342900" lvl="0" indent="-342900" algn="l">
                        <a:spcAft>
                          <a:spcPts val="0"/>
                        </a:spcAft>
                        <a:buFont typeface="Symbol" panose="05050102010706020507" pitchFamily="18" charset="2"/>
                        <a:buChar char=""/>
                      </a:pPr>
                      <a:r>
                        <a:rPr lang="cs-CZ" sz="1100" kern="1200" dirty="0">
                          <a:solidFill>
                            <a:schemeClr val="dk1"/>
                          </a:solidFill>
                          <a:effectLst/>
                          <a:latin typeface="+mj-lt"/>
                          <a:ea typeface="Times New Roman" panose="02020603050405020304" pitchFamily="18" charset="0"/>
                          <a:cs typeface="+mn-cs"/>
                        </a:rPr>
                        <a:t>Žádost o podporu </a:t>
                      </a:r>
                    </a:p>
                    <a:p>
                      <a:pPr marL="342900" lvl="0" indent="-342900" algn="l">
                        <a:spcAft>
                          <a:spcPts val="0"/>
                        </a:spcAft>
                        <a:buFont typeface="Symbol" panose="05050102010706020507" pitchFamily="18" charset="2"/>
                        <a:buChar char=""/>
                      </a:pPr>
                      <a:r>
                        <a:rPr lang="cs-CZ" sz="1100" kern="1200" dirty="0">
                          <a:solidFill>
                            <a:schemeClr val="dk1"/>
                          </a:solidFill>
                          <a:effectLst/>
                          <a:latin typeface="+mj-lt"/>
                          <a:ea typeface="Times New Roman" panose="02020603050405020304" pitchFamily="18" charset="0"/>
                          <a:cs typeface="+mn-cs"/>
                        </a:rPr>
                        <a:t>Podklady pro hodnocení</a:t>
                      </a:r>
                    </a:p>
                    <a:p>
                      <a:pPr marL="342900" lvl="0" indent="-342900" algn="l">
                        <a:spcAft>
                          <a:spcPts val="0"/>
                        </a:spcAft>
                        <a:buFont typeface="Symbol" panose="05050102010706020507" pitchFamily="18" charset="2"/>
                        <a:buChar char=""/>
                      </a:pPr>
                      <a:r>
                        <a:rPr lang="cs-CZ" sz="1100" kern="1200" dirty="0">
                          <a:solidFill>
                            <a:schemeClr val="dk1"/>
                          </a:solidFill>
                          <a:effectLst/>
                          <a:latin typeface="+mj-lt"/>
                          <a:ea typeface="Times New Roman" panose="02020603050405020304" pitchFamily="18" charset="0"/>
                          <a:cs typeface="+mn-cs"/>
                        </a:rPr>
                        <a:t>Protokol pro výpočet odhadu denní a hodinové intenzity motorové dopravy podle TP 189 v běžný pracovní den</a:t>
                      </a:r>
                    </a:p>
                    <a:p>
                      <a:pPr marL="342900" lvl="0" indent="-342900" algn="l">
                        <a:spcAft>
                          <a:spcPts val="0"/>
                        </a:spcAft>
                        <a:buFont typeface="Symbol" panose="05050102010706020507" pitchFamily="18" charset="2"/>
                        <a:buChar char=""/>
                      </a:pPr>
                      <a:r>
                        <a:rPr lang="cs-CZ" sz="1100" kern="1200" dirty="0">
                          <a:solidFill>
                            <a:schemeClr val="dk1"/>
                          </a:solidFill>
                          <a:effectLst/>
                          <a:latin typeface="+mj-lt"/>
                          <a:ea typeface="Times New Roman" panose="02020603050405020304" pitchFamily="18" charset="0"/>
                          <a:cs typeface="+mn-cs"/>
                        </a:rPr>
                        <a:t>Výstup z automatického sčítače</a:t>
                      </a:r>
                    </a:p>
                    <a:p>
                      <a:pPr marL="342900" lvl="0" indent="-342900" algn="l">
                        <a:spcAft>
                          <a:spcPts val="0"/>
                        </a:spcAft>
                        <a:buFont typeface="Symbol" panose="05050102010706020507" pitchFamily="18" charset="2"/>
                        <a:buChar char=""/>
                      </a:pPr>
                      <a:r>
                        <a:rPr lang="cs-CZ" sz="1100" kern="1200" dirty="0">
                          <a:solidFill>
                            <a:schemeClr val="dk1"/>
                          </a:solidFill>
                          <a:effectLst/>
                          <a:latin typeface="+mj-lt"/>
                          <a:ea typeface="Times New Roman" panose="02020603050405020304" pitchFamily="18" charset="0"/>
                          <a:cs typeface="+mn-cs"/>
                        </a:rPr>
                        <a:t>Výstup z jiného dopravního průzkumu prokazatelně provedeného v souladu s TP 189</a:t>
                      </a:r>
                      <a:endParaRPr lang="cs-CZ" sz="1100" dirty="0">
                        <a:effectLst/>
                        <a:latin typeface="+mj-lt"/>
                        <a:ea typeface="Calibri" panose="020F0502020204030204" pitchFamily="34" charset="0"/>
                        <a:cs typeface="Times New Roman" panose="02020603050405020304" pitchFamily="18" charset="0"/>
                      </a:endParaRPr>
                    </a:p>
                  </a:txBody>
                  <a:tcPr marL="89535" marR="89535" marT="0" marB="0"/>
                </a:tc>
                <a:extLst>
                  <a:ext uri="{0D108BD9-81ED-4DB2-BD59-A6C34878D82A}">
                    <a16:rowId xmlns:a16="http://schemas.microsoft.com/office/drawing/2014/main" val="1024228120"/>
                  </a:ext>
                </a:extLst>
              </a:tr>
            </a:tbl>
          </a:graphicData>
        </a:graphic>
      </p:graphicFrame>
      <p:sp>
        <p:nvSpPr>
          <p:cNvPr id="7" name="Nadpis 1">
            <a:extLst>
              <a:ext uri="{FF2B5EF4-FFF2-40B4-BE49-F238E27FC236}">
                <a16:creationId xmlns:a16="http://schemas.microsoft.com/office/drawing/2014/main" id="{93F507FC-7B56-44B0-9B83-A7EF8DED7E0B}"/>
              </a:ext>
            </a:extLst>
          </p:cNvPr>
          <p:cNvSpPr txBox="1">
            <a:spLocks/>
          </p:cNvSpPr>
          <p:nvPr/>
        </p:nvSpPr>
        <p:spPr>
          <a:xfrm>
            <a:off x="804110" y="639661"/>
            <a:ext cx="10515600" cy="1024288"/>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dirty="0"/>
              <a:t>Infrastruktura pro bezpečnou nemotorovou dopravu</a:t>
            </a:r>
          </a:p>
        </p:txBody>
      </p:sp>
    </p:spTree>
    <p:extLst>
      <p:ext uri="{BB962C8B-B14F-4D97-AF65-F5344CB8AC3E}">
        <p14:creationId xmlns:p14="http://schemas.microsoft.com/office/powerpoint/2010/main" val="179444001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dirty="0"/>
              <a:t> </a:t>
            </a:r>
          </a:p>
        </p:txBody>
      </p:sp>
      <p:graphicFrame>
        <p:nvGraphicFramePr>
          <p:cNvPr id="4" name="Tabulka 5">
            <a:extLst>
              <a:ext uri="{FF2B5EF4-FFF2-40B4-BE49-F238E27FC236}">
                <a16:creationId xmlns:a16="http://schemas.microsoft.com/office/drawing/2014/main" id="{5F18BB00-A50D-462B-9B3F-C6958CB95A3C}"/>
              </a:ext>
            </a:extLst>
          </p:cNvPr>
          <p:cNvGraphicFramePr>
            <a:graphicFrameLocks/>
          </p:cNvGraphicFramePr>
          <p:nvPr>
            <p:extLst>
              <p:ext uri="{D42A27DB-BD31-4B8C-83A1-F6EECF244321}">
                <p14:modId xmlns:p14="http://schemas.microsoft.com/office/powerpoint/2010/main" val="1993710367"/>
              </p:ext>
            </p:extLst>
          </p:nvPr>
        </p:nvGraphicFramePr>
        <p:xfrm>
          <a:off x="247194" y="714019"/>
          <a:ext cx="11399374" cy="4531749"/>
        </p:xfrm>
        <a:graphic>
          <a:graphicData uri="http://schemas.openxmlformats.org/drawingml/2006/table">
            <a:tbl>
              <a:tblPr firstRow="1" bandRow="1">
                <a:tableStyleId>{5C22544A-7EE6-4342-B048-85BDC9FD1C3A}</a:tableStyleId>
              </a:tblPr>
              <a:tblGrid>
                <a:gridCol w="5850007">
                  <a:extLst>
                    <a:ext uri="{9D8B030D-6E8A-4147-A177-3AD203B41FA5}">
                      <a16:colId xmlns:a16="http://schemas.microsoft.com/office/drawing/2014/main" val="1047633654"/>
                    </a:ext>
                  </a:extLst>
                </a:gridCol>
                <a:gridCol w="3669089">
                  <a:extLst>
                    <a:ext uri="{9D8B030D-6E8A-4147-A177-3AD203B41FA5}">
                      <a16:colId xmlns:a16="http://schemas.microsoft.com/office/drawing/2014/main" val="1827414393"/>
                    </a:ext>
                  </a:extLst>
                </a:gridCol>
                <a:gridCol w="1880278">
                  <a:extLst>
                    <a:ext uri="{9D8B030D-6E8A-4147-A177-3AD203B41FA5}">
                      <a16:colId xmlns:a16="http://schemas.microsoft.com/office/drawing/2014/main" val="477111824"/>
                    </a:ext>
                  </a:extLst>
                </a:gridCol>
              </a:tblGrid>
              <a:tr h="780256">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751493">
                <a:tc>
                  <a:txBody>
                    <a:bodyPr/>
                    <a:lstStyle/>
                    <a:p>
                      <a:pPr algn="just">
                        <a:spcBef>
                          <a:spcPts val="600"/>
                        </a:spcBef>
                        <a:spcAft>
                          <a:spcPts val="0"/>
                        </a:spcAft>
                      </a:pPr>
                      <a:endParaRPr lang="cs-CZ" sz="12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2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2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2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200" b="1" dirty="0">
                        <a:effectLst/>
                        <a:latin typeface="Arial" panose="020B0604020202020204" pitchFamily="34" charset="0"/>
                        <a:ea typeface="Times New Roman" panose="02020603050405020304" pitchFamily="18" charset="0"/>
                      </a:endParaRPr>
                    </a:p>
                    <a:p>
                      <a:pPr algn="just">
                        <a:spcBef>
                          <a:spcPts val="600"/>
                        </a:spcBef>
                        <a:spcAft>
                          <a:spcPts val="0"/>
                        </a:spcAft>
                      </a:pPr>
                      <a:r>
                        <a:rPr lang="cs-CZ" sz="1200" b="1" dirty="0">
                          <a:effectLst/>
                          <a:latin typeface="Arial" panose="020B0604020202020204" pitchFamily="34" charset="0"/>
                          <a:ea typeface="Times New Roman" panose="02020603050405020304" pitchFamily="18" charset="0"/>
                        </a:rPr>
                        <a:t>Projektem zvyšování bezpečnosti nemotorové dopravy stavebními úpravami komunikací pro pěší a cyklisty a instalací prvků zklidňujících dopravu v nehodových lokalitách je dotčena silnice nebo místní komunikace, na které bezpečnostní inspekce pozemní komunikace prokázala vysoké bezpečnostní riziko pro chodce nebo cyklisty.</a:t>
                      </a:r>
                      <a:endParaRPr lang="cs-CZ" sz="1200" dirty="0">
                        <a:effectLst/>
                        <a:latin typeface="Arial" panose="020B0604020202020204" pitchFamily="34" charset="0"/>
                        <a:ea typeface="Times New Roman" panose="02020603050405020304" pitchFamily="18" charset="0"/>
                      </a:endParaRPr>
                    </a:p>
                  </a:txBody>
                  <a:tcPr marL="89535" marR="89535" marT="0" marB="0"/>
                </a:tc>
                <a:tc>
                  <a:txBody>
                    <a:bodyPr/>
                    <a:lstStyle/>
                    <a:p>
                      <a:pPr algn="l">
                        <a:spcBef>
                          <a:spcPts val="600"/>
                        </a:spcBef>
                        <a:spcAft>
                          <a:spcPts val="0"/>
                        </a:spcAft>
                      </a:pPr>
                      <a:endParaRPr lang="cs-CZ" sz="1200" dirty="0">
                        <a:effectLst/>
                        <a:latin typeface="+mj-lt"/>
                        <a:ea typeface="Times New Roman" panose="02020603050405020304" pitchFamily="18" charset="0"/>
                      </a:endParaRPr>
                    </a:p>
                    <a:p>
                      <a:pPr algn="l">
                        <a:spcBef>
                          <a:spcPts val="600"/>
                        </a:spcBef>
                        <a:spcAft>
                          <a:spcPts val="0"/>
                        </a:spcAft>
                      </a:pPr>
                      <a:r>
                        <a:rPr lang="cs-CZ" sz="1200" dirty="0">
                          <a:effectLst/>
                          <a:latin typeface="+mj-lt"/>
                          <a:ea typeface="Times New Roman" panose="02020603050405020304" pitchFamily="18" charset="0"/>
                        </a:rPr>
                        <a:t>ANO – </a:t>
                      </a:r>
                      <a:r>
                        <a:rPr lang="cs-CZ" sz="1200" dirty="0">
                          <a:effectLst/>
                          <a:latin typeface="+mj-lt"/>
                          <a:ea typeface="Calibri" panose="020F0502020204030204" pitchFamily="34" charset="0"/>
                        </a:rPr>
                        <a:t>Ze zprávy o provedení bezpečnostní inspekce pozemní komunikace a z popisu projektu vyplývá, že projektem je dotčena silnice nebo místní komunikace vykazující vysoké bezpečnostní riziko pro chodce nebo cyklisty.</a:t>
                      </a:r>
                    </a:p>
                    <a:p>
                      <a:pPr algn="l">
                        <a:spcBef>
                          <a:spcPts val="600"/>
                        </a:spcBef>
                        <a:spcAft>
                          <a:spcPts val="0"/>
                        </a:spcAft>
                      </a:pPr>
                      <a:endParaRPr lang="cs-CZ" sz="1200" dirty="0">
                        <a:effectLst/>
                        <a:latin typeface="+mj-lt"/>
                        <a:ea typeface="Times New Roman" panose="02020603050405020304" pitchFamily="18" charset="0"/>
                      </a:endParaRPr>
                    </a:p>
                    <a:p>
                      <a:pPr algn="l">
                        <a:spcBef>
                          <a:spcPts val="600"/>
                        </a:spcBef>
                        <a:spcAft>
                          <a:spcPts val="0"/>
                        </a:spcAft>
                      </a:pPr>
                      <a:r>
                        <a:rPr lang="cs-CZ" sz="1200" dirty="0">
                          <a:effectLst/>
                          <a:latin typeface="+mj-lt"/>
                          <a:ea typeface="Times New Roman" panose="02020603050405020304" pitchFamily="18" charset="0"/>
                        </a:rPr>
                        <a:t>NE – </a:t>
                      </a:r>
                      <a:r>
                        <a:rPr lang="cs-CZ" sz="1200" dirty="0">
                          <a:effectLst/>
                          <a:latin typeface="+mj-lt"/>
                          <a:ea typeface="Calibri" panose="020F0502020204030204" pitchFamily="34" charset="0"/>
                        </a:rPr>
                        <a:t>Ze zprávy o provedení bezpečnostní inspekce pozemní komunikace a z popisu projektu nevyplývá, že projektem je dotčena silnice nebo místní komunikace vykazující vysoké bezpečnostní riziko pro chodce nebo cyklisty</a:t>
                      </a:r>
                      <a:r>
                        <a:rPr lang="cs-CZ" sz="1200" dirty="0">
                          <a:effectLst/>
                          <a:latin typeface="+mj-lt"/>
                          <a:ea typeface="Times New Roman" panose="02020603050405020304" pitchFamily="18" charset="0"/>
                        </a:rPr>
                        <a:t>.</a:t>
                      </a:r>
                    </a:p>
                    <a:p>
                      <a:pPr algn="l">
                        <a:spcBef>
                          <a:spcPts val="600"/>
                        </a:spcBef>
                        <a:spcAft>
                          <a:spcPts val="0"/>
                        </a:spcAft>
                      </a:pPr>
                      <a:endParaRPr lang="cs-CZ" sz="1200" dirty="0">
                        <a:effectLst/>
                        <a:latin typeface="+mj-lt"/>
                        <a:ea typeface="Times New Roman" panose="02020603050405020304" pitchFamily="18" charset="0"/>
                      </a:endParaRPr>
                    </a:p>
                    <a:p>
                      <a:pPr algn="l">
                        <a:spcBef>
                          <a:spcPts val="600"/>
                        </a:spcBef>
                        <a:spcAft>
                          <a:spcPts val="0"/>
                        </a:spcAft>
                      </a:pPr>
                      <a:r>
                        <a:rPr lang="cs-CZ" sz="1200" kern="1200" dirty="0">
                          <a:solidFill>
                            <a:schemeClr val="dk1"/>
                          </a:solidFill>
                          <a:effectLst/>
                          <a:latin typeface="+mj-lt"/>
                          <a:ea typeface="+mn-ea"/>
                          <a:cs typeface="+mn-cs"/>
                        </a:rPr>
                        <a:t>NERELEVANTNÍ – Předmětem projektu je výhradně výstavba, modernizace nebo rekonstrukce komunikace pro pěší v trase nebo v křížení pozemní komunikace s vysokou intenzitou dopravy. </a:t>
                      </a:r>
                      <a:endParaRPr lang="cs-CZ" sz="1200" dirty="0">
                        <a:effectLst/>
                        <a:latin typeface="+mj-lt"/>
                        <a:ea typeface="Times New Roman" panose="02020603050405020304" pitchFamily="18" charset="0"/>
                      </a:endParaRPr>
                    </a:p>
                  </a:txBody>
                  <a:tcPr marL="89535" marR="89535" marT="0" marB="0"/>
                </a:tc>
                <a:tc>
                  <a:txBody>
                    <a:bodyPr/>
                    <a:lstStyle/>
                    <a:p>
                      <a:pPr marL="0" lvl="0" indent="0" algn="l">
                        <a:spcAft>
                          <a:spcPts val="0"/>
                        </a:spcAft>
                        <a:buFont typeface="Symbol" panose="05050102010706020507" pitchFamily="18" charset="2"/>
                        <a:buNone/>
                      </a:pP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Times New Roman" panose="02020603050405020304" pitchFamily="18" charset="0"/>
                        </a:rPr>
                        <a:t>Zpráva o provedení bezpečnostní inspekce pozemní komunikace</a:t>
                      </a:r>
                    </a:p>
                    <a:p>
                      <a:pPr marL="0" lvl="0" indent="0" algn="l">
                        <a:spcAft>
                          <a:spcPts val="0"/>
                        </a:spcAft>
                        <a:buFont typeface="Symbol" panose="05050102010706020507" pitchFamily="18" charset="2"/>
                        <a:buNone/>
                      </a:pP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Times New Roman" panose="02020603050405020304" pitchFamily="18" charset="0"/>
                        </a:rPr>
                        <a:t>Žádost o podporu</a:t>
                      </a:r>
                    </a:p>
                    <a:p>
                      <a:pPr marL="342900" lvl="0" indent="-342900" algn="l">
                        <a:spcAft>
                          <a:spcPts val="0"/>
                        </a:spcAft>
                        <a:buFont typeface="Symbol" panose="05050102010706020507" pitchFamily="18" charset="2"/>
                        <a:buChar char=""/>
                      </a:pP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Times New Roman" panose="02020603050405020304" pitchFamily="18" charset="0"/>
                        </a:rPr>
                        <a:t>Podklady pro hodnocení</a:t>
                      </a:r>
                    </a:p>
                  </a:txBody>
                  <a:tcPr marL="89535" marR="89535" marT="0" marB="0"/>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22040951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dirty="0"/>
              <a:t> </a:t>
            </a:r>
          </a:p>
        </p:txBody>
      </p:sp>
      <p:sp>
        <p:nvSpPr>
          <p:cNvPr id="6" name="Zástupný obsah 5">
            <a:extLst>
              <a:ext uri="{FF2B5EF4-FFF2-40B4-BE49-F238E27FC236}">
                <a16:creationId xmlns:a16="http://schemas.microsoft.com/office/drawing/2014/main" id="{6ACF3B1E-FAA2-4426-89F6-063C5F994AF2}"/>
              </a:ext>
            </a:extLst>
          </p:cNvPr>
          <p:cNvSpPr>
            <a:spLocks noGrp="1"/>
          </p:cNvSpPr>
          <p:nvPr>
            <p:ph idx="1"/>
          </p:nvPr>
        </p:nvSpPr>
        <p:spPr>
          <a:xfrm>
            <a:off x="838200" y="1552087"/>
            <a:ext cx="10515600" cy="4351338"/>
          </a:xfrm>
        </p:spPr>
        <p:txBody>
          <a:bodyPr/>
          <a:lstStyle/>
          <a:p>
            <a:pPr marL="0" indent="0">
              <a:buNone/>
            </a:pPr>
            <a:endParaRPr lang="cs-CZ" dirty="0"/>
          </a:p>
        </p:txBody>
      </p:sp>
      <p:graphicFrame>
        <p:nvGraphicFramePr>
          <p:cNvPr id="4" name="Tabulka 5">
            <a:extLst>
              <a:ext uri="{FF2B5EF4-FFF2-40B4-BE49-F238E27FC236}">
                <a16:creationId xmlns:a16="http://schemas.microsoft.com/office/drawing/2014/main" id="{5F18BB00-A50D-462B-9B3F-C6958CB95A3C}"/>
              </a:ext>
            </a:extLst>
          </p:cNvPr>
          <p:cNvGraphicFramePr>
            <a:graphicFrameLocks/>
          </p:cNvGraphicFramePr>
          <p:nvPr>
            <p:extLst>
              <p:ext uri="{D42A27DB-BD31-4B8C-83A1-F6EECF244321}">
                <p14:modId xmlns:p14="http://schemas.microsoft.com/office/powerpoint/2010/main" val="1807441834"/>
              </p:ext>
            </p:extLst>
          </p:nvPr>
        </p:nvGraphicFramePr>
        <p:xfrm>
          <a:off x="247194" y="1467998"/>
          <a:ext cx="11399374" cy="4635976"/>
        </p:xfrm>
        <a:graphic>
          <a:graphicData uri="http://schemas.openxmlformats.org/drawingml/2006/table">
            <a:tbl>
              <a:tblPr firstRow="1" bandRow="1">
                <a:tableStyleId>{5C22544A-7EE6-4342-B048-85BDC9FD1C3A}</a:tableStyleId>
              </a:tblPr>
              <a:tblGrid>
                <a:gridCol w="5850007">
                  <a:extLst>
                    <a:ext uri="{9D8B030D-6E8A-4147-A177-3AD203B41FA5}">
                      <a16:colId xmlns:a16="http://schemas.microsoft.com/office/drawing/2014/main" val="1047633654"/>
                    </a:ext>
                  </a:extLst>
                </a:gridCol>
                <a:gridCol w="3669089">
                  <a:extLst>
                    <a:ext uri="{9D8B030D-6E8A-4147-A177-3AD203B41FA5}">
                      <a16:colId xmlns:a16="http://schemas.microsoft.com/office/drawing/2014/main" val="1827414393"/>
                    </a:ext>
                  </a:extLst>
                </a:gridCol>
                <a:gridCol w="1880278">
                  <a:extLst>
                    <a:ext uri="{9D8B030D-6E8A-4147-A177-3AD203B41FA5}">
                      <a16:colId xmlns:a16="http://schemas.microsoft.com/office/drawing/2014/main" val="477111824"/>
                    </a:ext>
                  </a:extLst>
                </a:gridCol>
              </a:tblGrid>
              <a:tr h="780256">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751493">
                <a:tc>
                  <a:txBody>
                    <a:bodyPr/>
                    <a:lstStyle/>
                    <a:p>
                      <a:pPr algn="just">
                        <a:spcBef>
                          <a:spcPts val="600"/>
                        </a:spcBef>
                        <a:spcAft>
                          <a:spcPts val="0"/>
                        </a:spcAft>
                      </a:pPr>
                      <a:endParaRPr lang="cs-CZ" sz="12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2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200" b="1" dirty="0">
                        <a:effectLst/>
                        <a:latin typeface="Arial" panose="020B0604020202020204" pitchFamily="34" charset="0"/>
                        <a:ea typeface="Times New Roman" panose="02020603050405020304" pitchFamily="18" charset="0"/>
                      </a:endParaRPr>
                    </a:p>
                    <a:p>
                      <a:pPr algn="just">
                        <a:spcBef>
                          <a:spcPts val="600"/>
                        </a:spcBef>
                        <a:spcAft>
                          <a:spcPts val="0"/>
                        </a:spcAft>
                      </a:pPr>
                      <a:r>
                        <a:rPr lang="cs-CZ" sz="1200" b="1" dirty="0">
                          <a:effectLst/>
                          <a:latin typeface="Arial" panose="020B0604020202020204" pitchFamily="34" charset="0"/>
                          <a:ea typeface="Times New Roman" panose="02020603050405020304" pitchFamily="18" charset="0"/>
                        </a:rPr>
                        <a:t>Vyhrazená komunikace pro cyklisty, která je předmětem projektu:</a:t>
                      </a:r>
                    </a:p>
                    <a:p>
                      <a:pPr algn="just">
                        <a:spcBef>
                          <a:spcPts val="600"/>
                        </a:spcBef>
                        <a:spcAft>
                          <a:spcPts val="0"/>
                        </a:spcAft>
                      </a:pPr>
                      <a:endParaRPr lang="cs-CZ" sz="1200" dirty="0">
                        <a:effectLst/>
                        <a:latin typeface="Arial" panose="020B0604020202020204" pitchFamily="34" charset="0"/>
                        <a:ea typeface="Times New Roman" panose="02020603050405020304" pitchFamily="18" charset="0"/>
                      </a:endParaRPr>
                    </a:p>
                    <a:p>
                      <a:pPr marL="342900" lvl="0" indent="-342900" algn="l">
                        <a:spcAft>
                          <a:spcPts val="0"/>
                        </a:spcAft>
                        <a:buFont typeface="Symbol" panose="05050102010706020507" pitchFamily="18" charset="2"/>
                        <a:buChar char=""/>
                      </a:pPr>
                      <a:r>
                        <a:rPr lang="cs-CZ" sz="1200" b="1" dirty="0">
                          <a:effectLst/>
                          <a:latin typeface="Arial" panose="020B0604020202020204" pitchFamily="34" charset="0"/>
                          <a:ea typeface="Calibri" panose="020F0502020204030204" pitchFamily="34" charset="0"/>
                          <a:cs typeface="Times New Roman" panose="02020603050405020304" pitchFamily="18" charset="0"/>
                        </a:rPr>
                        <a:t>svádí cyklistický provoz z pozemní komunikace s intenzitou motorové dopravy vyšší než 1500 vozidel/den,</a:t>
                      </a:r>
                    </a:p>
                    <a:p>
                      <a:pPr marL="0" lvl="0" indent="0" algn="l">
                        <a:spcAft>
                          <a:spcPts val="0"/>
                        </a:spcAft>
                        <a:buFont typeface="Symbol" panose="05050102010706020507" pitchFamily="18" charset="2"/>
                        <a:buNone/>
                      </a:pP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200" b="1" dirty="0">
                          <a:effectLst/>
                          <a:latin typeface="Arial" panose="020B0604020202020204" pitchFamily="34" charset="0"/>
                          <a:ea typeface="Calibri" panose="020F0502020204030204" pitchFamily="34" charset="0"/>
                          <a:cs typeface="Times New Roman" panose="02020603050405020304" pitchFamily="18" charset="0"/>
                        </a:rPr>
                        <a:t>nebo je navržena k zajištění obsluhy území jedné či více obcí s celkem více než 250 obsazenými pracovními místy,</a:t>
                      </a:r>
                    </a:p>
                    <a:p>
                      <a:pPr marL="0" lvl="0" indent="0" algn="l">
                        <a:spcAft>
                          <a:spcPts val="0"/>
                        </a:spcAft>
                        <a:buFont typeface="Symbol" panose="05050102010706020507" pitchFamily="18" charset="2"/>
                        <a:buNone/>
                      </a:pP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200" b="1" dirty="0">
                          <a:effectLst/>
                          <a:latin typeface="Arial" panose="020B0604020202020204" pitchFamily="34" charset="0"/>
                          <a:ea typeface="Calibri" panose="020F0502020204030204" pitchFamily="34" charset="0"/>
                          <a:cs typeface="Times New Roman" panose="02020603050405020304" pitchFamily="18" charset="0"/>
                        </a:rPr>
                        <a:t>nebo je navržena k zajištění obsluhy území jedné či více obcí s celkem více než 2000 obyvateli,</a:t>
                      </a:r>
                    </a:p>
                    <a:p>
                      <a:pPr marL="0" lvl="0" indent="0" algn="l">
                        <a:spcAft>
                          <a:spcPts val="0"/>
                        </a:spcAft>
                        <a:buFont typeface="Symbol" panose="05050102010706020507" pitchFamily="18" charset="2"/>
                        <a:buNone/>
                      </a:pPr>
                      <a:endParaRPr lang="cs-CZ" sz="1200" b="1"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defTabSz="914400" rtl="0" eaLnBrk="1" latinLnBrk="0" hangingPunct="1">
                        <a:spcAft>
                          <a:spcPts val="0"/>
                        </a:spcAft>
                        <a:buFont typeface="Symbol" panose="05050102010706020507" pitchFamily="18" charset="2"/>
                        <a:buChar char=""/>
                      </a:pPr>
                      <a:r>
                        <a:rPr lang="cs-CZ" sz="1200" b="1" kern="1200" dirty="0">
                          <a:solidFill>
                            <a:schemeClr val="dk1"/>
                          </a:solidFill>
                          <a:effectLst/>
                          <a:latin typeface="Arial" panose="020B0604020202020204" pitchFamily="34" charset="0"/>
                          <a:ea typeface="Calibri" panose="020F0502020204030204" pitchFamily="34" charset="0"/>
                          <a:cs typeface="Times New Roman" panose="02020603050405020304" pitchFamily="18" charset="0"/>
                        </a:rPr>
                        <a:t>nebo se přímo napojuje alespoň na jednu stávající vyhrazenou komunikaci pro cyklisty.</a:t>
                      </a:r>
                    </a:p>
                  </a:txBody>
                  <a:tcPr marL="89535" marR="89535" marT="0" marB="0"/>
                </a:tc>
                <a:tc>
                  <a:txBody>
                    <a:bodyPr/>
                    <a:lstStyle/>
                    <a:p>
                      <a:pPr algn="l">
                        <a:spcBef>
                          <a:spcPts val="600"/>
                        </a:spcBef>
                        <a:spcAft>
                          <a:spcPts val="0"/>
                        </a:spcAft>
                      </a:pPr>
                      <a:r>
                        <a:rPr lang="cs-CZ" sz="900" dirty="0">
                          <a:effectLst/>
                          <a:latin typeface="Arial" panose="020B0604020202020204" pitchFamily="34" charset="0"/>
                          <a:ea typeface="Times New Roman" panose="02020603050405020304" pitchFamily="18" charset="0"/>
                        </a:rPr>
                        <a:t>ANO – V podkladech pro hodnocení  je popsána intenzita motorové dopravy na dotčené pozemní komunikaci nad hodnotou limitu 1500 vozidel za den, stanovená na základě údajů z celostátního sčítání dopravy (od r. 2016), vlastního sčítání podle TP 189, automatického sčítání nebo jiného dopravního průzkumu provedeného v souladu s TP 189 v běžný pracovní den, nebo počet obsazených pracovních míst v obcích nad hodnotou limitů 250, určený na základě výsledků Sčítání lidí, domů a bytů 2021, nebo počet obyvatel v obcích nad hodnotou limitů 2000, určený na základě výsledků každoročně zveřejňovaných Českým statistickým úřadem, nebo přímé napojení realizované komunikace pro cyklisty alespoň na jednu stávající vyhrazenou komunikaci pro cyklisty.</a:t>
                      </a:r>
                      <a:endParaRPr lang="cs-CZ" sz="1000" dirty="0">
                        <a:effectLst/>
                        <a:latin typeface="Arial" panose="020B0604020202020204" pitchFamily="34" charset="0"/>
                        <a:ea typeface="Times New Roman" panose="02020603050405020304" pitchFamily="18" charset="0"/>
                      </a:endParaRPr>
                    </a:p>
                    <a:p>
                      <a:pPr algn="l">
                        <a:spcBef>
                          <a:spcPts val="600"/>
                        </a:spcBef>
                        <a:spcAft>
                          <a:spcPts val="0"/>
                        </a:spcAft>
                      </a:pPr>
                      <a:r>
                        <a:rPr lang="cs-CZ" sz="900" dirty="0">
                          <a:effectLst/>
                          <a:latin typeface="Arial" panose="020B0604020202020204" pitchFamily="34" charset="0"/>
                          <a:ea typeface="Times New Roman" panose="02020603050405020304" pitchFamily="18" charset="0"/>
                        </a:rPr>
                        <a:t>NE – V podkladech pro hodnocení není popsána intenzita motorové dopravy na dotčené pozemní komunikaci nad hodnotou limitu 1500 vozidel za den, stanovená na základě údajů z celostátního sčítání dopravy (od r. 2016), vlastního sčítání podle TP 189, automatického sčítání nebo jiného dopravního průzkumu provedeného v souladu s TP 189 v běžný pracovní den, ani počet obsazených pracovních míst v obcích nad hodnotou limitů 250, určený na základě výsledků Sčítání lidí, domů a bytů 2021, ani počet obyvatel v obcích nad hodnotou limitů 2000, určený na základě výsledků každoročně zveřejňovaných Českým statistickým úřadem, ani přímé napojení realizované komunikace pro cyklisty alespoň na jednu stávající vyhrazenou komunikaci pro cyklisty.</a:t>
                      </a:r>
                    </a:p>
                    <a:p>
                      <a:pPr algn="l">
                        <a:spcBef>
                          <a:spcPts val="600"/>
                        </a:spcBef>
                        <a:spcAft>
                          <a:spcPts val="0"/>
                        </a:spcAft>
                      </a:pPr>
                      <a:r>
                        <a:rPr lang="cs-CZ" sz="900" kern="1200" dirty="0">
                          <a:solidFill>
                            <a:schemeClr val="dk1"/>
                          </a:solidFill>
                          <a:effectLst/>
                          <a:latin typeface="Arial" panose="020B0604020202020204" pitchFamily="34" charset="0"/>
                          <a:ea typeface="Times New Roman" panose="02020603050405020304" pitchFamily="18" charset="0"/>
                          <a:cs typeface="+mn-cs"/>
                        </a:rPr>
                        <a:t>NERELEVANTNÍ – Předmětem projektu je výhradně realizace doprovodné cyklistické infrastruktury při vyhrazených komunikacích pro cyklisty s vysokou intenzitou dopravy. </a:t>
                      </a:r>
                    </a:p>
                  </a:txBody>
                  <a:tcPr marL="89535" marR="89535" marT="0" marB="0"/>
                </a:tc>
                <a:tc>
                  <a:txBody>
                    <a:bodyPr/>
                    <a:lstStyle/>
                    <a:p>
                      <a:pPr marL="342900" lvl="0" indent="-342900" algn="l">
                        <a:spcAft>
                          <a:spcPts val="0"/>
                        </a:spcAft>
                        <a:buFont typeface="Symbol" panose="05050102010706020507" pitchFamily="18" charset="2"/>
                        <a:buChar char=""/>
                      </a:pPr>
                      <a:r>
                        <a:rPr lang="cs-CZ" sz="900" dirty="0">
                          <a:effectLst/>
                          <a:latin typeface="Arial" panose="020B0604020202020204" pitchFamily="34" charset="0"/>
                          <a:ea typeface="Calibri" panose="020F0502020204030204" pitchFamily="34" charset="0"/>
                          <a:cs typeface="Times New Roman" panose="02020603050405020304" pitchFamily="18" charset="0"/>
                        </a:rPr>
                        <a:t>Celostátní sčítání dopravy 2016 a novější, </a:t>
                      </a:r>
                      <a:endParaRPr lang="cs-CZ" sz="11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900" dirty="0">
                          <a:effectLst/>
                          <a:latin typeface="Arial" panose="020B0604020202020204" pitchFamily="34" charset="0"/>
                          <a:ea typeface="Calibri" panose="020F0502020204030204" pitchFamily="34" charset="0"/>
                          <a:cs typeface="Times New Roman" panose="02020603050405020304" pitchFamily="18" charset="0"/>
                        </a:rPr>
                        <a:t>Sčítání lidí, domů a bytů 2021</a:t>
                      </a:r>
                      <a:endParaRPr lang="cs-CZ" sz="11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900" dirty="0">
                          <a:effectLst/>
                          <a:latin typeface="Arial" panose="020B0604020202020204" pitchFamily="34" charset="0"/>
                          <a:ea typeface="Calibri" panose="020F0502020204030204" pitchFamily="34" charset="0"/>
                          <a:cs typeface="Times New Roman" panose="02020603050405020304" pitchFamily="18" charset="0"/>
                        </a:rPr>
                        <a:t>ČSÚ – počet obyvatel v obcích k 1. 1. kalendářního roku, </a:t>
                      </a:r>
                      <a:endParaRPr lang="cs-CZ" sz="11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900" dirty="0">
                          <a:effectLst/>
                          <a:latin typeface="Arial" panose="020B0604020202020204" pitchFamily="34" charset="0"/>
                          <a:ea typeface="Calibri" panose="020F0502020204030204" pitchFamily="34" charset="0"/>
                          <a:cs typeface="Times New Roman" panose="02020603050405020304" pitchFamily="18" charset="0"/>
                        </a:rPr>
                        <a:t>Žádost o podporu,  </a:t>
                      </a:r>
                      <a:endParaRPr lang="cs-CZ" sz="11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900" dirty="0">
                          <a:effectLst/>
                          <a:latin typeface="Arial" panose="020B0604020202020204" pitchFamily="34" charset="0"/>
                          <a:ea typeface="Calibri" panose="020F0502020204030204" pitchFamily="34" charset="0"/>
                          <a:cs typeface="Arial" panose="020B0604020202020204" pitchFamily="34" charset="0"/>
                        </a:rPr>
                        <a:t>Podklady pro hodnocení,  </a:t>
                      </a:r>
                      <a:r>
                        <a:rPr lang="cs-CZ" sz="900" dirty="0">
                          <a:effectLst/>
                          <a:latin typeface="Arial" panose="020B0604020202020204" pitchFamily="34" charset="0"/>
                          <a:ea typeface="Calibri" panose="020F0502020204030204" pitchFamily="34" charset="0"/>
                          <a:cs typeface="Times New Roman" panose="02020603050405020304" pitchFamily="18" charset="0"/>
                        </a:rPr>
                        <a:t>  </a:t>
                      </a:r>
                      <a:endParaRPr lang="cs-CZ" sz="11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900" dirty="0">
                          <a:effectLst/>
                          <a:latin typeface="Arial" panose="020B0604020202020204" pitchFamily="34" charset="0"/>
                          <a:ea typeface="Calibri" panose="020F0502020204030204" pitchFamily="34" charset="0"/>
                          <a:cs typeface="Times New Roman" panose="02020603050405020304" pitchFamily="18" charset="0"/>
                        </a:rPr>
                        <a:t>Protokol pro výpočet odhadu denní a hodinové intenzity motorové dopravy podle TP 189,  </a:t>
                      </a:r>
                      <a:endParaRPr lang="cs-CZ" sz="11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900" dirty="0">
                          <a:effectLst/>
                          <a:latin typeface="Arial" panose="020B0604020202020204" pitchFamily="34" charset="0"/>
                          <a:ea typeface="Calibri" panose="020F0502020204030204" pitchFamily="34" charset="0"/>
                          <a:cs typeface="Times New Roman" panose="02020603050405020304" pitchFamily="18" charset="0"/>
                        </a:rPr>
                        <a:t>Výstup z automatického sčítače,  </a:t>
                      </a:r>
                      <a:endParaRPr lang="cs-CZ" sz="11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900" dirty="0">
                          <a:effectLst/>
                          <a:latin typeface="Arial" panose="020B0604020202020204" pitchFamily="34" charset="0"/>
                          <a:ea typeface="Calibri" panose="020F0502020204030204" pitchFamily="34" charset="0"/>
                          <a:cs typeface="Times New Roman" panose="02020603050405020304" pitchFamily="18" charset="0"/>
                        </a:rPr>
                        <a:t>Výstup z jiného dopravního průzkumu prokazatelně provedeného v souladu s TP 189,  </a:t>
                      </a:r>
                    </a:p>
                    <a:p>
                      <a:pPr marL="342900" lvl="0" indent="-342900" algn="l">
                        <a:spcAft>
                          <a:spcPts val="0"/>
                        </a:spcAft>
                        <a:buFont typeface="Symbol" panose="05050102010706020507" pitchFamily="18" charset="2"/>
                        <a:buChar char=""/>
                      </a:pPr>
                      <a:r>
                        <a:rPr lang="cs-CZ" sz="900" dirty="0">
                          <a:effectLst/>
                          <a:latin typeface="Arial" panose="020B0604020202020204" pitchFamily="34" charset="0"/>
                          <a:ea typeface="Calibri" panose="020F0502020204030204" pitchFamily="34" charset="0"/>
                          <a:cs typeface="Times New Roman" panose="02020603050405020304" pitchFamily="18" charset="0"/>
                        </a:rPr>
                        <a:t>Projektová</a:t>
                      </a:r>
                      <a:r>
                        <a:rPr lang="cs-CZ" sz="900" baseline="0" dirty="0">
                          <a:effectLst/>
                          <a:latin typeface="Arial" panose="020B0604020202020204" pitchFamily="34" charset="0"/>
                          <a:ea typeface="Calibri" panose="020F0502020204030204" pitchFamily="34" charset="0"/>
                          <a:cs typeface="Times New Roman" panose="02020603050405020304" pitchFamily="18" charset="0"/>
                        </a:rPr>
                        <a:t> dokumentace</a:t>
                      </a:r>
                      <a:endParaRPr lang="cs-CZ" sz="1100" dirty="0">
                        <a:effectLst/>
                        <a:latin typeface="Arial" panose="020B0604020202020204" pitchFamily="34" charset="0"/>
                        <a:ea typeface="Calibri" panose="020F0502020204030204" pitchFamily="34" charset="0"/>
                        <a:cs typeface="Times New Roman" panose="02020603050405020304" pitchFamily="18" charset="0"/>
                      </a:endParaRPr>
                    </a:p>
                  </a:txBody>
                  <a:tcPr marL="89535" marR="89535" marT="0" marB="0"/>
                </a:tc>
                <a:extLst>
                  <a:ext uri="{0D108BD9-81ED-4DB2-BD59-A6C34878D82A}">
                    <a16:rowId xmlns:a16="http://schemas.microsoft.com/office/drawing/2014/main" val="1024228120"/>
                  </a:ext>
                </a:extLst>
              </a:tr>
            </a:tbl>
          </a:graphicData>
        </a:graphic>
      </p:graphicFrame>
      <p:sp>
        <p:nvSpPr>
          <p:cNvPr id="5" name="Nadpis 1">
            <a:extLst>
              <a:ext uri="{FF2B5EF4-FFF2-40B4-BE49-F238E27FC236}">
                <a16:creationId xmlns:a16="http://schemas.microsoft.com/office/drawing/2014/main" id="{93F507FC-7B56-44B0-9B83-A7EF8DED7E0B}"/>
              </a:ext>
            </a:extLst>
          </p:cNvPr>
          <p:cNvSpPr txBox="1">
            <a:spLocks/>
          </p:cNvSpPr>
          <p:nvPr/>
        </p:nvSpPr>
        <p:spPr>
          <a:xfrm>
            <a:off x="689081" y="286542"/>
            <a:ext cx="10515600" cy="102428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dirty="0"/>
              <a:t>Cyklodoprava</a:t>
            </a:r>
          </a:p>
        </p:txBody>
      </p:sp>
    </p:spTree>
    <p:extLst>
      <p:ext uri="{BB962C8B-B14F-4D97-AF65-F5344CB8AC3E}">
        <p14:creationId xmlns:p14="http://schemas.microsoft.com/office/powerpoint/2010/main" val="25311853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dirty="0"/>
              <a:t> </a:t>
            </a:r>
          </a:p>
        </p:txBody>
      </p:sp>
      <p:graphicFrame>
        <p:nvGraphicFramePr>
          <p:cNvPr id="4" name="Tabulka 5">
            <a:extLst>
              <a:ext uri="{FF2B5EF4-FFF2-40B4-BE49-F238E27FC236}">
                <a16:creationId xmlns:a16="http://schemas.microsoft.com/office/drawing/2014/main" id="{5F18BB00-A50D-462B-9B3F-C6958CB95A3C}"/>
              </a:ext>
            </a:extLst>
          </p:cNvPr>
          <p:cNvGraphicFramePr>
            <a:graphicFrameLocks/>
          </p:cNvGraphicFramePr>
          <p:nvPr>
            <p:extLst>
              <p:ext uri="{D42A27DB-BD31-4B8C-83A1-F6EECF244321}">
                <p14:modId xmlns:p14="http://schemas.microsoft.com/office/powerpoint/2010/main" val="3162098349"/>
              </p:ext>
            </p:extLst>
          </p:nvPr>
        </p:nvGraphicFramePr>
        <p:xfrm>
          <a:off x="247194" y="714019"/>
          <a:ext cx="11399374" cy="4531749"/>
        </p:xfrm>
        <a:graphic>
          <a:graphicData uri="http://schemas.openxmlformats.org/drawingml/2006/table">
            <a:tbl>
              <a:tblPr firstRow="1" bandRow="1">
                <a:tableStyleId>{5C22544A-7EE6-4342-B048-85BDC9FD1C3A}</a:tableStyleId>
              </a:tblPr>
              <a:tblGrid>
                <a:gridCol w="5850007">
                  <a:extLst>
                    <a:ext uri="{9D8B030D-6E8A-4147-A177-3AD203B41FA5}">
                      <a16:colId xmlns:a16="http://schemas.microsoft.com/office/drawing/2014/main" val="1047633654"/>
                    </a:ext>
                  </a:extLst>
                </a:gridCol>
                <a:gridCol w="3669089">
                  <a:extLst>
                    <a:ext uri="{9D8B030D-6E8A-4147-A177-3AD203B41FA5}">
                      <a16:colId xmlns:a16="http://schemas.microsoft.com/office/drawing/2014/main" val="1827414393"/>
                    </a:ext>
                  </a:extLst>
                </a:gridCol>
                <a:gridCol w="1880278">
                  <a:extLst>
                    <a:ext uri="{9D8B030D-6E8A-4147-A177-3AD203B41FA5}">
                      <a16:colId xmlns:a16="http://schemas.microsoft.com/office/drawing/2014/main" val="477111824"/>
                    </a:ext>
                  </a:extLst>
                </a:gridCol>
              </a:tblGrid>
              <a:tr h="780256">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751493">
                <a:tc>
                  <a:txBody>
                    <a:bodyPr/>
                    <a:lstStyle/>
                    <a:p>
                      <a:pPr algn="just">
                        <a:spcBef>
                          <a:spcPts val="600"/>
                        </a:spcBef>
                        <a:spcAft>
                          <a:spcPts val="0"/>
                        </a:spcAft>
                      </a:pPr>
                      <a:endParaRPr lang="cs-CZ" sz="12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2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200" b="1" dirty="0">
                        <a:effectLst/>
                        <a:latin typeface="Arial" panose="020B0604020202020204" pitchFamily="34" charset="0"/>
                        <a:ea typeface="Times New Roman" panose="02020603050405020304" pitchFamily="18" charset="0"/>
                      </a:endParaRPr>
                    </a:p>
                    <a:p>
                      <a:pPr algn="just">
                        <a:spcBef>
                          <a:spcPts val="600"/>
                        </a:spcBef>
                        <a:spcAft>
                          <a:spcPts val="0"/>
                        </a:spcAft>
                      </a:pPr>
                      <a:endParaRPr lang="cs-CZ" sz="1200" b="1" kern="1200" dirty="0">
                        <a:solidFill>
                          <a:schemeClr val="dk1"/>
                        </a:solidFill>
                        <a:effectLst/>
                        <a:latin typeface="+mn-lt"/>
                        <a:ea typeface="+mn-ea"/>
                        <a:cs typeface="+mn-cs"/>
                      </a:endParaRPr>
                    </a:p>
                    <a:p>
                      <a:pPr algn="just">
                        <a:spcBef>
                          <a:spcPts val="600"/>
                        </a:spcBef>
                        <a:spcAft>
                          <a:spcPts val="0"/>
                        </a:spcAft>
                      </a:pPr>
                      <a:r>
                        <a:rPr lang="cs-CZ" sz="1200" b="1" kern="1200" dirty="0">
                          <a:solidFill>
                            <a:schemeClr val="dk1"/>
                          </a:solidFill>
                          <a:effectLst/>
                          <a:latin typeface="+mn-lt"/>
                          <a:ea typeface="+mn-ea"/>
                          <a:cs typeface="+mn-cs"/>
                        </a:rPr>
                        <a:t>Projektem realizace doprovodné cyklistické infrastruktury při vyhrazené komunikaci pro cyklisty s vysokou intenzitou dopravy je dotčena stávající vyhrazená komunikace pro cyklisty s intenzitou cyklistické dopravy přesahující 220 cyklistů v běžný pracovní den.</a:t>
                      </a:r>
                      <a:endParaRPr lang="cs-CZ" sz="1200" b="1" kern="1200" dirty="0">
                        <a:solidFill>
                          <a:schemeClr val="dk1"/>
                        </a:solidFill>
                        <a:effectLst/>
                        <a:latin typeface="Arial" panose="020B0604020202020204" pitchFamily="34" charset="0"/>
                        <a:ea typeface="Calibri" panose="020F0502020204030204" pitchFamily="34" charset="0"/>
                        <a:cs typeface="Times New Roman" panose="02020603050405020304" pitchFamily="18" charset="0"/>
                      </a:endParaRPr>
                    </a:p>
                  </a:txBody>
                  <a:tcPr marL="89535" marR="89535" marT="0" marB="0"/>
                </a:tc>
                <a:tc>
                  <a:txBody>
                    <a:bodyPr/>
                    <a:lstStyle/>
                    <a:p>
                      <a:pPr algn="l">
                        <a:spcBef>
                          <a:spcPts val="600"/>
                        </a:spcBef>
                        <a:spcAft>
                          <a:spcPts val="0"/>
                        </a:spcAft>
                      </a:pPr>
                      <a:endParaRPr lang="cs-CZ" sz="1200" dirty="0">
                        <a:effectLst/>
                        <a:latin typeface="Arial" panose="020B0604020202020204" pitchFamily="34" charset="0"/>
                        <a:ea typeface="Times New Roman" panose="02020603050405020304" pitchFamily="18" charset="0"/>
                      </a:endParaRPr>
                    </a:p>
                    <a:p>
                      <a:pPr algn="l">
                        <a:spcBef>
                          <a:spcPts val="600"/>
                        </a:spcBef>
                        <a:spcAft>
                          <a:spcPts val="0"/>
                        </a:spcAft>
                      </a:pPr>
                      <a:r>
                        <a:rPr lang="cs-CZ" sz="1200" dirty="0">
                          <a:effectLst/>
                          <a:latin typeface="Arial" panose="020B0604020202020204" pitchFamily="34" charset="0"/>
                          <a:ea typeface="Times New Roman" panose="02020603050405020304" pitchFamily="18" charset="0"/>
                        </a:rPr>
                        <a:t>ANO – V podkladech pro hodnocení je popsána intenzita cyklistické dopravy na dotčené vyhrazené komunikaci pro cyklisty nad hodnotou limitu 220 cyklistů v běžný pracovní den, stanovená na základě vlastního sčítání podle TP 189 nebo automatického sčítání.</a:t>
                      </a:r>
                    </a:p>
                    <a:p>
                      <a:pPr algn="l">
                        <a:spcBef>
                          <a:spcPts val="600"/>
                        </a:spcBef>
                        <a:spcAft>
                          <a:spcPts val="0"/>
                        </a:spcAft>
                      </a:pPr>
                      <a:r>
                        <a:rPr lang="cs-CZ" sz="1200" dirty="0">
                          <a:effectLst/>
                          <a:latin typeface="Arial" panose="020B0604020202020204" pitchFamily="34" charset="0"/>
                          <a:ea typeface="Times New Roman" panose="02020603050405020304" pitchFamily="18" charset="0"/>
                        </a:rPr>
                        <a:t>NE – V podkladech pro hodnocení není popsána intenzita cyklistické dopravy na dotčené vyhrazené komunikaci pro cyklisty nad hodnotou limitu 220 cyklistů v běžný pracovní den, stanovená na základě vlastního sčítání podle TP 189 nebo automatického sčítání.</a:t>
                      </a:r>
                    </a:p>
                    <a:p>
                      <a:pPr algn="l">
                        <a:spcBef>
                          <a:spcPts val="600"/>
                        </a:spcBef>
                        <a:spcAft>
                          <a:spcPts val="0"/>
                        </a:spcAft>
                      </a:pPr>
                      <a:r>
                        <a:rPr lang="cs-CZ" sz="1200" kern="1200" dirty="0">
                          <a:solidFill>
                            <a:schemeClr val="dk1"/>
                          </a:solidFill>
                          <a:effectLst/>
                          <a:latin typeface="+mn-lt"/>
                          <a:ea typeface="+mn-ea"/>
                          <a:cs typeface="+mn-cs"/>
                        </a:rPr>
                        <a:t>NERELEVANTNÍ – Předmětem projektu je výhradně výstavba, modernizace a rekonstrukce vyhrazených komunikací pro cyklisty. </a:t>
                      </a:r>
                      <a:endParaRPr lang="cs-CZ" sz="1200" dirty="0">
                        <a:effectLst/>
                        <a:latin typeface="Arial" panose="020B0604020202020204" pitchFamily="34" charset="0"/>
                        <a:ea typeface="Times New Roman" panose="02020603050405020304" pitchFamily="18" charset="0"/>
                      </a:endParaRPr>
                    </a:p>
                  </a:txBody>
                  <a:tcPr marL="89535" marR="89535" marT="0" marB="0"/>
                </a:tc>
                <a:tc>
                  <a:txBody>
                    <a:bodyPr/>
                    <a:lstStyle/>
                    <a:p>
                      <a:pPr marL="342900" lvl="0" indent="-342900" algn="l">
                        <a:spcAft>
                          <a:spcPts val="0"/>
                        </a:spcAft>
                        <a:buFont typeface="Symbol" panose="05050102010706020507" pitchFamily="18" charset="2"/>
                        <a:buChar char=""/>
                      </a:pP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Times New Roman" panose="02020603050405020304" pitchFamily="18" charset="0"/>
                        </a:rPr>
                        <a:t>Protokol výpočtu odhadu denní intenzity cyklistické dopravy podle TP 189</a:t>
                      </a:r>
                    </a:p>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Times New Roman" panose="02020603050405020304" pitchFamily="18" charset="0"/>
                        </a:rPr>
                        <a:t>Výstup z automatického sčítače</a:t>
                      </a:r>
                    </a:p>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Times New Roman" panose="02020603050405020304" pitchFamily="18" charset="0"/>
                        </a:rPr>
                        <a:t>Žádost o podporu</a:t>
                      </a:r>
                    </a:p>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Times New Roman" panose="02020603050405020304" pitchFamily="18" charset="0"/>
                        </a:rPr>
                        <a:t>Podklady</a:t>
                      </a:r>
                      <a:r>
                        <a:rPr lang="cs-CZ" sz="1200" baseline="0" dirty="0">
                          <a:effectLst/>
                          <a:latin typeface="Arial" panose="020B0604020202020204" pitchFamily="34" charset="0"/>
                          <a:ea typeface="Calibri" panose="020F0502020204030204" pitchFamily="34" charset="0"/>
                          <a:cs typeface="Times New Roman" panose="02020603050405020304" pitchFamily="18" charset="0"/>
                        </a:rPr>
                        <a:t> pro hodnocení</a:t>
                      </a: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txBody>
                  <a:tcPr marL="89535" marR="89535" marT="0" marB="0"/>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275504497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12AD7E-1704-4E61-8662-F6EAC81D1A2F}"/>
              </a:ext>
            </a:extLst>
          </p:cNvPr>
          <p:cNvSpPr>
            <a:spLocks noGrp="1"/>
          </p:cNvSpPr>
          <p:nvPr>
            <p:ph type="title"/>
          </p:nvPr>
        </p:nvSpPr>
        <p:spPr>
          <a:xfrm>
            <a:off x="1144524" y="2636918"/>
            <a:ext cx="10123243" cy="773822"/>
          </a:xfrm>
        </p:spPr>
        <p:txBody>
          <a:bodyPr>
            <a:normAutofit fontScale="90000"/>
          </a:bodyPr>
          <a:lstStyle/>
          <a:p>
            <a:pPr algn="ctr"/>
            <a:br>
              <a:rPr lang="cs-CZ" sz="4000" dirty="0"/>
            </a:br>
            <a:r>
              <a:rPr lang="cs-CZ" sz="4000" dirty="0"/>
              <a:t>8. Harmonogramu výzev IROP 2021 – 2027 na rok 2022 </a:t>
            </a:r>
          </a:p>
        </p:txBody>
      </p:sp>
    </p:spTree>
    <p:extLst>
      <p:ext uri="{BB962C8B-B14F-4D97-AF65-F5344CB8AC3E}">
        <p14:creationId xmlns:p14="http://schemas.microsoft.com/office/powerpoint/2010/main" val="4070491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p:txBody>
          <a:bodyPr/>
          <a:lstStyle/>
          <a:p>
            <a:pPr algn="ctr"/>
            <a:r>
              <a:rPr lang="cs-CZ" dirty="0"/>
              <a:t>Příprava Programového dokumentu IROP 2021 - 2027</a:t>
            </a:r>
          </a:p>
        </p:txBody>
      </p:sp>
      <p:sp>
        <p:nvSpPr>
          <p:cNvPr id="3" name="Zástupný obsah 2">
            <a:extLst>
              <a:ext uri="{FF2B5EF4-FFF2-40B4-BE49-F238E27FC236}">
                <a16:creationId xmlns:a16="http://schemas.microsoft.com/office/drawing/2014/main" id="{4FE156E5-6B60-475E-964D-527518D40190}"/>
              </a:ext>
            </a:extLst>
          </p:cNvPr>
          <p:cNvSpPr>
            <a:spLocks noGrp="1"/>
          </p:cNvSpPr>
          <p:nvPr>
            <p:ph idx="1"/>
          </p:nvPr>
        </p:nvSpPr>
        <p:spPr>
          <a:xfrm>
            <a:off x="838199" y="1690688"/>
            <a:ext cx="10515600" cy="4351338"/>
          </a:xfrm>
        </p:spPr>
        <p:txBody>
          <a:bodyPr>
            <a:normAutofit/>
          </a:bodyPr>
          <a:lstStyle/>
          <a:p>
            <a:pPr>
              <a:buClr>
                <a:srgbClr val="0070C0"/>
              </a:buClr>
              <a:buFont typeface="Arial" panose="020B0604020202020204" pitchFamily="34" charset="0"/>
              <a:buChar char="•"/>
            </a:pPr>
            <a:endParaRPr lang="cs-CZ" sz="2000" dirty="0">
              <a:latin typeface="Arial" panose="020B0604020202020204" pitchFamily="34" charset="0"/>
              <a:ea typeface="Calibri" panose="020F0502020204030204" pitchFamily="34" charset="0"/>
              <a:cs typeface="Arial" panose="020B0604020202020204" pitchFamily="34" charset="0"/>
            </a:endParaRPr>
          </a:p>
          <a:p>
            <a:pPr>
              <a:buClr>
                <a:srgbClr val="0070C0"/>
              </a:buClr>
              <a:buFont typeface="Arial" panose="020B0604020202020204" pitchFamily="34" charset="0"/>
              <a:buChar char="•"/>
            </a:pPr>
            <a:r>
              <a:rPr lang="cs-CZ" sz="2000" dirty="0">
                <a:latin typeface="Arial" panose="020B0604020202020204" pitchFamily="34" charset="0"/>
                <a:cs typeface="Arial" panose="020B0604020202020204" pitchFamily="34" charset="0"/>
              </a:rPr>
              <a:t>Schválení </a:t>
            </a:r>
            <a:r>
              <a:rPr lang="cs-CZ" sz="2000" b="1" dirty="0">
                <a:latin typeface="Arial" panose="020B0604020202020204" pitchFamily="34" charset="0"/>
                <a:cs typeface="Arial" panose="020B0604020202020204" pitchFamily="34" charset="0"/>
              </a:rPr>
              <a:t>Národní koncepce realizace politiky soudržnosti </a:t>
            </a:r>
            <a:r>
              <a:rPr lang="cs-CZ" sz="2000" dirty="0">
                <a:latin typeface="Arial" panose="020B0604020202020204" pitchFamily="34" charset="0"/>
                <a:cs typeface="Arial" panose="020B0604020202020204" pitchFamily="34" charset="0"/>
              </a:rPr>
              <a:t>pro období 2020+ vládou a ustavení </a:t>
            </a:r>
            <a:r>
              <a:rPr lang="cs-CZ" sz="2000" b="1" dirty="0">
                <a:latin typeface="Arial" panose="020B0604020202020204" pitchFamily="34" charset="0"/>
                <a:cs typeface="Arial" panose="020B0604020202020204" pitchFamily="34" charset="0"/>
              </a:rPr>
              <a:t>7 operačních programů </a:t>
            </a:r>
            <a:br>
              <a:rPr lang="cs-CZ" sz="2000" b="1" dirty="0">
                <a:latin typeface="Arial" panose="020B0604020202020204" pitchFamily="34" charset="0"/>
                <a:cs typeface="Arial" panose="020B0604020202020204" pitchFamily="34" charset="0"/>
              </a:rPr>
            </a:br>
            <a:r>
              <a:rPr lang="cs-CZ" sz="2000" dirty="0">
                <a:highlight>
                  <a:srgbClr val="FFFF00"/>
                </a:highlight>
                <a:latin typeface="Arial" panose="020B0604020202020204" pitchFamily="34" charset="0"/>
                <a:cs typeface="Arial" panose="020B0604020202020204" pitchFamily="34" charset="0"/>
              </a:rPr>
              <a:t>(4. 2. 2019)</a:t>
            </a:r>
          </a:p>
          <a:p>
            <a:pPr>
              <a:buClr>
                <a:srgbClr val="0070C0"/>
              </a:buClr>
              <a:buFont typeface="Arial" panose="020B0604020202020204" pitchFamily="34" charset="0"/>
              <a:buChar char="•"/>
            </a:pPr>
            <a:r>
              <a:rPr lang="cs-CZ" sz="2000" b="1" dirty="0">
                <a:latin typeface="Arial" panose="020B0604020202020204" pitchFamily="34" charset="0"/>
                <a:cs typeface="Arial" panose="020B0604020202020204" pitchFamily="34" charset="0"/>
              </a:rPr>
              <a:t>První verze PD IROP 2021 - 2027  </a:t>
            </a:r>
            <a:r>
              <a:rPr lang="cs-CZ" sz="2000" dirty="0">
                <a:latin typeface="Arial" panose="020B0604020202020204" pitchFamily="34" charset="0"/>
                <a:cs typeface="Arial" panose="020B0604020202020204" pitchFamily="34" charset="0"/>
              </a:rPr>
              <a:t>- Vnitroresortní připomínkové řízení </a:t>
            </a:r>
            <a:r>
              <a:rPr lang="cs-CZ" sz="2000" dirty="0">
                <a:highlight>
                  <a:srgbClr val="FFFF00"/>
                </a:highlight>
                <a:latin typeface="Arial" panose="020B0604020202020204" pitchFamily="34" charset="0"/>
                <a:cs typeface="Arial" panose="020B0604020202020204" pitchFamily="34" charset="0"/>
              </a:rPr>
              <a:t>(1. 10. 2019)</a:t>
            </a:r>
            <a:r>
              <a:rPr lang="cs-CZ" sz="2000" dirty="0">
                <a:latin typeface="Arial" panose="020B0604020202020204" pitchFamily="34" charset="0"/>
                <a:cs typeface="Arial" panose="020B0604020202020204" pitchFamily="34" charset="0"/>
              </a:rPr>
              <a:t>; rozeslání členům Přípravného výboru k připomínkám </a:t>
            </a:r>
            <a:r>
              <a:rPr lang="cs-CZ" sz="2000" dirty="0">
                <a:highlight>
                  <a:srgbClr val="FFFF00"/>
                </a:highlight>
                <a:latin typeface="Arial" panose="020B0604020202020204" pitchFamily="34" charset="0"/>
                <a:cs typeface="Arial" panose="020B0604020202020204" pitchFamily="34" charset="0"/>
              </a:rPr>
              <a:t>(15. 10. 2019)</a:t>
            </a:r>
          </a:p>
          <a:p>
            <a:pPr>
              <a:buClr>
                <a:srgbClr val="0070C0"/>
              </a:buClr>
              <a:buFont typeface="Arial" panose="020B0604020202020204" pitchFamily="34" charset="0"/>
              <a:buChar char="•"/>
            </a:pPr>
            <a:r>
              <a:rPr lang="cs-CZ" sz="2000" dirty="0">
                <a:latin typeface="Arial" panose="020B0604020202020204" pitchFamily="34" charset="0"/>
                <a:cs typeface="Arial" panose="020B0604020202020204" pitchFamily="34" charset="0"/>
              </a:rPr>
              <a:t>Předložení PD IROP 2021 – 2027 Národnímu orgánu pro koordinaci a Evropské komisi </a:t>
            </a:r>
            <a:r>
              <a:rPr lang="cs-CZ" sz="2000" dirty="0">
                <a:highlight>
                  <a:srgbClr val="FFFF00"/>
                </a:highlight>
                <a:latin typeface="Arial" panose="020B0604020202020204" pitchFamily="34" charset="0"/>
                <a:cs typeface="Arial" panose="020B0604020202020204" pitchFamily="34" charset="0"/>
              </a:rPr>
              <a:t>(31. 1. 2020)</a:t>
            </a:r>
          </a:p>
          <a:p>
            <a:pPr>
              <a:buClr>
                <a:srgbClr val="0070C0"/>
              </a:buClr>
              <a:buFont typeface="Arial" panose="020B0604020202020204" pitchFamily="34" charset="0"/>
              <a:buChar char="•"/>
            </a:pPr>
            <a:r>
              <a:rPr lang="cs-CZ" sz="2000" dirty="0">
                <a:latin typeface="Arial" panose="020B0604020202020204" pitchFamily="34" charset="0"/>
                <a:cs typeface="Arial" panose="020B0604020202020204" pitchFamily="34" charset="0"/>
              </a:rPr>
              <a:t>Předložení PD IROP 2021 – 2027 vládě ČR po 3 kolech připomínek z EK </a:t>
            </a:r>
            <a:r>
              <a:rPr lang="cs-CZ" sz="2000" dirty="0">
                <a:highlight>
                  <a:srgbClr val="FFFF00"/>
                </a:highlight>
                <a:latin typeface="Arial" panose="020B0604020202020204" pitchFamily="34" charset="0"/>
                <a:cs typeface="Arial" panose="020B0604020202020204" pitchFamily="34" charset="0"/>
              </a:rPr>
              <a:t>(26. 10. 2021)</a:t>
            </a:r>
          </a:p>
          <a:p>
            <a:pPr>
              <a:buClr>
                <a:srgbClr val="0070C0"/>
              </a:buClr>
              <a:buFont typeface="Arial" panose="020B0604020202020204" pitchFamily="34" charset="0"/>
              <a:buChar char="•"/>
            </a:pPr>
            <a:r>
              <a:rPr lang="cs-CZ" sz="2000" b="1" dirty="0">
                <a:latin typeface="Arial" panose="020B0604020202020204" pitchFamily="34" charset="0"/>
                <a:cs typeface="Arial" panose="020B0604020202020204" pitchFamily="34" charset="0"/>
              </a:rPr>
              <a:t>Schválení PD IROP 2021 – 2027 vládou ČR </a:t>
            </a:r>
            <a:r>
              <a:rPr lang="cs-CZ" sz="2000" dirty="0">
                <a:highlight>
                  <a:srgbClr val="FFFF00"/>
                </a:highlight>
                <a:latin typeface="Arial" panose="020B0604020202020204" pitchFamily="34" charset="0"/>
                <a:cs typeface="Arial" panose="020B0604020202020204" pitchFamily="34" charset="0"/>
              </a:rPr>
              <a:t>(5. 11. 2021)</a:t>
            </a:r>
          </a:p>
          <a:p>
            <a:pPr>
              <a:buClr>
                <a:srgbClr val="0070C0"/>
              </a:buClr>
              <a:buFont typeface="Arial" panose="020B0604020202020204" pitchFamily="34" charset="0"/>
              <a:buChar char="•"/>
            </a:pPr>
            <a:r>
              <a:rPr lang="cs-CZ" sz="2000" b="1" dirty="0">
                <a:latin typeface="Arial" panose="020B0604020202020204" pitchFamily="34" charset="0"/>
                <a:cs typeface="Arial" panose="020B0604020202020204" pitchFamily="34" charset="0"/>
              </a:rPr>
              <a:t>Schválení PD IROP 2021 – 2027 Evropskou komisí </a:t>
            </a:r>
            <a:r>
              <a:rPr lang="cs-CZ" sz="2000" dirty="0">
                <a:highlight>
                  <a:srgbClr val="FFFF00"/>
                </a:highlight>
                <a:latin typeface="Arial" panose="020B0604020202020204" pitchFamily="34" charset="0"/>
                <a:cs typeface="Arial" panose="020B0604020202020204" pitchFamily="34" charset="0"/>
              </a:rPr>
              <a:t>(1. 7. 2022)</a:t>
            </a:r>
          </a:p>
          <a:p>
            <a:pPr marL="0" indent="0">
              <a:buClr>
                <a:srgbClr val="0070C0"/>
              </a:buClr>
              <a:buNone/>
            </a:pPr>
            <a:endParaRPr lang="cs-CZ" sz="1400" dirty="0">
              <a:highlight>
                <a:srgbClr val="FFFF00"/>
              </a:highlight>
              <a:latin typeface="Arial" panose="020B0604020202020204" pitchFamily="34" charset="0"/>
              <a:cs typeface="Arial" panose="020B0604020202020204" pitchFamily="34" charset="0"/>
            </a:endParaRPr>
          </a:p>
          <a:p>
            <a:pPr marL="0" indent="0">
              <a:buClr>
                <a:srgbClr val="0070C0"/>
              </a:buClr>
              <a:buNone/>
            </a:pPr>
            <a:endParaRPr lang="cs-CZ" sz="1400" dirty="0">
              <a:latin typeface="Arial" panose="020B0604020202020204" pitchFamily="34" charset="0"/>
              <a:cs typeface="Arial" panose="020B0604020202020204" pitchFamily="34" charset="0"/>
            </a:endParaRPr>
          </a:p>
          <a:p>
            <a:pPr marL="0" indent="0">
              <a:buClr>
                <a:srgbClr val="0070C0"/>
              </a:buClr>
              <a:buNone/>
            </a:pPr>
            <a:endParaRPr lang="cs-CZ" sz="1800" dirty="0">
              <a:effectLst/>
              <a:latin typeface="Arial" panose="020B0604020202020204" pitchFamily="34" charset="0"/>
              <a:ea typeface="Calibri" panose="020F0502020204030204" pitchFamily="34" charset="0"/>
              <a:cs typeface="Arial" panose="020B0604020202020204" pitchFamily="34" charset="0"/>
            </a:endParaRPr>
          </a:p>
          <a:p>
            <a:pPr lvl="1">
              <a:buClr>
                <a:srgbClr val="0070C0"/>
              </a:buClr>
              <a:buFont typeface="Arial" panose="020B0604020202020204" pitchFamily="34" charset="0"/>
              <a:buChar char="•"/>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sz="1800" dirty="0">
              <a:latin typeface="Calibri" panose="020F0502020204030204" pitchFamily="34" charset="0"/>
              <a:ea typeface="Calibri" panose="020F0502020204030204" pitchFamily="34" charset="0"/>
              <a:cs typeface="Times New Roman" panose="02020603050405020304" pitchFamily="18" charset="0"/>
            </a:endParaRPr>
          </a:p>
          <a:p>
            <a:pPr marL="265113" lvl="0" indent="0">
              <a:lnSpc>
                <a:spcPct val="107000"/>
              </a:lnSpc>
              <a:spcAft>
                <a:spcPts val="800"/>
              </a:spcAft>
              <a:buNone/>
            </a:pPr>
            <a:endParaRPr lang="cs-CZ" sz="1800" dirty="0"/>
          </a:p>
        </p:txBody>
      </p:sp>
      <p:sp>
        <p:nvSpPr>
          <p:cNvPr id="4" name="Zástupný symbol pro zápatí 3">
            <a:extLst>
              <a:ext uri="{FF2B5EF4-FFF2-40B4-BE49-F238E27FC236}">
                <a16:creationId xmlns:a16="http://schemas.microsoft.com/office/drawing/2014/main" id="{58F25D95-9989-473F-815D-B4357D1D51D6}"/>
              </a:ext>
            </a:extLst>
          </p:cNvPr>
          <p:cNvSpPr>
            <a:spLocks noGrp="1"/>
          </p:cNvSpPr>
          <p:nvPr>
            <p:ph type="ftr" sz="quarter" idx="11"/>
          </p:nvPr>
        </p:nvSpPr>
        <p:spPr>
          <a:xfrm>
            <a:off x="838199" y="6356350"/>
            <a:ext cx="7507779" cy="365125"/>
          </a:xfrm>
        </p:spPr>
        <p:txBody>
          <a:bodyPr/>
          <a:lstStyle/>
          <a:p>
            <a:endParaRPr lang="cs-CZ" dirty="0"/>
          </a:p>
        </p:txBody>
      </p:sp>
    </p:spTree>
    <p:extLst>
      <p:ext uri="{BB962C8B-B14F-4D97-AF65-F5344CB8AC3E}">
        <p14:creationId xmlns:p14="http://schemas.microsoft.com/office/powerpoint/2010/main" val="21061624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Členění výzev</a:t>
            </a:r>
          </a:p>
        </p:txBody>
      </p:sp>
      <p:sp>
        <p:nvSpPr>
          <p:cNvPr id="3" name="Zástupný symbol pro obsah 2"/>
          <p:cNvSpPr>
            <a:spLocks noGrp="1"/>
          </p:cNvSpPr>
          <p:nvPr>
            <p:ph idx="1"/>
          </p:nvPr>
        </p:nvSpPr>
        <p:spPr/>
        <p:txBody>
          <a:bodyPr/>
          <a:lstStyle/>
          <a:p>
            <a:pPr marL="0" indent="0">
              <a:buNone/>
            </a:pPr>
            <a:r>
              <a:rPr lang="cs-CZ" sz="2000" dirty="0"/>
              <a:t>Nejsou tzv. </a:t>
            </a:r>
            <a:r>
              <a:rPr lang="cs-CZ" sz="2000" dirty="0" err="1"/>
              <a:t>podvýzvy</a:t>
            </a:r>
            <a:r>
              <a:rPr lang="cs-CZ" sz="2000" dirty="0"/>
              <a:t> v MS2021+ – výzvy MAS/ITI</a:t>
            </a:r>
          </a:p>
          <a:p>
            <a:pPr marL="0" indent="0">
              <a:buNone/>
            </a:pPr>
            <a:r>
              <a:rPr lang="cs-CZ" sz="2000" dirty="0"/>
              <a:t>Kategorie regionů</a:t>
            </a:r>
          </a:p>
          <a:p>
            <a:pPr lvl="1">
              <a:buFont typeface="Arial" panose="020B0604020202020204" pitchFamily="34" charset="0"/>
              <a:buChar char="•"/>
            </a:pPr>
            <a:r>
              <a:rPr lang="cs-CZ" sz="2000" dirty="0"/>
              <a:t>Více rozvinuté regiony - VRR</a:t>
            </a:r>
          </a:p>
          <a:p>
            <a:pPr lvl="1">
              <a:buFont typeface="Arial" panose="020B0604020202020204" pitchFamily="34" charset="0"/>
              <a:buChar char="•"/>
            </a:pPr>
            <a:r>
              <a:rPr lang="cs-CZ" sz="2000" dirty="0"/>
              <a:t>Méně rozvinuté regiony - MRR</a:t>
            </a:r>
          </a:p>
          <a:p>
            <a:pPr lvl="1">
              <a:buFont typeface="Arial" panose="020B0604020202020204" pitchFamily="34" charset="0"/>
              <a:buChar char="•"/>
            </a:pPr>
            <a:r>
              <a:rPr lang="cs-CZ" sz="2000" dirty="0"/>
              <a:t>Přechodové regiony - PR</a:t>
            </a:r>
          </a:p>
          <a:p>
            <a:pPr marL="0" indent="0">
              <a:buNone/>
            </a:pPr>
            <a:r>
              <a:rPr lang="cs-CZ" sz="2000" dirty="0"/>
              <a:t>Pro MAS a ITI – společné výzvy pro MRR a PR</a:t>
            </a:r>
          </a:p>
          <a:p>
            <a:pPr marL="0" indent="0">
              <a:buNone/>
            </a:pPr>
            <a:r>
              <a:rPr lang="cs-CZ" sz="2000" dirty="0"/>
              <a:t>Individuální projekty </a:t>
            </a:r>
          </a:p>
          <a:p>
            <a:pPr lvl="1">
              <a:buFont typeface="Arial" panose="020B0604020202020204" pitchFamily="34" charset="0"/>
              <a:buChar char="•"/>
            </a:pPr>
            <a:r>
              <a:rPr lang="cs-CZ" sz="2000" dirty="0"/>
              <a:t>výzvy dle kategorií regionů</a:t>
            </a:r>
          </a:p>
          <a:p>
            <a:pPr lvl="1">
              <a:buFont typeface="Arial" panose="020B0604020202020204" pitchFamily="34" charset="0"/>
              <a:buChar char="•"/>
            </a:pPr>
            <a:r>
              <a:rPr lang="cs-CZ" sz="2000" dirty="0"/>
              <a:t>Celonárodní projekty – např. </a:t>
            </a:r>
            <a:r>
              <a:rPr lang="cs-CZ" sz="2000" dirty="0" err="1"/>
              <a:t>eGov</a:t>
            </a:r>
            <a:r>
              <a:rPr lang="cs-CZ" sz="2000" dirty="0"/>
              <a:t> – jedna výzva pro všechny KR</a:t>
            </a:r>
          </a:p>
          <a:p>
            <a:pPr lvl="1">
              <a:buFont typeface="Arial" panose="020B0604020202020204" pitchFamily="34" charset="0"/>
              <a:buChar char="•"/>
            </a:pPr>
            <a:r>
              <a:rPr lang="cs-CZ" sz="2000" dirty="0"/>
              <a:t>RAP – zvlášť dle KR</a:t>
            </a:r>
          </a:p>
          <a:p>
            <a:pPr lvl="1">
              <a:buFont typeface="Arial" panose="020B0604020202020204" pitchFamily="34" charset="0"/>
              <a:buChar char="•"/>
            </a:pPr>
            <a:r>
              <a:rPr lang="cs-CZ" sz="2000" dirty="0"/>
              <a:t>Koordinovaný přístup k sociálnímu vyloučení 2021+ (sub-alokace na výzvách na sociální bydlení a sociální služby)</a:t>
            </a:r>
          </a:p>
        </p:txBody>
      </p:sp>
    </p:spTree>
    <p:extLst>
      <p:ext uri="{BB962C8B-B14F-4D97-AF65-F5344CB8AC3E}">
        <p14:creationId xmlns:p14="http://schemas.microsoft.com/office/powerpoint/2010/main" val="9092823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Proces tvorby Harmonogramu výzev</a:t>
            </a:r>
          </a:p>
        </p:txBody>
      </p:sp>
      <p:sp>
        <p:nvSpPr>
          <p:cNvPr id="3" name="Zástupný symbol pro obsah 2"/>
          <p:cNvSpPr>
            <a:spLocks noGrp="1"/>
          </p:cNvSpPr>
          <p:nvPr>
            <p:ph idx="1"/>
          </p:nvPr>
        </p:nvSpPr>
        <p:spPr/>
        <p:txBody>
          <a:bodyPr>
            <a:normAutofit/>
          </a:bodyPr>
          <a:lstStyle/>
          <a:p>
            <a:pPr>
              <a:buFont typeface="Courier New" panose="02070309020205020404" pitchFamily="49" charset="0"/>
              <a:buChar char="o"/>
            </a:pPr>
            <a:r>
              <a:rPr lang="cs-CZ" sz="2000" dirty="0"/>
              <a:t>Dílčí HMG výzev projednány na jednotlivých pracovních týmech IROP 2021 – 2027</a:t>
            </a:r>
          </a:p>
          <a:p>
            <a:pPr>
              <a:buFont typeface="Courier New" panose="02070309020205020404" pitchFamily="49" charset="0"/>
              <a:buChar char="o"/>
            </a:pPr>
            <a:endParaRPr lang="cs-CZ" sz="2000" dirty="0"/>
          </a:p>
          <a:p>
            <a:pPr>
              <a:buFont typeface="Courier New" panose="02070309020205020404" pitchFamily="49" charset="0"/>
              <a:buChar char="o"/>
            </a:pPr>
            <a:r>
              <a:rPr lang="cs-CZ" sz="2000" dirty="0"/>
              <a:t>HMG výzev IROP 2021 – 2027 na rok 2022 je součástí podkladových materiálů</a:t>
            </a:r>
          </a:p>
          <a:p>
            <a:pPr>
              <a:buFont typeface="Courier New" panose="02070309020205020404" pitchFamily="49" charset="0"/>
              <a:buChar char="o"/>
            </a:pPr>
            <a:endParaRPr lang="cs-CZ" sz="2000" dirty="0"/>
          </a:p>
          <a:p>
            <a:pPr>
              <a:buFont typeface="Courier New" panose="02070309020205020404" pitchFamily="49" charset="0"/>
              <a:buChar char="o"/>
            </a:pPr>
            <a:r>
              <a:rPr lang="cs-CZ" sz="2000" dirty="0"/>
              <a:t>Při tvorbě zohledněny zejména tyto faktory:</a:t>
            </a:r>
          </a:p>
          <a:p>
            <a:pPr lvl="1">
              <a:buFont typeface="Arial" panose="020B0604020202020204" pitchFamily="34" charset="0"/>
              <a:buChar char="•"/>
            </a:pPr>
            <a:r>
              <a:rPr lang="cs-CZ" sz="2000" dirty="0"/>
              <a:t>Nutnost plnění pravidla n+3</a:t>
            </a:r>
          </a:p>
          <a:p>
            <a:pPr lvl="1">
              <a:buFont typeface="Arial" panose="020B0604020202020204" pitchFamily="34" charset="0"/>
              <a:buChar char="•"/>
            </a:pPr>
            <a:r>
              <a:rPr lang="cs-CZ" sz="2000" dirty="0"/>
              <a:t>Absorpční kapacita</a:t>
            </a:r>
          </a:p>
          <a:p>
            <a:pPr lvl="1">
              <a:buFont typeface="Arial" panose="020B0604020202020204" pitchFamily="34" charset="0"/>
              <a:buChar char="•"/>
            </a:pPr>
            <a:r>
              <a:rPr lang="cs-CZ" sz="2000" dirty="0"/>
              <a:t>Administrativní kapacita – Řídicí orgán IROP; Centrum pro regionální rozvoj</a:t>
            </a:r>
          </a:p>
          <a:p>
            <a:pPr lvl="1">
              <a:buFont typeface="Arial" panose="020B0604020202020204" pitchFamily="34" charset="0"/>
              <a:buChar char="•"/>
            </a:pPr>
            <a:r>
              <a:rPr lang="cs-CZ" sz="2000" dirty="0"/>
              <a:t>Nejprve individuální výzvy, následně integrované výzvy (ITI, CLLD)</a:t>
            </a:r>
          </a:p>
          <a:p>
            <a:pPr lvl="1">
              <a:buFont typeface="Arial" panose="020B0604020202020204" pitchFamily="34" charset="0"/>
              <a:buChar char="•"/>
            </a:pPr>
            <a:r>
              <a:rPr lang="cs-CZ" sz="2000" dirty="0"/>
              <a:t>REACT-EU – zdravotnictví a integrovaný záchranný systém, mnoho projektů stále v realizaci až do konce 2023</a:t>
            </a:r>
          </a:p>
          <a:p>
            <a:pPr>
              <a:buFont typeface="Arial" panose="020B0604020202020204" pitchFamily="34" charset="0"/>
              <a:buChar char="•"/>
            </a:pPr>
            <a:endParaRPr lang="cs-CZ" sz="2000" dirty="0"/>
          </a:p>
        </p:txBody>
      </p:sp>
    </p:spTree>
    <p:extLst>
      <p:ext uri="{BB962C8B-B14F-4D97-AF65-F5344CB8AC3E}">
        <p14:creationId xmlns:p14="http://schemas.microsoft.com/office/powerpoint/2010/main" val="25735882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582E6F-805E-4309-8702-0902CB032DA1}"/>
              </a:ext>
            </a:extLst>
          </p:cNvPr>
          <p:cNvSpPr>
            <a:spLocks noGrp="1"/>
          </p:cNvSpPr>
          <p:nvPr>
            <p:ph type="title"/>
          </p:nvPr>
        </p:nvSpPr>
        <p:spPr>
          <a:xfrm>
            <a:off x="778379" y="108752"/>
            <a:ext cx="10515600" cy="1087660"/>
          </a:xfrm>
        </p:spPr>
        <p:txBody>
          <a:bodyPr/>
          <a:lstStyle/>
          <a:p>
            <a:r>
              <a:rPr lang="cs-CZ" dirty="0"/>
              <a:t>Limity čerpání N+3</a:t>
            </a:r>
          </a:p>
        </p:txBody>
      </p:sp>
      <p:graphicFrame>
        <p:nvGraphicFramePr>
          <p:cNvPr id="5" name="Tabulka 5">
            <a:extLst>
              <a:ext uri="{FF2B5EF4-FFF2-40B4-BE49-F238E27FC236}">
                <a16:creationId xmlns:a16="http://schemas.microsoft.com/office/drawing/2014/main" id="{16DF0CFE-3F82-46C7-B7CD-A26D2A439DE5}"/>
              </a:ext>
            </a:extLst>
          </p:cNvPr>
          <p:cNvGraphicFramePr>
            <a:graphicFrameLocks noGrp="1"/>
          </p:cNvGraphicFramePr>
          <p:nvPr>
            <p:ph idx="1"/>
            <p:extLst>
              <p:ext uri="{D42A27DB-BD31-4B8C-83A1-F6EECF244321}">
                <p14:modId xmlns:p14="http://schemas.microsoft.com/office/powerpoint/2010/main" val="1447458919"/>
              </p:ext>
            </p:extLst>
          </p:nvPr>
        </p:nvGraphicFramePr>
        <p:xfrm>
          <a:off x="778379" y="998718"/>
          <a:ext cx="10515600" cy="2329842"/>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222991219"/>
                    </a:ext>
                  </a:extLst>
                </a:gridCol>
                <a:gridCol w="3505200">
                  <a:extLst>
                    <a:ext uri="{9D8B030D-6E8A-4147-A177-3AD203B41FA5}">
                      <a16:colId xmlns:a16="http://schemas.microsoft.com/office/drawing/2014/main" val="2352636368"/>
                    </a:ext>
                  </a:extLst>
                </a:gridCol>
                <a:gridCol w="3505200">
                  <a:extLst>
                    <a:ext uri="{9D8B030D-6E8A-4147-A177-3AD203B41FA5}">
                      <a16:colId xmlns:a16="http://schemas.microsoft.com/office/drawing/2014/main" val="2041751831"/>
                    </a:ext>
                  </a:extLst>
                </a:gridCol>
              </a:tblGrid>
              <a:tr h="549235">
                <a:tc>
                  <a:txBody>
                    <a:bodyPr/>
                    <a:lstStyle/>
                    <a:p>
                      <a:pPr algn="ctr"/>
                      <a:r>
                        <a:rPr lang="cs-CZ" sz="1600" dirty="0"/>
                        <a:t>Datum plnění pravidla N+3</a:t>
                      </a:r>
                    </a:p>
                  </a:txBody>
                  <a:tcPr/>
                </a:tc>
                <a:tc>
                  <a:txBody>
                    <a:bodyPr/>
                    <a:lstStyle/>
                    <a:p>
                      <a:pPr algn="ctr"/>
                      <a:r>
                        <a:rPr lang="cs-CZ" sz="1600" dirty="0"/>
                        <a:t>Limity čerpání kumulativně </a:t>
                      </a:r>
                    </a:p>
                    <a:p>
                      <a:pPr algn="ctr"/>
                      <a:r>
                        <a:rPr lang="cs-CZ" sz="1600" dirty="0"/>
                        <a:t>(v mil. EUR)</a:t>
                      </a:r>
                    </a:p>
                  </a:txBody>
                  <a:tcPr/>
                </a:tc>
                <a:tc>
                  <a:txBody>
                    <a:bodyPr/>
                    <a:lstStyle/>
                    <a:p>
                      <a:pPr algn="ctr"/>
                      <a:r>
                        <a:rPr lang="cs-CZ" sz="1600" dirty="0"/>
                        <a:t>Po letech</a:t>
                      </a:r>
                    </a:p>
                    <a:p>
                      <a:pPr algn="ctr"/>
                      <a:r>
                        <a:rPr lang="cs-CZ" sz="1600" dirty="0"/>
                        <a:t>(v mil. EUR)</a:t>
                      </a:r>
                    </a:p>
                  </a:txBody>
                  <a:tcPr/>
                </a:tc>
                <a:extLst>
                  <a:ext uri="{0D108BD9-81ED-4DB2-BD59-A6C34878D82A}">
                    <a16:rowId xmlns:a16="http://schemas.microsoft.com/office/drawing/2014/main" val="186389957"/>
                  </a:ext>
                </a:extLst>
              </a:tr>
              <a:tr h="291787">
                <a:tc>
                  <a:txBody>
                    <a:bodyPr/>
                    <a:lstStyle/>
                    <a:p>
                      <a:pPr algn="ctr" fontAlgn="ctr"/>
                      <a:r>
                        <a:rPr lang="cs-CZ" sz="1800" b="0" i="0" u="none" strike="noStrike" dirty="0">
                          <a:solidFill>
                            <a:srgbClr val="000000"/>
                          </a:solidFill>
                          <a:effectLst/>
                          <a:latin typeface="Arial" panose="020B0604020202020204" pitchFamily="34" charset="0"/>
                          <a:ea typeface="Arial" panose="020B0604020202020204" pitchFamily="34" charset="0"/>
                        </a:rPr>
                        <a:t>31. 12. 2025</a:t>
                      </a:r>
                      <a:endParaRPr lang="cs-CZ" sz="1800" b="0" i="0" u="none" strike="noStrike" dirty="0">
                        <a:solidFill>
                          <a:srgbClr val="000000"/>
                        </a:solidFill>
                        <a:effectLst/>
                        <a:latin typeface="Arial" panose="020B0604020202020204" pitchFamily="34" charset="0"/>
                      </a:endParaRPr>
                    </a:p>
                  </a:txBody>
                  <a:tcPr marL="6350" marR="6350" marT="6350" marB="0" anchor="ctr"/>
                </a:tc>
                <a:tc>
                  <a:txBody>
                    <a:bodyPr/>
                    <a:lstStyle/>
                    <a:p>
                      <a:pPr algn="r" fontAlgn="b"/>
                      <a:r>
                        <a:rPr lang="cs-CZ" sz="1800" b="0" i="0" u="none" strike="noStrike" dirty="0">
                          <a:solidFill>
                            <a:srgbClr val="000000"/>
                          </a:solidFill>
                          <a:effectLst/>
                          <a:latin typeface="Arial" panose="020B0604020202020204" pitchFamily="34" charset="0"/>
                          <a:cs typeface="Arial" panose="020B0604020202020204" pitchFamily="34" charset="0"/>
                        </a:rPr>
                        <a:t>700</a:t>
                      </a:r>
                    </a:p>
                  </a:txBody>
                  <a:tcPr marL="6350" marR="6350" marT="6350" marB="0" anchor="b"/>
                </a:tc>
                <a:tc>
                  <a:txBody>
                    <a:bodyPr/>
                    <a:lstStyle/>
                    <a:p>
                      <a:pPr algn="r" fontAlgn="b"/>
                      <a:r>
                        <a:rPr lang="cs-CZ" sz="1800" b="0" i="0" u="none" strike="noStrike" dirty="0">
                          <a:solidFill>
                            <a:srgbClr val="000000"/>
                          </a:solidFill>
                          <a:effectLst/>
                          <a:latin typeface="Arial" panose="020B0604020202020204" pitchFamily="34" charset="0"/>
                          <a:cs typeface="Arial" panose="020B0604020202020204" pitchFamily="34" charset="0"/>
                        </a:rPr>
                        <a:t>700</a:t>
                      </a:r>
                    </a:p>
                  </a:txBody>
                  <a:tcPr marL="6350" marR="6350" marT="6350" marB="0" anchor="b"/>
                </a:tc>
                <a:extLst>
                  <a:ext uri="{0D108BD9-81ED-4DB2-BD59-A6C34878D82A}">
                    <a16:rowId xmlns:a16="http://schemas.microsoft.com/office/drawing/2014/main" val="2407004862"/>
                  </a:ext>
                </a:extLst>
              </a:tr>
              <a:tr h="291787">
                <a:tc>
                  <a:txBody>
                    <a:bodyPr/>
                    <a:lstStyle/>
                    <a:p>
                      <a:pPr algn="ctr" fontAlgn="ctr"/>
                      <a:r>
                        <a:rPr lang="cs-CZ" sz="1800" b="0" i="0" u="none" strike="noStrike" dirty="0">
                          <a:solidFill>
                            <a:srgbClr val="000000"/>
                          </a:solidFill>
                          <a:effectLst/>
                          <a:latin typeface="Arial" panose="020B0604020202020204" pitchFamily="34" charset="0"/>
                          <a:ea typeface="Arial" panose="020B0604020202020204" pitchFamily="34" charset="0"/>
                        </a:rPr>
                        <a:t>31. 12. 2026</a:t>
                      </a:r>
                      <a:endParaRPr lang="cs-CZ" sz="1800" b="0" i="0" u="none" strike="noStrike" dirty="0">
                        <a:solidFill>
                          <a:srgbClr val="000000"/>
                        </a:solidFill>
                        <a:effectLst/>
                        <a:latin typeface="Arial" panose="020B0604020202020204" pitchFamily="34" charset="0"/>
                      </a:endParaRPr>
                    </a:p>
                  </a:txBody>
                  <a:tcPr marL="6350" marR="6350" marT="6350" marB="0" anchor="ctr"/>
                </a:tc>
                <a:tc>
                  <a:txBody>
                    <a:bodyPr/>
                    <a:lstStyle/>
                    <a:p>
                      <a:pPr algn="r" fontAlgn="b"/>
                      <a:r>
                        <a:rPr lang="cs-CZ" sz="1800" b="0" i="0" u="none" strike="noStrike" dirty="0">
                          <a:solidFill>
                            <a:srgbClr val="000000"/>
                          </a:solidFill>
                          <a:effectLst/>
                          <a:latin typeface="Arial" panose="020B0604020202020204" pitchFamily="34" charset="0"/>
                          <a:cs typeface="Arial" panose="020B0604020202020204" pitchFamily="34" charset="0"/>
                        </a:rPr>
                        <a:t>1 510</a:t>
                      </a:r>
                    </a:p>
                  </a:txBody>
                  <a:tcPr marL="6350" marR="6350" marT="6350" marB="0" anchor="b"/>
                </a:tc>
                <a:tc>
                  <a:txBody>
                    <a:bodyPr/>
                    <a:lstStyle/>
                    <a:p>
                      <a:pPr algn="r" fontAlgn="b"/>
                      <a:r>
                        <a:rPr lang="cs-CZ" sz="1800" b="0" i="0" u="none" strike="noStrike" dirty="0">
                          <a:solidFill>
                            <a:srgbClr val="000000"/>
                          </a:solidFill>
                          <a:effectLst/>
                          <a:latin typeface="Arial" panose="020B0604020202020204" pitchFamily="34" charset="0"/>
                          <a:cs typeface="Arial" panose="020B0604020202020204" pitchFamily="34" charset="0"/>
                        </a:rPr>
                        <a:t>810</a:t>
                      </a:r>
                    </a:p>
                  </a:txBody>
                  <a:tcPr marL="6350" marR="6350" marT="6350" marB="0" anchor="b"/>
                </a:tc>
                <a:extLst>
                  <a:ext uri="{0D108BD9-81ED-4DB2-BD59-A6C34878D82A}">
                    <a16:rowId xmlns:a16="http://schemas.microsoft.com/office/drawing/2014/main" val="3454150863"/>
                  </a:ext>
                </a:extLst>
              </a:tr>
              <a:tr h="291787">
                <a:tc>
                  <a:txBody>
                    <a:bodyPr/>
                    <a:lstStyle/>
                    <a:p>
                      <a:pPr algn="ctr" fontAlgn="ctr"/>
                      <a:r>
                        <a:rPr lang="cs-CZ" sz="1800" b="0" i="0" u="none" strike="noStrike" dirty="0">
                          <a:solidFill>
                            <a:srgbClr val="000000"/>
                          </a:solidFill>
                          <a:effectLst/>
                          <a:latin typeface="Arial" panose="020B0604020202020204" pitchFamily="34" charset="0"/>
                          <a:ea typeface="Arial" panose="020B0604020202020204" pitchFamily="34" charset="0"/>
                        </a:rPr>
                        <a:t>31. 12. 2027</a:t>
                      </a:r>
                      <a:endParaRPr lang="cs-CZ" sz="1800" b="0" i="0" u="none" strike="noStrike" dirty="0">
                        <a:solidFill>
                          <a:srgbClr val="000000"/>
                        </a:solidFill>
                        <a:effectLst/>
                        <a:latin typeface="Arial" panose="020B0604020202020204" pitchFamily="34" charset="0"/>
                      </a:endParaRPr>
                    </a:p>
                  </a:txBody>
                  <a:tcPr marL="6350" marR="6350" marT="6350" marB="0" anchor="ctr"/>
                </a:tc>
                <a:tc>
                  <a:txBody>
                    <a:bodyPr/>
                    <a:lstStyle/>
                    <a:p>
                      <a:pPr algn="r" fontAlgn="b"/>
                      <a:r>
                        <a:rPr lang="cs-CZ" sz="1800" b="0" i="0" u="none" strike="noStrike" dirty="0">
                          <a:solidFill>
                            <a:srgbClr val="000000"/>
                          </a:solidFill>
                          <a:effectLst/>
                          <a:latin typeface="Arial" panose="020B0604020202020204" pitchFamily="34" charset="0"/>
                          <a:cs typeface="Arial" panose="020B0604020202020204" pitchFamily="34" charset="0"/>
                        </a:rPr>
                        <a:t>2 357</a:t>
                      </a:r>
                    </a:p>
                  </a:txBody>
                  <a:tcPr marL="6350" marR="6350" marT="6350" marB="0" anchor="b"/>
                </a:tc>
                <a:tc>
                  <a:txBody>
                    <a:bodyPr/>
                    <a:lstStyle/>
                    <a:p>
                      <a:pPr algn="r" fontAlgn="b"/>
                      <a:r>
                        <a:rPr lang="cs-CZ" sz="1800" b="0" i="0" u="none" strike="noStrike" dirty="0">
                          <a:solidFill>
                            <a:srgbClr val="000000"/>
                          </a:solidFill>
                          <a:effectLst/>
                          <a:latin typeface="Arial" panose="020B0604020202020204" pitchFamily="34" charset="0"/>
                          <a:cs typeface="Arial" panose="020B0604020202020204" pitchFamily="34" charset="0"/>
                        </a:rPr>
                        <a:t>847</a:t>
                      </a:r>
                    </a:p>
                  </a:txBody>
                  <a:tcPr marL="6350" marR="6350" marT="6350" marB="0" anchor="b"/>
                </a:tc>
                <a:extLst>
                  <a:ext uri="{0D108BD9-81ED-4DB2-BD59-A6C34878D82A}">
                    <a16:rowId xmlns:a16="http://schemas.microsoft.com/office/drawing/2014/main" val="1923681601"/>
                  </a:ext>
                </a:extLst>
              </a:tr>
              <a:tr h="291787">
                <a:tc>
                  <a:txBody>
                    <a:bodyPr/>
                    <a:lstStyle/>
                    <a:p>
                      <a:pPr algn="ctr" fontAlgn="ctr"/>
                      <a:r>
                        <a:rPr lang="cs-CZ" sz="1800" b="0" i="0" u="none" strike="noStrike" dirty="0">
                          <a:solidFill>
                            <a:srgbClr val="000000"/>
                          </a:solidFill>
                          <a:effectLst/>
                          <a:latin typeface="Arial" panose="020B0604020202020204" pitchFamily="34" charset="0"/>
                          <a:ea typeface="Arial" panose="020B0604020202020204" pitchFamily="34" charset="0"/>
                        </a:rPr>
                        <a:t>31. 12. 2028</a:t>
                      </a:r>
                      <a:endParaRPr lang="cs-CZ" sz="1800" b="0" i="0" u="none" strike="noStrike" dirty="0">
                        <a:solidFill>
                          <a:srgbClr val="000000"/>
                        </a:solidFill>
                        <a:effectLst/>
                        <a:latin typeface="Arial" panose="020B0604020202020204" pitchFamily="34" charset="0"/>
                      </a:endParaRPr>
                    </a:p>
                  </a:txBody>
                  <a:tcPr marL="6350" marR="6350" marT="6350" marB="0" anchor="ctr"/>
                </a:tc>
                <a:tc>
                  <a:txBody>
                    <a:bodyPr/>
                    <a:lstStyle/>
                    <a:p>
                      <a:pPr algn="r" fontAlgn="b"/>
                      <a:r>
                        <a:rPr lang="cs-CZ" sz="1800" b="0" i="0" u="none" strike="noStrike" dirty="0">
                          <a:solidFill>
                            <a:srgbClr val="000000"/>
                          </a:solidFill>
                          <a:effectLst/>
                          <a:latin typeface="Arial" panose="020B0604020202020204" pitchFamily="34" charset="0"/>
                          <a:cs typeface="Arial" panose="020B0604020202020204" pitchFamily="34" charset="0"/>
                        </a:rPr>
                        <a:t>3 218</a:t>
                      </a:r>
                    </a:p>
                  </a:txBody>
                  <a:tcPr marL="6350" marR="6350" marT="6350" marB="0" anchor="b"/>
                </a:tc>
                <a:tc>
                  <a:txBody>
                    <a:bodyPr/>
                    <a:lstStyle/>
                    <a:p>
                      <a:pPr algn="r" fontAlgn="b"/>
                      <a:r>
                        <a:rPr lang="cs-CZ" sz="1800" b="0" i="0" u="none" strike="noStrike" dirty="0">
                          <a:solidFill>
                            <a:srgbClr val="000000"/>
                          </a:solidFill>
                          <a:effectLst/>
                          <a:latin typeface="Arial" panose="020B0604020202020204" pitchFamily="34" charset="0"/>
                          <a:cs typeface="Arial" panose="020B0604020202020204" pitchFamily="34" charset="0"/>
                        </a:rPr>
                        <a:t>861</a:t>
                      </a:r>
                    </a:p>
                  </a:txBody>
                  <a:tcPr marL="6350" marR="6350" marT="6350" marB="0" anchor="b"/>
                </a:tc>
                <a:extLst>
                  <a:ext uri="{0D108BD9-81ED-4DB2-BD59-A6C34878D82A}">
                    <a16:rowId xmlns:a16="http://schemas.microsoft.com/office/drawing/2014/main" val="2161902191"/>
                  </a:ext>
                </a:extLst>
              </a:tr>
              <a:tr h="291787">
                <a:tc>
                  <a:txBody>
                    <a:bodyPr/>
                    <a:lstStyle/>
                    <a:p>
                      <a:pPr algn="ctr" fontAlgn="ctr"/>
                      <a:r>
                        <a:rPr lang="cs-CZ" sz="1800" b="0" i="0" u="none" strike="noStrike" dirty="0">
                          <a:solidFill>
                            <a:srgbClr val="000000"/>
                          </a:solidFill>
                          <a:effectLst/>
                          <a:latin typeface="Arial" panose="020B0604020202020204" pitchFamily="34" charset="0"/>
                          <a:ea typeface="Arial" panose="020B0604020202020204" pitchFamily="34" charset="0"/>
                        </a:rPr>
                        <a:t>31. 12. 2029</a:t>
                      </a:r>
                      <a:endParaRPr lang="cs-CZ" sz="1800" b="0" i="0" u="none" strike="noStrike" dirty="0">
                        <a:solidFill>
                          <a:srgbClr val="000000"/>
                        </a:solidFill>
                        <a:effectLst/>
                        <a:latin typeface="Arial" panose="020B0604020202020204" pitchFamily="34" charset="0"/>
                      </a:endParaRPr>
                    </a:p>
                  </a:txBody>
                  <a:tcPr marL="6350" marR="6350" marT="6350" marB="0" anchor="ctr"/>
                </a:tc>
                <a:tc>
                  <a:txBody>
                    <a:bodyPr/>
                    <a:lstStyle/>
                    <a:p>
                      <a:pPr algn="r" fontAlgn="b"/>
                      <a:r>
                        <a:rPr lang="cs-CZ" sz="1800" b="0" i="0" u="none" strike="noStrike" dirty="0">
                          <a:solidFill>
                            <a:srgbClr val="000000"/>
                          </a:solidFill>
                          <a:effectLst/>
                          <a:latin typeface="Arial" panose="020B0604020202020204" pitchFamily="34" charset="0"/>
                          <a:cs typeface="Arial" panose="020B0604020202020204" pitchFamily="34" charset="0"/>
                        </a:rPr>
                        <a:t>3 931</a:t>
                      </a:r>
                    </a:p>
                  </a:txBody>
                  <a:tcPr marL="6350" marR="6350" marT="6350" marB="0" anchor="b"/>
                </a:tc>
                <a:tc>
                  <a:txBody>
                    <a:bodyPr/>
                    <a:lstStyle/>
                    <a:p>
                      <a:pPr algn="r" fontAlgn="b"/>
                      <a:r>
                        <a:rPr lang="cs-CZ" sz="1800" b="0" i="0" u="none" strike="noStrike" dirty="0">
                          <a:solidFill>
                            <a:srgbClr val="000000"/>
                          </a:solidFill>
                          <a:effectLst/>
                          <a:latin typeface="Arial" panose="020B0604020202020204" pitchFamily="34" charset="0"/>
                          <a:cs typeface="Arial" panose="020B0604020202020204" pitchFamily="34" charset="0"/>
                        </a:rPr>
                        <a:t>713</a:t>
                      </a:r>
                    </a:p>
                  </a:txBody>
                  <a:tcPr marL="6350" marR="6350" marT="6350" marB="0" anchor="b"/>
                </a:tc>
                <a:extLst>
                  <a:ext uri="{0D108BD9-81ED-4DB2-BD59-A6C34878D82A}">
                    <a16:rowId xmlns:a16="http://schemas.microsoft.com/office/drawing/2014/main" val="1300337020"/>
                  </a:ext>
                </a:extLst>
              </a:tr>
              <a:tr h="291787">
                <a:tc>
                  <a:txBody>
                    <a:bodyPr/>
                    <a:lstStyle/>
                    <a:p>
                      <a:pPr algn="ctr" fontAlgn="ctr"/>
                      <a:r>
                        <a:rPr lang="cs-CZ" sz="1800" b="0" i="0" u="none" strike="noStrike" dirty="0">
                          <a:solidFill>
                            <a:srgbClr val="000000"/>
                          </a:solidFill>
                          <a:effectLst/>
                          <a:latin typeface="Arial" panose="020B0604020202020204" pitchFamily="34" charset="0"/>
                          <a:ea typeface="Arial" panose="020B0604020202020204" pitchFamily="34" charset="0"/>
                        </a:rPr>
                        <a:t>15. 2. 2031</a:t>
                      </a:r>
                      <a:endParaRPr lang="cs-CZ" sz="1800" b="0" i="0" u="none" strike="noStrike" dirty="0">
                        <a:solidFill>
                          <a:srgbClr val="000000"/>
                        </a:solidFill>
                        <a:effectLst/>
                        <a:latin typeface="Arial" panose="020B0604020202020204" pitchFamily="34" charset="0"/>
                      </a:endParaRPr>
                    </a:p>
                  </a:txBody>
                  <a:tcPr marL="6350" marR="6350" marT="6350" marB="0" anchor="ctr"/>
                </a:tc>
                <a:tc>
                  <a:txBody>
                    <a:bodyPr/>
                    <a:lstStyle/>
                    <a:p>
                      <a:pPr algn="r" fontAlgn="b"/>
                      <a:r>
                        <a:rPr lang="cs-CZ" sz="1800" b="0" i="0" u="none" strike="noStrike" dirty="0">
                          <a:solidFill>
                            <a:srgbClr val="000000"/>
                          </a:solidFill>
                          <a:effectLst/>
                          <a:latin typeface="Arial" panose="020B0604020202020204" pitchFamily="34" charset="0"/>
                          <a:cs typeface="Arial" panose="020B0604020202020204" pitchFamily="34" charset="0"/>
                        </a:rPr>
                        <a:t>4 803</a:t>
                      </a:r>
                    </a:p>
                  </a:txBody>
                  <a:tcPr marL="6350" marR="6350" marT="6350" marB="0" anchor="b"/>
                </a:tc>
                <a:tc>
                  <a:txBody>
                    <a:bodyPr/>
                    <a:lstStyle/>
                    <a:p>
                      <a:pPr algn="r" fontAlgn="b"/>
                      <a:r>
                        <a:rPr lang="cs-CZ" sz="1800" b="0" i="0" u="none" strike="noStrike" dirty="0">
                          <a:solidFill>
                            <a:srgbClr val="000000"/>
                          </a:solidFill>
                          <a:effectLst/>
                          <a:latin typeface="Arial" panose="020B0604020202020204" pitchFamily="34" charset="0"/>
                          <a:cs typeface="Arial" panose="020B0604020202020204" pitchFamily="34" charset="0"/>
                        </a:rPr>
                        <a:t>872</a:t>
                      </a:r>
                    </a:p>
                  </a:txBody>
                  <a:tcPr marL="6350" marR="6350" marT="6350" marB="0" anchor="b"/>
                </a:tc>
                <a:extLst>
                  <a:ext uri="{0D108BD9-81ED-4DB2-BD59-A6C34878D82A}">
                    <a16:rowId xmlns:a16="http://schemas.microsoft.com/office/drawing/2014/main" val="3963592914"/>
                  </a:ext>
                </a:extLst>
              </a:tr>
            </a:tbl>
          </a:graphicData>
        </a:graphic>
      </p:graphicFrame>
      <p:graphicFrame>
        <p:nvGraphicFramePr>
          <p:cNvPr id="3" name="Tabulka 2">
            <a:extLst>
              <a:ext uri="{FF2B5EF4-FFF2-40B4-BE49-F238E27FC236}">
                <a16:creationId xmlns:a16="http://schemas.microsoft.com/office/drawing/2014/main" id="{6BF8A46A-B0F0-47A6-81A5-C8557F250420}"/>
              </a:ext>
            </a:extLst>
          </p:cNvPr>
          <p:cNvGraphicFramePr>
            <a:graphicFrameLocks noGrp="1"/>
          </p:cNvGraphicFramePr>
          <p:nvPr>
            <p:extLst>
              <p:ext uri="{D42A27DB-BD31-4B8C-83A1-F6EECF244321}">
                <p14:modId xmlns:p14="http://schemas.microsoft.com/office/powerpoint/2010/main" val="1189124013"/>
              </p:ext>
            </p:extLst>
          </p:nvPr>
        </p:nvGraphicFramePr>
        <p:xfrm>
          <a:off x="778379" y="3643082"/>
          <a:ext cx="10515600" cy="2276424"/>
        </p:xfrm>
        <a:graphic>
          <a:graphicData uri="http://schemas.openxmlformats.org/drawingml/2006/table">
            <a:tbl>
              <a:tblPr firstRow="1" bandRow="1"/>
              <a:tblGrid>
                <a:gridCol w="3505200">
                  <a:extLst>
                    <a:ext uri="{9D8B030D-6E8A-4147-A177-3AD203B41FA5}">
                      <a16:colId xmlns:a16="http://schemas.microsoft.com/office/drawing/2014/main" val="1975464323"/>
                    </a:ext>
                  </a:extLst>
                </a:gridCol>
                <a:gridCol w="3505200">
                  <a:extLst>
                    <a:ext uri="{9D8B030D-6E8A-4147-A177-3AD203B41FA5}">
                      <a16:colId xmlns:a16="http://schemas.microsoft.com/office/drawing/2014/main" val="998189000"/>
                    </a:ext>
                  </a:extLst>
                </a:gridCol>
                <a:gridCol w="3505200">
                  <a:extLst>
                    <a:ext uri="{9D8B030D-6E8A-4147-A177-3AD203B41FA5}">
                      <a16:colId xmlns:a16="http://schemas.microsoft.com/office/drawing/2014/main" val="314801949"/>
                    </a:ext>
                  </a:extLst>
                </a:gridCol>
              </a:tblGrid>
              <a:tr h="289509">
                <a:tc rowSpan="2">
                  <a:txBody>
                    <a:bodyPr/>
                    <a:lstStyle/>
                    <a:p>
                      <a:pPr algn="ctr" rtl="0" fontAlgn="ctr"/>
                      <a:r>
                        <a:rPr lang="pt-BR" sz="1800" b="1" i="0" u="none" strike="noStrike" dirty="0">
                          <a:solidFill>
                            <a:srgbClr val="FFFFFF"/>
                          </a:solidFill>
                          <a:effectLst/>
                          <a:latin typeface="Arial" panose="020B0604020202020204" pitchFamily="34" charset="0"/>
                        </a:rPr>
                        <a:t>Datum plnění pravidla N+3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64193"/>
                    </a:solidFill>
                  </a:tcPr>
                </a:tc>
                <a:tc>
                  <a:txBody>
                    <a:bodyPr/>
                    <a:lstStyle/>
                    <a:p>
                      <a:pPr algn="ctr" rtl="0" fontAlgn="ctr"/>
                      <a:r>
                        <a:rPr lang="cs-CZ" sz="1800" b="1" i="0" u="none" strike="noStrike" dirty="0">
                          <a:solidFill>
                            <a:srgbClr val="FFFFFF"/>
                          </a:solidFill>
                          <a:effectLst/>
                          <a:latin typeface="Arial" panose="020B0604020202020204" pitchFamily="34" charset="0"/>
                        </a:rPr>
                        <a:t>Limity čerpání kumulativně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164193"/>
                    </a:solidFill>
                  </a:tcPr>
                </a:tc>
                <a:tc>
                  <a:txBody>
                    <a:bodyPr/>
                    <a:lstStyle/>
                    <a:p>
                      <a:pPr algn="ctr" rtl="0" fontAlgn="ctr"/>
                      <a:r>
                        <a:rPr lang="cs-CZ" sz="1800" b="1" i="0" u="none" strike="noStrike" dirty="0">
                          <a:solidFill>
                            <a:srgbClr val="FFFFFF"/>
                          </a:solidFill>
                          <a:effectLst/>
                          <a:latin typeface="Arial" panose="020B0604020202020204" pitchFamily="34" charset="0"/>
                        </a:rPr>
                        <a:t>Po letech</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164193"/>
                    </a:solidFill>
                  </a:tcPr>
                </a:tc>
                <a:extLst>
                  <a:ext uri="{0D108BD9-81ED-4DB2-BD59-A6C34878D82A}">
                    <a16:rowId xmlns:a16="http://schemas.microsoft.com/office/drawing/2014/main" val="3663175620"/>
                  </a:ext>
                </a:extLst>
              </a:tr>
              <a:tr h="268181">
                <a:tc vMerge="1">
                  <a:txBody>
                    <a:bodyPr/>
                    <a:lstStyle/>
                    <a:p>
                      <a:endParaRPr lang="cs-CZ"/>
                    </a:p>
                  </a:txBody>
                  <a:tcPr/>
                </a:tc>
                <a:tc>
                  <a:txBody>
                    <a:bodyPr/>
                    <a:lstStyle/>
                    <a:p>
                      <a:pPr algn="ctr" rtl="0" fontAlgn="ctr"/>
                      <a:r>
                        <a:rPr lang="cs-CZ" sz="1800" b="1" i="0" u="none" strike="noStrike" dirty="0">
                          <a:solidFill>
                            <a:srgbClr val="FFFF00"/>
                          </a:solidFill>
                          <a:effectLst/>
                          <a:latin typeface="Arial" panose="020B0604020202020204" pitchFamily="34" charset="0"/>
                        </a:rPr>
                        <a:t>(v mil. Kč)</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64193"/>
                    </a:solidFill>
                  </a:tcPr>
                </a:tc>
                <a:tc>
                  <a:txBody>
                    <a:bodyPr/>
                    <a:lstStyle/>
                    <a:p>
                      <a:pPr algn="ctr" rtl="0" fontAlgn="ctr"/>
                      <a:r>
                        <a:rPr lang="cs-CZ" sz="1800" b="1" i="0" u="none" strike="noStrike" dirty="0">
                          <a:solidFill>
                            <a:srgbClr val="FFFF00"/>
                          </a:solidFill>
                          <a:effectLst/>
                          <a:latin typeface="Arial" panose="020B0604020202020204" pitchFamily="34" charset="0"/>
                        </a:rPr>
                        <a:t>(v mil. Kč)</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64193"/>
                    </a:solidFill>
                  </a:tcPr>
                </a:tc>
                <a:extLst>
                  <a:ext uri="{0D108BD9-81ED-4DB2-BD59-A6C34878D82A}">
                    <a16:rowId xmlns:a16="http://schemas.microsoft.com/office/drawing/2014/main" val="875262040"/>
                  </a:ext>
                </a:extLst>
              </a:tr>
              <a:tr h="276418">
                <a:tc>
                  <a:txBody>
                    <a:bodyPr/>
                    <a:lstStyle/>
                    <a:p>
                      <a:pPr algn="ctr" rtl="0" fontAlgn="ctr"/>
                      <a:r>
                        <a:rPr lang="cs-CZ" sz="1800" b="0" i="0" u="none" strike="noStrike" dirty="0">
                          <a:solidFill>
                            <a:srgbClr val="000000"/>
                          </a:solidFill>
                          <a:effectLst/>
                          <a:latin typeface="Arial" panose="020B0604020202020204" pitchFamily="34" charset="0"/>
                        </a:rPr>
                        <a:t>31. 12. 2025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FDC"/>
                    </a:solidFill>
                  </a:tcPr>
                </a:tc>
                <a:tc>
                  <a:txBody>
                    <a:bodyPr/>
                    <a:lstStyle/>
                    <a:p>
                      <a:pPr algn="r" rtl="0" fontAlgn="b"/>
                      <a:r>
                        <a:rPr lang="cs-CZ" sz="1800" b="0" i="0" u="none" strike="noStrike" dirty="0">
                          <a:solidFill>
                            <a:srgbClr val="000000"/>
                          </a:solidFill>
                          <a:effectLst/>
                          <a:latin typeface="Arial" panose="020B0604020202020204" pitchFamily="34" charset="0"/>
                        </a:rPr>
                        <a:t>            17 150 </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FDC"/>
                    </a:solidFill>
                  </a:tcPr>
                </a:tc>
                <a:tc>
                  <a:txBody>
                    <a:bodyPr/>
                    <a:lstStyle/>
                    <a:p>
                      <a:pPr algn="r" rtl="0" fontAlgn="b"/>
                      <a:r>
                        <a:rPr lang="cs-CZ" sz="1800" b="0" i="0" u="none" strike="noStrike">
                          <a:solidFill>
                            <a:srgbClr val="000000"/>
                          </a:solidFill>
                          <a:effectLst/>
                          <a:latin typeface="Arial" panose="020B0604020202020204" pitchFamily="34" charset="0"/>
                        </a:rPr>
                        <a:t>            17 150 </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FDC"/>
                    </a:solidFill>
                  </a:tcPr>
                </a:tc>
                <a:extLst>
                  <a:ext uri="{0D108BD9-81ED-4DB2-BD59-A6C34878D82A}">
                    <a16:rowId xmlns:a16="http://schemas.microsoft.com/office/drawing/2014/main" val="4008561195"/>
                  </a:ext>
                </a:extLst>
              </a:tr>
              <a:tr h="276418">
                <a:tc>
                  <a:txBody>
                    <a:bodyPr/>
                    <a:lstStyle/>
                    <a:p>
                      <a:pPr algn="ctr" rtl="0" fontAlgn="ctr"/>
                      <a:r>
                        <a:rPr lang="cs-CZ" sz="1800" b="0" i="0" u="none" strike="noStrike" dirty="0">
                          <a:solidFill>
                            <a:srgbClr val="000000"/>
                          </a:solidFill>
                          <a:effectLst/>
                          <a:latin typeface="Arial" panose="020B0604020202020204" pitchFamily="34" charset="0"/>
                        </a:rPr>
                        <a:t>31. 12. 2026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8EE"/>
                    </a:solidFill>
                  </a:tcPr>
                </a:tc>
                <a:tc>
                  <a:txBody>
                    <a:bodyPr/>
                    <a:lstStyle/>
                    <a:p>
                      <a:pPr algn="r" rtl="0" fontAlgn="b"/>
                      <a:r>
                        <a:rPr lang="cs-CZ" sz="1800" b="0" i="0" u="none" strike="noStrike" dirty="0">
                          <a:solidFill>
                            <a:srgbClr val="000000"/>
                          </a:solidFill>
                          <a:effectLst/>
                          <a:latin typeface="Arial" panose="020B0604020202020204" pitchFamily="34" charset="0"/>
                        </a:rPr>
                        <a:t>            36 995 </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8EE"/>
                    </a:solidFill>
                  </a:tcPr>
                </a:tc>
                <a:tc>
                  <a:txBody>
                    <a:bodyPr/>
                    <a:lstStyle/>
                    <a:p>
                      <a:pPr algn="r" rtl="0" fontAlgn="b"/>
                      <a:r>
                        <a:rPr lang="cs-CZ" sz="1800" b="0" i="0" u="none" strike="noStrike">
                          <a:solidFill>
                            <a:srgbClr val="000000"/>
                          </a:solidFill>
                          <a:effectLst/>
                          <a:latin typeface="Arial" panose="020B0604020202020204" pitchFamily="34" charset="0"/>
                        </a:rPr>
                        <a:t>            19 845 </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8EE"/>
                    </a:solidFill>
                  </a:tcPr>
                </a:tc>
                <a:extLst>
                  <a:ext uri="{0D108BD9-81ED-4DB2-BD59-A6C34878D82A}">
                    <a16:rowId xmlns:a16="http://schemas.microsoft.com/office/drawing/2014/main" val="451392233"/>
                  </a:ext>
                </a:extLst>
              </a:tr>
              <a:tr h="276418">
                <a:tc>
                  <a:txBody>
                    <a:bodyPr/>
                    <a:lstStyle/>
                    <a:p>
                      <a:pPr algn="ctr" rtl="0" fontAlgn="ctr"/>
                      <a:r>
                        <a:rPr lang="cs-CZ" sz="1800" b="0" i="0" u="none" strike="noStrike" dirty="0">
                          <a:solidFill>
                            <a:srgbClr val="000000"/>
                          </a:solidFill>
                          <a:effectLst/>
                          <a:latin typeface="Arial" panose="020B0604020202020204" pitchFamily="34" charset="0"/>
                        </a:rPr>
                        <a:t>31. 12. 2027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FDC"/>
                    </a:solidFill>
                  </a:tcPr>
                </a:tc>
                <a:tc>
                  <a:txBody>
                    <a:bodyPr/>
                    <a:lstStyle/>
                    <a:p>
                      <a:pPr algn="r" rtl="0" fontAlgn="b"/>
                      <a:r>
                        <a:rPr lang="cs-CZ" sz="1800" b="0" i="0" u="none" strike="noStrike" dirty="0">
                          <a:solidFill>
                            <a:srgbClr val="000000"/>
                          </a:solidFill>
                          <a:effectLst/>
                          <a:latin typeface="Arial" panose="020B0604020202020204" pitchFamily="34" charset="0"/>
                        </a:rPr>
                        <a:t>            57 747 </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FDC"/>
                    </a:solidFill>
                  </a:tcPr>
                </a:tc>
                <a:tc>
                  <a:txBody>
                    <a:bodyPr/>
                    <a:lstStyle/>
                    <a:p>
                      <a:pPr algn="r" rtl="0" fontAlgn="b"/>
                      <a:r>
                        <a:rPr lang="cs-CZ" sz="1800" b="0" i="0" u="none" strike="noStrike" dirty="0">
                          <a:solidFill>
                            <a:srgbClr val="000000"/>
                          </a:solidFill>
                          <a:effectLst/>
                          <a:latin typeface="Arial" panose="020B0604020202020204" pitchFamily="34" charset="0"/>
                        </a:rPr>
                        <a:t>            20 752 </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FDC"/>
                    </a:solidFill>
                  </a:tcPr>
                </a:tc>
                <a:extLst>
                  <a:ext uri="{0D108BD9-81ED-4DB2-BD59-A6C34878D82A}">
                    <a16:rowId xmlns:a16="http://schemas.microsoft.com/office/drawing/2014/main" val="2278921580"/>
                  </a:ext>
                </a:extLst>
              </a:tr>
              <a:tr h="276418">
                <a:tc>
                  <a:txBody>
                    <a:bodyPr/>
                    <a:lstStyle/>
                    <a:p>
                      <a:pPr algn="ctr" rtl="0" fontAlgn="ctr"/>
                      <a:r>
                        <a:rPr lang="cs-CZ" sz="1800" b="0" i="0" u="none" strike="noStrike" dirty="0">
                          <a:solidFill>
                            <a:srgbClr val="000000"/>
                          </a:solidFill>
                          <a:effectLst/>
                          <a:latin typeface="Arial" panose="020B0604020202020204" pitchFamily="34" charset="0"/>
                        </a:rPr>
                        <a:t>31. 12. 2028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8EE"/>
                    </a:solidFill>
                  </a:tcPr>
                </a:tc>
                <a:tc>
                  <a:txBody>
                    <a:bodyPr/>
                    <a:lstStyle/>
                    <a:p>
                      <a:pPr algn="r" rtl="0" fontAlgn="b"/>
                      <a:r>
                        <a:rPr lang="cs-CZ" sz="1800" b="0" i="0" u="none" strike="noStrike" dirty="0">
                          <a:solidFill>
                            <a:srgbClr val="000000"/>
                          </a:solidFill>
                          <a:effectLst/>
                          <a:latin typeface="Arial" panose="020B0604020202020204" pitchFamily="34" charset="0"/>
                        </a:rPr>
                        <a:t>            78 841 </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8EE"/>
                    </a:solidFill>
                  </a:tcPr>
                </a:tc>
                <a:tc>
                  <a:txBody>
                    <a:bodyPr/>
                    <a:lstStyle/>
                    <a:p>
                      <a:pPr algn="r" rtl="0" fontAlgn="b"/>
                      <a:r>
                        <a:rPr lang="cs-CZ" sz="1800" b="0" i="0" u="none" strike="noStrike" dirty="0">
                          <a:solidFill>
                            <a:srgbClr val="000000"/>
                          </a:solidFill>
                          <a:effectLst/>
                          <a:latin typeface="Arial" panose="020B0604020202020204" pitchFamily="34" charset="0"/>
                        </a:rPr>
                        <a:t>            21 095 </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8EE"/>
                    </a:solidFill>
                  </a:tcPr>
                </a:tc>
                <a:extLst>
                  <a:ext uri="{0D108BD9-81ED-4DB2-BD59-A6C34878D82A}">
                    <a16:rowId xmlns:a16="http://schemas.microsoft.com/office/drawing/2014/main" val="705558556"/>
                  </a:ext>
                </a:extLst>
              </a:tr>
              <a:tr h="276418">
                <a:tc>
                  <a:txBody>
                    <a:bodyPr/>
                    <a:lstStyle/>
                    <a:p>
                      <a:pPr algn="ctr" rtl="0" fontAlgn="ctr"/>
                      <a:r>
                        <a:rPr lang="cs-CZ" sz="1800" b="0" i="0" u="none" strike="noStrike" dirty="0">
                          <a:solidFill>
                            <a:srgbClr val="000000"/>
                          </a:solidFill>
                          <a:effectLst/>
                          <a:latin typeface="Arial" panose="020B0604020202020204" pitchFamily="34" charset="0"/>
                        </a:rPr>
                        <a:t>31. 12. 2029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FDC"/>
                    </a:solidFill>
                  </a:tcPr>
                </a:tc>
                <a:tc>
                  <a:txBody>
                    <a:bodyPr/>
                    <a:lstStyle/>
                    <a:p>
                      <a:pPr algn="r" rtl="0" fontAlgn="b"/>
                      <a:r>
                        <a:rPr lang="cs-CZ" sz="1800" b="0" i="0" u="none" strike="noStrike">
                          <a:solidFill>
                            <a:srgbClr val="000000"/>
                          </a:solidFill>
                          <a:effectLst/>
                          <a:latin typeface="Arial" panose="020B0604020202020204" pitchFamily="34" charset="0"/>
                        </a:rPr>
                        <a:t>            96 310 </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FDC"/>
                    </a:solidFill>
                  </a:tcPr>
                </a:tc>
                <a:tc>
                  <a:txBody>
                    <a:bodyPr/>
                    <a:lstStyle/>
                    <a:p>
                      <a:pPr algn="r" rtl="0" fontAlgn="b"/>
                      <a:r>
                        <a:rPr lang="cs-CZ" sz="1800" b="0" i="0" u="none" strike="noStrike" dirty="0">
                          <a:solidFill>
                            <a:srgbClr val="000000"/>
                          </a:solidFill>
                          <a:effectLst/>
                          <a:latin typeface="Arial" panose="020B0604020202020204" pitchFamily="34" charset="0"/>
                        </a:rPr>
                        <a:t>            17 469 </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FDC"/>
                    </a:solidFill>
                  </a:tcPr>
                </a:tc>
                <a:extLst>
                  <a:ext uri="{0D108BD9-81ED-4DB2-BD59-A6C34878D82A}">
                    <a16:rowId xmlns:a16="http://schemas.microsoft.com/office/drawing/2014/main" val="1541748243"/>
                  </a:ext>
                </a:extLst>
              </a:tr>
              <a:tr h="276418">
                <a:tc>
                  <a:txBody>
                    <a:bodyPr/>
                    <a:lstStyle/>
                    <a:p>
                      <a:pPr algn="ctr" rtl="0" fontAlgn="ctr"/>
                      <a:r>
                        <a:rPr lang="cs-CZ" sz="1800" b="0" i="0" u="none" strike="noStrike" dirty="0">
                          <a:solidFill>
                            <a:srgbClr val="000000"/>
                          </a:solidFill>
                          <a:effectLst/>
                          <a:latin typeface="Arial" panose="020B0604020202020204" pitchFamily="34" charset="0"/>
                        </a:rPr>
                        <a:t>15. 02. 2031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8EE"/>
                    </a:solidFill>
                  </a:tcPr>
                </a:tc>
                <a:tc>
                  <a:txBody>
                    <a:bodyPr/>
                    <a:lstStyle/>
                    <a:p>
                      <a:pPr algn="r" rtl="0" fontAlgn="b"/>
                      <a:r>
                        <a:rPr lang="cs-CZ" sz="1800" b="0" i="0" u="none" strike="noStrike">
                          <a:solidFill>
                            <a:srgbClr val="000000"/>
                          </a:solidFill>
                          <a:effectLst/>
                          <a:latin typeface="Arial" panose="020B0604020202020204" pitchFamily="34" charset="0"/>
                        </a:rPr>
                        <a:t>          117 674 </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8EE"/>
                    </a:solidFill>
                  </a:tcPr>
                </a:tc>
                <a:tc>
                  <a:txBody>
                    <a:bodyPr/>
                    <a:lstStyle/>
                    <a:p>
                      <a:pPr algn="r" rtl="0" fontAlgn="b"/>
                      <a:r>
                        <a:rPr lang="cs-CZ" sz="1800" b="0" i="0" u="none" strike="noStrike" dirty="0">
                          <a:solidFill>
                            <a:srgbClr val="000000"/>
                          </a:solidFill>
                          <a:effectLst/>
                          <a:latin typeface="Arial" panose="020B0604020202020204" pitchFamily="34" charset="0"/>
                        </a:rPr>
                        <a:t>            21 364 </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8EE"/>
                    </a:solidFill>
                  </a:tcPr>
                </a:tc>
                <a:extLst>
                  <a:ext uri="{0D108BD9-81ED-4DB2-BD59-A6C34878D82A}">
                    <a16:rowId xmlns:a16="http://schemas.microsoft.com/office/drawing/2014/main" val="4264197385"/>
                  </a:ext>
                </a:extLst>
              </a:tr>
            </a:tbl>
          </a:graphicData>
        </a:graphic>
      </p:graphicFrame>
    </p:spTree>
    <p:extLst>
      <p:ext uri="{BB962C8B-B14F-4D97-AF65-F5344CB8AC3E}">
        <p14:creationId xmlns:p14="http://schemas.microsoft.com/office/powerpoint/2010/main" val="29478918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Harmonogram výzev 2022 – pořadí témat</a:t>
            </a:r>
          </a:p>
        </p:txBody>
      </p:sp>
      <p:sp>
        <p:nvSpPr>
          <p:cNvPr id="3" name="Zástupný symbol pro obsah 2"/>
          <p:cNvSpPr>
            <a:spLocks noGrp="1"/>
          </p:cNvSpPr>
          <p:nvPr>
            <p:ph idx="1"/>
          </p:nvPr>
        </p:nvSpPr>
        <p:spPr/>
        <p:txBody>
          <a:bodyPr/>
          <a:lstStyle/>
          <a:p>
            <a:pPr marL="0" indent="0">
              <a:buNone/>
            </a:pPr>
            <a:r>
              <a:rPr lang="cs-CZ" sz="2000" u="sng" dirty="0"/>
              <a:t>Červenec 2022</a:t>
            </a:r>
            <a:r>
              <a:rPr lang="cs-CZ" sz="2000" dirty="0"/>
              <a:t>: Knihovny</a:t>
            </a:r>
          </a:p>
          <a:p>
            <a:pPr marL="0" indent="0">
              <a:buNone/>
            </a:pPr>
            <a:endParaRPr lang="cs-CZ" sz="2000" dirty="0"/>
          </a:p>
          <a:p>
            <a:pPr marL="0" indent="0">
              <a:buNone/>
            </a:pPr>
            <a:r>
              <a:rPr lang="cs-CZ" sz="2000" u="sng" dirty="0"/>
              <a:t>Srpen 2022:</a:t>
            </a:r>
            <a:r>
              <a:rPr lang="cs-CZ" sz="2000" dirty="0"/>
              <a:t> Kybernetická bezpečnost, Mateřské školy, eGovernment, IZS – ZZS</a:t>
            </a:r>
          </a:p>
          <a:p>
            <a:pPr marL="0" indent="0">
              <a:buNone/>
            </a:pPr>
            <a:endParaRPr lang="cs-CZ" sz="2000" dirty="0"/>
          </a:p>
          <a:p>
            <a:pPr marL="0" indent="0">
              <a:buNone/>
            </a:pPr>
            <a:r>
              <a:rPr lang="cs-CZ" sz="2000" u="sng" dirty="0"/>
              <a:t>Září 2022:</a:t>
            </a:r>
            <a:r>
              <a:rPr lang="cs-CZ" sz="2000" dirty="0"/>
              <a:t> Sociální služby, Knihovny (ITI), IZS – MV, Mateřské školy (ITI), Silnice II. třídy, Základní školy, Sociální bydlení, Vozidla pro veřejnou dopravu, eGovernment a kybernetická bezpečnost (ITI)</a:t>
            </a:r>
          </a:p>
          <a:p>
            <a:pPr marL="0" indent="0">
              <a:buNone/>
            </a:pPr>
            <a:endParaRPr lang="cs-CZ" sz="2000" dirty="0"/>
          </a:p>
          <a:p>
            <a:pPr marL="0" indent="0">
              <a:buNone/>
            </a:pPr>
            <a:r>
              <a:rPr lang="cs-CZ" sz="2000" u="sng" dirty="0"/>
              <a:t>Říjen 2022</a:t>
            </a:r>
            <a:r>
              <a:rPr lang="cs-CZ" sz="2000" dirty="0"/>
              <a:t>: Sociální služby (ITI), Následná péče, Muzea, Cyklostezky, Základní školy (ITI), Sociální bydlení (ITI), Vozidla pro veřejnou dopravu (ITI), Bezpečnost dopravy, Střední školy, Neveřejné sítě veřejné správy, Vzdělávání (CLLD), Sociální služby (CLLD)</a:t>
            </a:r>
            <a:endParaRPr lang="cs-CZ" sz="2400" u="sng" dirty="0"/>
          </a:p>
          <a:p>
            <a:pPr>
              <a:buFont typeface="Arial" panose="020B0604020202020204" pitchFamily="34" charset="0"/>
              <a:buChar char="•"/>
            </a:pPr>
            <a:endParaRPr lang="cs-CZ" sz="2000" dirty="0"/>
          </a:p>
        </p:txBody>
      </p:sp>
    </p:spTree>
    <p:extLst>
      <p:ext uri="{BB962C8B-B14F-4D97-AF65-F5344CB8AC3E}">
        <p14:creationId xmlns:p14="http://schemas.microsoft.com/office/powerpoint/2010/main" val="2556028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Harmonogram výzev 2022 – pořadí témat</a:t>
            </a:r>
          </a:p>
        </p:txBody>
      </p:sp>
      <p:sp>
        <p:nvSpPr>
          <p:cNvPr id="3" name="Zástupný symbol pro obsah 2"/>
          <p:cNvSpPr>
            <a:spLocks noGrp="1"/>
          </p:cNvSpPr>
          <p:nvPr>
            <p:ph idx="1"/>
          </p:nvPr>
        </p:nvSpPr>
        <p:spPr>
          <a:xfrm>
            <a:off x="838200" y="1565743"/>
            <a:ext cx="10515600" cy="4351338"/>
          </a:xfrm>
        </p:spPr>
        <p:txBody>
          <a:bodyPr>
            <a:normAutofit/>
          </a:bodyPr>
          <a:lstStyle/>
          <a:p>
            <a:pPr marL="0" indent="0">
              <a:buNone/>
            </a:pPr>
            <a:r>
              <a:rPr lang="cs-CZ" sz="2000" u="sng" dirty="0"/>
              <a:t>Listopad 2022</a:t>
            </a:r>
            <a:r>
              <a:rPr lang="cs-CZ" sz="2000" dirty="0"/>
              <a:t>: Muzea (ITI), Památky, Bezpečnost dopravy (ITI), Telematika, Psychiatrie, Hasiči (CLLD)</a:t>
            </a:r>
          </a:p>
          <a:p>
            <a:pPr marL="0" indent="0">
              <a:buNone/>
            </a:pPr>
            <a:endParaRPr lang="cs-CZ" sz="2000" dirty="0"/>
          </a:p>
          <a:p>
            <a:pPr marL="0" indent="0">
              <a:buNone/>
            </a:pPr>
            <a:r>
              <a:rPr lang="cs-CZ" sz="2000" u="sng" dirty="0"/>
              <a:t>Prosinec 2022</a:t>
            </a:r>
            <a:r>
              <a:rPr lang="cs-CZ" sz="2000" dirty="0"/>
              <a:t>: Památky (ITI), Zelená infrastruktura, Cyklostezky (ITI), Telematika (ITI), Terminály, Kultura (CLLD)</a:t>
            </a:r>
          </a:p>
          <a:p>
            <a:pPr marL="0" indent="0">
              <a:buNone/>
            </a:pPr>
            <a:endParaRPr lang="cs-CZ" sz="2000" u="sng" dirty="0"/>
          </a:p>
          <a:p>
            <a:pPr marL="0" indent="0">
              <a:buNone/>
            </a:pPr>
            <a:r>
              <a:rPr lang="cs-CZ" sz="2000" u="sng" dirty="0"/>
              <a:t>CELKEM 2022:</a:t>
            </a:r>
            <a:r>
              <a:rPr lang="cs-CZ" sz="2000" dirty="0"/>
              <a:t> 70 výzev za 90 mld. Kč z EFRR</a:t>
            </a:r>
          </a:p>
          <a:p>
            <a:pPr marL="0" indent="0">
              <a:buNone/>
            </a:pPr>
            <a:endParaRPr lang="cs-CZ" sz="2000" u="sng" dirty="0"/>
          </a:p>
          <a:p>
            <a:pPr marL="0" indent="0">
              <a:buNone/>
            </a:pPr>
            <a:r>
              <a:rPr lang="cs-CZ" sz="2000" u="sng" dirty="0"/>
              <a:t>V roce 2023:</a:t>
            </a:r>
            <a:r>
              <a:rPr lang="cs-CZ" sz="2000" dirty="0"/>
              <a:t> cca 39 výzev za 23 mld. Kč z EFRR (paliativní péče, standardizace územních plánů, </a:t>
            </a:r>
            <a:r>
              <a:rPr lang="cs-CZ" sz="2000" dirty="0" err="1"/>
              <a:t>eHealth</a:t>
            </a:r>
            <a:r>
              <a:rPr lang="cs-CZ" sz="2000" dirty="0"/>
              <a:t>, zelená infrastruktura (ITI a CLLD), další vzdělávání, veřejné zdraví, infekční kliniky, cestovní ruch, urgentní příjmy, onkologie, stanice pro veřejnou dopravu, vozidla (Praha)</a:t>
            </a:r>
            <a:endParaRPr lang="cs-CZ" sz="2000" u="sng" dirty="0"/>
          </a:p>
        </p:txBody>
      </p:sp>
    </p:spTree>
    <p:extLst>
      <p:ext uri="{BB962C8B-B14F-4D97-AF65-F5344CB8AC3E}">
        <p14:creationId xmlns:p14="http://schemas.microsoft.com/office/powerpoint/2010/main" val="29281212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12AD7E-1704-4E61-8662-F6EAC81D1A2F}"/>
              </a:ext>
            </a:extLst>
          </p:cNvPr>
          <p:cNvSpPr>
            <a:spLocks noGrp="1"/>
          </p:cNvSpPr>
          <p:nvPr>
            <p:ph type="title"/>
          </p:nvPr>
        </p:nvSpPr>
        <p:spPr>
          <a:xfrm>
            <a:off x="1144524" y="2636918"/>
            <a:ext cx="10123243" cy="773822"/>
          </a:xfrm>
        </p:spPr>
        <p:txBody>
          <a:bodyPr>
            <a:normAutofit fontScale="90000"/>
          </a:bodyPr>
          <a:lstStyle/>
          <a:p>
            <a:pPr algn="ctr"/>
            <a:br>
              <a:rPr lang="cs-CZ" sz="4000" dirty="0"/>
            </a:br>
            <a:r>
              <a:rPr lang="cs-CZ" sz="4000" dirty="0"/>
              <a:t>9. Různé</a:t>
            </a:r>
          </a:p>
        </p:txBody>
      </p:sp>
    </p:spTree>
    <p:extLst>
      <p:ext uri="{BB962C8B-B14F-4D97-AF65-F5344CB8AC3E}">
        <p14:creationId xmlns:p14="http://schemas.microsoft.com/office/powerpoint/2010/main" val="35937571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C0E289-9E93-4449-9D33-296AB3664B09}"/>
              </a:ext>
            </a:extLst>
          </p:cNvPr>
          <p:cNvSpPr>
            <a:spLocks noGrp="1"/>
          </p:cNvSpPr>
          <p:nvPr>
            <p:ph type="title"/>
          </p:nvPr>
        </p:nvSpPr>
        <p:spPr/>
        <p:txBody>
          <a:bodyPr>
            <a:noAutofit/>
          </a:bodyPr>
          <a:lstStyle/>
          <a:p>
            <a:r>
              <a:rPr lang="cs-CZ" sz="5800" dirty="0"/>
              <a:t>Termín podzimního MV IROP</a:t>
            </a:r>
          </a:p>
        </p:txBody>
      </p:sp>
      <p:sp>
        <p:nvSpPr>
          <p:cNvPr id="3" name="Zástupný obsah 2">
            <a:extLst>
              <a:ext uri="{FF2B5EF4-FFF2-40B4-BE49-F238E27FC236}">
                <a16:creationId xmlns:a16="http://schemas.microsoft.com/office/drawing/2014/main" id="{BC319C79-A147-48CC-B551-296BDA35B61B}"/>
              </a:ext>
            </a:extLst>
          </p:cNvPr>
          <p:cNvSpPr>
            <a:spLocks noGrp="1"/>
          </p:cNvSpPr>
          <p:nvPr>
            <p:ph idx="1"/>
          </p:nvPr>
        </p:nvSpPr>
        <p:spPr/>
        <p:txBody>
          <a:bodyPr>
            <a:normAutofit/>
          </a:bodyPr>
          <a:lstStyle/>
          <a:p>
            <a:pPr marL="0" indent="0" algn="ctr">
              <a:buNone/>
            </a:pPr>
            <a:endParaRPr lang="cs-CZ" sz="5800" b="1" dirty="0"/>
          </a:p>
          <a:p>
            <a:pPr marL="0" indent="0" algn="ctr">
              <a:buNone/>
            </a:pPr>
            <a:r>
              <a:rPr lang="cs-CZ" sz="5800" b="1" dirty="0"/>
              <a:t>12. října 2022  - Židlochovice</a:t>
            </a:r>
          </a:p>
        </p:txBody>
      </p:sp>
      <p:sp>
        <p:nvSpPr>
          <p:cNvPr id="4" name="Zástupný symbol pro zápatí 3">
            <a:extLst>
              <a:ext uri="{FF2B5EF4-FFF2-40B4-BE49-F238E27FC236}">
                <a16:creationId xmlns:a16="http://schemas.microsoft.com/office/drawing/2014/main" id="{01321898-B0F7-4677-A8A2-DDA35D40BD40}"/>
              </a:ext>
            </a:extLst>
          </p:cNvPr>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5716530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12AD7E-1704-4E61-8662-F6EAC81D1A2F}"/>
              </a:ext>
            </a:extLst>
          </p:cNvPr>
          <p:cNvSpPr>
            <a:spLocks noGrp="1"/>
          </p:cNvSpPr>
          <p:nvPr>
            <p:ph type="title"/>
          </p:nvPr>
        </p:nvSpPr>
        <p:spPr>
          <a:xfrm>
            <a:off x="1144524" y="2636918"/>
            <a:ext cx="10123243" cy="773822"/>
          </a:xfrm>
        </p:spPr>
        <p:txBody>
          <a:bodyPr>
            <a:normAutofit fontScale="90000"/>
          </a:bodyPr>
          <a:lstStyle/>
          <a:p>
            <a:pPr algn="ctr"/>
            <a:br>
              <a:rPr lang="cs-CZ" sz="4000" dirty="0"/>
            </a:br>
            <a:r>
              <a:rPr lang="cs-CZ" sz="4000" dirty="0"/>
              <a:t>10. Závěry</a:t>
            </a:r>
          </a:p>
        </p:txBody>
      </p:sp>
    </p:spTree>
    <p:extLst>
      <p:ext uri="{BB962C8B-B14F-4D97-AF65-F5344CB8AC3E}">
        <p14:creationId xmlns:p14="http://schemas.microsoft.com/office/powerpoint/2010/main" val="1696275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p:txBody>
          <a:bodyPr/>
          <a:lstStyle/>
          <a:p>
            <a:r>
              <a:rPr lang="cs-CZ" dirty="0"/>
              <a:t>Přípravné výbory IROP 2021 - 2027</a:t>
            </a:r>
          </a:p>
        </p:txBody>
      </p:sp>
      <p:sp>
        <p:nvSpPr>
          <p:cNvPr id="3" name="Zástupný obsah 2">
            <a:extLst>
              <a:ext uri="{FF2B5EF4-FFF2-40B4-BE49-F238E27FC236}">
                <a16:creationId xmlns:a16="http://schemas.microsoft.com/office/drawing/2014/main" id="{4FE156E5-6B60-475E-964D-527518D40190}"/>
              </a:ext>
            </a:extLst>
          </p:cNvPr>
          <p:cNvSpPr>
            <a:spLocks noGrp="1"/>
          </p:cNvSpPr>
          <p:nvPr>
            <p:ph idx="1"/>
          </p:nvPr>
        </p:nvSpPr>
        <p:spPr>
          <a:xfrm>
            <a:off x="838200" y="1479116"/>
            <a:ext cx="10515600" cy="4351338"/>
          </a:xfrm>
        </p:spPr>
        <p:txBody>
          <a:bodyPr>
            <a:normAutofit/>
          </a:bodyPr>
          <a:lstStyle/>
          <a:p>
            <a:pPr>
              <a:buClr>
                <a:srgbClr val="0070C0"/>
              </a:buClr>
              <a:buFont typeface="Arial" panose="020B0604020202020204" pitchFamily="34" charset="0"/>
              <a:buChar char="•"/>
            </a:pPr>
            <a:r>
              <a:rPr lang="cs-CZ" sz="1800" dirty="0">
                <a:effectLst/>
                <a:latin typeface="Arial" panose="020B0604020202020204" pitchFamily="34" charset="0"/>
                <a:ea typeface="Calibri" panose="020F0502020204030204" pitchFamily="34" charset="0"/>
                <a:cs typeface="Arial" panose="020B0604020202020204" pitchFamily="34" charset="0"/>
              </a:rPr>
              <a:t>Celkem 7 zasedání Přípravného výboru IROP 2021 – 2027</a:t>
            </a:r>
          </a:p>
          <a:p>
            <a:pPr lvl="1">
              <a:buClr>
                <a:srgbClr val="0070C0"/>
              </a:buClr>
              <a:buFont typeface="Arial" panose="020B0604020202020204" pitchFamily="34" charset="0"/>
              <a:buChar char="•"/>
            </a:pPr>
            <a:r>
              <a:rPr lang="cs-CZ" sz="1400" dirty="0">
                <a:latin typeface="Arial" panose="020B0604020202020204" pitchFamily="34" charset="0"/>
                <a:ea typeface="Calibri" panose="020F0502020204030204" pitchFamily="34" charset="0"/>
                <a:cs typeface="Arial" panose="020B0604020202020204" pitchFamily="34" charset="0"/>
              </a:rPr>
              <a:t>1. PV IROP 2021 – 2027 = 7. 1. 2019</a:t>
            </a:r>
          </a:p>
          <a:p>
            <a:pPr lvl="1">
              <a:buClr>
                <a:srgbClr val="0070C0"/>
              </a:buClr>
              <a:buFont typeface="Arial" panose="020B0604020202020204" pitchFamily="34" charset="0"/>
              <a:buChar char="•"/>
            </a:pPr>
            <a:r>
              <a:rPr lang="cs-CZ" sz="1400" dirty="0">
                <a:effectLst/>
                <a:latin typeface="Arial" panose="020B0604020202020204" pitchFamily="34" charset="0"/>
                <a:ea typeface="Calibri" panose="020F0502020204030204" pitchFamily="34" charset="0"/>
                <a:cs typeface="Arial" panose="020B0604020202020204" pitchFamily="34" charset="0"/>
              </a:rPr>
              <a:t>7. PV IROP 2021 – 2027 = 30. 4. 2021</a:t>
            </a:r>
          </a:p>
          <a:p>
            <a:pPr lvl="1">
              <a:buClr>
                <a:srgbClr val="0070C0"/>
              </a:buClr>
              <a:buFont typeface="Arial" panose="020B0604020202020204" pitchFamily="34" charset="0"/>
              <a:buChar char="•"/>
            </a:pPr>
            <a:endParaRPr lang="cs-CZ" sz="1400" dirty="0">
              <a:latin typeface="Arial" panose="020B0604020202020204" pitchFamily="34" charset="0"/>
              <a:ea typeface="Calibri" panose="020F0502020204030204" pitchFamily="34" charset="0"/>
              <a:cs typeface="Arial" panose="020B0604020202020204" pitchFamily="34" charset="0"/>
            </a:endParaRPr>
          </a:p>
          <a:p>
            <a:pPr>
              <a:buClr>
                <a:srgbClr val="0070C0"/>
              </a:buClr>
              <a:buFont typeface="Arial" panose="020B0604020202020204" pitchFamily="34" charset="0"/>
              <a:buChar char="•"/>
            </a:pPr>
            <a:r>
              <a:rPr lang="cs-CZ" sz="1800" dirty="0">
                <a:effectLst/>
                <a:latin typeface="Arial" panose="020B0604020202020204" pitchFamily="34" charset="0"/>
                <a:ea typeface="Calibri" panose="020F0502020204030204" pitchFamily="34" charset="0"/>
                <a:cs typeface="Arial" panose="020B0604020202020204" pitchFamily="34" charset="0"/>
              </a:rPr>
              <a:t>Členové:</a:t>
            </a:r>
          </a:p>
          <a:p>
            <a:pPr>
              <a:buClr>
                <a:srgbClr val="0070C0"/>
              </a:buClr>
              <a:buFont typeface="Arial" panose="020B0604020202020204" pitchFamily="34" charset="0"/>
              <a:buChar char="•"/>
            </a:pPr>
            <a:endParaRPr lang="cs-CZ" sz="1800" dirty="0">
              <a:latin typeface="Arial" panose="020B0604020202020204" pitchFamily="34" charset="0"/>
              <a:ea typeface="Calibri" panose="020F0502020204030204" pitchFamily="34" charset="0"/>
              <a:cs typeface="Arial" panose="020B0604020202020204" pitchFamily="34" charset="0"/>
            </a:endParaRPr>
          </a:p>
          <a:p>
            <a:pPr marL="0" indent="0">
              <a:buClr>
                <a:srgbClr val="0070C0"/>
              </a:buClr>
              <a:buNone/>
            </a:pPr>
            <a:endParaRPr lang="cs-CZ" sz="1800" dirty="0">
              <a:effectLst/>
              <a:latin typeface="Arial" panose="020B0604020202020204" pitchFamily="34" charset="0"/>
              <a:ea typeface="Calibri" panose="020F0502020204030204" pitchFamily="34" charset="0"/>
              <a:cs typeface="Arial" panose="020B0604020202020204" pitchFamily="34" charset="0"/>
            </a:endParaRPr>
          </a:p>
          <a:p>
            <a:pPr lvl="1">
              <a:buClr>
                <a:srgbClr val="0070C0"/>
              </a:buClr>
              <a:buFont typeface="Arial" panose="020B0604020202020204" pitchFamily="34" charset="0"/>
              <a:buChar char="•"/>
            </a:pP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sz="1800" dirty="0">
              <a:latin typeface="Calibri" panose="020F0502020204030204" pitchFamily="34" charset="0"/>
              <a:ea typeface="Calibri" panose="020F0502020204030204" pitchFamily="34" charset="0"/>
              <a:cs typeface="Times New Roman" panose="02020603050405020304" pitchFamily="18" charset="0"/>
            </a:endParaRPr>
          </a:p>
          <a:p>
            <a:pPr marL="265113" lvl="0" indent="0">
              <a:lnSpc>
                <a:spcPct val="107000"/>
              </a:lnSpc>
              <a:spcAft>
                <a:spcPts val="800"/>
              </a:spcAft>
              <a:buNone/>
            </a:pPr>
            <a:endParaRPr lang="cs-CZ" sz="1800" dirty="0"/>
          </a:p>
        </p:txBody>
      </p:sp>
      <p:sp>
        <p:nvSpPr>
          <p:cNvPr id="4" name="Zástupný symbol pro zápatí 3">
            <a:extLst>
              <a:ext uri="{FF2B5EF4-FFF2-40B4-BE49-F238E27FC236}">
                <a16:creationId xmlns:a16="http://schemas.microsoft.com/office/drawing/2014/main" id="{58F25D95-9989-473F-815D-B4357D1D51D6}"/>
              </a:ext>
            </a:extLst>
          </p:cNvPr>
          <p:cNvSpPr>
            <a:spLocks noGrp="1"/>
          </p:cNvSpPr>
          <p:nvPr>
            <p:ph type="ftr" sz="quarter" idx="11"/>
          </p:nvPr>
        </p:nvSpPr>
        <p:spPr>
          <a:xfrm>
            <a:off x="838199" y="6356350"/>
            <a:ext cx="7507779" cy="365125"/>
          </a:xfrm>
        </p:spPr>
        <p:txBody>
          <a:bodyPr/>
          <a:lstStyle/>
          <a:p>
            <a:endParaRPr lang="cs-CZ" dirty="0"/>
          </a:p>
        </p:txBody>
      </p:sp>
      <p:graphicFrame>
        <p:nvGraphicFramePr>
          <p:cNvPr id="5" name="Tabulka 4">
            <a:extLst>
              <a:ext uri="{FF2B5EF4-FFF2-40B4-BE49-F238E27FC236}">
                <a16:creationId xmlns:a16="http://schemas.microsoft.com/office/drawing/2014/main" id="{3B1C585E-269B-4FB9-AA58-673024F3B5BC}"/>
              </a:ext>
            </a:extLst>
          </p:cNvPr>
          <p:cNvGraphicFramePr>
            <a:graphicFrameLocks noGrp="1"/>
          </p:cNvGraphicFramePr>
          <p:nvPr/>
        </p:nvGraphicFramePr>
        <p:xfrm>
          <a:off x="2695074" y="2446461"/>
          <a:ext cx="7623209" cy="3547622"/>
        </p:xfrm>
        <a:graphic>
          <a:graphicData uri="http://schemas.openxmlformats.org/drawingml/2006/table">
            <a:tbl>
              <a:tblPr>
                <a:tableStyleId>{5C22544A-7EE6-4342-B048-85BDC9FD1C3A}</a:tableStyleId>
              </a:tblPr>
              <a:tblGrid>
                <a:gridCol w="7623209">
                  <a:extLst>
                    <a:ext uri="{9D8B030D-6E8A-4147-A177-3AD203B41FA5}">
                      <a16:colId xmlns:a16="http://schemas.microsoft.com/office/drawing/2014/main" val="2607955390"/>
                    </a:ext>
                  </a:extLst>
                </a:gridCol>
              </a:tblGrid>
              <a:tr h="146869">
                <a:tc>
                  <a:txBody>
                    <a:bodyPr/>
                    <a:lstStyle/>
                    <a:p>
                      <a:pPr algn="l" fontAlgn="ctr"/>
                      <a:r>
                        <a:rPr lang="cs-CZ" sz="1000" u="none" strike="noStrike">
                          <a:effectLst/>
                        </a:rPr>
                        <a:t>Centrum pro regionální rozvoj ČR</a:t>
                      </a:r>
                      <a:endParaRPr lang="cs-CZ" sz="1000" b="0" i="0" u="none" strike="noStrike">
                        <a:effectLst/>
                        <a:latin typeface="Calibri" panose="020F0502020204030204" pitchFamily="34" charset="0"/>
                      </a:endParaRPr>
                    </a:p>
                  </a:txBody>
                  <a:tcPr marL="8363" marR="8363" marT="8363" marB="0" anchor="ctr"/>
                </a:tc>
                <a:extLst>
                  <a:ext uri="{0D108BD9-81ED-4DB2-BD59-A6C34878D82A}">
                    <a16:rowId xmlns:a16="http://schemas.microsoft.com/office/drawing/2014/main" val="3632240683"/>
                  </a:ext>
                </a:extLst>
              </a:tr>
              <a:tr h="171599">
                <a:tc>
                  <a:txBody>
                    <a:bodyPr/>
                    <a:lstStyle/>
                    <a:p>
                      <a:pPr algn="l" fontAlgn="ctr"/>
                      <a:r>
                        <a:rPr lang="cs-CZ" sz="1000" u="none" strike="noStrike">
                          <a:effectLst/>
                        </a:rPr>
                        <a:t>Ministerstvo životního prostředí ČR</a:t>
                      </a:r>
                      <a:endParaRPr lang="cs-CZ" sz="1000" b="0" i="0" u="none" strike="noStrike">
                        <a:effectLst/>
                        <a:latin typeface="Calibri" panose="020F0502020204030204" pitchFamily="34" charset="0"/>
                      </a:endParaRPr>
                    </a:p>
                  </a:txBody>
                  <a:tcPr marL="8363" marR="8363" marT="8363" marB="0" anchor="ctr"/>
                </a:tc>
                <a:extLst>
                  <a:ext uri="{0D108BD9-81ED-4DB2-BD59-A6C34878D82A}">
                    <a16:rowId xmlns:a16="http://schemas.microsoft.com/office/drawing/2014/main" val="3174567170"/>
                  </a:ext>
                </a:extLst>
              </a:tr>
              <a:tr h="146869">
                <a:tc>
                  <a:txBody>
                    <a:bodyPr/>
                    <a:lstStyle/>
                    <a:p>
                      <a:pPr algn="l" fontAlgn="ctr"/>
                      <a:r>
                        <a:rPr lang="cs-CZ" sz="1000" u="none" strike="noStrike">
                          <a:effectLst/>
                        </a:rPr>
                        <a:t>Ministerstvo školství, mládeže a tělovýchovy ČR</a:t>
                      </a:r>
                      <a:endParaRPr lang="cs-CZ" sz="1000" b="0" i="0" u="none" strike="noStrike">
                        <a:effectLst/>
                        <a:latin typeface="Calibri" panose="020F0502020204030204" pitchFamily="34" charset="0"/>
                      </a:endParaRPr>
                    </a:p>
                  </a:txBody>
                  <a:tcPr marL="8363" marR="8363" marT="8363" marB="0" anchor="ctr"/>
                </a:tc>
                <a:extLst>
                  <a:ext uri="{0D108BD9-81ED-4DB2-BD59-A6C34878D82A}">
                    <a16:rowId xmlns:a16="http://schemas.microsoft.com/office/drawing/2014/main" val="1850952496"/>
                  </a:ext>
                </a:extLst>
              </a:tr>
              <a:tr h="146869">
                <a:tc>
                  <a:txBody>
                    <a:bodyPr/>
                    <a:lstStyle/>
                    <a:p>
                      <a:pPr algn="l" fontAlgn="ctr"/>
                      <a:r>
                        <a:rPr lang="pt-BR" sz="1000" u="none" strike="noStrike">
                          <a:effectLst/>
                        </a:rPr>
                        <a:t>Ministerstvo práce a sociálních věcí ČR</a:t>
                      </a:r>
                      <a:endParaRPr lang="pt-BR" sz="1000" b="0" i="0" u="none" strike="noStrike">
                        <a:effectLst/>
                        <a:latin typeface="Calibri" panose="020F0502020204030204" pitchFamily="34" charset="0"/>
                      </a:endParaRPr>
                    </a:p>
                  </a:txBody>
                  <a:tcPr marL="8363" marR="8363" marT="8363" marB="0" anchor="ctr"/>
                </a:tc>
                <a:extLst>
                  <a:ext uri="{0D108BD9-81ED-4DB2-BD59-A6C34878D82A}">
                    <a16:rowId xmlns:a16="http://schemas.microsoft.com/office/drawing/2014/main" val="3255774788"/>
                  </a:ext>
                </a:extLst>
              </a:tr>
              <a:tr h="146869">
                <a:tc>
                  <a:txBody>
                    <a:bodyPr/>
                    <a:lstStyle/>
                    <a:p>
                      <a:pPr algn="l" fontAlgn="ctr"/>
                      <a:r>
                        <a:rPr lang="cs-CZ" sz="1000" u="none" strike="noStrike">
                          <a:effectLst/>
                        </a:rPr>
                        <a:t>Ministerstvo zdravotnictví ČR</a:t>
                      </a:r>
                      <a:endParaRPr lang="cs-CZ" sz="1000" b="0" i="0" u="none" strike="noStrike">
                        <a:effectLst/>
                        <a:latin typeface="Calibri" panose="020F0502020204030204" pitchFamily="34" charset="0"/>
                      </a:endParaRPr>
                    </a:p>
                  </a:txBody>
                  <a:tcPr marL="8363" marR="8363" marT="8363" marB="0" anchor="ctr"/>
                </a:tc>
                <a:extLst>
                  <a:ext uri="{0D108BD9-81ED-4DB2-BD59-A6C34878D82A}">
                    <a16:rowId xmlns:a16="http://schemas.microsoft.com/office/drawing/2014/main" val="1016948829"/>
                  </a:ext>
                </a:extLst>
              </a:tr>
              <a:tr h="146869">
                <a:tc>
                  <a:txBody>
                    <a:bodyPr/>
                    <a:lstStyle/>
                    <a:p>
                      <a:pPr algn="l" fontAlgn="ctr"/>
                      <a:r>
                        <a:rPr lang="cs-CZ" sz="1000" u="none" strike="noStrike">
                          <a:effectLst/>
                        </a:rPr>
                        <a:t>Ministerstvo vnitra ČR</a:t>
                      </a:r>
                      <a:endParaRPr lang="cs-CZ" sz="1000" b="0" i="0" u="none" strike="noStrike">
                        <a:effectLst/>
                        <a:latin typeface="Calibri" panose="020F0502020204030204" pitchFamily="34" charset="0"/>
                      </a:endParaRPr>
                    </a:p>
                  </a:txBody>
                  <a:tcPr marL="8363" marR="8363" marT="8363" marB="0" anchor="ctr"/>
                </a:tc>
                <a:extLst>
                  <a:ext uri="{0D108BD9-81ED-4DB2-BD59-A6C34878D82A}">
                    <a16:rowId xmlns:a16="http://schemas.microsoft.com/office/drawing/2014/main" val="3433815170"/>
                  </a:ext>
                </a:extLst>
              </a:tr>
              <a:tr h="146869">
                <a:tc>
                  <a:txBody>
                    <a:bodyPr/>
                    <a:lstStyle/>
                    <a:p>
                      <a:pPr algn="l" fontAlgn="ctr"/>
                      <a:r>
                        <a:rPr lang="cs-CZ" sz="1000" u="none" strike="noStrike">
                          <a:effectLst/>
                        </a:rPr>
                        <a:t>Ministerstvo kultury ČR</a:t>
                      </a:r>
                      <a:endParaRPr lang="cs-CZ" sz="1000" b="0" i="0" u="none" strike="noStrike">
                        <a:effectLst/>
                        <a:latin typeface="Calibri" panose="020F0502020204030204" pitchFamily="34" charset="0"/>
                      </a:endParaRPr>
                    </a:p>
                  </a:txBody>
                  <a:tcPr marL="8363" marR="8363" marT="8363" marB="0" anchor="ctr"/>
                </a:tc>
                <a:extLst>
                  <a:ext uri="{0D108BD9-81ED-4DB2-BD59-A6C34878D82A}">
                    <a16:rowId xmlns:a16="http://schemas.microsoft.com/office/drawing/2014/main" val="3924392050"/>
                  </a:ext>
                </a:extLst>
              </a:tr>
              <a:tr h="146869">
                <a:tc>
                  <a:txBody>
                    <a:bodyPr/>
                    <a:lstStyle/>
                    <a:p>
                      <a:pPr algn="l" fontAlgn="ctr"/>
                      <a:r>
                        <a:rPr lang="cs-CZ" sz="1000" u="none" strike="noStrike">
                          <a:effectLst/>
                        </a:rPr>
                        <a:t>Ministerstvo zemědělství ČR</a:t>
                      </a:r>
                      <a:endParaRPr lang="cs-CZ" sz="1000" b="0" i="0" u="none" strike="noStrike">
                        <a:effectLst/>
                        <a:latin typeface="Calibri" panose="020F0502020204030204" pitchFamily="34" charset="0"/>
                      </a:endParaRPr>
                    </a:p>
                  </a:txBody>
                  <a:tcPr marL="8363" marR="8363" marT="8363" marB="0" anchor="ctr"/>
                </a:tc>
                <a:extLst>
                  <a:ext uri="{0D108BD9-81ED-4DB2-BD59-A6C34878D82A}">
                    <a16:rowId xmlns:a16="http://schemas.microsoft.com/office/drawing/2014/main" val="3526374265"/>
                  </a:ext>
                </a:extLst>
              </a:tr>
              <a:tr h="146869">
                <a:tc>
                  <a:txBody>
                    <a:bodyPr/>
                    <a:lstStyle/>
                    <a:p>
                      <a:pPr algn="l" fontAlgn="ctr"/>
                      <a:r>
                        <a:rPr lang="cs-CZ" sz="1000" u="none" strike="noStrike">
                          <a:effectLst/>
                        </a:rPr>
                        <a:t>Ministerstvo dopravy ČR</a:t>
                      </a:r>
                      <a:endParaRPr lang="cs-CZ" sz="1000" b="0" i="0" u="none" strike="noStrike">
                        <a:effectLst/>
                        <a:latin typeface="Calibri" panose="020F0502020204030204" pitchFamily="34" charset="0"/>
                      </a:endParaRPr>
                    </a:p>
                  </a:txBody>
                  <a:tcPr marL="8363" marR="8363" marT="8363" marB="0" anchor="ctr"/>
                </a:tc>
                <a:extLst>
                  <a:ext uri="{0D108BD9-81ED-4DB2-BD59-A6C34878D82A}">
                    <a16:rowId xmlns:a16="http://schemas.microsoft.com/office/drawing/2014/main" val="1089921537"/>
                  </a:ext>
                </a:extLst>
              </a:tr>
              <a:tr h="146869">
                <a:tc>
                  <a:txBody>
                    <a:bodyPr/>
                    <a:lstStyle/>
                    <a:p>
                      <a:pPr algn="l" fontAlgn="ctr"/>
                      <a:r>
                        <a:rPr lang="cs-CZ" sz="1000" u="none" strike="noStrike" dirty="0">
                          <a:effectLst/>
                        </a:rPr>
                        <a:t>Magistrát hl. m. Prahy</a:t>
                      </a:r>
                      <a:endParaRPr lang="cs-CZ" sz="1000" b="0" i="0" u="none" strike="noStrike" dirty="0">
                        <a:effectLst/>
                        <a:latin typeface="Calibri" panose="020F0502020204030204" pitchFamily="34" charset="0"/>
                      </a:endParaRPr>
                    </a:p>
                  </a:txBody>
                  <a:tcPr marL="8363" marR="8363" marT="8363" marB="0" anchor="ctr"/>
                </a:tc>
                <a:extLst>
                  <a:ext uri="{0D108BD9-81ED-4DB2-BD59-A6C34878D82A}">
                    <a16:rowId xmlns:a16="http://schemas.microsoft.com/office/drawing/2014/main" val="688553123"/>
                  </a:ext>
                </a:extLst>
              </a:tr>
              <a:tr h="146869">
                <a:tc>
                  <a:txBody>
                    <a:bodyPr/>
                    <a:lstStyle/>
                    <a:p>
                      <a:pPr algn="l" fontAlgn="ctr"/>
                      <a:r>
                        <a:rPr lang="cs-CZ" sz="1000" u="none" strike="noStrike">
                          <a:effectLst/>
                        </a:rPr>
                        <a:t>Spolek pro obnovu venkova ČR</a:t>
                      </a:r>
                      <a:endParaRPr lang="cs-CZ" sz="1000" b="0" i="0" u="none" strike="noStrike">
                        <a:effectLst/>
                        <a:latin typeface="Calibri" panose="020F0502020204030204" pitchFamily="34" charset="0"/>
                      </a:endParaRPr>
                    </a:p>
                  </a:txBody>
                  <a:tcPr marL="8363" marR="8363" marT="8363" marB="0" anchor="ctr"/>
                </a:tc>
                <a:extLst>
                  <a:ext uri="{0D108BD9-81ED-4DB2-BD59-A6C34878D82A}">
                    <a16:rowId xmlns:a16="http://schemas.microsoft.com/office/drawing/2014/main" val="743172546"/>
                  </a:ext>
                </a:extLst>
              </a:tr>
              <a:tr h="146869">
                <a:tc>
                  <a:txBody>
                    <a:bodyPr/>
                    <a:lstStyle/>
                    <a:p>
                      <a:pPr algn="l" fontAlgn="ctr"/>
                      <a:r>
                        <a:rPr lang="cs-CZ" sz="1000" u="none" strike="noStrike">
                          <a:effectLst/>
                        </a:rPr>
                        <a:t>Svaz měst a obcí ČR - komora obcí</a:t>
                      </a:r>
                      <a:endParaRPr lang="cs-CZ" sz="1000" b="0" i="0" u="none" strike="noStrike">
                        <a:effectLst/>
                        <a:latin typeface="Calibri" panose="020F0502020204030204" pitchFamily="34" charset="0"/>
                      </a:endParaRPr>
                    </a:p>
                  </a:txBody>
                  <a:tcPr marL="8363" marR="8363" marT="8363" marB="0" anchor="ctr"/>
                </a:tc>
                <a:extLst>
                  <a:ext uri="{0D108BD9-81ED-4DB2-BD59-A6C34878D82A}">
                    <a16:rowId xmlns:a16="http://schemas.microsoft.com/office/drawing/2014/main" val="2310909273"/>
                  </a:ext>
                </a:extLst>
              </a:tr>
              <a:tr h="146869">
                <a:tc>
                  <a:txBody>
                    <a:bodyPr/>
                    <a:lstStyle/>
                    <a:p>
                      <a:pPr algn="l" fontAlgn="ctr"/>
                      <a:r>
                        <a:rPr lang="cs-CZ" sz="1000" u="none" strike="noStrike">
                          <a:effectLst/>
                        </a:rPr>
                        <a:t>Svaz měst a obcí ČR - komora měst</a:t>
                      </a:r>
                      <a:endParaRPr lang="cs-CZ" sz="1000" b="0" i="0" u="none" strike="noStrike">
                        <a:effectLst/>
                        <a:latin typeface="Calibri" panose="020F0502020204030204" pitchFamily="34" charset="0"/>
                      </a:endParaRPr>
                    </a:p>
                  </a:txBody>
                  <a:tcPr marL="8363" marR="8363" marT="8363" marB="0" anchor="ctr"/>
                </a:tc>
                <a:extLst>
                  <a:ext uri="{0D108BD9-81ED-4DB2-BD59-A6C34878D82A}">
                    <a16:rowId xmlns:a16="http://schemas.microsoft.com/office/drawing/2014/main" val="404658755"/>
                  </a:ext>
                </a:extLst>
              </a:tr>
              <a:tr h="146869">
                <a:tc>
                  <a:txBody>
                    <a:bodyPr/>
                    <a:lstStyle/>
                    <a:p>
                      <a:pPr algn="l" fontAlgn="ctr"/>
                      <a:r>
                        <a:rPr lang="cs-CZ" sz="1000" u="none" strike="noStrike">
                          <a:effectLst/>
                        </a:rPr>
                        <a:t>Svaz měst a obcí ČR - komora statutárních měst</a:t>
                      </a:r>
                      <a:endParaRPr lang="cs-CZ" sz="1000" b="0" i="0" u="none" strike="noStrike">
                        <a:effectLst/>
                        <a:latin typeface="Calibri" panose="020F0502020204030204" pitchFamily="34" charset="0"/>
                      </a:endParaRPr>
                    </a:p>
                  </a:txBody>
                  <a:tcPr marL="8363" marR="8363" marT="8363" marB="0" anchor="ctr"/>
                </a:tc>
                <a:extLst>
                  <a:ext uri="{0D108BD9-81ED-4DB2-BD59-A6C34878D82A}">
                    <a16:rowId xmlns:a16="http://schemas.microsoft.com/office/drawing/2014/main" val="4149817708"/>
                  </a:ext>
                </a:extLst>
              </a:tr>
              <a:tr h="146869">
                <a:tc>
                  <a:txBody>
                    <a:bodyPr/>
                    <a:lstStyle/>
                    <a:p>
                      <a:pPr algn="l" fontAlgn="ctr"/>
                      <a:r>
                        <a:rPr lang="cs-CZ" sz="1000" u="none" strike="noStrike">
                          <a:effectLst/>
                        </a:rPr>
                        <a:t>Asociace krajů ČR - méně rozvinuté regiony</a:t>
                      </a:r>
                      <a:endParaRPr lang="cs-CZ" sz="1000" b="0" i="0" u="none" strike="noStrike">
                        <a:effectLst/>
                        <a:latin typeface="Calibri" panose="020F0502020204030204" pitchFamily="34" charset="0"/>
                      </a:endParaRPr>
                    </a:p>
                  </a:txBody>
                  <a:tcPr marL="8363" marR="8363" marT="8363" marB="0" anchor="ctr"/>
                </a:tc>
                <a:extLst>
                  <a:ext uri="{0D108BD9-81ED-4DB2-BD59-A6C34878D82A}">
                    <a16:rowId xmlns:a16="http://schemas.microsoft.com/office/drawing/2014/main" val="2805966047"/>
                  </a:ext>
                </a:extLst>
              </a:tr>
              <a:tr h="146869">
                <a:tc>
                  <a:txBody>
                    <a:bodyPr/>
                    <a:lstStyle/>
                    <a:p>
                      <a:pPr algn="l" fontAlgn="ctr"/>
                      <a:r>
                        <a:rPr lang="cs-CZ" sz="1000" u="none" strike="noStrike">
                          <a:effectLst/>
                        </a:rPr>
                        <a:t>Asociace krajů ČR - přechodové regiony</a:t>
                      </a:r>
                      <a:endParaRPr lang="cs-CZ" sz="1000" b="0" i="0" u="none" strike="noStrike">
                        <a:effectLst/>
                        <a:latin typeface="Calibri" panose="020F0502020204030204" pitchFamily="34" charset="0"/>
                      </a:endParaRPr>
                    </a:p>
                  </a:txBody>
                  <a:tcPr marL="8363" marR="8363" marT="8363" marB="0" anchor="ctr"/>
                </a:tc>
                <a:extLst>
                  <a:ext uri="{0D108BD9-81ED-4DB2-BD59-A6C34878D82A}">
                    <a16:rowId xmlns:a16="http://schemas.microsoft.com/office/drawing/2014/main" val="4291339625"/>
                  </a:ext>
                </a:extLst>
              </a:tr>
              <a:tr h="146869">
                <a:tc>
                  <a:txBody>
                    <a:bodyPr/>
                    <a:lstStyle/>
                    <a:p>
                      <a:pPr algn="l" fontAlgn="ctr"/>
                      <a:r>
                        <a:rPr lang="cs-CZ" sz="1000" u="none" strike="noStrike">
                          <a:effectLst/>
                        </a:rPr>
                        <a:t>Národní síť Místních akčních skupin ČR</a:t>
                      </a:r>
                      <a:endParaRPr lang="cs-CZ" sz="1000" b="0" i="0" u="none" strike="noStrike">
                        <a:effectLst/>
                        <a:latin typeface="Calibri" panose="020F0502020204030204" pitchFamily="34" charset="0"/>
                      </a:endParaRPr>
                    </a:p>
                  </a:txBody>
                  <a:tcPr marL="8363" marR="8363" marT="8363" marB="0" anchor="ctr"/>
                </a:tc>
                <a:extLst>
                  <a:ext uri="{0D108BD9-81ED-4DB2-BD59-A6C34878D82A}">
                    <a16:rowId xmlns:a16="http://schemas.microsoft.com/office/drawing/2014/main" val="1302507531"/>
                  </a:ext>
                </a:extLst>
              </a:tr>
              <a:tr h="146869">
                <a:tc>
                  <a:txBody>
                    <a:bodyPr/>
                    <a:lstStyle/>
                    <a:p>
                      <a:pPr algn="l" fontAlgn="ctr"/>
                      <a:r>
                        <a:rPr lang="cs-CZ" sz="1000" u="none" strike="noStrike">
                          <a:effectLst/>
                        </a:rPr>
                        <a:t>Sdružení místních samospráv ČR</a:t>
                      </a:r>
                      <a:endParaRPr lang="cs-CZ" sz="1000" b="0" i="0" u="none" strike="noStrike">
                        <a:effectLst/>
                        <a:latin typeface="Calibri" panose="020F0502020204030204" pitchFamily="34" charset="0"/>
                      </a:endParaRPr>
                    </a:p>
                  </a:txBody>
                  <a:tcPr marL="8363" marR="8363" marT="8363" marB="0" anchor="ctr"/>
                </a:tc>
                <a:extLst>
                  <a:ext uri="{0D108BD9-81ED-4DB2-BD59-A6C34878D82A}">
                    <a16:rowId xmlns:a16="http://schemas.microsoft.com/office/drawing/2014/main" val="1346813733"/>
                  </a:ext>
                </a:extLst>
              </a:tr>
              <a:tr h="146869">
                <a:tc>
                  <a:txBody>
                    <a:bodyPr/>
                    <a:lstStyle/>
                    <a:p>
                      <a:pPr algn="l" fontAlgn="ctr"/>
                      <a:r>
                        <a:rPr lang="cs-CZ" sz="1000" u="none" strike="noStrike">
                          <a:effectLst/>
                        </a:rPr>
                        <a:t>Rada vlády pro nestátní neziskové organizace</a:t>
                      </a:r>
                      <a:endParaRPr lang="cs-CZ" sz="1000" b="0" i="0" u="none" strike="noStrike">
                        <a:effectLst/>
                        <a:latin typeface="Calibri" panose="020F0502020204030204" pitchFamily="34" charset="0"/>
                      </a:endParaRPr>
                    </a:p>
                  </a:txBody>
                  <a:tcPr marL="8363" marR="8363" marT="8363" marB="0" anchor="ctr"/>
                </a:tc>
                <a:extLst>
                  <a:ext uri="{0D108BD9-81ED-4DB2-BD59-A6C34878D82A}">
                    <a16:rowId xmlns:a16="http://schemas.microsoft.com/office/drawing/2014/main" val="2800597012"/>
                  </a:ext>
                </a:extLst>
              </a:tr>
              <a:tr h="146869">
                <a:tc>
                  <a:txBody>
                    <a:bodyPr/>
                    <a:lstStyle/>
                    <a:p>
                      <a:pPr algn="l" fontAlgn="ctr"/>
                      <a:r>
                        <a:rPr lang="cs-CZ" sz="1000" u="none" strike="noStrike">
                          <a:effectLst/>
                        </a:rPr>
                        <a:t>Česká biskupská konference </a:t>
                      </a:r>
                      <a:endParaRPr lang="cs-CZ" sz="1000" b="0" i="0" u="none" strike="noStrike">
                        <a:effectLst/>
                        <a:latin typeface="Calibri" panose="020F0502020204030204" pitchFamily="34" charset="0"/>
                      </a:endParaRPr>
                    </a:p>
                  </a:txBody>
                  <a:tcPr marL="8363" marR="8363" marT="8363" marB="0" anchor="ctr"/>
                </a:tc>
                <a:extLst>
                  <a:ext uri="{0D108BD9-81ED-4DB2-BD59-A6C34878D82A}">
                    <a16:rowId xmlns:a16="http://schemas.microsoft.com/office/drawing/2014/main" val="3003923331"/>
                  </a:ext>
                </a:extLst>
              </a:tr>
              <a:tr h="146869">
                <a:tc>
                  <a:txBody>
                    <a:bodyPr/>
                    <a:lstStyle/>
                    <a:p>
                      <a:pPr algn="l" fontAlgn="ctr"/>
                      <a:r>
                        <a:rPr lang="cs-CZ" sz="1000" u="none" strike="noStrike">
                          <a:effectLst/>
                        </a:rPr>
                        <a:t>Odbor (Agentura) pro sociální začleňování</a:t>
                      </a:r>
                      <a:endParaRPr lang="cs-CZ" sz="1000" b="0" i="0" u="none" strike="noStrike">
                        <a:effectLst/>
                        <a:latin typeface="Calibri" panose="020F0502020204030204" pitchFamily="34" charset="0"/>
                      </a:endParaRPr>
                    </a:p>
                  </a:txBody>
                  <a:tcPr marL="8363" marR="8363" marT="8363" marB="0" anchor="ctr"/>
                </a:tc>
                <a:extLst>
                  <a:ext uri="{0D108BD9-81ED-4DB2-BD59-A6C34878D82A}">
                    <a16:rowId xmlns:a16="http://schemas.microsoft.com/office/drawing/2014/main" val="480420266"/>
                  </a:ext>
                </a:extLst>
              </a:tr>
              <a:tr h="146869">
                <a:tc>
                  <a:txBody>
                    <a:bodyPr/>
                    <a:lstStyle/>
                    <a:p>
                      <a:pPr algn="l" fontAlgn="ctr"/>
                      <a:r>
                        <a:rPr lang="cs-CZ" sz="1000" u="none" strike="noStrike" dirty="0">
                          <a:effectLst/>
                        </a:rPr>
                        <a:t>Úřad vlády</a:t>
                      </a:r>
                      <a:endParaRPr lang="cs-CZ" sz="1000" b="0" i="0" u="none" strike="noStrike" dirty="0">
                        <a:effectLst/>
                        <a:latin typeface="Calibri" panose="020F0502020204030204" pitchFamily="34" charset="0"/>
                      </a:endParaRPr>
                    </a:p>
                  </a:txBody>
                  <a:tcPr marL="8363" marR="8363" marT="8363" marB="0" anchor="ctr"/>
                </a:tc>
                <a:extLst>
                  <a:ext uri="{0D108BD9-81ED-4DB2-BD59-A6C34878D82A}">
                    <a16:rowId xmlns:a16="http://schemas.microsoft.com/office/drawing/2014/main" val="4002154844"/>
                  </a:ext>
                </a:extLst>
              </a:tr>
            </a:tbl>
          </a:graphicData>
        </a:graphic>
      </p:graphicFrame>
    </p:spTree>
    <p:extLst>
      <p:ext uri="{BB962C8B-B14F-4D97-AF65-F5344CB8AC3E}">
        <p14:creationId xmlns:p14="http://schemas.microsoft.com/office/powerpoint/2010/main" val="1066240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C831D4-120C-4979-BBCD-3BDC7156914A}"/>
              </a:ext>
            </a:extLst>
          </p:cNvPr>
          <p:cNvSpPr>
            <a:spLocks noGrp="1"/>
          </p:cNvSpPr>
          <p:nvPr>
            <p:ph type="title"/>
          </p:nvPr>
        </p:nvSpPr>
        <p:spPr/>
        <p:txBody>
          <a:bodyPr/>
          <a:lstStyle/>
          <a:p>
            <a:r>
              <a:rPr lang="cs-CZ" dirty="0"/>
              <a:t>Roadshow IROP 2021-2027</a:t>
            </a:r>
          </a:p>
        </p:txBody>
      </p:sp>
      <p:sp>
        <p:nvSpPr>
          <p:cNvPr id="3" name="Zástupný obsah 2">
            <a:extLst>
              <a:ext uri="{FF2B5EF4-FFF2-40B4-BE49-F238E27FC236}">
                <a16:creationId xmlns:a16="http://schemas.microsoft.com/office/drawing/2014/main" id="{003A20B3-D082-47CB-970F-607A626841C8}"/>
              </a:ext>
            </a:extLst>
          </p:cNvPr>
          <p:cNvSpPr>
            <a:spLocks noGrp="1"/>
          </p:cNvSpPr>
          <p:nvPr>
            <p:ph idx="1"/>
          </p:nvPr>
        </p:nvSpPr>
        <p:spPr/>
        <p:txBody>
          <a:bodyPr/>
          <a:lstStyle/>
          <a:p>
            <a:r>
              <a:rPr lang="cs-CZ" sz="2000" dirty="0">
                <a:ea typeface="Calibri" panose="020F0502020204030204" pitchFamily="34" charset="0"/>
              </a:rPr>
              <a:t>Zahájena v roce 2019 v Praze, a pokračovala ve 12 krajských městech, a po dvojím přerušení kvůli pandemické situaci,  ukončena v září 2021 opět v Praze</a:t>
            </a:r>
          </a:p>
          <a:p>
            <a:r>
              <a:rPr lang="cs-CZ" sz="2000" dirty="0">
                <a:ea typeface="Calibri" panose="020F0502020204030204" pitchFamily="34" charset="0"/>
              </a:rPr>
              <a:t>Představení</a:t>
            </a:r>
          </a:p>
          <a:p>
            <a:pPr marL="625475" indent="0">
              <a:buNone/>
            </a:pPr>
            <a:r>
              <a:rPr lang="cs-CZ" sz="2000" dirty="0">
                <a:ea typeface="Calibri" panose="020F0502020204030204" pitchFamily="34" charset="0"/>
              </a:rPr>
              <a:t>-  návrhu IROP 2021-2027 – změny a novinky</a:t>
            </a:r>
          </a:p>
          <a:p>
            <a:pPr marL="911225" indent="-285750">
              <a:buFontTx/>
              <a:buChar char="-"/>
            </a:pPr>
            <a:r>
              <a:rPr lang="cs-CZ" sz="2000" dirty="0">
                <a:ea typeface="Calibri" panose="020F0502020204030204" pitchFamily="34" charset="0"/>
              </a:rPr>
              <a:t>nastavení a </a:t>
            </a:r>
            <a:r>
              <a:rPr lang="cs-CZ" sz="2000" dirty="0"/>
              <a:t>zaměření</a:t>
            </a:r>
            <a:r>
              <a:rPr lang="cs-CZ" sz="2000" dirty="0">
                <a:ea typeface="Calibri" panose="020F0502020204030204" pitchFamily="34" charset="0"/>
              </a:rPr>
              <a:t> Integrovaných územních investic (ITI) a Komunitně vedeného místního rozvoje (CLLD) pro období 2021-2027</a:t>
            </a:r>
          </a:p>
          <a:p>
            <a:pPr marL="911225" indent="-285750">
              <a:buFontTx/>
              <a:buChar char="-"/>
            </a:pPr>
            <a:endParaRPr lang="cs-CZ" sz="2000" dirty="0">
              <a:ea typeface="Calibri" panose="020F0502020204030204" pitchFamily="34" charset="0"/>
            </a:endParaRPr>
          </a:p>
          <a:p>
            <a:r>
              <a:rPr lang="cs-CZ" sz="2000" dirty="0">
                <a:ea typeface="Calibri" panose="020F0502020204030204" pitchFamily="34" charset="0"/>
              </a:rPr>
              <a:t>Zúčastnilo přes 1700 účastníků</a:t>
            </a:r>
          </a:p>
          <a:p>
            <a:pPr marL="0" indent="0">
              <a:buNone/>
            </a:pPr>
            <a:endParaRPr lang="cs-CZ" sz="2000" dirty="0">
              <a:ea typeface="Calibri" panose="020F0502020204030204" pitchFamily="34" charset="0"/>
            </a:endParaRPr>
          </a:p>
          <a:p>
            <a:r>
              <a:rPr lang="cs-CZ" sz="2000" dirty="0">
                <a:ea typeface="Calibri" panose="020F0502020204030204" pitchFamily="34" charset="0"/>
              </a:rPr>
              <a:t>Na základě pozitivního ohlasu a přání účastníků podobnou akci zopakovat navázala na tuto akci IROP tour organizovaná Centrem pro regionální rozvoj České republiky</a:t>
            </a:r>
          </a:p>
          <a:p>
            <a:endParaRPr lang="cs-CZ" sz="2000" dirty="0">
              <a:ea typeface="Calibri" panose="020F0502020204030204" pitchFamily="34" charset="0"/>
            </a:endParaRPr>
          </a:p>
          <a:p>
            <a:endParaRPr lang="cs-CZ" sz="2800" b="1" dirty="0">
              <a:ea typeface="Calibri" panose="020F0502020204030204" pitchFamily="34" charset="0"/>
            </a:endParaRPr>
          </a:p>
          <a:p>
            <a:endParaRPr lang="cs-CZ" dirty="0"/>
          </a:p>
        </p:txBody>
      </p:sp>
    </p:spTree>
    <p:extLst>
      <p:ext uri="{BB962C8B-B14F-4D97-AF65-F5344CB8AC3E}">
        <p14:creationId xmlns:p14="http://schemas.microsoft.com/office/powerpoint/2010/main" val="3236590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A9530C-E09F-4DC0-9B5D-7E85531B63B3}"/>
              </a:ext>
            </a:extLst>
          </p:cNvPr>
          <p:cNvSpPr>
            <a:spLocks noGrp="1"/>
          </p:cNvSpPr>
          <p:nvPr>
            <p:ph type="title"/>
          </p:nvPr>
        </p:nvSpPr>
        <p:spPr/>
        <p:txBody>
          <a:bodyPr>
            <a:normAutofit/>
          </a:bodyPr>
          <a:lstStyle/>
          <a:p>
            <a:r>
              <a:rPr lang="cs-CZ" sz="2900" dirty="0"/>
              <a:t>IROP tour Centrum pro regionální rozvoj České republiky</a:t>
            </a:r>
          </a:p>
        </p:txBody>
      </p:sp>
      <p:sp>
        <p:nvSpPr>
          <p:cNvPr id="3" name="Zástupný obsah 2">
            <a:extLst>
              <a:ext uri="{FF2B5EF4-FFF2-40B4-BE49-F238E27FC236}">
                <a16:creationId xmlns:a16="http://schemas.microsoft.com/office/drawing/2014/main" id="{DE5681C9-612D-4E8F-8396-8FBCFB9DF6C6}"/>
              </a:ext>
            </a:extLst>
          </p:cNvPr>
          <p:cNvSpPr>
            <a:spLocks noGrp="1"/>
          </p:cNvSpPr>
          <p:nvPr>
            <p:ph idx="1"/>
          </p:nvPr>
        </p:nvSpPr>
        <p:spPr/>
        <p:txBody>
          <a:bodyPr>
            <a:normAutofit fontScale="85000" lnSpcReduction="10000"/>
          </a:bodyPr>
          <a:lstStyle/>
          <a:p>
            <a:r>
              <a:rPr lang="cs-CZ" sz="2000" dirty="0"/>
              <a:t>IROP TOUR – série akcí Centra, na 50 místech České republiky</a:t>
            </a:r>
          </a:p>
          <a:p>
            <a:pPr marL="0" indent="0">
              <a:buNone/>
            </a:pPr>
            <a:endParaRPr lang="cs-CZ" sz="2000" dirty="0"/>
          </a:p>
          <a:p>
            <a:pPr>
              <a:lnSpc>
                <a:spcPct val="170000"/>
              </a:lnSpc>
            </a:pPr>
            <a:r>
              <a:rPr lang="cs-CZ" sz="2000" dirty="0"/>
              <a:t>Představení nejaktuálnějších informací k IROP 2021-2027 , novinky o podporovaných aktivitách a změnách</a:t>
            </a:r>
          </a:p>
          <a:p>
            <a:pPr marL="0" indent="0">
              <a:buNone/>
            </a:pPr>
            <a:endParaRPr lang="cs-CZ" sz="2000" dirty="0"/>
          </a:p>
          <a:p>
            <a:r>
              <a:rPr lang="cs-CZ" sz="2000" dirty="0"/>
              <a:t>Akce proběhly od poloviny dubna do poloviny května  2022</a:t>
            </a:r>
          </a:p>
          <a:p>
            <a:pPr marL="0" indent="0">
              <a:buNone/>
            </a:pPr>
            <a:endParaRPr lang="cs-CZ" sz="2000" dirty="0"/>
          </a:p>
          <a:p>
            <a:r>
              <a:rPr lang="cs-CZ" sz="2000" dirty="0"/>
              <a:t>Součástí seminářů byly tematické konzultace ke konkrétním specifickým cílům IROP 2021-2027</a:t>
            </a:r>
          </a:p>
          <a:p>
            <a:pPr marL="0" indent="0">
              <a:buNone/>
            </a:pPr>
            <a:endParaRPr lang="cs-CZ" sz="2000" dirty="0"/>
          </a:p>
          <a:p>
            <a:r>
              <a:rPr lang="cs-CZ" sz="2000" dirty="0"/>
              <a:t>Zúčastnilo se celkem 1637 osob</a:t>
            </a:r>
          </a:p>
          <a:p>
            <a:pPr marL="0" indent="0">
              <a:buNone/>
            </a:pPr>
            <a:endParaRPr lang="cs-CZ" sz="2000" dirty="0"/>
          </a:p>
          <a:p>
            <a:r>
              <a:rPr lang="cs-CZ" sz="2000" dirty="0"/>
              <a:t>Na podzim roku 2022 bude navazovat tour věnována problematice Veřejných zakázek</a:t>
            </a:r>
          </a:p>
        </p:txBody>
      </p:sp>
      <p:sp>
        <p:nvSpPr>
          <p:cNvPr id="4" name="Zástupný symbol pro zápatí 3">
            <a:extLst>
              <a:ext uri="{FF2B5EF4-FFF2-40B4-BE49-F238E27FC236}">
                <a16:creationId xmlns:a16="http://schemas.microsoft.com/office/drawing/2014/main" id="{645FAC46-2029-42EC-BD52-6EEA73E35D4F}"/>
              </a:ext>
            </a:extLst>
          </p:cNvPr>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4255028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0A2067-0D77-493E-8925-544D354B2BA3}"/>
              </a:ext>
            </a:extLst>
          </p:cNvPr>
          <p:cNvSpPr>
            <a:spLocks noGrp="1"/>
          </p:cNvSpPr>
          <p:nvPr>
            <p:ph type="title"/>
          </p:nvPr>
        </p:nvSpPr>
        <p:spPr/>
        <p:txBody>
          <a:bodyPr/>
          <a:lstStyle/>
          <a:p>
            <a:r>
              <a:rPr lang="cs-CZ" dirty="0"/>
              <a:t>Konzultační servis IROP</a:t>
            </a:r>
          </a:p>
        </p:txBody>
      </p:sp>
      <p:sp>
        <p:nvSpPr>
          <p:cNvPr id="3" name="Zástupný obsah 2">
            <a:extLst>
              <a:ext uri="{FF2B5EF4-FFF2-40B4-BE49-F238E27FC236}">
                <a16:creationId xmlns:a16="http://schemas.microsoft.com/office/drawing/2014/main" id="{7EF1FAA0-F9A5-488E-A1A0-E494E257953C}"/>
              </a:ext>
            </a:extLst>
          </p:cNvPr>
          <p:cNvSpPr>
            <a:spLocks noGrp="1"/>
          </p:cNvSpPr>
          <p:nvPr>
            <p:ph idx="1"/>
          </p:nvPr>
        </p:nvSpPr>
        <p:spPr>
          <a:xfrm>
            <a:off x="838200" y="1825625"/>
            <a:ext cx="7308273" cy="4351338"/>
          </a:xfrm>
        </p:spPr>
        <p:txBody>
          <a:bodyPr>
            <a:normAutofit/>
          </a:bodyPr>
          <a:lstStyle/>
          <a:p>
            <a:pPr>
              <a:spcBef>
                <a:spcPts val="1200"/>
              </a:spcBef>
              <a:spcAft>
                <a:spcPts val="1200"/>
              </a:spcAft>
            </a:pPr>
            <a:r>
              <a:rPr lang="cs-CZ" sz="1700" dirty="0"/>
              <a:t>Služba určená pro zjednodušení komunikace při řešení dotazů před podáním žádosti o podporu v rámci IROP 2021–2027(aktivně se využívá již u REACT-EU)</a:t>
            </a:r>
          </a:p>
          <a:p>
            <a:pPr>
              <a:spcBef>
                <a:spcPts val="1200"/>
              </a:spcBef>
              <a:spcAft>
                <a:spcPts val="1200"/>
              </a:spcAft>
            </a:pPr>
            <a:r>
              <a:rPr lang="cs-CZ" sz="1700" dirty="0"/>
              <a:t>Přehled všech dotazů a odpovědí na jednom místě, nejčastěji kladených dotazů a odpovědí</a:t>
            </a:r>
          </a:p>
          <a:p>
            <a:pPr>
              <a:spcBef>
                <a:spcPts val="1200"/>
              </a:spcBef>
              <a:spcAft>
                <a:spcPts val="1200"/>
              </a:spcAft>
            </a:pPr>
            <a:r>
              <a:rPr lang="cs-CZ" sz="1700" dirty="0"/>
              <a:t>Dostupný přes webové rozhraní https://ks.crr.cz/​ </a:t>
            </a:r>
          </a:p>
          <a:p>
            <a:pPr>
              <a:spcBef>
                <a:spcPts val="1200"/>
              </a:spcBef>
              <a:spcAft>
                <a:spcPts val="1200"/>
              </a:spcAft>
            </a:pPr>
            <a:r>
              <a:rPr lang="cs-CZ" sz="1700" dirty="0"/>
              <a:t>Po založení účtu tazatele je možné zakládat ​nové dotazy, které jsou dle zadaných parametrů přiřazovány specialistům ​Centra pro regionální rozvoj České republiky, ​kteří zajišťují odpovědi</a:t>
            </a:r>
          </a:p>
          <a:p>
            <a:pPr>
              <a:spcBef>
                <a:spcPts val="1200"/>
              </a:spcBef>
              <a:spcAft>
                <a:spcPts val="1200"/>
              </a:spcAft>
            </a:pPr>
            <a:r>
              <a:rPr lang="cs-CZ" sz="1700" dirty="0"/>
              <a:t>K 30.6.2022 bylo zodpovězeno přes KS více než 3 500 dotazů</a:t>
            </a:r>
          </a:p>
          <a:p>
            <a:pPr>
              <a:spcBef>
                <a:spcPts val="1200"/>
              </a:spcBef>
              <a:spcAft>
                <a:spcPts val="1200"/>
              </a:spcAft>
            </a:pPr>
            <a:endParaRPr lang="cs-CZ" sz="1700" dirty="0"/>
          </a:p>
          <a:p>
            <a:pPr marL="0" indent="0">
              <a:buNone/>
            </a:pPr>
            <a:endParaRPr lang="cs-CZ" sz="1800" dirty="0">
              <a:solidFill>
                <a:schemeClr val="tx1">
                  <a:lumMod val="65000"/>
                  <a:lumOff val="35000"/>
                </a:schemeClr>
              </a:solidFill>
              <a:latin typeface="Arial" panose="020B0604020202020204" pitchFamily="34" charset="0"/>
              <a:cs typeface="Arial" panose="020B0604020202020204" pitchFamily="34" charset="0"/>
            </a:endParaRPr>
          </a:p>
          <a:p>
            <a:endParaRPr lang="cs-CZ" sz="1700" dirty="0"/>
          </a:p>
        </p:txBody>
      </p:sp>
      <p:sp>
        <p:nvSpPr>
          <p:cNvPr id="4" name="Zástupný symbol pro zápatí 3">
            <a:extLst>
              <a:ext uri="{FF2B5EF4-FFF2-40B4-BE49-F238E27FC236}">
                <a16:creationId xmlns:a16="http://schemas.microsoft.com/office/drawing/2014/main" id="{FDA20894-EAB0-4713-A649-69AD5825C18B}"/>
              </a:ext>
            </a:extLst>
          </p:cNvPr>
          <p:cNvSpPr>
            <a:spLocks noGrp="1"/>
          </p:cNvSpPr>
          <p:nvPr>
            <p:ph type="ftr" sz="quarter" idx="11"/>
          </p:nvPr>
        </p:nvSpPr>
        <p:spPr/>
        <p:txBody>
          <a:bodyPr/>
          <a:lstStyle/>
          <a:p>
            <a:endParaRPr lang="cs-CZ" dirty="0"/>
          </a:p>
        </p:txBody>
      </p:sp>
      <p:pic>
        <p:nvPicPr>
          <p:cNvPr id="5" name="Picture 4">
            <a:extLst>
              <a:ext uri="{FF2B5EF4-FFF2-40B4-BE49-F238E27FC236}">
                <a16:creationId xmlns:a16="http://schemas.microsoft.com/office/drawing/2014/main" id="{36094623-B968-473C-A1F1-F7DC28612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3352" y="1825625"/>
            <a:ext cx="3473596" cy="345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721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3E46D48F-F46A-4349-BD5B-D17D3F41239C}"/>
              </a:ext>
            </a:extLst>
          </p:cNvPr>
          <p:cNvSpPr txBox="1"/>
          <p:nvPr/>
        </p:nvSpPr>
        <p:spPr>
          <a:xfrm>
            <a:off x="2325200" y="628141"/>
            <a:ext cx="8138707" cy="800219"/>
          </a:xfrm>
          <a:prstGeom prst="rect">
            <a:avLst/>
          </a:prstGeom>
          <a:noFill/>
        </p:spPr>
        <p:txBody>
          <a:bodyPr wrap="square" rtlCol="0">
            <a:spAutoFit/>
          </a:bodyPr>
          <a:lstStyle/>
          <a:p>
            <a:pPr algn="ctr">
              <a:buClr>
                <a:srgbClr val="000000"/>
              </a:buClr>
            </a:pPr>
            <a:r>
              <a:rPr lang="cs-CZ" sz="2800" b="1" dirty="0">
                <a:solidFill>
                  <a:srgbClr val="1D71B8"/>
                </a:solidFill>
                <a:latin typeface="Arial" panose="020B0604020202020204" pitchFamily="34" charset="0"/>
                <a:ea typeface="+mj-ea"/>
                <a:cs typeface="Arial" panose="020B0604020202020204" pitchFamily="34" charset="0"/>
              </a:rPr>
              <a:t>Konzultační servis IROP</a:t>
            </a:r>
          </a:p>
          <a:p>
            <a:pPr algn="ctr">
              <a:buClr>
                <a:srgbClr val="000000"/>
              </a:buClr>
            </a:pPr>
            <a:r>
              <a:rPr lang="cs-CZ" dirty="0">
                <a:solidFill>
                  <a:schemeClr val="accent1"/>
                </a:solidFill>
                <a:latin typeface="Arial" panose="020B0604020202020204" pitchFamily="34" charset="0"/>
              </a:rPr>
              <a:t>Počet dotazů- červen 2022</a:t>
            </a:r>
            <a:endParaRPr lang="en-US" dirty="0">
              <a:solidFill>
                <a:schemeClr val="accent1"/>
              </a:solidFill>
              <a:latin typeface="Arial" panose="020B0604020202020204" pitchFamily="34" charset="0"/>
            </a:endParaRPr>
          </a:p>
        </p:txBody>
      </p:sp>
      <p:graphicFrame>
        <p:nvGraphicFramePr>
          <p:cNvPr id="5" name="Graf 4">
            <a:extLst>
              <a:ext uri="{FF2B5EF4-FFF2-40B4-BE49-F238E27FC236}">
                <a16:creationId xmlns:a16="http://schemas.microsoft.com/office/drawing/2014/main" id="{00000000-0008-0000-0500-000002000000}"/>
              </a:ext>
            </a:extLst>
          </p:cNvPr>
          <p:cNvGraphicFramePr>
            <a:graphicFrameLocks/>
          </p:cNvGraphicFramePr>
          <p:nvPr>
            <p:extLst>
              <p:ext uri="{D42A27DB-BD31-4B8C-83A1-F6EECF244321}">
                <p14:modId xmlns:p14="http://schemas.microsoft.com/office/powerpoint/2010/main" val="138680941"/>
              </p:ext>
            </p:extLst>
          </p:nvPr>
        </p:nvGraphicFramePr>
        <p:xfrm>
          <a:off x="1499017" y="1589500"/>
          <a:ext cx="9084040" cy="4125534"/>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1">
            <a:extLst>
              <a:ext uri="{FF2B5EF4-FFF2-40B4-BE49-F238E27FC236}">
                <a16:creationId xmlns:a16="http://schemas.microsoft.com/office/drawing/2014/main" id="{BE59C8E0-F0B8-4EE3-AA69-22125CAC93EA}"/>
              </a:ext>
            </a:extLst>
          </p:cNvPr>
          <p:cNvSpPr txBox="1">
            <a:spLocks/>
          </p:cNvSpPr>
          <p:nvPr/>
        </p:nvSpPr>
        <p:spPr>
          <a:xfrm>
            <a:off x="4237734" y="5733738"/>
            <a:ext cx="3296808" cy="314726"/>
          </a:xfrm>
          <a:prstGeom prst="rect">
            <a:avLst/>
          </a:prstGeom>
        </p:spPr>
        <p:txBody>
          <a:bodyPr>
            <a:no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spcAft>
                <a:spcPts val="0"/>
              </a:spcAft>
              <a:tabLst>
                <a:tab pos="457200" algn="l"/>
              </a:tabLst>
            </a:pPr>
            <a:r>
              <a:rPr lang="cs-CZ" sz="1600" dirty="0">
                <a:solidFill>
                  <a:schemeClr val="accent1"/>
                </a:solidFill>
                <a:latin typeface="Arial" panose="020B0604020202020204" pitchFamily="34" charset="0"/>
                <a:cs typeface="Arial" panose="020B0604020202020204" pitchFamily="34" charset="0"/>
              </a:rPr>
              <a:t>IROP 2  – 1805; React EU - 1693</a:t>
            </a:r>
          </a:p>
        </p:txBody>
      </p:sp>
    </p:spTree>
    <p:extLst>
      <p:ext uri="{BB962C8B-B14F-4D97-AF65-F5344CB8AC3E}">
        <p14:creationId xmlns:p14="http://schemas.microsoft.com/office/powerpoint/2010/main" val="4062927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65F4D50-0DFE-41B8-8A73-7D57494B7F64}"/>
              </a:ext>
            </a:extLst>
          </p:cNvPr>
          <p:cNvSpPr txBox="1"/>
          <p:nvPr/>
        </p:nvSpPr>
        <p:spPr>
          <a:xfrm>
            <a:off x="2112208" y="799853"/>
            <a:ext cx="7967585" cy="830997"/>
          </a:xfrm>
          <a:prstGeom prst="rect">
            <a:avLst/>
          </a:prstGeom>
          <a:noFill/>
        </p:spPr>
        <p:txBody>
          <a:bodyPr wrap="square" rtlCol="0">
            <a:spAutoFit/>
          </a:bodyPr>
          <a:lstStyle/>
          <a:p>
            <a:pPr algn="ctr">
              <a:buClr>
                <a:srgbClr val="000000"/>
              </a:buClr>
            </a:pPr>
            <a:r>
              <a:rPr lang="cs-CZ" sz="2400" b="1" dirty="0">
                <a:solidFill>
                  <a:schemeClr val="accent1"/>
                </a:solidFill>
                <a:latin typeface="Arial" panose="020B0604020202020204" pitchFamily="34" charset="0"/>
                <a:cs typeface="Arial" panose="020B0604020202020204" pitchFamily="34" charset="0"/>
              </a:rPr>
              <a:t>Konzultační servis IROP</a:t>
            </a:r>
          </a:p>
          <a:p>
            <a:pPr algn="ctr">
              <a:buClr>
                <a:srgbClr val="000000"/>
              </a:buClr>
            </a:pPr>
            <a:r>
              <a:rPr lang="cs-CZ" sz="2400" dirty="0">
                <a:solidFill>
                  <a:schemeClr val="accent1"/>
                </a:solidFill>
                <a:latin typeface="Arial" panose="020B0604020202020204" pitchFamily="34" charset="0"/>
                <a:cs typeface="Arial" panose="020B0604020202020204" pitchFamily="34" charset="0"/>
              </a:rPr>
              <a:t>Statistika zodpovězených dotazů – červen 2022</a:t>
            </a:r>
            <a:endParaRPr lang="en-US" sz="2400" dirty="0">
              <a:solidFill>
                <a:schemeClr val="accent1"/>
              </a:solidFill>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9315C3DC-3DF2-4E7C-A6A0-237ED9AB3291}"/>
              </a:ext>
            </a:extLst>
          </p:cNvPr>
          <p:cNvSpPr txBox="1"/>
          <p:nvPr/>
        </p:nvSpPr>
        <p:spPr>
          <a:xfrm>
            <a:off x="2112207" y="1879857"/>
            <a:ext cx="6194386" cy="830997"/>
          </a:xfrm>
          <a:prstGeom prst="rect">
            <a:avLst/>
          </a:prstGeom>
          <a:noFill/>
        </p:spPr>
        <p:txBody>
          <a:bodyPr wrap="square">
            <a:spAutoFit/>
          </a:bodyPr>
          <a:lstStyle/>
          <a:p>
            <a:pPr>
              <a:tabLst>
                <a:tab pos="457200" algn="l"/>
              </a:tabLst>
            </a:pPr>
            <a:r>
              <a:rPr lang="cs-CZ" sz="1600" dirty="0">
                <a:solidFill>
                  <a:schemeClr val="tx1">
                    <a:lumMod val="65000"/>
                    <a:lumOff val="35000"/>
                  </a:schemeClr>
                </a:solidFill>
                <a:latin typeface="Arial" panose="020B0604020202020204" pitchFamily="34" charset="0"/>
                <a:cs typeface="Arial" panose="020B0604020202020204" pitchFamily="34" charset="0"/>
              </a:rPr>
              <a:t>Celkem zodpovězených dotazů: </a:t>
            </a:r>
            <a:r>
              <a:rPr lang="cs-CZ" sz="1600" b="1" dirty="0">
                <a:solidFill>
                  <a:schemeClr val="tx1">
                    <a:lumMod val="65000"/>
                    <a:lumOff val="35000"/>
                  </a:schemeClr>
                </a:solidFill>
                <a:latin typeface="Arial" panose="020B0604020202020204" pitchFamily="34" charset="0"/>
                <a:cs typeface="Arial" panose="020B0604020202020204" pitchFamily="34" charset="0"/>
              </a:rPr>
              <a:t>3498</a:t>
            </a:r>
          </a:p>
          <a:p>
            <a:pPr>
              <a:tabLst>
                <a:tab pos="457200" algn="l"/>
              </a:tabLst>
            </a:pPr>
            <a:r>
              <a:rPr lang="cs-CZ" sz="1600" dirty="0">
                <a:solidFill>
                  <a:schemeClr val="tx1">
                    <a:lumMod val="65000"/>
                    <a:lumOff val="35000"/>
                  </a:schemeClr>
                </a:solidFill>
                <a:latin typeface="Arial" panose="020B0604020202020204" pitchFamily="34" charset="0"/>
                <a:cs typeface="Arial" panose="020B0604020202020204" pitchFamily="34" charset="0"/>
              </a:rPr>
              <a:t>Průměrná délka odpovědi: </a:t>
            </a:r>
            <a:r>
              <a:rPr lang="cs-CZ" sz="1600" b="1" dirty="0">
                <a:solidFill>
                  <a:schemeClr val="tx1">
                    <a:lumMod val="65000"/>
                    <a:lumOff val="35000"/>
                  </a:schemeClr>
                </a:solidFill>
                <a:latin typeface="Arial" panose="020B0604020202020204" pitchFamily="34" charset="0"/>
                <a:cs typeface="Arial" panose="020B0604020202020204" pitchFamily="34" charset="0"/>
              </a:rPr>
              <a:t>2,5 pracovního dne</a:t>
            </a:r>
          </a:p>
          <a:p>
            <a:pPr>
              <a:tabLst>
                <a:tab pos="457200" algn="l"/>
              </a:tabLst>
            </a:pPr>
            <a:r>
              <a:rPr lang="cs-CZ" sz="1600" dirty="0">
                <a:solidFill>
                  <a:schemeClr val="tx1">
                    <a:lumMod val="65000"/>
                    <a:lumOff val="35000"/>
                  </a:schemeClr>
                </a:solidFill>
                <a:latin typeface="Arial" panose="020B0604020202020204" pitchFamily="34" charset="0"/>
                <a:cs typeface="Arial" panose="020B0604020202020204" pitchFamily="34" charset="0"/>
              </a:rPr>
              <a:t>Medián délky odpovědi: </a:t>
            </a:r>
            <a:r>
              <a:rPr lang="cs-CZ" sz="1600" b="1" dirty="0">
                <a:solidFill>
                  <a:schemeClr val="tx1">
                    <a:lumMod val="65000"/>
                    <a:lumOff val="35000"/>
                  </a:schemeClr>
                </a:solidFill>
                <a:latin typeface="Arial" panose="020B0604020202020204" pitchFamily="34" charset="0"/>
                <a:cs typeface="Arial" panose="020B0604020202020204" pitchFamily="34" charset="0"/>
              </a:rPr>
              <a:t>1 pracovní den </a:t>
            </a:r>
          </a:p>
        </p:txBody>
      </p:sp>
      <p:graphicFrame>
        <p:nvGraphicFramePr>
          <p:cNvPr id="8" name="Graf 7">
            <a:extLst>
              <a:ext uri="{FF2B5EF4-FFF2-40B4-BE49-F238E27FC236}">
                <a16:creationId xmlns:a16="http://schemas.microsoft.com/office/drawing/2014/main" id="{2617DC33-26DF-4CD4-8864-92AB93B18E97}"/>
              </a:ext>
            </a:extLst>
          </p:cNvPr>
          <p:cNvGraphicFramePr>
            <a:graphicFrameLocks/>
          </p:cNvGraphicFramePr>
          <p:nvPr>
            <p:extLst>
              <p:ext uri="{D42A27DB-BD31-4B8C-83A1-F6EECF244321}">
                <p14:modId xmlns:p14="http://schemas.microsoft.com/office/powerpoint/2010/main" val="2458596790"/>
              </p:ext>
            </p:extLst>
          </p:nvPr>
        </p:nvGraphicFramePr>
        <p:xfrm>
          <a:off x="2185686" y="2710853"/>
          <a:ext cx="7967586" cy="34904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12722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B43D6FC-A55D-42BD-BAFD-61B17B5B40BA}"/>
              </a:ext>
            </a:extLst>
          </p:cNvPr>
          <p:cNvSpPr txBox="1"/>
          <p:nvPr/>
        </p:nvSpPr>
        <p:spPr>
          <a:xfrm>
            <a:off x="2026647" y="720078"/>
            <a:ext cx="8138707" cy="738664"/>
          </a:xfrm>
          <a:prstGeom prst="rect">
            <a:avLst/>
          </a:prstGeom>
          <a:noFill/>
        </p:spPr>
        <p:txBody>
          <a:bodyPr wrap="square" rtlCol="0">
            <a:spAutoFit/>
          </a:bodyPr>
          <a:lstStyle/>
          <a:p>
            <a:pPr algn="ctr">
              <a:buClr>
                <a:srgbClr val="000000"/>
              </a:buClr>
            </a:pPr>
            <a:r>
              <a:rPr lang="cs-CZ" sz="2400" b="1" dirty="0">
                <a:solidFill>
                  <a:schemeClr val="accent1"/>
                </a:solidFill>
                <a:latin typeface="Arial" panose="020B0604020202020204" pitchFamily="34" charset="0"/>
                <a:cs typeface="Arial" panose="020B0604020202020204" pitchFamily="34" charset="0"/>
              </a:rPr>
              <a:t>Konzultační servis IROP - tazatelé</a:t>
            </a:r>
          </a:p>
          <a:p>
            <a:pPr>
              <a:buClr>
                <a:srgbClr val="000000"/>
              </a:buClr>
            </a:pPr>
            <a:endParaRPr lang="en-US" cap="all" dirty="0">
              <a:solidFill>
                <a:schemeClr val="accent1"/>
              </a:solidFill>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C75D788F-04F1-463E-BE9E-7C87597FBB48}"/>
              </a:ext>
            </a:extLst>
          </p:cNvPr>
          <p:cNvSpPr txBox="1"/>
          <p:nvPr/>
        </p:nvSpPr>
        <p:spPr>
          <a:xfrm>
            <a:off x="2362901" y="1536726"/>
            <a:ext cx="8138706" cy="1200329"/>
          </a:xfrm>
          <a:prstGeom prst="rect">
            <a:avLst/>
          </a:prstGeom>
          <a:noFill/>
        </p:spPr>
        <p:txBody>
          <a:bodyPr wrap="square">
            <a:spAutoFit/>
          </a:bodyPr>
          <a:lstStyle/>
          <a:p>
            <a:pPr>
              <a:tabLst>
                <a:tab pos="457200" algn="l"/>
              </a:tabLst>
            </a:pPr>
            <a:r>
              <a:rPr lang="cs-CZ" dirty="0">
                <a:solidFill>
                  <a:schemeClr val="tx1">
                    <a:lumMod val="65000"/>
                    <a:lumOff val="35000"/>
                  </a:schemeClr>
                </a:solidFill>
                <a:latin typeface="Arial" panose="020B0604020202020204" pitchFamily="34" charset="0"/>
                <a:cs typeface="Arial" panose="020B0604020202020204" pitchFamily="34" charset="0"/>
              </a:rPr>
              <a:t>Z celkových 3498 zodpovězených dotazů k IROP 2021 -  2027 </a:t>
            </a:r>
          </a:p>
          <a:p>
            <a:pPr>
              <a:tabLst>
                <a:tab pos="457200" algn="l"/>
              </a:tabLst>
            </a:pPr>
            <a:endParaRPr lang="cs-CZ"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tabLst>
                <a:tab pos="457200" algn="l"/>
              </a:tabLst>
            </a:pPr>
            <a:r>
              <a:rPr lang="cs-CZ" dirty="0">
                <a:solidFill>
                  <a:schemeClr val="tx1">
                    <a:lumMod val="65000"/>
                    <a:lumOff val="35000"/>
                  </a:schemeClr>
                </a:solidFill>
                <a:latin typeface="Arial" panose="020B0604020202020204" pitchFamily="34" charset="0"/>
                <a:cs typeface="Arial" panose="020B0604020202020204" pitchFamily="34" charset="0"/>
              </a:rPr>
              <a:t>celkem </a:t>
            </a:r>
            <a:r>
              <a:rPr lang="cs-CZ" b="1" dirty="0">
                <a:solidFill>
                  <a:schemeClr val="tx1">
                    <a:lumMod val="65000"/>
                    <a:lumOff val="35000"/>
                  </a:schemeClr>
                </a:solidFill>
                <a:latin typeface="Arial" panose="020B0604020202020204" pitchFamily="34" charset="0"/>
                <a:cs typeface="Arial" panose="020B0604020202020204" pitchFamily="34" charset="0"/>
              </a:rPr>
              <a:t>952 tazatelů </a:t>
            </a:r>
            <a:r>
              <a:rPr lang="cs-CZ" dirty="0">
                <a:solidFill>
                  <a:schemeClr val="tx1">
                    <a:lumMod val="65000"/>
                    <a:lumOff val="35000"/>
                  </a:schemeClr>
                </a:solidFill>
                <a:latin typeface="Arial" panose="020B0604020202020204" pitchFamily="34" charset="0"/>
                <a:cs typeface="Arial" panose="020B0604020202020204" pitchFamily="34" charset="0"/>
              </a:rPr>
              <a:t>v četnosti počtu dotazů </a:t>
            </a:r>
            <a:r>
              <a:rPr lang="cs-CZ" b="1" dirty="0">
                <a:solidFill>
                  <a:schemeClr val="tx1">
                    <a:lumMod val="65000"/>
                    <a:lumOff val="35000"/>
                  </a:schemeClr>
                </a:solidFill>
                <a:latin typeface="Arial" panose="020B0604020202020204" pitchFamily="34" charset="0"/>
                <a:cs typeface="Arial" panose="020B0604020202020204" pitchFamily="34" charset="0"/>
              </a:rPr>
              <a:t>od 1 po 44 dotazů na jednoho tazatele</a:t>
            </a:r>
          </a:p>
        </p:txBody>
      </p:sp>
      <p:pic>
        <p:nvPicPr>
          <p:cNvPr id="6" name="table">
            <a:extLst>
              <a:ext uri="{FF2B5EF4-FFF2-40B4-BE49-F238E27FC236}">
                <a16:creationId xmlns:a16="http://schemas.microsoft.com/office/drawing/2014/main" id="{E8C0175C-8E95-4506-B6CB-2198B61F198B}"/>
              </a:ext>
            </a:extLst>
          </p:cNvPr>
          <p:cNvPicPr>
            <a:picLocks noChangeAspect="1"/>
          </p:cNvPicPr>
          <p:nvPr/>
        </p:nvPicPr>
        <p:blipFill>
          <a:blip r:embed="rId2"/>
          <a:stretch>
            <a:fillRect/>
          </a:stretch>
        </p:blipFill>
        <p:spPr>
          <a:xfrm>
            <a:off x="2362901" y="3097058"/>
            <a:ext cx="7466196" cy="2047775"/>
          </a:xfrm>
          <a:prstGeom prst="rect">
            <a:avLst/>
          </a:prstGeom>
        </p:spPr>
      </p:pic>
    </p:spTree>
    <p:extLst>
      <p:ext uri="{BB962C8B-B14F-4D97-AF65-F5344CB8AC3E}">
        <p14:creationId xmlns:p14="http://schemas.microsoft.com/office/powerpoint/2010/main" val="838010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12AD7E-1704-4E61-8662-F6EAC81D1A2F}"/>
              </a:ext>
            </a:extLst>
          </p:cNvPr>
          <p:cNvSpPr>
            <a:spLocks noGrp="1"/>
          </p:cNvSpPr>
          <p:nvPr>
            <p:ph type="title"/>
          </p:nvPr>
        </p:nvSpPr>
        <p:spPr>
          <a:xfrm>
            <a:off x="466098" y="2655178"/>
            <a:ext cx="11102487" cy="773822"/>
          </a:xfrm>
        </p:spPr>
        <p:txBody>
          <a:bodyPr>
            <a:normAutofit fontScale="90000"/>
          </a:bodyPr>
          <a:lstStyle/>
          <a:p>
            <a:pPr algn="ctr"/>
            <a:br>
              <a:rPr lang="cs-CZ" sz="4000" dirty="0"/>
            </a:br>
            <a:r>
              <a:rPr lang="cs-CZ" sz="4000" dirty="0"/>
              <a:t>1. Představení Statutu, Etického kodexu a nově zastoupených organizací v MV IROP</a:t>
            </a:r>
          </a:p>
        </p:txBody>
      </p:sp>
    </p:spTree>
    <p:extLst>
      <p:ext uri="{BB962C8B-B14F-4D97-AF65-F5344CB8AC3E}">
        <p14:creationId xmlns:p14="http://schemas.microsoft.com/office/powerpoint/2010/main" val="328620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06831E-3C83-4AEF-BD66-DA319A4E80EA}"/>
              </a:ext>
            </a:extLst>
          </p:cNvPr>
          <p:cNvSpPr>
            <a:spLocks noGrp="1"/>
          </p:cNvSpPr>
          <p:nvPr>
            <p:ph type="title"/>
          </p:nvPr>
        </p:nvSpPr>
        <p:spPr>
          <a:xfrm>
            <a:off x="448613" y="2194722"/>
            <a:ext cx="11432426" cy="868091"/>
          </a:xfrm>
        </p:spPr>
        <p:txBody>
          <a:bodyPr>
            <a:normAutofit/>
          </a:bodyPr>
          <a:lstStyle/>
          <a:p>
            <a:pPr algn="ctr"/>
            <a:r>
              <a:rPr lang="cs-CZ" sz="3600" dirty="0"/>
              <a:t>5. Úvodní slovo zástupce Evropské komise</a:t>
            </a:r>
          </a:p>
        </p:txBody>
      </p:sp>
      <p:sp>
        <p:nvSpPr>
          <p:cNvPr id="3" name="TextovéPole 2">
            <a:extLst>
              <a:ext uri="{FF2B5EF4-FFF2-40B4-BE49-F238E27FC236}">
                <a16:creationId xmlns:a16="http://schemas.microsoft.com/office/drawing/2014/main" id="{23FC8380-5CD8-406D-9918-E2DB89509E17}"/>
              </a:ext>
            </a:extLst>
          </p:cNvPr>
          <p:cNvSpPr txBox="1"/>
          <p:nvPr/>
        </p:nvSpPr>
        <p:spPr>
          <a:xfrm>
            <a:off x="4493342" y="3687097"/>
            <a:ext cx="2939845" cy="461665"/>
          </a:xfrm>
          <a:prstGeom prst="rect">
            <a:avLst/>
          </a:prstGeom>
          <a:noFill/>
        </p:spPr>
        <p:txBody>
          <a:bodyPr wrap="square" rtlCol="0">
            <a:spAutoFit/>
          </a:bodyPr>
          <a:lstStyle/>
          <a:p>
            <a:r>
              <a:rPr lang="cs-CZ" sz="2400" dirty="0">
                <a:solidFill>
                  <a:schemeClr val="bg1"/>
                </a:solidFill>
              </a:rPr>
              <a:t>Andreas von </a:t>
            </a:r>
            <a:r>
              <a:rPr lang="cs-CZ" sz="2400" dirty="0" err="1">
                <a:solidFill>
                  <a:schemeClr val="bg1"/>
                </a:solidFill>
              </a:rPr>
              <a:t>Busch</a:t>
            </a:r>
            <a:endParaRPr lang="cs-CZ" sz="2400" dirty="0">
              <a:solidFill>
                <a:schemeClr val="bg1"/>
              </a:solidFill>
            </a:endParaRPr>
          </a:p>
        </p:txBody>
      </p:sp>
    </p:spTree>
    <p:extLst>
      <p:ext uri="{BB962C8B-B14F-4D97-AF65-F5344CB8AC3E}">
        <p14:creationId xmlns:p14="http://schemas.microsoft.com/office/powerpoint/2010/main" val="3197149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C1407-B82B-680B-D57D-3401B0244B19}"/>
              </a:ext>
            </a:extLst>
          </p:cNvPr>
          <p:cNvSpPr/>
          <p:nvPr/>
        </p:nvSpPr>
        <p:spPr>
          <a:xfrm flipH="1" flipV="1">
            <a:off x="0" y="4482"/>
            <a:ext cx="12191999" cy="69028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p:cNvSpPr>
            <a:spLocks noGrp="1"/>
          </p:cNvSpPr>
          <p:nvPr>
            <p:ph type="body" sz="quarter" idx="13"/>
          </p:nvPr>
        </p:nvSpPr>
        <p:spPr>
          <a:xfrm>
            <a:off x="2116184" y="5557903"/>
            <a:ext cx="9020130" cy="528998"/>
          </a:xfrm>
        </p:spPr>
        <p:txBody>
          <a:bodyPr/>
          <a:lstStyle/>
          <a:p>
            <a:r>
              <a:rPr lang="en-GB"/>
              <a:t>Kadri </a:t>
            </a:r>
            <a:r>
              <a:rPr lang="en-GB" err="1"/>
              <a:t>Uustal</a:t>
            </a:r>
            <a:r>
              <a:rPr lang="en-GB"/>
              <a:t>, Head of Unit Coordination of Programmes, DG REGIO</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7222"/>
          <a:stretch/>
        </p:blipFill>
        <p:spPr>
          <a:xfrm>
            <a:off x="0" y="2196532"/>
            <a:ext cx="12192000" cy="5267386"/>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r="31975" b="82544"/>
          <a:stretch/>
        </p:blipFill>
        <p:spPr>
          <a:xfrm rot="10800000">
            <a:off x="0" y="1109245"/>
            <a:ext cx="12192000" cy="1605963"/>
          </a:xfrm>
          <a:prstGeom prst="rect">
            <a:avLst/>
          </a:prstGeom>
        </p:spPr>
      </p:pic>
      <p:sp>
        <p:nvSpPr>
          <p:cNvPr id="9" name="Title 5"/>
          <p:cNvSpPr txBox="1">
            <a:spLocks/>
          </p:cNvSpPr>
          <p:nvPr/>
        </p:nvSpPr>
        <p:spPr>
          <a:xfrm>
            <a:off x="2833612" y="1644811"/>
            <a:ext cx="6524775" cy="2442912"/>
          </a:xfrm>
          <a:prstGeom prst="rect">
            <a:avLst/>
          </a:prstGeom>
          <a:noFill/>
        </p:spPr>
        <p:txBody>
          <a:bodyPr vert="horz" wrap="none" lIns="91440" tIns="45720" rIns="91440" bIns="0" rtlCol="0" anchor="t" anchorCtr="0">
            <a:noAutofit/>
          </a:bodyPr>
          <a:lstStyle>
            <a:lvl1pPr algn="l" defTabSz="914400" rtl="0" eaLnBrk="1" latinLnBrk="0" hangingPunct="1">
              <a:lnSpc>
                <a:spcPct val="90000"/>
              </a:lnSpc>
              <a:spcBef>
                <a:spcPct val="0"/>
              </a:spcBef>
              <a:buNone/>
              <a:defRPr sz="6000" b="0" kern="1200">
                <a:solidFill>
                  <a:schemeClr val="bg1"/>
                </a:solidFill>
                <a:latin typeface="+mj-lt"/>
                <a:ea typeface="+mj-ea"/>
                <a:cs typeface="+mj-cs"/>
              </a:defRPr>
            </a:lvl1pPr>
          </a:lstStyle>
          <a:p>
            <a:pPr algn="ctr"/>
            <a:r>
              <a:rPr lang="en-US" sz="4800" b="1" dirty="0">
                <a:solidFill>
                  <a:srgbClr val="004494"/>
                </a:solidFill>
              </a:rPr>
              <a:t>Monitoring Committee</a:t>
            </a:r>
            <a:r>
              <a:rPr lang="en-US" sz="2800" dirty="0">
                <a:solidFill>
                  <a:srgbClr val="004494"/>
                </a:solidFill>
              </a:rPr>
              <a:t>  </a:t>
            </a:r>
          </a:p>
          <a:p>
            <a:pPr algn="ctr"/>
            <a:endParaRPr lang="en-US" sz="2800" dirty="0">
              <a:solidFill>
                <a:srgbClr val="004494"/>
              </a:solidFill>
            </a:endParaRPr>
          </a:p>
          <a:p>
            <a:pPr algn="ctr"/>
            <a:r>
              <a:rPr lang="en-US" sz="2800" dirty="0">
                <a:solidFill>
                  <a:srgbClr val="004494"/>
                </a:solidFill>
              </a:rPr>
              <a:t>Integrated Regional Programme</a:t>
            </a:r>
            <a:endParaRPr lang="en-GB" sz="4800" b="1" dirty="0">
              <a:solidFill>
                <a:srgbClr val="004494"/>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8642" y="262965"/>
            <a:ext cx="1706783" cy="1178561"/>
          </a:xfrm>
          <a:prstGeom prst="rect">
            <a:avLst/>
          </a:prstGeom>
        </p:spPr>
      </p:pic>
    </p:spTree>
    <p:extLst>
      <p:ext uri="{BB962C8B-B14F-4D97-AF65-F5344CB8AC3E}">
        <p14:creationId xmlns:p14="http://schemas.microsoft.com/office/powerpoint/2010/main" val="3235619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p:cNvGraphicFramePr/>
          <p:nvPr/>
        </p:nvGraphicFramePr>
        <p:xfrm>
          <a:off x="3252089" y="1751162"/>
          <a:ext cx="8290054" cy="4345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2178"/>
          <a:stretch/>
        </p:blipFill>
        <p:spPr>
          <a:xfrm rot="16200000">
            <a:off x="-1454548" y="1454548"/>
            <a:ext cx="6845301" cy="3936205"/>
          </a:xfrm>
          <a:prstGeom prst="rect">
            <a:avLst/>
          </a:prstGeom>
        </p:spPr>
      </p:pic>
      <p:sp>
        <p:nvSpPr>
          <p:cNvPr id="6" name="TextBox 5"/>
          <p:cNvSpPr txBox="1"/>
          <p:nvPr/>
        </p:nvSpPr>
        <p:spPr>
          <a:xfrm>
            <a:off x="3834705" y="1472561"/>
            <a:ext cx="1677261" cy="586914"/>
          </a:xfrm>
          <a:prstGeom prst="rect">
            <a:avLst/>
          </a:prstGeom>
          <a:noFill/>
        </p:spPr>
        <p:txBody>
          <a:bodyPr wrap="square" rtlCol="0">
            <a:spAutoFit/>
          </a:bodyPr>
          <a:lstStyle/>
          <a:p>
            <a:r>
              <a:rPr lang="en-GB" sz="3200" b="1" dirty="0">
                <a:solidFill>
                  <a:srgbClr val="034EA2"/>
                </a:solidFill>
                <a:latin typeface="Arial" panose="020B0604020202020204" pitchFamily="34" charset="0"/>
                <a:cs typeface="Arial" panose="020B0604020202020204" pitchFamily="34" charset="0"/>
              </a:rPr>
              <a:t>Agenda</a:t>
            </a:r>
          </a:p>
        </p:txBody>
      </p:sp>
      <p:sp>
        <p:nvSpPr>
          <p:cNvPr id="8" name="Content Placeholder 2"/>
          <p:cNvSpPr txBox="1">
            <a:spLocks/>
          </p:cNvSpPr>
          <p:nvPr/>
        </p:nvSpPr>
        <p:spPr>
          <a:xfrm>
            <a:off x="3834705" y="2641599"/>
            <a:ext cx="8053374" cy="2763295"/>
          </a:xfrm>
          <a:prstGeom prst="rect">
            <a:avLst/>
          </a:prstGeom>
        </p:spPr>
        <p:txBody>
          <a:bodyPr lIns="91440" tIns="45720" rIns="91440" bIns="45720" anchor="t"/>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lnSpc>
                <a:spcPct val="150000"/>
              </a:lnSpc>
              <a:spcBef>
                <a:spcPts val="0"/>
              </a:spcBef>
              <a:spcAft>
                <a:spcPts val="1600"/>
              </a:spcAft>
              <a:buClr>
                <a:srgbClr val="FFC000"/>
              </a:buClr>
              <a:buSzPct val="150000"/>
              <a:buFont typeface="+mj-lt"/>
              <a:buAutoNum type="arabicPeriod"/>
            </a:pPr>
            <a:r>
              <a:rPr lang="en-US" altLang="en-US" sz="1800" i="0" kern="0" dirty="0">
                <a:solidFill>
                  <a:schemeClr val="tx1">
                    <a:lumMod val="75000"/>
                    <a:lumOff val="25000"/>
                  </a:schemeClr>
                </a:solidFill>
                <a:cs typeface="Arial"/>
              </a:rPr>
              <a:t>2021-2027: monitoring committee – new features, suggested agenda points</a:t>
            </a:r>
          </a:p>
          <a:p>
            <a:pPr>
              <a:lnSpc>
                <a:spcPct val="150000"/>
              </a:lnSpc>
              <a:spcBef>
                <a:spcPts val="0"/>
              </a:spcBef>
              <a:spcAft>
                <a:spcPts val="1600"/>
              </a:spcAft>
              <a:buClr>
                <a:srgbClr val="FFC000"/>
              </a:buClr>
              <a:buSzPct val="150000"/>
              <a:buFont typeface="+mj-lt"/>
              <a:buAutoNum type="arabicPeriod"/>
            </a:pPr>
            <a:r>
              <a:rPr lang="en-US" altLang="en-US" sz="1800" i="0" kern="0" dirty="0">
                <a:solidFill>
                  <a:schemeClr val="tx1">
                    <a:lumMod val="75000"/>
                    <a:lumOff val="25000"/>
                  </a:schemeClr>
                </a:solidFill>
                <a:cs typeface="Arial"/>
              </a:rPr>
              <a:t>2021-2027: selection criteria – main new requirements</a:t>
            </a:r>
          </a:p>
        </p:txBody>
      </p:sp>
    </p:spTree>
    <p:extLst>
      <p:ext uri="{BB962C8B-B14F-4D97-AF65-F5344CB8AC3E}">
        <p14:creationId xmlns:p14="http://schemas.microsoft.com/office/powerpoint/2010/main" val="973313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3547" b="35527"/>
          <a:stretch/>
        </p:blipFill>
        <p:spPr>
          <a:xfrm>
            <a:off x="0" y="0"/>
            <a:ext cx="12192000" cy="3492500"/>
          </a:xfrm>
        </p:spPr>
      </p:pic>
      <p:sp>
        <p:nvSpPr>
          <p:cNvPr id="3" name="Title 2"/>
          <p:cNvSpPr>
            <a:spLocks noGrp="1"/>
          </p:cNvSpPr>
          <p:nvPr>
            <p:ph type="title"/>
          </p:nvPr>
        </p:nvSpPr>
        <p:spPr>
          <a:xfrm>
            <a:off x="1041400" y="2646643"/>
            <a:ext cx="10515600" cy="1074102"/>
          </a:xfrm>
        </p:spPr>
        <p:txBody>
          <a:bodyPr/>
          <a:lstStyle/>
          <a:p>
            <a:r>
              <a:rPr lang="es-ES" dirty="0">
                <a:solidFill>
                  <a:schemeClr val="accent5"/>
                </a:solidFill>
              </a:rPr>
              <a:t>1. </a:t>
            </a:r>
            <a:r>
              <a:rPr lang="en-US" dirty="0"/>
              <a:t>	2021-2027: monitoring committee</a:t>
            </a:r>
          </a:p>
        </p:txBody>
      </p:sp>
      <p:sp>
        <p:nvSpPr>
          <p:cNvPr id="6" name="Subtitle 2"/>
          <p:cNvSpPr txBox="1">
            <a:spLocks/>
          </p:cNvSpPr>
          <p:nvPr/>
        </p:nvSpPr>
        <p:spPr>
          <a:xfrm>
            <a:off x="2702559" y="5492805"/>
            <a:ext cx="8752087" cy="89775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IE" dirty="0">
                <a:solidFill>
                  <a:srgbClr val="4D4D4D"/>
                </a:solidFill>
              </a:rPr>
              <a:t>Andreas von Busch</a:t>
            </a:r>
            <a:endParaRPr lang="en-US" dirty="0">
              <a:solidFill>
                <a:srgbClr val="4D4D4D"/>
              </a:solidFill>
            </a:endParaRPr>
          </a:p>
          <a:p>
            <a:pPr algn="r"/>
            <a:endParaRPr lang="en-US" dirty="0">
              <a:solidFill>
                <a:srgbClr val="4D4D4D"/>
              </a:solidFill>
            </a:endParaRPr>
          </a:p>
        </p:txBody>
      </p:sp>
      <p:sp>
        <p:nvSpPr>
          <p:cNvPr id="7" name="Subtitle 2"/>
          <p:cNvSpPr txBox="1">
            <a:spLocks/>
          </p:cNvSpPr>
          <p:nvPr/>
        </p:nvSpPr>
        <p:spPr>
          <a:xfrm>
            <a:off x="1253466" y="3946707"/>
            <a:ext cx="10091468" cy="66006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rgbClr val="4D4D4D"/>
                </a:solidFill>
              </a:rPr>
              <a:t>New features; suggested agenda points</a:t>
            </a:r>
          </a:p>
        </p:txBody>
      </p:sp>
    </p:spTree>
    <p:extLst>
      <p:ext uri="{BB962C8B-B14F-4D97-AF65-F5344CB8AC3E}">
        <p14:creationId xmlns:p14="http://schemas.microsoft.com/office/powerpoint/2010/main" val="2584615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spcAft>
                <a:spcPts val="600"/>
              </a:spcAft>
            </a:pPr>
            <a:r>
              <a:rPr lang="en-GB" sz="2200" dirty="0"/>
              <a:t>The </a:t>
            </a:r>
            <a:r>
              <a:rPr lang="en-GB" sz="2200" b="1" dirty="0"/>
              <a:t>Common Provisions Regulation (CPR)</a:t>
            </a:r>
            <a:r>
              <a:rPr lang="en-US" sz="2200" dirty="0"/>
              <a:t>: </a:t>
            </a:r>
            <a:r>
              <a:rPr lang="en-GB" sz="2200" dirty="0"/>
              <a:t>incl. also the common provisions related to the MC - for the CPR Funds – with only a few Articles applicable also to Interreg programmes: Art. 8, 38-40, 44(6), 53(2), 72(1)+75, Annex III</a:t>
            </a:r>
          </a:p>
          <a:p>
            <a:pPr marL="0" lvl="0" indent="0">
              <a:spcAft>
                <a:spcPts val="600"/>
              </a:spcAft>
              <a:buNone/>
            </a:pPr>
            <a:endParaRPr lang="en-GB" sz="2200" dirty="0"/>
          </a:p>
          <a:p>
            <a:pPr lvl="0">
              <a:spcAft>
                <a:spcPts val="600"/>
              </a:spcAft>
            </a:pPr>
            <a:r>
              <a:rPr lang="en-GB" sz="2200" dirty="0"/>
              <a:t>The </a:t>
            </a:r>
            <a:r>
              <a:rPr lang="en-GB" sz="2200" b="1" dirty="0"/>
              <a:t>European code of conduct on partnership</a:t>
            </a:r>
            <a:r>
              <a:rPr lang="en-GB" sz="2200" dirty="0"/>
              <a:t> (ECCP) with requirements/recommendations of good practices as regards the partners selected, the rules of procedure, involvement of relevant partners in the preparation of calls for proposals and in monitoring and evaluation of programmes, use of the Funds to strengthen the institutional capacity of relevant partners. In accordance with Art. 8(4) CPR, the organisation and implementation of partnership shall be carried out in accordance with the ECCP that continues to apply to the CPR Funds. </a:t>
            </a:r>
          </a:p>
          <a:p>
            <a:endParaRPr lang="es-ES" dirty="0"/>
          </a:p>
        </p:txBody>
      </p:sp>
      <p:sp>
        <p:nvSpPr>
          <p:cNvPr id="3" name="Title 2"/>
          <p:cNvSpPr>
            <a:spLocks noGrp="1"/>
          </p:cNvSpPr>
          <p:nvPr>
            <p:ph type="title"/>
          </p:nvPr>
        </p:nvSpPr>
        <p:spPr/>
        <p:txBody>
          <a:bodyPr/>
          <a:lstStyle/>
          <a:p>
            <a:r>
              <a:rPr lang="es-ES" dirty="0" err="1"/>
              <a:t>Regulatory</a:t>
            </a:r>
            <a:r>
              <a:rPr lang="es-ES" dirty="0"/>
              <a:t> </a:t>
            </a:r>
            <a:r>
              <a:rPr lang="es-ES" dirty="0" err="1"/>
              <a:t>references</a:t>
            </a:r>
            <a:endParaRPr lang="es-ES" dirty="0"/>
          </a:p>
        </p:txBody>
      </p:sp>
    </p:spTree>
    <p:extLst>
      <p:ext uri="{BB962C8B-B14F-4D97-AF65-F5344CB8AC3E}">
        <p14:creationId xmlns:p14="http://schemas.microsoft.com/office/powerpoint/2010/main" val="1463865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0722" y="482860"/>
            <a:ext cx="12008678" cy="782357"/>
          </a:xfrm>
        </p:spPr>
        <p:txBody>
          <a:bodyPr/>
          <a:lstStyle/>
          <a:p>
            <a:r>
              <a:rPr lang="en-IE" sz="3800" dirty="0"/>
              <a:t>Regulatory functions of the monitoring committee – </a:t>
            </a:r>
            <a:br>
              <a:rPr lang="en-IE" sz="3800" dirty="0"/>
            </a:br>
            <a:r>
              <a:rPr lang="en-IE" sz="3800" dirty="0"/>
              <a:t>Points to be discussed (1) </a:t>
            </a:r>
            <a:endParaRPr lang="es-ES" sz="3800" dirty="0"/>
          </a:p>
        </p:txBody>
      </p:sp>
      <p:graphicFrame>
        <p:nvGraphicFramePr>
          <p:cNvPr id="2" name="Diagram 1"/>
          <p:cNvGraphicFramePr/>
          <p:nvPr/>
        </p:nvGraphicFramePr>
        <p:xfrm>
          <a:off x="812800" y="1265217"/>
          <a:ext cx="109982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32-Point Star 7"/>
          <p:cNvSpPr/>
          <p:nvPr/>
        </p:nvSpPr>
        <p:spPr>
          <a:xfrm>
            <a:off x="8602579" y="3974550"/>
            <a:ext cx="3208421" cy="1796716"/>
          </a:xfrm>
          <a:prstGeom prst="star32">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a:p>
            <a:pPr algn="ctr"/>
            <a:r>
              <a:rPr lang="en-IE" dirty="0"/>
              <a:t>New Art. 75 </a:t>
            </a:r>
            <a:r>
              <a:rPr lang="en-GB" dirty="0"/>
              <a:t>Support of the work of the MC by the MA</a:t>
            </a:r>
          </a:p>
          <a:p>
            <a:pPr algn="ctr"/>
            <a:endParaRPr lang="en-GB" dirty="0"/>
          </a:p>
        </p:txBody>
      </p:sp>
    </p:spTree>
    <p:extLst>
      <p:ext uri="{BB962C8B-B14F-4D97-AF65-F5344CB8AC3E}">
        <p14:creationId xmlns:p14="http://schemas.microsoft.com/office/powerpoint/2010/main" val="2042304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3547" b="35527"/>
          <a:stretch/>
        </p:blipFill>
        <p:spPr>
          <a:xfrm>
            <a:off x="0" y="0"/>
            <a:ext cx="12192000" cy="3492500"/>
          </a:xfrm>
        </p:spPr>
      </p:pic>
      <p:sp>
        <p:nvSpPr>
          <p:cNvPr id="3" name="Title 2"/>
          <p:cNvSpPr>
            <a:spLocks noGrp="1"/>
          </p:cNvSpPr>
          <p:nvPr>
            <p:ph type="title"/>
          </p:nvPr>
        </p:nvSpPr>
        <p:spPr>
          <a:xfrm>
            <a:off x="1041400" y="2646643"/>
            <a:ext cx="10515600" cy="1074102"/>
          </a:xfrm>
        </p:spPr>
        <p:txBody>
          <a:bodyPr/>
          <a:lstStyle/>
          <a:p>
            <a:r>
              <a:rPr lang="es-ES" dirty="0">
                <a:solidFill>
                  <a:schemeClr val="accent5"/>
                </a:solidFill>
              </a:rPr>
              <a:t>2. </a:t>
            </a:r>
            <a:r>
              <a:rPr lang="en-US" dirty="0"/>
              <a:t>	2021-2027 Selection criteria</a:t>
            </a:r>
          </a:p>
        </p:txBody>
      </p:sp>
      <p:sp>
        <p:nvSpPr>
          <p:cNvPr id="6" name="Subtitle 2"/>
          <p:cNvSpPr txBox="1">
            <a:spLocks/>
          </p:cNvSpPr>
          <p:nvPr/>
        </p:nvSpPr>
        <p:spPr>
          <a:xfrm>
            <a:off x="2702559" y="5492805"/>
            <a:ext cx="8752087" cy="89775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dirty="0">
                <a:solidFill>
                  <a:srgbClr val="4D4D4D"/>
                </a:solidFill>
              </a:rPr>
              <a:t>Andreas von Busch</a:t>
            </a:r>
          </a:p>
          <a:p>
            <a:pPr algn="r"/>
            <a:endParaRPr lang="en-US" dirty="0">
              <a:solidFill>
                <a:srgbClr val="4D4D4D"/>
              </a:solidFill>
            </a:endParaRPr>
          </a:p>
        </p:txBody>
      </p:sp>
      <p:sp>
        <p:nvSpPr>
          <p:cNvPr id="7" name="Subtitle 2"/>
          <p:cNvSpPr txBox="1">
            <a:spLocks/>
          </p:cNvSpPr>
          <p:nvPr/>
        </p:nvSpPr>
        <p:spPr>
          <a:xfrm>
            <a:off x="1253466" y="3946707"/>
            <a:ext cx="10091468" cy="66006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srgbClr val="4D4D4D"/>
              </a:solidFill>
            </a:endParaRPr>
          </a:p>
        </p:txBody>
      </p:sp>
    </p:spTree>
    <p:extLst>
      <p:ext uri="{BB962C8B-B14F-4D97-AF65-F5344CB8AC3E}">
        <p14:creationId xmlns:p14="http://schemas.microsoft.com/office/powerpoint/2010/main" val="1590071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308683"/>
            <a:ext cx="10905699" cy="4398846"/>
          </a:xfrm>
        </p:spPr>
        <p:txBody>
          <a:bodyPr/>
          <a:lstStyle/>
          <a:p>
            <a:pPr>
              <a:spcAft>
                <a:spcPts val="600"/>
              </a:spcAft>
            </a:pPr>
            <a:r>
              <a:rPr lang="es-ES" dirty="0" err="1"/>
              <a:t>Article</a:t>
            </a:r>
            <a:r>
              <a:rPr lang="es-ES" dirty="0"/>
              <a:t> 40(2): </a:t>
            </a:r>
          </a:p>
          <a:p>
            <a:pPr lvl="1">
              <a:spcAft>
                <a:spcPts val="600"/>
              </a:spcAft>
            </a:pPr>
            <a:r>
              <a:rPr lang="es-ES" sz="1800" dirty="0"/>
              <a:t>MC </a:t>
            </a:r>
            <a:r>
              <a:rPr lang="es-ES" sz="1800" dirty="0" err="1"/>
              <a:t>approves</a:t>
            </a:r>
            <a:r>
              <a:rPr lang="es-ES" sz="1800" dirty="0"/>
              <a:t> </a:t>
            </a:r>
            <a:r>
              <a:rPr lang="en-GB" sz="1800" dirty="0"/>
              <a:t>the methodology and criteria used for the selection of operations; </a:t>
            </a:r>
          </a:p>
          <a:p>
            <a:pPr lvl="1">
              <a:spcAft>
                <a:spcPts val="600"/>
              </a:spcAft>
            </a:pPr>
            <a:r>
              <a:rPr lang="en-GB" sz="1800" dirty="0">
                <a:solidFill>
                  <a:srgbClr val="00B050"/>
                </a:solidFill>
              </a:rPr>
              <a:t>At the request of the Commission, the methodology and criteria used for the selection of operations, including any changes thereto, </a:t>
            </a:r>
            <a:r>
              <a:rPr lang="en-GB" sz="1800" u="sng" dirty="0">
                <a:solidFill>
                  <a:srgbClr val="00B050"/>
                </a:solidFill>
              </a:rPr>
              <a:t>shall be submitted to the Commission at least 15 working days prior to their submission to the monitoring committee</a:t>
            </a:r>
            <a:endParaRPr lang="es-ES" sz="1800" u="sng" dirty="0">
              <a:solidFill>
                <a:srgbClr val="00B050"/>
              </a:solidFill>
            </a:endParaRPr>
          </a:p>
          <a:p>
            <a:pPr>
              <a:spcAft>
                <a:spcPts val="600"/>
              </a:spcAft>
            </a:pPr>
            <a:r>
              <a:rPr lang="es-ES" dirty="0" err="1"/>
              <a:t>Article</a:t>
            </a:r>
            <a:r>
              <a:rPr lang="es-ES" dirty="0"/>
              <a:t> 73: </a:t>
            </a:r>
          </a:p>
          <a:p>
            <a:pPr lvl="1">
              <a:spcAft>
                <a:spcPts val="600"/>
              </a:spcAft>
            </a:pPr>
            <a:r>
              <a:rPr lang="en-GB" sz="1800" dirty="0"/>
              <a:t>Criteria and procedures which are non‑discriminatory, transparent, ensure accessibility to persons with disabilities, ensure gender equality, and take account of the </a:t>
            </a:r>
            <a:r>
              <a:rPr lang="en-GB" sz="1800" dirty="0">
                <a:solidFill>
                  <a:srgbClr val="00B050"/>
                </a:solidFill>
              </a:rPr>
              <a:t>Charter of Fundamental Rights</a:t>
            </a:r>
            <a:r>
              <a:rPr lang="en-GB" sz="1800" dirty="0"/>
              <a:t>, sustainable development principle and EU environment acquis</a:t>
            </a:r>
          </a:p>
          <a:p>
            <a:pPr lvl="1">
              <a:spcAft>
                <a:spcPts val="600"/>
              </a:spcAft>
            </a:pPr>
            <a:r>
              <a:rPr lang="en-GB" sz="1800" dirty="0"/>
              <a:t>The criteria and procedures shall ensure that the </a:t>
            </a:r>
            <a:r>
              <a:rPr lang="en-GB" sz="1800" dirty="0">
                <a:solidFill>
                  <a:srgbClr val="00B050"/>
                </a:solidFill>
              </a:rPr>
              <a:t>operations to be selected are prioritised with a view to maximising the contribution of Union funding towards the achievement of the objectives of the programme</a:t>
            </a:r>
          </a:p>
          <a:p>
            <a:pPr marL="457200" lvl="1" indent="0">
              <a:spcAft>
                <a:spcPts val="600"/>
              </a:spcAft>
              <a:buNone/>
            </a:pPr>
            <a:endParaRPr lang="en-GB" sz="1800" dirty="0">
              <a:solidFill>
                <a:srgbClr val="00B050"/>
              </a:solidFill>
            </a:endParaRPr>
          </a:p>
          <a:p>
            <a:pPr marL="0" indent="0">
              <a:spcAft>
                <a:spcPts val="600"/>
              </a:spcAft>
              <a:buNone/>
            </a:pPr>
            <a:r>
              <a:rPr lang="es-ES" sz="1400" dirty="0">
                <a:solidFill>
                  <a:schemeClr val="bg1">
                    <a:lumMod val="50000"/>
                  </a:schemeClr>
                </a:solidFill>
              </a:rPr>
              <a:t>* </a:t>
            </a:r>
            <a:r>
              <a:rPr lang="es-ES" sz="1400" dirty="0" err="1">
                <a:solidFill>
                  <a:schemeClr val="bg1">
                    <a:lumMod val="50000"/>
                  </a:schemeClr>
                </a:solidFill>
              </a:rPr>
              <a:t>Some</a:t>
            </a:r>
            <a:r>
              <a:rPr lang="es-ES" sz="1400" dirty="0">
                <a:solidFill>
                  <a:schemeClr val="bg1">
                    <a:lumMod val="50000"/>
                  </a:schemeClr>
                </a:solidFill>
              </a:rPr>
              <a:t> </a:t>
            </a:r>
            <a:r>
              <a:rPr lang="es-ES" sz="1400" dirty="0" err="1">
                <a:solidFill>
                  <a:schemeClr val="bg1">
                    <a:lumMod val="50000"/>
                  </a:schemeClr>
                </a:solidFill>
              </a:rPr>
              <a:t>features</a:t>
            </a:r>
            <a:r>
              <a:rPr lang="es-ES" sz="1400" dirty="0">
                <a:solidFill>
                  <a:schemeClr val="bg1">
                    <a:lumMod val="50000"/>
                  </a:schemeClr>
                </a:solidFill>
              </a:rPr>
              <a:t> </a:t>
            </a:r>
            <a:r>
              <a:rPr lang="es-ES" sz="1400" dirty="0" err="1">
                <a:solidFill>
                  <a:schemeClr val="bg1">
                    <a:lumMod val="50000"/>
                  </a:schemeClr>
                </a:solidFill>
              </a:rPr>
              <a:t>marked</a:t>
            </a:r>
            <a:r>
              <a:rPr lang="es-ES" sz="1400" dirty="0">
                <a:solidFill>
                  <a:schemeClr val="bg1">
                    <a:lumMod val="50000"/>
                  </a:schemeClr>
                </a:solidFill>
              </a:rPr>
              <a:t> in </a:t>
            </a:r>
            <a:r>
              <a:rPr lang="es-ES" sz="1400" dirty="0" err="1">
                <a:solidFill>
                  <a:srgbClr val="00B050"/>
                </a:solidFill>
              </a:rPr>
              <a:t>green</a:t>
            </a:r>
            <a:r>
              <a:rPr lang="es-ES" sz="1400" dirty="0">
                <a:solidFill>
                  <a:schemeClr val="bg1">
                    <a:lumMod val="50000"/>
                  </a:schemeClr>
                </a:solidFill>
              </a:rPr>
              <a:t> are </a:t>
            </a:r>
            <a:r>
              <a:rPr lang="es-ES" sz="1400" dirty="0" err="1">
                <a:solidFill>
                  <a:schemeClr val="bg1">
                    <a:lumMod val="50000"/>
                  </a:schemeClr>
                </a:solidFill>
              </a:rPr>
              <a:t>not</a:t>
            </a:r>
            <a:r>
              <a:rPr lang="es-ES" sz="1400" dirty="0">
                <a:solidFill>
                  <a:schemeClr val="bg1">
                    <a:lumMod val="50000"/>
                  </a:schemeClr>
                </a:solidFill>
              </a:rPr>
              <a:t> </a:t>
            </a:r>
            <a:r>
              <a:rPr lang="es-ES" sz="1400" dirty="0" err="1">
                <a:solidFill>
                  <a:schemeClr val="bg1">
                    <a:lumMod val="50000"/>
                  </a:schemeClr>
                </a:solidFill>
              </a:rPr>
              <a:t>entirely</a:t>
            </a:r>
            <a:r>
              <a:rPr lang="es-ES" sz="1400" dirty="0">
                <a:solidFill>
                  <a:schemeClr val="bg1">
                    <a:lumMod val="50000"/>
                  </a:schemeClr>
                </a:solidFill>
              </a:rPr>
              <a:t> new </a:t>
            </a:r>
            <a:r>
              <a:rPr lang="es-ES" sz="1400" dirty="0" err="1">
                <a:solidFill>
                  <a:schemeClr val="bg1">
                    <a:lumMod val="50000"/>
                  </a:schemeClr>
                </a:solidFill>
              </a:rPr>
              <a:t>but</a:t>
            </a:r>
            <a:r>
              <a:rPr lang="es-ES" sz="1400" dirty="0">
                <a:solidFill>
                  <a:schemeClr val="bg1">
                    <a:lumMod val="50000"/>
                  </a:schemeClr>
                </a:solidFill>
              </a:rPr>
              <a:t> </a:t>
            </a:r>
            <a:r>
              <a:rPr lang="es-ES" sz="1400" dirty="0" err="1">
                <a:solidFill>
                  <a:schemeClr val="bg1">
                    <a:lumMod val="50000"/>
                  </a:schemeClr>
                </a:solidFill>
              </a:rPr>
              <a:t>were</a:t>
            </a:r>
            <a:r>
              <a:rPr lang="es-ES" sz="1400" dirty="0">
                <a:solidFill>
                  <a:schemeClr val="bg1">
                    <a:lumMod val="50000"/>
                  </a:schemeClr>
                </a:solidFill>
              </a:rPr>
              <a:t> </a:t>
            </a:r>
            <a:r>
              <a:rPr lang="es-ES" sz="1400" dirty="0" err="1">
                <a:solidFill>
                  <a:schemeClr val="bg1">
                    <a:lumMod val="50000"/>
                  </a:schemeClr>
                </a:solidFill>
              </a:rPr>
              <a:t>used</a:t>
            </a:r>
            <a:r>
              <a:rPr lang="es-ES" sz="1400" dirty="0">
                <a:solidFill>
                  <a:schemeClr val="bg1">
                    <a:lumMod val="50000"/>
                  </a:schemeClr>
                </a:solidFill>
              </a:rPr>
              <a:t> in </a:t>
            </a:r>
            <a:r>
              <a:rPr lang="es-ES" sz="1400" dirty="0" err="1">
                <a:solidFill>
                  <a:schemeClr val="bg1">
                    <a:lumMod val="50000"/>
                  </a:schemeClr>
                </a:solidFill>
              </a:rPr>
              <a:t>practice</a:t>
            </a:r>
            <a:r>
              <a:rPr lang="es-ES" sz="1400" dirty="0">
                <a:solidFill>
                  <a:schemeClr val="bg1">
                    <a:lumMod val="50000"/>
                  </a:schemeClr>
                </a:solidFill>
              </a:rPr>
              <a:t> </a:t>
            </a:r>
            <a:r>
              <a:rPr lang="es-ES" sz="1400" dirty="0" err="1">
                <a:solidFill>
                  <a:schemeClr val="bg1">
                    <a:lumMod val="50000"/>
                  </a:schemeClr>
                </a:solidFill>
              </a:rPr>
              <a:t>although</a:t>
            </a:r>
            <a:r>
              <a:rPr lang="es-ES" sz="1400" dirty="0">
                <a:solidFill>
                  <a:schemeClr val="bg1">
                    <a:lumMod val="50000"/>
                  </a:schemeClr>
                </a:solidFill>
              </a:rPr>
              <a:t> </a:t>
            </a:r>
            <a:r>
              <a:rPr lang="es-ES" sz="1400" dirty="0" err="1">
                <a:solidFill>
                  <a:schemeClr val="bg1">
                    <a:lumMod val="50000"/>
                  </a:schemeClr>
                </a:solidFill>
              </a:rPr>
              <a:t>not</a:t>
            </a:r>
            <a:r>
              <a:rPr lang="es-ES" sz="1400" dirty="0">
                <a:solidFill>
                  <a:schemeClr val="bg1">
                    <a:lumMod val="50000"/>
                  </a:schemeClr>
                </a:solidFill>
              </a:rPr>
              <a:t> </a:t>
            </a:r>
            <a:r>
              <a:rPr lang="es-ES" sz="1400" dirty="0" err="1">
                <a:solidFill>
                  <a:schemeClr val="bg1">
                    <a:lumMod val="50000"/>
                  </a:schemeClr>
                </a:solidFill>
              </a:rPr>
              <a:t>featuring</a:t>
            </a:r>
            <a:r>
              <a:rPr lang="es-ES" sz="1400" dirty="0">
                <a:solidFill>
                  <a:schemeClr val="bg1">
                    <a:lumMod val="50000"/>
                  </a:schemeClr>
                </a:solidFill>
              </a:rPr>
              <a:t> in 2014-20 CPR </a:t>
            </a:r>
            <a:r>
              <a:rPr lang="es-ES" sz="1400" dirty="0" err="1">
                <a:solidFill>
                  <a:schemeClr val="bg1">
                    <a:lumMod val="50000"/>
                  </a:schemeClr>
                </a:solidFill>
              </a:rPr>
              <a:t>or</a:t>
            </a:r>
            <a:r>
              <a:rPr lang="es-ES" sz="1400" dirty="0">
                <a:solidFill>
                  <a:schemeClr val="bg1">
                    <a:lumMod val="50000"/>
                  </a:schemeClr>
                </a:solidFill>
              </a:rPr>
              <a:t> </a:t>
            </a:r>
            <a:r>
              <a:rPr lang="es-ES" sz="1400" dirty="0" err="1">
                <a:solidFill>
                  <a:schemeClr val="bg1">
                    <a:lumMod val="50000"/>
                  </a:schemeClr>
                </a:solidFill>
              </a:rPr>
              <a:t>were</a:t>
            </a:r>
            <a:r>
              <a:rPr lang="es-ES" sz="1400" dirty="0">
                <a:solidFill>
                  <a:schemeClr val="bg1">
                    <a:lumMod val="50000"/>
                  </a:schemeClr>
                </a:solidFill>
              </a:rPr>
              <a:t> </a:t>
            </a:r>
            <a:r>
              <a:rPr lang="es-ES" sz="1400" dirty="0" err="1">
                <a:solidFill>
                  <a:schemeClr val="bg1">
                    <a:lumMod val="50000"/>
                  </a:schemeClr>
                </a:solidFill>
              </a:rPr>
              <a:t>somewhat</a:t>
            </a:r>
            <a:r>
              <a:rPr lang="es-ES" sz="1400" dirty="0">
                <a:solidFill>
                  <a:schemeClr val="bg1">
                    <a:lumMod val="50000"/>
                  </a:schemeClr>
                </a:solidFill>
              </a:rPr>
              <a:t> </a:t>
            </a:r>
            <a:r>
              <a:rPr lang="es-ES" sz="1400" dirty="0" err="1">
                <a:solidFill>
                  <a:schemeClr val="bg1">
                    <a:lumMod val="50000"/>
                  </a:schemeClr>
                </a:solidFill>
              </a:rPr>
              <a:t>modified</a:t>
            </a:r>
            <a:r>
              <a:rPr lang="es-ES" sz="1400" dirty="0">
                <a:solidFill>
                  <a:schemeClr val="bg1">
                    <a:lumMod val="50000"/>
                  </a:schemeClr>
                </a:solidFill>
              </a:rPr>
              <a:t>)</a:t>
            </a:r>
          </a:p>
          <a:p>
            <a:pPr marL="0" indent="0">
              <a:spcAft>
                <a:spcPts val="600"/>
              </a:spcAft>
              <a:buNone/>
            </a:pPr>
            <a:endParaRPr lang="es-ES" dirty="0"/>
          </a:p>
          <a:p>
            <a:endParaRPr lang="en-GB" dirty="0"/>
          </a:p>
        </p:txBody>
      </p:sp>
      <p:sp>
        <p:nvSpPr>
          <p:cNvPr id="3" name="Title 2"/>
          <p:cNvSpPr>
            <a:spLocks noGrp="1"/>
          </p:cNvSpPr>
          <p:nvPr>
            <p:ph type="title"/>
          </p:nvPr>
        </p:nvSpPr>
        <p:spPr>
          <a:xfrm>
            <a:off x="970722" y="482860"/>
            <a:ext cx="10515600" cy="708377"/>
          </a:xfrm>
        </p:spPr>
        <p:txBody>
          <a:bodyPr/>
          <a:lstStyle/>
          <a:p>
            <a:r>
              <a:rPr lang="en-IE" dirty="0"/>
              <a:t>Selection criteria – new features</a:t>
            </a:r>
            <a:endParaRPr lang="en-GB" dirty="0"/>
          </a:p>
        </p:txBody>
      </p:sp>
    </p:spTree>
    <p:extLst>
      <p:ext uri="{BB962C8B-B14F-4D97-AF65-F5344CB8AC3E}">
        <p14:creationId xmlns:p14="http://schemas.microsoft.com/office/powerpoint/2010/main" val="903727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53600" y="5915025"/>
            <a:ext cx="2114550" cy="657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ontent Placeholder 1"/>
          <p:cNvSpPr>
            <a:spLocks noGrp="1"/>
          </p:cNvSpPr>
          <p:nvPr>
            <p:ph idx="1"/>
          </p:nvPr>
        </p:nvSpPr>
        <p:spPr>
          <a:xfrm>
            <a:off x="838199" y="1191238"/>
            <a:ext cx="10905699" cy="5381012"/>
          </a:xfrm>
        </p:spPr>
        <p:txBody>
          <a:bodyPr/>
          <a:lstStyle/>
          <a:p>
            <a:pPr>
              <a:spcAft>
                <a:spcPts val="600"/>
              </a:spcAft>
            </a:pPr>
            <a:r>
              <a:rPr lang="en-GB" sz="2200" dirty="0"/>
              <a:t>Ensure that selected operations comply with the programme, including consistency with the relevant strategies, as well as provide an effective contribution to the SO;</a:t>
            </a:r>
          </a:p>
          <a:p>
            <a:pPr lvl="1">
              <a:spcAft>
                <a:spcPts val="300"/>
              </a:spcAft>
            </a:pPr>
            <a:r>
              <a:rPr lang="en-GB" sz="1700" dirty="0">
                <a:solidFill>
                  <a:srgbClr val="00B050"/>
                </a:solidFill>
              </a:rPr>
              <a:t>operations which fall within the scope of an enabling condition to be consistent with the corresponding strategies;</a:t>
            </a:r>
          </a:p>
          <a:p>
            <a:pPr lvl="1">
              <a:spcAft>
                <a:spcPts val="300"/>
              </a:spcAft>
            </a:pPr>
            <a:r>
              <a:rPr lang="en-GB" sz="1700" dirty="0">
                <a:solidFill>
                  <a:srgbClr val="00B050"/>
                </a:solidFill>
              </a:rPr>
              <a:t>operations to present the best relationship between the amount of support, the activities undertaken and the achievement of objectives;</a:t>
            </a:r>
          </a:p>
          <a:p>
            <a:pPr lvl="1">
              <a:spcAft>
                <a:spcPts val="300"/>
              </a:spcAft>
            </a:pPr>
            <a:r>
              <a:rPr lang="en-GB" sz="1700" dirty="0"/>
              <a:t>financial sustainability of beneficiary to have the necessary financial resources and mechanisms to cover operation and maintenance costs;</a:t>
            </a:r>
          </a:p>
          <a:p>
            <a:pPr lvl="1">
              <a:spcAft>
                <a:spcPts val="300"/>
              </a:spcAft>
            </a:pPr>
            <a:r>
              <a:rPr lang="en-GB" sz="1700" dirty="0">
                <a:solidFill>
                  <a:srgbClr val="00B050"/>
                </a:solidFill>
              </a:rPr>
              <a:t>EIA (or screening);</a:t>
            </a:r>
          </a:p>
          <a:p>
            <a:pPr lvl="1">
              <a:spcAft>
                <a:spcPts val="300"/>
              </a:spcAft>
            </a:pPr>
            <a:r>
              <a:rPr lang="en-GB" sz="1700" dirty="0"/>
              <a:t>fall within the scope of the Fund concerned and are attributed to a type of intervention;</a:t>
            </a:r>
          </a:p>
          <a:p>
            <a:pPr lvl="1">
              <a:spcAft>
                <a:spcPts val="300"/>
              </a:spcAft>
            </a:pPr>
            <a:r>
              <a:rPr lang="en-GB" sz="1700" dirty="0">
                <a:solidFill>
                  <a:srgbClr val="00B050"/>
                </a:solidFill>
              </a:rPr>
              <a:t>do not include activities which were part of an operation subject to relocation or which would constitute a transfer of a productive activity;</a:t>
            </a:r>
          </a:p>
          <a:p>
            <a:pPr lvl="1">
              <a:spcAft>
                <a:spcPts val="300"/>
              </a:spcAft>
            </a:pPr>
            <a:r>
              <a:rPr lang="en-GB" sz="1700" dirty="0">
                <a:solidFill>
                  <a:srgbClr val="00B050"/>
                </a:solidFill>
              </a:rPr>
              <a:t>operations not directly affected by a reasoned opinion in respect of infringement;</a:t>
            </a:r>
          </a:p>
          <a:p>
            <a:pPr lvl="1">
              <a:spcAft>
                <a:spcPts val="300"/>
              </a:spcAft>
            </a:pPr>
            <a:r>
              <a:rPr lang="en-GB" sz="1700" dirty="0">
                <a:solidFill>
                  <a:srgbClr val="00B050"/>
                </a:solidFill>
              </a:rPr>
              <a:t>climate proofing of investments in infrastructure with lifespan of at least 5 years;</a:t>
            </a:r>
          </a:p>
        </p:txBody>
      </p:sp>
      <p:sp>
        <p:nvSpPr>
          <p:cNvPr id="3" name="Title 2"/>
          <p:cNvSpPr>
            <a:spLocks noGrp="1"/>
          </p:cNvSpPr>
          <p:nvPr>
            <p:ph type="title"/>
          </p:nvPr>
        </p:nvSpPr>
        <p:spPr>
          <a:xfrm>
            <a:off x="970722" y="482861"/>
            <a:ext cx="10515600" cy="708378"/>
          </a:xfrm>
        </p:spPr>
        <p:txBody>
          <a:bodyPr/>
          <a:lstStyle/>
          <a:p>
            <a:r>
              <a:rPr lang="es-ES" dirty="0" err="1"/>
              <a:t>Selection</a:t>
            </a:r>
            <a:r>
              <a:rPr lang="es-ES" dirty="0"/>
              <a:t> </a:t>
            </a:r>
            <a:r>
              <a:rPr lang="es-ES" dirty="0" err="1"/>
              <a:t>criteria</a:t>
            </a:r>
            <a:r>
              <a:rPr lang="es-ES" dirty="0"/>
              <a:t> – new </a:t>
            </a:r>
            <a:r>
              <a:rPr lang="es-ES" dirty="0" err="1"/>
              <a:t>features</a:t>
            </a:r>
            <a:endParaRPr lang="en-GB" dirty="0"/>
          </a:p>
        </p:txBody>
      </p:sp>
    </p:spTree>
    <p:extLst>
      <p:ext uri="{BB962C8B-B14F-4D97-AF65-F5344CB8AC3E}">
        <p14:creationId xmlns:p14="http://schemas.microsoft.com/office/powerpoint/2010/main" val="3939456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265217"/>
            <a:ext cx="10905699" cy="4442312"/>
          </a:xfrm>
        </p:spPr>
        <p:txBody>
          <a:bodyPr/>
          <a:lstStyle/>
          <a:p>
            <a:r>
              <a:rPr lang="en-GB" dirty="0">
                <a:solidFill>
                  <a:srgbClr val="00B050"/>
                </a:solidFill>
              </a:rPr>
              <a:t>For operations attributed a Seal of Excellence, or operations selected under a programme co‑funded by Horizon Europe, the managing authority may decide to grant support from the ERDF or the ESF+ directly</a:t>
            </a:r>
          </a:p>
          <a:p>
            <a:r>
              <a:rPr lang="en-GB" dirty="0">
                <a:solidFill>
                  <a:srgbClr val="00B050"/>
                </a:solidFill>
              </a:rPr>
              <a:t>When OSI selected MA to inform COM within 1 month and provide all relevant information to COM</a:t>
            </a:r>
          </a:p>
          <a:p>
            <a:r>
              <a:rPr lang="en-IE" dirty="0">
                <a:solidFill>
                  <a:srgbClr val="00B050"/>
                </a:solidFill>
              </a:rPr>
              <a:t>Recital 60: </a:t>
            </a:r>
            <a:r>
              <a:rPr lang="en-GB" dirty="0">
                <a:solidFill>
                  <a:srgbClr val="00B050"/>
                </a:solidFill>
              </a:rPr>
              <a:t>competitive or non‑competitive procedures allowed, provided that criteria used are non‑discriminatory, inclusive and transparent and the operations selected maximise the contribution of the Union funding and are in line with the horizontal principles + ensure the climate proofing of investments and prioritise operations that respect the ‘energy efficiency first’ principle</a:t>
            </a:r>
          </a:p>
        </p:txBody>
      </p:sp>
      <p:sp>
        <p:nvSpPr>
          <p:cNvPr id="3" name="Title 2"/>
          <p:cNvSpPr>
            <a:spLocks noGrp="1"/>
          </p:cNvSpPr>
          <p:nvPr>
            <p:ph type="title"/>
          </p:nvPr>
        </p:nvSpPr>
        <p:spPr>
          <a:xfrm>
            <a:off x="970722" y="482860"/>
            <a:ext cx="10515600" cy="641265"/>
          </a:xfrm>
        </p:spPr>
        <p:txBody>
          <a:bodyPr/>
          <a:lstStyle/>
          <a:p>
            <a:r>
              <a:rPr lang="es-ES" dirty="0" err="1"/>
              <a:t>Selection</a:t>
            </a:r>
            <a:r>
              <a:rPr lang="es-ES" dirty="0"/>
              <a:t> </a:t>
            </a:r>
            <a:r>
              <a:rPr lang="es-ES" dirty="0" err="1"/>
              <a:t>criteria</a:t>
            </a:r>
            <a:r>
              <a:rPr lang="es-ES" dirty="0"/>
              <a:t> – new </a:t>
            </a:r>
            <a:r>
              <a:rPr lang="es-ES" dirty="0" err="1"/>
              <a:t>features</a:t>
            </a:r>
            <a:endParaRPr lang="en-GB" dirty="0"/>
          </a:p>
        </p:txBody>
      </p:sp>
    </p:spTree>
    <p:extLst>
      <p:ext uri="{BB962C8B-B14F-4D97-AF65-F5344CB8AC3E}">
        <p14:creationId xmlns:p14="http://schemas.microsoft.com/office/powerpoint/2010/main" val="1614845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BF7E5C-EB11-49C7-9A88-C92BC40B6B75}"/>
              </a:ext>
            </a:extLst>
          </p:cNvPr>
          <p:cNvSpPr>
            <a:spLocks noGrp="1"/>
          </p:cNvSpPr>
          <p:nvPr>
            <p:ph type="title"/>
          </p:nvPr>
        </p:nvSpPr>
        <p:spPr/>
        <p:txBody>
          <a:bodyPr/>
          <a:lstStyle/>
          <a:p>
            <a:r>
              <a:rPr lang="cs-CZ" dirty="0"/>
              <a:t>Statut MV IROP</a:t>
            </a:r>
          </a:p>
        </p:txBody>
      </p:sp>
      <p:sp>
        <p:nvSpPr>
          <p:cNvPr id="3" name="Zástupný obsah 2">
            <a:extLst>
              <a:ext uri="{FF2B5EF4-FFF2-40B4-BE49-F238E27FC236}">
                <a16:creationId xmlns:a16="http://schemas.microsoft.com/office/drawing/2014/main" id="{36371A10-6DC7-46A2-96D9-FE62B1C296CF}"/>
              </a:ext>
            </a:extLst>
          </p:cNvPr>
          <p:cNvSpPr>
            <a:spLocks noGrp="1"/>
          </p:cNvSpPr>
          <p:nvPr>
            <p:ph idx="1"/>
          </p:nvPr>
        </p:nvSpPr>
        <p:spPr/>
        <p:txBody>
          <a:bodyPr>
            <a:normAutofit lnSpcReduction="10000"/>
          </a:bodyPr>
          <a:lstStyle/>
          <a:p>
            <a:r>
              <a:rPr lang="cs-CZ" sz="1500" dirty="0">
                <a:effectLst/>
                <a:ea typeface="Calibri" panose="020F0502020204030204" pitchFamily="34" charset="0"/>
                <a:cs typeface="Arial" panose="020B0604020202020204" pitchFamily="34" charset="0"/>
              </a:rPr>
              <a:t>Statut byl vypracován na základě požadavků daných Metodickým pokynem Společných procesů implementace fondů EU pro PO 2021–2027 – část Řídící dokumentace programu</a:t>
            </a:r>
          </a:p>
          <a:p>
            <a:pPr marL="0" indent="0">
              <a:buNone/>
            </a:pPr>
            <a:endParaRPr lang="cs-CZ" sz="1500" dirty="0">
              <a:effectLst/>
              <a:ea typeface="Calibri" panose="020F0502020204030204" pitchFamily="34" charset="0"/>
              <a:cs typeface="Arial" panose="020B0604020202020204" pitchFamily="34" charset="0"/>
            </a:endParaRPr>
          </a:p>
          <a:p>
            <a:r>
              <a:rPr lang="cs-CZ" sz="1500" dirty="0">
                <a:effectLst/>
                <a:ea typeface="Calibri" panose="020F0502020204030204" pitchFamily="34" charset="0"/>
                <a:cs typeface="Arial" panose="020B0604020202020204" pitchFamily="34" charset="0"/>
              </a:rPr>
              <a:t>Statut upravuje  </a:t>
            </a:r>
            <a:r>
              <a:rPr lang="cs-CZ" sz="1500" dirty="0"/>
              <a:t>- </a:t>
            </a:r>
            <a:r>
              <a:rPr lang="cs-CZ" sz="1500" dirty="0">
                <a:cs typeface="Arial" panose="020B0604020202020204" pitchFamily="34" charset="0"/>
              </a:rPr>
              <a:t>působnost MV IROP</a:t>
            </a:r>
          </a:p>
          <a:p>
            <a:pPr marL="1438275" indent="0">
              <a:buClr>
                <a:srgbClr val="0070C0"/>
              </a:buClr>
              <a:buNone/>
            </a:pPr>
            <a:r>
              <a:rPr lang="cs-CZ" sz="1500" dirty="0">
                <a:cs typeface="Arial" panose="020B0604020202020204" pitchFamily="34" charset="0"/>
              </a:rPr>
              <a:t>  -  složení MV IROP</a:t>
            </a:r>
          </a:p>
          <a:p>
            <a:pPr marL="1438275" indent="0">
              <a:buClr>
                <a:srgbClr val="0070C0"/>
              </a:buClr>
              <a:buNone/>
            </a:pPr>
            <a:r>
              <a:rPr lang="cs-CZ" sz="1500" dirty="0">
                <a:cs typeface="Arial" panose="020B0604020202020204" pitchFamily="34" charset="0"/>
              </a:rPr>
              <a:t>  -  práva a povinnosti členů MV IROP</a:t>
            </a:r>
          </a:p>
          <a:p>
            <a:pPr marL="1438275" indent="0">
              <a:buClr>
                <a:srgbClr val="0070C0"/>
              </a:buClr>
              <a:buNone/>
            </a:pPr>
            <a:r>
              <a:rPr lang="cs-CZ" sz="1500" dirty="0">
                <a:cs typeface="Arial" panose="020B0604020202020204" pitchFamily="34" charset="0"/>
              </a:rPr>
              <a:t>  -  funkce sekretariátu MV IROP</a:t>
            </a:r>
          </a:p>
          <a:p>
            <a:pPr marL="1438275" indent="0">
              <a:buClr>
                <a:srgbClr val="0070C0"/>
              </a:buClr>
              <a:buNone/>
            </a:pPr>
            <a:endParaRPr lang="cs-CZ" sz="1500" dirty="0">
              <a:effectLst/>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cs-CZ" sz="1500" b="0" i="0" u="none" strike="noStrike" kern="1200" cap="none" spc="0" normalizeH="0" baseline="0" noProof="0" dirty="0">
                <a:ln>
                  <a:noFill/>
                </a:ln>
                <a:solidFill>
                  <a:srgbClr val="878787"/>
                </a:solidFill>
                <a:effectLst/>
                <a:uLnTx/>
                <a:uFillTx/>
                <a:latin typeface="Arial" panose="020B0604020202020204"/>
                <a:ea typeface="Calibri" panose="020F0502020204030204" pitchFamily="34" charset="0"/>
                <a:cs typeface="Arial" panose="020B0604020202020204" pitchFamily="34" charset="0"/>
              </a:rPr>
              <a:t>Statut MV IROP 2021-2027 byl  schválen ministrem pro místní rozvoj dne 9. 6. 2022</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cs-CZ" sz="1500" b="0" i="0" u="none" strike="noStrike" kern="1200" cap="none" spc="0" normalizeH="0" baseline="0" noProof="0" dirty="0">
              <a:ln>
                <a:noFill/>
              </a:ln>
              <a:solidFill>
                <a:srgbClr val="878787"/>
              </a:solidFill>
              <a:effectLst/>
              <a:uLnTx/>
              <a:uFillTx/>
              <a:latin typeface="Arial" panose="020B0604020202020204"/>
              <a:ea typeface="Calibri" panose="020F0502020204030204" pitchFamily="34" charset="0"/>
              <a:cs typeface="Arial" panose="020B0604020202020204" pitchFamily="34" charset="0"/>
            </a:endParaRPr>
          </a:p>
          <a:p>
            <a:pPr>
              <a:defRPr/>
            </a:pPr>
            <a:r>
              <a:rPr lang="cs-CZ" sz="1400" dirty="0">
                <a:latin typeface="Arial" panose="020B0604020202020204" pitchFamily="34" charset="0"/>
                <a:cs typeface="Arial" panose="020B0604020202020204" pitchFamily="34" charset="0"/>
              </a:rPr>
              <a:t>Přílohou Statutu MV IROP je Etický kodex a Seznam institucí s právem nominovat zástupce do MV</a:t>
            </a:r>
          </a:p>
          <a:p>
            <a:pPr>
              <a:defRPr/>
            </a:pPr>
            <a:endParaRPr lang="cs-CZ" sz="1400" dirty="0">
              <a:latin typeface="Arial" panose="020B0604020202020204" pitchFamily="34" charset="0"/>
              <a:cs typeface="Arial" panose="020B0604020202020204" pitchFamily="34" charset="0"/>
            </a:endParaRPr>
          </a:p>
          <a:p>
            <a:pPr>
              <a:defRPr/>
            </a:pPr>
            <a:r>
              <a:rPr lang="cs-CZ" sz="1400" dirty="0">
                <a:latin typeface="Arial" panose="020B0604020202020204" pitchFamily="34" charset="0"/>
                <a:cs typeface="Arial" panose="020B0604020202020204" pitchFamily="34" charset="0"/>
              </a:rPr>
              <a:t>Etický kodex - je závazný pro všechny členy MV IROP </a:t>
            </a:r>
          </a:p>
          <a:p>
            <a:pPr marL="1255713" indent="0" fontAlgn="auto">
              <a:spcAft>
                <a:spcPts val="0"/>
              </a:spcAft>
              <a:buClr>
                <a:srgbClr val="0070C0"/>
              </a:buClr>
              <a:buNone/>
              <a:defRPr/>
            </a:pPr>
            <a:r>
              <a:rPr lang="cs-CZ" sz="1400" dirty="0">
                <a:latin typeface="Arial" panose="020B0604020202020204" pitchFamily="34" charset="0"/>
                <a:cs typeface="Arial" panose="020B0604020202020204" pitchFamily="34" charset="0"/>
              </a:rPr>
              <a:t>- člen (nominovaný náhradník) jej podepíše na ustavujícím zasedání</a:t>
            </a:r>
          </a:p>
          <a:p>
            <a:pPr>
              <a:defRPr/>
            </a:pPr>
            <a:endParaRPr lang="cs-CZ" sz="1400"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cs-CZ" sz="1500" b="0" i="0" u="none" strike="noStrike" kern="1200" cap="none" spc="0" normalizeH="0" baseline="0" noProof="0" dirty="0">
              <a:ln>
                <a:noFill/>
              </a:ln>
              <a:solidFill>
                <a:srgbClr val="878787"/>
              </a:solidFill>
              <a:effectLst/>
              <a:uLnTx/>
              <a:uFillTx/>
              <a:latin typeface="Arial" panose="020B0604020202020204"/>
              <a:ea typeface="Calibri" panose="020F0502020204030204" pitchFamily="34" charset="0"/>
              <a:cs typeface="Arial" panose="020B0604020202020204" pitchFamily="34" charset="0"/>
            </a:endParaRPr>
          </a:p>
          <a:p>
            <a:pPr marL="0" indent="0">
              <a:buNone/>
            </a:pPr>
            <a:endParaRPr lang="cs-CZ" dirty="0"/>
          </a:p>
        </p:txBody>
      </p:sp>
    </p:spTree>
    <p:extLst>
      <p:ext uri="{BB962C8B-B14F-4D97-AF65-F5344CB8AC3E}">
        <p14:creationId xmlns:p14="http://schemas.microsoft.com/office/powerpoint/2010/main" val="617030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3547" b="35527"/>
          <a:stretch/>
        </p:blipFill>
        <p:spPr>
          <a:xfrm>
            <a:off x="0" y="0"/>
            <a:ext cx="12192000" cy="3492500"/>
          </a:xfrm>
        </p:spPr>
      </p:pic>
      <p:sp>
        <p:nvSpPr>
          <p:cNvPr id="3" name="Title 2"/>
          <p:cNvSpPr>
            <a:spLocks noGrp="1"/>
          </p:cNvSpPr>
          <p:nvPr>
            <p:ph type="title"/>
          </p:nvPr>
        </p:nvSpPr>
        <p:spPr>
          <a:xfrm>
            <a:off x="1676400" y="3649943"/>
            <a:ext cx="10515600" cy="1074102"/>
          </a:xfrm>
        </p:spPr>
        <p:txBody>
          <a:bodyPr/>
          <a:lstStyle/>
          <a:p>
            <a:r>
              <a:rPr lang="en-US" dirty="0"/>
              <a:t>Thank you </a:t>
            </a:r>
          </a:p>
        </p:txBody>
      </p:sp>
      <p:sp>
        <p:nvSpPr>
          <p:cNvPr id="7" name="Subtitle 2"/>
          <p:cNvSpPr txBox="1">
            <a:spLocks/>
          </p:cNvSpPr>
          <p:nvPr/>
        </p:nvSpPr>
        <p:spPr>
          <a:xfrm>
            <a:off x="1253466" y="3946707"/>
            <a:ext cx="10091468" cy="66006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srgbClr val="4D4D4D"/>
              </a:solidFill>
            </a:endParaRPr>
          </a:p>
        </p:txBody>
      </p:sp>
    </p:spTree>
    <p:extLst>
      <p:ext uri="{BB962C8B-B14F-4D97-AF65-F5344CB8AC3E}">
        <p14:creationId xmlns:p14="http://schemas.microsoft.com/office/powerpoint/2010/main" val="4225306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12AD7E-1704-4E61-8662-F6EAC81D1A2F}"/>
              </a:ext>
            </a:extLst>
          </p:cNvPr>
          <p:cNvSpPr>
            <a:spLocks noGrp="1"/>
          </p:cNvSpPr>
          <p:nvPr>
            <p:ph type="title"/>
          </p:nvPr>
        </p:nvSpPr>
        <p:spPr>
          <a:xfrm>
            <a:off x="1606641" y="2645814"/>
            <a:ext cx="9140018" cy="773822"/>
          </a:xfrm>
        </p:spPr>
        <p:txBody>
          <a:bodyPr>
            <a:normAutofit fontScale="90000"/>
          </a:bodyPr>
          <a:lstStyle/>
          <a:p>
            <a:pPr algn="ctr"/>
            <a:br>
              <a:rPr lang="cs-CZ" sz="4000" dirty="0"/>
            </a:br>
            <a:r>
              <a:rPr lang="cs-CZ" sz="4000" dirty="0"/>
              <a:t>6. Představení systému schvalování v IROP 2021 – 2027</a:t>
            </a:r>
          </a:p>
        </p:txBody>
      </p:sp>
    </p:spTree>
    <p:extLst>
      <p:ext uri="{BB962C8B-B14F-4D97-AF65-F5344CB8AC3E}">
        <p14:creationId xmlns:p14="http://schemas.microsoft.com/office/powerpoint/2010/main" val="2358996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199" y="444798"/>
            <a:ext cx="10515600" cy="884774"/>
          </a:xfrm>
        </p:spPr>
        <p:txBody>
          <a:bodyPr>
            <a:noAutofit/>
          </a:bodyPr>
          <a:lstStyle/>
          <a:p>
            <a:pPr algn="ctr"/>
            <a:r>
              <a:rPr lang="cs-CZ" sz="4000" dirty="0"/>
              <a:t>Systém schvalování projektů v IROP </a:t>
            </a:r>
          </a:p>
        </p:txBody>
      </p:sp>
      <p:sp>
        <p:nvSpPr>
          <p:cNvPr id="4" name="Zástupný obsah 3">
            <a:extLst>
              <a:ext uri="{FF2B5EF4-FFF2-40B4-BE49-F238E27FC236}">
                <a16:creationId xmlns:a16="http://schemas.microsoft.com/office/drawing/2014/main" id="{110EF686-9296-449D-8925-69550DF8B3A1}"/>
              </a:ext>
            </a:extLst>
          </p:cNvPr>
          <p:cNvSpPr>
            <a:spLocks noGrp="1"/>
          </p:cNvSpPr>
          <p:nvPr>
            <p:ph idx="1"/>
          </p:nvPr>
        </p:nvSpPr>
        <p:spPr>
          <a:xfrm>
            <a:off x="838200" y="1514168"/>
            <a:ext cx="10515600" cy="4662795"/>
          </a:xfrm>
        </p:spPr>
        <p:txBody>
          <a:bodyPr/>
          <a:lstStyle/>
          <a:p>
            <a:pPr marL="0" indent="0" algn="just">
              <a:lnSpc>
                <a:spcPct val="130000"/>
              </a:lnSpc>
              <a:buNone/>
            </a:pPr>
            <a:r>
              <a:rPr lang="cs-CZ" sz="1600" dirty="0"/>
              <a:t>Sytém popisuje činnosti vykonávané od zaregistrování žádosti o podporu do MS2021+ po vydání právního aktu </a:t>
            </a:r>
            <a:br>
              <a:rPr lang="cs-CZ" sz="1600" dirty="0"/>
            </a:br>
            <a:r>
              <a:rPr lang="cs-CZ" sz="1600" dirty="0"/>
              <a:t>o poskytnutí podpory.</a:t>
            </a:r>
          </a:p>
          <a:p>
            <a:pPr marL="0" indent="0" algn="just">
              <a:buNone/>
            </a:pPr>
            <a:endParaRPr lang="cs-CZ" sz="1600" dirty="0"/>
          </a:p>
          <a:p>
            <a:pPr marL="0" indent="0" algn="just">
              <a:spcAft>
                <a:spcPts val="600"/>
              </a:spcAft>
              <a:buNone/>
            </a:pPr>
            <a:r>
              <a:rPr lang="cs-CZ" sz="1600" dirty="0"/>
              <a:t>Je nastaven v souladu s:</a:t>
            </a:r>
          </a:p>
          <a:p>
            <a:pPr lvl="1" algn="just">
              <a:lnSpc>
                <a:spcPct val="100000"/>
              </a:lnSpc>
              <a:spcBef>
                <a:spcPts val="600"/>
              </a:spcBef>
              <a:spcAft>
                <a:spcPts val="600"/>
              </a:spcAft>
              <a:buClr>
                <a:srgbClr val="0070C0"/>
              </a:buClr>
              <a:buFont typeface="Arial" panose="020B0604020202020204" pitchFamily="34" charset="0"/>
              <a:buChar char="•"/>
            </a:pPr>
            <a:r>
              <a:rPr lang="cs-CZ" sz="1600" dirty="0"/>
              <a:t>Obecným nařízením </a:t>
            </a:r>
          </a:p>
          <a:p>
            <a:pPr lvl="1" algn="just">
              <a:lnSpc>
                <a:spcPct val="100000"/>
              </a:lnSpc>
              <a:spcBef>
                <a:spcPts val="600"/>
              </a:spcBef>
              <a:spcAft>
                <a:spcPts val="600"/>
              </a:spcAft>
              <a:buClr>
                <a:srgbClr val="0070C0"/>
              </a:buClr>
              <a:buFont typeface="Arial" panose="020B0604020202020204" pitchFamily="34" charset="0"/>
              <a:buChar char="•"/>
            </a:pPr>
            <a:r>
              <a:rPr lang="cs-CZ" sz="1600" dirty="0"/>
              <a:t>Programovým dokumentem IROP (kritéria pro výběr akcí)</a:t>
            </a:r>
          </a:p>
          <a:p>
            <a:pPr lvl="1" algn="just">
              <a:lnSpc>
                <a:spcPct val="100000"/>
              </a:lnSpc>
              <a:spcBef>
                <a:spcPts val="600"/>
              </a:spcBef>
              <a:spcAft>
                <a:spcPts val="600"/>
              </a:spcAft>
              <a:buClr>
                <a:srgbClr val="0070C0"/>
              </a:buClr>
              <a:buFont typeface="Arial" panose="020B0604020202020204" pitchFamily="34" charset="0"/>
              <a:buChar char="•"/>
            </a:pPr>
            <a:r>
              <a:rPr lang="cs-CZ" sz="1600" dirty="0"/>
              <a:t>Metodickým pokynem Výzvy, hodnocení a výběr projektů v období 2021-2027 (dále jen „MP VHVP“) </a:t>
            </a:r>
          </a:p>
          <a:p>
            <a:pPr lvl="1" algn="just">
              <a:lnSpc>
                <a:spcPct val="100000"/>
              </a:lnSpc>
              <a:spcBef>
                <a:spcPts val="600"/>
              </a:spcBef>
              <a:spcAft>
                <a:spcPts val="600"/>
              </a:spcAft>
              <a:buClr>
                <a:srgbClr val="0070C0"/>
              </a:buClr>
              <a:buFont typeface="Arial" panose="020B0604020202020204" pitchFamily="34" charset="0"/>
              <a:buChar char="•"/>
            </a:pPr>
            <a:r>
              <a:rPr lang="cs-CZ" sz="1600" dirty="0"/>
              <a:t>Metodickým pokynem pro využití integrovaných nástrojů a regionálních akčních plánů v programovém období 2021-2027 (dále jen „MP INRAP“)</a:t>
            </a:r>
          </a:p>
          <a:p>
            <a:pPr lvl="1" algn="just">
              <a:lnSpc>
                <a:spcPct val="100000"/>
              </a:lnSpc>
              <a:spcBef>
                <a:spcPts val="600"/>
              </a:spcBef>
              <a:spcAft>
                <a:spcPts val="600"/>
              </a:spcAft>
              <a:buClr>
                <a:srgbClr val="0070C0"/>
              </a:buClr>
              <a:buFont typeface="Arial" panose="020B0604020202020204" pitchFamily="34" charset="0"/>
              <a:buChar char="•"/>
            </a:pPr>
            <a:r>
              <a:rPr lang="cs-CZ" sz="1600" dirty="0"/>
              <a:t>Zkušenostmi z hodnocení 16 800 projektů v IROP 2014-2020</a:t>
            </a:r>
          </a:p>
          <a:p>
            <a:pPr lvl="1" algn="just">
              <a:lnSpc>
                <a:spcPct val="100000"/>
              </a:lnSpc>
              <a:spcBef>
                <a:spcPts val="600"/>
              </a:spcBef>
              <a:spcAft>
                <a:spcPts val="600"/>
              </a:spcAft>
              <a:buClr>
                <a:srgbClr val="0070C0"/>
              </a:buClr>
              <a:buFont typeface="Arial" panose="020B0604020202020204" pitchFamily="34" charset="0"/>
              <a:buChar char="•"/>
            </a:pPr>
            <a:r>
              <a:rPr lang="cs-CZ" sz="1600" dirty="0"/>
              <a:t>Nálezy NKÚ, Auditního orgánu, auditu Evropské komise a Evropského účetního dvora</a:t>
            </a:r>
          </a:p>
          <a:p>
            <a:pPr marL="0" indent="0">
              <a:buNone/>
            </a:pPr>
            <a:endParaRPr lang="cs-CZ" dirty="0"/>
          </a:p>
        </p:txBody>
      </p:sp>
    </p:spTree>
    <p:extLst>
      <p:ext uri="{BB962C8B-B14F-4D97-AF65-F5344CB8AC3E}">
        <p14:creationId xmlns:p14="http://schemas.microsoft.com/office/powerpoint/2010/main" val="1449962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D67279-945D-4D67-BB02-67D07AA983C6}"/>
              </a:ext>
            </a:extLst>
          </p:cNvPr>
          <p:cNvSpPr>
            <a:spLocks noGrp="1"/>
          </p:cNvSpPr>
          <p:nvPr>
            <p:ph type="title"/>
          </p:nvPr>
        </p:nvSpPr>
        <p:spPr/>
        <p:txBody>
          <a:bodyPr>
            <a:normAutofit/>
          </a:bodyPr>
          <a:lstStyle/>
          <a:p>
            <a:pPr algn="ctr"/>
            <a:r>
              <a:rPr lang="cs-CZ" sz="4000" dirty="0"/>
              <a:t>Systém schvalování projektů v IROP </a:t>
            </a:r>
          </a:p>
        </p:txBody>
      </p:sp>
      <p:sp>
        <p:nvSpPr>
          <p:cNvPr id="3" name="Zástupný obsah 2">
            <a:extLst>
              <a:ext uri="{FF2B5EF4-FFF2-40B4-BE49-F238E27FC236}">
                <a16:creationId xmlns:a16="http://schemas.microsoft.com/office/drawing/2014/main" id="{4EE5C085-C51A-4870-A008-1224229CABED}"/>
              </a:ext>
            </a:extLst>
          </p:cNvPr>
          <p:cNvSpPr>
            <a:spLocks noGrp="1"/>
          </p:cNvSpPr>
          <p:nvPr>
            <p:ph idx="1"/>
          </p:nvPr>
        </p:nvSpPr>
        <p:spPr>
          <a:xfrm>
            <a:off x="838200" y="1690688"/>
            <a:ext cx="10515600" cy="4486275"/>
          </a:xfrm>
        </p:spPr>
        <p:txBody>
          <a:bodyPr/>
          <a:lstStyle/>
          <a:p>
            <a:pPr marL="0" indent="0">
              <a:spcBef>
                <a:spcPts val="1200"/>
              </a:spcBef>
              <a:spcAft>
                <a:spcPts val="600"/>
              </a:spcAft>
              <a:buNone/>
            </a:pPr>
            <a:r>
              <a:rPr lang="cs-CZ" sz="1600" dirty="0"/>
              <a:t>Je rozdělen do 3 fází:</a:t>
            </a:r>
          </a:p>
          <a:p>
            <a:pPr marL="800100" lvl="1" indent="-342900">
              <a:lnSpc>
                <a:spcPct val="100000"/>
              </a:lnSpc>
              <a:spcBef>
                <a:spcPts val="600"/>
              </a:spcBef>
              <a:spcAft>
                <a:spcPts val="600"/>
              </a:spcAft>
              <a:buClr>
                <a:srgbClr val="0070C0"/>
              </a:buClr>
              <a:buFont typeface="+mj-lt"/>
              <a:buAutoNum type="arabicPeriod"/>
            </a:pPr>
            <a:r>
              <a:rPr lang="cs-CZ" sz="1600" dirty="0"/>
              <a:t> hodnocení projektů</a:t>
            </a:r>
          </a:p>
          <a:p>
            <a:pPr marL="800100" lvl="1" indent="-342900">
              <a:lnSpc>
                <a:spcPct val="100000"/>
              </a:lnSpc>
              <a:spcBef>
                <a:spcPts val="600"/>
              </a:spcBef>
              <a:spcAft>
                <a:spcPts val="600"/>
              </a:spcAft>
              <a:buClr>
                <a:srgbClr val="0070C0"/>
              </a:buClr>
              <a:buFont typeface="+mj-lt"/>
              <a:buAutoNum type="arabicPeriod"/>
            </a:pPr>
            <a:r>
              <a:rPr lang="cs-CZ" sz="1600" dirty="0"/>
              <a:t> výběr projektů</a:t>
            </a:r>
          </a:p>
          <a:p>
            <a:pPr marL="800100" lvl="1" indent="-342900">
              <a:lnSpc>
                <a:spcPct val="100000"/>
              </a:lnSpc>
              <a:spcBef>
                <a:spcPts val="600"/>
              </a:spcBef>
              <a:spcAft>
                <a:spcPts val="600"/>
              </a:spcAft>
              <a:buClr>
                <a:srgbClr val="0070C0"/>
              </a:buClr>
              <a:buFont typeface="+mj-lt"/>
              <a:buAutoNum type="arabicPeriod"/>
            </a:pPr>
            <a:r>
              <a:rPr lang="cs-CZ" sz="1600" dirty="0"/>
              <a:t> schvalování projektů</a:t>
            </a:r>
          </a:p>
          <a:p>
            <a:pPr marL="0" indent="0">
              <a:lnSpc>
                <a:spcPct val="130000"/>
              </a:lnSpc>
              <a:buNone/>
            </a:pPr>
            <a:endParaRPr lang="cs-CZ" sz="1600" dirty="0"/>
          </a:p>
          <a:p>
            <a:pPr marL="0" indent="0">
              <a:spcBef>
                <a:spcPts val="600"/>
              </a:spcBef>
              <a:spcAft>
                <a:spcPts val="600"/>
              </a:spcAft>
              <a:buNone/>
            </a:pPr>
            <a:r>
              <a:rPr lang="cs-CZ" sz="1600" b="1" dirty="0"/>
              <a:t>Hlavní cíl </a:t>
            </a:r>
            <a:r>
              <a:rPr lang="cs-CZ" sz="1600" dirty="0"/>
              <a:t>při hodnocení a výběru projektů:</a:t>
            </a:r>
          </a:p>
          <a:p>
            <a:pPr lvl="1">
              <a:lnSpc>
                <a:spcPct val="100000"/>
              </a:lnSpc>
              <a:spcBef>
                <a:spcPts val="600"/>
              </a:spcBef>
              <a:spcAft>
                <a:spcPts val="600"/>
              </a:spcAft>
              <a:buClr>
                <a:srgbClr val="0070C0"/>
              </a:buClr>
              <a:buFont typeface="Arial" panose="020B0604020202020204" pitchFamily="34" charset="0"/>
              <a:buChar char="•"/>
            </a:pPr>
            <a:r>
              <a:rPr lang="cs-CZ" sz="1600" dirty="0"/>
              <a:t> zajištění transparentnosti a jednoznačnosti hodnocení</a:t>
            </a:r>
          </a:p>
          <a:p>
            <a:pPr lvl="1">
              <a:lnSpc>
                <a:spcPct val="100000"/>
              </a:lnSpc>
              <a:spcBef>
                <a:spcPts val="600"/>
              </a:spcBef>
              <a:spcAft>
                <a:spcPts val="600"/>
              </a:spcAft>
              <a:buClr>
                <a:srgbClr val="0070C0"/>
              </a:buClr>
              <a:buFont typeface="Arial" panose="020B0604020202020204" pitchFamily="34" charset="0"/>
              <a:buChar char="•"/>
            </a:pPr>
            <a:r>
              <a:rPr lang="cs-CZ" sz="1600" dirty="0"/>
              <a:t> minimalizace administrativní a časové náročnosti hodnocení pro žadatele a implementační strukturu</a:t>
            </a:r>
          </a:p>
          <a:p>
            <a:pPr lvl="1">
              <a:lnSpc>
                <a:spcPct val="100000"/>
              </a:lnSpc>
              <a:spcBef>
                <a:spcPts val="600"/>
              </a:spcBef>
              <a:spcAft>
                <a:spcPts val="600"/>
              </a:spcAft>
              <a:buClr>
                <a:srgbClr val="0070C0"/>
              </a:buClr>
              <a:buFont typeface="Arial" panose="020B0604020202020204" pitchFamily="34" charset="0"/>
              <a:buChar char="•"/>
            </a:pPr>
            <a:r>
              <a:rPr lang="cs-CZ" sz="1600" dirty="0"/>
              <a:t> výběr kvalitních projektů</a:t>
            </a:r>
          </a:p>
          <a:p>
            <a:pPr marL="0" indent="0">
              <a:buNone/>
            </a:pPr>
            <a:endParaRPr lang="cs-CZ" dirty="0"/>
          </a:p>
        </p:txBody>
      </p:sp>
    </p:spTree>
    <p:extLst>
      <p:ext uri="{BB962C8B-B14F-4D97-AF65-F5344CB8AC3E}">
        <p14:creationId xmlns:p14="http://schemas.microsoft.com/office/powerpoint/2010/main" val="1996982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5DA33F-FBFA-480E-8AE7-382EA4FB4BAB}"/>
              </a:ext>
            </a:extLst>
          </p:cNvPr>
          <p:cNvSpPr>
            <a:spLocks noGrp="1"/>
          </p:cNvSpPr>
          <p:nvPr>
            <p:ph type="title"/>
          </p:nvPr>
        </p:nvSpPr>
        <p:spPr>
          <a:xfrm>
            <a:off x="425003" y="193183"/>
            <a:ext cx="11294772" cy="882203"/>
          </a:xfrm>
        </p:spPr>
        <p:txBody>
          <a:bodyPr>
            <a:noAutofit/>
          </a:bodyPr>
          <a:lstStyle/>
          <a:p>
            <a:pPr algn="ctr"/>
            <a:r>
              <a:rPr lang="cs-CZ" sz="3200" dirty="0"/>
              <a:t>Fáze procesu schvalování žádostí o podporu v IROP</a:t>
            </a:r>
          </a:p>
        </p:txBody>
      </p:sp>
      <p:graphicFrame>
        <p:nvGraphicFramePr>
          <p:cNvPr id="5" name="Zástupný obsah 4">
            <a:extLst>
              <a:ext uri="{FF2B5EF4-FFF2-40B4-BE49-F238E27FC236}">
                <a16:creationId xmlns:a16="http://schemas.microsoft.com/office/drawing/2014/main" id="{83DD5DEB-CC35-44DB-9590-FDB4B60829B5}"/>
              </a:ext>
            </a:extLst>
          </p:cNvPr>
          <p:cNvGraphicFramePr>
            <a:graphicFrameLocks noGrp="1" noChangeAspect="1"/>
          </p:cNvGraphicFramePr>
          <p:nvPr>
            <p:ph idx="1"/>
            <p:extLst>
              <p:ext uri="{D42A27DB-BD31-4B8C-83A1-F6EECF244321}">
                <p14:modId xmlns:p14="http://schemas.microsoft.com/office/powerpoint/2010/main" val="4075338930"/>
              </p:ext>
            </p:extLst>
          </p:nvPr>
        </p:nvGraphicFramePr>
        <p:xfrm>
          <a:off x="4063285" y="1171978"/>
          <a:ext cx="3992450" cy="5004985"/>
        </p:xfrm>
        <a:graphic>
          <a:graphicData uri="http://schemas.openxmlformats.org/presentationml/2006/ole">
            <mc:AlternateContent xmlns:mc="http://schemas.openxmlformats.org/markup-compatibility/2006">
              <mc:Choice xmlns:v="urn:schemas-microsoft-com:vml" Requires="v">
                <p:oleObj spid="_x0000_s1163" r:id="rId3" imgW="3878713" imgH="4609995" progId="Visio.Drawing.15">
                  <p:embed/>
                </p:oleObj>
              </mc:Choice>
              <mc:Fallback>
                <p:oleObj r:id="rId3" imgW="3878713" imgH="4609995" progId="Visio.Drawing.15">
                  <p:embed/>
                  <p:pic>
                    <p:nvPicPr>
                      <p:cNvPr id="5" name="Zástupný obsah 4">
                        <a:extLst>
                          <a:ext uri="{FF2B5EF4-FFF2-40B4-BE49-F238E27FC236}">
                            <a16:creationId xmlns:a16="http://schemas.microsoft.com/office/drawing/2014/main" id="{FC5E6EC2-4AEF-4BCD-808F-F5FF40366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3285" y="1171978"/>
                        <a:ext cx="3992450" cy="5004985"/>
                      </a:xfrm>
                      <a:prstGeom prst="rect">
                        <a:avLst/>
                      </a:prstGeom>
                      <a:noFill/>
                    </p:spPr>
                  </p:pic>
                </p:oleObj>
              </mc:Fallback>
            </mc:AlternateContent>
          </a:graphicData>
        </a:graphic>
      </p:graphicFrame>
    </p:spTree>
    <p:extLst>
      <p:ext uri="{BB962C8B-B14F-4D97-AF65-F5344CB8AC3E}">
        <p14:creationId xmlns:p14="http://schemas.microsoft.com/office/powerpoint/2010/main" val="3612444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35F8CA-E554-4788-AFF7-1BAD520B2DF9}"/>
              </a:ext>
            </a:extLst>
          </p:cNvPr>
          <p:cNvSpPr>
            <a:spLocks noGrp="1"/>
          </p:cNvSpPr>
          <p:nvPr>
            <p:ph type="title"/>
          </p:nvPr>
        </p:nvSpPr>
        <p:spPr/>
        <p:txBody>
          <a:bodyPr>
            <a:normAutofit/>
          </a:bodyPr>
          <a:lstStyle/>
          <a:p>
            <a:r>
              <a:rPr lang="cs-CZ" sz="4000" dirty="0"/>
              <a:t>Charakter výzev v IROP</a:t>
            </a:r>
          </a:p>
        </p:txBody>
      </p:sp>
      <p:sp>
        <p:nvSpPr>
          <p:cNvPr id="3" name="Zástupný obsah 2">
            <a:extLst>
              <a:ext uri="{FF2B5EF4-FFF2-40B4-BE49-F238E27FC236}">
                <a16:creationId xmlns:a16="http://schemas.microsoft.com/office/drawing/2014/main" id="{3F5DBDA3-707F-4070-A46F-9105708D65B0}"/>
              </a:ext>
            </a:extLst>
          </p:cNvPr>
          <p:cNvSpPr>
            <a:spLocks noGrp="1"/>
          </p:cNvSpPr>
          <p:nvPr>
            <p:ph idx="1"/>
          </p:nvPr>
        </p:nvSpPr>
        <p:spPr>
          <a:xfrm>
            <a:off x="838200" y="1533236"/>
            <a:ext cx="10515600" cy="4643727"/>
          </a:xfrm>
        </p:spPr>
        <p:txBody>
          <a:bodyPr>
            <a:normAutofit/>
          </a:bodyPr>
          <a:lstStyle/>
          <a:p>
            <a:pPr marL="0" lvl="0" indent="0" algn="just">
              <a:buNone/>
            </a:pPr>
            <a:r>
              <a:rPr lang="cs-CZ" sz="1600" b="1" dirty="0">
                <a:solidFill>
                  <a:srgbClr val="FF0000"/>
                </a:solidFill>
              </a:rPr>
              <a:t>Průběžná výzva ≠ „</a:t>
            </a:r>
            <a:r>
              <a:rPr lang="cs-CZ" sz="1600" b="1" dirty="0" err="1">
                <a:solidFill>
                  <a:srgbClr val="FF0000"/>
                </a:solidFill>
              </a:rPr>
              <a:t>klikačka</a:t>
            </a:r>
            <a:r>
              <a:rPr lang="cs-CZ" sz="1600" b="1" dirty="0">
                <a:solidFill>
                  <a:srgbClr val="FF0000"/>
                </a:solidFill>
              </a:rPr>
              <a:t>“</a:t>
            </a:r>
          </a:p>
          <a:p>
            <a:pPr marL="0" lvl="0" indent="0" algn="just">
              <a:buClr>
                <a:srgbClr val="0070C0"/>
              </a:buClr>
              <a:buNone/>
            </a:pPr>
            <a:r>
              <a:rPr lang="cs-CZ" sz="1600" dirty="0"/>
              <a:t>Charakteristika průběžné výzvy dle kap. 4.1.3. MP VHVP:</a:t>
            </a:r>
          </a:p>
          <a:p>
            <a:pPr lvl="1" algn="just">
              <a:lnSpc>
                <a:spcPct val="100000"/>
              </a:lnSpc>
              <a:buClr>
                <a:srgbClr val="0070C0"/>
              </a:buClr>
              <a:buFont typeface="Arial" panose="020B0604020202020204" pitchFamily="34" charset="0"/>
              <a:buChar char="•"/>
            </a:pPr>
            <a:r>
              <a:rPr lang="cs-CZ" sz="1600" dirty="0"/>
              <a:t>Nesoutěžní výzva (projekty si nekonkurují)</a:t>
            </a:r>
          </a:p>
          <a:p>
            <a:pPr lvl="1" algn="just">
              <a:lnSpc>
                <a:spcPct val="100000"/>
              </a:lnSpc>
              <a:buClr>
                <a:srgbClr val="0070C0"/>
              </a:buClr>
              <a:buFont typeface="Arial" panose="020B0604020202020204" pitchFamily="34" charset="0"/>
              <a:buChar char="•"/>
            </a:pPr>
            <a:r>
              <a:rPr lang="cs-CZ" sz="1600" dirty="0"/>
              <a:t>Hodnotí se splnění nastaveného standardu</a:t>
            </a:r>
          </a:p>
          <a:p>
            <a:pPr lvl="1" algn="just">
              <a:lnSpc>
                <a:spcPct val="100000"/>
              </a:lnSpc>
              <a:buClr>
                <a:srgbClr val="0070C0"/>
              </a:buClr>
              <a:buFont typeface="Arial" panose="020B0604020202020204" pitchFamily="34" charset="0"/>
              <a:buChar char="•"/>
            </a:pPr>
            <a:r>
              <a:rPr lang="cs-CZ" sz="1600" dirty="0"/>
              <a:t>Hodnocení probíhá průběžně (</a:t>
            </a:r>
            <a:r>
              <a:rPr lang="cs-CZ" sz="1600" b="1" dirty="0"/>
              <a:t>ihned</a:t>
            </a:r>
            <a:r>
              <a:rPr lang="cs-CZ" sz="1600" dirty="0"/>
              <a:t> po podání žádosti o podporu) – viz další slide</a:t>
            </a:r>
          </a:p>
          <a:p>
            <a:pPr lvl="1" algn="just">
              <a:lnSpc>
                <a:spcPct val="100000"/>
              </a:lnSpc>
              <a:buClr>
                <a:srgbClr val="0070C0"/>
              </a:buClr>
              <a:buFont typeface="Arial" panose="020B0604020202020204" pitchFamily="34" charset="0"/>
              <a:buChar char="•"/>
            </a:pPr>
            <a:r>
              <a:rPr lang="cs-CZ" sz="1600" dirty="0"/>
              <a:t>V hodnocení se uplatňují tzv. aspekty kvality (3E,…)</a:t>
            </a:r>
          </a:p>
          <a:p>
            <a:pPr lvl="1" algn="just">
              <a:lnSpc>
                <a:spcPct val="100000"/>
              </a:lnSpc>
              <a:buClr>
                <a:srgbClr val="0070C0"/>
              </a:buClr>
              <a:buFont typeface="Arial" panose="020B0604020202020204" pitchFamily="34" charset="0"/>
              <a:buChar char="•"/>
            </a:pPr>
            <a:r>
              <a:rPr lang="cs-CZ" sz="1600" dirty="0"/>
              <a:t>Podpoření projektů splňujících nastavený standard, </a:t>
            </a:r>
            <a:r>
              <a:rPr lang="cs-CZ" sz="1600" b="1" dirty="0"/>
              <a:t>v pořadí v jakém byly podány </a:t>
            </a:r>
          </a:p>
          <a:p>
            <a:pPr lvl="1" algn="just">
              <a:lnSpc>
                <a:spcPct val="100000"/>
              </a:lnSpc>
              <a:buClr>
                <a:srgbClr val="0070C0"/>
              </a:buClr>
              <a:buFont typeface="Arial" panose="020B0604020202020204" pitchFamily="34" charset="0"/>
              <a:buChar char="•"/>
            </a:pPr>
            <a:r>
              <a:rPr lang="cs-CZ" sz="1600" b="1" dirty="0"/>
              <a:t>„ŘO usilují o to, aby nedocházelo k situacím, kdy má výzva tzv. soutěžní charakter (alokace vyčerpána během krátké chvíle, podpora malého počtu žadatelů“ </a:t>
            </a:r>
          </a:p>
          <a:p>
            <a:pPr marL="457200" lvl="1" indent="0" algn="just">
              <a:buNone/>
            </a:pPr>
            <a:r>
              <a:rPr lang="cs-CZ" sz="2000" b="1" dirty="0">
                <a:solidFill>
                  <a:srgbClr val="FF0000"/>
                </a:solidFill>
              </a:rPr>
              <a:t>JAK?</a:t>
            </a:r>
            <a:endParaRPr lang="cs-CZ" sz="2000" b="1" dirty="0"/>
          </a:p>
        </p:txBody>
      </p:sp>
      <p:cxnSp>
        <p:nvCxnSpPr>
          <p:cNvPr id="10" name="Spojnice: pravoúhlá 9">
            <a:extLst>
              <a:ext uri="{FF2B5EF4-FFF2-40B4-BE49-F238E27FC236}">
                <a16:creationId xmlns:a16="http://schemas.microsoft.com/office/drawing/2014/main" id="{2D32EBAD-B1E9-436C-923E-7DF665B24E9A}"/>
              </a:ext>
            </a:extLst>
          </p:cNvPr>
          <p:cNvCxnSpPr/>
          <p:nvPr/>
        </p:nvCxnSpPr>
        <p:spPr>
          <a:xfrm>
            <a:off x="2253006" y="5118755"/>
            <a:ext cx="2582945" cy="669303"/>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984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35F8CA-E554-4788-AFF7-1BAD520B2DF9}"/>
              </a:ext>
            </a:extLst>
          </p:cNvPr>
          <p:cNvSpPr>
            <a:spLocks noGrp="1"/>
          </p:cNvSpPr>
          <p:nvPr>
            <p:ph type="title"/>
          </p:nvPr>
        </p:nvSpPr>
        <p:spPr/>
        <p:txBody>
          <a:bodyPr>
            <a:normAutofit/>
          </a:bodyPr>
          <a:lstStyle/>
          <a:p>
            <a:r>
              <a:rPr lang="cs-CZ" sz="4000" dirty="0"/>
              <a:t>Charakter výzev v IROP</a:t>
            </a:r>
          </a:p>
        </p:txBody>
      </p:sp>
      <p:sp>
        <p:nvSpPr>
          <p:cNvPr id="3" name="Zástupný obsah 2">
            <a:extLst>
              <a:ext uri="{FF2B5EF4-FFF2-40B4-BE49-F238E27FC236}">
                <a16:creationId xmlns:a16="http://schemas.microsoft.com/office/drawing/2014/main" id="{3F5DBDA3-707F-4070-A46F-9105708D65B0}"/>
              </a:ext>
            </a:extLst>
          </p:cNvPr>
          <p:cNvSpPr>
            <a:spLocks noGrp="1"/>
          </p:cNvSpPr>
          <p:nvPr>
            <p:ph idx="1"/>
          </p:nvPr>
        </p:nvSpPr>
        <p:spPr>
          <a:xfrm>
            <a:off x="838200" y="1533236"/>
            <a:ext cx="10515600" cy="4643727"/>
          </a:xfrm>
        </p:spPr>
        <p:txBody>
          <a:bodyPr>
            <a:normAutofit/>
          </a:bodyPr>
          <a:lstStyle/>
          <a:p>
            <a:pPr marL="457200" lvl="1" indent="0">
              <a:buNone/>
            </a:pPr>
            <a:r>
              <a:rPr lang="cs-CZ" sz="1600" dirty="0"/>
              <a:t>Omezení převisu poptávky nad alokací: </a:t>
            </a:r>
          </a:p>
          <a:p>
            <a:pPr lvl="2">
              <a:lnSpc>
                <a:spcPct val="100000"/>
              </a:lnSpc>
              <a:buClr>
                <a:srgbClr val="0070C0"/>
              </a:buClr>
              <a:buFont typeface="Arial" panose="020B0604020202020204" pitchFamily="34" charset="0"/>
              <a:buChar char="•"/>
            </a:pPr>
            <a:r>
              <a:rPr lang="cs-CZ" sz="1600" dirty="0"/>
              <a:t>Kvalitní zmapování absorpční kapacity</a:t>
            </a:r>
          </a:p>
          <a:p>
            <a:pPr lvl="2">
              <a:lnSpc>
                <a:spcPct val="100000"/>
              </a:lnSpc>
              <a:buClr>
                <a:srgbClr val="0070C0"/>
              </a:buClr>
              <a:buFont typeface="Arial" panose="020B0604020202020204" pitchFamily="34" charset="0"/>
              <a:buChar char="•"/>
            </a:pPr>
            <a:r>
              <a:rPr lang="cs-CZ" sz="1600" dirty="0"/>
              <a:t>Zvýšení počtu eliminačních kritérií </a:t>
            </a:r>
          </a:p>
          <a:p>
            <a:pPr lvl="2">
              <a:lnSpc>
                <a:spcPct val="100000"/>
              </a:lnSpc>
              <a:buClr>
                <a:srgbClr val="0070C0"/>
              </a:buClr>
              <a:buFont typeface="Arial" panose="020B0604020202020204" pitchFamily="34" charset="0"/>
              <a:buChar char="•"/>
            </a:pPr>
            <a:r>
              <a:rPr lang="cs-CZ" sz="1600" dirty="0"/>
              <a:t>Limity max. velikosti projektu</a:t>
            </a:r>
          </a:p>
          <a:p>
            <a:pPr lvl="2">
              <a:lnSpc>
                <a:spcPct val="100000"/>
              </a:lnSpc>
              <a:buClr>
                <a:srgbClr val="0070C0"/>
              </a:buClr>
              <a:buFont typeface="Arial" panose="020B0604020202020204" pitchFamily="34" charset="0"/>
              <a:buChar char="•"/>
            </a:pPr>
            <a:r>
              <a:rPr lang="cs-CZ" sz="1600" dirty="0"/>
              <a:t>Zacílení zaměření výzev</a:t>
            </a:r>
          </a:p>
          <a:p>
            <a:pPr lvl="2">
              <a:lnSpc>
                <a:spcPct val="100000"/>
              </a:lnSpc>
              <a:buClr>
                <a:srgbClr val="0070C0"/>
              </a:buClr>
              <a:buFont typeface="Arial" panose="020B0604020202020204" pitchFamily="34" charset="0"/>
              <a:buChar char="•"/>
            </a:pPr>
            <a:r>
              <a:rPr lang="cs-CZ" sz="1600" dirty="0"/>
              <a:t>Okamžik vyhlášení výzvy = okamžik zahájení příjmu žádostí</a:t>
            </a:r>
          </a:p>
          <a:p>
            <a:pPr lvl="2">
              <a:lnSpc>
                <a:spcPct val="100000"/>
              </a:lnSpc>
              <a:buClr>
                <a:srgbClr val="0070C0"/>
              </a:buClr>
              <a:buFont typeface="Arial" panose="020B0604020202020204" pitchFamily="34" charset="0"/>
              <a:buChar char="•"/>
            </a:pPr>
            <a:r>
              <a:rPr lang="cs-CZ" sz="1600" dirty="0"/>
              <a:t>Územní zacílení v IROP (30% v IN; 1-2 </a:t>
            </a:r>
            <a:r>
              <a:rPr lang="en-US" sz="1600" dirty="0"/>
              <a:t>%</a:t>
            </a:r>
            <a:r>
              <a:rPr lang="cs-CZ" sz="1600" dirty="0"/>
              <a:t> v KPSV+; 15</a:t>
            </a:r>
            <a:r>
              <a:rPr lang="en-US" sz="1600" dirty="0"/>
              <a:t>%</a:t>
            </a:r>
            <a:r>
              <a:rPr lang="cs-CZ" sz="1600" dirty="0"/>
              <a:t> v RAP)</a:t>
            </a:r>
          </a:p>
          <a:p>
            <a:pPr marL="914400" lvl="2" indent="0">
              <a:buNone/>
            </a:pPr>
            <a:endParaRPr lang="cs-CZ" sz="1600" dirty="0"/>
          </a:p>
          <a:p>
            <a:pPr marL="457200" lvl="1" indent="0">
              <a:buNone/>
            </a:pPr>
            <a:r>
              <a:rPr lang="cs-CZ" sz="1600" dirty="0"/>
              <a:t>Stanovení dodatečného kritéria při stejném času podání</a:t>
            </a:r>
          </a:p>
          <a:p>
            <a:pPr lvl="2">
              <a:buClr>
                <a:srgbClr val="0070C0"/>
              </a:buClr>
              <a:buFont typeface="Arial" panose="020B0604020202020204" pitchFamily="34" charset="0"/>
              <a:buChar char="•"/>
            </a:pPr>
            <a:r>
              <a:rPr lang="cs-CZ" sz="1600" b="1" dirty="0"/>
              <a:t>Nelze: Je v rozporu s kap. 4.1.3 MP VHVP </a:t>
            </a:r>
            <a:r>
              <a:rPr lang="cs-CZ" sz="1600" dirty="0"/>
              <a:t>„…dle pořadí, v jakém podali žádost o podporu…“</a:t>
            </a:r>
          </a:p>
          <a:p>
            <a:pPr marL="914400" lvl="2" indent="0">
              <a:buNone/>
            </a:pPr>
            <a:endParaRPr lang="cs-CZ" dirty="0"/>
          </a:p>
          <a:p>
            <a:pPr lvl="2"/>
            <a:endParaRPr lang="cs-CZ" dirty="0"/>
          </a:p>
          <a:p>
            <a:pPr lvl="2"/>
            <a:endParaRPr lang="cs-CZ" dirty="0"/>
          </a:p>
        </p:txBody>
      </p:sp>
    </p:spTree>
    <p:extLst>
      <p:ext uri="{BB962C8B-B14F-4D97-AF65-F5344CB8AC3E}">
        <p14:creationId xmlns:p14="http://schemas.microsoft.com/office/powerpoint/2010/main" val="983819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93F1D1-2A99-4683-9820-04FC03B3B15F}"/>
              </a:ext>
            </a:extLst>
          </p:cNvPr>
          <p:cNvSpPr>
            <a:spLocks noGrp="1"/>
          </p:cNvSpPr>
          <p:nvPr>
            <p:ph type="title"/>
          </p:nvPr>
        </p:nvSpPr>
        <p:spPr>
          <a:xfrm>
            <a:off x="838200" y="365125"/>
            <a:ext cx="10515600" cy="890565"/>
          </a:xfrm>
        </p:spPr>
        <p:txBody>
          <a:bodyPr>
            <a:normAutofit/>
          </a:bodyPr>
          <a:lstStyle/>
          <a:p>
            <a:pPr algn="ctr"/>
            <a:r>
              <a:rPr lang="cs-CZ" sz="3600" dirty="0"/>
              <a:t>Kontrola přijatelnosti a formálních náležitostí </a:t>
            </a:r>
          </a:p>
        </p:txBody>
      </p:sp>
      <p:sp>
        <p:nvSpPr>
          <p:cNvPr id="3" name="Zástupný obsah 2">
            <a:extLst>
              <a:ext uri="{FF2B5EF4-FFF2-40B4-BE49-F238E27FC236}">
                <a16:creationId xmlns:a16="http://schemas.microsoft.com/office/drawing/2014/main" id="{B9F60C59-C08F-439F-A44C-7571167764F5}"/>
              </a:ext>
            </a:extLst>
          </p:cNvPr>
          <p:cNvSpPr>
            <a:spLocks noGrp="1"/>
          </p:cNvSpPr>
          <p:nvPr>
            <p:ph idx="1"/>
          </p:nvPr>
        </p:nvSpPr>
        <p:spPr>
          <a:xfrm>
            <a:off x="838200" y="1410237"/>
            <a:ext cx="10515600" cy="4766726"/>
          </a:xfrm>
        </p:spPr>
        <p:txBody>
          <a:bodyPr/>
          <a:lstStyle/>
          <a:p>
            <a:pPr>
              <a:lnSpc>
                <a:spcPct val="100000"/>
              </a:lnSpc>
              <a:spcBef>
                <a:spcPts val="600"/>
              </a:spcBef>
              <a:spcAft>
                <a:spcPts val="600"/>
              </a:spcAft>
              <a:buClr>
                <a:srgbClr val="0070C0"/>
              </a:buClr>
              <a:buFont typeface="Arial" panose="020B0604020202020204" pitchFamily="34" charset="0"/>
              <a:buChar char="•"/>
            </a:pPr>
            <a:r>
              <a:rPr lang="cs-CZ" sz="1600" dirty="0"/>
              <a:t> provádí Centrum pro regionální rozvoj České republiky</a:t>
            </a:r>
          </a:p>
          <a:p>
            <a:pPr lvl="1">
              <a:lnSpc>
                <a:spcPct val="100000"/>
              </a:lnSpc>
              <a:spcBef>
                <a:spcPts val="600"/>
              </a:spcBef>
              <a:spcAft>
                <a:spcPts val="600"/>
              </a:spcAft>
              <a:buClr>
                <a:srgbClr val="0070C0"/>
              </a:buClr>
              <a:buFont typeface="Arial" panose="020B0604020202020204" pitchFamily="34" charset="0"/>
              <a:buChar char="•"/>
            </a:pPr>
            <a:r>
              <a:rPr lang="cs-CZ" sz="1600" dirty="0"/>
              <a:t>za využití externích expertů u specifických odborných oblastí</a:t>
            </a:r>
          </a:p>
          <a:p>
            <a:pPr lvl="0">
              <a:lnSpc>
                <a:spcPct val="100000"/>
              </a:lnSpc>
              <a:spcBef>
                <a:spcPts val="600"/>
              </a:spcBef>
              <a:spcAft>
                <a:spcPts val="600"/>
              </a:spcAft>
              <a:buClr>
                <a:srgbClr val="0070C0"/>
              </a:buClr>
              <a:buFont typeface="Arial" panose="020B0604020202020204" pitchFamily="34" charset="0"/>
              <a:buChar char="•"/>
            </a:pPr>
            <a:r>
              <a:rPr lang="cs-CZ" sz="1600" dirty="0"/>
              <a:t> uplatňuje se pravidlo „čtyř očí“</a:t>
            </a:r>
          </a:p>
          <a:p>
            <a:pPr lvl="0">
              <a:lnSpc>
                <a:spcPct val="100000"/>
              </a:lnSpc>
              <a:spcBef>
                <a:spcPts val="600"/>
              </a:spcBef>
              <a:spcAft>
                <a:spcPts val="600"/>
              </a:spcAft>
              <a:buClr>
                <a:srgbClr val="0070C0"/>
              </a:buClr>
              <a:buFont typeface="Arial" panose="020B0604020202020204" pitchFamily="34" charset="0"/>
              <a:buChar char="•"/>
            </a:pPr>
            <a:r>
              <a:rPr lang="cs-CZ" sz="1600" dirty="0"/>
              <a:t> podle sad kritérií:</a:t>
            </a:r>
          </a:p>
          <a:p>
            <a:pPr marL="800100" lvl="1" indent="-342900">
              <a:lnSpc>
                <a:spcPct val="100000"/>
              </a:lnSpc>
              <a:buFont typeface="+mj-lt"/>
              <a:buAutoNum type="arabicPeriod"/>
            </a:pPr>
            <a:r>
              <a:rPr lang="cs-CZ" sz="1600" dirty="0"/>
              <a:t>formálních náležitostí</a:t>
            </a:r>
          </a:p>
          <a:p>
            <a:pPr marL="800100" lvl="1" indent="-342900">
              <a:lnSpc>
                <a:spcPct val="100000"/>
              </a:lnSpc>
              <a:buFont typeface="+mj-lt"/>
              <a:buAutoNum type="arabicPeriod"/>
            </a:pPr>
            <a:r>
              <a:rPr lang="cs-CZ" sz="1600" dirty="0"/>
              <a:t>obecných kritérií přijatelnosti</a:t>
            </a:r>
          </a:p>
          <a:p>
            <a:pPr marL="800100" lvl="1" indent="-342900">
              <a:lnSpc>
                <a:spcPct val="100000"/>
              </a:lnSpc>
              <a:buFont typeface="+mj-lt"/>
              <a:buAutoNum type="arabicPeriod"/>
            </a:pPr>
            <a:r>
              <a:rPr lang="cs-CZ" sz="1600" dirty="0"/>
              <a:t>specifických kritérií přijatelnosti</a:t>
            </a:r>
          </a:p>
          <a:p>
            <a:pPr marL="0" indent="0">
              <a:lnSpc>
                <a:spcPct val="100000"/>
              </a:lnSpc>
              <a:buNone/>
            </a:pPr>
            <a:endParaRPr lang="cs-CZ" sz="1600" dirty="0"/>
          </a:p>
          <a:p>
            <a:pPr marL="0" indent="0">
              <a:lnSpc>
                <a:spcPct val="100000"/>
              </a:lnSpc>
              <a:spcAft>
                <a:spcPts val="600"/>
              </a:spcAft>
              <a:buNone/>
            </a:pPr>
            <a:r>
              <a:rPr lang="cs-CZ" sz="1600" dirty="0"/>
              <a:t>Hodnotitel se řídí:</a:t>
            </a:r>
          </a:p>
          <a:p>
            <a:pPr lvl="1">
              <a:lnSpc>
                <a:spcPct val="100000"/>
              </a:lnSpc>
              <a:buClr>
                <a:srgbClr val="0070C0"/>
              </a:buClr>
              <a:buFont typeface="Arial" panose="020B0604020202020204" pitchFamily="34" charset="0"/>
              <a:buChar char="•"/>
            </a:pPr>
            <a:r>
              <a:rPr lang="cs-CZ" sz="1600" dirty="0"/>
              <a:t>Operačním manuálem IROP</a:t>
            </a:r>
          </a:p>
          <a:p>
            <a:pPr lvl="1">
              <a:lnSpc>
                <a:spcPct val="100000"/>
              </a:lnSpc>
              <a:buClr>
                <a:srgbClr val="0070C0"/>
              </a:buClr>
              <a:buFont typeface="Arial" panose="020B0604020202020204" pitchFamily="34" charset="0"/>
              <a:buChar char="•"/>
            </a:pPr>
            <a:r>
              <a:rPr lang="cs-CZ" sz="1600" dirty="0"/>
              <a:t>Interními postupy Centra (vč. Kontrolních listů)</a:t>
            </a:r>
          </a:p>
          <a:p>
            <a:pPr lvl="1">
              <a:lnSpc>
                <a:spcPct val="100000"/>
              </a:lnSpc>
              <a:buClr>
                <a:srgbClr val="0070C0"/>
              </a:buClr>
              <a:buFont typeface="Arial" panose="020B0604020202020204" pitchFamily="34" charset="0"/>
              <a:buChar char="•"/>
            </a:pPr>
            <a:r>
              <a:rPr lang="cs-CZ" sz="1600" dirty="0"/>
              <a:t>Příručkami pro práci v MS2021+</a:t>
            </a:r>
          </a:p>
          <a:p>
            <a:endParaRPr lang="cs-CZ" dirty="0"/>
          </a:p>
        </p:txBody>
      </p:sp>
    </p:spTree>
    <p:extLst>
      <p:ext uri="{BB962C8B-B14F-4D97-AF65-F5344CB8AC3E}">
        <p14:creationId xmlns:p14="http://schemas.microsoft.com/office/powerpoint/2010/main" val="4090860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63BECB-6998-44F5-A59D-1AC0CC1FCC40}"/>
              </a:ext>
            </a:extLst>
          </p:cNvPr>
          <p:cNvSpPr>
            <a:spLocks noGrp="1"/>
          </p:cNvSpPr>
          <p:nvPr>
            <p:ph type="title"/>
          </p:nvPr>
        </p:nvSpPr>
        <p:spPr>
          <a:xfrm>
            <a:off x="838200" y="365126"/>
            <a:ext cx="10515600" cy="839050"/>
          </a:xfrm>
        </p:spPr>
        <p:txBody>
          <a:bodyPr>
            <a:noAutofit/>
          </a:bodyPr>
          <a:lstStyle/>
          <a:p>
            <a:pPr algn="ctr"/>
            <a:r>
              <a:rPr lang="cs-CZ" sz="3600" dirty="0"/>
              <a:t>Kontrola přijatelnosti a formálních náležitostí</a:t>
            </a:r>
          </a:p>
        </p:txBody>
      </p:sp>
      <p:sp>
        <p:nvSpPr>
          <p:cNvPr id="3" name="Zástupný obsah 2">
            <a:extLst>
              <a:ext uri="{FF2B5EF4-FFF2-40B4-BE49-F238E27FC236}">
                <a16:creationId xmlns:a16="http://schemas.microsoft.com/office/drawing/2014/main" id="{0B42C2C1-1F3F-4AA9-85AF-53B0E5B0749F}"/>
              </a:ext>
            </a:extLst>
          </p:cNvPr>
          <p:cNvSpPr>
            <a:spLocks noGrp="1"/>
          </p:cNvSpPr>
          <p:nvPr>
            <p:ph idx="1"/>
          </p:nvPr>
        </p:nvSpPr>
        <p:spPr>
          <a:xfrm>
            <a:off x="838200" y="1371600"/>
            <a:ext cx="10515600" cy="4805363"/>
          </a:xfrm>
        </p:spPr>
        <p:txBody>
          <a:bodyPr/>
          <a:lstStyle/>
          <a:p>
            <a:pPr marL="0" indent="0" algn="just">
              <a:lnSpc>
                <a:spcPct val="100000"/>
              </a:lnSpc>
              <a:buNone/>
            </a:pPr>
            <a:r>
              <a:rPr lang="cs-CZ" sz="1600" dirty="0"/>
              <a:t>Kritéria:</a:t>
            </a:r>
          </a:p>
          <a:p>
            <a:pPr lvl="1" algn="just">
              <a:lnSpc>
                <a:spcPct val="100000"/>
              </a:lnSpc>
              <a:buClr>
                <a:srgbClr val="0070C0"/>
              </a:buClr>
              <a:buFont typeface="Arial" panose="020B0604020202020204" pitchFamily="34" charset="0"/>
              <a:buChar char="•"/>
            </a:pPr>
            <a:r>
              <a:rPr lang="cs-CZ" sz="1600" dirty="0"/>
              <a:t>obecná kritéria přijatelnosti a kritéria formálních náležitostí jsou společná pro všechny specifické cíle IROP</a:t>
            </a:r>
          </a:p>
          <a:p>
            <a:pPr lvl="1" algn="just">
              <a:lnSpc>
                <a:spcPct val="100000"/>
              </a:lnSpc>
              <a:buClr>
                <a:srgbClr val="0070C0"/>
              </a:buClr>
              <a:buFont typeface="Arial" panose="020B0604020202020204" pitchFamily="34" charset="0"/>
              <a:buChar char="•"/>
            </a:pPr>
            <a:r>
              <a:rPr lang="cs-CZ" sz="1600" dirty="0"/>
              <a:t>specifická kritéria přijatelnosti jsou určena pro jednotlivé </a:t>
            </a:r>
            <a:r>
              <a:rPr lang="cs-CZ" sz="1600" u="sng" dirty="0"/>
              <a:t>specifické cíle </a:t>
            </a:r>
            <a:r>
              <a:rPr lang="cs-CZ" sz="1600" dirty="0"/>
              <a:t>nebo </a:t>
            </a:r>
            <a:r>
              <a:rPr lang="cs-CZ" sz="1600" u="sng" dirty="0"/>
              <a:t>aktivity</a:t>
            </a:r>
          </a:p>
          <a:p>
            <a:pPr marL="457200" lvl="1" indent="0" algn="just">
              <a:lnSpc>
                <a:spcPct val="100000"/>
              </a:lnSpc>
              <a:buClr>
                <a:srgbClr val="0070C0"/>
              </a:buClr>
              <a:buNone/>
            </a:pPr>
            <a:endParaRPr lang="cs-CZ" sz="1600" dirty="0"/>
          </a:p>
          <a:p>
            <a:pPr marL="0" indent="0" algn="just">
              <a:lnSpc>
                <a:spcPct val="100000"/>
              </a:lnSpc>
              <a:buNone/>
            </a:pPr>
            <a:r>
              <a:rPr lang="cs-CZ" sz="1600" dirty="0"/>
              <a:t>Cílem:</a:t>
            </a:r>
          </a:p>
          <a:p>
            <a:pPr lvl="1" algn="just">
              <a:lnSpc>
                <a:spcPct val="100000"/>
              </a:lnSpc>
              <a:buClr>
                <a:srgbClr val="0070C0"/>
              </a:buClr>
              <a:buFont typeface="Arial" panose="020B0604020202020204" pitchFamily="34" charset="0"/>
              <a:buChar char="•"/>
            </a:pPr>
            <a:r>
              <a:rPr lang="cs-CZ" sz="1600" dirty="0"/>
              <a:t>kontrola nezbytných administrativních požadavků</a:t>
            </a:r>
          </a:p>
          <a:p>
            <a:pPr lvl="1" algn="just">
              <a:lnSpc>
                <a:spcPct val="100000"/>
              </a:lnSpc>
              <a:buClr>
                <a:srgbClr val="0070C0"/>
              </a:buClr>
              <a:buFont typeface="Arial" panose="020B0604020202020204" pitchFamily="34" charset="0"/>
              <a:buChar char="•"/>
            </a:pPr>
            <a:r>
              <a:rPr lang="cs-CZ" sz="1600" dirty="0"/>
              <a:t>posouzení věcných požadavků na projekt stanovených výzvou</a:t>
            </a:r>
          </a:p>
          <a:p>
            <a:pPr lvl="1" algn="just">
              <a:lnSpc>
                <a:spcPct val="100000"/>
              </a:lnSpc>
              <a:buClr>
                <a:srgbClr val="0070C0"/>
              </a:buClr>
              <a:buFont typeface="Arial" panose="020B0604020202020204" pitchFamily="34" charset="0"/>
              <a:buChar char="•"/>
            </a:pPr>
            <a:r>
              <a:rPr lang="cs-CZ" sz="1600" dirty="0"/>
              <a:t>naplnění konkrétních specifických cílů programu</a:t>
            </a:r>
          </a:p>
          <a:p>
            <a:pPr marL="457200" lvl="1" indent="0" algn="just">
              <a:lnSpc>
                <a:spcPct val="100000"/>
              </a:lnSpc>
              <a:buClr>
                <a:srgbClr val="0070C0"/>
              </a:buClr>
              <a:buNone/>
            </a:pPr>
            <a:endParaRPr lang="cs-CZ" sz="1600" dirty="0"/>
          </a:p>
          <a:p>
            <a:pPr marL="0" indent="0" algn="just">
              <a:lnSpc>
                <a:spcPct val="100000"/>
              </a:lnSpc>
              <a:buNone/>
            </a:pPr>
            <a:r>
              <a:rPr lang="cs-CZ" sz="1600" dirty="0"/>
              <a:t>Všechna kritéria jsou </a:t>
            </a:r>
            <a:r>
              <a:rPr lang="cs-CZ" sz="1600" b="1" dirty="0"/>
              <a:t>vylučovací</a:t>
            </a:r>
            <a:r>
              <a:rPr lang="cs-CZ" sz="1600" dirty="0"/>
              <a:t> a jsou vyhodnocována možnostmi:</a:t>
            </a:r>
          </a:p>
          <a:p>
            <a:pPr lvl="1" algn="just">
              <a:lnSpc>
                <a:spcPct val="100000"/>
              </a:lnSpc>
              <a:buClr>
                <a:srgbClr val="0070C0"/>
              </a:buClr>
              <a:buFont typeface="Arial" panose="020B0604020202020204" pitchFamily="34" charset="0"/>
              <a:buChar char="•"/>
            </a:pPr>
            <a:r>
              <a:rPr lang="cs-CZ" sz="1600" dirty="0"/>
              <a:t>Vyhověl/nevyhověl/nehodnoceno/nerelevantní</a:t>
            </a:r>
          </a:p>
          <a:p>
            <a:pPr lvl="1" algn="just">
              <a:lnSpc>
                <a:spcPct val="100000"/>
              </a:lnSpc>
              <a:buClr>
                <a:srgbClr val="0070C0"/>
              </a:buClr>
              <a:buFont typeface="Arial" panose="020B0604020202020204" pitchFamily="34" charset="0"/>
              <a:buChar char="•"/>
            </a:pPr>
            <a:r>
              <a:rPr lang="cs-CZ" sz="1600" dirty="0"/>
              <a:t>Kritéria formálních náležitostí </a:t>
            </a:r>
            <a:r>
              <a:rPr lang="cs-CZ" sz="1600" u="sng" dirty="0"/>
              <a:t>jsou vždy napravitelná</a:t>
            </a:r>
          </a:p>
          <a:p>
            <a:pPr lvl="1" algn="just">
              <a:lnSpc>
                <a:spcPct val="100000"/>
              </a:lnSpc>
              <a:buClr>
                <a:srgbClr val="0070C0"/>
              </a:buClr>
              <a:buFont typeface="Arial" panose="020B0604020202020204" pitchFamily="34" charset="0"/>
              <a:buChar char="•"/>
            </a:pPr>
            <a:r>
              <a:rPr lang="cs-CZ" sz="1600" dirty="0"/>
              <a:t>Kritéria přijatelnosti mohou být napravitelná či nenapravitelná (podle charakteru kritéria)</a:t>
            </a:r>
          </a:p>
          <a:p>
            <a:pPr lvl="1" algn="just">
              <a:lnSpc>
                <a:spcPct val="100000"/>
              </a:lnSpc>
              <a:buClr>
                <a:srgbClr val="0070C0"/>
              </a:buClr>
              <a:buFont typeface="Arial" panose="020B0604020202020204" pitchFamily="34" charset="0"/>
              <a:buChar char="•"/>
            </a:pPr>
            <a:r>
              <a:rPr lang="cs-CZ" sz="1600" dirty="0"/>
              <a:t>Žadatel může být vyzván k</a:t>
            </a:r>
            <a:r>
              <a:rPr lang="cs-CZ" sz="1600" u="sng" dirty="0"/>
              <a:t> doplnění žádosti o podporu maximálně 2x </a:t>
            </a:r>
            <a:r>
              <a:rPr lang="cs-CZ" sz="1600" dirty="0"/>
              <a:t>+ </a:t>
            </a:r>
            <a:r>
              <a:rPr lang="cs-CZ" sz="1600" u="sng" dirty="0"/>
              <a:t>oprava zjevných formálních chyb</a:t>
            </a:r>
          </a:p>
          <a:p>
            <a:pPr marL="0" indent="0">
              <a:buNone/>
            </a:pPr>
            <a:endParaRPr lang="cs-CZ" dirty="0"/>
          </a:p>
        </p:txBody>
      </p:sp>
    </p:spTree>
    <p:extLst>
      <p:ext uri="{BB962C8B-B14F-4D97-AF65-F5344CB8AC3E}">
        <p14:creationId xmlns:p14="http://schemas.microsoft.com/office/powerpoint/2010/main" val="395203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76B16F-3435-4ECB-8B01-E39EA0878625}"/>
              </a:ext>
            </a:extLst>
          </p:cNvPr>
          <p:cNvSpPr>
            <a:spLocks noGrp="1"/>
          </p:cNvSpPr>
          <p:nvPr>
            <p:ph type="title"/>
          </p:nvPr>
        </p:nvSpPr>
        <p:spPr>
          <a:xfrm>
            <a:off x="838200" y="365126"/>
            <a:ext cx="10515600" cy="832610"/>
          </a:xfrm>
        </p:spPr>
        <p:txBody>
          <a:bodyPr>
            <a:normAutofit/>
          </a:bodyPr>
          <a:lstStyle/>
          <a:p>
            <a:pPr algn="ctr"/>
            <a:r>
              <a:rPr lang="cs-CZ" sz="4000" dirty="0"/>
              <a:t>Ex-ante analýza rizik</a:t>
            </a:r>
          </a:p>
        </p:txBody>
      </p:sp>
      <p:sp>
        <p:nvSpPr>
          <p:cNvPr id="3" name="Zástupný obsah 2">
            <a:extLst>
              <a:ext uri="{FF2B5EF4-FFF2-40B4-BE49-F238E27FC236}">
                <a16:creationId xmlns:a16="http://schemas.microsoft.com/office/drawing/2014/main" id="{AFECE1CC-4174-4957-A519-4CABB33B419A}"/>
              </a:ext>
            </a:extLst>
          </p:cNvPr>
          <p:cNvSpPr>
            <a:spLocks noGrp="1"/>
          </p:cNvSpPr>
          <p:nvPr>
            <p:ph idx="1"/>
          </p:nvPr>
        </p:nvSpPr>
        <p:spPr>
          <a:xfrm>
            <a:off x="838200" y="1197736"/>
            <a:ext cx="10515600" cy="4979227"/>
          </a:xfrm>
        </p:spPr>
        <p:txBody>
          <a:bodyPr/>
          <a:lstStyle/>
          <a:p>
            <a:pPr>
              <a:lnSpc>
                <a:spcPct val="100000"/>
              </a:lnSpc>
              <a:buClr>
                <a:srgbClr val="0070C0"/>
              </a:buClr>
              <a:buFont typeface="Courier New" panose="02070309020205020404" pitchFamily="49" charset="0"/>
              <a:buChar char="o"/>
            </a:pPr>
            <a:r>
              <a:rPr lang="cs-CZ" sz="1600" dirty="0"/>
              <a:t>vykonávají pracovníci Centra u všech projektů, které prošly kontrolou přijatelnosti a formálních náležitostí</a:t>
            </a:r>
          </a:p>
          <a:p>
            <a:pPr>
              <a:lnSpc>
                <a:spcPct val="100000"/>
              </a:lnSpc>
              <a:buClr>
                <a:srgbClr val="0070C0"/>
              </a:buClr>
              <a:buFont typeface="Courier New" panose="02070309020205020404" pitchFamily="49" charset="0"/>
              <a:buChar char="o"/>
            </a:pPr>
            <a:r>
              <a:rPr lang="cs-CZ" sz="1600" dirty="0"/>
              <a:t>ověřuje se zejména:</a:t>
            </a:r>
          </a:p>
          <a:p>
            <a:pPr lvl="2">
              <a:lnSpc>
                <a:spcPct val="100000"/>
              </a:lnSpc>
              <a:buClr>
                <a:srgbClr val="0070C0"/>
              </a:buClr>
              <a:buFont typeface="Arial" panose="020B0604020202020204" pitchFamily="34" charset="0"/>
              <a:buChar char="•"/>
            </a:pPr>
            <a:r>
              <a:rPr lang="cs-CZ" sz="1600" dirty="0"/>
              <a:t>hospodárnost a neefektivnost, </a:t>
            </a:r>
          </a:p>
          <a:p>
            <a:pPr lvl="2">
              <a:lnSpc>
                <a:spcPct val="100000"/>
              </a:lnSpc>
              <a:buClr>
                <a:srgbClr val="0070C0"/>
              </a:buClr>
              <a:buFont typeface="Arial" panose="020B0604020202020204" pitchFamily="34" charset="0"/>
              <a:buChar char="•"/>
            </a:pPr>
            <a:r>
              <a:rPr lang="cs-CZ" sz="1600" dirty="0"/>
              <a:t>realizovatelnost projektu po věcné a finanční stránce, </a:t>
            </a:r>
          </a:p>
          <a:p>
            <a:pPr lvl="2">
              <a:lnSpc>
                <a:spcPct val="100000"/>
              </a:lnSpc>
              <a:buClr>
                <a:srgbClr val="0070C0"/>
              </a:buClr>
              <a:buFont typeface="Arial" panose="020B0604020202020204" pitchFamily="34" charset="0"/>
              <a:buChar char="•"/>
            </a:pPr>
            <a:r>
              <a:rPr lang="cs-CZ" sz="1600" dirty="0"/>
              <a:t>ne/naplnění monitorovacích indikátorů, </a:t>
            </a:r>
          </a:p>
          <a:p>
            <a:pPr lvl="2">
              <a:lnSpc>
                <a:spcPct val="100000"/>
              </a:lnSpc>
              <a:buClr>
                <a:srgbClr val="0070C0"/>
              </a:buClr>
              <a:buFont typeface="Arial" panose="020B0604020202020204" pitchFamily="34" charset="0"/>
              <a:buChar char="•"/>
            </a:pPr>
            <a:r>
              <a:rPr lang="cs-CZ" sz="1600" dirty="0"/>
              <a:t>ne/dodržení pravidel pro veřejné zakázky,</a:t>
            </a:r>
          </a:p>
          <a:p>
            <a:pPr lvl="2">
              <a:lnSpc>
                <a:spcPct val="100000"/>
              </a:lnSpc>
              <a:buClr>
                <a:srgbClr val="0070C0"/>
              </a:buClr>
              <a:buFont typeface="Arial" panose="020B0604020202020204" pitchFamily="34" charset="0"/>
              <a:buChar char="•"/>
            </a:pPr>
            <a:r>
              <a:rPr lang="cs-CZ" sz="1600" dirty="0"/>
              <a:t>ne/způsobilé výdaje,</a:t>
            </a:r>
          </a:p>
          <a:p>
            <a:pPr lvl="2">
              <a:lnSpc>
                <a:spcPct val="100000"/>
              </a:lnSpc>
              <a:buClr>
                <a:srgbClr val="0070C0"/>
              </a:buClr>
              <a:buFont typeface="Arial" panose="020B0604020202020204" pitchFamily="34" charset="0"/>
              <a:buChar char="•"/>
            </a:pPr>
            <a:r>
              <a:rPr lang="cs-CZ" sz="1600" dirty="0"/>
              <a:t>podvody,</a:t>
            </a:r>
          </a:p>
          <a:p>
            <a:pPr lvl="2">
              <a:lnSpc>
                <a:spcPct val="100000"/>
              </a:lnSpc>
              <a:buClr>
                <a:srgbClr val="0070C0"/>
              </a:buClr>
              <a:buFont typeface="Arial" panose="020B0604020202020204" pitchFamily="34" charset="0"/>
              <a:buChar char="•"/>
            </a:pPr>
            <a:r>
              <a:rPr lang="cs-CZ" sz="1600" dirty="0"/>
              <a:t>riziko nedosažení výstupů a realizace projektu v předloženém harmonogramu,</a:t>
            </a:r>
          </a:p>
          <a:p>
            <a:pPr lvl="2">
              <a:lnSpc>
                <a:spcPct val="100000"/>
              </a:lnSpc>
              <a:buClr>
                <a:srgbClr val="0070C0"/>
              </a:buClr>
              <a:buFont typeface="Arial" panose="020B0604020202020204" pitchFamily="34" charset="0"/>
              <a:buChar char="•"/>
            </a:pPr>
            <a:r>
              <a:rPr lang="cs-CZ" sz="1600" dirty="0"/>
              <a:t>riziko nesouladu realizace s podmínkami a s dalšími závaznými postupy, </a:t>
            </a:r>
          </a:p>
          <a:p>
            <a:pPr lvl="2">
              <a:lnSpc>
                <a:spcPct val="100000"/>
              </a:lnSpc>
              <a:buClr>
                <a:srgbClr val="0070C0"/>
              </a:buClr>
              <a:buFont typeface="Arial" panose="020B0604020202020204" pitchFamily="34" charset="0"/>
              <a:buChar char="•"/>
            </a:pPr>
            <a:r>
              <a:rPr lang="cs-CZ" sz="1600" dirty="0"/>
              <a:t>riziko dvojího financování,</a:t>
            </a:r>
          </a:p>
          <a:p>
            <a:pPr lvl="2">
              <a:lnSpc>
                <a:spcPct val="100000"/>
              </a:lnSpc>
              <a:buClr>
                <a:srgbClr val="0070C0"/>
              </a:buClr>
              <a:buFont typeface="Arial" panose="020B0604020202020204" pitchFamily="34" charset="0"/>
              <a:buChar char="•"/>
            </a:pPr>
            <a:r>
              <a:rPr lang="cs-CZ" sz="1600" dirty="0"/>
              <a:t>riziko v nezajištění udržitelnosti projektu,</a:t>
            </a:r>
          </a:p>
          <a:p>
            <a:pPr lvl="2">
              <a:lnSpc>
                <a:spcPct val="100000"/>
              </a:lnSpc>
              <a:buClr>
                <a:srgbClr val="0070C0"/>
              </a:buClr>
              <a:buFont typeface="Arial" panose="020B0604020202020204" pitchFamily="34" charset="0"/>
              <a:buChar char="•"/>
            </a:pPr>
            <a:r>
              <a:rPr lang="cs-CZ" sz="1600" dirty="0"/>
              <a:t>riziko nedovolené veřejné podpory.</a:t>
            </a:r>
          </a:p>
          <a:p>
            <a:pPr>
              <a:lnSpc>
                <a:spcPct val="100000"/>
              </a:lnSpc>
              <a:buClr>
                <a:srgbClr val="0070C0"/>
              </a:buClr>
              <a:buFont typeface="Courier New" panose="02070309020205020404" pitchFamily="49" charset="0"/>
              <a:buChar char="o"/>
            </a:pPr>
            <a:r>
              <a:rPr lang="cs-CZ" sz="1600" dirty="0"/>
              <a:t>výše uvedená rizika mohou být doplněna o další rizika, pokud jsou identifikována při přípravě výzev (podle specifik podporované aktivity)</a:t>
            </a:r>
          </a:p>
        </p:txBody>
      </p:sp>
    </p:spTree>
    <p:extLst>
      <p:ext uri="{BB962C8B-B14F-4D97-AF65-F5344CB8AC3E}">
        <p14:creationId xmlns:p14="http://schemas.microsoft.com/office/powerpoint/2010/main" val="612446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644A66-C12E-45FA-B99F-3D9FE06952C3}"/>
              </a:ext>
            </a:extLst>
          </p:cNvPr>
          <p:cNvSpPr>
            <a:spLocks noGrp="1"/>
          </p:cNvSpPr>
          <p:nvPr>
            <p:ph type="title"/>
          </p:nvPr>
        </p:nvSpPr>
        <p:spPr/>
        <p:txBody>
          <a:bodyPr/>
          <a:lstStyle/>
          <a:p>
            <a:r>
              <a:rPr lang="cs-CZ" dirty="0"/>
              <a:t>Etický kodex MV IROP</a:t>
            </a:r>
          </a:p>
        </p:txBody>
      </p:sp>
      <p:sp>
        <p:nvSpPr>
          <p:cNvPr id="3" name="Zástupný obsah 2">
            <a:extLst>
              <a:ext uri="{FF2B5EF4-FFF2-40B4-BE49-F238E27FC236}">
                <a16:creationId xmlns:a16="http://schemas.microsoft.com/office/drawing/2014/main" id="{8C835D01-6E2D-47C0-A291-1AC5BCAD91D7}"/>
              </a:ext>
            </a:extLst>
          </p:cNvPr>
          <p:cNvSpPr>
            <a:spLocks noGrp="1"/>
          </p:cNvSpPr>
          <p:nvPr>
            <p:ph idx="1"/>
          </p:nvPr>
        </p:nvSpPr>
        <p:spPr>
          <a:xfrm>
            <a:off x="838199" y="1612669"/>
            <a:ext cx="10515601" cy="4564294"/>
          </a:xfrm>
        </p:spPr>
        <p:txBody>
          <a:bodyPr>
            <a:normAutofit/>
          </a:bodyPr>
          <a:lstStyle/>
          <a:p>
            <a:r>
              <a:rPr lang="cs-CZ" sz="2000" dirty="0"/>
              <a:t> Střet zájmu – střet mezi zájmem MV IROP a osobním zájmem člena MV IROP,</a:t>
            </a:r>
          </a:p>
          <a:p>
            <a:pPr marL="2062163" indent="0">
              <a:spcBef>
                <a:spcPts val="0"/>
              </a:spcBef>
              <a:buNone/>
            </a:pPr>
            <a:r>
              <a:rPr lang="cs-CZ" sz="2000" dirty="0"/>
              <a:t>který by mohl ovlivnit   jeho povinnosti a  hlasování na MV IROP </a:t>
            </a:r>
          </a:p>
          <a:p>
            <a:pPr marL="2062163" indent="0">
              <a:buNone/>
            </a:pPr>
            <a:endParaRPr lang="cs-CZ" sz="2000" dirty="0"/>
          </a:p>
          <a:p>
            <a:r>
              <a:rPr lang="cs-CZ" sz="2000" dirty="0"/>
              <a:t>Dary a jiné nabídky – dary, úsluhy, laskavosti a jiná neoprávněná zvýhodnění</a:t>
            </a:r>
          </a:p>
          <a:p>
            <a:pPr marL="2959100" indent="0">
              <a:spcBef>
                <a:spcPts val="0"/>
              </a:spcBef>
              <a:buNone/>
            </a:pPr>
            <a:r>
              <a:rPr lang="cs-CZ" sz="2000" dirty="0"/>
              <a:t>jenž by mohla, byť jen zdánlivě, ovlivnit posuzování či rozhodovací procesy, profesionální a nestranný pohled na věc </a:t>
            </a:r>
          </a:p>
          <a:p>
            <a:pPr marL="2959100" indent="-2959100">
              <a:buNone/>
            </a:pPr>
            <a:endParaRPr lang="cs-CZ" sz="2000" dirty="0"/>
          </a:p>
          <a:p>
            <a:r>
              <a:rPr lang="cs-CZ" sz="2000" dirty="0"/>
              <a:t> Zachování mlčenlivosti  - o všech informacích, o kterých se v souvislosti s</a:t>
            </a:r>
          </a:p>
          <a:p>
            <a:pPr marL="3316288" indent="0">
              <a:spcBef>
                <a:spcPts val="0"/>
              </a:spcBef>
              <a:buNone/>
            </a:pPr>
            <a:r>
              <a:rPr lang="cs-CZ" sz="2000" dirty="0"/>
              <a:t> členstvím v MV IROP dozví.</a:t>
            </a:r>
          </a:p>
          <a:p>
            <a:pPr marL="0" indent="0">
              <a:buNone/>
            </a:pPr>
            <a:endParaRPr lang="cs-CZ" sz="2000" dirty="0"/>
          </a:p>
          <a:p>
            <a:pPr>
              <a:lnSpc>
                <a:spcPct val="120000"/>
              </a:lnSpc>
              <a:spcBef>
                <a:spcPts val="0"/>
              </a:spcBef>
            </a:pPr>
            <a:r>
              <a:rPr lang="cs-CZ" sz="2000" dirty="0"/>
              <a:t> Jednání s veřejností – MV zastupuje předseda MV IROP, člen svým chováním </a:t>
            </a:r>
          </a:p>
          <a:p>
            <a:pPr marL="3141663" indent="0">
              <a:lnSpc>
                <a:spcPct val="120000"/>
              </a:lnSpc>
              <a:spcBef>
                <a:spcPts val="0"/>
              </a:spcBef>
              <a:buNone/>
            </a:pPr>
            <a:r>
              <a:rPr lang="cs-CZ" sz="2000" dirty="0"/>
              <a:t>přispívá k vážnosti a respektu MV IROP a pozitivnímu  vnímání veřejností</a:t>
            </a:r>
          </a:p>
        </p:txBody>
      </p:sp>
    </p:spTree>
    <p:extLst>
      <p:ext uri="{BB962C8B-B14F-4D97-AF65-F5344CB8AC3E}">
        <p14:creationId xmlns:p14="http://schemas.microsoft.com/office/powerpoint/2010/main" val="3442656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86072A-D341-409A-82C1-BCD14F25F50A}"/>
              </a:ext>
            </a:extLst>
          </p:cNvPr>
          <p:cNvSpPr>
            <a:spLocks noGrp="1"/>
          </p:cNvSpPr>
          <p:nvPr>
            <p:ph type="title"/>
          </p:nvPr>
        </p:nvSpPr>
        <p:spPr>
          <a:xfrm>
            <a:off x="838200" y="365125"/>
            <a:ext cx="10515600" cy="826171"/>
          </a:xfrm>
        </p:spPr>
        <p:txBody>
          <a:bodyPr>
            <a:normAutofit/>
          </a:bodyPr>
          <a:lstStyle/>
          <a:p>
            <a:pPr algn="ctr"/>
            <a:r>
              <a:rPr lang="cs-CZ" sz="4000" dirty="0"/>
              <a:t>Ex-ante kontrola</a:t>
            </a:r>
          </a:p>
        </p:txBody>
      </p:sp>
      <p:sp>
        <p:nvSpPr>
          <p:cNvPr id="3" name="Zástupný obsah 2">
            <a:extLst>
              <a:ext uri="{FF2B5EF4-FFF2-40B4-BE49-F238E27FC236}">
                <a16:creationId xmlns:a16="http://schemas.microsoft.com/office/drawing/2014/main" id="{1A3F298D-81A6-4C6E-8656-CBB752EEE4B8}"/>
              </a:ext>
            </a:extLst>
          </p:cNvPr>
          <p:cNvSpPr>
            <a:spLocks noGrp="1"/>
          </p:cNvSpPr>
          <p:nvPr>
            <p:ph idx="1"/>
          </p:nvPr>
        </p:nvSpPr>
        <p:spPr>
          <a:xfrm>
            <a:off x="838200" y="1423115"/>
            <a:ext cx="10515600" cy="4584879"/>
          </a:xfrm>
        </p:spPr>
        <p:txBody>
          <a:bodyPr/>
          <a:lstStyle/>
          <a:p>
            <a:pPr lvl="0">
              <a:lnSpc>
                <a:spcPct val="100000"/>
              </a:lnSpc>
              <a:buFont typeface="Courier New" panose="02070309020205020404" pitchFamily="49" charset="0"/>
              <a:buChar char="o"/>
            </a:pPr>
            <a:r>
              <a:rPr lang="cs-CZ" sz="1600" dirty="0"/>
              <a:t> provádí se u projektů vybraných </a:t>
            </a:r>
            <a:r>
              <a:rPr lang="cs-CZ" sz="1600" u="sng" dirty="0"/>
              <a:t>na základě ex-ante analýzy rizik</a:t>
            </a:r>
          </a:p>
          <a:p>
            <a:pPr lvl="0">
              <a:lnSpc>
                <a:spcPct val="100000"/>
              </a:lnSpc>
              <a:spcAft>
                <a:spcPts val="600"/>
              </a:spcAft>
              <a:buFont typeface="Courier New" panose="02070309020205020404" pitchFamily="49" charset="0"/>
              <a:buChar char="o"/>
            </a:pPr>
            <a:r>
              <a:rPr lang="cs-CZ" sz="1600" dirty="0"/>
              <a:t> provede Centrum s ohledem na rizika formou:</a:t>
            </a:r>
          </a:p>
          <a:p>
            <a:pPr lvl="2">
              <a:lnSpc>
                <a:spcPct val="100000"/>
              </a:lnSpc>
              <a:spcBef>
                <a:spcPts val="600"/>
              </a:spcBef>
              <a:spcAft>
                <a:spcPts val="600"/>
              </a:spcAft>
              <a:buClr>
                <a:schemeClr val="accent1"/>
              </a:buClr>
              <a:buFont typeface="Arial" panose="020B0604020202020204" pitchFamily="34" charset="0"/>
              <a:buChar char="•"/>
            </a:pPr>
            <a:r>
              <a:rPr lang="cs-CZ" sz="1600" dirty="0"/>
              <a:t>administrativního ověření </a:t>
            </a:r>
          </a:p>
          <a:p>
            <a:pPr lvl="2">
              <a:lnSpc>
                <a:spcPct val="100000"/>
              </a:lnSpc>
              <a:spcBef>
                <a:spcPts val="600"/>
              </a:spcBef>
              <a:spcAft>
                <a:spcPts val="600"/>
              </a:spcAft>
              <a:buClr>
                <a:schemeClr val="accent1"/>
              </a:buClr>
              <a:buFont typeface="Arial" panose="020B0604020202020204" pitchFamily="34" charset="0"/>
              <a:buChar char="•"/>
            </a:pPr>
            <a:r>
              <a:rPr lang="cs-CZ" sz="1600" dirty="0"/>
              <a:t>veřejnosprávní kontrolou</a:t>
            </a:r>
          </a:p>
          <a:p>
            <a:pPr lvl="0">
              <a:lnSpc>
                <a:spcPct val="100000"/>
              </a:lnSpc>
              <a:buFont typeface="Courier New" panose="02070309020205020404" pitchFamily="49" charset="0"/>
              <a:buChar char="o"/>
            </a:pPr>
            <a:r>
              <a:rPr lang="cs-CZ" sz="1600" dirty="0"/>
              <a:t> na základě zjištění jsou identifikovány nezpůsobilé/nepřímé výdaje a:</a:t>
            </a:r>
          </a:p>
          <a:p>
            <a:pPr lvl="1">
              <a:lnSpc>
                <a:spcPct val="100000"/>
              </a:lnSpc>
              <a:buFont typeface="Courier New" panose="02070309020205020404" pitchFamily="49" charset="0"/>
              <a:buChar char="o"/>
            </a:pPr>
            <a:r>
              <a:rPr lang="cs-CZ" sz="1600" dirty="0"/>
              <a:t>nad 100 tis./5% objemu = ponížení dotace před vydáním </a:t>
            </a:r>
            <a:r>
              <a:rPr lang="cs-CZ" sz="1600" dirty="0" err="1"/>
              <a:t>RoPD</a:t>
            </a:r>
            <a:endParaRPr lang="cs-CZ" sz="1600" dirty="0"/>
          </a:p>
          <a:p>
            <a:pPr lvl="1">
              <a:lnSpc>
                <a:spcPct val="100000"/>
              </a:lnSpc>
              <a:buFont typeface="Courier New" panose="02070309020205020404" pitchFamily="49" charset="0"/>
              <a:buChar char="o"/>
            </a:pPr>
            <a:r>
              <a:rPr lang="cs-CZ" sz="1600" dirty="0"/>
              <a:t>do 100 tis./5% objemu = neponižování dotace, ale informace žadateli o jejich existenci a krácení ŽoP</a:t>
            </a:r>
          </a:p>
        </p:txBody>
      </p:sp>
    </p:spTree>
    <p:extLst>
      <p:ext uri="{BB962C8B-B14F-4D97-AF65-F5344CB8AC3E}">
        <p14:creationId xmlns:p14="http://schemas.microsoft.com/office/powerpoint/2010/main" val="182629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27B69E-02F6-46CC-83F8-59F6CF302AB2}"/>
              </a:ext>
            </a:extLst>
          </p:cNvPr>
          <p:cNvSpPr>
            <a:spLocks noGrp="1"/>
          </p:cNvSpPr>
          <p:nvPr>
            <p:ph type="title"/>
          </p:nvPr>
        </p:nvSpPr>
        <p:spPr>
          <a:xfrm>
            <a:off x="838200" y="365125"/>
            <a:ext cx="10515600" cy="1032233"/>
          </a:xfrm>
        </p:spPr>
        <p:txBody>
          <a:bodyPr>
            <a:normAutofit/>
          </a:bodyPr>
          <a:lstStyle/>
          <a:p>
            <a:pPr algn="ctr"/>
            <a:r>
              <a:rPr lang="cs-CZ" sz="4000" dirty="0"/>
              <a:t>Výběr projektů</a:t>
            </a:r>
          </a:p>
        </p:txBody>
      </p:sp>
      <p:sp>
        <p:nvSpPr>
          <p:cNvPr id="3" name="Zástupný obsah 2">
            <a:extLst>
              <a:ext uri="{FF2B5EF4-FFF2-40B4-BE49-F238E27FC236}">
                <a16:creationId xmlns:a16="http://schemas.microsoft.com/office/drawing/2014/main" id="{E759BA32-7DF9-48EE-BD07-A61CA7AC6694}"/>
              </a:ext>
            </a:extLst>
          </p:cNvPr>
          <p:cNvSpPr>
            <a:spLocks noGrp="1"/>
          </p:cNvSpPr>
          <p:nvPr>
            <p:ph idx="1"/>
          </p:nvPr>
        </p:nvSpPr>
        <p:spPr>
          <a:xfrm>
            <a:off x="838200" y="1481071"/>
            <a:ext cx="10515600" cy="4578440"/>
          </a:xfrm>
        </p:spPr>
        <p:txBody>
          <a:bodyPr>
            <a:normAutofit/>
          </a:bodyPr>
          <a:lstStyle/>
          <a:p>
            <a:pPr marL="0" indent="0">
              <a:lnSpc>
                <a:spcPct val="100000"/>
              </a:lnSpc>
              <a:spcAft>
                <a:spcPts val="600"/>
              </a:spcAft>
              <a:buNone/>
            </a:pPr>
            <a:r>
              <a:rPr lang="cs-CZ" sz="1600" dirty="0"/>
              <a:t>Centrum vypracovává a předává na ŘO: </a:t>
            </a:r>
          </a:p>
          <a:p>
            <a:pPr lvl="1">
              <a:lnSpc>
                <a:spcPct val="100000"/>
              </a:lnSpc>
              <a:buClr>
                <a:schemeClr val="accent1"/>
              </a:buClr>
              <a:buFont typeface="Arial" panose="020B0604020202020204" pitchFamily="34" charset="0"/>
              <a:buChar char="•"/>
            </a:pPr>
            <a:r>
              <a:rPr lang="cs-CZ" sz="1600" dirty="0"/>
              <a:t> Seznam hodnocených projektů doporučených k poskytnutí dotace</a:t>
            </a:r>
          </a:p>
          <a:p>
            <a:pPr lvl="1">
              <a:lnSpc>
                <a:spcPct val="100000"/>
              </a:lnSpc>
              <a:buClr>
                <a:schemeClr val="accent1"/>
              </a:buClr>
              <a:buFont typeface="Arial" panose="020B0604020202020204" pitchFamily="34" charset="0"/>
              <a:buChar char="•"/>
            </a:pPr>
            <a:r>
              <a:rPr lang="cs-CZ" sz="1600" dirty="0"/>
              <a:t> Seznam hodnocených projektů nedoporučených k poskytnutí dotace</a:t>
            </a:r>
          </a:p>
          <a:p>
            <a:pPr lvl="1">
              <a:lnSpc>
                <a:spcPct val="100000"/>
              </a:lnSpc>
              <a:buClr>
                <a:schemeClr val="accent1"/>
              </a:buClr>
              <a:buFont typeface="Arial" panose="020B0604020202020204" pitchFamily="34" charset="0"/>
              <a:buChar char="•"/>
            </a:pPr>
            <a:r>
              <a:rPr lang="cs-CZ" sz="1600" dirty="0"/>
              <a:t> Seznam nehodnocených projektů</a:t>
            </a:r>
          </a:p>
          <a:p>
            <a:pPr lvl="2">
              <a:lnSpc>
                <a:spcPct val="100000"/>
              </a:lnSpc>
              <a:buClr>
                <a:schemeClr val="accent1"/>
              </a:buClr>
              <a:buFont typeface="Arial" panose="020B0604020202020204" pitchFamily="34" charset="0"/>
              <a:buChar char="•"/>
            </a:pPr>
            <a:r>
              <a:rPr lang="cs-CZ" sz="1600" dirty="0"/>
              <a:t>Využití: případě výrazného převisu podaných projektů nad alokaci výzvy</a:t>
            </a:r>
          </a:p>
          <a:p>
            <a:pPr marL="0" lvl="1" indent="0">
              <a:lnSpc>
                <a:spcPct val="100000"/>
              </a:lnSpc>
              <a:spcBef>
                <a:spcPts val="1800"/>
              </a:spcBef>
              <a:spcAft>
                <a:spcPts val="600"/>
              </a:spcAft>
              <a:buClr>
                <a:schemeClr val="accent1"/>
              </a:buClr>
              <a:buNone/>
            </a:pPr>
            <a:r>
              <a:rPr lang="cs-CZ" sz="1600" i="1" dirty="0"/>
              <a:t>Vždy v rozlišení seznamů na individuální a integrované projekty </a:t>
            </a:r>
          </a:p>
          <a:p>
            <a:pPr marL="0" lvl="1" indent="0">
              <a:lnSpc>
                <a:spcPct val="100000"/>
              </a:lnSpc>
              <a:spcBef>
                <a:spcPts val="1000"/>
              </a:spcBef>
              <a:spcAft>
                <a:spcPts val="600"/>
              </a:spcAft>
              <a:buClr>
                <a:schemeClr val="accent1"/>
              </a:buClr>
              <a:buNone/>
            </a:pPr>
            <a:r>
              <a:rPr lang="cs-CZ" sz="1600" b="1" dirty="0"/>
              <a:t>V Seznamech jsou projekty seřazené dle data a času podání žádosti o podporu v MS2021+</a:t>
            </a:r>
          </a:p>
          <a:p>
            <a:pPr marL="0" indent="0">
              <a:buNone/>
            </a:pPr>
            <a:endParaRPr lang="cs-CZ" dirty="0"/>
          </a:p>
        </p:txBody>
      </p:sp>
    </p:spTree>
    <p:extLst>
      <p:ext uri="{BB962C8B-B14F-4D97-AF65-F5344CB8AC3E}">
        <p14:creationId xmlns:p14="http://schemas.microsoft.com/office/powerpoint/2010/main" val="742096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F95518-D14C-4F31-953F-B3139FA14E38}"/>
              </a:ext>
            </a:extLst>
          </p:cNvPr>
          <p:cNvSpPr>
            <a:spLocks noGrp="1"/>
          </p:cNvSpPr>
          <p:nvPr>
            <p:ph type="title"/>
          </p:nvPr>
        </p:nvSpPr>
        <p:spPr>
          <a:xfrm>
            <a:off x="838200" y="365125"/>
            <a:ext cx="10515600" cy="864807"/>
          </a:xfrm>
        </p:spPr>
        <p:txBody>
          <a:bodyPr>
            <a:normAutofit/>
          </a:bodyPr>
          <a:lstStyle/>
          <a:p>
            <a:pPr algn="ctr"/>
            <a:r>
              <a:rPr lang="cs-CZ" sz="4000" dirty="0"/>
              <a:t>Výběr projektů</a:t>
            </a:r>
          </a:p>
        </p:txBody>
      </p:sp>
      <p:sp>
        <p:nvSpPr>
          <p:cNvPr id="3" name="Zástupný obsah 2">
            <a:extLst>
              <a:ext uri="{FF2B5EF4-FFF2-40B4-BE49-F238E27FC236}">
                <a16:creationId xmlns:a16="http://schemas.microsoft.com/office/drawing/2014/main" id="{BA2E7EBC-4FA0-4223-9C7E-4B63D8B6518E}"/>
              </a:ext>
            </a:extLst>
          </p:cNvPr>
          <p:cNvSpPr>
            <a:spLocks noGrp="1"/>
          </p:cNvSpPr>
          <p:nvPr>
            <p:ph idx="1"/>
          </p:nvPr>
        </p:nvSpPr>
        <p:spPr>
          <a:xfrm>
            <a:off x="838200" y="1326524"/>
            <a:ext cx="10515600" cy="4850439"/>
          </a:xfrm>
        </p:spPr>
        <p:txBody>
          <a:bodyPr/>
          <a:lstStyle/>
          <a:p>
            <a:pPr marL="0" indent="0">
              <a:lnSpc>
                <a:spcPct val="100000"/>
              </a:lnSpc>
              <a:spcAft>
                <a:spcPts val="600"/>
              </a:spcAft>
              <a:buNone/>
            </a:pPr>
            <a:r>
              <a:rPr lang="cs-CZ" sz="1600" dirty="0"/>
              <a:t>Ze schvalování ŘO IROP se pořizuje zápis, jehož přílohou je: </a:t>
            </a:r>
          </a:p>
          <a:p>
            <a:pPr lvl="1">
              <a:lnSpc>
                <a:spcPct val="100000"/>
              </a:lnSpc>
              <a:buClr>
                <a:schemeClr val="accent1"/>
              </a:buClr>
              <a:buFont typeface="Arial" panose="020B0604020202020204" pitchFamily="34" charset="0"/>
              <a:buChar char="•"/>
            </a:pPr>
            <a:r>
              <a:rPr lang="cs-CZ" sz="1600" dirty="0"/>
              <a:t> Seznam projektů schválených k poskytnutí dotace (včetně projektů schválených s výhradou)</a:t>
            </a:r>
          </a:p>
          <a:p>
            <a:pPr lvl="1">
              <a:lnSpc>
                <a:spcPct val="100000"/>
              </a:lnSpc>
              <a:buClr>
                <a:schemeClr val="accent1"/>
              </a:buClr>
              <a:buFont typeface="Arial" panose="020B0604020202020204" pitchFamily="34" charset="0"/>
              <a:buChar char="•"/>
            </a:pPr>
            <a:r>
              <a:rPr lang="cs-CZ" sz="1600" dirty="0"/>
              <a:t> Seznam projektů neschválených k poskytnutí dotace</a:t>
            </a:r>
          </a:p>
          <a:p>
            <a:pPr lvl="1">
              <a:lnSpc>
                <a:spcPct val="100000"/>
              </a:lnSpc>
              <a:buClr>
                <a:schemeClr val="accent1"/>
              </a:buClr>
              <a:buFont typeface="Arial" panose="020B0604020202020204" pitchFamily="34" charset="0"/>
              <a:buChar char="•"/>
            </a:pPr>
            <a:r>
              <a:rPr lang="cs-CZ" sz="1600" dirty="0"/>
              <a:t> Seznam náhradních projektů</a:t>
            </a:r>
          </a:p>
          <a:p>
            <a:pPr marL="0" lvl="0" indent="0">
              <a:lnSpc>
                <a:spcPct val="100000"/>
              </a:lnSpc>
              <a:spcBef>
                <a:spcPts val="1200"/>
              </a:spcBef>
              <a:buNone/>
            </a:pPr>
            <a:r>
              <a:rPr lang="cs-CZ" sz="1600" i="1" dirty="0"/>
              <a:t>Vždy v rozlišení seznamu na individuální a integrované projekty </a:t>
            </a:r>
          </a:p>
          <a:p>
            <a:pPr marL="0" lvl="0" indent="0">
              <a:lnSpc>
                <a:spcPct val="100000"/>
              </a:lnSpc>
              <a:buNone/>
            </a:pPr>
            <a:r>
              <a:rPr lang="cs-CZ" sz="1600" i="1" dirty="0"/>
              <a:t>Seznamy schválených projektů jsou pravidelně zveřejňovány na webu IROP (transparentnost)</a:t>
            </a:r>
          </a:p>
          <a:p>
            <a:pPr marL="0" lvl="0" indent="0">
              <a:lnSpc>
                <a:spcPct val="100000"/>
              </a:lnSpc>
              <a:buNone/>
            </a:pPr>
            <a:endParaRPr lang="cs-CZ" sz="1600" i="1" dirty="0"/>
          </a:p>
          <a:p>
            <a:pPr marL="0" indent="0">
              <a:lnSpc>
                <a:spcPct val="100000"/>
              </a:lnSpc>
              <a:buNone/>
            </a:pPr>
            <a:r>
              <a:rPr lang="cs-CZ" sz="1600" dirty="0"/>
              <a:t>Vedení ŘO IROP </a:t>
            </a:r>
          </a:p>
          <a:p>
            <a:pPr lvl="1" algn="just">
              <a:lnSpc>
                <a:spcPct val="100000"/>
              </a:lnSpc>
              <a:buClr>
                <a:schemeClr val="accent1"/>
              </a:buClr>
              <a:buFont typeface="Arial" panose="020B0604020202020204" pitchFamily="34" charset="0"/>
              <a:buChar char="•"/>
            </a:pPr>
            <a:r>
              <a:rPr lang="cs-CZ" sz="1600" dirty="0"/>
              <a:t>nezasahuje do hodnocení projektů ani do jejich pořadí (s výjimkou přezkumného řízení)</a:t>
            </a:r>
          </a:p>
          <a:p>
            <a:pPr lvl="1" algn="just">
              <a:lnSpc>
                <a:spcPct val="100000"/>
              </a:lnSpc>
              <a:buClr>
                <a:schemeClr val="accent1"/>
              </a:buClr>
              <a:buFont typeface="Arial" panose="020B0604020202020204" pitchFamily="34" charset="0"/>
              <a:buChar char="•"/>
            </a:pPr>
            <a:r>
              <a:rPr lang="cs-CZ" sz="1600" dirty="0"/>
              <a:t>prověřuje, zda suma dotací pro schválené projekty nepřesahuje alokaci výzvy </a:t>
            </a:r>
          </a:p>
          <a:p>
            <a:pPr lvl="1" algn="just">
              <a:lnSpc>
                <a:spcPct val="100000"/>
              </a:lnSpc>
              <a:buClr>
                <a:schemeClr val="accent1"/>
              </a:buClr>
              <a:buFont typeface="Arial" panose="020B0604020202020204" pitchFamily="34" charset="0"/>
              <a:buChar char="•"/>
            </a:pPr>
            <a:r>
              <a:rPr lang="cs-CZ" sz="1600" dirty="0"/>
              <a:t>v případě integrovaných projektů prověřuje, zda nepřesahuje disponibilní alokaci nositele integrované strategie ITI / MAS  </a:t>
            </a:r>
            <a:endParaRPr lang="cs-CZ" dirty="0"/>
          </a:p>
        </p:txBody>
      </p:sp>
    </p:spTree>
    <p:extLst>
      <p:ext uri="{BB962C8B-B14F-4D97-AF65-F5344CB8AC3E}">
        <p14:creationId xmlns:p14="http://schemas.microsoft.com/office/powerpoint/2010/main" val="35240502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CD739A-4440-4660-934B-A33D81ABECA7}"/>
              </a:ext>
            </a:extLst>
          </p:cNvPr>
          <p:cNvSpPr>
            <a:spLocks noGrp="1"/>
          </p:cNvSpPr>
          <p:nvPr>
            <p:ph type="title"/>
          </p:nvPr>
        </p:nvSpPr>
        <p:spPr>
          <a:xfrm>
            <a:off x="838200" y="365126"/>
            <a:ext cx="10515600" cy="1057990"/>
          </a:xfrm>
        </p:spPr>
        <p:txBody>
          <a:bodyPr>
            <a:normAutofit/>
          </a:bodyPr>
          <a:lstStyle/>
          <a:p>
            <a:pPr algn="ctr"/>
            <a:r>
              <a:rPr lang="cs-CZ" sz="4000" dirty="0"/>
              <a:t>Žádost o přezkum výsledku hodnocení</a:t>
            </a:r>
          </a:p>
        </p:txBody>
      </p:sp>
      <p:sp>
        <p:nvSpPr>
          <p:cNvPr id="3" name="Zástupný obsah 2">
            <a:extLst>
              <a:ext uri="{FF2B5EF4-FFF2-40B4-BE49-F238E27FC236}">
                <a16:creationId xmlns:a16="http://schemas.microsoft.com/office/drawing/2014/main" id="{BDCBA523-67DB-4B4F-8D5E-6AE35B145ADF}"/>
              </a:ext>
            </a:extLst>
          </p:cNvPr>
          <p:cNvSpPr>
            <a:spLocks noGrp="1"/>
          </p:cNvSpPr>
          <p:nvPr>
            <p:ph idx="1"/>
          </p:nvPr>
        </p:nvSpPr>
        <p:spPr>
          <a:xfrm>
            <a:off x="838200" y="1506828"/>
            <a:ext cx="10515600" cy="4520485"/>
          </a:xfrm>
        </p:spPr>
        <p:txBody>
          <a:bodyPr/>
          <a:lstStyle/>
          <a:p>
            <a:pPr lvl="0" algn="just">
              <a:lnSpc>
                <a:spcPct val="100000"/>
              </a:lnSpc>
              <a:spcAft>
                <a:spcPts val="600"/>
              </a:spcAft>
              <a:buClr>
                <a:schemeClr val="accent1"/>
              </a:buClr>
              <a:buFont typeface="Courier New" panose="02070309020205020404" pitchFamily="49" charset="0"/>
              <a:buChar char="o"/>
            </a:pPr>
            <a:r>
              <a:rPr lang="cs-CZ" sz="1600" dirty="0"/>
              <a:t>Každý žadatel může podat žádost o přezkum rozhodnutí proti:</a:t>
            </a:r>
          </a:p>
          <a:p>
            <a:pPr lvl="2" algn="just">
              <a:lnSpc>
                <a:spcPct val="100000"/>
              </a:lnSpc>
              <a:buClr>
                <a:schemeClr val="accent1"/>
              </a:buClr>
              <a:buFont typeface="Arial" panose="020B0604020202020204" pitchFamily="34" charset="0"/>
              <a:buChar char="•"/>
            </a:pPr>
            <a:r>
              <a:rPr lang="cs-CZ" sz="1600" dirty="0"/>
              <a:t> výsledku kontroly přijatelnosti a formálních náležitostí</a:t>
            </a:r>
          </a:p>
          <a:p>
            <a:pPr lvl="2" algn="just">
              <a:lnSpc>
                <a:spcPct val="100000"/>
              </a:lnSpc>
              <a:spcAft>
                <a:spcPts val="600"/>
              </a:spcAft>
              <a:buClr>
                <a:schemeClr val="accent1"/>
              </a:buClr>
              <a:buFont typeface="Arial" panose="020B0604020202020204" pitchFamily="34" charset="0"/>
              <a:buChar char="•"/>
            </a:pPr>
            <a:r>
              <a:rPr lang="cs-CZ" sz="1600" dirty="0"/>
              <a:t> výsledku výběru</a:t>
            </a:r>
          </a:p>
          <a:p>
            <a:pPr lvl="0" algn="just">
              <a:lnSpc>
                <a:spcPct val="100000"/>
              </a:lnSpc>
              <a:buClr>
                <a:schemeClr val="accent1"/>
              </a:buClr>
              <a:buFont typeface="Courier New" panose="02070309020205020404" pitchFamily="49" charset="0"/>
              <a:buChar char="o"/>
            </a:pPr>
            <a:r>
              <a:rPr lang="cs-CZ" sz="1600" dirty="0"/>
              <a:t>Žádost o přezkum podává žadatel prostřednictvím MS2021+</a:t>
            </a:r>
          </a:p>
          <a:p>
            <a:pPr lvl="0" algn="just">
              <a:lnSpc>
                <a:spcPct val="100000"/>
              </a:lnSpc>
              <a:buClr>
                <a:schemeClr val="accent1"/>
              </a:buClr>
              <a:buFont typeface="Courier New" panose="02070309020205020404" pitchFamily="49" charset="0"/>
              <a:buChar char="o"/>
            </a:pPr>
            <a:r>
              <a:rPr lang="cs-CZ" sz="1600" dirty="0"/>
              <a:t>K přezkumu hodnocení jsou na ŘO IROP ustanoveny přezkumné komise</a:t>
            </a:r>
          </a:p>
          <a:p>
            <a:pPr lvl="0" algn="just">
              <a:lnSpc>
                <a:spcPct val="100000"/>
              </a:lnSpc>
              <a:buClr>
                <a:schemeClr val="accent1"/>
              </a:buClr>
              <a:buFont typeface="Courier New" panose="02070309020205020404" pitchFamily="49" charset="0"/>
              <a:buChar char="o"/>
            </a:pPr>
            <a:r>
              <a:rPr lang="cs-CZ" sz="1600" dirty="0"/>
              <a:t>Přezkumná komise rozhoduje nadpoloviční většinou všech přítomných členů</a:t>
            </a:r>
          </a:p>
          <a:p>
            <a:pPr lvl="0" algn="just">
              <a:lnSpc>
                <a:spcPct val="100000"/>
              </a:lnSpc>
              <a:buClr>
                <a:schemeClr val="accent1"/>
              </a:buClr>
              <a:buFont typeface="Courier New" panose="02070309020205020404" pitchFamily="49" charset="0"/>
              <a:buChar char="o"/>
            </a:pPr>
            <a:r>
              <a:rPr lang="cs-CZ" sz="1600" dirty="0"/>
              <a:t>Podle zkušeností z IROP 2014+ půjde o velmi využívaný nástroj:</a:t>
            </a:r>
          </a:p>
          <a:p>
            <a:pPr lvl="1" algn="just">
              <a:lnSpc>
                <a:spcPct val="100000"/>
              </a:lnSpc>
              <a:buClr>
                <a:schemeClr val="accent1"/>
              </a:buClr>
              <a:buFont typeface="Courier New" panose="02070309020205020404" pitchFamily="49" charset="0"/>
              <a:buChar char="o"/>
            </a:pPr>
            <a:r>
              <a:rPr lang="cs-CZ" sz="1200" dirty="0"/>
              <a:t>v IROP 2014+ podáno celkem 828 žádostí o přezkum (k 30. 6. 2022)</a:t>
            </a:r>
          </a:p>
          <a:p>
            <a:pPr lvl="1" algn="just">
              <a:lnSpc>
                <a:spcPct val="100000"/>
              </a:lnSpc>
              <a:buClr>
                <a:schemeClr val="accent1"/>
              </a:buClr>
              <a:buFont typeface="Courier New" panose="02070309020205020404" pitchFamily="49" charset="0"/>
              <a:buChar char="o"/>
            </a:pPr>
            <a:r>
              <a:rPr lang="cs-CZ" sz="1200" dirty="0"/>
              <a:t>268 případů vráceno přezkumnou komisí k opravnému hodnocení</a:t>
            </a:r>
          </a:p>
          <a:p>
            <a:pPr lvl="1" algn="just">
              <a:lnSpc>
                <a:spcPct val="100000"/>
              </a:lnSpc>
              <a:buClr>
                <a:schemeClr val="accent1"/>
              </a:buClr>
              <a:buFont typeface="Courier New" panose="02070309020205020404" pitchFamily="49" charset="0"/>
              <a:buChar char="o"/>
            </a:pPr>
            <a:r>
              <a:rPr lang="cs-CZ" sz="1200" dirty="0"/>
              <a:t>pozitiva – nástroj obrany žadatelů proti výsledku hodnocení, sjednocení přístupu v hodnocení</a:t>
            </a:r>
          </a:p>
          <a:p>
            <a:pPr lvl="1" algn="just">
              <a:lnSpc>
                <a:spcPct val="100000"/>
              </a:lnSpc>
              <a:buClr>
                <a:schemeClr val="accent1"/>
              </a:buClr>
              <a:buFont typeface="Courier New" panose="02070309020205020404" pitchFamily="49" charset="0"/>
              <a:buChar char="o"/>
            </a:pPr>
            <a:r>
              <a:rPr lang="cs-CZ" sz="1200" dirty="0"/>
              <a:t>negativa – vysoká administrativní zátěž na straně ŘO IROP</a:t>
            </a:r>
          </a:p>
          <a:p>
            <a:pPr lvl="1" algn="just">
              <a:lnSpc>
                <a:spcPct val="100000"/>
              </a:lnSpc>
              <a:buClr>
                <a:schemeClr val="accent1"/>
              </a:buClr>
              <a:buFont typeface="Courier New" panose="02070309020205020404" pitchFamily="49" charset="0"/>
              <a:buChar char="o"/>
            </a:pPr>
            <a:endParaRPr lang="cs-CZ" sz="1200" dirty="0"/>
          </a:p>
          <a:p>
            <a:pPr marL="0" indent="0">
              <a:buNone/>
            </a:pPr>
            <a:endParaRPr lang="cs-CZ" dirty="0"/>
          </a:p>
        </p:txBody>
      </p:sp>
      <p:graphicFrame>
        <p:nvGraphicFramePr>
          <p:cNvPr id="4" name="Graf 3">
            <a:extLst>
              <a:ext uri="{FF2B5EF4-FFF2-40B4-BE49-F238E27FC236}">
                <a16:creationId xmlns:a16="http://schemas.microsoft.com/office/drawing/2014/main" id="{00000000-0008-0000-0100-000006000000}"/>
              </a:ext>
            </a:extLst>
          </p:cNvPr>
          <p:cNvGraphicFramePr>
            <a:graphicFrameLocks/>
          </p:cNvGraphicFramePr>
          <p:nvPr>
            <p:extLst>
              <p:ext uri="{D42A27DB-BD31-4B8C-83A1-F6EECF244321}">
                <p14:modId xmlns:p14="http://schemas.microsoft.com/office/powerpoint/2010/main" val="906550628"/>
              </p:ext>
            </p:extLst>
          </p:nvPr>
        </p:nvGraphicFramePr>
        <p:xfrm>
          <a:off x="7643812" y="3614669"/>
          <a:ext cx="3709988" cy="21860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17269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9DA154-0F96-4F81-AC19-5DC043C601B4}"/>
              </a:ext>
            </a:extLst>
          </p:cNvPr>
          <p:cNvSpPr>
            <a:spLocks noGrp="1"/>
          </p:cNvSpPr>
          <p:nvPr>
            <p:ph type="title"/>
          </p:nvPr>
        </p:nvSpPr>
        <p:spPr>
          <a:xfrm>
            <a:off x="838200" y="365126"/>
            <a:ext cx="10515600" cy="1206098"/>
          </a:xfrm>
        </p:spPr>
        <p:txBody>
          <a:bodyPr>
            <a:normAutofit/>
          </a:bodyPr>
          <a:lstStyle/>
          <a:p>
            <a:pPr algn="ctr"/>
            <a:r>
              <a:rPr lang="cs-CZ" sz="4000" dirty="0"/>
              <a:t>Integrované nástroje a hlavní rozdíly proti individuálním projektům</a:t>
            </a:r>
          </a:p>
        </p:txBody>
      </p:sp>
      <p:sp>
        <p:nvSpPr>
          <p:cNvPr id="3" name="Zástupný obsah 2">
            <a:extLst>
              <a:ext uri="{FF2B5EF4-FFF2-40B4-BE49-F238E27FC236}">
                <a16:creationId xmlns:a16="http://schemas.microsoft.com/office/drawing/2014/main" id="{B5BC1F92-BCED-430C-A38A-B6E99441EE40}"/>
              </a:ext>
            </a:extLst>
          </p:cNvPr>
          <p:cNvSpPr>
            <a:spLocks noGrp="1"/>
          </p:cNvSpPr>
          <p:nvPr>
            <p:ph idx="1"/>
          </p:nvPr>
        </p:nvSpPr>
        <p:spPr>
          <a:xfrm>
            <a:off x="838200" y="1854558"/>
            <a:ext cx="10515600" cy="4322405"/>
          </a:xfrm>
        </p:spPr>
        <p:txBody>
          <a:bodyPr>
            <a:normAutofit fontScale="92500" lnSpcReduction="20000"/>
          </a:bodyPr>
          <a:lstStyle/>
          <a:p>
            <a:pPr algn="just">
              <a:lnSpc>
                <a:spcPct val="100000"/>
              </a:lnSpc>
              <a:spcBef>
                <a:spcPts val="600"/>
              </a:spcBef>
              <a:spcAft>
                <a:spcPts val="600"/>
              </a:spcAft>
              <a:buClr>
                <a:schemeClr val="accent1"/>
              </a:buClr>
              <a:buFont typeface="Courier New" panose="02070309020205020404" pitchFamily="49" charset="0"/>
              <a:buChar char="o"/>
            </a:pPr>
            <a:r>
              <a:rPr lang="cs-CZ" sz="1600" dirty="0"/>
              <a:t>Žadatelé budou podávat žádosti o podporu přímo do výzev ŘO IROP.</a:t>
            </a:r>
          </a:p>
          <a:p>
            <a:pPr lvl="0" algn="just">
              <a:lnSpc>
                <a:spcPct val="100000"/>
              </a:lnSpc>
              <a:spcBef>
                <a:spcPts val="600"/>
              </a:spcBef>
              <a:spcAft>
                <a:spcPts val="600"/>
              </a:spcAft>
              <a:buClr>
                <a:schemeClr val="accent1"/>
              </a:buClr>
              <a:buFont typeface="Courier New" panose="02070309020205020404" pitchFamily="49" charset="0"/>
              <a:buChar char="o"/>
            </a:pPr>
            <a:r>
              <a:rPr lang="cs-CZ" sz="1600" dirty="0"/>
              <a:t>ŘO IROP bude vyhlašovat výzvy zvlášť pro jednotlivé integrované nástroje:</a:t>
            </a:r>
          </a:p>
          <a:p>
            <a:pPr lvl="2" algn="just">
              <a:lnSpc>
                <a:spcPct val="100000"/>
              </a:lnSpc>
              <a:spcBef>
                <a:spcPts val="600"/>
              </a:spcBef>
              <a:spcAft>
                <a:spcPts val="600"/>
              </a:spcAft>
              <a:buClr>
                <a:schemeClr val="accent1"/>
              </a:buClr>
              <a:buFont typeface="Arial" panose="020B0604020202020204" pitchFamily="34" charset="0"/>
              <a:buChar char="•"/>
            </a:pPr>
            <a:r>
              <a:rPr lang="cs-CZ" sz="1600" dirty="0"/>
              <a:t>integrované územní investice (dále jen „ITI“)</a:t>
            </a:r>
          </a:p>
          <a:p>
            <a:pPr lvl="2" algn="just">
              <a:lnSpc>
                <a:spcPct val="100000"/>
              </a:lnSpc>
              <a:spcBef>
                <a:spcPts val="600"/>
              </a:spcBef>
              <a:spcAft>
                <a:spcPts val="600"/>
              </a:spcAft>
              <a:buClr>
                <a:schemeClr val="accent1"/>
              </a:buClr>
              <a:buFont typeface="Arial" panose="020B0604020202020204" pitchFamily="34" charset="0"/>
              <a:buChar char="•"/>
            </a:pPr>
            <a:r>
              <a:rPr lang="cs-CZ" sz="1600" dirty="0"/>
              <a:t>komunitně vedený místní rozvoj (dále jen „CLLD“)</a:t>
            </a:r>
          </a:p>
          <a:p>
            <a:pPr lvl="0" algn="just">
              <a:lnSpc>
                <a:spcPct val="100000"/>
              </a:lnSpc>
              <a:spcBef>
                <a:spcPts val="600"/>
              </a:spcBef>
              <a:spcAft>
                <a:spcPts val="600"/>
              </a:spcAft>
              <a:buClr>
                <a:schemeClr val="accent1"/>
              </a:buClr>
              <a:buFont typeface="Courier New" panose="02070309020205020404" pitchFamily="49" charset="0"/>
              <a:buChar char="o"/>
            </a:pPr>
            <a:r>
              <a:rPr lang="cs-CZ" sz="1600" dirty="0"/>
              <a:t>Do výzev pro integrované projekty mohou být předloženy jen projekty, které jsou v souladu s příslušnou integrovanou strategií ITI/CLLD (dále jen ISg ITI / SCLLD).</a:t>
            </a:r>
          </a:p>
          <a:p>
            <a:pPr lvl="2" algn="just">
              <a:lnSpc>
                <a:spcPct val="100000"/>
              </a:lnSpc>
              <a:spcBef>
                <a:spcPts val="600"/>
              </a:spcBef>
              <a:spcAft>
                <a:spcPts val="600"/>
              </a:spcAft>
              <a:buClr>
                <a:schemeClr val="accent1"/>
              </a:buClr>
              <a:buFont typeface="Arial" panose="020B0604020202020204" pitchFamily="34" charset="0"/>
              <a:buChar char="•"/>
            </a:pPr>
            <a:r>
              <a:rPr lang="cs-CZ" sz="1600" dirty="0"/>
              <a:t>nositelé ITI vyhlašují výzvy pro sběr projektových záměrů do seznamu projektů integrované strategie a poté mohou případně ještě vyhlašovat výzvy s úpravou konkrétních parametrů pro projektové záměry na jednotlivé oblasti</a:t>
            </a:r>
          </a:p>
          <a:p>
            <a:pPr lvl="2" algn="just">
              <a:lnSpc>
                <a:spcPct val="100000"/>
              </a:lnSpc>
              <a:spcBef>
                <a:spcPts val="600"/>
              </a:spcBef>
              <a:spcAft>
                <a:spcPts val="600"/>
              </a:spcAft>
              <a:buClr>
                <a:schemeClr val="accent1"/>
              </a:buClr>
              <a:buFont typeface="Arial" panose="020B0604020202020204" pitchFamily="34" charset="0"/>
              <a:buChar char="•"/>
            </a:pPr>
            <a:r>
              <a:rPr lang="cs-CZ" sz="1600" dirty="0"/>
              <a:t>nositelé MAS vyhlašují výzvy pro sběr projektových záměrů</a:t>
            </a:r>
            <a:endParaRPr lang="cs-CZ" sz="800" dirty="0"/>
          </a:p>
          <a:p>
            <a:pPr lvl="0" algn="just">
              <a:lnSpc>
                <a:spcPct val="100000"/>
              </a:lnSpc>
              <a:spcBef>
                <a:spcPts val="600"/>
              </a:spcBef>
              <a:spcAft>
                <a:spcPts val="600"/>
              </a:spcAft>
              <a:buClr>
                <a:schemeClr val="accent1"/>
              </a:buClr>
              <a:buFont typeface="Courier New" panose="02070309020205020404" pitchFamily="49" charset="0"/>
              <a:buChar char="o"/>
            </a:pPr>
            <a:r>
              <a:rPr lang="cs-CZ" sz="1600" dirty="0"/>
              <a:t>Posouzení souladu projektu probíhá na úrovni nositele ITI / nositele MAS v souladu s MP INRAP.</a:t>
            </a:r>
          </a:p>
          <a:p>
            <a:pPr lvl="0" algn="just">
              <a:lnSpc>
                <a:spcPct val="100000"/>
              </a:lnSpc>
              <a:spcBef>
                <a:spcPts val="600"/>
              </a:spcBef>
              <a:spcAft>
                <a:spcPts val="600"/>
              </a:spcAft>
              <a:buClr>
                <a:schemeClr val="accent1"/>
              </a:buClr>
              <a:buFont typeface="Courier New" panose="02070309020205020404" pitchFamily="49" charset="0"/>
              <a:buChar char="o"/>
            </a:pPr>
            <a:r>
              <a:rPr lang="cs-CZ" sz="1600" dirty="0"/>
              <a:t>Kladné vyjádření řídicího výboru ITI / MAS o souladu projektového záměru s </a:t>
            </a:r>
            <a:r>
              <a:rPr lang="cs-CZ" sz="1600" dirty="0" err="1"/>
              <a:t>ISg</a:t>
            </a:r>
            <a:r>
              <a:rPr lang="cs-CZ" sz="1600" dirty="0"/>
              <a:t> ITI / SCLLD je povinnou přílohou žádosti o podporu.</a:t>
            </a:r>
          </a:p>
          <a:p>
            <a:pPr lvl="0" algn="just">
              <a:lnSpc>
                <a:spcPct val="100000"/>
              </a:lnSpc>
              <a:spcBef>
                <a:spcPts val="600"/>
              </a:spcBef>
              <a:spcAft>
                <a:spcPts val="600"/>
              </a:spcAft>
              <a:buClr>
                <a:schemeClr val="accent1"/>
              </a:buClr>
              <a:buFont typeface="Courier New" panose="02070309020205020404" pitchFamily="49" charset="0"/>
              <a:buChar char="o"/>
            </a:pPr>
            <a:r>
              <a:rPr lang="cs-CZ" sz="1600" dirty="0"/>
              <a:t>Dále pak hodnotí projekt Centrum.</a:t>
            </a:r>
          </a:p>
          <a:p>
            <a:pPr marL="0" indent="0">
              <a:buNone/>
            </a:pPr>
            <a:endParaRPr lang="cs-CZ" dirty="0"/>
          </a:p>
        </p:txBody>
      </p:sp>
    </p:spTree>
    <p:extLst>
      <p:ext uri="{BB962C8B-B14F-4D97-AF65-F5344CB8AC3E}">
        <p14:creationId xmlns:p14="http://schemas.microsoft.com/office/powerpoint/2010/main" val="2469488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7DA781-F35D-42EC-A0E6-C1529E6CF02E}"/>
              </a:ext>
            </a:extLst>
          </p:cNvPr>
          <p:cNvSpPr>
            <a:spLocks noGrp="1"/>
          </p:cNvSpPr>
          <p:nvPr>
            <p:ph type="title"/>
          </p:nvPr>
        </p:nvSpPr>
        <p:spPr/>
        <p:txBody>
          <a:bodyPr>
            <a:normAutofit/>
          </a:bodyPr>
          <a:lstStyle/>
          <a:p>
            <a:pPr algn="ctr"/>
            <a:r>
              <a:rPr lang="cs-CZ" sz="4000" dirty="0"/>
              <a:t>Doplnění verze předložené na 0. MV IROP</a:t>
            </a:r>
          </a:p>
        </p:txBody>
      </p:sp>
      <p:sp>
        <p:nvSpPr>
          <p:cNvPr id="3" name="Zástupný obsah 2">
            <a:extLst>
              <a:ext uri="{FF2B5EF4-FFF2-40B4-BE49-F238E27FC236}">
                <a16:creationId xmlns:a16="http://schemas.microsoft.com/office/drawing/2014/main" id="{34451EB7-3024-4B64-A316-8A299F2028A4}"/>
              </a:ext>
            </a:extLst>
          </p:cNvPr>
          <p:cNvSpPr>
            <a:spLocks noGrp="1"/>
          </p:cNvSpPr>
          <p:nvPr>
            <p:ph idx="1"/>
          </p:nvPr>
        </p:nvSpPr>
        <p:spPr>
          <a:xfrm>
            <a:off x="838200" y="1877961"/>
            <a:ext cx="10515600" cy="4299002"/>
          </a:xfrm>
        </p:spPr>
        <p:txBody>
          <a:bodyPr>
            <a:normAutofit/>
          </a:bodyPr>
          <a:lstStyle/>
          <a:p>
            <a:pPr algn="just">
              <a:lnSpc>
                <a:spcPct val="120000"/>
              </a:lnSpc>
              <a:spcBef>
                <a:spcPts val="600"/>
              </a:spcBef>
              <a:spcAft>
                <a:spcPts val="600"/>
              </a:spcAft>
              <a:buClr>
                <a:schemeClr val="accent1"/>
              </a:buClr>
              <a:buFont typeface="Courier New" panose="02070309020205020404" pitchFamily="49" charset="0"/>
              <a:buChar char="o"/>
            </a:pPr>
            <a:r>
              <a:rPr lang="cs-CZ" sz="1600" dirty="0"/>
              <a:t>V kapitole 2.1 Kritéria přijatelnosti a formálních náležitostí bylo upřesněno, v jakém dokumentu jsou uvedena kritéria přijatelnosti a formálních náležitostí (ve Specifických pravidlech pro žadatele a příjemce).</a:t>
            </a:r>
          </a:p>
          <a:p>
            <a:pPr algn="just">
              <a:lnSpc>
                <a:spcPct val="120000"/>
              </a:lnSpc>
              <a:spcBef>
                <a:spcPts val="600"/>
              </a:spcBef>
              <a:spcAft>
                <a:spcPts val="600"/>
              </a:spcAft>
              <a:buClr>
                <a:schemeClr val="accent1"/>
              </a:buClr>
              <a:buFont typeface="Courier New" panose="02070309020205020404" pitchFamily="49" charset="0"/>
              <a:buChar char="o"/>
            </a:pPr>
            <a:r>
              <a:rPr lang="cs-CZ" sz="1600" dirty="0"/>
              <a:t>V kapitole 2.1 Kontrola přijatelnosti a formálních náležitostí bylo doplněno v souladu s připomínkou, že Operačním manuálem IROP, Příručkou pro práci v MS2021+ a Interními postupy Centra se řídí interní hodnotitel a expert. </a:t>
            </a:r>
          </a:p>
          <a:p>
            <a:pPr lvl="0" algn="just">
              <a:lnSpc>
                <a:spcPct val="120000"/>
              </a:lnSpc>
              <a:spcBef>
                <a:spcPts val="600"/>
              </a:spcBef>
              <a:spcAft>
                <a:spcPts val="600"/>
              </a:spcAft>
              <a:buClr>
                <a:schemeClr val="accent1"/>
              </a:buClr>
              <a:buFont typeface="Courier New" panose="02070309020205020404" pitchFamily="49" charset="0"/>
              <a:buChar char="o"/>
            </a:pPr>
            <a:r>
              <a:rPr lang="cs-CZ" sz="1600" dirty="0"/>
              <a:t>V kapitole 2.2 Ex-ante analýza rizik bylo z důvodu nadbytečnosti ze seznamu hodnocených rizik odstraněno riziko provádění změn v projektu a bylo upřesněno, v jakém dokumentu jsou kritéria ex-ante analýzy rizik uvedena (v Obecných pravidlech pro žadatele a příjemce). </a:t>
            </a:r>
          </a:p>
          <a:p>
            <a:pPr algn="just">
              <a:lnSpc>
                <a:spcPct val="120000"/>
              </a:lnSpc>
              <a:spcBef>
                <a:spcPts val="600"/>
              </a:spcBef>
              <a:spcAft>
                <a:spcPts val="600"/>
              </a:spcAft>
              <a:buClr>
                <a:schemeClr val="accent1"/>
              </a:buClr>
              <a:buFont typeface="Courier New" panose="02070309020205020404" pitchFamily="49" charset="0"/>
              <a:buChar char="o"/>
            </a:pPr>
            <a:r>
              <a:rPr lang="cs-CZ" sz="1600" dirty="0"/>
              <a:t>V kapitole 2.3 Ex-ante kontrola projektu byla odstraněna v souladu s postupy v Operačním manuálu IROP monitorovací návštěva. Ex-ante kontrolu provede Centrum s ohledem na rizika formou administrativního ověření nebo formou veřejnosprávní kontroly.</a:t>
            </a:r>
          </a:p>
        </p:txBody>
      </p:sp>
    </p:spTree>
    <p:extLst>
      <p:ext uri="{BB962C8B-B14F-4D97-AF65-F5344CB8AC3E}">
        <p14:creationId xmlns:p14="http://schemas.microsoft.com/office/powerpoint/2010/main" val="248706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7DA781-F35D-42EC-A0E6-C1529E6CF02E}"/>
              </a:ext>
            </a:extLst>
          </p:cNvPr>
          <p:cNvSpPr>
            <a:spLocks noGrp="1"/>
          </p:cNvSpPr>
          <p:nvPr>
            <p:ph type="title"/>
          </p:nvPr>
        </p:nvSpPr>
        <p:spPr/>
        <p:txBody>
          <a:bodyPr>
            <a:normAutofit/>
          </a:bodyPr>
          <a:lstStyle/>
          <a:p>
            <a:pPr algn="ctr"/>
            <a:r>
              <a:rPr lang="cs-CZ" sz="4000" dirty="0"/>
              <a:t>Doplnění verze předložené na 0. MV IROP</a:t>
            </a:r>
          </a:p>
        </p:txBody>
      </p:sp>
      <p:sp>
        <p:nvSpPr>
          <p:cNvPr id="3" name="Zástupný obsah 2">
            <a:extLst>
              <a:ext uri="{FF2B5EF4-FFF2-40B4-BE49-F238E27FC236}">
                <a16:creationId xmlns:a16="http://schemas.microsoft.com/office/drawing/2014/main" id="{34451EB7-3024-4B64-A316-8A299F2028A4}"/>
              </a:ext>
            </a:extLst>
          </p:cNvPr>
          <p:cNvSpPr>
            <a:spLocks noGrp="1"/>
          </p:cNvSpPr>
          <p:nvPr>
            <p:ph idx="1"/>
          </p:nvPr>
        </p:nvSpPr>
        <p:spPr>
          <a:xfrm>
            <a:off x="838200" y="1848465"/>
            <a:ext cx="10515600" cy="4328498"/>
          </a:xfrm>
        </p:spPr>
        <p:txBody>
          <a:bodyPr>
            <a:normAutofit fontScale="77500" lnSpcReduction="20000"/>
          </a:bodyPr>
          <a:lstStyle/>
          <a:p>
            <a:pPr lvl="0" algn="just">
              <a:lnSpc>
                <a:spcPct val="120000"/>
              </a:lnSpc>
              <a:spcBef>
                <a:spcPts val="600"/>
              </a:spcBef>
              <a:spcAft>
                <a:spcPts val="600"/>
              </a:spcAft>
              <a:buClr>
                <a:schemeClr val="accent1"/>
              </a:buClr>
              <a:buFont typeface="Courier New" panose="02070309020205020404" pitchFamily="49" charset="0"/>
              <a:buChar char="o"/>
            </a:pPr>
            <a:r>
              <a:rPr lang="cs-CZ" sz="2300" dirty="0"/>
              <a:t>V kapitole 2.4 Výběr projektů na základě dotazů a připomínek byly přesunuty a doplněny informace tak, aby bylo zřejmé:</a:t>
            </a:r>
          </a:p>
          <a:p>
            <a:pPr lvl="2" algn="just">
              <a:lnSpc>
                <a:spcPct val="120000"/>
              </a:lnSpc>
              <a:spcBef>
                <a:spcPts val="600"/>
              </a:spcBef>
              <a:spcAft>
                <a:spcPts val="600"/>
              </a:spcAft>
              <a:buClr>
                <a:schemeClr val="accent1"/>
              </a:buClr>
              <a:buFont typeface="Arial" panose="020B0604020202020204" pitchFamily="34" charset="0"/>
              <a:buChar char="•"/>
            </a:pPr>
            <a:r>
              <a:rPr lang="cs-CZ" sz="2100" dirty="0"/>
              <a:t>jak vzniká Seznam hodnocených projektů (doporučených či nedoporučených k poskytnutí dotace) a Seznam nehodnocených projektů. </a:t>
            </a:r>
          </a:p>
          <a:p>
            <a:pPr lvl="2" algn="just">
              <a:lnSpc>
                <a:spcPct val="120000"/>
              </a:lnSpc>
              <a:spcBef>
                <a:spcPts val="600"/>
              </a:spcBef>
              <a:spcAft>
                <a:spcPts val="600"/>
              </a:spcAft>
              <a:buClr>
                <a:schemeClr val="accent1"/>
              </a:buClr>
              <a:buFont typeface="Arial" panose="020B0604020202020204" pitchFamily="34" charset="0"/>
              <a:buChar char="•"/>
            </a:pPr>
            <a:r>
              <a:rPr lang="cs-CZ" sz="2100" dirty="0"/>
              <a:t>že při schvalování projektů vedení ŘO IROP nezasahuje do hodnocení projektů, ani do jejich pořadí </a:t>
            </a:r>
          </a:p>
          <a:p>
            <a:pPr lvl="2" algn="just">
              <a:lnSpc>
                <a:spcPct val="120000"/>
              </a:lnSpc>
              <a:spcBef>
                <a:spcPts val="600"/>
              </a:spcBef>
              <a:spcAft>
                <a:spcPts val="600"/>
              </a:spcAft>
              <a:buClr>
                <a:schemeClr val="accent1"/>
              </a:buClr>
              <a:buFont typeface="Arial" panose="020B0604020202020204" pitchFamily="34" charset="0"/>
              <a:buChar char="•"/>
            </a:pPr>
            <a:r>
              <a:rPr lang="cs-CZ" sz="2100" dirty="0"/>
              <a:t>že na seznamech jsou projekty řazeny podle data a času podání žádosti o podporu v MS2021+ </a:t>
            </a:r>
          </a:p>
          <a:p>
            <a:pPr lvl="0" algn="just">
              <a:lnSpc>
                <a:spcPct val="120000"/>
              </a:lnSpc>
              <a:spcBef>
                <a:spcPts val="600"/>
              </a:spcBef>
              <a:spcAft>
                <a:spcPts val="600"/>
              </a:spcAft>
              <a:buClr>
                <a:schemeClr val="accent1"/>
              </a:buClr>
              <a:buFont typeface="Courier New" panose="02070309020205020404" pitchFamily="49" charset="0"/>
              <a:buChar char="o"/>
            </a:pPr>
            <a:r>
              <a:rPr lang="cs-CZ" sz="2300" dirty="0"/>
              <a:t>V kapitole 3 Integrované nástroje a hlavní rozdíly proti individuálním projektům byla upravena formulace ke kladnému vyjádření řídícího výboru ITI / MAS. </a:t>
            </a:r>
            <a:r>
              <a:rPr lang="cs-CZ" sz="2300" u="sng" dirty="0"/>
              <a:t>Nejedná se o nenapravitelné kritérium přijatelnosti</a:t>
            </a:r>
            <a:r>
              <a:rPr lang="cs-CZ" sz="2300" dirty="0"/>
              <a:t>. Uvedená příloha je povinnou přílohou žádosti, bude se tedy kontrolovat v kritériu formálních náležitostí </a:t>
            </a:r>
            <a:r>
              <a:rPr lang="cs-CZ" sz="2300" i="1" dirty="0"/>
              <a:t>Jsou doloženy všechny povinné přílohy a splňují náležitosti požadované v dokumentaci k výzvě</a:t>
            </a:r>
            <a:r>
              <a:rPr lang="cs-CZ" sz="2300" dirty="0"/>
              <a:t>. Kritéria formálních náležitostí jsou vždy napravitelná.</a:t>
            </a:r>
          </a:p>
          <a:p>
            <a:pPr marL="0" indent="0">
              <a:buNone/>
            </a:pPr>
            <a:endParaRPr lang="cs-CZ" dirty="0"/>
          </a:p>
        </p:txBody>
      </p:sp>
    </p:spTree>
    <p:extLst>
      <p:ext uri="{BB962C8B-B14F-4D97-AF65-F5344CB8AC3E}">
        <p14:creationId xmlns:p14="http://schemas.microsoft.com/office/powerpoint/2010/main" val="3596756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12AD7E-1704-4E61-8662-F6EAC81D1A2F}"/>
              </a:ext>
            </a:extLst>
          </p:cNvPr>
          <p:cNvSpPr>
            <a:spLocks noGrp="1"/>
          </p:cNvSpPr>
          <p:nvPr>
            <p:ph type="title"/>
          </p:nvPr>
        </p:nvSpPr>
        <p:spPr>
          <a:xfrm>
            <a:off x="1144524" y="2636918"/>
            <a:ext cx="10123243" cy="773822"/>
          </a:xfrm>
        </p:spPr>
        <p:txBody>
          <a:bodyPr>
            <a:normAutofit fontScale="90000"/>
          </a:bodyPr>
          <a:lstStyle/>
          <a:p>
            <a:pPr algn="ctr"/>
            <a:br>
              <a:rPr lang="cs-CZ" sz="4000" dirty="0"/>
            </a:br>
            <a:r>
              <a:rPr lang="cs-CZ" sz="4000" dirty="0"/>
              <a:t>7. Obecná kritéria přijatelnosti a formálních náležitostí; Specifická kritéria přijatelnosti </a:t>
            </a:r>
          </a:p>
        </p:txBody>
      </p:sp>
    </p:spTree>
    <p:extLst>
      <p:ext uri="{BB962C8B-B14F-4D97-AF65-F5344CB8AC3E}">
        <p14:creationId xmlns:p14="http://schemas.microsoft.com/office/powerpoint/2010/main" val="1766866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dirty="0"/>
              <a:t> Hodnotící kritéria IROP</a:t>
            </a:r>
          </a:p>
        </p:txBody>
      </p:sp>
      <p:sp>
        <p:nvSpPr>
          <p:cNvPr id="6" name="Zástupný obsah 5">
            <a:extLst>
              <a:ext uri="{FF2B5EF4-FFF2-40B4-BE49-F238E27FC236}">
                <a16:creationId xmlns:a16="http://schemas.microsoft.com/office/drawing/2014/main" id="{6ACF3B1E-FAA2-4426-89F6-063C5F994AF2}"/>
              </a:ext>
            </a:extLst>
          </p:cNvPr>
          <p:cNvSpPr>
            <a:spLocks noGrp="1"/>
          </p:cNvSpPr>
          <p:nvPr>
            <p:ph idx="1"/>
          </p:nvPr>
        </p:nvSpPr>
        <p:spPr>
          <a:xfrm>
            <a:off x="838200" y="1194806"/>
            <a:ext cx="10515600" cy="4468387"/>
          </a:xfrm>
        </p:spPr>
        <p:txBody>
          <a:bodyPr>
            <a:normAutofit lnSpcReduction="10000"/>
          </a:bodyPr>
          <a:lstStyle/>
          <a:p>
            <a:pPr marL="342900" lvl="0" indent="-342900" algn="just">
              <a:lnSpc>
                <a:spcPct val="115000"/>
              </a:lnSpc>
              <a:buClr>
                <a:schemeClr val="accent1"/>
              </a:buClr>
              <a:buFont typeface="Symbol" panose="05050102010706020507" pitchFamily="18" charset="2"/>
              <a:buChar char=""/>
            </a:pPr>
            <a:r>
              <a:rPr lang="cs-CZ" sz="1800" dirty="0">
                <a:effectLst/>
                <a:latin typeface="Arial" panose="020B0604020202020204" pitchFamily="34" charset="0"/>
                <a:ea typeface="Calibri" panose="020F0502020204030204" pitchFamily="34" charset="0"/>
                <a:cs typeface="Times New Roman" panose="02020603050405020304" pitchFamily="18" charset="0"/>
              </a:rPr>
              <a:t>Obecná kritéria přijatelnosti a formálních náležitostí jsou společná pro všechny aktivity (výzvy) IROP 2021 – 2027</a:t>
            </a:r>
          </a:p>
          <a:p>
            <a:pPr marL="342900" lvl="0" indent="-342900" algn="just">
              <a:lnSpc>
                <a:spcPct val="115000"/>
              </a:lnSpc>
              <a:buClr>
                <a:schemeClr val="accent1"/>
              </a:buClr>
              <a:buFont typeface="Symbol" panose="05050102010706020507" pitchFamily="18" charset="2"/>
              <a:buChar char=""/>
            </a:pPr>
            <a:r>
              <a:rPr lang="cs-CZ" sz="1800" dirty="0">
                <a:latin typeface="Arial" panose="020B0604020202020204" pitchFamily="34" charset="0"/>
                <a:ea typeface="Calibri" panose="020F0502020204030204" pitchFamily="34" charset="0"/>
                <a:cs typeface="Times New Roman" panose="02020603050405020304" pitchFamily="18" charset="0"/>
              </a:rPr>
              <a:t>Specifická kritéria přijatelnosti jsou členěna podle jednotlivých specifických cílů a aktivit; </a:t>
            </a:r>
            <a:r>
              <a:rPr lang="cs-CZ" sz="1800" b="1" dirty="0">
                <a:latin typeface="Arial" panose="020B0604020202020204" pitchFamily="34" charset="0"/>
                <a:ea typeface="Calibri" panose="020F0502020204030204" pitchFamily="34" charset="0"/>
                <a:cs typeface="Times New Roman" panose="02020603050405020304" pitchFamily="18" charset="0"/>
              </a:rPr>
              <a:t>všechna byla diskutována během podzimu 2021</a:t>
            </a:r>
            <a:r>
              <a:rPr lang="cs-CZ" sz="1800" dirty="0">
                <a:latin typeface="Arial" panose="020B0604020202020204" pitchFamily="34" charset="0"/>
                <a:ea typeface="Calibri" panose="020F0502020204030204" pitchFamily="34" charset="0"/>
                <a:cs typeface="Times New Roman" panose="02020603050405020304" pitchFamily="18" charset="0"/>
              </a:rPr>
              <a:t> na příslušných tematických pracovních týmech IROP</a:t>
            </a:r>
          </a:p>
          <a:p>
            <a:pPr marL="342900" lvl="0" indent="-342900" algn="just">
              <a:lnSpc>
                <a:spcPct val="115000"/>
              </a:lnSpc>
              <a:buClr>
                <a:schemeClr val="accent1"/>
              </a:buClr>
              <a:buFont typeface="Symbol" panose="05050102010706020507" pitchFamily="18" charset="2"/>
              <a:buChar char=""/>
            </a:pPr>
            <a:r>
              <a:rPr lang="cs-CZ" sz="1800" b="1" dirty="0">
                <a:effectLst/>
                <a:latin typeface="Arial" panose="020B0604020202020204" pitchFamily="34" charset="0"/>
                <a:ea typeface="Calibri" panose="020F0502020204030204" pitchFamily="34" charset="0"/>
                <a:cs typeface="Times New Roman" panose="02020603050405020304" pitchFamily="18" charset="0"/>
              </a:rPr>
              <a:t>Všechna kritéria jsou k dispozici v podkladech</a:t>
            </a:r>
            <a:r>
              <a:rPr lang="cs-CZ" sz="1800" dirty="0">
                <a:latin typeface="Arial" panose="020B0604020202020204" pitchFamily="34" charset="0"/>
                <a:ea typeface="Calibri" panose="020F0502020204030204" pitchFamily="34" charset="0"/>
                <a:cs typeface="Times New Roman" panose="02020603050405020304" pitchFamily="18" charset="0"/>
              </a:rPr>
              <a:t>; na následujících snímcích jsou uvedena </a:t>
            </a:r>
            <a:r>
              <a:rPr lang="cs-CZ" sz="1800" u="sng" dirty="0">
                <a:latin typeface="Arial" panose="020B0604020202020204" pitchFamily="34" charset="0"/>
                <a:ea typeface="Calibri" panose="020F0502020204030204" pitchFamily="34" charset="0"/>
                <a:cs typeface="Times New Roman" panose="02020603050405020304" pitchFamily="18" charset="0"/>
              </a:rPr>
              <a:t>všechna obecná kritéria přijatelnosti a formálních náležitostí</a:t>
            </a:r>
            <a:r>
              <a:rPr lang="cs-CZ" sz="1800" dirty="0">
                <a:latin typeface="Arial" panose="020B0604020202020204" pitchFamily="34" charset="0"/>
                <a:ea typeface="Calibri" panose="020F0502020204030204" pitchFamily="34" charset="0"/>
                <a:cs typeface="Times New Roman" panose="02020603050405020304" pitchFamily="18" charset="0"/>
              </a:rPr>
              <a:t> a </a:t>
            </a:r>
            <a:r>
              <a:rPr lang="cs-CZ" sz="1800" u="sng" dirty="0">
                <a:latin typeface="Arial" panose="020B0604020202020204" pitchFamily="34" charset="0"/>
                <a:ea typeface="Calibri" panose="020F0502020204030204" pitchFamily="34" charset="0"/>
                <a:cs typeface="Times New Roman" panose="02020603050405020304" pitchFamily="18" charset="0"/>
              </a:rPr>
              <a:t>vybraná specifická kritéria přijatelnosti</a:t>
            </a:r>
          </a:p>
          <a:p>
            <a:pPr marL="342900" lvl="0" indent="-342900" algn="just">
              <a:lnSpc>
                <a:spcPct val="115000"/>
              </a:lnSpc>
              <a:buClr>
                <a:schemeClr val="accent1"/>
              </a:buClr>
              <a:buFont typeface="Symbol" panose="05050102010706020507" pitchFamily="18" charset="2"/>
              <a:buChar char=""/>
            </a:pPr>
            <a:r>
              <a:rPr lang="cs-CZ" sz="1800" dirty="0">
                <a:effectLst/>
                <a:latin typeface="Arial" panose="020B0604020202020204" pitchFamily="34" charset="0"/>
                <a:ea typeface="Calibri" panose="020F0502020204030204" pitchFamily="34" charset="0"/>
                <a:cs typeface="Times New Roman" panose="02020603050405020304" pitchFamily="18" charset="0"/>
              </a:rPr>
              <a:t>Všechna kritéria byla společně se Systémem hodnocení IROP zaslána k připomínkám členům Monitorovacího výboru </a:t>
            </a:r>
            <a:r>
              <a:rPr lang="cs-CZ" sz="1800" b="1" dirty="0">
                <a:effectLst/>
                <a:latin typeface="Arial" panose="020B0604020202020204" pitchFamily="34" charset="0"/>
                <a:ea typeface="Calibri" panose="020F0502020204030204" pitchFamily="34" charset="0"/>
                <a:cs typeface="Times New Roman" panose="02020603050405020304" pitchFamily="18" charset="0"/>
              </a:rPr>
              <a:t>dne 4. 1. 2022, </a:t>
            </a:r>
            <a:r>
              <a:rPr lang="cs-CZ" sz="1800" dirty="0">
                <a:effectLst/>
                <a:latin typeface="Arial" panose="020B0604020202020204" pitchFamily="34" charset="0"/>
                <a:ea typeface="Calibri" panose="020F0502020204030204" pitchFamily="34" charset="0"/>
                <a:cs typeface="Times New Roman" panose="02020603050405020304" pitchFamily="18" charset="0"/>
              </a:rPr>
              <a:t>t</a:t>
            </a:r>
            <a:r>
              <a:rPr lang="cs-CZ" sz="1800" dirty="0">
                <a:latin typeface="Arial" panose="020B0604020202020204" pitchFamily="34" charset="0"/>
                <a:ea typeface="Calibri" panose="020F0502020204030204" pitchFamily="34" charset="0"/>
                <a:cs typeface="Times New Roman" panose="02020603050405020304" pitchFamily="18" charset="0"/>
              </a:rPr>
              <a:t>ermín pro zasílání připomínek byl stanoven </a:t>
            </a:r>
            <a:r>
              <a:rPr lang="cs-CZ" sz="1800" b="1" dirty="0">
                <a:latin typeface="Arial" panose="020B0604020202020204" pitchFamily="34" charset="0"/>
                <a:ea typeface="Calibri" panose="020F0502020204030204" pitchFamily="34" charset="0"/>
                <a:cs typeface="Times New Roman" panose="02020603050405020304" pitchFamily="18" charset="0"/>
              </a:rPr>
              <a:t>na 18. 1. 2022</a:t>
            </a:r>
            <a:r>
              <a:rPr lang="cs-CZ" sz="1800" dirty="0">
                <a:latin typeface="Arial" panose="020B0604020202020204" pitchFamily="34" charset="0"/>
                <a:ea typeface="Calibri" panose="020F0502020204030204" pitchFamily="34" charset="0"/>
                <a:cs typeface="Times New Roman" panose="02020603050405020304" pitchFamily="18" charset="0"/>
              </a:rPr>
              <a:t>, všechny připomínky byly vypořádány, případně znovu projednány na pracovních týmech</a:t>
            </a:r>
          </a:p>
          <a:p>
            <a:pPr marL="0" lvl="0" indent="0" algn="ctr">
              <a:lnSpc>
                <a:spcPct val="115000"/>
              </a:lnSpc>
              <a:buClr>
                <a:schemeClr val="accent1"/>
              </a:buClr>
              <a:buNone/>
            </a:pPr>
            <a:r>
              <a:rPr lang="cs-CZ" sz="1800" b="1" dirty="0">
                <a:highlight>
                  <a:srgbClr val="FFFF00"/>
                </a:highlight>
                <a:latin typeface="Arial" panose="020B0604020202020204" pitchFamily="34" charset="0"/>
                <a:ea typeface="Calibri" panose="020F0502020204030204" pitchFamily="34" charset="0"/>
                <a:cs typeface="Times New Roman" panose="02020603050405020304" pitchFamily="18" charset="0"/>
              </a:rPr>
              <a:t>Výsledná kritéria jsou nyní předkládána členům 1. Monitorovacího výboru k projednání a schválení (po jednotlivých specifických cílech; v případě specifického cíle 5.1 (CLLD) po jednotlivých aktivitách)</a:t>
            </a:r>
            <a:endParaRPr lang="cs-CZ"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9986697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sz="4000" dirty="0"/>
              <a:t>Obecná kritéria přijatelnosti</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831980" y="1556240"/>
          <a:ext cx="10515597" cy="4579431"/>
        </p:xfrm>
        <a:graphic>
          <a:graphicData uri="http://schemas.openxmlformats.org/drawingml/2006/table">
            <a:tbl>
              <a:tblPr firstRow="1" bandRow="1">
                <a:tableStyleId>{5C22544A-7EE6-4342-B048-85BDC9FD1C3A}</a:tableStyleId>
              </a:tblPr>
              <a:tblGrid>
                <a:gridCol w="3360010">
                  <a:extLst>
                    <a:ext uri="{9D8B030D-6E8A-4147-A177-3AD203B41FA5}">
                      <a16:colId xmlns:a16="http://schemas.microsoft.com/office/drawing/2014/main" val="1047633654"/>
                    </a:ext>
                  </a:extLst>
                </a:gridCol>
                <a:gridCol w="3443844">
                  <a:extLst>
                    <a:ext uri="{9D8B030D-6E8A-4147-A177-3AD203B41FA5}">
                      <a16:colId xmlns:a16="http://schemas.microsoft.com/office/drawing/2014/main" val="1827414393"/>
                    </a:ext>
                  </a:extLst>
                </a:gridCol>
                <a:gridCol w="3711743">
                  <a:extLst>
                    <a:ext uri="{9D8B030D-6E8A-4147-A177-3AD203B41FA5}">
                      <a16:colId xmlns:a16="http://schemas.microsoft.com/office/drawing/2014/main" val="477111824"/>
                    </a:ext>
                  </a:extLst>
                </a:gridCol>
              </a:tblGrid>
              <a:tr h="370840">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70840">
                <a:tc>
                  <a:txBody>
                    <a:bodyPr/>
                    <a:lstStyle/>
                    <a:p>
                      <a:pPr marL="0" indent="0">
                        <a:lnSpc>
                          <a:spcPct val="115000"/>
                        </a:lnSpc>
                        <a:spcAft>
                          <a:spcPts val="0"/>
                        </a:spcAft>
                      </a:pPr>
                      <a:r>
                        <a:rPr lang="cs-CZ" sz="1400" b="1" dirty="0">
                          <a:effectLst/>
                          <a:latin typeface="+mn-lt"/>
                          <a:ea typeface="Calibri" panose="020F0502020204030204" pitchFamily="34" charset="0"/>
                          <a:cs typeface="Arial" panose="020B0604020202020204" pitchFamily="34" charset="0"/>
                        </a:rPr>
                        <a:t>Projekt je svým zaměřením v souladu s cíli a podporovanými aktivitami výzvy.</a:t>
                      </a:r>
                      <a:endParaRPr lang="cs-CZ" sz="14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15000"/>
                        </a:lnSpc>
                        <a:spcBef>
                          <a:spcPts val="600"/>
                        </a:spcBef>
                        <a:spcAft>
                          <a:spcPts val="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ANO – Projekt je v souladu s cíli a podporovanými aktivitami výzvy.</a:t>
                      </a:r>
                      <a:endParaRPr lang="cs-CZ" sz="1400" dirty="0">
                        <a:effectLst/>
                        <a:latin typeface="+mn-lt"/>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NE – Projekt není v souladu s cíli a podporovanými aktivitami výzvy.</a:t>
                      </a:r>
                      <a:endParaRPr lang="cs-CZ" sz="1400" dirty="0">
                        <a:effectLst/>
                        <a:latin typeface="+mn-lt"/>
                        <a:ea typeface="Times New Roman" panose="02020603050405020304" pitchFamily="18" charset="0"/>
                        <a:cs typeface="Times New Roman" panose="02020603050405020304" pitchFamily="18" charset="0"/>
                      </a:endParaRPr>
                    </a:p>
                  </a:txBody>
                  <a:tcPr marL="44450" marR="44450" marT="0" marB="0"/>
                </a:tc>
                <a:tc>
                  <a:txBody>
                    <a:bodyPr/>
                    <a:lstStyle/>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Text výzvy </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Pravidla pro žadatele a příjemce</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Studie proveditelnosti/podklady pro hodnocení</a:t>
                      </a:r>
                      <a:endParaRPr lang="cs-CZ" sz="14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24228120"/>
                  </a:ext>
                </a:extLst>
              </a:tr>
              <a:tr h="370840">
                <a:tc>
                  <a:txBody>
                    <a:bodyPr/>
                    <a:lstStyle/>
                    <a:p>
                      <a:pPr marL="0" indent="0" algn="l" defTabSz="914400" rtl="0" eaLnBrk="1" latinLnBrk="0" hangingPunct="1">
                        <a:lnSpc>
                          <a:spcPct val="115000"/>
                        </a:lnSpc>
                        <a:spcAft>
                          <a:spcPts val="0"/>
                        </a:spcAft>
                      </a:pPr>
                      <a:r>
                        <a:rPr lang="cs-CZ" sz="1400" b="1" kern="1200" dirty="0">
                          <a:solidFill>
                            <a:schemeClr val="dk1"/>
                          </a:solidFill>
                          <a:effectLst/>
                          <a:latin typeface="+mn-lt"/>
                          <a:ea typeface="Calibri" panose="020F0502020204030204" pitchFamily="34" charset="0"/>
                          <a:cs typeface="Arial" panose="020B0604020202020204" pitchFamily="34" charset="0"/>
                        </a:rPr>
                        <a:t>Projekt je v souladu s podmínkami výzvy.</a:t>
                      </a:r>
                    </a:p>
                  </a:txBody>
                  <a:tcPr marL="44450" marR="44450" marT="0" marB="0" anchor="ctr"/>
                </a:tc>
                <a:tc>
                  <a:txBody>
                    <a:bodyPr/>
                    <a:lstStyle/>
                    <a:p>
                      <a:pPr algn="l">
                        <a:lnSpc>
                          <a:spcPct val="115000"/>
                        </a:lnSpc>
                        <a:spcBef>
                          <a:spcPts val="600"/>
                        </a:spcBef>
                        <a:spcAft>
                          <a:spcPts val="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ANO – Projekt je v souladu s podmínkami výzvy.</a:t>
                      </a:r>
                      <a:endParaRPr lang="cs-CZ" sz="1400" dirty="0">
                        <a:effectLst/>
                        <a:latin typeface="+mn-lt"/>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NE – Projekt není v souladu s podmínkami výzvy.</a:t>
                      </a:r>
                      <a:endParaRPr lang="cs-CZ" sz="1400" dirty="0">
                        <a:effectLst/>
                        <a:latin typeface="+mn-lt"/>
                        <a:ea typeface="Times New Roman" panose="02020603050405020304" pitchFamily="18" charset="0"/>
                        <a:cs typeface="Times New Roman" panose="02020603050405020304" pitchFamily="18" charset="0"/>
                      </a:endParaRPr>
                    </a:p>
                  </a:txBody>
                  <a:tcPr marL="44450" marR="44450" marT="0" marB="0"/>
                </a:tc>
                <a:tc>
                  <a:txBody>
                    <a:bodyPr/>
                    <a:lstStyle/>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Text výzvy </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Pravidla pro žadatele a příjemce</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Studie proveditelnosti/podklady pro hodnocení</a:t>
                      </a:r>
                      <a:endParaRPr lang="cs-CZ" sz="14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58137674"/>
                  </a:ext>
                </a:extLst>
              </a:tr>
              <a:tr h="370840">
                <a:tc>
                  <a:txBody>
                    <a:bodyPr/>
                    <a:lstStyle/>
                    <a:p>
                      <a:pPr marL="0" indent="0" algn="l" defTabSz="914400" rtl="0" eaLnBrk="1" latinLnBrk="0" hangingPunct="1">
                        <a:lnSpc>
                          <a:spcPct val="115000"/>
                        </a:lnSpc>
                        <a:spcAft>
                          <a:spcPts val="0"/>
                        </a:spcAft>
                      </a:pPr>
                      <a:r>
                        <a:rPr lang="cs-CZ" sz="1400" b="1" kern="1200" dirty="0">
                          <a:solidFill>
                            <a:schemeClr val="dk1"/>
                          </a:solidFill>
                          <a:effectLst/>
                          <a:latin typeface="+mn-lt"/>
                          <a:ea typeface="Calibri" panose="020F0502020204030204" pitchFamily="34" charset="0"/>
                          <a:cs typeface="Arial" panose="020B0604020202020204" pitchFamily="34" charset="0"/>
                        </a:rPr>
                        <a:t>Žadatel splňuje definici oprávněného příjemce pro příslušnou výzvu.</a:t>
                      </a:r>
                    </a:p>
                  </a:txBody>
                  <a:tcPr marL="44450" marR="44450" marT="0" marB="0" anchor="ctr"/>
                </a:tc>
                <a:tc>
                  <a:txBody>
                    <a:bodyPr/>
                    <a:lstStyle/>
                    <a:p>
                      <a:pPr algn="l">
                        <a:lnSpc>
                          <a:spcPct val="115000"/>
                        </a:lnSpc>
                        <a:spcBef>
                          <a:spcPts val="600"/>
                        </a:spcBef>
                        <a:spcAft>
                          <a:spcPts val="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ANO – Žadatel splňuje definici oprávněného příjemce pro příslušnou výzvu.</a:t>
                      </a:r>
                      <a:endParaRPr lang="cs-CZ" sz="1400" dirty="0">
                        <a:effectLst/>
                        <a:latin typeface="+mn-lt"/>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NE – Žadatel nesplňuje definici oprávněného příjemce pro příslušnou výzvu.</a:t>
                      </a:r>
                      <a:endParaRPr lang="cs-CZ" sz="1400" dirty="0">
                        <a:effectLst/>
                        <a:latin typeface="+mn-lt"/>
                        <a:ea typeface="Times New Roman" panose="02020603050405020304" pitchFamily="18" charset="0"/>
                        <a:cs typeface="Times New Roman" panose="02020603050405020304" pitchFamily="18" charset="0"/>
                      </a:endParaRPr>
                    </a:p>
                  </a:txBody>
                  <a:tcPr marL="44450" marR="44450" marT="0" marB="0"/>
                </a:tc>
                <a:tc>
                  <a:txBody>
                    <a:bodyPr/>
                    <a:lstStyle/>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Text výzvy </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Pravidla pro žadatele a příjemce</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Doklad o právní subjektivitě</a:t>
                      </a:r>
                      <a:endParaRPr lang="cs-CZ" sz="14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94717915"/>
                  </a:ext>
                </a:extLst>
              </a:tr>
            </a:tbl>
          </a:graphicData>
        </a:graphic>
      </p:graphicFrame>
    </p:spTree>
    <p:extLst>
      <p:ext uri="{BB962C8B-B14F-4D97-AF65-F5344CB8AC3E}">
        <p14:creationId xmlns:p14="http://schemas.microsoft.com/office/powerpoint/2010/main" val="4028434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797123-F9F3-4184-9B48-21224780DF3E}"/>
              </a:ext>
            </a:extLst>
          </p:cNvPr>
          <p:cNvSpPr>
            <a:spLocks noGrp="1"/>
          </p:cNvSpPr>
          <p:nvPr>
            <p:ph type="title"/>
          </p:nvPr>
        </p:nvSpPr>
        <p:spPr>
          <a:xfrm>
            <a:off x="838200" y="223809"/>
            <a:ext cx="10515600" cy="1325563"/>
          </a:xfrm>
        </p:spPr>
        <p:txBody>
          <a:bodyPr>
            <a:normAutofit/>
          </a:bodyPr>
          <a:lstStyle/>
          <a:p>
            <a:r>
              <a:rPr lang="cs-CZ" sz="4200" dirty="0"/>
              <a:t>Nově zastoupené organizace v MV IROP</a:t>
            </a:r>
          </a:p>
        </p:txBody>
      </p:sp>
      <p:sp>
        <p:nvSpPr>
          <p:cNvPr id="3" name="Zástupný obsah 2">
            <a:extLst>
              <a:ext uri="{FF2B5EF4-FFF2-40B4-BE49-F238E27FC236}">
                <a16:creationId xmlns:a16="http://schemas.microsoft.com/office/drawing/2014/main" id="{C9DE4A6A-B893-43EA-9AE8-C311C948BA1A}"/>
              </a:ext>
            </a:extLst>
          </p:cNvPr>
          <p:cNvSpPr>
            <a:spLocks noGrp="1"/>
          </p:cNvSpPr>
          <p:nvPr>
            <p:ph idx="1"/>
          </p:nvPr>
        </p:nvSpPr>
        <p:spPr>
          <a:xfrm>
            <a:off x="838200" y="1847850"/>
            <a:ext cx="10515600" cy="4351338"/>
          </a:xfrm>
        </p:spPr>
        <p:txBody>
          <a:bodyPr>
            <a:normAutofit fontScale="55000" lnSpcReduction="20000"/>
          </a:bodyPr>
          <a:lstStyle/>
          <a:p>
            <a:r>
              <a:rPr lang="cs-CZ" sz="2800" dirty="0"/>
              <a:t>MV IROP 2021 – 2027 má 36 členů (vč. předsedy a místopředsedy MV) a všichni členové disponují hlasovacím právem</a:t>
            </a:r>
          </a:p>
          <a:p>
            <a:pPr marL="0" indent="0">
              <a:buNone/>
            </a:pPr>
            <a:endParaRPr lang="cs-CZ" sz="2800" dirty="0"/>
          </a:p>
          <a:p>
            <a:r>
              <a:rPr lang="cs-CZ" sz="2800" dirty="0"/>
              <a:t>Změny MV IROP 2014 – 2020:</a:t>
            </a:r>
          </a:p>
          <a:p>
            <a:pPr marL="0" indent="0">
              <a:lnSpc>
                <a:spcPct val="120000"/>
              </a:lnSpc>
              <a:buNone/>
            </a:pPr>
            <a:endParaRPr lang="cs-CZ" sz="2800" dirty="0"/>
          </a:p>
          <a:p>
            <a:pPr marL="1255713">
              <a:buClr>
                <a:schemeClr val="accent1"/>
              </a:buClr>
              <a:buFont typeface="Arial" panose="020B0604020202020204" pitchFamily="34" charset="0"/>
              <a:buChar char="•"/>
            </a:pPr>
            <a:r>
              <a:rPr lang="cs-CZ" sz="2800" dirty="0"/>
              <a:t>Noví členové MV - Ministerstvo pro místní rozvoj – odbor cestovního ruchu</a:t>
            </a:r>
          </a:p>
          <a:p>
            <a:pPr marL="2776538" indent="-17463">
              <a:buFontTx/>
              <a:buChar char="-"/>
            </a:pPr>
            <a:r>
              <a:rPr lang="cs-CZ" sz="2800" dirty="0"/>
              <a:t> Spolek pro obnovu venkova ČR</a:t>
            </a:r>
          </a:p>
          <a:p>
            <a:pPr marL="2776538" indent="-17463">
              <a:buFontTx/>
              <a:buChar char="-"/>
            </a:pPr>
            <a:r>
              <a:rPr lang="cs-CZ" sz="2800" dirty="0"/>
              <a:t> Úřad Vlády  ČR – odbor rovnosti žen a mužů</a:t>
            </a:r>
          </a:p>
          <a:p>
            <a:pPr marL="2776538" indent="-17463">
              <a:buFontTx/>
              <a:buChar char="-"/>
            </a:pPr>
            <a:r>
              <a:rPr lang="cs-CZ" sz="2800" dirty="0"/>
              <a:t> Národní rada osob se zdravotním postižením</a:t>
            </a:r>
          </a:p>
          <a:p>
            <a:pPr marL="2776538" indent="-17463">
              <a:buFontTx/>
              <a:buChar char="-"/>
            </a:pPr>
            <a:r>
              <a:rPr lang="cs-CZ" sz="2800" dirty="0"/>
              <a:t> Šance pro budovy</a:t>
            </a:r>
          </a:p>
          <a:p>
            <a:pPr marL="2776538" indent="-17463">
              <a:buFontTx/>
              <a:buChar char="-"/>
            </a:pPr>
            <a:r>
              <a:rPr lang="cs-CZ" sz="2800" dirty="0"/>
              <a:t> Agentura ochrany přírody a krajiny</a:t>
            </a:r>
          </a:p>
          <a:p>
            <a:pPr marL="1987550" indent="-285750">
              <a:buFontTx/>
              <a:buChar char="-"/>
            </a:pPr>
            <a:endParaRPr lang="cs-CZ" sz="2800" dirty="0"/>
          </a:p>
          <a:p>
            <a:pPr marL="1255713">
              <a:buClr>
                <a:schemeClr val="accent1"/>
              </a:buClr>
              <a:buFont typeface="Arial" panose="020B0604020202020204" pitchFamily="34" charset="0"/>
              <a:buChar char="•"/>
            </a:pPr>
            <a:r>
              <a:rPr lang="cs-CZ" sz="2800" dirty="0"/>
              <a:t>Nově má hlasovací právo Magistrát hlavního města prahy</a:t>
            </a:r>
          </a:p>
          <a:p>
            <a:pPr marL="1255713" defTabSz="1701800">
              <a:buNone/>
            </a:pPr>
            <a:endParaRPr lang="cs-CZ" sz="2800" dirty="0"/>
          </a:p>
          <a:p>
            <a:pPr marL="1255713">
              <a:buClr>
                <a:schemeClr val="accent1"/>
              </a:buClr>
              <a:buFont typeface="Arial" panose="020B0604020202020204" pitchFamily="34" charset="0"/>
              <a:buChar char="•"/>
            </a:pPr>
            <a:r>
              <a:rPr lang="cs-CZ" sz="2800" dirty="0"/>
              <a:t>Členy MV již není zástupce Integrovaných plánů rozvoje území (IPRÚ)</a:t>
            </a:r>
          </a:p>
          <a:p>
            <a:endParaRPr lang="cs-CZ" sz="2800" b="1" dirty="0"/>
          </a:p>
          <a:p>
            <a:pPr marL="0" indent="0">
              <a:buNone/>
            </a:pPr>
            <a:endParaRPr lang="cs-CZ" sz="2800" dirty="0"/>
          </a:p>
          <a:p>
            <a:endParaRPr lang="cs-CZ" sz="2800" dirty="0"/>
          </a:p>
          <a:p>
            <a:pPr marL="0" indent="0">
              <a:buNone/>
            </a:pPr>
            <a:endParaRPr lang="cs-CZ" sz="2800" dirty="0"/>
          </a:p>
          <a:p>
            <a:endParaRPr lang="cs-CZ" dirty="0"/>
          </a:p>
        </p:txBody>
      </p:sp>
    </p:spTree>
    <p:extLst>
      <p:ext uri="{BB962C8B-B14F-4D97-AF65-F5344CB8AC3E}">
        <p14:creationId xmlns:p14="http://schemas.microsoft.com/office/powerpoint/2010/main" val="7088652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838201" y="1137221"/>
          <a:ext cx="10515597" cy="4583558"/>
        </p:xfrm>
        <a:graphic>
          <a:graphicData uri="http://schemas.openxmlformats.org/drawingml/2006/table">
            <a:tbl>
              <a:tblPr firstRow="1" bandRow="1">
                <a:tableStyleId>{5C22544A-7EE6-4342-B048-85BDC9FD1C3A}</a:tableStyleId>
              </a:tblPr>
              <a:tblGrid>
                <a:gridCol w="3318163">
                  <a:extLst>
                    <a:ext uri="{9D8B030D-6E8A-4147-A177-3AD203B41FA5}">
                      <a16:colId xmlns:a16="http://schemas.microsoft.com/office/drawing/2014/main" val="1047633654"/>
                    </a:ext>
                  </a:extLst>
                </a:gridCol>
                <a:gridCol w="3455719">
                  <a:extLst>
                    <a:ext uri="{9D8B030D-6E8A-4147-A177-3AD203B41FA5}">
                      <a16:colId xmlns:a16="http://schemas.microsoft.com/office/drawing/2014/main" val="1827414393"/>
                    </a:ext>
                  </a:extLst>
                </a:gridCol>
                <a:gridCol w="3741715">
                  <a:extLst>
                    <a:ext uri="{9D8B030D-6E8A-4147-A177-3AD203B41FA5}">
                      <a16:colId xmlns:a16="http://schemas.microsoft.com/office/drawing/2014/main" val="477111824"/>
                    </a:ext>
                  </a:extLst>
                </a:gridCol>
              </a:tblGrid>
              <a:tr h="370840">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70840">
                <a:tc>
                  <a:txBody>
                    <a:bodyPr/>
                    <a:lstStyle/>
                    <a:p>
                      <a:pPr marL="0" indent="0" algn="l" defTabSz="914400" rtl="0" eaLnBrk="1" latinLnBrk="0" hangingPunct="1">
                        <a:lnSpc>
                          <a:spcPct val="115000"/>
                        </a:lnSpc>
                        <a:spcAft>
                          <a:spcPts val="0"/>
                        </a:spcAft>
                      </a:pPr>
                      <a:r>
                        <a:rPr lang="cs-CZ" sz="1400" b="1" kern="1200" dirty="0">
                          <a:solidFill>
                            <a:schemeClr val="dk1"/>
                          </a:solidFill>
                          <a:effectLst/>
                          <a:latin typeface="+mn-lt"/>
                          <a:ea typeface="Calibri" panose="020F0502020204030204" pitchFamily="34" charset="0"/>
                          <a:cs typeface="Arial" panose="020B0604020202020204" pitchFamily="34" charset="0"/>
                        </a:rPr>
                        <a:t>Projekt respektuje minimální a maximální hranici celkových způsobilých výdajů, pokud jsou stanoveny.</a:t>
                      </a:r>
                    </a:p>
                  </a:txBody>
                  <a:tcPr marL="44450" marR="44450" marT="0" marB="0" anchor="ctr"/>
                </a:tc>
                <a:tc>
                  <a:txBody>
                    <a:bodyPr/>
                    <a:lstStyle/>
                    <a:p>
                      <a:pPr algn="l">
                        <a:lnSpc>
                          <a:spcPct val="115000"/>
                        </a:lnSpc>
                        <a:spcBef>
                          <a:spcPts val="600"/>
                        </a:spcBef>
                        <a:spcAft>
                          <a:spcPts val="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ANO – Projekt respektuje minimální a maximální hranici celkových způsobilých výdajů.</a:t>
                      </a:r>
                      <a:endParaRPr lang="cs-CZ" sz="1400" dirty="0">
                        <a:effectLst/>
                        <a:latin typeface="+mn-lt"/>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NE – Projekt nerespektuje minimální a maximální hranici celkových způsobilých výdajů.</a:t>
                      </a:r>
                      <a:endParaRPr lang="cs-CZ" sz="1400" dirty="0">
                        <a:effectLst/>
                        <a:latin typeface="+mn-lt"/>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NERELEVANTNÍ – Ve výzvě nejsou stanoveny limity celkových způsobilých výdajů.</a:t>
                      </a:r>
                      <a:endParaRPr lang="cs-CZ" sz="1400" dirty="0">
                        <a:effectLst/>
                        <a:latin typeface="+mn-lt"/>
                        <a:ea typeface="Times New Roman" panose="02020603050405020304" pitchFamily="18" charset="0"/>
                        <a:cs typeface="Times New Roman" panose="02020603050405020304" pitchFamily="18" charset="0"/>
                      </a:endParaRPr>
                    </a:p>
                  </a:txBody>
                  <a:tcPr marL="44450" marR="44450" marT="0" marB="0"/>
                </a:tc>
                <a:tc>
                  <a:txBody>
                    <a:bodyPr/>
                    <a:lstStyle/>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Text výzvy </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Rozpočet projektu</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Studie proveditelnosti/podklady pro hodnocení</a:t>
                      </a:r>
                      <a:endParaRPr lang="cs-CZ" sz="14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24228120"/>
                  </a:ext>
                </a:extLst>
              </a:tr>
              <a:tr h="370840">
                <a:tc>
                  <a:txBody>
                    <a:bodyPr/>
                    <a:lstStyle/>
                    <a:p>
                      <a:pPr marL="0" indent="0" algn="l" defTabSz="914400" rtl="0" eaLnBrk="1" latinLnBrk="0" hangingPunct="1">
                        <a:lnSpc>
                          <a:spcPct val="115000"/>
                        </a:lnSpc>
                        <a:spcAft>
                          <a:spcPts val="0"/>
                        </a:spcAft>
                      </a:pPr>
                      <a:r>
                        <a:rPr lang="cs-CZ" sz="1400" b="1" kern="1200" dirty="0">
                          <a:solidFill>
                            <a:schemeClr val="dk1"/>
                          </a:solidFill>
                          <a:effectLst/>
                          <a:latin typeface="+mn-lt"/>
                          <a:ea typeface="Calibri" panose="020F0502020204030204" pitchFamily="34" charset="0"/>
                          <a:cs typeface="Arial" panose="020B0604020202020204" pitchFamily="34" charset="0"/>
                        </a:rPr>
                        <a:t>Projekt respektuje limity způsobilých výdajů, pokud jsou stanoveny.</a:t>
                      </a:r>
                    </a:p>
                  </a:txBody>
                  <a:tcPr marL="44450" marR="44450" marT="0" marB="0" anchor="ctr"/>
                </a:tc>
                <a:tc>
                  <a:txBody>
                    <a:bodyPr/>
                    <a:lstStyle/>
                    <a:p>
                      <a:pPr algn="l">
                        <a:lnSpc>
                          <a:spcPct val="115000"/>
                        </a:lnSpc>
                        <a:spcBef>
                          <a:spcPts val="600"/>
                        </a:spcBef>
                        <a:spcAft>
                          <a:spcPts val="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ANO – Projekt respektuje limity způsobilých výdajů.</a:t>
                      </a:r>
                      <a:endParaRPr lang="cs-CZ" sz="1400" dirty="0">
                        <a:effectLst/>
                        <a:latin typeface="+mn-lt"/>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NE – Projekt nerespektuje limity způsobilých výdajů</a:t>
                      </a:r>
                      <a:endParaRPr lang="cs-CZ" sz="1400" dirty="0">
                        <a:effectLst/>
                        <a:latin typeface="+mn-lt"/>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NERELEVANTNÍ – Ve výzvě nejsou stanoveny limity způsobilých výdajů.</a:t>
                      </a:r>
                      <a:endParaRPr lang="cs-CZ" sz="1400" dirty="0">
                        <a:effectLst/>
                        <a:latin typeface="+mn-lt"/>
                        <a:ea typeface="Times New Roman" panose="02020603050405020304" pitchFamily="18" charset="0"/>
                        <a:cs typeface="Times New Roman" panose="02020603050405020304" pitchFamily="18" charset="0"/>
                      </a:endParaRPr>
                    </a:p>
                  </a:txBody>
                  <a:tcPr marL="44450" marR="44450" marT="0" marB="0"/>
                </a:tc>
                <a:tc>
                  <a:txBody>
                    <a:bodyPr/>
                    <a:lstStyle/>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Text výzvy </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Rozpočet projektu</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Pravidla pro žadatele a příjemce</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Studie proveditelnosti/podklady pro hodnocení</a:t>
                      </a:r>
                      <a:endParaRPr lang="cs-CZ" sz="14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58137674"/>
                  </a:ext>
                </a:extLst>
              </a:tr>
            </a:tbl>
          </a:graphicData>
        </a:graphic>
      </p:graphicFrame>
    </p:spTree>
    <p:extLst>
      <p:ext uri="{BB962C8B-B14F-4D97-AF65-F5344CB8AC3E}">
        <p14:creationId xmlns:p14="http://schemas.microsoft.com/office/powerpoint/2010/main" val="9098720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700644" y="173356"/>
          <a:ext cx="11091554" cy="5944671"/>
        </p:xfrm>
        <a:graphic>
          <a:graphicData uri="http://schemas.openxmlformats.org/drawingml/2006/table">
            <a:tbl>
              <a:tblPr firstRow="1" bandRow="1">
                <a:tableStyleId>{5C22544A-7EE6-4342-B048-85BDC9FD1C3A}</a:tableStyleId>
              </a:tblPr>
              <a:tblGrid>
                <a:gridCol w="3225180">
                  <a:extLst>
                    <a:ext uri="{9D8B030D-6E8A-4147-A177-3AD203B41FA5}">
                      <a16:colId xmlns:a16="http://schemas.microsoft.com/office/drawing/2014/main" val="1047633654"/>
                    </a:ext>
                  </a:extLst>
                </a:gridCol>
                <a:gridCol w="3608832">
                  <a:extLst>
                    <a:ext uri="{9D8B030D-6E8A-4147-A177-3AD203B41FA5}">
                      <a16:colId xmlns:a16="http://schemas.microsoft.com/office/drawing/2014/main" val="1827414393"/>
                    </a:ext>
                  </a:extLst>
                </a:gridCol>
                <a:gridCol w="4257542">
                  <a:extLst>
                    <a:ext uri="{9D8B030D-6E8A-4147-A177-3AD203B41FA5}">
                      <a16:colId xmlns:a16="http://schemas.microsoft.com/office/drawing/2014/main" val="477111824"/>
                    </a:ext>
                  </a:extLst>
                </a:gridCol>
              </a:tblGrid>
              <a:tr h="616114">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1942655">
                <a:tc>
                  <a:txBody>
                    <a:bodyPr/>
                    <a:lstStyle/>
                    <a:p>
                      <a:pPr marL="0" indent="0" algn="l" defTabSz="914400" rtl="0" eaLnBrk="1" latinLnBrk="0" hangingPunct="1">
                        <a:lnSpc>
                          <a:spcPct val="115000"/>
                        </a:lnSpc>
                        <a:spcAft>
                          <a:spcPts val="0"/>
                        </a:spcAft>
                      </a:pPr>
                      <a:r>
                        <a:rPr lang="cs-CZ" sz="1400" b="1" kern="1200" dirty="0">
                          <a:solidFill>
                            <a:schemeClr val="dk1"/>
                          </a:solidFill>
                          <a:effectLst/>
                          <a:latin typeface="+mn-lt"/>
                          <a:ea typeface="+mn-ea"/>
                          <a:cs typeface="Arial" panose="020B0604020202020204" pitchFamily="34" charset="0"/>
                        </a:rPr>
                        <a:t>Výstupy a výsledky projektu jsou udržitelné. </a:t>
                      </a:r>
                      <a:endParaRPr lang="cs-CZ" sz="1400" b="1" kern="1200" dirty="0">
                        <a:solidFill>
                          <a:schemeClr val="dk1"/>
                        </a:solidFill>
                        <a:effectLst/>
                        <a:latin typeface="+mn-lt"/>
                        <a:ea typeface="Calibri" panose="020F0502020204030204" pitchFamily="34" charset="0"/>
                        <a:cs typeface="Arial" panose="020B0604020202020204" pitchFamily="34" charset="0"/>
                      </a:endParaRPr>
                    </a:p>
                  </a:txBody>
                  <a:tcPr marL="44450" marR="44450" marT="0" marB="0" anchor="ctr"/>
                </a:tc>
                <a:tc>
                  <a:txBody>
                    <a:bodyPr/>
                    <a:lstStyle/>
                    <a:p>
                      <a:pPr algn="l">
                        <a:lnSpc>
                          <a:spcPct val="115000"/>
                        </a:lnSpc>
                        <a:spcBef>
                          <a:spcPts val="600"/>
                        </a:spcBef>
                        <a:spcAft>
                          <a:spcPts val="0"/>
                        </a:spcAft>
                      </a:pPr>
                      <a:r>
                        <a:rPr lang="cs-CZ"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ANO – Žadatel prokázal zajištění realizace a udržitelnosti výstupů a výsledků projektu a zajištění dostatečné kapacity (finanční, personální) pro udržitelnost projektu.</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cs-CZ"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 – Žadatel neprokázal zajištění realizace a udržitelnosti výstupů a výsledků projektu a zajištění dostatečné kapacity (finanční, personální) pro udržitelnost projektu.</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Žádost o podporu </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Studie proveditelnosti/podklady pro hodnocení</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v SC 4.2 transformační plány (deinstitucionalizace) </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v SC 4.3 transformační plány (psychiatrie) </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170180">
                        <a:lnSpc>
                          <a:spcPct val="115000"/>
                        </a:lnSpc>
                        <a:spcAft>
                          <a:spcPts val="0"/>
                        </a:spcAft>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24228120"/>
                  </a:ext>
                </a:extLst>
              </a:tr>
              <a:tr h="3286370">
                <a:tc>
                  <a:txBody>
                    <a:bodyPr/>
                    <a:lstStyle/>
                    <a:p>
                      <a:pPr marL="0" indent="0" algn="l" defTabSz="914400" rtl="0" eaLnBrk="1" latinLnBrk="0" hangingPunct="1">
                        <a:lnSpc>
                          <a:spcPct val="115000"/>
                        </a:lnSpc>
                        <a:spcAft>
                          <a:spcPts val="0"/>
                        </a:spcAft>
                      </a:pPr>
                      <a:r>
                        <a:rPr lang="cs-CZ" sz="1400" b="1" kern="1200" dirty="0">
                          <a:solidFill>
                            <a:schemeClr val="dk1"/>
                          </a:solidFill>
                          <a:effectLst/>
                          <a:latin typeface="+mn-lt"/>
                          <a:ea typeface="Times New Roman" panose="02020603050405020304" pitchFamily="18" charset="0"/>
                          <a:cs typeface="Arial" panose="020B0604020202020204" pitchFamily="34" charset="0"/>
                        </a:rPr>
                        <a:t>Potřebnost realizace projektu je odůvodněná.</a:t>
                      </a:r>
                      <a:endParaRPr lang="cs-CZ" sz="1400" b="1" kern="1200" dirty="0">
                        <a:solidFill>
                          <a:schemeClr val="dk1"/>
                        </a:solidFill>
                        <a:effectLst/>
                        <a:latin typeface="+mn-lt"/>
                        <a:ea typeface="Calibri" panose="020F0502020204030204" pitchFamily="34" charset="0"/>
                        <a:cs typeface="Arial" panose="020B0604020202020204" pitchFamily="34" charset="0"/>
                      </a:endParaRPr>
                    </a:p>
                  </a:txBody>
                  <a:tcPr marL="44450" marR="44450" marT="0" marB="0" anchor="ctr"/>
                </a:tc>
                <a:tc>
                  <a:txBody>
                    <a:bodyPr/>
                    <a:lstStyle/>
                    <a:p>
                      <a:pPr algn="l">
                        <a:lnSpc>
                          <a:spcPct val="115000"/>
                        </a:lnSpc>
                        <a:spcBef>
                          <a:spcPts val="600"/>
                        </a:spcBef>
                        <a:spcAft>
                          <a:spcPts val="0"/>
                        </a:spcAft>
                      </a:pPr>
                      <a:r>
                        <a:rPr lang="cs-CZ"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ANO – Žadatel dostatečně zdůvodnil potřebu realizace projektu.</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cs-CZ"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 – Žadatel dostatečně nezdůvodnil potřebu realizace projektu.</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Studie proveditelnosti/podklady pro hodnocení</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v SC 1.1 souhlas hlavního architekta </a:t>
                      </a:r>
                      <a:r>
                        <a:rPr lang="cs-CZ"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e-Governmentu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v SC 2.1 Plán mobility, Karta souladu </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v SC 2.3 RAP (pro ZZS)</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v SC 3.1 Prioritní regionální silniční síť, RAP</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v SC 4.1 Místní a krajské akční plány, v případě SŠ a speciálních škol RAP</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v SC 4.2 transformační plán, RAP a souhlas MPSV (deinstitucionalizace)</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v SC 4.3 Věstníky </a:t>
                      </a:r>
                      <a:r>
                        <a:rPr lang="cs-CZ"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MZd</a:t>
                      </a: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Národní akční plán pro duševní zdraví 2020–2030</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58137674"/>
                  </a:ext>
                </a:extLst>
              </a:tr>
            </a:tbl>
          </a:graphicData>
        </a:graphic>
      </p:graphicFrame>
    </p:spTree>
    <p:extLst>
      <p:ext uri="{BB962C8B-B14F-4D97-AF65-F5344CB8AC3E}">
        <p14:creationId xmlns:p14="http://schemas.microsoft.com/office/powerpoint/2010/main" val="5763895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645623328"/>
              </p:ext>
            </p:extLst>
          </p:nvPr>
        </p:nvGraphicFramePr>
        <p:xfrm>
          <a:off x="700644" y="148974"/>
          <a:ext cx="11091554" cy="4396740"/>
        </p:xfrm>
        <a:graphic>
          <a:graphicData uri="http://schemas.openxmlformats.org/drawingml/2006/table">
            <a:tbl>
              <a:tblPr firstRow="1" bandRow="1">
                <a:tableStyleId>{5C22544A-7EE6-4342-B048-85BDC9FD1C3A}</a:tableStyleId>
              </a:tblPr>
              <a:tblGrid>
                <a:gridCol w="3418786">
                  <a:extLst>
                    <a:ext uri="{9D8B030D-6E8A-4147-A177-3AD203B41FA5}">
                      <a16:colId xmlns:a16="http://schemas.microsoft.com/office/drawing/2014/main" val="1047633654"/>
                    </a:ext>
                  </a:extLst>
                </a:gridCol>
                <a:gridCol w="3955791">
                  <a:extLst>
                    <a:ext uri="{9D8B030D-6E8A-4147-A177-3AD203B41FA5}">
                      <a16:colId xmlns:a16="http://schemas.microsoft.com/office/drawing/2014/main" val="1827414393"/>
                    </a:ext>
                  </a:extLst>
                </a:gridCol>
                <a:gridCol w="3716977">
                  <a:extLst>
                    <a:ext uri="{9D8B030D-6E8A-4147-A177-3AD203B41FA5}">
                      <a16:colId xmlns:a16="http://schemas.microsoft.com/office/drawing/2014/main" val="477111824"/>
                    </a:ext>
                  </a:extLst>
                </a:gridCol>
              </a:tblGrid>
              <a:tr h="620133">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1406065">
                <a:tc>
                  <a:txBody>
                    <a:bodyPr/>
                    <a:lstStyle/>
                    <a:p>
                      <a:pPr marL="0" indent="0" algn="l" defTabSz="914400" rtl="0" eaLnBrk="1" latinLnBrk="0" hangingPunct="1">
                        <a:lnSpc>
                          <a:spcPct val="115000"/>
                        </a:lnSpc>
                        <a:spcAft>
                          <a:spcPts val="0"/>
                        </a:spcAft>
                      </a:pPr>
                      <a:r>
                        <a:rPr lang="cs-CZ" sz="1400" b="1" kern="1200" dirty="0">
                          <a:solidFill>
                            <a:schemeClr val="dk1"/>
                          </a:solidFill>
                          <a:effectLst/>
                          <a:latin typeface="+mn-lt"/>
                          <a:ea typeface="Times New Roman" panose="02020603050405020304" pitchFamily="18" charset="0"/>
                          <a:cs typeface="Arial" panose="020B0604020202020204" pitchFamily="34" charset="0"/>
                        </a:rPr>
                        <a:t>Projekt je v souladu s pravidly veřejné podpory.</a:t>
                      </a:r>
                    </a:p>
                  </a:txBody>
                  <a:tcPr marL="44450" marR="44450" marT="0" marB="0" anchor="ctr"/>
                </a:tc>
                <a:tc>
                  <a:txBody>
                    <a:bodyPr/>
                    <a:lstStyle/>
                    <a:p>
                      <a:pPr algn="just">
                        <a:lnSpc>
                          <a:spcPct val="115000"/>
                        </a:lnSpc>
                        <a:spcBef>
                          <a:spcPts val="600"/>
                        </a:spcBef>
                        <a:spcAft>
                          <a:spcPts val="0"/>
                        </a:spcAft>
                      </a:pPr>
                      <a:r>
                        <a:rPr lang="cs-CZ"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ANO – Všechny části projektu jsou v souladu s pravidly veřejné podpory pro danou výzvu.</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cs-CZ"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 - Části projektu nejsou v souladu s pravidly veřejné podpory pro danou výzvu.</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Pravidla pro žadatele a příjemce</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Studie proveditelnosti/podklady pro hodnocení</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Přílohy žádosti o podporu k veřejné podpoře stanovené výzvou </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24228120"/>
                  </a:ext>
                </a:extLst>
              </a:tr>
              <a:tr h="2193044">
                <a:tc>
                  <a:txBody>
                    <a:bodyPr/>
                    <a:lstStyle/>
                    <a:p>
                      <a:pPr marL="0" indent="0" algn="l" defTabSz="914400" rtl="0" eaLnBrk="1" latinLnBrk="0" hangingPunct="1">
                        <a:lnSpc>
                          <a:spcPct val="115000"/>
                        </a:lnSpc>
                        <a:spcAft>
                          <a:spcPts val="0"/>
                        </a:spcAft>
                      </a:pPr>
                      <a:r>
                        <a:rPr lang="cs-CZ" sz="1400" b="1" kern="1200" dirty="0">
                          <a:solidFill>
                            <a:schemeClr val="dk1"/>
                          </a:solidFill>
                          <a:effectLst/>
                          <a:latin typeface="+mn-lt"/>
                          <a:ea typeface="Times New Roman" panose="02020603050405020304" pitchFamily="18" charset="0"/>
                          <a:cs typeface="Arial" panose="020B0604020202020204" pitchFamily="34" charset="0"/>
                        </a:rPr>
                        <a:t>Právnická osoba žadatele včetně jeho statutárního orgánu, případně fyzická osoba podnikající, je trestně bezúhonná.</a:t>
                      </a:r>
                    </a:p>
                  </a:txBody>
                  <a:tcPr marL="44450" marR="44450" marT="0" marB="0" anchor="ctr"/>
                </a:tc>
                <a:tc>
                  <a:txBody>
                    <a:bodyPr/>
                    <a:lstStyle/>
                    <a:p>
                      <a:pPr algn="l">
                        <a:lnSpc>
                          <a:spcPct val="115000"/>
                        </a:lnSpc>
                        <a:spcBef>
                          <a:spcPts val="600"/>
                        </a:spcBef>
                        <a:spcAft>
                          <a:spcPts val="0"/>
                        </a:spcAft>
                      </a:pPr>
                      <a:r>
                        <a:rPr lang="cs-CZ"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ANO – Žadatel - </a:t>
                      </a:r>
                      <a:r>
                        <a:rPr lang="cs-CZ" sz="1400" dirty="0">
                          <a:effectLst/>
                          <a:latin typeface="Arial" panose="020B0604020202020204" pitchFamily="34" charset="0"/>
                          <a:ea typeface="Times New Roman" panose="02020603050405020304" pitchFamily="18" charset="0"/>
                          <a:cs typeface="Times New Roman" panose="02020603050405020304" pitchFamily="18" charset="0"/>
                        </a:rPr>
                        <a:t>právnická osoba žadatele včetně jeho statutárního orgánu, případně fyzická osoba podnikající-</a:t>
                      </a:r>
                      <a:r>
                        <a:rPr lang="cs-CZ"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doložil čestné prohlášení (dotační podvod, poškozování zájmů EU, atd.). </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cs-CZ"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 – Žadatel - </a:t>
                      </a:r>
                      <a:r>
                        <a:rPr lang="cs-CZ" sz="1400" dirty="0">
                          <a:effectLst/>
                          <a:latin typeface="Arial" panose="020B0604020202020204" pitchFamily="34" charset="0"/>
                          <a:ea typeface="Times New Roman" panose="02020603050405020304" pitchFamily="18" charset="0"/>
                          <a:cs typeface="Times New Roman" panose="02020603050405020304" pitchFamily="18" charset="0"/>
                        </a:rPr>
                        <a:t>právnická osoba žadatele včetně jeho statutárního orgánu, případně fyzická osoba podnikající-</a:t>
                      </a:r>
                      <a:r>
                        <a:rPr lang="cs-CZ"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nedoložil čestné prohlášení (dotační podvod, poškozování zájmů EU, atd.).</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Čestné prohlášení v MS2021+</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170180">
                        <a:lnSpc>
                          <a:spcPct val="115000"/>
                        </a:lnSpc>
                        <a:spcAft>
                          <a:spcPts val="0"/>
                        </a:spcAft>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476571734"/>
                  </a:ext>
                </a:extLst>
              </a:tr>
            </a:tbl>
          </a:graphicData>
        </a:graphic>
      </p:graphicFrame>
    </p:spTree>
    <p:extLst>
      <p:ext uri="{BB962C8B-B14F-4D97-AF65-F5344CB8AC3E}">
        <p14:creationId xmlns:p14="http://schemas.microsoft.com/office/powerpoint/2010/main" val="35270269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550223" y="1014538"/>
          <a:ext cx="11091554" cy="5057077"/>
        </p:xfrm>
        <a:graphic>
          <a:graphicData uri="http://schemas.openxmlformats.org/drawingml/2006/table">
            <a:tbl>
              <a:tblPr firstRow="1" bandRow="1">
                <a:tableStyleId>{5C22544A-7EE6-4342-B048-85BDC9FD1C3A}</a:tableStyleId>
              </a:tblPr>
              <a:tblGrid>
                <a:gridCol w="3418786">
                  <a:extLst>
                    <a:ext uri="{9D8B030D-6E8A-4147-A177-3AD203B41FA5}">
                      <a16:colId xmlns:a16="http://schemas.microsoft.com/office/drawing/2014/main" val="1047633654"/>
                    </a:ext>
                  </a:extLst>
                </a:gridCol>
                <a:gridCol w="3955791">
                  <a:extLst>
                    <a:ext uri="{9D8B030D-6E8A-4147-A177-3AD203B41FA5}">
                      <a16:colId xmlns:a16="http://schemas.microsoft.com/office/drawing/2014/main" val="1827414393"/>
                    </a:ext>
                  </a:extLst>
                </a:gridCol>
                <a:gridCol w="3716977">
                  <a:extLst>
                    <a:ext uri="{9D8B030D-6E8A-4147-A177-3AD203B41FA5}">
                      <a16:colId xmlns:a16="http://schemas.microsoft.com/office/drawing/2014/main" val="477111824"/>
                    </a:ext>
                  </a:extLst>
                </a:gridCol>
              </a:tblGrid>
              <a:tr h="670322">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1679464">
                <a:tc>
                  <a:txBody>
                    <a:bodyPr/>
                    <a:lstStyle/>
                    <a:p>
                      <a:pPr marL="0" indent="0" algn="l" defTabSz="914400" rtl="0" eaLnBrk="1" latinLnBrk="0" hangingPunct="1">
                        <a:lnSpc>
                          <a:spcPct val="115000"/>
                        </a:lnSpc>
                        <a:spcAft>
                          <a:spcPts val="0"/>
                        </a:spcAft>
                      </a:pPr>
                      <a:r>
                        <a:rPr lang="cs-CZ" sz="1400" b="1" kern="1200" dirty="0">
                          <a:solidFill>
                            <a:schemeClr val="dk1"/>
                          </a:solidFill>
                          <a:effectLst/>
                          <a:latin typeface="+mn-lt"/>
                          <a:ea typeface="Times New Roman" panose="02020603050405020304" pitchFamily="18" charset="0"/>
                          <a:cs typeface="Arial" panose="020B0604020202020204" pitchFamily="34" charset="0"/>
                        </a:rPr>
                        <a:t>Zvolené indikátory, jejich výchozí a cílové hodnoty a datum jejich dosažení odpovídají cílům projektu.</a:t>
                      </a:r>
                    </a:p>
                  </a:txBody>
                  <a:tcPr marL="44450" marR="44450" marT="0" marB="0" anchor="ctr"/>
                </a:tc>
                <a:tc>
                  <a:txBody>
                    <a:bodyPr/>
                    <a:lstStyle/>
                    <a:p>
                      <a:pPr algn="l">
                        <a:lnSpc>
                          <a:spcPct val="115000"/>
                        </a:lnSpc>
                        <a:spcBef>
                          <a:spcPts val="600"/>
                        </a:spcBef>
                        <a:spcAft>
                          <a:spcPts val="600"/>
                        </a:spcAft>
                      </a:pPr>
                      <a:r>
                        <a:rPr lang="cs-CZ"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ANO - Zvolené indikátory, jejich výchozí a cílové hodnoty a datum jejich dosažení odpovídají cílům projektu.</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cs-CZ"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 - Zvolené indikátory, jejich výchozí a cílové hodnoty a datum jejich dosažení neodpovídají cílům projektu.</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Pravidla pro žadatele a příjemce</a:t>
                      </a:r>
                      <a:r>
                        <a:rPr lang="cs-CZ"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Studie proveditelnosti</a:t>
                      </a: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/podklady pro hodnocení</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24228120"/>
                  </a:ext>
                </a:extLst>
              </a:tr>
              <a:tr h="2707291">
                <a:tc>
                  <a:txBody>
                    <a:bodyPr/>
                    <a:lstStyle/>
                    <a:p>
                      <a:pPr marL="0" indent="0" algn="l" defTabSz="914400" rtl="0" eaLnBrk="1" latinLnBrk="0" hangingPunct="1">
                        <a:lnSpc>
                          <a:spcPct val="115000"/>
                        </a:lnSpc>
                        <a:spcAft>
                          <a:spcPts val="0"/>
                        </a:spcAft>
                      </a:pPr>
                      <a:r>
                        <a:rPr lang="cs-CZ" sz="1400" b="1" kern="1200" dirty="0">
                          <a:solidFill>
                            <a:schemeClr val="dk1"/>
                          </a:solidFill>
                          <a:effectLst/>
                          <a:latin typeface="+mn-lt"/>
                          <a:ea typeface="Times New Roman" panose="02020603050405020304" pitchFamily="18" charset="0"/>
                          <a:cs typeface="Arial" panose="020B0604020202020204" pitchFamily="34" charset="0"/>
                        </a:rPr>
                        <a:t>Skutečný majitel/skuteční majitelé žadatele nejsou veřejným funkcionářem dle zákona č. 159/2006 Sb., o střetu zájmů, ve znění pozdějších předpisů.</a:t>
                      </a:r>
                    </a:p>
                  </a:txBody>
                  <a:tcPr marL="44450" marR="44450" marT="0" marB="0" anchor="ctr"/>
                </a:tc>
                <a:tc>
                  <a:txBody>
                    <a:bodyPr/>
                    <a:lstStyle/>
                    <a:p>
                      <a:pPr algn="l">
                        <a:lnSpc>
                          <a:spcPct val="115000"/>
                        </a:lnSpc>
                        <a:spcBef>
                          <a:spcPts val="600"/>
                        </a:spcBef>
                        <a:spcAft>
                          <a:spcPts val="600"/>
                        </a:spcAft>
                      </a:pPr>
                      <a:r>
                        <a:rPr lang="cs-CZ"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ANO – Skutečný majitel/skuteční majitelé nejsou veřejným funkcionářem, případně právnická osoba žadatele/fyzická osoba podnikající není evidující osobou – viz § 7 zákona č. 37/2021 Sb., o evidenci skutečných majitelů.</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l">
                        <a:lnSpc>
                          <a:spcPct val="115000"/>
                        </a:lnSpc>
                        <a:spcBef>
                          <a:spcPts val="600"/>
                        </a:spcBef>
                        <a:spcAft>
                          <a:spcPts val="600"/>
                        </a:spcAft>
                      </a:pPr>
                      <a:r>
                        <a:rPr lang="cs-CZ"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 – Skutečný majitel/skuteční majitelé právnické osoby žadatele jsou veřejným funkcionářem, případně skuteční majitelé nebyli žadatelem dostatečně průkazně doloženi a nelze je s určitostí identifikovat.</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Výpis z evidence skutečných majitelů/prohlášení žadatele že není evidující osobou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476571734"/>
                  </a:ext>
                </a:extLst>
              </a:tr>
            </a:tbl>
          </a:graphicData>
        </a:graphic>
      </p:graphicFrame>
    </p:spTree>
    <p:extLst>
      <p:ext uri="{BB962C8B-B14F-4D97-AF65-F5344CB8AC3E}">
        <p14:creationId xmlns:p14="http://schemas.microsoft.com/office/powerpoint/2010/main" val="1507730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1662101476"/>
              </p:ext>
            </p:extLst>
          </p:nvPr>
        </p:nvGraphicFramePr>
        <p:xfrm>
          <a:off x="550223" y="186765"/>
          <a:ext cx="11091554" cy="6090839"/>
        </p:xfrm>
        <a:graphic>
          <a:graphicData uri="http://schemas.openxmlformats.org/drawingml/2006/table">
            <a:tbl>
              <a:tblPr firstRow="1" bandRow="1">
                <a:tableStyleId>{5C22544A-7EE6-4342-B048-85BDC9FD1C3A}</a:tableStyleId>
              </a:tblPr>
              <a:tblGrid>
                <a:gridCol w="3418786">
                  <a:extLst>
                    <a:ext uri="{9D8B030D-6E8A-4147-A177-3AD203B41FA5}">
                      <a16:colId xmlns:a16="http://schemas.microsoft.com/office/drawing/2014/main" val="1047633654"/>
                    </a:ext>
                  </a:extLst>
                </a:gridCol>
                <a:gridCol w="3955791">
                  <a:extLst>
                    <a:ext uri="{9D8B030D-6E8A-4147-A177-3AD203B41FA5}">
                      <a16:colId xmlns:a16="http://schemas.microsoft.com/office/drawing/2014/main" val="1827414393"/>
                    </a:ext>
                  </a:extLst>
                </a:gridCol>
                <a:gridCol w="3716977">
                  <a:extLst>
                    <a:ext uri="{9D8B030D-6E8A-4147-A177-3AD203B41FA5}">
                      <a16:colId xmlns:a16="http://schemas.microsoft.com/office/drawing/2014/main" val="477111824"/>
                    </a:ext>
                  </a:extLst>
                </a:gridCol>
              </a:tblGrid>
              <a:tr h="642899">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2714717">
                <a:tc>
                  <a:txBody>
                    <a:bodyPr/>
                    <a:lstStyle/>
                    <a:p>
                      <a:pPr marL="0" indent="0" algn="l" defTabSz="914400" rtl="0" eaLnBrk="1" latinLnBrk="0" hangingPunct="1">
                        <a:lnSpc>
                          <a:spcPct val="115000"/>
                        </a:lnSpc>
                        <a:spcAft>
                          <a:spcPts val="0"/>
                        </a:spcAft>
                      </a:pPr>
                      <a:r>
                        <a:rPr lang="cs-CZ" sz="1400" b="1" kern="1200" dirty="0">
                          <a:solidFill>
                            <a:schemeClr val="dk1"/>
                          </a:solidFill>
                          <a:effectLst/>
                          <a:latin typeface="+mn-lt"/>
                          <a:ea typeface="Times New Roman" panose="02020603050405020304" pitchFamily="18" charset="0"/>
                          <a:cs typeface="Arial" panose="020B0604020202020204" pitchFamily="34" charset="0"/>
                        </a:rPr>
                        <a:t>Projekt dodržuje základní práva, nemá negativní vliv na genderovou rovnost a nevede k diskriminaci.</a:t>
                      </a:r>
                    </a:p>
                  </a:txBody>
                  <a:tcPr marL="44450" marR="44450" marT="0" marB="0" anchor="ctr"/>
                </a:tc>
                <a:tc>
                  <a:txBody>
                    <a:bodyPr/>
                    <a:lstStyle/>
                    <a:p>
                      <a:pPr algn="l">
                        <a:lnSpc>
                          <a:spcPct val="115000"/>
                        </a:lnSpc>
                        <a:spcBef>
                          <a:spcPts val="600"/>
                        </a:spcBef>
                        <a:spcAft>
                          <a:spcPts val="600"/>
                        </a:spcAft>
                      </a:pPr>
                      <a:r>
                        <a:rPr lang="cs-CZ"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ANO – Žadatel ve studii proveditelnosti/v podkladech pro hodnocení popsal, že projekt dodržuje základní práva, nemá negativní vliv na genderovou rovnost a nevede k diskriminaci.</a:t>
                      </a:r>
                    </a:p>
                    <a:p>
                      <a:pPr algn="l">
                        <a:lnSpc>
                          <a:spcPct val="115000"/>
                        </a:lnSpc>
                        <a:spcBef>
                          <a:spcPts val="600"/>
                        </a:spcBef>
                        <a:spcAft>
                          <a:spcPts val="600"/>
                        </a:spcAft>
                      </a:pPr>
                      <a:r>
                        <a:rPr lang="cs-CZ"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 – Žadatel ve studii proveditelnosti/v podkladech pro hodnocení nepopsal, že projekt dodržuje základní práva, nemá negativní vliv na genderovou rovnost a nevede k diskriminaci, nebo uvedl, že projekt nedodržuje základní práva, má negativní vliv na genderovou rovnost a/nebo vede k diskriminaci.</a:t>
                      </a:r>
                    </a:p>
                  </a:txBody>
                  <a:tcPr marL="44450" marR="44450" marT="0" marB="0" anchor="ctr"/>
                </a:tc>
                <a:tc>
                  <a:txBody>
                    <a:bodyPr/>
                    <a:lstStyle/>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Studie proveditelnosti</a:t>
                      </a: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/podklady pro hodnocení</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24228120"/>
                  </a:ext>
                </a:extLst>
              </a:tr>
              <a:tr h="2596536">
                <a:tc>
                  <a:txBody>
                    <a:bodyPr/>
                    <a:lstStyle/>
                    <a:p>
                      <a:pPr marL="0" indent="0" algn="l" defTabSz="914400" rtl="0" eaLnBrk="1" latinLnBrk="0" hangingPunct="1">
                        <a:lnSpc>
                          <a:spcPct val="115000"/>
                        </a:lnSpc>
                        <a:spcAft>
                          <a:spcPts val="0"/>
                        </a:spcAft>
                      </a:pPr>
                      <a:r>
                        <a:rPr lang="cs-CZ" sz="1400" b="1" kern="1200" dirty="0">
                          <a:solidFill>
                            <a:schemeClr val="dk1"/>
                          </a:solidFill>
                          <a:effectLst/>
                          <a:latin typeface="+mn-lt"/>
                          <a:ea typeface="Times New Roman" panose="02020603050405020304" pitchFamily="18" charset="0"/>
                          <a:cs typeface="Arial" panose="020B0604020202020204" pitchFamily="34" charset="0"/>
                        </a:rPr>
                        <a:t>Projekt je v souladu s principy udržitelného rozvoje.</a:t>
                      </a:r>
                    </a:p>
                  </a:txBody>
                  <a:tcPr marL="44450" marR="44450" marT="0" marB="0" anchor="ctr"/>
                </a:tc>
                <a:tc>
                  <a:txBody>
                    <a:bodyPr/>
                    <a:lstStyle/>
                    <a:p>
                      <a:pPr algn="l">
                        <a:lnSpc>
                          <a:spcPct val="115000"/>
                        </a:lnSpc>
                        <a:spcBef>
                          <a:spcPts val="600"/>
                        </a:spcBef>
                        <a:spcAft>
                          <a:spcPts val="600"/>
                        </a:spcAft>
                      </a:pPr>
                      <a:r>
                        <a:rPr lang="cs-CZ"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ANO – Z popisu ve studii proveditelnosti/v podkladech pro hodnocení vyplývá, že projekt je v souladu s principy udržitelného rozvoje a jako celek nemá negativní vliv na životní prostředí.</a:t>
                      </a:r>
                    </a:p>
                    <a:p>
                      <a:pPr algn="l">
                        <a:lnSpc>
                          <a:spcPct val="115000"/>
                        </a:lnSpc>
                        <a:spcBef>
                          <a:spcPts val="600"/>
                        </a:spcBef>
                        <a:spcAft>
                          <a:spcPts val="600"/>
                        </a:spcAft>
                      </a:pPr>
                      <a:r>
                        <a:rPr lang="cs-CZ"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 – Z popisu ve studii proveditelnosti/v podkladech pro hodnocení nevyplývá, že projekt je v souladu s principy udržitelného rozvoje, nebo že jako celek nemá negativní vliv na životní prostředí</a:t>
                      </a:r>
                    </a:p>
                  </a:txBody>
                  <a:tcPr marL="44450" marR="44450" marT="0" marB="0" anchor="ctr"/>
                </a:tc>
                <a:tc>
                  <a:txBody>
                    <a:bodyPr/>
                    <a:lstStyle/>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Studie proveditelnosti</a:t>
                      </a: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/podklady pro hodnocení</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476571734"/>
                  </a:ext>
                </a:extLst>
              </a:tr>
            </a:tbl>
          </a:graphicData>
        </a:graphic>
      </p:graphicFrame>
    </p:spTree>
    <p:extLst>
      <p:ext uri="{BB962C8B-B14F-4D97-AF65-F5344CB8AC3E}">
        <p14:creationId xmlns:p14="http://schemas.microsoft.com/office/powerpoint/2010/main" val="10256216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550223" y="731075"/>
          <a:ext cx="11091554" cy="5395850"/>
        </p:xfrm>
        <a:graphic>
          <a:graphicData uri="http://schemas.openxmlformats.org/drawingml/2006/table">
            <a:tbl>
              <a:tblPr firstRow="1" bandRow="1">
                <a:tableStyleId>{5C22544A-7EE6-4342-B048-85BDC9FD1C3A}</a:tableStyleId>
              </a:tblPr>
              <a:tblGrid>
                <a:gridCol w="3418786">
                  <a:extLst>
                    <a:ext uri="{9D8B030D-6E8A-4147-A177-3AD203B41FA5}">
                      <a16:colId xmlns:a16="http://schemas.microsoft.com/office/drawing/2014/main" val="1047633654"/>
                    </a:ext>
                  </a:extLst>
                </a:gridCol>
                <a:gridCol w="3955791">
                  <a:extLst>
                    <a:ext uri="{9D8B030D-6E8A-4147-A177-3AD203B41FA5}">
                      <a16:colId xmlns:a16="http://schemas.microsoft.com/office/drawing/2014/main" val="1827414393"/>
                    </a:ext>
                  </a:extLst>
                </a:gridCol>
                <a:gridCol w="3716977">
                  <a:extLst>
                    <a:ext uri="{9D8B030D-6E8A-4147-A177-3AD203B41FA5}">
                      <a16:colId xmlns:a16="http://schemas.microsoft.com/office/drawing/2014/main" val="477111824"/>
                    </a:ext>
                  </a:extLst>
                </a:gridCol>
              </a:tblGrid>
              <a:tr h="620133">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1406065">
                <a:tc>
                  <a:txBody>
                    <a:bodyPr/>
                    <a:lstStyle/>
                    <a:p>
                      <a:pPr algn="l">
                        <a:lnSpc>
                          <a:spcPct val="115000"/>
                        </a:lnSpc>
                        <a:spcBef>
                          <a:spcPts val="600"/>
                        </a:spcBef>
                        <a:spcAft>
                          <a:spcPts val="0"/>
                        </a:spcAft>
                      </a:pPr>
                      <a:r>
                        <a:rPr lang="cs-CZ" sz="1400" b="1" dirty="0">
                          <a:effectLst/>
                          <a:latin typeface="+mn-lt"/>
                          <a:ea typeface="Times New Roman" panose="02020603050405020304" pitchFamily="18" charset="0"/>
                          <a:cs typeface="Times New Roman" panose="02020603050405020304" pitchFamily="18" charset="0"/>
                        </a:rPr>
                        <a:t>Projekt není uveden na seznamu strategických projektů schválené strategie městské metropolitní oblasti/aglomerace ITI.</a:t>
                      </a:r>
                      <a:endParaRPr lang="cs-CZ" sz="1400" dirty="0">
                        <a:effectLst/>
                        <a:latin typeface="+mn-lt"/>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cs-CZ" sz="1400" b="1" dirty="0">
                          <a:effectLst/>
                          <a:latin typeface="+mn-lt"/>
                          <a:ea typeface="Times New Roman" panose="02020603050405020304" pitchFamily="18" charset="0"/>
                          <a:cs typeface="Times New Roman" panose="02020603050405020304" pitchFamily="18" charset="0"/>
                        </a:rPr>
                        <a:t> </a:t>
                      </a:r>
                      <a:endParaRPr lang="cs-CZ" sz="1400" dirty="0">
                        <a:effectLst/>
                        <a:latin typeface="+mn-lt"/>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cs-CZ" sz="1400" b="1" dirty="0">
                          <a:effectLst/>
                          <a:latin typeface="+mn-lt"/>
                          <a:ea typeface="Times New Roman" panose="02020603050405020304" pitchFamily="18" charset="0"/>
                          <a:cs typeface="Times New Roman" panose="02020603050405020304" pitchFamily="18" charset="0"/>
                        </a:rPr>
                        <a:t> </a:t>
                      </a:r>
                      <a:r>
                        <a:rPr lang="cs-CZ" sz="1400" b="1" i="1" dirty="0">
                          <a:effectLst/>
                          <a:latin typeface="+mn-lt"/>
                          <a:ea typeface="Times New Roman" panose="02020603050405020304" pitchFamily="18" charset="0"/>
                          <a:cs typeface="Times New Roman" panose="02020603050405020304" pitchFamily="18" charset="0"/>
                        </a:rPr>
                        <a:t>Kritérium bude využito ve výzvách pro individuální projekty.</a:t>
                      </a:r>
                      <a:endParaRPr lang="cs-CZ" sz="14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15000"/>
                        </a:lnSpc>
                        <a:spcBef>
                          <a:spcPts val="600"/>
                        </a:spcBef>
                        <a:spcAft>
                          <a:spcPts val="60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ANO – Projekt není uveden na seznamu strategických projektů schválené strategie městské metropolitní oblasti/aglomerace ITI.</a:t>
                      </a:r>
                      <a:endParaRPr lang="cs-CZ" sz="1400" dirty="0">
                        <a:effectLst/>
                        <a:latin typeface="+mn-lt"/>
                        <a:ea typeface="Times New Roman" panose="02020603050405020304" pitchFamily="18" charset="0"/>
                        <a:cs typeface="Times New Roman" panose="02020603050405020304" pitchFamily="18" charset="0"/>
                      </a:endParaRPr>
                    </a:p>
                    <a:p>
                      <a:pPr algn="l">
                        <a:lnSpc>
                          <a:spcPct val="115000"/>
                        </a:lnSpc>
                        <a:spcBef>
                          <a:spcPts val="600"/>
                        </a:spcBef>
                        <a:spcAft>
                          <a:spcPts val="60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NE – Projekt je uveden na seznamu strategických projektů schválené strategie městské metropolitní oblasti/aglomerace ITI.</a:t>
                      </a:r>
                      <a:endParaRPr lang="cs-CZ" sz="1400" dirty="0">
                        <a:effectLst/>
                        <a:latin typeface="+mn-lt"/>
                        <a:ea typeface="Times New Roman" panose="02020603050405020304" pitchFamily="18" charset="0"/>
                        <a:cs typeface="Times New Roman" panose="02020603050405020304" pitchFamily="18" charset="0"/>
                      </a:endParaRPr>
                    </a:p>
                    <a:p>
                      <a:pPr algn="l">
                        <a:lnSpc>
                          <a:spcPct val="115000"/>
                        </a:lnSpc>
                        <a:spcBef>
                          <a:spcPts val="600"/>
                        </a:spcBef>
                        <a:spcAft>
                          <a:spcPts val="60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NERELEVANTNÍ – Projekt je zaměřen na aktivitu, která není obsažena v ITI.</a:t>
                      </a:r>
                      <a:endParaRPr lang="cs-CZ" sz="1400" dirty="0">
                        <a:effectLst/>
                        <a:latin typeface="+mn-lt"/>
                        <a:ea typeface="Times New Roman" panose="02020603050405020304" pitchFamily="18" charset="0"/>
                        <a:cs typeface="Times New Roman" panose="02020603050405020304" pitchFamily="18" charset="0"/>
                      </a:endParaRPr>
                    </a:p>
                  </a:txBody>
                  <a:tcPr marL="44450" marR="44450" marT="0" marB="0"/>
                </a:tc>
                <a:tc>
                  <a:txBody>
                    <a:bodyPr/>
                    <a:lstStyle/>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Seznamy strategických projektů MO/A</a:t>
                      </a:r>
                      <a:endParaRPr lang="cs-CZ" sz="14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24228120"/>
                  </a:ext>
                </a:extLst>
              </a:tr>
              <a:tr h="2193044">
                <a:tc>
                  <a:txBody>
                    <a:bodyPr/>
                    <a:lstStyle/>
                    <a:p>
                      <a:pPr>
                        <a:lnSpc>
                          <a:spcPct val="115000"/>
                        </a:lnSpc>
                        <a:spcAft>
                          <a:spcPts val="0"/>
                        </a:spcAft>
                      </a:pPr>
                      <a:r>
                        <a:rPr lang="cs-CZ" sz="1400" b="1" dirty="0">
                          <a:solidFill>
                            <a:srgbClr val="000000"/>
                          </a:solidFill>
                          <a:effectLst/>
                          <a:latin typeface="+mn-lt"/>
                          <a:ea typeface="Times New Roman" panose="02020603050405020304" pitchFamily="18" charset="0"/>
                          <a:cs typeface="Times New Roman" panose="02020603050405020304" pitchFamily="18" charset="0"/>
                        </a:rPr>
                        <a:t>Žádost o podporu odpovídá projektovému záměru, ke kterému vydala své kladné vyjádření MAS.</a:t>
                      </a:r>
                      <a:endParaRPr lang="cs-CZ" sz="1400" dirty="0">
                        <a:solidFill>
                          <a:srgbClr val="000000"/>
                        </a:solidFill>
                        <a:effectLst/>
                        <a:latin typeface="+mn-lt"/>
                        <a:ea typeface="Times New Roman" panose="02020603050405020304" pitchFamily="18" charset="0"/>
                        <a:cs typeface="Times New Roman" panose="02020603050405020304" pitchFamily="18" charset="0"/>
                      </a:endParaRPr>
                    </a:p>
                    <a:p>
                      <a:pPr>
                        <a:lnSpc>
                          <a:spcPct val="115000"/>
                        </a:lnSpc>
                        <a:spcAft>
                          <a:spcPts val="0"/>
                        </a:spcAft>
                      </a:pPr>
                      <a:r>
                        <a:rPr lang="cs-CZ" sz="1400" b="1" dirty="0">
                          <a:solidFill>
                            <a:srgbClr val="000000"/>
                          </a:solidFill>
                          <a:effectLst/>
                          <a:latin typeface="+mn-lt"/>
                          <a:ea typeface="Times New Roman" panose="02020603050405020304" pitchFamily="18" charset="0"/>
                          <a:cs typeface="Times New Roman" panose="02020603050405020304" pitchFamily="18" charset="0"/>
                        </a:rPr>
                        <a:t> </a:t>
                      </a:r>
                      <a:endParaRPr lang="cs-CZ" sz="1400" dirty="0">
                        <a:solidFill>
                          <a:srgbClr val="000000"/>
                        </a:solidFill>
                        <a:effectLst/>
                        <a:latin typeface="+mn-lt"/>
                        <a:ea typeface="Times New Roman" panose="02020603050405020304" pitchFamily="18" charset="0"/>
                        <a:cs typeface="Times New Roman" panose="02020603050405020304" pitchFamily="18" charset="0"/>
                      </a:endParaRPr>
                    </a:p>
                    <a:p>
                      <a:pPr>
                        <a:lnSpc>
                          <a:spcPct val="115000"/>
                        </a:lnSpc>
                        <a:spcAft>
                          <a:spcPts val="0"/>
                        </a:spcAft>
                      </a:pPr>
                      <a:r>
                        <a:rPr lang="cs-CZ" sz="1400" b="1" i="1" dirty="0">
                          <a:solidFill>
                            <a:srgbClr val="000000"/>
                          </a:solidFill>
                          <a:effectLst/>
                          <a:latin typeface="+mn-lt"/>
                          <a:ea typeface="Times New Roman" panose="02020603050405020304" pitchFamily="18" charset="0"/>
                          <a:cs typeface="Times New Roman" panose="02020603050405020304" pitchFamily="18" charset="0"/>
                        </a:rPr>
                        <a:t>Kritérium bude využito ve výzvách pro projekty CLLD.</a:t>
                      </a:r>
                      <a:endParaRPr lang="cs-CZ" sz="1400" dirty="0">
                        <a:solidFill>
                          <a:srgbClr val="000000"/>
                        </a:solidFill>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ANO – Žádost o podporu a projektový záměr se shodují v údajích: žadatel, výše dotace z EU, popis projektu (projekt se stejnými aktivitami), datum zahájení a ukončení realizace projektu, cílové hodnoty indikátorů..</a:t>
                      </a:r>
                      <a:endParaRPr lang="cs-CZ" sz="1400" dirty="0">
                        <a:effectLst/>
                        <a:latin typeface="+mn-lt"/>
                        <a:ea typeface="Times New Roman" panose="02020603050405020304" pitchFamily="18" charset="0"/>
                        <a:cs typeface="Times New Roman" panose="02020603050405020304" pitchFamily="18" charset="0"/>
                      </a:endParaRPr>
                    </a:p>
                    <a:p>
                      <a:pPr algn="l">
                        <a:lnSpc>
                          <a:spcPct val="115000"/>
                        </a:lnSpc>
                        <a:spcBef>
                          <a:spcPts val="600"/>
                        </a:spcBef>
                        <a:spcAft>
                          <a:spcPts val="60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NE – Žádost o podporu a projektový záměr se neshodují v některém z údajů: žadatel, výše dotace z EU, popis projektu (projekt se stejnými aktivitami), datum zahájení nebo ukončení realizace projektu, cílové hodnoty indikátorů.</a:t>
                      </a:r>
                      <a:endParaRPr lang="cs-CZ" sz="1400" dirty="0">
                        <a:effectLst/>
                        <a:latin typeface="+mn-lt"/>
                        <a:ea typeface="Times New Roman" panose="02020603050405020304" pitchFamily="18" charset="0"/>
                        <a:cs typeface="Times New Roman" panose="02020603050405020304" pitchFamily="18" charset="0"/>
                      </a:endParaRPr>
                    </a:p>
                  </a:txBody>
                  <a:tcPr marL="44450" marR="44450" marT="0" marB="0"/>
                </a:tc>
                <a:tc>
                  <a:txBody>
                    <a:bodyPr/>
                    <a:lstStyle/>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Times New Roman" panose="02020603050405020304" pitchFamily="18" charset="0"/>
                          <a:cs typeface="Arial" panose="020B0604020202020204" pitchFamily="34" charset="0"/>
                        </a:rPr>
                        <a:t>Kladné vyjádření MAS o souladu se schválenou strategií CLLD</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Projektový záměr</a:t>
                      </a:r>
                      <a:endParaRPr lang="cs-CZ" sz="14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476571734"/>
                  </a:ext>
                </a:extLst>
              </a:tr>
            </a:tbl>
          </a:graphicData>
        </a:graphic>
      </p:graphicFrame>
    </p:spTree>
    <p:extLst>
      <p:ext uri="{BB962C8B-B14F-4D97-AF65-F5344CB8AC3E}">
        <p14:creationId xmlns:p14="http://schemas.microsoft.com/office/powerpoint/2010/main" val="36081718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550223" y="1854485"/>
          <a:ext cx="11091554" cy="3169920"/>
        </p:xfrm>
        <a:graphic>
          <a:graphicData uri="http://schemas.openxmlformats.org/drawingml/2006/table">
            <a:tbl>
              <a:tblPr firstRow="1" bandRow="1">
                <a:tableStyleId>{5C22544A-7EE6-4342-B048-85BDC9FD1C3A}</a:tableStyleId>
              </a:tblPr>
              <a:tblGrid>
                <a:gridCol w="3418786">
                  <a:extLst>
                    <a:ext uri="{9D8B030D-6E8A-4147-A177-3AD203B41FA5}">
                      <a16:colId xmlns:a16="http://schemas.microsoft.com/office/drawing/2014/main" val="1047633654"/>
                    </a:ext>
                  </a:extLst>
                </a:gridCol>
                <a:gridCol w="3955791">
                  <a:extLst>
                    <a:ext uri="{9D8B030D-6E8A-4147-A177-3AD203B41FA5}">
                      <a16:colId xmlns:a16="http://schemas.microsoft.com/office/drawing/2014/main" val="1827414393"/>
                    </a:ext>
                  </a:extLst>
                </a:gridCol>
                <a:gridCol w="3716977">
                  <a:extLst>
                    <a:ext uri="{9D8B030D-6E8A-4147-A177-3AD203B41FA5}">
                      <a16:colId xmlns:a16="http://schemas.microsoft.com/office/drawing/2014/main" val="477111824"/>
                    </a:ext>
                  </a:extLst>
                </a:gridCol>
              </a:tblGrid>
              <a:tr h="620133">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1406065">
                <a:tc>
                  <a:txBody>
                    <a:bodyPr/>
                    <a:lstStyle/>
                    <a:p>
                      <a:r>
                        <a:rPr lang="cs-CZ" sz="1400" b="1" kern="1200" dirty="0">
                          <a:solidFill>
                            <a:schemeClr val="dk1"/>
                          </a:solidFill>
                          <a:effectLst/>
                          <a:latin typeface="+mn-lt"/>
                          <a:ea typeface="+mn-ea"/>
                          <a:cs typeface="+mn-cs"/>
                        </a:rPr>
                        <a:t>Žádost o podporu odpovídá projektovému záměru, ke kterému vydal své kladné vyjádření řídící výbor ITI.</a:t>
                      </a:r>
                      <a:endParaRPr lang="cs-CZ" sz="1400" kern="1200" dirty="0">
                        <a:solidFill>
                          <a:schemeClr val="dk1"/>
                        </a:solidFill>
                        <a:effectLst/>
                        <a:latin typeface="+mn-lt"/>
                        <a:ea typeface="+mn-ea"/>
                        <a:cs typeface="+mn-cs"/>
                      </a:endParaRPr>
                    </a:p>
                    <a:p>
                      <a:r>
                        <a:rPr lang="cs-CZ" sz="1400" b="1" kern="1200" dirty="0">
                          <a:solidFill>
                            <a:schemeClr val="dk1"/>
                          </a:solidFill>
                          <a:effectLst/>
                          <a:latin typeface="+mn-lt"/>
                          <a:ea typeface="+mn-ea"/>
                          <a:cs typeface="+mn-cs"/>
                        </a:rPr>
                        <a:t> </a:t>
                      </a:r>
                      <a:endParaRPr lang="cs-CZ" sz="1400" kern="1200" dirty="0">
                        <a:solidFill>
                          <a:schemeClr val="dk1"/>
                        </a:solidFill>
                        <a:effectLst/>
                        <a:latin typeface="+mn-lt"/>
                        <a:ea typeface="+mn-ea"/>
                        <a:cs typeface="+mn-cs"/>
                      </a:endParaRPr>
                    </a:p>
                    <a:p>
                      <a:r>
                        <a:rPr lang="cs-CZ" sz="1400" b="1" i="1" kern="1200" dirty="0">
                          <a:solidFill>
                            <a:schemeClr val="dk1"/>
                          </a:solidFill>
                          <a:effectLst/>
                          <a:latin typeface="+mn-lt"/>
                          <a:ea typeface="+mn-ea"/>
                          <a:cs typeface="+mn-cs"/>
                        </a:rPr>
                        <a:t>Kritérium bude využito ve výzvách pro projekty ITI.</a:t>
                      </a:r>
                      <a:endParaRPr lang="cs-CZ" sz="14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0"/>
                        </a:spcAft>
                      </a:pPr>
                      <a:r>
                        <a:rPr lang="cs-CZ"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ANO – Žádost o podporu a projektový záměr se shodují v údajích: žadatel, výše dotace z EU, popis projektu (projekt se stejnými aktivitami), datum zahájení a ukončení realizace projektu, cílové hodnoty indikátorů.</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l">
                        <a:lnSpc>
                          <a:spcPct val="115000"/>
                        </a:lnSpc>
                        <a:spcBef>
                          <a:spcPts val="600"/>
                        </a:spcBef>
                        <a:spcAft>
                          <a:spcPts val="600"/>
                        </a:spcAft>
                      </a:pPr>
                      <a:r>
                        <a:rPr lang="cs-CZ"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 – Žádost o podporu a projektový záměr se neshodují v některém z údajů: žadatel, výše dotace z EU, popis projektu (projekt se stejnými aktivitami), datum zahájení nebo ukončení realizace projektu, cílové hodnoty indikátorů.</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Kladné vyjádření ŘV ITI</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Projektový záměr</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33946498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sz="4000" dirty="0"/>
              <a:t>Kritéria formálních náležitostí</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3428723970"/>
              </p:ext>
            </p:extLst>
          </p:nvPr>
        </p:nvGraphicFramePr>
        <p:xfrm>
          <a:off x="748853" y="1482912"/>
          <a:ext cx="10515597" cy="4722815"/>
        </p:xfrm>
        <a:graphic>
          <a:graphicData uri="http://schemas.openxmlformats.org/drawingml/2006/table">
            <a:tbl>
              <a:tblPr firstRow="1" bandRow="1">
                <a:tableStyleId>{5C22544A-7EE6-4342-B048-85BDC9FD1C3A}</a:tableStyleId>
              </a:tblPr>
              <a:tblGrid>
                <a:gridCol w="3763771">
                  <a:extLst>
                    <a:ext uri="{9D8B030D-6E8A-4147-A177-3AD203B41FA5}">
                      <a16:colId xmlns:a16="http://schemas.microsoft.com/office/drawing/2014/main" val="1047633654"/>
                    </a:ext>
                  </a:extLst>
                </a:gridCol>
                <a:gridCol w="4286992">
                  <a:extLst>
                    <a:ext uri="{9D8B030D-6E8A-4147-A177-3AD203B41FA5}">
                      <a16:colId xmlns:a16="http://schemas.microsoft.com/office/drawing/2014/main" val="1827414393"/>
                    </a:ext>
                  </a:extLst>
                </a:gridCol>
                <a:gridCol w="2464834">
                  <a:extLst>
                    <a:ext uri="{9D8B030D-6E8A-4147-A177-3AD203B41FA5}">
                      <a16:colId xmlns:a16="http://schemas.microsoft.com/office/drawing/2014/main" val="477111824"/>
                    </a:ext>
                  </a:extLst>
                </a:gridCol>
              </a:tblGrid>
              <a:tr h="685441">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1110239">
                <a:tc>
                  <a:txBody>
                    <a:bodyPr/>
                    <a:lstStyle/>
                    <a:p>
                      <a:pPr marL="0" algn="l" defTabSz="914400" rtl="0" eaLnBrk="1" latinLnBrk="0" hangingPunct="1">
                        <a:lnSpc>
                          <a:spcPct val="115000"/>
                        </a:lnSpc>
                        <a:spcAft>
                          <a:spcPts val="0"/>
                        </a:spcAft>
                      </a:pPr>
                      <a:r>
                        <a:rPr lang="cs-CZ" sz="1400" b="1" kern="1200" dirty="0">
                          <a:solidFill>
                            <a:schemeClr val="dk1"/>
                          </a:solidFill>
                          <a:effectLst/>
                          <a:latin typeface="+mn-lt"/>
                          <a:ea typeface="+mn-ea"/>
                          <a:cs typeface="+mn-cs"/>
                        </a:rPr>
                        <a:t>Žádost o podporu je podána v předepsané formě a obsahově splňuje všechny náležitosti.</a:t>
                      </a:r>
                    </a:p>
                  </a:txBody>
                  <a:tcPr marL="44450" marR="44450" marT="0" marB="0" anchor="ctr"/>
                </a:tc>
                <a:tc>
                  <a:txBody>
                    <a:bodyPr/>
                    <a:lstStyle/>
                    <a:p>
                      <a:pPr algn="l">
                        <a:lnSpc>
                          <a:spcPct val="115000"/>
                        </a:lnSpc>
                        <a:spcBef>
                          <a:spcPts val="600"/>
                        </a:spcBef>
                        <a:spcAft>
                          <a:spcPts val="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ANO – Žádost o podporu je podána v předepsané formě a obsahově splňuje všechny náležitosti.</a:t>
                      </a:r>
                      <a:endParaRPr lang="cs-CZ" sz="1400" dirty="0">
                        <a:effectLst/>
                        <a:latin typeface="+mn-lt"/>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NE - Žádost o podporu není podána v předepsané formě a obsahově nesplňuje všechny náležitosti.</a:t>
                      </a:r>
                      <a:endParaRPr lang="cs-CZ" sz="1400" dirty="0">
                        <a:effectLst/>
                        <a:latin typeface="+mn-lt"/>
                        <a:ea typeface="Times New Roman" panose="02020603050405020304" pitchFamily="18" charset="0"/>
                        <a:cs typeface="Times New Roman" panose="02020603050405020304" pitchFamily="18" charset="0"/>
                      </a:endParaRPr>
                    </a:p>
                  </a:txBody>
                  <a:tcPr marL="44450" marR="44450" marT="0" marB="0"/>
                </a:tc>
                <a:tc>
                  <a:txBody>
                    <a:bodyPr/>
                    <a:lstStyle/>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Pravidla pro žadatele a příjemce</a:t>
                      </a:r>
                      <a:endParaRPr lang="cs-CZ" sz="14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24228120"/>
                  </a:ext>
                </a:extLst>
              </a:tr>
              <a:tr h="1291391">
                <a:tc>
                  <a:txBody>
                    <a:bodyPr/>
                    <a:lstStyle/>
                    <a:p>
                      <a:pPr marL="0" algn="l" defTabSz="914400" rtl="0" eaLnBrk="1" latinLnBrk="0" hangingPunct="1">
                        <a:lnSpc>
                          <a:spcPct val="115000"/>
                        </a:lnSpc>
                        <a:spcAft>
                          <a:spcPts val="0"/>
                        </a:spcAft>
                      </a:pPr>
                      <a:r>
                        <a:rPr lang="cs-CZ" sz="1400" b="1" kern="1200" dirty="0">
                          <a:solidFill>
                            <a:schemeClr val="dk1"/>
                          </a:solidFill>
                          <a:effectLst/>
                          <a:latin typeface="+mn-lt"/>
                          <a:ea typeface="+mn-ea"/>
                          <a:cs typeface="+mn-cs"/>
                        </a:rPr>
                        <a:t>Žádost o podporu je podepsána oprávněným zástupcem žadatele.</a:t>
                      </a:r>
                    </a:p>
                    <a:p>
                      <a:pPr marL="0" algn="l" defTabSz="914400" rtl="0" eaLnBrk="1" latinLnBrk="0" hangingPunct="1">
                        <a:lnSpc>
                          <a:spcPct val="115000"/>
                        </a:lnSpc>
                        <a:spcAft>
                          <a:spcPts val="0"/>
                        </a:spcAft>
                      </a:pPr>
                      <a:r>
                        <a:rPr lang="cs-CZ" sz="1400" b="1" kern="1200" dirty="0">
                          <a:solidFill>
                            <a:schemeClr val="dk1"/>
                          </a:solidFill>
                          <a:effectLst/>
                          <a:latin typeface="+mn-lt"/>
                          <a:ea typeface="+mn-ea"/>
                          <a:cs typeface="+mn-cs"/>
                        </a:rPr>
                        <a:t> </a:t>
                      </a:r>
                    </a:p>
                    <a:p>
                      <a:pPr marL="0" algn="l" defTabSz="914400" rtl="0" eaLnBrk="1" latinLnBrk="0" hangingPunct="1">
                        <a:lnSpc>
                          <a:spcPct val="115000"/>
                        </a:lnSpc>
                        <a:spcAft>
                          <a:spcPts val="0"/>
                        </a:spcAft>
                      </a:pPr>
                      <a:r>
                        <a:rPr lang="cs-CZ" sz="1400" b="1" i="1" kern="1200" dirty="0">
                          <a:solidFill>
                            <a:schemeClr val="dk1"/>
                          </a:solidFill>
                          <a:effectLst/>
                          <a:latin typeface="+mn-lt"/>
                          <a:ea typeface="+mn-ea"/>
                          <a:cs typeface="+mn-cs"/>
                        </a:rPr>
                        <a:t>Kritérium bude využito ve výzvách pro individuální projekty a projekty ITI.</a:t>
                      </a:r>
                    </a:p>
                  </a:txBody>
                  <a:tcPr marL="44450" marR="44450" marT="0" marB="0" anchor="ctr"/>
                </a:tc>
                <a:tc>
                  <a:txBody>
                    <a:bodyPr/>
                    <a:lstStyle/>
                    <a:p>
                      <a:pPr algn="l">
                        <a:lnSpc>
                          <a:spcPct val="115000"/>
                        </a:lnSpc>
                        <a:spcBef>
                          <a:spcPts val="600"/>
                        </a:spcBef>
                        <a:spcAft>
                          <a:spcPts val="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ANO – Žádost o podporu je podepsána statutárním zástupcem nebo oprávněným zástupcem žadatele.</a:t>
                      </a:r>
                      <a:endParaRPr lang="cs-CZ" sz="1400" dirty="0">
                        <a:effectLst/>
                        <a:latin typeface="+mn-lt"/>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NE – Žádost o podporu není podepsána statutárním zástupcem nebo oprávněným zástupcem žadatele.</a:t>
                      </a:r>
                      <a:endParaRPr lang="cs-CZ" sz="1400" dirty="0">
                        <a:effectLst/>
                        <a:latin typeface="+mn-lt"/>
                        <a:ea typeface="Times New Roman" panose="02020603050405020304" pitchFamily="18" charset="0"/>
                        <a:cs typeface="Times New Roman" panose="02020603050405020304" pitchFamily="18" charset="0"/>
                      </a:endParaRPr>
                    </a:p>
                  </a:txBody>
                  <a:tcPr marL="44450" marR="44450" marT="0" marB="0"/>
                </a:tc>
                <a:tc>
                  <a:txBody>
                    <a:bodyPr/>
                    <a:lstStyle/>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Plná moc / pověření</a:t>
                      </a:r>
                      <a:endParaRPr lang="cs-CZ" sz="14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58137674"/>
                  </a:ext>
                </a:extLst>
              </a:tr>
              <a:tr h="1635744">
                <a:tc>
                  <a:txBody>
                    <a:bodyPr/>
                    <a:lstStyle/>
                    <a:p>
                      <a:pPr marL="0" algn="l" defTabSz="914400" rtl="0" eaLnBrk="1" latinLnBrk="0" hangingPunct="1">
                        <a:lnSpc>
                          <a:spcPct val="115000"/>
                        </a:lnSpc>
                        <a:spcAft>
                          <a:spcPts val="0"/>
                        </a:spcAft>
                      </a:pPr>
                      <a:r>
                        <a:rPr lang="cs-CZ" sz="1400" b="1" kern="1200" dirty="0">
                          <a:solidFill>
                            <a:schemeClr val="dk1"/>
                          </a:solidFill>
                          <a:effectLst/>
                          <a:latin typeface="+mn-lt"/>
                          <a:ea typeface="+mn-ea"/>
                          <a:cs typeface="+mn-cs"/>
                        </a:rPr>
                        <a:t>Žádost je podepsána oprávněným zástupcem žadatele a zástupcem MAS.</a:t>
                      </a:r>
                    </a:p>
                    <a:p>
                      <a:pPr marL="0" algn="l" defTabSz="914400" rtl="0" eaLnBrk="1" latinLnBrk="0" hangingPunct="1">
                        <a:lnSpc>
                          <a:spcPct val="115000"/>
                        </a:lnSpc>
                        <a:spcAft>
                          <a:spcPts val="0"/>
                        </a:spcAft>
                      </a:pPr>
                      <a:r>
                        <a:rPr lang="cs-CZ" sz="1400" b="1" kern="1200" dirty="0">
                          <a:solidFill>
                            <a:schemeClr val="dk1"/>
                          </a:solidFill>
                          <a:effectLst/>
                          <a:latin typeface="+mn-lt"/>
                          <a:ea typeface="+mn-ea"/>
                          <a:cs typeface="+mn-cs"/>
                        </a:rPr>
                        <a:t>  </a:t>
                      </a:r>
                    </a:p>
                    <a:p>
                      <a:pPr marL="0" algn="l" defTabSz="914400" rtl="0" eaLnBrk="1" latinLnBrk="0" hangingPunct="1">
                        <a:lnSpc>
                          <a:spcPct val="115000"/>
                        </a:lnSpc>
                        <a:spcAft>
                          <a:spcPts val="0"/>
                        </a:spcAft>
                      </a:pPr>
                      <a:r>
                        <a:rPr lang="cs-CZ" sz="1400" b="1" i="1" kern="1200" dirty="0">
                          <a:solidFill>
                            <a:schemeClr val="dk1"/>
                          </a:solidFill>
                          <a:effectLst/>
                          <a:latin typeface="+mn-lt"/>
                          <a:ea typeface="+mn-ea"/>
                          <a:cs typeface="+mn-cs"/>
                        </a:rPr>
                        <a:t>Kritérium bude využito ve výzvách pro projekty CLLD.</a:t>
                      </a:r>
                    </a:p>
                  </a:txBody>
                  <a:tcPr marL="44450" marR="44450" marT="0" marB="0" anchor="ctr"/>
                </a:tc>
                <a:tc>
                  <a:txBody>
                    <a:bodyPr/>
                    <a:lstStyle/>
                    <a:p>
                      <a:pPr algn="l">
                        <a:lnSpc>
                          <a:spcPct val="115000"/>
                        </a:lnSpc>
                        <a:spcBef>
                          <a:spcPts val="600"/>
                        </a:spcBef>
                        <a:spcAft>
                          <a:spcPts val="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ANO – Žádost o podporu je podepsána statutárním zástupcem nebo zástupcem žadatele a zástupcem MAS.</a:t>
                      </a:r>
                      <a:endParaRPr lang="cs-CZ" sz="1400" dirty="0">
                        <a:effectLst/>
                        <a:latin typeface="+mn-lt"/>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 NE – Žádost o podporu není podepsána statutárním zástupcem nebo zástupcem žadatele a/nebo zástupcem MAS.</a:t>
                      </a:r>
                      <a:endParaRPr lang="cs-CZ" sz="1400" dirty="0">
                        <a:effectLst/>
                        <a:latin typeface="+mn-lt"/>
                        <a:ea typeface="Times New Roman" panose="02020603050405020304" pitchFamily="18" charset="0"/>
                        <a:cs typeface="Times New Roman" panose="02020603050405020304" pitchFamily="18" charset="0"/>
                      </a:endParaRPr>
                    </a:p>
                  </a:txBody>
                  <a:tcPr marL="44450" marR="44450" marT="0" marB="0"/>
                </a:tc>
                <a:tc>
                  <a:txBody>
                    <a:bodyPr/>
                    <a:lstStyle/>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Plná moc / pověření</a:t>
                      </a:r>
                      <a:endParaRPr lang="cs-CZ" sz="14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94717915"/>
                  </a:ext>
                </a:extLst>
              </a:tr>
            </a:tbl>
          </a:graphicData>
        </a:graphic>
      </p:graphicFrame>
    </p:spTree>
    <p:extLst>
      <p:ext uri="{BB962C8B-B14F-4D97-AF65-F5344CB8AC3E}">
        <p14:creationId xmlns:p14="http://schemas.microsoft.com/office/powerpoint/2010/main" val="38373546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3798586320"/>
              </p:ext>
            </p:extLst>
          </p:nvPr>
        </p:nvGraphicFramePr>
        <p:xfrm>
          <a:off x="748853" y="1470720"/>
          <a:ext cx="10515597" cy="1780087"/>
        </p:xfrm>
        <a:graphic>
          <a:graphicData uri="http://schemas.openxmlformats.org/drawingml/2006/table">
            <a:tbl>
              <a:tblPr firstRow="1" bandRow="1">
                <a:tableStyleId>{5C22544A-7EE6-4342-B048-85BDC9FD1C3A}</a:tableStyleId>
              </a:tblPr>
              <a:tblGrid>
                <a:gridCol w="3763771">
                  <a:extLst>
                    <a:ext uri="{9D8B030D-6E8A-4147-A177-3AD203B41FA5}">
                      <a16:colId xmlns:a16="http://schemas.microsoft.com/office/drawing/2014/main" val="1047633654"/>
                    </a:ext>
                  </a:extLst>
                </a:gridCol>
                <a:gridCol w="4286992">
                  <a:extLst>
                    <a:ext uri="{9D8B030D-6E8A-4147-A177-3AD203B41FA5}">
                      <a16:colId xmlns:a16="http://schemas.microsoft.com/office/drawing/2014/main" val="1827414393"/>
                    </a:ext>
                  </a:extLst>
                </a:gridCol>
                <a:gridCol w="2464834">
                  <a:extLst>
                    <a:ext uri="{9D8B030D-6E8A-4147-A177-3AD203B41FA5}">
                      <a16:colId xmlns:a16="http://schemas.microsoft.com/office/drawing/2014/main" val="477111824"/>
                    </a:ext>
                  </a:extLst>
                </a:gridCol>
              </a:tblGrid>
              <a:tr h="679489">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1100598">
                <a:tc>
                  <a:txBody>
                    <a:bodyPr/>
                    <a:lstStyle/>
                    <a:p>
                      <a:pPr marL="0" algn="l" defTabSz="914400" rtl="0" eaLnBrk="1" latinLnBrk="0" hangingPunct="1">
                        <a:lnSpc>
                          <a:spcPct val="115000"/>
                        </a:lnSpc>
                        <a:spcAft>
                          <a:spcPts val="0"/>
                        </a:spcAft>
                      </a:pPr>
                      <a:r>
                        <a:rPr lang="cs-CZ" sz="1400" b="1" kern="1200" dirty="0">
                          <a:solidFill>
                            <a:schemeClr val="dk1"/>
                          </a:solidFill>
                          <a:effectLst/>
                          <a:latin typeface="+mn-lt"/>
                          <a:ea typeface="+mn-ea"/>
                          <a:cs typeface="+mn-cs"/>
                        </a:rPr>
                        <a:t>Jsou doloženy všechny povinné přílohy a splňují náležitosti požadované v dokumentaci k výzvě.</a:t>
                      </a:r>
                    </a:p>
                  </a:txBody>
                  <a:tcPr marL="44450" marR="44450" marT="0" marB="0" anchor="ctr"/>
                </a:tc>
                <a:tc>
                  <a:txBody>
                    <a:bodyPr/>
                    <a:lstStyle/>
                    <a:p>
                      <a:pPr algn="l">
                        <a:lnSpc>
                          <a:spcPct val="115000"/>
                        </a:lnSpc>
                        <a:spcBef>
                          <a:spcPts val="600"/>
                        </a:spcBef>
                        <a:spcAft>
                          <a:spcPts val="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ANO – Žádost o podporu je podepsána statutárním zástupcem nebo oprávněným zástupcem žadatele.</a:t>
                      </a:r>
                      <a:endParaRPr lang="cs-CZ" sz="1400" dirty="0">
                        <a:effectLst/>
                        <a:latin typeface="+mn-lt"/>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cs-CZ" sz="1400" dirty="0">
                          <a:solidFill>
                            <a:srgbClr val="000000"/>
                          </a:solidFill>
                          <a:effectLst/>
                          <a:latin typeface="+mn-lt"/>
                          <a:ea typeface="Times New Roman" panose="02020603050405020304" pitchFamily="18" charset="0"/>
                          <a:cs typeface="Times New Roman" panose="02020603050405020304" pitchFamily="18" charset="0"/>
                        </a:rPr>
                        <a:t>NE – Žádost o podporu není podepsána statutárním zástupcem nebo oprávněným zástupcem žadatele.</a:t>
                      </a:r>
                      <a:endParaRPr lang="cs-CZ" sz="14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Plná moc / pověření</a:t>
                      </a:r>
                      <a:endParaRPr lang="cs-CZ" sz="14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58137674"/>
                  </a:ext>
                </a:extLst>
              </a:tr>
            </a:tbl>
          </a:graphicData>
        </a:graphic>
      </p:graphicFrame>
    </p:spTree>
    <p:extLst>
      <p:ext uri="{BB962C8B-B14F-4D97-AF65-F5344CB8AC3E}">
        <p14:creationId xmlns:p14="http://schemas.microsoft.com/office/powerpoint/2010/main" val="1166324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fontScale="90000"/>
          </a:bodyPr>
          <a:lstStyle/>
          <a:p>
            <a:pPr algn="ctr"/>
            <a:r>
              <a:rPr lang="cs-CZ" dirty="0"/>
              <a:t>Specifická kritéria přijatelnosti pro SC 1.1 – eGovernment</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1856877562"/>
              </p:ext>
            </p:extLst>
          </p:nvPr>
        </p:nvGraphicFramePr>
        <p:xfrm>
          <a:off x="415636" y="2042626"/>
          <a:ext cx="11021292" cy="3209078"/>
        </p:xfrm>
        <a:graphic>
          <a:graphicData uri="http://schemas.openxmlformats.org/drawingml/2006/table">
            <a:tbl>
              <a:tblPr firstRow="1" bandRow="1">
                <a:tableStyleId>{5C22544A-7EE6-4342-B048-85BDC9FD1C3A}</a:tableStyleId>
              </a:tblPr>
              <a:tblGrid>
                <a:gridCol w="5009804">
                  <a:extLst>
                    <a:ext uri="{9D8B030D-6E8A-4147-A177-3AD203B41FA5}">
                      <a16:colId xmlns:a16="http://schemas.microsoft.com/office/drawing/2014/main" val="1047633654"/>
                    </a:ext>
                  </a:extLst>
                </a:gridCol>
                <a:gridCol w="3608832">
                  <a:extLst>
                    <a:ext uri="{9D8B030D-6E8A-4147-A177-3AD203B41FA5}">
                      <a16:colId xmlns:a16="http://schemas.microsoft.com/office/drawing/2014/main" val="1827414393"/>
                    </a:ext>
                  </a:extLst>
                </a:gridCol>
                <a:gridCol w="2402656">
                  <a:extLst>
                    <a:ext uri="{9D8B030D-6E8A-4147-A177-3AD203B41FA5}">
                      <a16:colId xmlns:a16="http://schemas.microsoft.com/office/drawing/2014/main" val="477111824"/>
                    </a:ext>
                  </a:extLst>
                </a:gridCol>
              </a:tblGrid>
              <a:tr h="709718">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1030781">
                <a:tc>
                  <a:txBody>
                    <a:bodyPr/>
                    <a:lstStyle/>
                    <a:p>
                      <a:pPr marL="0" algn="l" defTabSz="914400" rtl="0" eaLnBrk="1" latinLnBrk="0" hangingPunct="1">
                        <a:lnSpc>
                          <a:spcPct val="115000"/>
                        </a:lnSpc>
                        <a:spcAft>
                          <a:spcPts val="0"/>
                        </a:spcAft>
                      </a:pPr>
                      <a:r>
                        <a:rPr lang="cs-CZ" sz="1400" b="1" kern="1200" dirty="0">
                          <a:solidFill>
                            <a:schemeClr val="dk1"/>
                          </a:solidFill>
                          <a:effectLst/>
                          <a:latin typeface="+mn-lt"/>
                          <a:ea typeface="+mn-ea"/>
                          <a:cs typeface="+mn-cs"/>
                        </a:rPr>
                        <a:t>Souhlasné stanovisko odboru Hlavního architekta eGovernmentu</a:t>
                      </a:r>
                    </a:p>
                  </a:txBody>
                  <a:tcPr marL="44450" marR="44450" marT="0" marB="0" anchor="ctr"/>
                </a:tc>
                <a:tc>
                  <a:txBody>
                    <a:bodyPr/>
                    <a:lstStyle/>
                    <a:p>
                      <a:pPr algn="l">
                        <a:spcBef>
                          <a:spcPts val="600"/>
                        </a:spcBef>
                      </a:pPr>
                      <a:r>
                        <a:rPr lang="cs-CZ" sz="1400" dirty="0">
                          <a:effectLst/>
                          <a:latin typeface="Arial" panose="020B0604020202020204" pitchFamily="34" charset="0"/>
                          <a:ea typeface="Times New Roman" panose="02020603050405020304" pitchFamily="18" charset="0"/>
                        </a:rPr>
                        <a:t>ANO – K žádosti bylo předloženo příslušné souhlasné stanovisko, případně potvrzení o přijetí žádosti o vydání stanoviska. </a:t>
                      </a:r>
                    </a:p>
                    <a:p>
                      <a:pPr algn="l">
                        <a:spcBef>
                          <a:spcPts val="600"/>
                        </a:spcBef>
                      </a:pPr>
                      <a:r>
                        <a:rPr lang="cs-CZ" sz="1400" dirty="0">
                          <a:effectLst/>
                          <a:latin typeface="Arial" panose="020B0604020202020204" pitchFamily="34" charset="0"/>
                          <a:ea typeface="Times New Roman" panose="02020603050405020304" pitchFamily="18" charset="0"/>
                        </a:rPr>
                        <a:t>NE – K žádosti nebylo předloženo příslušné souhlasné stanovisko, ani potvrzení o přijetí žádosti o vydání stanoviska. </a:t>
                      </a:r>
                    </a:p>
                    <a:p>
                      <a:pPr algn="l">
                        <a:spcBef>
                          <a:spcPts val="600"/>
                        </a:spcBef>
                      </a:pPr>
                      <a:r>
                        <a:rPr lang="cs-CZ" sz="1400" dirty="0">
                          <a:effectLst/>
                          <a:latin typeface="Arial" panose="020B0604020202020204" pitchFamily="34" charset="0"/>
                          <a:ea typeface="Times New Roman" panose="02020603050405020304" pitchFamily="18" charset="0"/>
                        </a:rPr>
                        <a:t>NERELEVANTNÍ  - K žádosti bylo předloženo vyjádření odboru Hlavního architekta o posouzení </a:t>
                      </a:r>
                      <a:r>
                        <a:rPr lang="cs-CZ" sz="1400" dirty="0" err="1">
                          <a:effectLst/>
                          <a:latin typeface="Arial" panose="020B0604020202020204" pitchFamily="34" charset="0"/>
                          <a:ea typeface="Times New Roman" panose="02020603050405020304" pitchFamily="18" charset="0"/>
                        </a:rPr>
                        <a:t>nerelevantnosti</a:t>
                      </a:r>
                      <a:r>
                        <a:rPr lang="cs-CZ" sz="1400" dirty="0">
                          <a:effectLst/>
                          <a:latin typeface="Arial" panose="020B0604020202020204" pitchFamily="34" charset="0"/>
                          <a:ea typeface="Times New Roman" panose="02020603050405020304" pitchFamily="18" charset="0"/>
                        </a:rPr>
                        <a:t> vydání souhlasného stanoviska.</a:t>
                      </a:r>
                    </a:p>
                  </a:txBody>
                  <a:tcPr marL="89535" marR="89535" marT="0" marB="0"/>
                </a:tc>
                <a:tc>
                  <a:txBody>
                    <a:bodyPr/>
                    <a:lstStyle/>
                    <a:p>
                      <a:pPr marL="342900" lvl="0" indent="-342900" algn="l">
                        <a:spcBef>
                          <a:spcPts val="600"/>
                        </a:spcBef>
                        <a:spcAft>
                          <a:spcPts val="0"/>
                        </a:spcAft>
                        <a:buFont typeface="Symbol" panose="05050102010706020507" pitchFamily="18" charset="2"/>
                        <a:buChar char=""/>
                      </a:pPr>
                      <a:r>
                        <a:rPr lang="cs-CZ" sz="1400" dirty="0">
                          <a:effectLst/>
                          <a:latin typeface="Arial" panose="020B0604020202020204" pitchFamily="34" charset="0"/>
                          <a:ea typeface="Times New Roman" panose="02020603050405020304" pitchFamily="18" charset="0"/>
                        </a:rPr>
                        <a:t>Souhlasné stanovisko Hlavního architekta eGovernmentu</a:t>
                      </a:r>
                    </a:p>
                  </a:txBody>
                  <a:tcPr marL="44450" marR="44450" marT="0" marB="0" anchor="ctr"/>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3213129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12AD7E-1704-4E61-8662-F6EAC81D1A2F}"/>
              </a:ext>
            </a:extLst>
          </p:cNvPr>
          <p:cNvSpPr>
            <a:spLocks noGrp="1"/>
          </p:cNvSpPr>
          <p:nvPr>
            <p:ph type="title"/>
          </p:nvPr>
        </p:nvSpPr>
        <p:spPr>
          <a:xfrm>
            <a:off x="466098" y="2655178"/>
            <a:ext cx="11102487" cy="773822"/>
          </a:xfrm>
        </p:spPr>
        <p:txBody>
          <a:bodyPr>
            <a:normAutofit fontScale="90000"/>
          </a:bodyPr>
          <a:lstStyle/>
          <a:p>
            <a:pPr algn="ctr"/>
            <a:br>
              <a:rPr lang="cs-CZ" sz="4000" dirty="0"/>
            </a:br>
            <a:r>
              <a:rPr lang="cs-CZ" sz="4000" dirty="0"/>
              <a:t>2. Projednání a schválení Jednacího řádu MV IROP 2021-2027</a:t>
            </a:r>
          </a:p>
        </p:txBody>
      </p:sp>
    </p:spTree>
    <p:extLst>
      <p:ext uri="{BB962C8B-B14F-4D97-AF65-F5344CB8AC3E}">
        <p14:creationId xmlns:p14="http://schemas.microsoft.com/office/powerpoint/2010/main" val="26001492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endParaRPr lang="cs-CZ" dirty="0"/>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273132" y="246374"/>
          <a:ext cx="11483439" cy="5906558"/>
        </p:xfrm>
        <a:graphic>
          <a:graphicData uri="http://schemas.openxmlformats.org/drawingml/2006/table">
            <a:tbl>
              <a:tblPr firstRow="1" bandRow="1">
                <a:tableStyleId>{5C22544A-7EE6-4342-B048-85BDC9FD1C3A}</a:tableStyleId>
              </a:tblPr>
              <a:tblGrid>
                <a:gridCol w="6733310">
                  <a:extLst>
                    <a:ext uri="{9D8B030D-6E8A-4147-A177-3AD203B41FA5}">
                      <a16:colId xmlns:a16="http://schemas.microsoft.com/office/drawing/2014/main" val="1047633654"/>
                    </a:ext>
                  </a:extLst>
                </a:gridCol>
                <a:gridCol w="3051958">
                  <a:extLst>
                    <a:ext uri="{9D8B030D-6E8A-4147-A177-3AD203B41FA5}">
                      <a16:colId xmlns:a16="http://schemas.microsoft.com/office/drawing/2014/main" val="1827414393"/>
                    </a:ext>
                  </a:extLst>
                </a:gridCol>
                <a:gridCol w="1698171">
                  <a:extLst>
                    <a:ext uri="{9D8B030D-6E8A-4147-A177-3AD203B41FA5}">
                      <a16:colId xmlns:a16="http://schemas.microsoft.com/office/drawing/2014/main" val="477111824"/>
                    </a:ext>
                  </a:extLst>
                </a:gridCol>
              </a:tblGrid>
              <a:tr h="709718">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430305">
                <a:tc>
                  <a:txBody>
                    <a:bodyPr/>
                    <a:lstStyle/>
                    <a:p>
                      <a:pPr algn="l">
                        <a:spcBef>
                          <a:spcPts val="600"/>
                        </a:spcBef>
                        <a:spcAft>
                          <a:spcPts val="600"/>
                        </a:spcAft>
                      </a:pPr>
                      <a:r>
                        <a:rPr lang="cs-CZ" sz="1400" b="1" dirty="0">
                          <a:effectLst/>
                          <a:latin typeface="+mn-lt"/>
                          <a:ea typeface="Times New Roman" panose="02020603050405020304" pitchFamily="18" charset="0"/>
                        </a:rPr>
                        <a:t>Projekt přináší inovace v podobě nových funkcionalit informačních systémů. Každý pořízený (nový nebo inovovaný) informační systém musí mít projektem zavedeny minimálně tři nové funkcionality, například z níže uvedených:</a:t>
                      </a:r>
                      <a:endParaRPr lang="cs-CZ" sz="1400" dirty="0">
                        <a:effectLst/>
                        <a:latin typeface="+mn-lt"/>
                        <a:ea typeface="Times New Roman" panose="02020603050405020304" pitchFamily="18" charset="0"/>
                      </a:endParaRPr>
                    </a:p>
                    <a:p>
                      <a:pPr marL="342900" lvl="0" indent="-342900" algn="l">
                        <a:spcAft>
                          <a:spcPts val="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nová samoobslužná služba veřejné správy z katalogu služeb veřejné správy; </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přispívání do propojeného nebo datového fondu veřejné správy; </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interoperabilita na území státu </a:t>
                      </a:r>
                      <a:r>
                        <a:rPr lang="cs-CZ" sz="1400" b="1" u="sng" dirty="0">
                          <a:effectLst/>
                          <a:latin typeface="+mn-lt"/>
                          <a:ea typeface="Calibri" panose="020F0502020204030204" pitchFamily="34" charset="0"/>
                          <a:cs typeface="Times New Roman" panose="02020603050405020304" pitchFamily="18" charset="0"/>
                        </a:rPr>
                        <a:t>pomocí referenčního rozhraní</a:t>
                      </a:r>
                      <a:r>
                        <a:rPr lang="cs-CZ" sz="1400" b="1" dirty="0">
                          <a:effectLst/>
                          <a:latin typeface="+mn-lt"/>
                          <a:ea typeface="Calibri" panose="020F0502020204030204" pitchFamily="34" charset="0"/>
                          <a:cs typeface="Times New Roman" panose="02020603050405020304" pitchFamily="18" charset="0"/>
                        </a:rPr>
                        <a:t> veřejné správy s přesahem i např. v rámci EU;</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logická centralizace a celoplošná dostupnost v rámci orgánů veřejné moci (OVM) a soukromoprávních uživatelů údajů (SPUU) sdílejících informační systém veřejné správy nebo soukromoprávní systém pro využívání údajů;</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zvýšená spolehlivost, bezpečnost a průchodnost provozních informačních systémů, spravovaných jednotlivými OVM s využitím sdílení ICT platforem;</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lepší dostupnost služeb veřejné správy nebo interoperabilita na území státu s přesahem v rámci EU;</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využívání služeb národního bodu pro identifikaci a autentizaci;</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zavedení metod automatizace a robotizace ve veřejné správě; </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využívání služeb cloud </a:t>
                      </a:r>
                      <a:r>
                        <a:rPr lang="cs-CZ" sz="1400" b="1" dirty="0" err="1">
                          <a:effectLst/>
                          <a:latin typeface="+mn-lt"/>
                          <a:ea typeface="Calibri" panose="020F0502020204030204" pitchFamily="34" charset="0"/>
                          <a:cs typeface="Times New Roman" panose="02020603050405020304" pitchFamily="18" charset="0"/>
                        </a:rPr>
                        <a:t>computingu</a:t>
                      </a:r>
                      <a:r>
                        <a:rPr lang="cs-CZ" sz="1400" b="1" dirty="0">
                          <a:effectLst/>
                          <a:latin typeface="+mn-lt"/>
                          <a:ea typeface="Calibri" panose="020F0502020204030204" pitchFamily="34" charset="0"/>
                          <a:cs typeface="Times New Roman" panose="02020603050405020304" pitchFamily="18" charset="0"/>
                        </a:rPr>
                        <a:t> z katalogu služeb cloud </a:t>
                      </a:r>
                      <a:r>
                        <a:rPr lang="cs-CZ" sz="1400" b="1" dirty="0" err="1">
                          <a:effectLst/>
                          <a:latin typeface="+mn-lt"/>
                          <a:ea typeface="Calibri" panose="020F0502020204030204" pitchFamily="34" charset="0"/>
                          <a:cs typeface="Times New Roman" panose="02020603050405020304" pitchFamily="18" charset="0"/>
                        </a:rPr>
                        <a:t>computingu</a:t>
                      </a:r>
                      <a:r>
                        <a:rPr lang="cs-CZ" sz="1400" b="1" dirty="0">
                          <a:effectLst/>
                          <a:latin typeface="+mn-lt"/>
                          <a:ea typeface="Calibri" panose="020F0502020204030204" pitchFamily="34" charset="0"/>
                          <a:cs typeface="Times New Roman" panose="02020603050405020304" pitchFamily="18" charset="0"/>
                        </a:rPr>
                        <a:t>;</a:t>
                      </a:r>
                    </a:p>
                    <a:p>
                      <a:pPr marL="342900" lvl="0" indent="-342900" algn="l">
                        <a:spcAft>
                          <a:spcPts val="0"/>
                        </a:spcAft>
                        <a:buFont typeface="Symbol" panose="05050102010706020507" pitchFamily="18" charset="2"/>
                        <a:buChar char=""/>
                      </a:pPr>
                      <a:r>
                        <a:rPr lang="en-GB" sz="1400" b="1" kern="1200" dirty="0" err="1">
                          <a:solidFill>
                            <a:schemeClr val="dk1"/>
                          </a:solidFill>
                          <a:effectLst/>
                          <a:latin typeface="+mn-lt"/>
                          <a:ea typeface="+mn-ea"/>
                          <a:cs typeface="+mn-cs"/>
                        </a:rPr>
                        <a:t>budování</a:t>
                      </a:r>
                      <a:r>
                        <a:rPr lang="en-GB" sz="1400" b="1" kern="1200" dirty="0">
                          <a:solidFill>
                            <a:schemeClr val="dk1"/>
                          </a:solidFill>
                          <a:effectLst/>
                          <a:latin typeface="+mn-lt"/>
                          <a:ea typeface="+mn-ea"/>
                          <a:cs typeface="+mn-cs"/>
                        </a:rPr>
                        <a:t> </a:t>
                      </a:r>
                      <a:r>
                        <a:rPr lang="en-GB" sz="1400" b="1" kern="1200" dirty="0" err="1">
                          <a:solidFill>
                            <a:schemeClr val="dk1"/>
                          </a:solidFill>
                          <a:effectLst/>
                          <a:latin typeface="+mn-lt"/>
                          <a:ea typeface="+mn-ea"/>
                          <a:cs typeface="+mn-cs"/>
                        </a:rPr>
                        <a:t>informačního</a:t>
                      </a:r>
                      <a:r>
                        <a:rPr lang="en-GB" sz="1400" b="1" kern="1200" dirty="0">
                          <a:solidFill>
                            <a:schemeClr val="dk1"/>
                          </a:solidFill>
                          <a:effectLst/>
                          <a:latin typeface="+mn-lt"/>
                          <a:ea typeface="+mn-ea"/>
                          <a:cs typeface="+mn-cs"/>
                        </a:rPr>
                        <a:t> </a:t>
                      </a:r>
                      <a:r>
                        <a:rPr lang="en-GB" sz="1400" b="1" kern="1200" dirty="0" err="1">
                          <a:solidFill>
                            <a:schemeClr val="dk1"/>
                          </a:solidFill>
                          <a:effectLst/>
                          <a:latin typeface="+mn-lt"/>
                          <a:ea typeface="+mn-ea"/>
                          <a:cs typeface="+mn-cs"/>
                        </a:rPr>
                        <a:t>systému</a:t>
                      </a:r>
                      <a:r>
                        <a:rPr lang="en-GB" sz="1400" b="1" kern="1200" dirty="0">
                          <a:solidFill>
                            <a:schemeClr val="dk1"/>
                          </a:solidFill>
                          <a:effectLst/>
                          <a:latin typeface="+mn-lt"/>
                          <a:ea typeface="+mn-ea"/>
                          <a:cs typeface="+mn-cs"/>
                        </a:rPr>
                        <a:t> </a:t>
                      </a:r>
                      <a:r>
                        <a:rPr lang="en-GB" sz="1400" b="1" kern="1200" dirty="0" err="1">
                          <a:solidFill>
                            <a:schemeClr val="dk1"/>
                          </a:solidFill>
                          <a:effectLst/>
                          <a:latin typeface="+mn-lt"/>
                          <a:ea typeface="+mn-ea"/>
                          <a:cs typeface="+mn-cs"/>
                        </a:rPr>
                        <a:t>veřejné</a:t>
                      </a:r>
                      <a:r>
                        <a:rPr lang="en-GB" sz="1400" b="1" kern="1200" dirty="0">
                          <a:solidFill>
                            <a:schemeClr val="dk1"/>
                          </a:solidFill>
                          <a:effectLst/>
                          <a:latin typeface="+mn-lt"/>
                          <a:ea typeface="+mn-ea"/>
                          <a:cs typeface="+mn-cs"/>
                        </a:rPr>
                        <a:t> </a:t>
                      </a:r>
                      <a:r>
                        <a:rPr lang="en-GB" sz="1400" b="1" kern="1200" dirty="0" err="1">
                          <a:solidFill>
                            <a:schemeClr val="dk1"/>
                          </a:solidFill>
                          <a:effectLst/>
                          <a:latin typeface="+mn-lt"/>
                          <a:ea typeface="+mn-ea"/>
                          <a:cs typeface="+mn-cs"/>
                        </a:rPr>
                        <a:t>správy</a:t>
                      </a:r>
                      <a:r>
                        <a:rPr lang="en-GB" sz="1400" b="1" kern="1200" dirty="0">
                          <a:solidFill>
                            <a:schemeClr val="dk1"/>
                          </a:solidFill>
                          <a:effectLst/>
                          <a:latin typeface="+mn-lt"/>
                          <a:ea typeface="+mn-ea"/>
                          <a:cs typeface="+mn-cs"/>
                        </a:rPr>
                        <a:t> s </a:t>
                      </a:r>
                      <a:r>
                        <a:rPr lang="en-GB" sz="1400" b="1" kern="1200" dirty="0" err="1">
                          <a:solidFill>
                            <a:schemeClr val="dk1"/>
                          </a:solidFill>
                          <a:effectLst/>
                          <a:latin typeface="+mn-lt"/>
                          <a:ea typeface="+mn-ea"/>
                          <a:cs typeface="+mn-cs"/>
                        </a:rPr>
                        <a:t>podporou</a:t>
                      </a:r>
                      <a:r>
                        <a:rPr lang="en-GB" sz="1400" b="1" kern="1200" dirty="0">
                          <a:solidFill>
                            <a:schemeClr val="dk1"/>
                          </a:solidFill>
                          <a:effectLst/>
                          <a:latin typeface="+mn-lt"/>
                          <a:ea typeface="+mn-ea"/>
                          <a:cs typeface="+mn-cs"/>
                        </a:rPr>
                        <a:t> </a:t>
                      </a:r>
                      <a:r>
                        <a:rPr lang="en-GB" sz="1400" b="1" kern="1200" dirty="0" err="1">
                          <a:solidFill>
                            <a:schemeClr val="dk1"/>
                          </a:solidFill>
                          <a:effectLst/>
                          <a:latin typeface="+mn-lt"/>
                          <a:ea typeface="+mn-ea"/>
                          <a:cs typeface="+mn-cs"/>
                        </a:rPr>
                        <a:t>samostatných</a:t>
                      </a:r>
                      <a:r>
                        <a:rPr lang="en-GB" sz="1400" b="1" kern="1200" dirty="0">
                          <a:solidFill>
                            <a:schemeClr val="dk1"/>
                          </a:solidFill>
                          <a:effectLst/>
                          <a:latin typeface="+mn-lt"/>
                          <a:ea typeface="+mn-ea"/>
                          <a:cs typeface="+mn-cs"/>
                        </a:rPr>
                        <a:t> a </a:t>
                      </a:r>
                      <a:r>
                        <a:rPr lang="en-GB" sz="1400" b="1" kern="1200" dirty="0" err="1">
                          <a:solidFill>
                            <a:schemeClr val="dk1"/>
                          </a:solidFill>
                          <a:effectLst/>
                          <a:latin typeface="+mn-lt"/>
                          <a:ea typeface="+mn-ea"/>
                          <a:cs typeface="+mn-cs"/>
                        </a:rPr>
                        <a:t>oddělených</a:t>
                      </a:r>
                      <a:r>
                        <a:rPr lang="en-GB" sz="1400" b="1" kern="1200" dirty="0">
                          <a:solidFill>
                            <a:schemeClr val="dk1"/>
                          </a:solidFill>
                          <a:effectLst/>
                          <a:latin typeface="+mn-lt"/>
                          <a:ea typeface="+mn-ea"/>
                          <a:cs typeface="+mn-cs"/>
                        </a:rPr>
                        <a:t> </a:t>
                      </a:r>
                      <a:r>
                        <a:rPr lang="en-GB" sz="1400" b="1" kern="1200" dirty="0" err="1">
                          <a:solidFill>
                            <a:schemeClr val="dk1"/>
                          </a:solidFill>
                          <a:effectLst/>
                          <a:latin typeface="+mn-lt"/>
                          <a:ea typeface="+mn-ea"/>
                          <a:cs typeface="+mn-cs"/>
                        </a:rPr>
                        <a:t>modulů</a:t>
                      </a:r>
                      <a:r>
                        <a:rPr lang="en-GB" sz="1400" b="1" kern="1200" dirty="0">
                          <a:solidFill>
                            <a:schemeClr val="dk1"/>
                          </a:solidFill>
                          <a:effectLst/>
                          <a:latin typeface="+mn-lt"/>
                          <a:ea typeface="+mn-ea"/>
                          <a:cs typeface="+mn-cs"/>
                        </a:rPr>
                        <a:t> (</a:t>
                      </a:r>
                      <a:r>
                        <a:rPr lang="en-GB" sz="1400" b="1" kern="1200" dirty="0" err="1">
                          <a:solidFill>
                            <a:schemeClr val="dk1"/>
                          </a:solidFill>
                          <a:effectLst/>
                          <a:latin typeface="+mn-lt"/>
                          <a:ea typeface="+mn-ea"/>
                          <a:cs typeface="+mn-cs"/>
                        </a:rPr>
                        <a:t>kontejnerů</a:t>
                      </a:r>
                      <a:r>
                        <a:rPr lang="en-GB" sz="1400" b="1" kern="1200" dirty="0">
                          <a:solidFill>
                            <a:schemeClr val="dk1"/>
                          </a:solidFill>
                          <a:effectLst/>
                          <a:latin typeface="+mn-lt"/>
                          <a:ea typeface="+mn-ea"/>
                          <a:cs typeface="+mn-cs"/>
                        </a:rPr>
                        <a:t>) </a:t>
                      </a:r>
                      <a:r>
                        <a:rPr lang="en-GB" sz="1400" b="1" kern="1200" dirty="0" err="1">
                          <a:solidFill>
                            <a:schemeClr val="dk1"/>
                          </a:solidFill>
                          <a:effectLst/>
                          <a:latin typeface="+mn-lt"/>
                          <a:ea typeface="+mn-ea"/>
                          <a:cs typeface="+mn-cs"/>
                        </a:rPr>
                        <a:t>komunikujících</a:t>
                      </a:r>
                      <a:r>
                        <a:rPr lang="en-GB" sz="1400" b="1" kern="1200" dirty="0">
                          <a:solidFill>
                            <a:schemeClr val="dk1"/>
                          </a:solidFill>
                          <a:effectLst/>
                          <a:latin typeface="+mn-lt"/>
                          <a:ea typeface="+mn-ea"/>
                          <a:cs typeface="+mn-cs"/>
                        </a:rPr>
                        <a:t> </a:t>
                      </a:r>
                      <a:r>
                        <a:rPr lang="en-GB" sz="1400" b="1" kern="1200" dirty="0" err="1">
                          <a:solidFill>
                            <a:schemeClr val="dk1"/>
                          </a:solidFill>
                          <a:effectLst/>
                          <a:latin typeface="+mn-lt"/>
                          <a:ea typeface="+mn-ea"/>
                          <a:cs typeface="+mn-cs"/>
                        </a:rPr>
                        <a:t>pomocí</a:t>
                      </a:r>
                      <a:r>
                        <a:rPr lang="en-GB" sz="1400" b="1" kern="1200" dirty="0">
                          <a:solidFill>
                            <a:schemeClr val="dk1"/>
                          </a:solidFill>
                          <a:effectLst/>
                          <a:latin typeface="+mn-lt"/>
                          <a:ea typeface="+mn-ea"/>
                          <a:cs typeface="+mn-cs"/>
                        </a:rPr>
                        <a:t> </a:t>
                      </a:r>
                      <a:r>
                        <a:rPr lang="en-GB" sz="1400" b="1" kern="1200" dirty="0" err="1">
                          <a:solidFill>
                            <a:schemeClr val="dk1"/>
                          </a:solidFill>
                          <a:effectLst/>
                          <a:latin typeface="+mn-lt"/>
                          <a:ea typeface="+mn-ea"/>
                          <a:cs typeface="+mn-cs"/>
                        </a:rPr>
                        <a:t>mikroslužeb</a:t>
                      </a:r>
                      <a:r>
                        <a:rPr lang="en-GB" sz="1400" b="1" kern="1200" dirty="0">
                          <a:solidFill>
                            <a:schemeClr val="dk1"/>
                          </a:solidFill>
                          <a:effectLst/>
                          <a:latin typeface="+mn-lt"/>
                          <a:ea typeface="+mn-ea"/>
                          <a:cs typeface="+mn-cs"/>
                        </a:rPr>
                        <a:t> se </a:t>
                      </a:r>
                      <a:r>
                        <a:rPr lang="en-GB" sz="1400" b="1" kern="1200" dirty="0" err="1">
                          <a:solidFill>
                            <a:schemeClr val="dk1"/>
                          </a:solidFill>
                          <a:effectLst/>
                          <a:latin typeface="+mn-lt"/>
                          <a:ea typeface="+mn-ea"/>
                          <a:cs typeface="+mn-cs"/>
                        </a:rPr>
                        <a:t>zabráněním</a:t>
                      </a:r>
                      <a:r>
                        <a:rPr lang="en-GB" sz="1400" b="1" kern="1200" dirty="0">
                          <a:solidFill>
                            <a:schemeClr val="dk1"/>
                          </a:solidFill>
                          <a:effectLst/>
                          <a:latin typeface="+mn-lt"/>
                          <a:ea typeface="+mn-ea"/>
                          <a:cs typeface="+mn-cs"/>
                        </a:rPr>
                        <a:t> vendor lock-in.</a:t>
                      </a:r>
                      <a:endParaRPr lang="cs-CZ" sz="1400" dirty="0">
                        <a:effectLst/>
                        <a:latin typeface="+mn-lt"/>
                        <a:ea typeface="Calibri" panose="020F0502020204030204" pitchFamily="34" charset="0"/>
                        <a:cs typeface="Times New Roman" panose="02020603050405020304" pitchFamily="18" charset="0"/>
                      </a:endParaRPr>
                    </a:p>
                  </a:txBody>
                  <a:tcPr marL="89535" marR="89535" marT="0" marB="0"/>
                </a:tc>
                <a:tc>
                  <a:txBody>
                    <a:bodyPr/>
                    <a:lstStyle/>
                    <a:p>
                      <a:pPr algn="l">
                        <a:spcBef>
                          <a:spcPts val="600"/>
                        </a:spcBef>
                        <a:spcAft>
                          <a:spcPts val="0"/>
                        </a:spcAft>
                      </a:pPr>
                      <a:r>
                        <a:rPr lang="cs-CZ" sz="1400" dirty="0">
                          <a:effectLst/>
                          <a:latin typeface="+mn-lt"/>
                          <a:ea typeface="Times New Roman" panose="02020603050405020304" pitchFamily="18" charset="0"/>
                        </a:rPr>
                        <a:t>ANO – Pro každý nový nebo inovovaný informační systém jsou zavedeny minimálně tři nové funkcionality a nejedná se o funkcionality uvedené pro aktivitu </a:t>
                      </a:r>
                      <a:r>
                        <a:rPr lang="cs-CZ" sz="1400" dirty="0" err="1">
                          <a:effectLst/>
                          <a:latin typeface="+mn-lt"/>
                          <a:ea typeface="Times New Roman" panose="02020603050405020304" pitchFamily="18" charset="0"/>
                        </a:rPr>
                        <a:t>eHealth</a:t>
                      </a:r>
                      <a:r>
                        <a:rPr lang="cs-CZ" sz="1400" dirty="0">
                          <a:effectLst/>
                          <a:latin typeface="+mn-lt"/>
                          <a:ea typeface="Times New Roman" panose="02020603050405020304" pitchFamily="18" charset="0"/>
                        </a:rPr>
                        <a:t>.</a:t>
                      </a:r>
                    </a:p>
                    <a:p>
                      <a:pPr algn="l">
                        <a:spcBef>
                          <a:spcPts val="600"/>
                        </a:spcBef>
                        <a:spcAft>
                          <a:spcPts val="0"/>
                        </a:spcAft>
                      </a:pPr>
                      <a:r>
                        <a:rPr lang="cs-CZ" sz="1400" dirty="0">
                          <a:effectLst/>
                          <a:latin typeface="+mn-lt"/>
                          <a:ea typeface="Times New Roman" panose="02020603050405020304" pitchFamily="18" charset="0"/>
                        </a:rPr>
                        <a:t>NE – Pro každý nový nebo inovovaný informační systém nejsou zavedeny minimálně tři nové funkcionality, případně se jedná o funkcionality uvedené pro aktivitu </a:t>
                      </a:r>
                      <a:r>
                        <a:rPr lang="cs-CZ" sz="1400" dirty="0" err="1">
                          <a:effectLst/>
                          <a:latin typeface="+mn-lt"/>
                          <a:ea typeface="Times New Roman" panose="02020603050405020304" pitchFamily="18" charset="0"/>
                        </a:rPr>
                        <a:t>eHealth</a:t>
                      </a:r>
                      <a:r>
                        <a:rPr lang="cs-CZ" sz="1400" dirty="0">
                          <a:effectLst/>
                          <a:latin typeface="+mn-lt"/>
                          <a:ea typeface="Times New Roman" panose="02020603050405020304" pitchFamily="18" charset="0"/>
                        </a:rPr>
                        <a:t>.</a:t>
                      </a:r>
                    </a:p>
                    <a:p>
                      <a:pPr algn="l">
                        <a:spcBef>
                          <a:spcPts val="600"/>
                        </a:spcBef>
                        <a:spcAft>
                          <a:spcPts val="0"/>
                        </a:spcAft>
                      </a:pPr>
                      <a:r>
                        <a:rPr lang="cs-CZ" sz="1400" dirty="0">
                          <a:effectLst/>
                          <a:latin typeface="+mn-lt"/>
                          <a:ea typeface="Times New Roman" panose="02020603050405020304" pitchFamily="18" charset="0"/>
                        </a:rPr>
                        <a:t>NERELEVANTNÍ – Projekt je zaměřen pouze na aktivitu kybernetické bezpečnosti, tj. na realizaci technických bezpečnostních opatření podle § 5 odst. 3 zákona o kybernetické bezpečnosti a mezinárodních standardů a norem v oblasti bezpečnosti informací nebo pouze na neveřejné sítě veřejné správy nebo na standardizaci územních plánů.</a:t>
                      </a:r>
                    </a:p>
                    <a:p>
                      <a:pPr algn="l">
                        <a:spcBef>
                          <a:spcPts val="600"/>
                        </a:spcBef>
                        <a:spcAft>
                          <a:spcPts val="0"/>
                        </a:spcAft>
                      </a:pPr>
                      <a:r>
                        <a:rPr lang="cs-CZ" sz="1400" dirty="0">
                          <a:effectLst/>
                          <a:latin typeface="+mn-lt"/>
                          <a:ea typeface="Times New Roman" panose="02020603050405020304" pitchFamily="18" charset="0"/>
                        </a:rPr>
                        <a:t> </a:t>
                      </a:r>
                    </a:p>
                  </a:txBody>
                  <a:tcPr marL="44450" marR="44450" marT="0" marB="0" anchor="ctr"/>
                </a:tc>
                <a:tc>
                  <a:txBody>
                    <a:bodyPr/>
                    <a:lstStyle/>
                    <a:p>
                      <a:pPr marL="342900" lvl="0" indent="-342900" algn="l">
                        <a:spcBef>
                          <a:spcPts val="600"/>
                        </a:spcBef>
                        <a:spcAft>
                          <a:spcPts val="0"/>
                        </a:spcAft>
                        <a:buFont typeface="Symbol" panose="05050102010706020507" pitchFamily="18" charset="2"/>
                        <a:buChar char=""/>
                      </a:pPr>
                      <a:r>
                        <a:rPr lang="cs-CZ" sz="1400" dirty="0">
                          <a:effectLst/>
                          <a:latin typeface="+mn-lt"/>
                          <a:ea typeface="Times New Roman" panose="02020603050405020304" pitchFamily="18" charset="0"/>
                        </a:rPr>
                        <a:t>Souhlasné stanovisko Hlavního architekta eGovernmentu</a:t>
                      </a:r>
                    </a:p>
                    <a:p>
                      <a:pPr marL="342900" lvl="0" indent="-342900" algn="l">
                        <a:spcBef>
                          <a:spcPts val="600"/>
                        </a:spcBef>
                        <a:spcAft>
                          <a:spcPts val="0"/>
                        </a:spcAft>
                        <a:buFont typeface="Symbol" panose="05050102010706020507" pitchFamily="18" charset="2"/>
                        <a:buChar char=""/>
                      </a:pPr>
                      <a:r>
                        <a:rPr lang="en-GB" sz="1400" dirty="0" err="1">
                          <a:effectLst/>
                          <a:latin typeface="+mn-lt"/>
                          <a:ea typeface="Calibri" panose="020F0502020204030204" pitchFamily="34" charset="0"/>
                        </a:rPr>
                        <a:t>Žádost</a:t>
                      </a:r>
                      <a:r>
                        <a:rPr lang="en-GB" sz="1400" dirty="0">
                          <a:effectLst/>
                          <a:latin typeface="+mn-lt"/>
                          <a:ea typeface="Calibri" panose="020F0502020204030204" pitchFamily="34" charset="0"/>
                        </a:rPr>
                        <a:t> o </a:t>
                      </a:r>
                      <a:r>
                        <a:rPr lang="en-GB" sz="1400" dirty="0" err="1">
                          <a:effectLst/>
                          <a:latin typeface="+mn-lt"/>
                          <a:ea typeface="Calibri" panose="020F0502020204030204" pitchFamily="34" charset="0"/>
                        </a:rPr>
                        <a:t>podporu</a:t>
                      </a:r>
                      <a:endParaRPr lang="cs-CZ" sz="1400" dirty="0">
                        <a:effectLst/>
                        <a:latin typeface="+mn-lt"/>
                        <a:ea typeface="Times New Roman" panose="02020603050405020304" pitchFamily="18" charset="0"/>
                      </a:endParaRPr>
                    </a:p>
                    <a:p>
                      <a:pPr marL="342900" lvl="0" indent="-342900" algn="l">
                        <a:spcBef>
                          <a:spcPts val="600"/>
                        </a:spcBef>
                        <a:spcAft>
                          <a:spcPts val="0"/>
                        </a:spcAft>
                        <a:buFont typeface="Symbol" panose="05050102010706020507" pitchFamily="18" charset="2"/>
                        <a:buChar char=""/>
                      </a:pPr>
                      <a:r>
                        <a:rPr lang="en-GB" sz="1400" dirty="0" err="1">
                          <a:effectLst/>
                          <a:latin typeface="+mn-lt"/>
                          <a:ea typeface="Calibri" panose="020F0502020204030204" pitchFamily="34" charset="0"/>
                        </a:rPr>
                        <a:t>Studie</a:t>
                      </a:r>
                      <a:r>
                        <a:rPr lang="en-GB" sz="1400" dirty="0">
                          <a:effectLst/>
                          <a:latin typeface="+mn-lt"/>
                          <a:ea typeface="Calibri" panose="020F0502020204030204" pitchFamily="34" charset="0"/>
                        </a:rPr>
                        <a:t> </a:t>
                      </a:r>
                      <a:r>
                        <a:rPr lang="en-GB" sz="1400" dirty="0" err="1">
                          <a:effectLst/>
                          <a:latin typeface="+mn-lt"/>
                          <a:ea typeface="Calibri" panose="020F0502020204030204" pitchFamily="34" charset="0"/>
                        </a:rPr>
                        <a:t>proveditelnosti</a:t>
                      </a:r>
                      <a:endParaRPr lang="cs-CZ" sz="1400" dirty="0">
                        <a:effectLst/>
                        <a:latin typeface="+mn-lt"/>
                        <a:ea typeface="Times New Roman" panose="02020603050405020304" pitchFamily="18" charset="0"/>
                      </a:endParaRPr>
                    </a:p>
                  </a:txBody>
                  <a:tcPr marL="44450" marR="44450" marT="0" marB="0" anchor="ctr"/>
                </a:tc>
                <a:extLst>
                  <a:ext uri="{0D108BD9-81ED-4DB2-BD59-A6C34878D82A}">
                    <a16:rowId xmlns:a16="http://schemas.microsoft.com/office/drawing/2014/main" val="3758137674"/>
                  </a:ext>
                </a:extLst>
              </a:tr>
            </a:tbl>
          </a:graphicData>
        </a:graphic>
      </p:graphicFrame>
    </p:spTree>
    <p:extLst>
      <p:ext uri="{BB962C8B-B14F-4D97-AF65-F5344CB8AC3E}">
        <p14:creationId xmlns:p14="http://schemas.microsoft.com/office/powerpoint/2010/main" val="34911403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fontScale="90000"/>
          </a:bodyPr>
          <a:lstStyle/>
          <a:p>
            <a:pPr algn="ctr"/>
            <a:r>
              <a:rPr lang="cs-CZ" dirty="0"/>
              <a:t>Specifická kritéria přijatelnosti pro SC 2.1 – Integrovaný záchranný systém</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415636" y="1460924"/>
          <a:ext cx="11021292" cy="4207210"/>
        </p:xfrm>
        <a:graphic>
          <a:graphicData uri="http://schemas.openxmlformats.org/drawingml/2006/table">
            <a:tbl>
              <a:tblPr firstRow="1" bandRow="1">
                <a:tableStyleId>{5C22544A-7EE6-4342-B048-85BDC9FD1C3A}</a:tableStyleId>
              </a:tblPr>
              <a:tblGrid>
                <a:gridCol w="5023263">
                  <a:extLst>
                    <a:ext uri="{9D8B030D-6E8A-4147-A177-3AD203B41FA5}">
                      <a16:colId xmlns:a16="http://schemas.microsoft.com/office/drawing/2014/main" val="1047633654"/>
                    </a:ext>
                  </a:extLst>
                </a:gridCol>
                <a:gridCol w="3301340">
                  <a:extLst>
                    <a:ext uri="{9D8B030D-6E8A-4147-A177-3AD203B41FA5}">
                      <a16:colId xmlns:a16="http://schemas.microsoft.com/office/drawing/2014/main" val="1827414393"/>
                    </a:ext>
                  </a:extLst>
                </a:gridCol>
                <a:gridCol w="2696689">
                  <a:extLst>
                    <a:ext uri="{9D8B030D-6E8A-4147-A177-3AD203B41FA5}">
                      <a16:colId xmlns:a16="http://schemas.microsoft.com/office/drawing/2014/main" val="477111824"/>
                    </a:ext>
                  </a:extLst>
                </a:gridCol>
              </a:tblGrid>
              <a:tr h="702010">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2040931">
                <a:tc>
                  <a:txBody>
                    <a:bodyPr/>
                    <a:lstStyle/>
                    <a:p>
                      <a:pPr algn="l">
                        <a:spcBef>
                          <a:spcPts val="600"/>
                        </a:spcBef>
                        <a:spcAft>
                          <a:spcPts val="0"/>
                        </a:spcAft>
                      </a:pPr>
                      <a:r>
                        <a:rPr lang="cs-CZ" sz="1400" b="1" dirty="0">
                          <a:effectLst/>
                          <a:latin typeface="+mn-lt"/>
                          <a:ea typeface="Calibri" panose="020F0502020204030204" pitchFamily="34" charset="0"/>
                          <a:cs typeface="Times New Roman" panose="02020603050405020304" pitchFamily="18" charset="0"/>
                        </a:rPr>
                        <a:t>Aktivity projektu jsou zaměřeny na základní složky IZS podle §4 odst. 1 zákona č. 239/2000 Sb., Zákon o integrovaném záchranném systému a o změně některých zákonů, ve znění pozdějších předpisů, a to konkrétně na:</a:t>
                      </a:r>
                      <a:endParaRPr lang="cs-CZ" sz="1400" dirty="0">
                        <a:effectLst/>
                        <a:latin typeface="+mn-lt"/>
                        <a:ea typeface="Times New Roman" panose="02020603050405020304" pitchFamily="18" charset="0"/>
                      </a:endParaRPr>
                    </a:p>
                    <a:p>
                      <a:pPr marL="342900" lvl="0" indent="-342900" algn="l">
                        <a:spcAft>
                          <a:spcPts val="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Hasičský záchranný sbor České republiky;</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nebo poskytovatele zdravotnické záchranné služby;</a:t>
                      </a:r>
                    </a:p>
                    <a:p>
                      <a:pPr marL="342900" lvl="0" indent="-342900" algn="l" defTabSz="914400" rtl="0" eaLnBrk="1" latinLnBrk="0" hangingPunct="1">
                        <a:spcAft>
                          <a:spcPts val="0"/>
                        </a:spcAft>
                        <a:buFont typeface="Symbol" panose="05050102010706020507" pitchFamily="18" charset="2"/>
                        <a:buChar char=""/>
                      </a:pPr>
                      <a:r>
                        <a:rPr lang="cs-CZ" sz="1400" b="1" kern="1200" dirty="0">
                          <a:solidFill>
                            <a:schemeClr val="dk1"/>
                          </a:solidFill>
                          <a:effectLst/>
                          <a:latin typeface="+mn-lt"/>
                          <a:ea typeface="+mn-ea"/>
                          <a:cs typeface="Times New Roman" panose="02020603050405020304" pitchFamily="18" charset="0"/>
                        </a:rPr>
                        <a:t>nebo Policii České republiky.</a:t>
                      </a:r>
                      <a:endParaRPr lang="cs-CZ" sz="1400" b="1" kern="1200" dirty="0">
                        <a:solidFill>
                          <a:schemeClr val="dk1"/>
                        </a:solidFill>
                        <a:effectLst/>
                        <a:latin typeface="+mn-lt"/>
                        <a:ea typeface="Calibri" panose="020F0502020204030204" pitchFamily="34" charset="0"/>
                        <a:cs typeface="Times New Roman" panose="02020603050405020304" pitchFamily="18" charset="0"/>
                      </a:endParaRPr>
                    </a:p>
                  </a:txBody>
                  <a:tcPr marL="89535" marR="89535" marT="0" marB="0" anchor="ctr"/>
                </a:tc>
                <a:tc>
                  <a:txBody>
                    <a:bodyPr/>
                    <a:lstStyle/>
                    <a:p>
                      <a:pPr algn="l">
                        <a:spcBef>
                          <a:spcPts val="600"/>
                        </a:spcBef>
                        <a:spcAft>
                          <a:spcPts val="600"/>
                        </a:spcAft>
                      </a:pPr>
                      <a:r>
                        <a:rPr lang="cs-CZ" sz="1400" dirty="0">
                          <a:effectLst/>
                          <a:latin typeface="+mn-lt"/>
                          <a:ea typeface="Times New Roman" panose="02020603050405020304" pitchFamily="18" charset="0"/>
                        </a:rPr>
                        <a:t>ANO – Aktivity projektu jsou zaměřeny na Hasičský záchranný sbor České republiky nebo poskytovatele zdravotnické záchranné služby nebo Policii České republiky.</a:t>
                      </a:r>
                    </a:p>
                    <a:p>
                      <a:pPr algn="l">
                        <a:spcBef>
                          <a:spcPts val="600"/>
                        </a:spcBef>
                        <a:spcAft>
                          <a:spcPts val="600"/>
                        </a:spcAft>
                      </a:pPr>
                      <a:r>
                        <a:rPr lang="cs-CZ" sz="1400" dirty="0">
                          <a:effectLst/>
                          <a:latin typeface="+mn-lt"/>
                          <a:ea typeface="Times New Roman" panose="02020603050405020304" pitchFamily="18" charset="0"/>
                        </a:rPr>
                        <a:t>NE – Aktivity projektu nejsou zaměřeny na Hasičský záchranný sbor České republiky ani poskytovatele zdravotnické záchranné služby ani Policii České republiky. </a:t>
                      </a:r>
                    </a:p>
                    <a:p>
                      <a:pPr algn="l">
                        <a:spcBef>
                          <a:spcPts val="600"/>
                        </a:spcBef>
                        <a:spcAft>
                          <a:spcPts val="600"/>
                        </a:spcAft>
                      </a:pPr>
                      <a:r>
                        <a:rPr lang="cs-CZ" sz="1400" dirty="0">
                          <a:effectLst/>
                          <a:latin typeface="+mn-lt"/>
                          <a:ea typeface="Times New Roman" panose="02020603050405020304" pitchFamily="18" charset="0"/>
                        </a:rPr>
                        <a:t>NERELEVANTNÍ – pro aktivitu Výstavba a modernizace výcvikových a vzdělávacích středisek a pořízení technického a technologického vybavení.</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Times New Roman" panose="02020603050405020304" pitchFamily="18" charset="0"/>
                        </a:rPr>
                        <a:t>Žádost o podporu</a:t>
                      </a: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Times New Roman" panose="02020603050405020304" pitchFamily="18" charset="0"/>
                        </a:rPr>
                        <a:t>Studie proveditelnosti</a:t>
                      </a:r>
                    </a:p>
                  </a:txBody>
                  <a:tcPr marL="41275" marR="44450" marT="0" marB="0" anchor="ctr"/>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2685301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824740"/>
          </a:xfrm>
        </p:spPr>
        <p:txBody>
          <a:bodyPr>
            <a:noAutofit/>
          </a:bodyPr>
          <a:lstStyle/>
          <a:p>
            <a:pPr algn="ctr"/>
            <a:r>
              <a:rPr lang="cs-CZ" sz="2800" dirty="0"/>
              <a:t>Aktivita Pořízení materiálně-technického vybavení a vytvoření hmotných podmínek pro ZS IZS </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415636" y="1460924"/>
          <a:ext cx="11021292" cy="4207210"/>
        </p:xfrm>
        <a:graphic>
          <a:graphicData uri="http://schemas.openxmlformats.org/drawingml/2006/table">
            <a:tbl>
              <a:tblPr firstRow="1" bandRow="1">
                <a:tableStyleId>{5C22544A-7EE6-4342-B048-85BDC9FD1C3A}</a:tableStyleId>
              </a:tblPr>
              <a:tblGrid>
                <a:gridCol w="5023263">
                  <a:extLst>
                    <a:ext uri="{9D8B030D-6E8A-4147-A177-3AD203B41FA5}">
                      <a16:colId xmlns:a16="http://schemas.microsoft.com/office/drawing/2014/main" val="1047633654"/>
                    </a:ext>
                  </a:extLst>
                </a:gridCol>
                <a:gridCol w="3301340">
                  <a:extLst>
                    <a:ext uri="{9D8B030D-6E8A-4147-A177-3AD203B41FA5}">
                      <a16:colId xmlns:a16="http://schemas.microsoft.com/office/drawing/2014/main" val="1827414393"/>
                    </a:ext>
                  </a:extLst>
                </a:gridCol>
                <a:gridCol w="2696689">
                  <a:extLst>
                    <a:ext uri="{9D8B030D-6E8A-4147-A177-3AD203B41FA5}">
                      <a16:colId xmlns:a16="http://schemas.microsoft.com/office/drawing/2014/main" val="477111824"/>
                    </a:ext>
                  </a:extLst>
                </a:gridCol>
              </a:tblGrid>
              <a:tr h="702010">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2040931">
                <a:tc>
                  <a:txBody>
                    <a:bodyPr/>
                    <a:lstStyle/>
                    <a:p>
                      <a:pPr algn="l">
                        <a:spcBef>
                          <a:spcPts val="600"/>
                        </a:spcBef>
                        <a:spcAft>
                          <a:spcPts val="0"/>
                        </a:spcAft>
                      </a:pPr>
                      <a:r>
                        <a:rPr lang="cs-CZ" sz="1400" b="1" kern="1200" dirty="0">
                          <a:solidFill>
                            <a:schemeClr val="dk1"/>
                          </a:solidFill>
                          <a:effectLst/>
                          <a:latin typeface="+mn-lt"/>
                          <a:ea typeface="+mn-ea"/>
                          <a:cs typeface="+mn-cs"/>
                        </a:rPr>
                        <a:t>V případě nákupu vozidel kategorií L a M1 vyjma vozidel určených pro rychlou lékařskou pomoc, rychlou zdravotnickou pomoc, vozidel zařazených do systému rendez-vous zdravotnické záchranné služby kraje a vozidel požární ochrany podle zvláštního právního předpisu (vyhláška č. 35/2007 Sb., o technických podmínkách požární techniky, ve znění pozdějších předpisů), se bude jednat o vozidla na alternativní paliva (CNG/elektro/vodík) nebo o vozidla na konvenční paliva (benzín/diesel) splňující emisní limit 95 g CO2/km.</a:t>
                      </a:r>
                      <a:endParaRPr lang="cs-CZ" sz="1400" b="1" kern="1200" dirty="0">
                        <a:solidFill>
                          <a:schemeClr val="dk1"/>
                        </a:solidFill>
                        <a:effectLst/>
                        <a:latin typeface="+mn-lt"/>
                        <a:ea typeface="Calibri" panose="020F0502020204030204" pitchFamily="34" charset="0"/>
                        <a:cs typeface="Times New Roman" panose="02020603050405020304" pitchFamily="18" charset="0"/>
                      </a:endParaRPr>
                    </a:p>
                  </a:txBody>
                  <a:tcPr marL="89535" marR="89535" marT="0" marB="0" anchor="ctr"/>
                </a:tc>
                <a:tc>
                  <a:txBody>
                    <a:bodyPr/>
                    <a:lstStyle/>
                    <a:p>
                      <a:pPr algn="l">
                        <a:spcBef>
                          <a:spcPts val="600"/>
                        </a:spcBef>
                        <a:spcAft>
                          <a:spcPts val="600"/>
                        </a:spcAft>
                      </a:pPr>
                      <a:r>
                        <a:rPr lang="cs-CZ" sz="1400" dirty="0">
                          <a:effectLst/>
                          <a:latin typeface="+mn-lt"/>
                          <a:ea typeface="Times New Roman" panose="02020603050405020304" pitchFamily="18" charset="0"/>
                        </a:rPr>
                        <a:t>ANO – Projekt splňuje uvedené parametry. </a:t>
                      </a:r>
                    </a:p>
                    <a:p>
                      <a:pPr algn="l">
                        <a:spcBef>
                          <a:spcPts val="600"/>
                        </a:spcBef>
                        <a:spcAft>
                          <a:spcPts val="600"/>
                        </a:spcAft>
                      </a:pPr>
                      <a:r>
                        <a:rPr lang="cs-CZ" sz="1400" dirty="0">
                          <a:effectLst/>
                          <a:latin typeface="+mn-lt"/>
                          <a:ea typeface="Times New Roman" panose="02020603050405020304" pitchFamily="18" charset="0"/>
                        </a:rPr>
                        <a:t>NE – Projekt nesplňuje uvedené parametry.</a:t>
                      </a:r>
                    </a:p>
                    <a:p>
                      <a:pPr algn="l">
                        <a:spcBef>
                          <a:spcPts val="600"/>
                        </a:spcBef>
                        <a:spcAft>
                          <a:spcPts val="600"/>
                        </a:spcAft>
                      </a:pPr>
                      <a:r>
                        <a:rPr lang="cs-CZ" sz="1400" dirty="0">
                          <a:effectLst/>
                          <a:latin typeface="+mn-lt"/>
                          <a:ea typeface="Times New Roman" panose="02020603050405020304" pitchFamily="18" charset="0"/>
                        </a:rPr>
                        <a:t>NERELEVANTNÍ – Projekt neřeší nákup vozidel kategorií L nebo M1 nebo jsou určena pro rychlou lékařskou pomoc, rychlou zdravotnickou pomoc, vozidla zařazená do systému rendez-vous zdravotnické záchranné služby kraje, případně se jedná o vozidla požární ochrany podle zvláštního právního předpisu (vyhláška č. 35/2007 Sb., o technických podmínkách požární techniky, ve znění pozdějších předpisů).</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rPr>
                        <a:t>Žádost o podporu</a:t>
                      </a:r>
                      <a:endParaRPr lang="cs-CZ" sz="1400" dirty="0">
                        <a:effectLst/>
                        <a:latin typeface="+mn-lt"/>
                      </a:endParaRP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rPr>
                        <a:t>Studie proveditelnosti</a:t>
                      </a:r>
                      <a:endParaRPr lang="cs-CZ" sz="1400" dirty="0">
                        <a:effectLst/>
                        <a:latin typeface="+mn-lt"/>
                      </a:endParaRPr>
                    </a:p>
                  </a:txBody>
                  <a:tcPr marL="41275" marR="44450" marT="0" marB="0" anchor="ctr"/>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26307163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fontScale="90000"/>
          </a:bodyPr>
          <a:lstStyle/>
          <a:p>
            <a:pPr algn="ctr"/>
            <a:r>
              <a:rPr lang="cs-CZ" dirty="0"/>
              <a:t>Specifická kritéria přijatelnosti pro SC 2.2 – Zelená infrastruktura</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415636" y="1460924"/>
          <a:ext cx="11021292" cy="4663181"/>
        </p:xfrm>
        <a:graphic>
          <a:graphicData uri="http://schemas.openxmlformats.org/drawingml/2006/table">
            <a:tbl>
              <a:tblPr firstRow="1" bandRow="1">
                <a:tableStyleId>{5C22544A-7EE6-4342-B048-85BDC9FD1C3A}</a:tableStyleId>
              </a:tblPr>
              <a:tblGrid>
                <a:gridCol w="4702629">
                  <a:extLst>
                    <a:ext uri="{9D8B030D-6E8A-4147-A177-3AD203B41FA5}">
                      <a16:colId xmlns:a16="http://schemas.microsoft.com/office/drawing/2014/main" val="1047633654"/>
                    </a:ext>
                  </a:extLst>
                </a:gridCol>
                <a:gridCol w="3621974">
                  <a:extLst>
                    <a:ext uri="{9D8B030D-6E8A-4147-A177-3AD203B41FA5}">
                      <a16:colId xmlns:a16="http://schemas.microsoft.com/office/drawing/2014/main" val="1827414393"/>
                    </a:ext>
                  </a:extLst>
                </a:gridCol>
                <a:gridCol w="2696689">
                  <a:extLst>
                    <a:ext uri="{9D8B030D-6E8A-4147-A177-3AD203B41FA5}">
                      <a16:colId xmlns:a16="http://schemas.microsoft.com/office/drawing/2014/main" val="477111824"/>
                    </a:ext>
                  </a:extLst>
                </a:gridCol>
              </a:tblGrid>
              <a:tr h="702010">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2040931">
                <a:tc>
                  <a:txBody>
                    <a:bodyPr/>
                    <a:lstStyle/>
                    <a:p>
                      <a:pPr algn="l">
                        <a:spcBef>
                          <a:spcPts val="600"/>
                        </a:spcBef>
                        <a:spcAft>
                          <a:spcPts val="0"/>
                        </a:spcAft>
                      </a:pPr>
                      <a:r>
                        <a:rPr lang="cs-CZ" sz="1400" b="1" dirty="0">
                          <a:effectLst/>
                          <a:latin typeface="+mn-lt"/>
                          <a:ea typeface="Calibri" panose="020F0502020204030204" pitchFamily="34" charset="0"/>
                          <a:cs typeface="Times New Roman" panose="02020603050405020304" pitchFamily="18" charset="0"/>
                        </a:rPr>
                        <a:t>Přílohou žádosti o podporu je kladné stanovisko Agentury ochrany přírody a krajiny ČR (AOPK ČR) k realizaci daného projektu.</a:t>
                      </a:r>
                      <a:endParaRPr lang="cs-CZ" sz="1400" dirty="0">
                        <a:effectLst/>
                        <a:latin typeface="+mn-lt"/>
                        <a:ea typeface="Times New Roman" panose="02020603050405020304" pitchFamily="18" charset="0"/>
                      </a:endParaRPr>
                    </a:p>
                  </a:txBody>
                  <a:tcPr marL="38100" marR="44450" marT="0" marB="0" anchor="ctr"/>
                </a:tc>
                <a:tc>
                  <a:txBody>
                    <a:bodyPr/>
                    <a:lstStyle/>
                    <a:p>
                      <a:pPr algn="l">
                        <a:spcBef>
                          <a:spcPts val="600"/>
                        </a:spcBef>
                        <a:spcAft>
                          <a:spcPts val="0"/>
                        </a:spcAft>
                      </a:pPr>
                      <a:r>
                        <a:rPr lang="cs-CZ" sz="1400" dirty="0">
                          <a:effectLst/>
                          <a:latin typeface="Arial" panose="020B0604020202020204" pitchFamily="34" charset="0"/>
                          <a:ea typeface="Times New Roman" panose="02020603050405020304" pitchFamily="18" charset="0"/>
                        </a:rPr>
                        <a:t>ANO – Přílohou žádosti o podporu je kladné stanovisko AOPK k realizaci daného projektu. </a:t>
                      </a:r>
                    </a:p>
                    <a:p>
                      <a:pPr algn="l">
                        <a:spcBef>
                          <a:spcPts val="600"/>
                        </a:spcBef>
                        <a:spcAft>
                          <a:spcPts val="0"/>
                        </a:spcAft>
                      </a:pPr>
                      <a:r>
                        <a:rPr lang="cs-CZ" sz="1400" dirty="0">
                          <a:effectLst/>
                          <a:latin typeface="Arial" panose="020B0604020202020204" pitchFamily="34" charset="0"/>
                          <a:ea typeface="Times New Roman" panose="02020603050405020304" pitchFamily="18" charset="0"/>
                        </a:rPr>
                        <a:t>NE – Přílohou žádosti o podporu není kladné stanovisko AOPK k realizaci daného projektu. </a:t>
                      </a:r>
                    </a:p>
                    <a:p>
                      <a:pPr algn="l">
                        <a:spcBef>
                          <a:spcPts val="600"/>
                        </a:spcBef>
                        <a:spcAft>
                          <a:spcPts val="0"/>
                        </a:spcAft>
                      </a:pPr>
                      <a:r>
                        <a:rPr lang="cs-CZ" sz="1400" dirty="0">
                          <a:effectLst/>
                          <a:latin typeface="Arial" panose="020B0604020202020204" pitchFamily="34" charset="0"/>
                          <a:ea typeface="Times New Roman" panose="02020603050405020304" pitchFamily="18" charset="0"/>
                        </a:rPr>
                        <a:t>NERELEVANTNÍ – Dle stanoviska AOPK je doložení kladného stanoviska nerelevantní. </a:t>
                      </a:r>
                    </a:p>
                  </a:txBody>
                  <a:tcPr marL="38100" marR="44450" marT="0" marB="0" anchor="ctr"/>
                </a:tc>
                <a:tc>
                  <a:txBody>
                    <a:bodyPr/>
                    <a:lstStyle/>
                    <a:p>
                      <a:pPr marL="228600" algn="l">
                        <a:spcAft>
                          <a:spcPts val="0"/>
                        </a:spcAft>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228600" algn="l">
                        <a:spcAft>
                          <a:spcPts val="0"/>
                        </a:spcAft>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Times New Roman" panose="02020603050405020304" pitchFamily="18" charset="0"/>
                        </a:rPr>
                        <a:t>Stanovisko AOPK ČR </a:t>
                      </a: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228600" algn="l">
                        <a:spcAft>
                          <a:spcPts val="0"/>
                        </a:spcAft>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extLst>
                  <a:ext uri="{0D108BD9-81ED-4DB2-BD59-A6C34878D82A}">
                    <a16:rowId xmlns:a16="http://schemas.microsoft.com/office/drawing/2014/main" val="1024228120"/>
                  </a:ext>
                </a:extLst>
              </a:tr>
              <a:tr h="1464374">
                <a:tc>
                  <a:txBody>
                    <a:bodyPr/>
                    <a:lstStyle/>
                    <a:p>
                      <a:pPr algn="l">
                        <a:spcBef>
                          <a:spcPts val="600"/>
                        </a:spcBef>
                        <a:spcAft>
                          <a:spcPts val="0"/>
                        </a:spcAft>
                      </a:pPr>
                      <a:r>
                        <a:rPr lang="cs-CZ" sz="1400" b="1" kern="1200" dirty="0">
                          <a:solidFill>
                            <a:schemeClr val="dk1"/>
                          </a:solidFill>
                          <a:effectLst/>
                          <a:latin typeface="+mn-lt"/>
                          <a:ea typeface="+mn-ea"/>
                          <a:cs typeface="+mn-cs"/>
                        </a:rPr>
                        <a:t>Projekt vznikl na základě participace s občany.</a:t>
                      </a:r>
                      <a:endParaRPr lang="cs-CZ" sz="1400" dirty="0">
                        <a:effectLst/>
                        <a:latin typeface="+mn-lt"/>
                        <a:ea typeface="Times New Roman" panose="02020603050405020304" pitchFamily="18" charset="0"/>
                      </a:endParaRPr>
                    </a:p>
                  </a:txBody>
                  <a:tcPr marL="38100" marR="44450" marT="0" marB="0" anchor="ctr"/>
                </a:tc>
                <a:tc>
                  <a:txBody>
                    <a:bodyPr/>
                    <a:lstStyle/>
                    <a:p>
                      <a:pPr algn="l">
                        <a:spcBef>
                          <a:spcPts val="600"/>
                        </a:spcBef>
                        <a:spcAft>
                          <a:spcPts val="0"/>
                        </a:spcAft>
                      </a:pPr>
                      <a:r>
                        <a:rPr lang="cs-CZ" sz="1400" dirty="0">
                          <a:effectLst/>
                          <a:latin typeface="Arial" panose="020B0604020202020204" pitchFamily="34" charset="0"/>
                          <a:ea typeface="Times New Roman" panose="02020603050405020304" pitchFamily="18" charset="0"/>
                        </a:rPr>
                        <a:t>ANO – Žadatel doložil, že příprava projektu byla projednána s občany.</a:t>
                      </a:r>
                    </a:p>
                    <a:p>
                      <a:pPr algn="l">
                        <a:spcBef>
                          <a:spcPts val="600"/>
                        </a:spcBef>
                        <a:spcAft>
                          <a:spcPts val="0"/>
                        </a:spcAft>
                      </a:pPr>
                      <a:r>
                        <a:rPr lang="cs-CZ" sz="1400" dirty="0">
                          <a:effectLst/>
                          <a:latin typeface="Arial" panose="020B0604020202020204" pitchFamily="34" charset="0"/>
                          <a:ea typeface="Times New Roman" panose="02020603050405020304" pitchFamily="18" charset="0"/>
                        </a:rPr>
                        <a:t> </a:t>
                      </a:r>
                    </a:p>
                    <a:p>
                      <a:pPr algn="l">
                        <a:spcBef>
                          <a:spcPts val="600"/>
                        </a:spcBef>
                        <a:spcAft>
                          <a:spcPts val="0"/>
                        </a:spcAft>
                      </a:pPr>
                      <a:r>
                        <a:rPr lang="cs-CZ" sz="1400" dirty="0">
                          <a:effectLst/>
                          <a:latin typeface="Arial" panose="020B0604020202020204" pitchFamily="34" charset="0"/>
                          <a:ea typeface="Times New Roman" panose="02020603050405020304" pitchFamily="18" charset="0"/>
                        </a:rPr>
                        <a:t>NE – Žadatel nedoložil, že příprava projektu byla projednána s občany.</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Symbol" panose="05050102010706020507" pitchFamily="18" charset="2"/>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Studie proveditelnosti</a:t>
                      </a:r>
                      <a:endParaRPr lang="cs-CZ" sz="1400" dirty="0">
                        <a:effectLst/>
                        <a:latin typeface="Arial" panose="020B0604020202020204" pitchFamily="34" charset="0"/>
                        <a:ea typeface="Calibri" panose="020F0502020204030204" pitchFamily="34" charset="0"/>
                        <a:cs typeface="Symbol" panose="05050102010706020507" pitchFamily="18" charset="2"/>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Times New Roman" panose="02020603050405020304" pitchFamily="18" charset="0"/>
                          <a:cs typeface="Arial" panose="020B0604020202020204" pitchFamily="34" charset="0"/>
                        </a:rPr>
                        <a:t>Doklad o projednání přípravy projektu s občany (např. pozvánka k veřejné diskusi, zápis, prezenční listina, výstupy dotazníkového šetření), </a:t>
                      </a:r>
                      <a:r>
                        <a:rPr lang="cs-CZ" sz="1400" i="1" dirty="0">
                          <a:effectLst/>
                          <a:latin typeface="Arial" panose="020B0604020202020204" pitchFamily="34" charset="0"/>
                          <a:ea typeface="Times New Roman" panose="02020603050405020304" pitchFamily="18" charset="0"/>
                          <a:cs typeface="Arial" panose="020B0604020202020204" pitchFamily="34" charset="0"/>
                        </a:rPr>
                        <a:t>bude upřesněno ve výzvě</a:t>
                      </a:r>
                      <a:endParaRPr lang="cs-CZ" sz="1400" dirty="0">
                        <a:effectLst/>
                        <a:latin typeface="Arial" panose="020B0604020202020204" pitchFamily="34" charset="0"/>
                        <a:ea typeface="Calibri" panose="020F0502020204030204" pitchFamily="34" charset="0"/>
                        <a:cs typeface="Symbol" panose="05050102010706020507" pitchFamily="18" charset="2"/>
                      </a:endParaRPr>
                    </a:p>
                  </a:txBody>
                  <a:tcPr marL="41275" marR="44450" marT="0" marB="0" anchor="ctr"/>
                </a:tc>
                <a:extLst>
                  <a:ext uri="{0D108BD9-81ED-4DB2-BD59-A6C34878D82A}">
                    <a16:rowId xmlns:a16="http://schemas.microsoft.com/office/drawing/2014/main" val="3711544844"/>
                  </a:ext>
                </a:extLst>
              </a:tr>
            </a:tbl>
          </a:graphicData>
        </a:graphic>
      </p:graphicFrame>
    </p:spTree>
    <p:extLst>
      <p:ext uri="{BB962C8B-B14F-4D97-AF65-F5344CB8AC3E}">
        <p14:creationId xmlns:p14="http://schemas.microsoft.com/office/powerpoint/2010/main" val="26534240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608935595"/>
              </p:ext>
            </p:extLst>
          </p:nvPr>
        </p:nvGraphicFramePr>
        <p:xfrm>
          <a:off x="273132" y="386726"/>
          <a:ext cx="11483439" cy="6324411"/>
        </p:xfrm>
        <a:graphic>
          <a:graphicData uri="http://schemas.openxmlformats.org/drawingml/2006/table">
            <a:tbl>
              <a:tblPr firstRow="1" bandRow="1">
                <a:tableStyleId>{5C22544A-7EE6-4342-B048-85BDC9FD1C3A}</a:tableStyleId>
              </a:tblPr>
              <a:tblGrid>
                <a:gridCol w="5795159">
                  <a:extLst>
                    <a:ext uri="{9D8B030D-6E8A-4147-A177-3AD203B41FA5}">
                      <a16:colId xmlns:a16="http://schemas.microsoft.com/office/drawing/2014/main" val="1047633654"/>
                    </a:ext>
                  </a:extLst>
                </a:gridCol>
                <a:gridCol w="3693226">
                  <a:extLst>
                    <a:ext uri="{9D8B030D-6E8A-4147-A177-3AD203B41FA5}">
                      <a16:colId xmlns:a16="http://schemas.microsoft.com/office/drawing/2014/main" val="1827414393"/>
                    </a:ext>
                  </a:extLst>
                </a:gridCol>
                <a:gridCol w="1995054">
                  <a:extLst>
                    <a:ext uri="{9D8B030D-6E8A-4147-A177-3AD203B41FA5}">
                      <a16:colId xmlns:a16="http://schemas.microsoft.com/office/drawing/2014/main" val="477111824"/>
                    </a:ext>
                  </a:extLst>
                </a:gridCol>
              </a:tblGrid>
              <a:tr h="655131">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4604965">
                <a:tc>
                  <a:txBody>
                    <a:bodyPr/>
                    <a:lstStyle/>
                    <a:p>
                      <a:pPr algn="l">
                        <a:spcBef>
                          <a:spcPts val="600"/>
                        </a:spcBef>
                        <a:spcAft>
                          <a:spcPts val="0"/>
                        </a:spcAft>
                      </a:pPr>
                      <a:r>
                        <a:rPr lang="cs-CZ" sz="1400" b="1">
                          <a:effectLst/>
                          <a:latin typeface="Arial" panose="020B0604020202020204" pitchFamily="34" charset="0"/>
                          <a:ea typeface="Times New Roman" panose="02020603050405020304" pitchFamily="18" charset="0"/>
                        </a:rPr>
                        <a:t>Řešené </a:t>
                      </a:r>
                      <a:r>
                        <a:rPr lang="cs-CZ" sz="1400" b="1" dirty="0">
                          <a:effectLst/>
                          <a:latin typeface="Arial" panose="020B0604020202020204" pitchFamily="34" charset="0"/>
                          <a:ea typeface="Times New Roman" panose="02020603050405020304" pitchFamily="18" charset="0"/>
                        </a:rPr>
                        <a:t>území </a:t>
                      </a:r>
                      <a:r>
                        <a:rPr lang="cs-CZ" sz="1400" b="1">
                          <a:effectLst/>
                          <a:latin typeface="Arial" panose="020B0604020202020204" pitchFamily="34" charset="0"/>
                          <a:ea typeface="Times New Roman" panose="02020603050405020304" pitchFamily="18" charset="0"/>
                        </a:rPr>
                        <a:t>je zpracováno alespoň v jednom </a:t>
                      </a:r>
                      <a:r>
                        <a:rPr lang="cs-CZ" sz="1400" b="1" dirty="0">
                          <a:effectLst/>
                          <a:latin typeface="Arial" panose="020B0604020202020204" pitchFamily="34" charset="0"/>
                          <a:ea typeface="Times New Roman" panose="02020603050405020304" pitchFamily="18" charset="0"/>
                        </a:rPr>
                        <a:t>z následujících dokumentů: </a:t>
                      </a:r>
                      <a:endParaRPr lang="cs-CZ" sz="1400" dirty="0">
                        <a:effectLst/>
                        <a:latin typeface="Arial" panose="020B0604020202020204" pitchFamily="34" charset="0"/>
                        <a:ea typeface="Times New Roman" panose="02020603050405020304" pitchFamily="18" charset="0"/>
                      </a:endParaRPr>
                    </a:p>
                    <a:p>
                      <a:pPr marL="342900" lvl="0" indent="-342900" algn="l">
                        <a:spcAft>
                          <a:spcPts val="0"/>
                        </a:spcAft>
                        <a:buFont typeface="Symbol" panose="05050102010706020507" pitchFamily="18" charset="2"/>
                        <a:buChar char=""/>
                      </a:pPr>
                      <a:r>
                        <a:rPr lang="cs-CZ" sz="1400" b="1">
                          <a:effectLst/>
                          <a:latin typeface="Arial" panose="020B0604020202020204" pitchFamily="34" charset="0"/>
                          <a:ea typeface="Calibri" panose="020F0502020204030204" pitchFamily="34" charset="0"/>
                          <a:cs typeface="Times New Roman" panose="02020603050405020304" pitchFamily="18" charset="0"/>
                        </a:rPr>
                        <a:t>územní studie řešící veřejné prostranství registrovaná v Evidenci územně plánovací činnosti (EÚPČ);</a:t>
                      </a:r>
                    </a:p>
                    <a:p>
                      <a:pPr marL="342900" lvl="0" indent="-342900" algn="l">
                        <a:spcAft>
                          <a:spcPts val="0"/>
                        </a:spcAft>
                        <a:buFont typeface="Symbol" panose="05050102010706020507" pitchFamily="18" charset="2"/>
                        <a:buChar char=""/>
                      </a:pPr>
                      <a:r>
                        <a:rPr lang="cs-CZ" sz="1400" b="1">
                          <a:effectLst/>
                          <a:latin typeface="Arial" panose="020B0604020202020204" pitchFamily="34" charset="0"/>
                          <a:ea typeface="Calibri" panose="020F0502020204030204" pitchFamily="34" charset="0"/>
                          <a:cs typeface="Times New Roman" panose="02020603050405020304" pitchFamily="18" charset="0"/>
                        </a:rPr>
                        <a:t>regulační </a:t>
                      </a:r>
                      <a:r>
                        <a:rPr lang="cs-CZ" sz="1400" b="1" dirty="0">
                          <a:effectLst/>
                          <a:latin typeface="Arial" panose="020B0604020202020204" pitchFamily="34" charset="0"/>
                          <a:ea typeface="Calibri" panose="020F0502020204030204" pitchFamily="34" charset="0"/>
                          <a:cs typeface="Times New Roman" panose="02020603050405020304" pitchFamily="18" charset="0"/>
                        </a:rPr>
                        <a:t>plán;</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b="1">
                          <a:effectLst/>
                          <a:latin typeface="Arial" panose="020B0604020202020204" pitchFamily="34" charset="0"/>
                          <a:ea typeface="Calibri" panose="020F0502020204030204" pitchFamily="34" charset="0"/>
                          <a:cs typeface="Times New Roman" panose="02020603050405020304" pitchFamily="18" charset="0"/>
                        </a:rPr>
                        <a:t>urbanistická (/architektonická) studie (/koncepce) veřejného prostranství zpracovaná autorizovaným architektem České komory architektů (ČKA) nebo vzniklá na základě soutěže uspořádané v souladu se soutěžním řádem ČKA.</a:t>
                      </a:r>
                    </a:p>
                    <a:p>
                      <a:pPr marL="0" lvl="0" indent="0" algn="l">
                        <a:spcAft>
                          <a:spcPts val="0"/>
                        </a:spcAft>
                        <a:buFont typeface="Symbol" panose="05050102010706020507" pitchFamily="18" charset="2"/>
                        <a:buNone/>
                      </a:pPr>
                      <a:endParaRPr lang="cs-CZ" sz="1400" b="1">
                        <a:effectLst/>
                        <a:latin typeface="Arial" panose="020B0604020202020204" pitchFamily="34" charset="0"/>
                        <a:ea typeface="Calibri" panose="020F0502020204030204" pitchFamily="34" charset="0"/>
                        <a:cs typeface="Times New Roman" panose="02020603050405020304" pitchFamily="18" charset="0"/>
                      </a:endParaRPr>
                    </a:p>
                    <a:p>
                      <a:pPr marL="0" lvl="0" indent="0" algn="l">
                        <a:spcAft>
                          <a:spcPts val="0"/>
                        </a:spcAft>
                        <a:buFont typeface="Symbol" panose="05050102010706020507" pitchFamily="18" charset="2"/>
                        <a:buNone/>
                      </a:pPr>
                      <a:r>
                        <a:rPr lang="cs-CZ" sz="1400" b="1">
                          <a:effectLst/>
                          <a:latin typeface="Arial" panose="020B0604020202020204" pitchFamily="34" charset="0"/>
                          <a:ea typeface="Calibri" panose="020F0502020204030204" pitchFamily="34" charset="0"/>
                          <a:cs typeface="Times New Roman" panose="02020603050405020304" pitchFamily="18" charset="0"/>
                        </a:rPr>
                        <a:t>a </a:t>
                      </a:r>
                      <a:r>
                        <a:rPr lang="cs-CZ" sz="1400" b="1" dirty="0">
                          <a:effectLst/>
                          <a:latin typeface="Arial" panose="020B0604020202020204" pitchFamily="34" charset="0"/>
                          <a:ea typeface="Calibri" panose="020F0502020204030204" pitchFamily="34" charset="0"/>
                          <a:cs typeface="Times New Roman" panose="02020603050405020304" pitchFamily="18" charset="0"/>
                        </a:rPr>
                        <a:t>realizace projektu je plánována v řešeném území v souladu s daným dokumentem. </a:t>
                      </a:r>
                    </a:p>
                  </a:txBody>
                  <a:tcPr marL="89535" marR="89535" marT="0" marB="0" anchor="ctr"/>
                </a:tc>
                <a:tc>
                  <a:txBody>
                    <a:bodyPr/>
                    <a:lstStyle/>
                    <a:p>
                      <a:pPr algn="l">
                        <a:spcBef>
                          <a:spcPts val="600"/>
                        </a:spcBef>
                        <a:spcAft>
                          <a:spcPts val="0"/>
                        </a:spcAft>
                      </a:pPr>
                      <a:r>
                        <a:rPr lang="cs-CZ" sz="1400" dirty="0">
                          <a:effectLst/>
                          <a:latin typeface="Arial" panose="020B0604020202020204" pitchFamily="34" charset="0"/>
                          <a:ea typeface="Times New Roman" panose="02020603050405020304" pitchFamily="18" charset="0"/>
                        </a:rPr>
                        <a:t>ANO – Řešené území je zpracováno alespoň v jednom z následujících dokumentů: územní studie řešící veřejné prostranství registrovaná v Evidenci územně plánovací činnosti (EÚPČ); regulační plán; urbanistická (/architektonická) studie (/koncepce) veřejného prostranství zpracovaná autorizovaným architektem České komory architektů (ČKA) nebo vzniklá na základě soutěže uspořádané v souladu se soutěžním řádem ČKA a realizace projektu je plánována v řešeném území v souladu s daným dokumentem.</a:t>
                      </a:r>
                    </a:p>
                    <a:p>
                      <a:pPr algn="l">
                        <a:spcBef>
                          <a:spcPts val="600"/>
                        </a:spcBef>
                        <a:spcAft>
                          <a:spcPts val="0"/>
                        </a:spcAft>
                      </a:pPr>
                      <a:r>
                        <a:rPr lang="cs-CZ" sz="1400" dirty="0">
                          <a:effectLst/>
                          <a:latin typeface="Arial" panose="020B0604020202020204" pitchFamily="34" charset="0"/>
                          <a:ea typeface="Times New Roman" panose="02020603050405020304" pitchFamily="18" charset="0"/>
                        </a:rPr>
                        <a:t>NE – Řešené území není zpracováno alespoň v jednom z následujících dokumentů: územní studie řešící veřejné prostranství registrovaná v Evidenci územně plánovací činnosti (EÚPČ); regulační plán; urbanistická (/architektonická) studie (/koncepce) veřejného prostranství zpracovaná autorizovaným architektem České komory architektů (ČKA) nebo vzniklá na základě soutěže uspořádané v souladu se soutěžním řádem ČKA. Nebo realizace projektu není plánována v řešeném území v souladu s daným dokumentem.</a:t>
                      </a:r>
                      <a:endParaRPr lang="cs-CZ" sz="1000" dirty="0">
                        <a:effectLst/>
                        <a:latin typeface="Arial" panose="020B0604020202020204" pitchFamily="34" charset="0"/>
                        <a:ea typeface="Times New Roman" panose="02020603050405020304" pitchFamily="18" charset="0"/>
                      </a:endParaRPr>
                    </a:p>
                  </a:txBody>
                  <a:tcPr marL="38100" marR="44450" marT="0" marB="0" anchor="ctr"/>
                </a:tc>
                <a:tc>
                  <a:txBody>
                    <a:bodyPr/>
                    <a:lstStyle/>
                    <a:p>
                      <a:pPr marL="228600" algn="l">
                        <a:spcAft>
                          <a:spcPts val="0"/>
                        </a:spcAft>
                      </a:pPr>
                      <a:r>
                        <a:rPr lang="cs-CZ"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cs-CZ" sz="1100" dirty="0">
                        <a:effectLst/>
                        <a:latin typeface="Arial" panose="020B0604020202020204" pitchFamily="34" charset="0"/>
                        <a:ea typeface="Calibri" panose="020F0502020204030204" pitchFamily="34" charset="0"/>
                        <a:cs typeface="Times New Roman" panose="02020603050405020304" pitchFamily="18" charset="0"/>
                      </a:endParaRPr>
                    </a:p>
                    <a:p>
                      <a:pPr marL="228600" algn="l">
                        <a:spcAft>
                          <a:spcPts val="0"/>
                        </a:spcAft>
                      </a:pPr>
                      <a:r>
                        <a:rPr lang="cs-CZ"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cs-CZ" sz="1100" dirty="0">
                        <a:effectLst/>
                        <a:latin typeface="Arial" panose="020B0604020202020204" pitchFamily="34" charset="0"/>
                        <a:ea typeface="Calibri" panose="020F0502020204030204" pitchFamily="34" charset="0"/>
                        <a:cs typeface="Times New Roman" panose="02020603050405020304" pitchFamily="18" charset="0"/>
                      </a:endParaRPr>
                    </a:p>
                    <a:p>
                      <a:pPr marL="228600" algn="l">
                        <a:spcAft>
                          <a:spcPts val="0"/>
                        </a:spcAft>
                      </a:pPr>
                      <a:r>
                        <a:rPr lang="cs-CZ"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cs-CZ" sz="1100" dirty="0">
                        <a:effectLst/>
                        <a:latin typeface="Arial" panose="020B0604020202020204" pitchFamily="34" charset="0"/>
                        <a:ea typeface="Calibri" panose="020F0502020204030204" pitchFamily="34" charset="0"/>
                        <a:cs typeface="Times New Roman" panose="02020603050405020304" pitchFamily="18" charset="0"/>
                      </a:endParaRPr>
                    </a:p>
                    <a:p>
                      <a:pPr marL="228600" algn="l">
                        <a:spcAft>
                          <a:spcPts val="0"/>
                        </a:spcAft>
                      </a:pPr>
                      <a:r>
                        <a:rPr lang="cs-CZ"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cs-CZ" sz="11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Studie proveditelnosti</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Územní studie veřejného prostranství registrovaná v EUPČ</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Regulační plán </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Urbanistická (/architektonická) studie (/koncepce) veřejného prostranství zpracovaná autorizovaným architektem České komory architektů (ČKA) nebo vzniklá na základě soutěže uspořádané v souladu se soutěžním řádem ČKA</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tc>
                <a:extLst>
                  <a:ext uri="{0D108BD9-81ED-4DB2-BD59-A6C34878D82A}">
                    <a16:rowId xmlns:a16="http://schemas.microsoft.com/office/drawing/2014/main" val="3758137674"/>
                  </a:ext>
                </a:extLst>
              </a:tr>
            </a:tbl>
          </a:graphicData>
        </a:graphic>
      </p:graphicFrame>
    </p:spTree>
    <p:extLst>
      <p:ext uri="{BB962C8B-B14F-4D97-AF65-F5344CB8AC3E}">
        <p14:creationId xmlns:p14="http://schemas.microsoft.com/office/powerpoint/2010/main" val="8608682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585381548"/>
              </p:ext>
            </p:extLst>
          </p:nvPr>
        </p:nvGraphicFramePr>
        <p:xfrm>
          <a:off x="273132" y="713984"/>
          <a:ext cx="11483439" cy="5403194"/>
        </p:xfrm>
        <a:graphic>
          <a:graphicData uri="http://schemas.openxmlformats.org/drawingml/2006/table">
            <a:tbl>
              <a:tblPr firstRow="1" bandRow="1">
                <a:tableStyleId>{5C22544A-7EE6-4342-B048-85BDC9FD1C3A}</a:tableStyleId>
              </a:tblPr>
              <a:tblGrid>
                <a:gridCol w="5795159">
                  <a:extLst>
                    <a:ext uri="{9D8B030D-6E8A-4147-A177-3AD203B41FA5}">
                      <a16:colId xmlns:a16="http://schemas.microsoft.com/office/drawing/2014/main" val="1047633654"/>
                    </a:ext>
                  </a:extLst>
                </a:gridCol>
                <a:gridCol w="3443844">
                  <a:extLst>
                    <a:ext uri="{9D8B030D-6E8A-4147-A177-3AD203B41FA5}">
                      <a16:colId xmlns:a16="http://schemas.microsoft.com/office/drawing/2014/main" val="1827414393"/>
                    </a:ext>
                  </a:extLst>
                </a:gridCol>
                <a:gridCol w="2244436">
                  <a:extLst>
                    <a:ext uri="{9D8B030D-6E8A-4147-A177-3AD203B41FA5}">
                      <a16:colId xmlns:a16="http://schemas.microsoft.com/office/drawing/2014/main" val="477111824"/>
                    </a:ext>
                  </a:extLst>
                </a:gridCol>
              </a:tblGrid>
              <a:tr h="447561">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2376184">
                <a:tc>
                  <a:txBody>
                    <a:bodyPr/>
                    <a:lstStyle/>
                    <a:p>
                      <a:pPr algn="l">
                        <a:spcAft>
                          <a:spcPts val="0"/>
                        </a:spcAft>
                      </a:pPr>
                      <a:r>
                        <a:rPr lang="cs-CZ" sz="1400" b="1" kern="1200" dirty="0">
                          <a:solidFill>
                            <a:schemeClr val="dk1"/>
                          </a:solidFill>
                          <a:effectLst/>
                          <a:latin typeface="+mn-lt"/>
                          <a:ea typeface="+mn-ea"/>
                          <a:cs typeface="+mn-cs"/>
                        </a:rPr>
                        <a:t>Dopravní infrastruktura, s výjimkou vyhrazených komunikací pro pěší, na kterou jsou vyčleněny způsobilé výdaje projektu, zaujímá maximálně 40 % rozlohy veřejného prostranství, které je předmětem realizace projektu.</a:t>
                      </a:r>
                      <a:endParaRPr lang="cs-CZ" sz="1400" dirty="0">
                        <a:solidFill>
                          <a:srgbClr val="000000"/>
                        </a:solidFill>
                        <a:effectLst/>
                        <a:latin typeface="Arial" panose="020B0604020202020204" pitchFamily="34" charset="0"/>
                        <a:ea typeface="Times New Roman" panose="02020603050405020304" pitchFamily="18" charset="0"/>
                      </a:endParaRPr>
                    </a:p>
                  </a:txBody>
                  <a:tcPr marL="89535" marR="89535" marT="0" marB="0" anchor="ctr"/>
                </a:tc>
                <a:tc>
                  <a:txBody>
                    <a:bodyPr/>
                    <a:lstStyle/>
                    <a:p>
                      <a:pPr marL="0" algn="l" defTabSz="914400" rtl="0" eaLnBrk="1" latinLnBrk="0" hangingPunct="1">
                        <a:spcBef>
                          <a:spcPts val="600"/>
                        </a:spcBef>
                        <a:spcAft>
                          <a:spcPts val="0"/>
                        </a:spcAft>
                        <a:tabLst>
                          <a:tab pos="3457575" algn="l"/>
                        </a:tabLst>
                      </a:pPr>
                      <a:r>
                        <a:rPr lang="cs-CZ" sz="1400" kern="1200" dirty="0">
                          <a:solidFill>
                            <a:schemeClr val="dk1"/>
                          </a:solidFill>
                          <a:effectLst/>
                          <a:latin typeface="Arial" panose="020B0604020202020204" pitchFamily="34" charset="0"/>
                          <a:ea typeface="Calibri" panose="020F0502020204030204" pitchFamily="34" charset="0"/>
                          <a:cs typeface="+mn-cs"/>
                        </a:rPr>
                        <a:t>ANO – Dopravní infrastruktura (definovaná ve výzvě), s výjimkou vyhrazených komunikací pro pěší, na kterou jsou vyčleněny způsobilé výdaje projektu, zaujímá maximálně 40 % rozlohy veřejného prostranství, které je předmětem realizace projektu.</a:t>
                      </a:r>
                    </a:p>
                    <a:p>
                      <a:pPr marL="0" algn="l" defTabSz="914400" rtl="0" eaLnBrk="1" latinLnBrk="0" hangingPunct="1">
                        <a:spcBef>
                          <a:spcPts val="600"/>
                        </a:spcBef>
                        <a:spcAft>
                          <a:spcPts val="0"/>
                        </a:spcAft>
                        <a:tabLst>
                          <a:tab pos="3457575" algn="l"/>
                        </a:tabLst>
                      </a:pPr>
                      <a:r>
                        <a:rPr lang="cs-CZ" sz="1400" kern="1200" dirty="0">
                          <a:solidFill>
                            <a:schemeClr val="dk1"/>
                          </a:solidFill>
                          <a:effectLst/>
                          <a:latin typeface="Arial" panose="020B0604020202020204" pitchFamily="34" charset="0"/>
                          <a:ea typeface="Calibri" panose="020F0502020204030204" pitchFamily="34" charset="0"/>
                          <a:cs typeface="+mn-cs"/>
                        </a:rPr>
                        <a:t> NE – Dopravní infrastruktura (definovaná ve výzvě), s výjimkou vyhrazených komunikací pro pěší, na kterou jsou vyčleněny způsobilé výdaje projektu, zaujímá více než 40 % rozlohy veřejného prostranství, které je předmětem realizace projektu.</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Žádost o podporu</a:t>
                      </a: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Studie proveditelnosti</a:t>
                      </a: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Územní studie řešící veřejné prostranství   </a:t>
                      </a: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Regulační plán</a:t>
                      </a: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Urbanistická (/architektonická) studie (/koncepce) veřejného prostranství zpracovaná autorizovaným architektem České komory architektů (ČKA) nebo vzniklá na základě soutěže uspořádané v souladu se soutěžním řádem ČKA</a:t>
                      </a: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extLst>
                  <a:ext uri="{0D108BD9-81ED-4DB2-BD59-A6C34878D82A}">
                    <a16:rowId xmlns:a16="http://schemas.microsoft.com/office/drawing/2014/main" val="3758137674"/>
                  </a:ext>
                </a:extLst>
              </a:tr>
              <a:tr h="1699874">
                <a:tc>
                  <a:txBody>
                    <a:bodyPr/>
                    <a:lstStyle/>
                    <a:p>
                      <a:pPr algn="l">
                        <a:spcAft>
                          <a:spcPts val="0"/>
                        </a:spcAft>
                      </a:pPr>
                      <a:r>
                        <a:rPr lang="cs-CZ" sz="1400" b="1" kern="1200" dirty="0">
                          <a:solidFill>
                            <a:schemeClr val="dk1"/>
                          </a:solidFill>
                          <a:effectLst/>
                          <a:latin typeface="+mn-lt"/>
                          <a:ea typeface="+mn-ea"/>
                          <a:cs typeface="+mn-cs"/>
                        </a:rPr>
                        <a:t>Projekt není zaměřen na řešení infrastruktury silnic I., II. a III. třídy.</a:t>
                      </a:r>
                      <a:endParaRPr lang="cs-CZ" sz="1400" dirty="0">
                        <a:solidFill>
                          <a:srgbClr val="000000"/>
                        </a:solidFill>
                        <a:effectLst/>
                        <a:latin typeface="Arial" panose="020B0604020202020204" pitchFamily="34" charset="0"/>
                        <a:ea typeface="Times New Roman" panose="02020603050405020304" pitchFamily="18" charset="0"/>
                      </a:endParaRPr>
                    </a:p>
                  </a:txBody>
                  <a:tcPr marL="89535" marR="89535" marT="0" marB="0" anchor="ctr"/>
                </a:tc>
                <a:tc>
                  <a:txBody>
                    <a:bodyPr/>
                    <a:lstStyle/>
                    <a:p>
                      <a:pPr marL="0" algn="l" defTabSz="914400" rtl="0" eaLnBrk="1" latinLnBrk="0" hangingPunct="1">
                        <a:spcBef>
                          <a:spcPts val="600"/>
                        </a:spcBef>
                        <a:spcAft>
                          <a:spcPts val="0"/>
                        </a:spcAft>
                        <a:tabLst>
                          <a:tab pos="3457575" algn="l"/>
                        </a:tabLst>
                      </a:pPr>
                      <a:r>
                        <a:rPr lang="cs-CZ" sz="1400" kern="1200" dirty="0">
                          <a:solidFill>
                            <a:schemeClr val="dk1"/>
                          </a:solidFill>
                          <a:effectLst/>
                          <a:latin typeface="Arial" panose="020B0604020202020204" pitchFamily="34" charset="0"/>
                          <a:ea typeface="Calibri" panose="020F0502020204030204" pitchFamily="34" charset="0"/>
                          <a:cs typeface="+mn-cs"/>
                        </a:rPr>
                        <a:t>ANO – Způsobilé výdaje projektu neobsahují investice do silnic I. třídy, II. třídy a III. třídy.</a:t>
                      </a:r>
                    </a:p>
                    <a:p>
                      <a:pPr marL="0" algn="l" defTabSz="914400" rtl="0" eaLnBrk="1" latinLnBrk="0" hangingPunct="1">
                        <a:spcBef>
                          <a:spcPts val="600"/>
                        </a:spcBef>
                        <a:spcAft>
                          <a:spcPts val="0"/>
                        </a:spcAft>
                        <a:tabLst>
                          <a:tab pos="3457575" algn="l"/>
                        </a:tabLst>
                      </a:pPr>
                      <a:r>
                        <a:rPr lang="cs-CZ" sz="1400" kern="1200" dirty="0">
                          <a:solidFill>
                            <a:schemeClr val="dk1"/>
                          </a:solidFill>
                          <a:effectLst/>
                          <a:latin typeface="Arial" panose="020B0604020202020204" pitchFamily="34" charset="0"/>
                          <a:ea typeface="Calibri" panose="020F0502020204030204" pitchFamily="34" charset="0"/>
                          <a:cs typeface="+mn-cs"/>
                        </a:rPr>
                        <a:t> NE – Způsobilé výdaje projektu obsahují investice do silnic I. třídy, II. třídy a III. třídy.</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Žádost o podporu</a:t>
                      </a: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Studie proveditelnosti</a:t>
                      </a: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extLst>
                  <a:ext uri="{0D108BD9-81ED-4DB2-BD59-A6C34878D82A}">
                    <a16:rowId xmlns:a16="http://schemas.microsoft.com/office/drawing/2014/main" val="1407095957"/>
                  </a:ext>
                </a:extLst>
              </a:tr>
            </a:tbl>
          </a:graphicData>
        </a:graphic>
      </p:graphicFrame>
    </p:spTree>
    <p:extLst>
      <p:ext uri="{BB962C8B-B14F-4D97-AF65-F5344CB8AC3E}">
        <p14:creationId xmlns:p14="http://schemas.microsoft.com/office/powerpoint/2010/main" val="6832752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fontScale="90000"/>
          </a:bodyPr>
          <a:lstStyle/>
          <a:p>
            <a:pPr algn="ctr"/>
            <a:r>
              <a:rPr lang="cs-CZ" dirty="0"/>
              <a:t>Specifická kritéria přijatelnosti pro SC 6.1 – Regionální doprava a mobilita</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272076114"/>
              </p:ext>
            </p:extLst>
          </p:nvPr>
        </p:nvGraphicFramePr>
        <p:xfrm>
          <a:off x="415636" y="1652482"/>
          <a:ext cx="11021292" cy="3717605"/>
        </p:xfrm>
        <a:graphic>
          <a:graphicData uri="http://schemas.openxmlformats.org/drawingml/2006/table">
            <a:tbl>
              <a:tblPr firstRow="1" bandRow="1">
                <a:tableStyleId>{5C22544A-7EE6-4342-B048-85BDC9FD1C3A}</a:tableStyleId>
              </a:tblPr>
              <a:tblGrid>
                <a:gridCol w="5655980">
                  <a:extLst>
                    <a:ext uri="{9D8B030D-6E8A-4147-A177-3AD203B41FA5}">
                      <a16:colId xmlns:a16="http://schemas.microsoft.com/office/drawing/2014/main" val="1047633654"/>
                    </a:ext>
                  </a:extLst>
                </a:gridCol>
                <a:gridCol w="3547397">
                  <a:extLst>
                    <a:ext uri="{9D8B030D-6E8A-4147-A177-3AD203B41FA5}">
                      <a16:colId xmlns:a16="http://schemas.microsoft.com/office/drawing/2014/main" val="1827414393"/>
                    </a:ext>
                  </a:extLst>
                </a:gridCol>
                <a:gridCol w="1817915">
                  <a:extLst>
                    <a:ext uri="{9D8B030D-6E8A-4147-A177-3AD203B41FA5}">
                      <a16:colId xmlns:a16="http://schemas.microsoft.com/office/drawing/2014/main" val="477111824"/>
                    </a:ext>
                  </a:extLst>
                </a:gridCol>
              </a:tblGrid>
              <a:tr h="639614">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077525">
                <a:tc>
                  <a:txBody>
                    <a:bodyPr/>
                    <a:lstStyle/>
                    <a:p>
                      <a:pPr marL="0" indent="0">
                        <a:lnSpc>
                          <a:spcPct val="115000"/>
                        </a:lnSpc>
                        <a:spcAft>
                          <a:spcPts val="0"/>
                        </a:spcAft>
                      </a:pPr>
                      <a:r>
                        <a:rPr lang="cs-CZ" sz="1400" b="1" kern="1200" dirty="0">
                          <a:solidFill>
                            <a:schemeClr val="dk1"/>
                          </a:solidFill>
                          <a:effectLst/>
                          <a:latin typeface="+mn-lt"/>
                          <a:ea typeface="+mn-ea"/>
                          <a:cs typeface="Times New Roman" panose="02020603050405020304" pitchFamily="18" charset="0"/>
                        </a:rPr>
                        <a:t>K projektu realizovanému v obci s více než 40 tis. obyvateli žadatel dokládá soulad s Plánem udržitelné městské mobility</a:t>
                      </a:r>
                      <a:r>
                        <a:rPr lang="cs-CZ" sz="1400" b="1" kern="1200" dirty="0">
                          <a:solidFill>
                            <a:schemeClr val="dk1"/>
                          </a:solidFill>
                          <a:effectLst/>
                          <a:latin typeface="+mn-lt"/>
                          <a:ea typeface="+mn-ea"/>
                          <a:cs typeface="+mn-cs"/>
                        </a:rPr>
                        <a:t>.</a:t>
                      </a:r>
                      <a:endParaRPr lang="cs-CZ" sz="14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l">
                        <a:spcBef>
                          <a:spcPts val="600"/>
                        </a:spcBef>
                        <a:spcAft>
                          <a:spcPts val="0"/>
                        </a:spcAft>
                      </a:pPr>
                      <a:r>
                        <a:rPr lang="cs-CZ" sz="1400" dirty="0">
                          <a:effectLst/>
                          <a:latin typeface="Arial" panose="020B0604020202020204" pitchFamily="34" charset="0"/>
                          <a:ea typeface="Times New Roman" panose="02020603050405020304" pitchFamily="18" charset="0"/>
                        </a:rPr>
                        <a:t>ANO – Ze žádosti o podporu a povinných příloh vyplývá soulad projektu s plánem udržitelné městské mobility.</a:t>
                      </a:r>
                    </a:p>
                    <a:p>
                      <a:pPr algn="l">
                        <a:spcBef>
                          <a:spcPts val="600"/>
                        </a:spcBef>
                        <a:spcAft>
                          <a:spcPts val="0"/>
                        </a:spcAft>
                      </a:pPr>
                      <a:r>
                        <a:rPr lang="cs-CZ" sz="1400" dirty="0">
                          <a:effectLst/>
                          <a:latin typeface="Arial" panose="020B0604020202020204" pitchFamily="34" charset="0"/>
                          <a:ea typeface="Times New Roman" panose="02020603050405020304" pitchFamily="18" charset="0"/>
                        </a:rPr>
                        <a:t>NE – Ze žádosti o podporu a povinných příloh nevyplývá soulad projektu s plánem udržitelné městské mobility.</a:t>
                      </a:r>
                    </a:p>
                    <a:p>
                      <a:pPr algn="l">
                        <a:spcBef>
                          <a:spcPts val="600"/>
                        </a:spcBef>
                        <a:spcAft>
                          <a:spcPts val="0"/>
                        </a:spcAft>
                      </a:pPr>
                      <a:r>
                        <a:rPr lang="cs-CZ" sz="1400" dirty="0">
                          <a:effectLst/>
                          <a:latin typeface="Arial" panose="020B0604020202020204" pitchFamily="34" charset="0"/>
                          <a:ea typeface="Times New Roman" panose="02020603050405020304" pitchFamily="18" charset="0"/>
                        </a:rPr>
                        <a:t>NERELEVANTNÍ – Projekt je realizován pouze v obci/obcích s maximálním počtem 40 tis. obyvatel k 1. 1. 2021.</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Plán udržitelné městské mobility příslušného města</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Studie proveditelnosti</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35776486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2637623200"/>
              </p:ext>
            </p:extLst>
          </p:nvPr>
        </p:nvGraphicFramePr>
        <p:xfrm>
          <a:off x="524256" y="904188"/>
          <a:ext cx="11232315" cy="4518339"/>
        </p:xfrm>
        <a:graphic>
          <a:graphicData uri="http://schemas.openxmlformats.org/drawingml/2006/table">
            <a:tbl>
              <a:tblPr firstRow="1" bandRow="1">
                <a:tableStyleId>{5C22544A-7EE6-4342-B048-85BDC9FD1C3A}</a:tableStyleId>
              </a:tblPr>
              <a:tblGrid>
                <a:gridCol w="5290068">
                  <a:extLst>
                    <a:ext uri="{9D8B030D-6E8A-4147-A177-3AD203B41FA5}">
                      <a16:colId xmlns:a16="http://schemas.microsoft.com/office/drawing/2014/main" val="1047633654"/>
                    </a:ext>
                  </a:extLst>
                </a:gridCol>
                <a:gridCol w="3971152">
                  <a:extLst>
                    <a:ext uri="{9D8B030D-6E8A-4147-A177-3AD203B41FA5}">
                      <a16:colId xmlns:a16="http://schemas.microsoft.com/office/drawing/2014/main" val="1827414393"/>
                    </a:ext>
                  </a:extLst>
                </a:gridCol>
                <a:gridCol w="1971095">
                  <a:extLst>
                    <a:ext uri="{9D8B030D-6E8A-4147-A177-3AD203B41FA5}">
                      <a16:colId xmlns:a16="http://schemas.microsoft.com/office/drawing/2014/main" val="477111824"/>
                    </a:ext>
                  </a:extLst>
                </a:gridCol>
              </a:tblGrid>
              <a:tr h="668580">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849759">
                <a:tc>
                  <a:txBody>
                    <a:bodyPr/>
                    <a:lstStyle/>
                    <a:p>
                      <a:pPr marL="0" indent="0" algn="l" defTabSz="914400" rtl="0" eaLnBrk="1" latinLnBrk="0" hangingPunct="1">
                        <a:lnSpc>
                          <a:spcPct val="115000"/>
                        </a:lnSpc>
                        <a:spcBef>
                          <a:spcPts val="600"/>
                        </a:spcBef>
                        <a:spcAft>
                          <a:spcPts val="0"/>
                        </a:spcAft>
                      </a:pPr>
                      <a:r>
                        <a:rPr lang="cs-CZ" sz="1400" b="1" kern="1200" dirty="0">
                          <a:solidFill>
                            <a:schemeClr val="dk1"/>
                          </a:solidFill>
                          <a:effectLst/>
                          <a:latin typeface="+mn-lt"/>
                          <a:ea typeface="+mn-ea"/>
                          <a:cs typeface="Times New Roman" panose="02020603050405020304" pitchFamily="18" charset="0"/>
                        </a:rPr>
                        <a:t>K projektu realizovanému v obci se 40 tis. a méně obyvateli žadatel dokládá soulad s Plánem udržitelné městské mobility nebo Plánem dopravní obslužnosti města či kraje nebo jinou strategií příslušného dopravního módu schvalovanou samosprávou.</a:t>
                      </a:r>
                    </a:p>
                  </a:txBody>
                  <a:tcPr marL="89535" marR="89535" marT="0" marB="0" anchor="ctr"/>
                </a:tc>
                <a:tc>
                  <a:txBody>
                    <a:bodyPr/>
                    <a:lstStyle/>
                    <a:p>
                      <a:pPr algn="l">
                        <a:spcBef>
                          <a:spcPts val="600"/>
                        </a:spcBef>
                        <a:spcAft>
                          <a:spcPts val="0"/>
                        </a:spcAft>
                      </a:pPr>
                      <a:r>
                        <a:rPr lang="cs-CZ" sz="1400" dirty="0">
                          <a:effectLst/>
                          <a:latin typeface="+mn-lt"/>
                          <a:ea typeface="Times New Roman" panose="02020603050405020304" pitchFamily="18" charset="0"/>
                        </a:rPr>
                        <a:t>ANO – Ze žádosti o podporu a povinných příloh vyplývá soulad projektu s plánem udržitelné městské mobility nebo plánem dopravní obslužnosti města či kraje nebo jinou strategií příslušného dopravního módu schvalovanou samosprávou. </a:t>
                      </a:r>
                    </a:p>
                    <a:p>
                      <a:pPr algn="l">
                        <a:spcBef>
                          <a:spcPts val="600"/>
                        </a:spcBef>
                        <a:spcAft>
                          <a:spcPts val="0"/>
                        </a:spcAft>
                      </a:pPr>
                      <a:r>
                        <a:rPr lang="cs-CZ" sz="1400" dirty="0">
                          <a:effectLst/>
                          <a:latin typeface="+mn-lt"/>
                          <a:ea typeface="Times New Roman" panose="02020603050405020304" pitchFamily="18" charset="0"/>
                        </a:rPr>
                        <a:t>NE – Ze žádosti o podporu a povinných příloh nevyplývá soulad projektu s plánem udržitelné městské mobility, ani plánem dopravní obslužnosti města či kraje, ani jinou strategií příslušného dopravního módu schvalovanou samosprávou.</a:t>
                      </a:r>
                    </a:p>
                    <a:p>
                      <a:pPr algn="l">
                        <a:spcBef>
                          <a:spcPts val="600"/>
                        </a:spcBef>
                        <a:spcAft>
                          <a:spcPts val="0"/>
                        </a:spcAft>
                      </a:pPr>
                      <a:r>
                        <a:rPr lang="cs-CZ" sz="1400" dirty="0">
                          <a:effectLst/>
                          <a:latin typeface="+mn-lt"/>
                          <a:ea typeface="Times New Roman" panose="02020603050405020304" pitchFamily="18" charset="0"/>
                        </a:rPr>
                        <a:t>NERELEVANTNÍ – Projekt je realizován pouze v obci/obcích s více než 40 tis. obyvateli k 1. 1. 2021.  </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Plán udržitelné městské mobility příslušného města</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Times New Roman" panose="02020603050405020304" pitchFamily="18" charset="0"/>
                        </a:rPr>
                        <a:t>Plán dopravní obslužnosti příslušného města či kraje</a:t>
                      </a: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Times New Roman" panose="02020603050405020304" pitchFamily="18" charset="0"/>
                        </a:rPr>
                        <a:t>Jiná strategie příslušného dopravního módu schvalovaná samosprávou</a:t>
                      </a: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Times New Roman" panose="02020603050405020304" pitchFamily="18" charset="0"/>
                        </a:rPr>
                        <a:t>Studie proveditelnosti</a:t>
                      </a:r>
                    </a:p>
                  </a:txBody>
                  <a:tcPr marL="41275" marR="44450" marT="0" marB="0" anchor="ctr"/>
                </a:tc>
                <a:extLst>
                  <a:ext uri="{0D108BD9-81ED-4DB2-BD59-A6C34878D82A}">
                    <a16:rowId xmlns:a16="http://schemas.microsoft.com/office/drawing/2014/main" val="3758137674"/>
                  </a:ext>
                </a:extLst>
              </a:tr>
            </a:tbl>
          </a:graphicData>
        </a:graphic>
      </p:graphicFrame>
    </p:spTree>
    <p:extLst>
      <p:ext uri="{BB962C8B-B14F-4D97-AF65-F5344CB8AC3E}">
        <p14:creationId xmlns:p14="http://schemas.microsoft.com/office/powerpoint/2010/main" val="41135593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1982495079"/>
              </p:ext>
            </p:extLst>
          </p:nvPr>
        </p:nvGraphicFramePr>
        <p:xfrm>
          <a:off x="273132" y="1105870"/>
          <a:ext cx="11483439" cy="4642658"/>
        </p:xfrm>
        <a:graphic>
          <a:graphicData uri="http://schemas.openxmlformats.org/drawingml/2006/table">
            <a:tbl>
              <a:tblPr firstRow="1" bandRow="1">
                <a:tableStyleId>{5C22544A-7EE6-4342-B048-85BDC9FD1C3A}</a:tableStyleId>
              </a:tblPr>
              <a:tblGrid>
                <a:gridCol w="5798484">
                  <a:extLst>
                    <a:ext uri="{9D8B030D-6E8A-4147-A177-3AD203B41FA5}">
                      <a16:colId xmlns:a16="http://schemas.microsoft.com/office/drawing/2014/main" val="1047633654"/>
                    </a:ext>
                  </a:extLst>
                </a:gridCol>
                <a:gridCol w="3986784">
                  <a:extLst>
                    <a:ext uri="{9D8B030D-6E8A-4147-A177-3AD203B41FA5}">
                      <a16:colId xmlns:a16="http://schemas.microsoft.com/office/drawing/2014/main" val="1827414393"/>
                    </a:ext>
                  </a:extLst>
                </a:gridCol>
                <a:gridCol w="1698171">
                  <a:extLst>
                    <a:ext uri="{9D8B030D-6E8A-4147-A177-3AD203B41FA5}">
                      <a16:colId xmlns:a16="http://schemas.microsoft.com/office/drawing/2014/main" val="477111824"/>
                    </a:ext>
                  </a:extLst>
                </a:gridCol>
              </a:tblGrid>
              <a:tr h="649778">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849759">
                <a:tc>
                  <a:txBody>
                    <a:bodyPr/>
                    <a:lstStyle/>
                    <a:p>
                      <a:pPr algn="l">
                        <a:spcBef>
                          <a:spcPts val="600"/>
                        </a:spcBef>
                        <a:spcAft>
                          <a:spcPts val="0"/>
                        </a:spcAft>
                      </a:pPr>
                      <a:r>
                        <a:rPr lang="cs-CZ" sz="1400" b="1" dirty="0">
                          <a:effectLst/>
                          <a:latin typeface="+mn-lt"/>
                          <a:ea typeface="Times New Roman" panose="02020603050405020304" pitchFamily="18" charset="0"/>
                        </a:rPr>
                        <a:t>Infrastruktura/výstupy projektu nejsou zranitelné z hlediska potenciálních dlouhodobých důsledků změny klimatu a úroveň emisí skleníkových plynů, které při projektů vzniknou, je v souladu s cílem klimatické neutrality do roku 2050.</a:t>
                      </a:r>
                      <a:endParaRPr lang="cs-CZ" sz="1400" dirty="0">
                        <a:effectLst/>
                        <a:latin typeface="+mn-lt"/>
                        <a:ea typeface="Times New Roman" panose="02020603050405020304" pitchFamily="18" charset="0"/>
                      </a:endParaRPr>
                    </a:p>
                  </a:txBody>
                  <a:tcPr marL="38100" marR="44450" marT="0" marB="0" anchor="ctr"/>
                </a:tc>
                <a:tc>
                  <a:txBody>
                    <a:bodyPr/>
                    <a:lstStyle/>
                    <a:p>
                      <a:pPr marL="0" algn="l" defTabSz="914400" rtl="0" eaLnBrk="1" latinLnBrk="0" hangingPunct="1">
                        <a:spcBef>
                          <a:spcPts val="600"/>
                        </a:spcBef>
                        <a:spcAft>
                          <a:spcPts val="0"/>
                        </a:spcAft>
                        <a:tabLst>
                          <a:tab pos="3457575" algn="l"/>
                        </a:tabLst>
                      </a:pPr>
                      <a:r>
                        <a:rPr lang="cs-CZ" sz="1400" kern="1200" dirty="0">
                          <a:solidFill>
                            <a:schemeClr val="dk1"/>
                          </a:solidFill>
                          <a:effectLst/>
                          <a:latin typeface="+mn-lt"/>
                          <a:ea typeface="Calibri" panose="020F0502020204030204" pitchFamily="34" charset="0"/>
                          <a:cs typeface="+mn-cs"/>
                        </a:rPr>
                        <a:t>ANO – Z dokumentace k prověřování z hlediska klimatického dopadu vyplývá, že infrastruktura/výstupy projektu nejsou zranitelné z hlediska potenciálních dlouhodobých důsledků změny klimatu a úroveň emisí skleníkových plynů, které při projektů vzniknou, je v souladu s cílem klimatické neutrality do roku 2050.</a:t>
                      </a:r>
                    </a:p>
                    <a:p>
                      <a:pPr marL="0" algn="l" defTabSz="914400" rtl="0" eaLnBrk="1" latinLnBrk="0" hangingPunct="1">
                        <a:spcBef>
                          <a:spcPts val="600"/>
                        </a:spcBef>
                        <a:spcAft>
                          <a:spcPts val="0"/>
                        </a:spcAft>
                        <a:tabLst>
                          <a:tab pos="3457575" algn="l"/>
                        </a:tabLst>
                      </a:pPr>
                      <a:r>
                        <a:rPr lang="cs-CZ" sz="1400" kern="1200" dirty="0">
                          <a:solidFill>
                            <a:schemeClr val="dk1"/>
                          </a:solidFill>
                          <a:effectLst/>
                          <a:latin typeface="+mn-lt"/>
                          <a:ea typeface="Calibri" panose="020F0502020204030204" pitchFamily="34" charset="0"/>
                          <a:cs typeface="+mn-cs"/>
                        </a:rPr>
                        <a:t>NE – Z dokumentace k prověřování z hlediska klimatického dopadu nevyplývá, že infrastruktura/výstupy projektu nejsou zranitelné z hlediska potenciálních dlouhodobých důsledků změny klimatu nebo že úroveň emisí skleníkových plynů, které při projektů vzniknou, je v souladu s cílem klimatické neutrality do roku 2050.</a:t>
                      </a:r>
                    </a:p>
                    <a:p>
                      <a:pPr marL="0" marR="0" lvl="0" indent="0" algn="l" defTabSz="914400" rtl="0" eaLnBrk="1" fontAlgn="auto" latinLnBrk="0" hangingPunct="1">
                        <a:lnSpc>
                          <a:spcPct val="100000"/>
                        </a:lnSpc>
                        <a:spcBef>
                          <a:spcPts val="600"/>
                        </a:spcBef>
                        <a:spcAft>
                          <a:spcPts val="0"/>
                        </a:spcAft>
                        <a:buClrTx/>
                        <a:buSzTx/>
                        <a:buFontTx/>
                        <a:buNone/>
                        <a:tabLst>
                          <a:tab pos="3457575" algn="l"/>
                        </a:tabLst>
                        <a:defRPr/>
                      </a:pPr>
                      <a:r>
                        <a:rPr lang="cs-CZ" sz="1400" dirty="0">
                          <a:effectLst/>
                          <a:latin typeface="+mn-lt"/>
                          <a:ea typeface="Times New Roman" panose="02020603050405020304" pitchFamily="18" charset="0"/>
                        </a:rPr>
                        <a:t>NERELEVANTNÍ – Dle podmínek stanovených výzvou se prověřování z hlediska klimatického dopadu nemusí provádět.</a:t>
                      </a:r>
                      <a:endParaRPr lang="cs-CZ" sz="1400" kern="1200" dirty="0">
                        <a:solidFill>
                          <a:schemeClr val="dk1"/>
                        </a:solidFill>
                        <a:effectLst/>
                        <a:latin typeface="+mn-lt"/>
                        <a:ea typeface="Calibri" panose="020F0502020204030204" pitchFamily="34" charset="0"/>
                        <a:cs typeface="+mn-cs"/>
                      </a:endParaRPr>
                    </a:p>
                  </a:txBody>
                  <a:tcPr marL="38100" marR="44450" marT="0" marB="0" anchor="ctr"/>
                </a:tc>
                <a:tc>
                  <a:txBody>
                    <a:bodyPr/>
                    <a:lstStyle/>
                    <a:p>
                      <a:pPr marL="342900" lvl="0" indent="-342900" algn="l">
                        <a:spcBef>
                          <a:spcPts val="600"/>
                        </a:spcBef>
                        <a:spcAft>
                          <a:spcPts val="0"/>
                        </a:spcAft>
                        <a:buFont typeface="Symbol" panose="05050102010706020507" pitchFamily="18" charset="2"/>
                        <a:buChar char=""/>
                        <a:tabLst>
                          <a:tab pos="3457575" algn="l"/>
                        </a:tabLst>
                      </a:pPr>
                      <a:r>
                        <a:rPr lang="cs-CZ" sz="1400" dirty="0">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Symbol" panose="05050102010706020507" pitchFamily="18" charset="2"/>
                      </a:endParaRPr>
                    </a:p>
                    <a:p>
                      <a:pPr marL="342900" lvl="0" indent="-342900" algn="l">
                        <a:spcBef>
                          <a:spcPts val="600"/>
                        </a:spcBef>
                        <a:spcAft>
                          <a:spcPts val="0"/>
                        </a:spcAft>
                        <a:buFont typeface="Symbol" panose="05050102010706020507" pitchFamily="18" charset="2"/>
                        <a:buChar char=""/>
                        <a:tabLst>
                          <a:tab pos="3457575" algn="l"/>
                        </a:tabLst>
                      </a:pPr>
                      <a:r>
                        <a:rPr lang="cs-CZ" sz="1400" dirty="0">
                          <a:effectLst/>
                          <a:latin typeface="+mn-lt"/>
                          <a:ea typeface="Calibri" panose="020F0502020204030204" pitchFamily="34" charset="0"/>
                          <a:cs typeface="Arial" panose="020B0604020202020204" pitchFamily="34" charset="0"/>
                        </a:rPr>
                        <a:t>Dokumentace k prověřování z hlediska klimatického dopadu</a:t>
                      </a:r>
                      <a:endParaRPr lang="cs-CZ" sz="1400" dirty="0">
                        <a:effectLst/>
                        <a:latin typeface="+mn-lt"/>
                        <a:ea typeface="Calibri" panose="020F0502020204030204" pitchFamily="34" charset="0"/>
                        <a:cs typeface="Symbol" panose="05050102010706020507" pitchFamily="18" charset="2"/>
                      </a:endParaRPr>
                    </a:p>
                  </a:txBody>
                  <a:tcPr marL="41275" marR="44450" marT="0" marB="0" anchor="ctr"/>
                </a:tc>
                <a:extLst>
                  <a:ext uri="{0D108BD9-81ED-4DB2-BD59-A6C34878D82A}">
                    <a16:rowId xmlns:a16="http://schemas.microsoft.com/office/drawing/2014/main" val="3758137674"/>
                  </a:ext>
                </a:extLst>
              </a:tr>
            </a:tbl>
          </a:graphicData>
        </a:graphic>
      </p:graphicFrame>
    </p:spTree>
    <p:extLst>
      <p:ext uri="{BB962C8B-B14F-4D97-AF65-F5344CB8AC3E}">
        <p14:creationId xmlns:p14="http://schemas.microsoft.com/office/powerpoint/2010/main" val="28262502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243840"/>
            <a:ext cx="10515600" cy="796804"/>
          </a:xfrm>
        </p:spPr>
        <p:txBody>
          <a:bodyPr>
            <a:noAutofit/>
          </a:bodyPr>
          <a:lstStyle/>
          <a:p>
            <a:pPr algn="ctr"/>
            <a:r>
              <a:rPr lang="cs-CZ" sz="2800" dirty="0"/>
              <a:t>Aktivita NÍZKOEMISNÍ A BEZEMISNÍ VOZIDLA PRO VEŘEJNOU DOPRAVU</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332508" y="1260596"/>
          <a:ext cx="11021292" cy="4494028"/>
        </p:xfrm>
        <a:graphic>
          <a:graphicData uri="http://schemas.openxmlformats.org/drawingml/2006/table">
            <a:tbl>
              <a:tblPr firstRow="1" bandRow="1">
                <a:tableStyleId>{5C22544A-7EE6-4342-B048-85BDC9FD1C3A}</a:tableStyleId>
              </a:tblPr>
              <a:tblGrid>
                <a:gridCol w="5434308">
                  <a:extLst>
                    <a:ext uri="{9D8B030D-6E8A-4147-A177-3AD203B41FA5}">
                      <a16:colId xmlns:a16="http://schemas.microsoft.com/office/drawing/2014/main" val="1047633654"/>
                    </a:ext>
                  </a:extLst>
                </a:gridCol>
                <a:gridCol w="3769069">
                  <a:extLst>
                    <a:ext uri="{9D8B030D-6E8A-4147-A177-3AD203B41FA5}">
                      <a16:colId xmlns:a16="http://schemas.microsoft.com/office/drawing/2014/main" val="1827414393"/>
                    </a:ext>
                  </a:extLst>
                </a:gridCol>
                <a:gridCol w="1817915">
                  <a:extLst>
                    <a:ext uri="{9D8B030D-6E8A-4147-A177-3AD203B41FA5}">
                      <a16:colId xmlns:a16="http://schemas.microsoft.com/office/drawing/2014/main" val="477111824"/>
                    </a:ext>
                  </a:extLst>
                </a:gridCol>
              </a:tblGrid>
              <a:tr h="696491">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797537">
                <a:tc>
                  <a:txBody>
                    <a:bodyPr/>
                    <a:lstStyle/>
                    <a:p>
                      <a:pPr marL="0" indent="0">
                        <a:lnSpc>
                          <a:spcPct val="115000"/>
                        </a:lnSpc>
                        <a:spcAft>
                          <a:spcPts val="0"/>
                        </a:spcAft>
                      </a:pPr>
                      <a:r>
                        <a:rPr lang="cs-CZ" sz="1400" b="1" kern="1200" dirty="0">
                          <a:solidFill>
                            <a:schemeClr val="dk1"/>
                          </a:solidFill>
                          <a:effectLst/>
                          <a:latin typeface="+mn-lt"/>
                          <a:ea typeface="+mn-ea"/>
                          <a:cs typeface="+mn-cs"/>
                        </a:rPr>
                        <a:t>Projekt je realizován v městské oblasti nebo zajišťuje obsluhu a dostupnost do jejího zázemí udržitelnými druhy dopravy.</a:t>
                      </a:r>
                      <a:endParaRPr lang="cs-CZ" sz="14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l">
                        <a:spcBef>
                          <a:spcPts val="600"/>
                        </a:spcBef>
                        <a:spcAft>
                          <a:spcPts val="0"/>
                        </a:spcAft>
                      </a:pPr>
                      <a:r>
                        <a:rPr lang="cs-CZ" sz="1400" dirty="0">
                          <a:effectLst/>
                          <a:latin typeface="Arial" panose="020B0604020202020204" pitchFamily="34" charset="0"/>
                          <a:ea typeface="Times New Roman" panose="02020603050405020304" pitchFamily="18" charset="0"/>
                        </a:rPr>
                        <a:t>ANO – Z popisu ve studii proveditelnosti vyplývá, že pořizovaná vozidla budou provozována na lince městské hromadné dopravy, nebo na lince regionální dopravy obsluhující současně městskou oblast a její zázemí, nebo na lince regionální dopravy obsluhující přestupní uzel, ze kterého odjíždí linka obsluhující také městskou oblast.</a:t>
                      </a:r>
                    </a:p>
                    <a:p>
                      <a:pPr algn="l">
                        <a:spcBef>
                          <a:spcPts val="600"/>
                        </a:spcBef>
                        <a:spcAft>
                          <a:spcPts val="600"/>
                        </a:spcAft>
                      </a:pPr>
                      <a:r>
                        <a:rPr lang="cs-CZ" sz="1400" dirty="0">
                          <a:effectLst/>
                          <a:latin typeface="Arial" panose="020B0604020202020204" pitchFamily="34" charset="0"/>
                          <a:ea typeface="Times New Roman" panose="02020603050405020304" pitchFamily="18" charset="0"/>
                        </a:rPr>
                        <a:t>NE – Z popisu ve studii proveditelnosti nevyplývá, že pořizovaná vozidla budou provozována na lince městské hromadné dopravy, ani na lince regionální dopravy obsluhující současně městskou oblast a její zázemí, ani na lince regionální dopravy obsluhující přestupní uzel, ze kterého odjíždí linka obsluhující také městskou oblast.</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Studie proveditelnosti</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1438837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697C6C-79B0-4AE6-A8B5-04203A67FD74}"/>
              </a:ext>
            </a:extLst>
          </p:cNvPr>
          <p:cNvSpPr>
            <a:spLocks noGrp="1"/>
          </p:cNvSpPr>
          <p:nvPr>
            <p:ph type="title"/>
          </p:nvPr>
        </p:nvSpPr>
        <p:spPr/>
        <p:txBody>
          <a:bodyPr/>
          <a:lstStyle/>
          <a:p>
            <a:r>
              <a:rPr lang="cs-CZ" dirty="0"/>
              <a:t>Jednací řád MV IROP</a:t>
            </a:r>
          </a:p>
        </p:txBody>
      </p:sp>
      <p:sp>
        <p:nvSpPr>
          <p:cNvPr id="3" name="Zástupný obsah 2">
            <a:extLst>
              <a:ext uri="{FF2B5EF4-FFF2-40B4-BE49-F238E27FC236}">
                <a16:creationId xmlns:a16="http://schemas.microsoft.com/office/drawing/2014/main" id="{B9B301BC-F01A-482D-9295-67B121F9D207}"/>
              </a:ext>
            </a:extLst>
          </p:cNvPr>
          <p:cNvSpPr>
            <a:spLocks noGrp="1"/>
          </p:cNvSpPr>
          <p:nvPr>
            <p:ph idx="1"/>
          </p:nvPr>
        </p:nvSpPr>
        <p:spPr/>
        <p:txBody>
          <a:bodyPr>
            <a:normAutofit lnSpcReduction="10000"/>
          </a:bodyPr>
          <a:lstStyle/>
          <a:p>
            <a:pPr marL="0" indent="0">
              <a:buNone/>
            </a:pPr>
            <a:endParaRPr lang="cs-CZ" sz="16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cs-CZ" sz="1600" dirty="0">
                <a:latin typeface="Arial" panose="020B0604020202020204" pitchFamily="34" charset="0"/>
                <a:cs typeface="Arial" panose="020B0604020202020204" pitchFamily="34" charset="0"/>
              </a:rPr>
              <a:t>Jednací řád upravuje:</a:t>
            </a:r>
          </a:p>
          <a:p>
            <a:pPr marL="895350" indent="-180975">
              <a:buFontTx/>
              <a:buChar char="-"/>
            </a:pPr>
            <a:r>
              <a:rPr lang="cs-CZ" sz="1600" dirty="0"/>
              <a:t>způsob svolání zasedání, účast na zasedání a jeho průběh</a:t>
            </a:r>
          </a:p>
          <a:p>
            <a:pPr marL="895350" indent="-180975">
              <a:buFontTx/>
              <a:buChar char="-"/>
            </a:pPr>
            <a:r>
              <a:rPr lang="cs-CZ" sz="1600" dirty="0"/>
              <a:t>střet zájmů člena MV IROP</a:t>
            </a:r>
            <a:endParaRPr lang="cs-CZ" sz="1600" dirty="0">
              <a:latin typeface="Arial" panose="020B0604020202020204" pitchFamily="34" charset="0"/>
              <a:cs typeface="Arial" panose="020B0604020202020204" pitchFamily="34" charset="0"/>
            </a:endParaRPr>
          </a:p>
          <a:p>
            <a:pPr marL="714375" indent="0">
              <a:buNone/>
            </a:pPr>
            <a:r>
              <a:rPr lang="cs-CZ" sz="1600" dirty="0">
                <a:latin typeface="Arial" panose="020B0604020202020204" pitchFamily="34" charset="0"/>
                <a:cs typeface="Arial" panose="020B0604020202020204" pitchFamily="34" charset="0"/>
              </a:rPr>
              <a:t>-  procedurální postupy MV IROP přijímaní usnesení prezenčně i formou per rollam, </a:t>
            </a:r>
          </a:p>
          <a:p>
            <a:pPr marL="714375" indent="0">
              <a:buNone/>
            </a:pPr>
            <a:r>
              <a:rPr lang="cs-CZ" sz="1600" dirty="0">
                <a:latin typeface="Arial" panose="020B0604020202020204" pitchFamily="34" charset="0"/>
                <a:cs typeface="Arial" panose="020B0604020202020204" pitchFamily="34" charset="0"/>
              </a:rPr>
              <a:t>- činnost sekretariátu MV IROP</a:t>
            </a:r>
          </a:p>
          <a:p>
            <a:pPr marL="714375" indent="0">
              <a:buNone/>
            </a:pPr>
            <a:r>
              <a:rPr lang="cs-CZ" sz="1600" dirty="0">
                <a:latin typeface="Arial" panose="020B0604020202020204" pitchFamily="34" charset="0"/>
                <a:cs typeface="Arial" panose="020B0604020202020204" pitchFamily="34" charset="0"/>
              </a:rPr>
              <a:t>- další záležitosti související se zasedáním MV IROP </a:t>
            </a:r>
          </a:p>
          <a:p>
            <a:pPr marL="714375" indent="0">
              <a:buNone/>
            </a:pPr>
            <a:endParaRPr lang="cs-CZ" sz="1600" dirty="0">
              <a:latin typeface="Arial" panose="020B0604020202020204" pitchFamily="34" charset="0"/>
              <a:ea typeface="Calibri" panose="020F0502020204030204" pitchFamily="34" charset="0"/>
              <a:cs typeface="Arial" panose="020B0604020202020204" pitchFamily="34" charset="0"/>
            </a:endParaRPr>
          </a:p>
          <a:p>
            <a:pPr marL="0" indent="0">
              <a:buNone/>
            </a:pPr>
            <a:r>
              <a:rPr lang="cs-CZ" sz="1600" dirty="0">
                <a:effectLst/>
                <a:latin typeface="Arial" panose="020B0604020202020204" pitchFamily="34" charset="0"/>
                <a:ea typeface="Calibri" panose="020F0502020204030204" pitchFamily="34" charset="0"/>
                <a:cs typeface="Arial" panose="020B0604020202020204" pitchFamily="34" charset="0"/>
              </a:rPr>
              <a:t>Změny v jednacím řádu v novém programovém období 2021–20207:</a:t>
            </a:r>
          </a:p>
          <a:p>
            <a:pPr marL="809625" lvl="0" indent="-93663" defTabSz="1076325">
              <a:lnSpc>
                <a:spcPct val="107000"/>
              </a:lnSpc>
              <a:buClr>
                <a:srgbClr val="0070C0"/>
              </a:buClr>
              <a:buNone/>
            </a:pPr>
            <a:r>
              <a:rPr lang="cs-CZ" sz="1600" dirty="0">
                <a:effectLst/>
                <a:latin typeface="Arial" panose="020B0604020202020204" pitchFamily="34" charset="0"/>
                <a:ea typeface="Calibri" panose="020F0502020204030204" pitchFamily="34" charset="0"/>
                <a:cs typeface="Arial" panose="020B0604020202020204" pitchFamily="34" charset="0"/>
              </a:rPr>
              <a:t>- komunikace s členy MV již nebude probíhat prostřednictvím monitorovacího systému, ale prostřednictvím elektronické pošty (pozvánky, zasílání programu atd. )</a:t>
            </a:r>
          </a:p>
          <a:p>
            <a:pPr marL="809625" lvl="0" indent="-93663" defTabSz="1076325">
              <a:lnSpc>
                <a:spcPct val="107000"/>
              </a:lnSpc>
              <a:spcAft>
                <a:spcPts val="800"/>
              </a:spcAft>
              <a:buClr>
                <a:srgbClr val="0070C0"/>
              </a:buClr>
              <a:buNone/>
            </a:pPr>
            <a:r>
              <a:rPr lang="cs-CZ" sz="1600" dirty="0">
                <a:effectLst/>
                <a:latin typeface="Arial" panose="020B0604020202020204" pitchFamily="34" charset="0"/>
                <a:ea typeface="Calibri" panose="020F0502020204030204" pitchFamily="34" charset="0"/>
                <a:cs typeface="Arial" panose="020B0604020202020204" pitchFamily="34" charset="0"/>
              </a:rPr>
              <a:t>- podklady již </a:t>
            </a:r>
            <a:r>
              <a:rPr lang="cs-CZ" sz="1600" dirty="0">
                <a:latin typeface="Arial" panose="020B0604020202020204" pitchFamily="34" charset="0"/>
                <a:cs typeface="Arial" panose="020B0604020202020204" pitchFamily="34" charset="0"/>
              </a:rPr>
              <a:t>nebudou předkládány prostřednictvím monitorovacího systému (budou rozesílány  prostřednictvím elektronické pošty)</a:t>
            </a:r>
          </a:p>
          <a:p>
            <a:pPr marL="0" indent="0">
              <a:buNone/>
            </a:pPr>
            <a:endParaRPr lang="cs-CZ" dirty="0"/>
          </a:p>
        </p:txBody>
      </p:sp>
    </p:spTree>
    <p:extLst>
      <p:ext uri="{BB962C8B-B14F-4D97-AF65-F5344CB8AC3E}">
        <p14:creationId xmlns:p14="http://schemas.microsoft.com/office/powerpoint/2010/main" val="35203698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273132" y="853655"/>
          <a:ext cx="11483439" cy="5150689"/>
        </p:xfrm>
        <a:graphic>
          <a:graphicData uri="http://schemas.openxmlformats.org/drawingml/2006/table">
            <a:tbl>
              <a:tblPr firstRow="1" bandRow="1">
                <a:tableStyleId>{5C22544A-7EE6-4342-B048-85BDC9FD1C3A}</a:tableStyleId>
              </a:tblPr>
              <a:tblGrid>
                <a:gridCol w="5822868">
                  <a:extLst>
                    <a:ext uri="{9D8B030D-6E8A-4147-A177-3AD203B41FA5}">
                      <a16:colId xmlns:a16="http://schemas.microsoft.com/office/drawing/2014/main" val="1047633654"/>
                    </a:ext>
                  </a:extLst>
                </a:gridCol>
                <a:gridCol w="3962400">
                  <a:extLst>
                    <a:ext uri="{9D8B030D-6E8A-4147-A177-3AD203B41FA5}">
                      <a16:colId xmlns:a16="http://schemas.microsoft.com/office/drawing/2014/main" val="1827414393"/>
                    </a:ext>
                  </a:extLst>
                </a:gridCol>
                <a:gridCol w="1698171">
                  <a:extLst>
                    <a:ext uri="{9D8B030D-6E8A-4147-A177-3AD203B41FA5}">
                      <a16:colId xmlns:a16="http://schemas.microsoft.com/office/drawing/2014/main" val="477111824"/>
                    </a:ext>
                  </a:extLst>
                </a:gridCol>
              </a:tblGrid>
              <a:tr h="651520">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4499169">
                <a:tc>
                  <a:txBody>
                    <a:bodyPr/>
                    <a:lstStyle/>
                    <a:p>
                      <a:pPr algn="l">
                        <a:spcBef>
                          <a:spcPts val="600"/>
                        </a:spcBef>
                        <a:spcAft>
                          <a:spcPts val="0"/>
                        </a:spcAft>
                      </a:pPr>
                      <a:r>
                        <a:rPr lang="cs-CZ" sz="1400" b="1" dirty="0">
                          <a:effectLst/>
                          <a:latin typeface="Arial" panose="020B0604020202020204" pitchFamily="34" charset="0"/>
                          <a:ea typeface="Times New Roman" panose="02020603050405020304" pitchFamily="18" charset="0"/>
                        </a:rPr>
                        <a:t>Technické řešení dobíjení pořizovaných silničních bezemisních vozidel umožní jejich interoperabilitu.</a:t>
                      </a:r>
                      <a:endParaRPr lang="cs-CZ" sz="1400" dirty="0">
                        <a:effectLst/>
                        <a:latin typeface="Arial" panose="020B0604020202020204" pitchFamily="34" charset="0"/>
                        <a:ea typeface="Times New Roman" panose="02020603050405020304" pitchFamily="18" charset="0"/>
                      </a:endParaRPr>
                    </a:p>
                  </a:txBody>
                  <a:tcPr marL="38100" marR="44450" marT="0" marB="0" anchor="ctr"/>
                </a:tc>
                <a:tc>
                  <a:txBody>
                    <a:bodyPr/>
                    <a:lstStyle/>
                    <a:p>
                      <a:pPr algn="l">
                        <a:spcBef>
                          <a:spcPts val="600"/>
                        </a:spcBef>
                        <a:spcAft>
                          <a:spcPts val="0"/>
                        </a:spcAft>
                      </a:pPr>
                      <a:r>
                        <a:rPr lang="cs-CZ" sz="1400" dirty="0">
                          <a:effectLst/>
                          <a:latin typeface="Arial" panose="020B0604020202020204" pitchFamily="34" charset="0"/>
                          <a:ea typeface="Times New Roman" panose="02020603050405020304" pitchFamily="18" charset="0"/>
                        </a:rPr>
                        <a:t>ANO – Z popisu ve studii proveditelnosti vyplývá, že technické řešení dobíjecího rozhraní pořizovaných silničních bezemisních vozidel je v souladu s technickými řešeními uznávanými na evropském trhu jako standard.</a:t>
                      </a:r>
                    </a:p>
                    <a:p>
                      <a:pPr algn="l">
                        <a:spcBef>
                          <a:spcPts val="600"/>
                        </a:spcBef>
                        <a:spcAft>
                          <a:spcPts val="0"/>
                        </a:spcAft>
                      </a:pPr>
                      <a:r>
                        <a:rPr lang="cs-CZ" sz="1400" dirty="0">
                          <a:effectLst/>
                          <a:latin typeface="Arial" panose="020B0604020202020204" pitchFamily="34" charset="0"/>
                          <a:ea typeface="Times New Roman" panose="02020603050405020304" pitchFamily="18" charset="0"/>
                        </a:rPr>
                        <a:t>NE – Z popisu ve studii proveditelnosti nevyplývá, že technické řešení dobíjecího rozhraní pořizovaných silničních bezemisních vozidel je v souladu s technickými řešeními uznávanými na evropském trhu jako standard.</a:t>
                      </a:r>
                    </a:p>
                    <a:p>
                      <a:pPr algn="l">
                        <a:spcBef>
                          <a:spcPts val="600"/>
                        </a:spcBef>
                        <a:spcAft>
                          <a:spcPts val="600"/>
                        </a:spcAft>
                      </a:pPr>
                      <a:r>
                        <a:rPr lang="cs-CZ" sz="1400" dirty="0">
                          <a:effectLst/>
                          <a:latin typeface="Arial" panose="020B0604020202020204" pitchFamily="34" charset="0"/>
                          <a:ea typeface="Times New Roman" panose="02020603050405020304" pitchFamily="18" charset="0"/>
                        </a:rPr>
                        <a:t>NERELEVANTNÍ – Předmětem projektu je pořízení pouze silničních bezemisních vozidel na vodík, bezemisních drážních vozidel nebo nízkoemisních vozidel.</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Studie proveditelnosti</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extLst>
                  <a:ext uri="{0D108BD9-81ED-4DB2-BD59-A6C34878D82A}">
                    <a16:rowId xmlns:a16="http://schemas.microsoft.com/office/drawing/2014/main" val="3758137674"/>
                  </a:ext>
                </a:extLst>
              </a:tr>
            </a:tbl>
          </a:graphicData>
        </a:graphic>
      </p:graphicFrame>
    </p:spTree>
    <p:extLst>
      <p:ext uri="{BB962C8B-B14F-4D97-AF65-F5344CB8AC3E}">
        <p14:creationId xmlns:p14="http://schemas.microsoft.com/office/powerpoint/2010/main" val="20300822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273132" y="713984"/>
          <a:ext cx="11483439" cy="5389933"/>
        </p:xfrm>
        <a:graphic>
          <a:graphicData uri="http://schemas.openxmlformats.org/drawingml/2006/table">
            <a:tbl>
              <a:tblPr firstRow="1" bandRow="1">
                <a:tableStyleId>{5C22544A-7EE6-4342-B048-85BDC9FD1C3A}</a:tableStyleId>
              </a:tblPr>
              <a:tblGrid>
                <a:gridCol w="5883828">
                  <a:extLst>
                    <a:ext uri="{9D8B030D-6E8A-4147-A177-3AD203B41FA5}">
                      <a16:colId xmlns:a16="http://schemas.microsoft.com/office/drawing/2014/main" val="1047633654"/>
                    </a:ext>
                  </a:extLst>
                </a:gridCol>
                <a:gridCol w="3901440">
                  <a:extLst>
                    <a:ext uri="{9D8B030D-6E8A-4147-A177-3AD203B41FA5}">
                      <a16:colId xmlns:a16="http://schemas.microsoft.com/office/drawing/2014/main" val="1827414393"/>
                    </a:ext>
                  </a:extLst>
                </a:gridCol>
                <a:gridCol w="1698171">
                  <a:extLst>
                    <a:ext uri="{9D8B030D-6E8A-4147-A177-3AD203B41FA5}">
                      <a16:colId xmlns:a16="http://schemas.microsoft.com/office/drawing/2014/main" val="477111824"/>
                    </a:ext>
                  </a:extLst>
                </a:gridCol>
              </a:tblGrid>
              <a:tr h="671302">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4718631">
                <a:tc>
                  <a:txBody>
                    <a:bodyPr/>
                    <a:lstStyle/>
                    <a:p>
                      <a:pPr algn="l">
                        <a:spcBef>
                          <a:spcPts val="600"/>
                        </a:spcBef>
                        <a:spcAft>
                          <a:spcPts val="0"/>
                        </a:spcAft>
                      </a:pPr>
                      <a:r>
                        <a:rPr lang="cs-CZ" sz="1400" b="1" kern="1200" dirty="0">
                          <a:solidFill>
                            <a:schemeClr val="dk1"/>
                          </a:solidFill>
                          <a:effectLst/>
                          <a:latin typeface="+mn-lt"/>
                          <a:ea typeface="+mn-ea"/>
                          <a:cs typeface="+mn-cs"/>
                        </a:rPr>
                        <a:t>Nízkoemisní vozidla, která jsou předmětem projektu, budou využívat biometan podílející se na celkovém objemu paliva minimálně 20 %.</a:t>
                      </a:r>
                      <a:endParaRPr lang="cs-CZ" sz="1400" dirty="0">
                        <a:effectLst/>
                        <a:latin typeface="Arial" panose="020B0604020202020204" pitchFamily="34" charset="0"/>
                        <a:ea typeface="Times New Roman" panose="02020603050405020304" pitchFamily="18" charset="0"/>
                      </a:endParaRPr>
                    </a:p>
                  </a:txBody>
                  <a:tcPr marL="38100" marR="44450" marT="0" marB="0" anchor="ctr"/>
                </a:tc>
                <a:tc>
                  <a:txBody>
                    <a:bodyPr/>
                    <a:lstStyle/>
                    <a:p>
                      <a:pPr algn="l">
                        <a:spcBef>
                          <a:spcPts val="600"/>
                        </a:spcBef>
                        <a:spcAft>
                          <a:spcPts val="0"/>
                        </a:spcAft>
                      </a:pPr>
                      <a:r>
                        <a:rPr lang="cs-CZ" sz="1400" dirty="0">
                          <a:effectLst/>
                          <a:latin typeface="Arial" panose="020B0604020202020204" pitchFamily="34" charset="0"/>
                          <a:ea typeface="Times New Roman" panose="02020603050405020304" pitchFamily="18" charset="0"/>
                        </a:rPr>
                        <a:t>ANO – Ve studii proveditelnosti je uveden konkrétní plán využití biometanu z plynárenské distribuční sítě či přímého využití biometanu z lokálního zdroje pořizovanými vozidly a je popsáno, jak bude naplňován jeho minimální 20% podíl na celkovém objemu paliva v jednotlivých vozidlech.</a:t>
                      </a:r>
                    </a:p>
                    <a:p>
                      <a:pPr algn="l">
                        <a:spcBef>
                          <a:spcPts val="600"/>
                        </a:spcBef>
                        <a:spcAft>
                          <a:spcPts val="0"/>
                        </a:spcAft>
                      </a:pPr>
                      <a:r>
                        <a:rPr lang="cs-CZ" sz="1400" dirty="0">
                          <a:effectLst/>
                          <a:latin typeface="Arial" panose="020B0604020202020204" pitchFamily="34" charset="0"/>
                          <a:ea typeface="Times New Roman" panose="02020603050405020304" pitchFamily="18" charset="0"/>
                        </a:rPr>
                        <a:t>NE – Ve studii proveditelnosti není uveden konkrétní plán využití biometanu z plynárenské distribuční sítě či přímého využití biometanu z lokálního zdroje pořizovanými vozidly nebo není popsáno, jak bude naplňován jeho minimální 20% podíl na celkovém objemu paliva v jednotlivých vozidlech.</a:t>
                      </a:r>
                    </a:p>
                    <a:p>
                      <a:pPr algn="l">
                        <a:spcBef>
                          <a:spcPts val="600"/>
                        </a:spcBef>
                        <a:spcAft>
                          <a:spcPts val="600"/>
                        </a:spcAft>
                      </a:pPr>
                      <a:r>
                        <a:rPr lang="cs-CZ" sz="1400" dirty="0">
                          <a:effectLst/>
                          <a:latin typeface="Arial" panose="020B0604020202020204" pitchFamily="34" charset="0"/>
                          <a:ea typeface="Times New Roman" panose="02020603050405020304" pitchFamily="18" charset="0"/>
                        </a:rPr>
                        <a:t>NERELEVANTNÍ – Předmětem projektu je pořízení pouze bezemisních vozidel.</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Studie proveditelnosti</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algn="l">
                        <a:spcBef>
                          <a:spcPts val="600"/>
                        </a:spcBef>
                        <a:spcAft>
                          <a:spcPts val="0"/>
                        </a:spcAft>
                      </a:pPr>
                      <a:r>
                        <a:rPr lang="cs-CZ" sz="1400" dirty="0">
                          <a:effectLst/>
                          <a:latin typeface="Arial" panose="020B0604020202020204" pitchFamily="34" charset="0"/>
                          <a:ea typeface="Times New Roman" panose="02020603050405020304" pitchFamily="18" charset="0"/>
                        </a:rPr>
                        <a:t> </a:t>
                      </a:r>
                    </a:p>
                  </a:txBody>
                  <a:tcPr marL="41275" marR="44450" marT="0" marB="0" anchor="ctr"/>
                </a:tc>
                <a:extLst>
                  <a:ext uri="{0D108BD9-81ED-4DB2-BD59-A6C34878D82A}">
                    <a16:rowId xmlns:a16="http://schemas.microsoft.com/office/drawing/2014/main" val="3758137674"/>
                  </a:ext>
                </a:extLst>
              </a:tr>
            </a:tbl>
          </a:graphicData>
        </a:graphic>
      </p:graphicFrame>
    </p:spTree>
    <p:extLst>
      <p:ext uri="{BB962C8B-B14F-4D97-AF65-F5344CB8AC3E}">
        <p14:creationId xmlns:p14="http://schemas.microsoft.com/office/powerpoint/2010/main" val="32059226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182037"/>
            <a:ext cx="10515600" cy="525523"/>
          </a:xfrm>
        </p:spPr>
        <p:txBody>
          <a:bodyPr>
            <a:normAutofit/>
          </a:bodyPr>
          <a:lstStyle/>
          <a:p>
            <a:pPr algn="ctr"/>
            <a:r>
              <a:rPr lang="cs-CZ" sz="2800" dirty="0"/>
              <a:t>Aktivita TELEMATIKA PRO VEŘEJNOU DOPRAVU</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332508" y="693420"/>
          <a:ext cx="11021292" cy="5471160"/>
        </p:xfrm>
        <a:graphic>
          <a:graphicData uri="http://schemas.openxmlformats.org/drawingml/2006/table">
            <a:tbl>
              <a:tblPr firstRow="1" bandRow="1">
                <a:tableStyleId>{5C22544A-7EE6-4342-B048-85BDC9FD1C3A}</a:tableStyleId>
              </a:tblPr>
              <a:tblGrid>
                <a:gridCol w="5640780">
                  <a:extLst>
                    <a:ext uri="{9D8B030D-6E8A-4147-A177-3AD203B41FA5}">
                      <a16:colId xmlns:a16="http://schemas.microsoft.com/office/drawing/2014/main" val="1047633654"/>
                    </a:ext>
                  </a:extLst>
                </a:gridCol>
                <a:gridCol w="3562597">
                  <a:extLst>
                    <a:ext uri="{9D8B030D-6E8A-4147-A177-3AD203B41FA5}">
                      <a16:colId xmlns:a16="http://schemas.microsoft.com/office/drawing/2014/main" val="1827414393"/>
                    </a:ext>
                  </a:extLst>
                </a:gridCol>
                <a:gridCol w="1817915">
                  <a:extLst>
                    <a:ext uri="{9D8B030D-6E8A-4147-A177-3AD203B41FA5}">
                      <a16:colId xmlns:a16="http://schemas.microsoft.com/office/drawing/2014/main" val="477111824"/>
                    </a:ext>
                  </a:extLst>
                </a:gridCol>
              </a:tblGrid>
              <a:tr h="605643">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4697945">
                <a:tc>
                  <a:txBody>
                    <a:bodyPr/>
                    <a:lstStyle/>
                    <a:p>
                      <a:pPr marL="0" indent="0">
                        <a:lnSpc>
                          <a:spcPct val="115000"/>
                        </a:lnSpc>
                        <a:spcAft>
                          <a:spcPts val="0"/>
                        </a:spcAft>
                      </a:pPr>
                      <a:r>
                        <a:rPr lang="cs-CZ" sz="1400" b="1" kern="1200" dirty="0">
                          <a:solidFill>
                            <a:schemeClr val="dk1"/>
                          </a:solidFill>
                          <a:effectLst/>
                          <a:latin typeface="+mn-lt"/>
                          <a:ea typeface="+mn-ea"/>
                          <a:cs typeface="+mn-cs"/>
                        </a:rPr>
                        <a:t>Výstupy projektu budou interoperabilní na národní i přeshraniční úrovni, budou odpovídat specifikacím stanoveným Evropskou komisí a uveřejněným v Úředním věstníku Evropské unie podle § 39a odst. 2 a 3 zákona č. 13/1997 Sb., o pozemních komunikacích, a v případě kooperativního systému ITS se budou řídit specifikacemi pro budování kooperativních systémů ITS zpracovaných v projektu C-</a:t>
                      </a:r>
                      <a:r>
                        <a:rPr lang="cs-CZ" sz="1400" b="1" kern="1200" dirty="0" err="1">
                          <a:solidFill>
                            <a:schemeClr val="dk1"/>
                          </a:solidFill>
                          <a:effectLst/>
                          <a:latin typeface="+mn-lt"/>
                          <a:ea typeface="+mn-ea"/>
                          <a:cs typeface="+mn-cs"/>
                        </a:rPr>
                        <a:t>Roads</a:t>
                      </a:r>
                      <a:r>
                        <a:rPr lang="cs-CZ" sz="1400" b="1" kern="1200" dirty="0">
                          <a:solidFill>
                            <a:schemeClr val="dk1"/>
                          </a:solidFill>
                          <a:effectLst/>
                          <a:latin typeface="+mn-lt"/>
                          <a:ea typeface="+mn-ea"/>
                          <a:cs typeface="+mn-cs"/>
                        </a:rPr>
                        <a:t> Czech Republic.</a:t>
                      </a:r>
                      <a:endParaRPr lang="cs-CZ" sz="14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l">
                        <a:spcBef>
                          <a:spcPts val="600"/>
                        </a:spcBef>
                        <a:spcAft>
                          <a:spcPts val="0"/>
                        </a:spcAft>
                      </a:pPr>
                      <a:r>
                        <a:rPr lang="cs-CZ" sz="1200" dirty="0">
                          <a:effectLst/>
                          <a:latin typeface="Arial" panose="020B0604020202020204" pitchFamily="34" charset="0"/>
                          <a:ea typeface="Times New Roman" panose="02020603050405020304" pitchFamily="18" charset="0"/>
                        </a:rPr>
                        <a:t>ANO – Z popisu ve studii proveditelnosti vyplývá, že specifikace inteligentního dopravního systému budou v souladu se Směrnicí Evropského parlamentu a Rady 2010/40/EU ze dne 7. července 2010 o rámci pro zavedení inteligentních dopravních systémů v oblasti silniční dopravy a pro rozhraní s jinými druhy dopravy, a v souladu s návaznými nařízeními Evropské komise v přenesené pravomoci (tzv. delegovanými akty). V případě kooperativního systému ITS vyplývá, že se bude řídit specifikacemi pro budování kooperativních systémů ITS zpracovaných v projektu C-</a:t>
                      </a:r>
                      <a:r>
                        <a:rPr lang="cs-CZ" sz="1200" dirty="0" err="1">
                          <a:effectLst/>
                          <a:latin typeface="Arial" panose="020B0604020202020204" pitchFamily="34" charset="0"/>
                          <a:ea typeface="Times New Roman" panose="02020603050405020304" pitchFamily="18" charset="0"/>
                        </a:rPr>
                        <a:t>Roads</a:t>
                      </a:r>
                      <a:r>
                        <a:rPr lang="cs-CZ" sz="1200" dirty="0">
                          <a:effectLst/>
                          <a:latin typeface="Arial" panose="020B0604020202020204" pitchFamily="34" charset="0"/>
                          <a:ea typeface="Times New Roman" panose="02020603050405020304" pitchFamily="18" charset="0"/>
                        </a:rPr>
                        <a:t> Czech Republic.</a:t>
                      </a:r>
                    </a:p>
                    <a:p>
                      <a:pPr algn="l">
                        <a:spcBef>
                          <a:spcPts val="600"/>
                        </a:spcBef>
                        <a:spcAft>
                          <a:spcPts val="600"/>
                        </a:spcAft>
                      </a:pPr>
                      <a:r>
                        <a:rPr lang="cs-CZ" sz="1200" dirty="0">
                          <a:effectLst/>
                          <a:latin typeface="Arial" panose="020B0604020202020204" pitchFamily="34" charset="0"/>
                          <a:ea typeface="Times New Roman" panose="02020603050405020304" pitchFamily="18" charset="0"/>
                        </a:rPr>
                        <a:t>NE – Z popisu ve studii proveditelnosti nevyplývá, že specifikace inteligentního dopravního systému budou v souladu se Směrnicí Evropského parlamentu a Rady 2010/40/EU ze dne 7. července 2010 o rámci pro zavedení inteligentních dopravních systémů v oblasti silniční dopravy a pro rozhraní s jinými druhy dopravy, a v souladu s návaznými nařízeními Evropské komise v přenesené pravomoci (tzv. delegovanými akty). Nebo v případě kooperativního systému ITS nevyplývá, že se bude řídit specifikacemi pro budování kooperativních systémů ITS zpracovaných v projektu C-</a:t>
                      </a:r>
                      <a:r>
                        <a:rPr lang="cs-CZ" sz="1200" dirty="0" err="1">
                          <a:effectLst/>
                          <a:latin typeface="Arial" panose="020B0604020202020204" pitchFamily="34" charset="0"/>
                          <a:ea typeface="Times New Roman" panose="02020603050405020304" pitchFamily="18" charset="0"/>
                        </a:rPr>
                        <a:t>Roads</a:t>
                      </a:r>
                      <a:r>
                        <a:rPr lang="cs-CZ" sz="1200" dirty="0">
                          <a:effectLst/>
                          <a:latin typeface="Arial" panose="020B0604020202020204" pitchFamily="34" charset="0"/>
                          <a:ea typeface="Times New Roman" panose="02020603050405020304" pitchFamily="18" charset="0"/>
                        </a:rPr>
                        <a:t> Czech Republic.</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Times New Roman" panose="02020603050405020304" pitchFamily="18" charset="0"/>
                        </a:rPr>
                        <a:t>Směrnice Evropského parlamentu a Rady 2010/40/EU</a:t>
                      </a:r>
                      <a:r>
                        <a:rPr lang="cs-CZ" sz="1200" dirty="0">
                          <a:effectLst/>
                          <a:latin typeface="Arial" panose="020B0604020202020204" pitchFamily="34" charset="0"/>
                          <a:ea typeface="Calibri" panose="020F0502020204030204" pitchFamily="34" charset="0"/>
                          <a:cs typeface="Arial" panose="020B0604020202020204" pitchFamily="34" charset="0"/>
                        </a:rPr>
                        <a:t>, delegované akty</a:t>
                      </a: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Specifikace pro budování kooperativních systémů ITS zpracované v projektu C-</a:t>
                      </a:r>
                      <a:r>
                        <a:rPr lang="cs-CZ" sz="1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Roads</a:t>
                      </a:r>
                      <a:r>
                        <a:rPr lang="cs-CZ"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Czech Republic</a:t>
                      </a: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Žádost o podporu</a:t>
                      </a: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Studie proveditelnosti</a:t>
                      </a: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600"/>
                        </a:spcBef>
                        <a:spcAft>
                          <a:spcPts val="0"/>
                        </a:spcAft>
                      </a:pPr>
                      <a:r>
                        <a:rPr lang="cs-CZ" sz="1200" dirty="0">
                          <a:effectLst/>
                          <a:latin typeface="Arial" panose="020B0604020202020204" pitchFamily="34" charset="0"/>
                          <a:ea typeface="Times New Roman" panose="02020603050405020304" pitchFamily="18" charset="0"/>
                        </a:rPr>
                        <a:t> </a:t>
                      </a:r>
                    </a:p>
                  </a:txBody>
                  <a:tcPr marL="41275" marR="44450" marT="0" marB="0" anchor="ctr"/>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3448690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182037"/>
            <a:ext cx="10515600" cy="525523"/>
          </a:xfrm>
        </p:spPr>
        <p:txBody>
          <a:bodyPr>
            <a:normAutofit/>
          </a:bodyPr>
          <a:lstStyle/>
          <a:p>
            <a:pPr algn="ctr"/>
            <a:r>
              <a:rPr lang="cs-CZ" sz="2800" dirty="0"/>
              <a:t>Aktivita MULTIMODÁLNÍ OSOBNÍ DOPRAVA</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3861607341"/>
              </p:ext>
            </p:extLst>
          </p:nvPr>
        </p:nvGraphicFramePr>
        <p:xfrm>
          <a:off x="332508" y="693420"/>
          <a:ext cx="11021292" cy="5493624"/>
        </p:xfrm>
        <a:graphic>
          <a:graphicData uri="http://schemas.openxmlformats.org/drawingml/2006/table">
            <a:tbl>
              <a:tblPr firstRow="1" bandRow="1">
                <a:tableStyleId>{5C22544A-7EE6-4342-B048-85BDC9FD1C3A}</a:tableStyleId>
              </a:tblPr>
              <a:tblGrid>
                <a:gridCol w="4458948">
                  <a:extLst>
                    <a:ext uri="{9D8B030D-6E8A-4147-A177-3AD203B41FA5}">
                      <a16:colId xmlns:a16="http://schemas.microsoft.com/office/drawing/2014/main" val="1047633654"/>
                    </a:ext>
                  </a:extLst>
                </a:gridCol>
                <a:gridCol w="4744429">
                  <a:extLst>
                    <a:ext uri="{9D8B030D-6E8A-4147-A177-3AD203B41FA5}">
                      <a16:colId xmlns:a16="http://schemas.microsoft.com/office/drawing/2014/main" val="1827414393"/>
                    </a:ext>
                  </a:extLst>
                </a:gridCol>
                <a:gridCol w="1817915">
                  <a:extLst>
                    <a:ext uri="{9D8B030D-6E8A-4147-A177-3AD203B41FA5}">
                      <a16:colId xmlns:a16="http://schemas.microsoft.com/office/drawing/2014/main" val="477111824"/>
                    </a:ext>
                  </a:extLst>
                </a:gridCol>
              </a:tblGrid>
              <a:tr h="658738">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4834886">
                <a:tc>
                  <a:txBody>
                    <a:bodyPr/>
                    <a:lstStyle/>
                    <a:p>
                      <a:pPr algn="just">
                        <a:spcBef>
                          <a:spcPts val="600"/>
                        </a:spcBef>
                        <a:spcAft>
                          <a:spcPts val="0"/>
                        </a:spcAft>
                      </a:pPr>
                      <a:r>
                        <a:rPr lang="cs-CZ" sz="900" b="1" dirty="0">
                          <a:effectLst/>
                          <a:latin typeface="Arial" panose="020B0604020202020204" pitchFamily="34" charset="0"/>
                          <a:ea typeface="Times New Roman" panose="02020603050405020304" pitchFamily="18" charset="0"/>
                        </a:rPr>
                        <a:t> </a:t>
                      </a:r>
                      <a:r>
                        <a:rPr lang="cs-CZ" sz="1400" b="1" kern="1200" dirty="0">
                          <a:solidFill>
                            <a:schemeClr val="dk1"/>
                          </a:solidFill>
                          <a:effectLst/>
                          <a:latin typeface="+mn-lt"/>
                          <a:ea typeface="+mn-ea"/>
                          <a:cs typeface="+mn-cs"/>
                        </a:rPr>
                        <a:t>Minimálně 70 % stavebního a demoličního odpadu z projektu bude připraveno k opětovnému použití.</a:t>
                      </a:r>
                      <a:endParaRPr lang="cs-CZ" sz="1400" dirty="0">
                        <a:effectLst/>
                        <a:latin typeface="Arial" panose="020B0604020202020204" pitchFamily="34" charset="0"/>
                        <a:ea typeface="Times New Roman" panose="02020603050405020304" pitchFamily="18" charset="0"/>
                      </a:endParaRPr>
                    </a:p>
                  </a:txBody>
                  <a:tcPr marL="89535" marR="89535" marT="0" marB="0" anchor="ctr"/>
                </a:tc>
                <a:tc>
                  <a:txBody>
                    <a:bodyPr/>
                    <a:lstStyle/>
                    <a:p>
                      <a:pPr algn="l">
                        <a:spcBef>
                          <a:spcPts val="600"/>
                        </a:spcBef>
                        <a:spcAft>
                          <a:spcPts val="0"/>
                        </a:spcAft>
                      </a:pPr>
                      <a:r>
                        <a:rPr lang="cs-CZ" sz="1400" dirty="0">
                          <a:effectLst/>
                          <a:latin typeface="+mn-lt"/>
                          <a:ea typeface="Times New Roman" panose="02020603050405020304" pitchFamily="18" charset="0"/>
                        </a:rPr>
                        <a:t>ANO – Ve studii proveditelnosti je uveden konkrétní plán přípravy nejméně 70 % (hmotnostních) nikoli nebezpečného stavebního a demoličního odpadu (s výjimkou v přírodě se vyskytujících materiálů uvedených v kategorii 17 05 04 na evropském seznamu odpadů stanoveném rozhodnutím Komise 2000/532/ES) vzniklého na staveništi k opětovnému použití, recyklaci nebo jiným druhům materiálového využití, včetně zásypů, při nichž jsou jiné materiály nahrazeny odpadem.</a:t>
                      </a:r>
                    </a:p>
                    <a:p>
                      <a:pPr algn="l">
                        <a:spcBef>
                          <a:spcPts val="600"/>
                        </a:spcBef>
                        <a:spcAft>
                          <a:spcPts val="0"/>
                        </a:spcAft>
                      </a:pPr>
                      <a:r>
                        <a:rPr lang="cs-CZ" sz="1400" dirty="0">
                          <a:effectLst/>
                          <a:latin typeface="+mn-lt"/>
                          <a:ea typeface="Times New Roman" panose="02020603050405020304" pitchFamily="18" charset="0"/>
                        </a:rPr>
                        <a:t>NE – Ve studii proveditelnosti není uveden konkrétní plán přípravy nejméně 70 % (hmotnostních) nikoli nebezpečného stavebního a demoličního odpadu (s výjimkou v přírodě se vyskytujících materiálů uvedených v kategorii 17 05 04 na evropském seznamu odpadů stanoveném rozhodnutím Komise 2000/532/ES) vzniklého na staveništi k opětovnému použití, recyklaci nebo jiným druhům materiálového využití, včetně zásypů, při nichž jsou jiné materiály nahrazeny odpadem.</a:t>
                      </a:r>
                    </a:p>
                    <a:p>
                      <a:pPr algn="l">
                        <a:spcBef>
                          <a:spcPts val="600"/>
                        </a:spcBef>
                        <a:spcAft>
                          <a:spcPts val="0"/>
                        </a:spcAft>
                      </a:pPr>
                      <a:r>
                        <a:rPr lang="cs-CZ" sz="1400" dirty="0">
                          <a:effectLst/>
                          <a:latin typeface="+mn-lt"/>
                          <a:ea typeface="Times New Roman" panose="02020603050405020304" pitchFamily="18" charset="0"/>
                        </a:rPr>
                        <a:t>NERELEVANTNÍ – Projekt nepočítá se vznikem stavebního ani demoličního odpadu.</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Times New Roman" panose="02020603050405020304" pitchFamily="18" charset="0"/>
                        </a:rPr>
                        <a:t>Žádost o podporu</a:t>
                      </a: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Times New Roman" panose="02020603050405020304" pitchFamily="18" charset="0"/>
                        </a:rPr>
                        <a:t>Studie proveditelnosti</a:t>
                      </a:r>
                    </a:p>
                  </a:txBody>
                  <a:tcPr marL="41275" marR="44450" marT="0" marB="0" anchor="ctr"/>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38401348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199" y="444798"/>
            <a:ext cx="10515600" cy="884774"/>
          </a:xfrm>
        </p:spPr>
        <p:txBody>
          <a:bodyPr>
            <a:noAutofit/>
          </a:bodyPr>
          <a:lstStyle/>
          <a:p>
            <a:pPr algn="ctr"/>
            <a:r>
              <a:rPr lang="cs-CZ" sz="2800" dirty="0"/>
              <a:t>Aktivita INFRASTRUKTURA PRO BEZPEČNOU NEMOTOROVOU DOPRAVU</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332508" y="2546605"/>
          <a:ext cx="11021292" cy="2592712"/>
        </p:xfrm>
        <a:graphic>
          <a:graphicData uri="http://schemas.openxmlformats.org/drawingml/2006/table">
            <a:tbl>
              <a:tblPr firstRow="1" bandRow="1">
                <a:tableStyleId>{5C22544A-7EE6-4342-B048-85BDC9FD1C3A}</a:tableStyleId>
              </a:tblPr>
              <a:tblGrid>
                <a:gridCol w="5640780">
                  <a:extLst>
                    <a:ext uri="{9D8B030D-6E8A-4147-A177-3AD203B41FA5}">
                      <a16:colId xmlns:a16="http://schemas.microsoft.com/office/drawing/2014/main" val="1047633654"/>
                    </a:ext>
                  </a:extLst>
                </a:gridCol>
                <a:gridCol w="3562597">
                  <a:extLst>
                    <a:ext uri="{9D8B030D-6E8A-4147-A177-3AD203B41FA5}">
                      <a16:colId xmlns:a16="http://schemas.microsoft.com/office/drawing/2014/main" val="1827414393"/>
                    </a:ext>
                  </a:extLst>
                </a:gridCol>
                <a:gridCol w="1817915">
                  <a:extLst>
                    <a:ext uri="{9D8B030D-6E8A-4147-A177-3AD203B41FA5}">
                      <a16:colId xmlns:a16="http://schemas.microsoft.com/office/drawing/2014/main" val="477111824"/>
                    </a:ext>
                  </a:extLst>
                </a:gridCol>
              </a:tblGrid>
              <a:tr h="560285">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1952632">
                <a:tc>
                  <a:txBody>
                    <a:bodyPr/>
                    <a:lstStyle/>
                    <a:p>
                      <a:pPr algn="just">
                        <a:spcBef>
                          <a:spcPts val="600"/>
                        </a:spcBef>
                        <a:spcAft>
                          <a:spcPts val="0"/>
                        </a:spcAft>
                      </a:pPr>
                      <a:r>
                        <a:rPr lang="cs-CZ" sz="1400" b="1" dirty="0">
                          <a:effectLst/>
                          <a:latin typeface="+mn-lt"/>
                          <a:ea typeface="Times New Roman" panose="02020603050405020304" pitchFamily="18" charset="0"/>
                        </a:rPr>
                        <a:t> </a:t>
                      </a:r>
                      <a:r>
                        <a:rPr lang="cs-CZ" sz="1400" b="1" kern="1200" dirty="0">
                          <a:solidFill>
                            <a:schemeClr val="dk1"/>
                          </a:solidFill>
                          <a:effectLst/>
                          <a:latin typeface="+mn-lt"/>
                          <a:ea typeface="+mn-ea"/>
                          <a:cs typeface="+mn-cs"/>
                        </a:rPr>
                        <a:t>U projektu byl proveden audit bezpečnosti pozemní komunikace prokazující jeho příspěvek ke zvýšení bezpečnosti dopravy.</a:t>
                      </a:r>
                      <a:endParaRPr lang="cs-CZ" sz="1400" dirty="0">
                        <a:effectLst/>
                        <a:latin typeface="+mn-lt"/>
                        <a:ea typeface="Times New Roman" panose="02020603050405020304" pitchFamily="18" charset="0"/>
                      </a:endParaRPr>
                    </a:p>
                  </a:txBody>
                  <a:tcPr marL="89535" marR="89535" marT="0" marB="0" anchor="ctr"/>
                </a:tc>
                <a:tc>
                  <a:txBody>
                    <a:bodyPr/>
                    <a:lstStyle/>
                    <a:p>
                      <a:pPr algn="l">
                        <a:spcBef>
                          <a:spcPts val="600"/>
                        </a:spcBef>
                        <a:spcAft>
                          <a:spcPts val="0"/>
                        </a:spcAft>
                      </a:pPr>
                      <a:r>
                        <a:rPr lang="cs-CZ" sz="1400" dirty="0">
                          <a:effectLst/>
                          <a:latin typeface="+mn-lt"/>
                          <a:ea typeface="Times New Roman" panose="02020603050405020304" pitchFamily="18" charset="0"/>
                        </a:rPr>
                        <a:t>ANO – </a:t>
                      </a:r>
                      <a:r>
                        <a:rPr lang="cs-CZ" sz="1400" dirty="0">
                          <a:effectLst/>
                          <a:latin typeface="+mn-lt"/>
                          <a:ea typeface="Calibri" panose="020F0502020204030204" pitchFamily="34" charset="0"/>
                        </a:rPr>
                        <a:t>Ze zprávy o provedení auditu bezpečnosti pozemní komunikace vyplývá, že projekt přispívá ke zvýšení bezpečnosti dopravy.</a:t>
                      </a:r>
                      <a:endParaRPr lang="cs-CZ" sz="1400" dirty="0">
                        <a:effectLst/>
                        <a:latin typeface="+mn-lt"/>
                        <a:ea typeface="Times New Roman" panose="02020603050405020304" pitchFamily="18" charset="0"/>
                      </a:endParaRPr>
                    </a:p>
                    <a:p>
                      <a:pPr algn="l">
                        <a:spcBef>
                          <a:spcPts val="600"/>
                        </a:spcBef>
                        <a:spcAft>
                          <a:spcPts val="600"/>
                        </a:spcAft>
                      </a:pPr>
                      <a:r>
                        <a:rPr lang="cs-CZ" sz="1400" dirty="0">
                          <a:effectLst/>
                          <a:latin typeface="+mn-lt"/>
                          <a:ea typeface="Times New Roman" panose="02020603050405020304" pitchFamily="18" charset="0"/>
                        </a:rPr>
                        <a:t>NE – Ze zprávy o provedení auditu bezpečnosti pozemní komunikace nevyplývá, že projekt přispívá ke zvýšení bezpečnosti dopravy.</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Zpráva o provedení auditu bezpečnosti pozemní komunikace</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25659852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2063467718"/>
              </p:ext>
            </p:extLst>
          </p:nvPr>
        </p:nvGraphicFramePr>
        <p:xfrm>
          <a:off x="273132" y="713984"/>
          <a:ext cx="11483439" cy="5944342"/>
        </p:xfrm>
        <a:graphic>
          <a:graphicData uri="http://schemas.openxmlformats.org/drawingml/2006/table">
            <a:tbl>
              <a:tblPr firstRow="1" bandRow="1">
                <a:tableStyleId>{5C22544A-7EE6-4342-B048-85BDC9FD1C3A}</a:tableStyleId>
              </a:tblPr>
              <a:tblGrid>
                <a:gridCol w="5795159">
                  <a:extLst>
                    <a:ext uri="{9D8B030D-6E8A-4147-A177-3AD203B41FA5}">
                      <a16:colId xmlns:a16="http://schemas.microsoft.com/office/drawing/2014/main" val="1047633654"/>
                    </a:ext>
                  </a:extLst>
                </a:gridCol>
                <a:gridCol w="3693226">
                  <a:extLst>
                    <a:ext uri="{9D8B030D-6E8A-4147-A177-3AD203B41FA5}">
                      <a16:colId xmlns:a16="http://schemas.microsoft.com/office/drawing/2014/main" val="1827414393"/>
                    </a:ext>
                  </a:extLst>
                </a:gridCol>
                <a:gridCol w="1995054">
                  <a:extLst>
                    <a:ext uri="{9D8B030D-6E8A-4147-A177-3AD203B41FA5}">
                      <a16:colId xmlns:a16="http://schemas.microsoft.com/office/drawing/2014/main" val="477111824"/>
                    </a:ext>
                  </a:extLst>
                </a:gridCol>
              </a:tblGrid>
              <a:tr h="671302">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4718631">
                <a:tc>
                  <a:txBody>
                    <a:bodyPr/>
                    <a:lstStyle/>
                    <a:p>
                      <a:pPr algn="l">
                        <a:spcBef>
                          <a:spcPts val="600"/>
                        </a:spcBef>
                        <a:spcAft>
                          <a:spcPts val="0"/>
                        </a:spcAft>
                      </a:pPr>
                      <a:r>
                        <a:rPr lang="cs-CZ" sz="1400" b="1" kern="1200" dirty="0">
                          <a:solidFill>
                            <a:schemeClr val="dk1"/>
                          </a:solidFill>
                          <a:effectLst/>
                          <a:latin typeface="+mn-lt"/>
                          <a:ea typeface="+mn-ea"/>
                          <a:cs typeface="+mn-cs"/>
                        </a:rPr>
                        <a:t>Projektem výstavby, modernizace nebo rekonstrukce komunikace pro pěší v trase nebo v křížení pozemní komunikace s vysokou intenzitou dopravy je dotčena pozemní komunikace s intenzitou motorové dopravy přesahující 1000 vozidel za den.</a:t>
                      </a:r>
                      <a:endParaRPr lang="cs-CZ" sz="1400" dirty="0">
                        <a:effectLst/>
                        <a:latin typeface="Arial" panose="020B0604020202020204" pitchFamily="34" charset="0"/>
                        <a:ea typeface="Times New Roman" panose="02020603050405020304" pitchFamily="18" charset="0"/>
                      </a:endParaRPr>
                    </a:p>
                  </a:txBody>
                  <a:tcPr marL="38100" marR="44450" marT="0" marB="0" anchor="ctr"/>
                </a:tc>
                <a:tc>
                  <a:txBody>
                    <a:bodyPr/>
                    <a:lstStyle/>
                    <a:p>
                      <a:pPr algn="l">
                        <a:spcBef>
                          <a:spcPts val="600"/>
                        </a:spcBef>
                        <a:spcAft>
                          <a:spcPts val="0"/>
                        </a:spcAft>
                      </a:pPr>
                      <a:r>
                        <a:rPr lang="cs-CZ" sz="1400" dirty="0">
                          <a:effectLst/>
                          <a:latin typeface="+mn-lt"/>
                          <a:ea typeface="Times New Roman" panose="02020603050405020304" pitchFamily="18" charset="0"/>
                        </a:rPr>
                        <a:t>ANO – Ve studii proveditelnosti je popsána intenzita motorové dopravy na dotčené pozemní komunikaci nad hodnotou limitu 1000 vozidel za den, stanovená na základě údajů z celostátního sčítání dopravy (od r. 2016), vlastního sčítání podle TP 189, automatického sčítání nebo jiného dopravního průzkumu provedeného v souladu s TP 189.</a:t>
                      </a:r>
                    </a:p>
                    <a:p>
                      <a:pPr algn="l">
                        <a:spcBef>
                          <a:spcPts val="600"/>
                        </a:spcBef>
                        <a:spcAft>
                          <a:spcPts val="0"/>
                        </a:spcAft>
                      </a:pPr>
                      <a:r>
                        <a:rPr lang="cs-CZ" sz="1400" dirty="0">
                          <a:effectLst/>
                          <a:latin typeface="+mn-lt"/>
                          <a:ea typeface="Times New Roman" panose="02020603050405020304" pitchFamily="18" charset="0"/>
                        </a:rPr>
                        <a:t>NE – Ve studii proveditelnosti není popsána intenzita motorové dopravy na dotčené pozemní komunikaci nad hodnotou limitu 1000 vozidel za den, stanovená na základě údajů z celostátního sčítání dopravy (od r. 2016), vlastního sčítání podle TP 189, automatického sčítání nebo jiného dopravního průzkumu provedeného v souladu s TP 189.</a:t>
                      </a:r>
                    </a:p>
                    <a:p>
                      <a:pPr algn="l">
                        <a:spcBef>
                          <a:spcPts val="600"/>
                        </a:spcBef>
                        <a:spcAft>
                          <a:spcPts val="600"/>
                        </a:spcAft>
                      </a:pPr>
                      <a:r>
                        <a:rPr lang="cs-CZ" sz="1400" dirty="0">
                          <a:effectLst/>
                          <a:latin typeface="+mn-lt"/>
                          <a:ea typeface="Times New Roman" panose="02020603050405020304" pitchFamily="18" charset="0"/>
                        </a:rPr>
                        <a:t>NERELEVANTNÍ – Předmětem projektu je výhradně dílčí aktivita „zvyšování bezpečnosti nemotorové dopravy stavebními úpravami komunikací pro pěší a pro cyklisty a instalací prvků zklidňujících dopravu v nehodových lokalitách“.</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Times New Roman" panose="02020603050405020304" pitchFamily="18" charset="0"/>
                        </a:rPr>
                        <a:t>Celostátní sčítání dopravy 2016 a novější</a:t>
                      </a: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Times New Roman" panose="02020603050405020304" pitchFamily="18" charset="0"/>
                        </a:rPr>
                        <a:t>Žádost o podporu</a:t>
                      </a: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Times New Roman" panose="02020603050405020304" pitchFamily="18" charset="0"/>
                        </a:rPr>
                        <a:t>Studie proveditelnosti</a:t>
                      </a: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Times New Roman" panose="02020603050405020304" pitchFamily="18" charset="0"/>
                        </a:rPr>
                        <a:t>Protokol pro výpočet odhadu denní a hodinové intenzity motorové dopravy podle TP 189 v běžný pracovní den</a:t>
                      </a: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Times New Roman" panose="02020603050405020304" pitchFamily="18" charset="0"/>
                        </a:rPr>
                        <a:t>Výstup z automatického sčítače</a:t>
                      </a: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Times New Roman" panose="02020603050405020304" pitchFamily="18" charset="0"/>
                        </a:rPr>
                        <a:t>Výstup z jiného dopravního průzkumu prokazatelně provedeného v souladu s TP 189</a:t>
                      </a:r>
                    </a:p>
                  </a:txBody>
                  <a:tcPr marL="41275" marR="44450" marT="0" marB="0"/>
                </a:tc>
                <a:extLst>
                  <a:ext uri="{0D108BD9-81ED-4DB2-BD59-A6C34878D82A}">
                    <a16:rowId xmlns:a16="http://schemas.microsoft.com/office/drawing/2014/main" val="3758137674"/>
                  </a:ext>
                </a:extLst>
              </a:tr>
            </a:tbl>
          </a:graphicData>
        </a:graphic>
      </p:graphicFrame>
    </p:spTree>
    <p:extLst>
      <p:ext uri="{BB962C8B-B14F-4D97-AF65-F5344CB8AC3E}">
        <p14:creationId xmlns:p14="http://schemas.microsoft.com/office/powerpoint/2010/main" val="22332751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fontScale="90000"/>
          </a:bodyPr>
          <a:lstStyle/>
          <a:p>
            <a:pPr algn="ctr"/>
            <a:r>
              <a:rPr lang="cs-CZ" dirty="0"/>
              <a:t>Specifická kritéria přijatelnosti pro SC 3.1 – Silnice</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415636" y="2204636"/>
          <a:ext cx="11021292" cy="2742941"/>
        </p:xfrm>
        <a:graphic>
          <a:graphicData uri="http://schemas.openxmlformats.org/drawingml/2006/table">
            <a:tbl>
              <a:tblPr firstRow="1" bandRow="1">
                <a:tableStyleId>{5C22544A-7EE6-4342-B048-85BDC9FD1C3A}</a:tableStyleId>
              </a:tblPr>
              <a:tblGrid>
                <a:gridCol w="5023263">
                  <a:extLst>
                    <a:ext uri="{9D8B030D-6E8A-4147-A177-3AD203B41FA5}">
                      <a16:colId xmlns:a16="http://schemas.microsoft.com/office/drawing/2014/main" val="1047633654"/>
                    </a:ext>
                  </a:extLst>
                </a:gridCol>
                <a:gridCol w="3301340">
                  <a:extLst>
                    <a:ext uri="{9D8B030D-6E8A-4147-A177-3AD203B41FA5}">
                      <a16:colId xmlns:a16="http://schemas.microsoft.com/office/drawing/2014/main" val="1827414393"/>
                    </a:ext>
                  </a:extLst>
                </a:gridCol>
                <a:gridCol w="2696689">
                  <a:extLst>
                    <a:ext uri="{9D8B030D-6E8A-4147-A177-3AD203B41FA5}">
                      <a16:colId xmlns:a16="http://schemas.microsoft.com/office/drawing/2014/main" val="477111824"/>
                    </a:ext>
                  </a:extLst>
                </a:gridCol>
              </a:tblGrid>
              <a:tr h="702010">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2040931">
                <a:tc>
                  <a:txBody>
                    <a:bodyPr/>
                    <a:lstStyle/>
                    <a:p>
                      <a:pPr algn="l">
                        <a:spcBef>
                          <a:spcPts val="600"/>
                        </a:spcBef>
                        <a:spcAft>
                          <a:spcPts val="0"/>
                        </a:spcAft>
                      </a:pPr>
                      <a:r>
                        <a:rPr lang="cs-CZ" sz="1400" b="1" kern="1200" dirty="0">
                          <a:solidFill>
                            <a:schemeClr val="dk1"/>
                          </a:solidFill>
                          <a:effectLst/>
                          <a:latin typeface="+mn-lt"/>
                          <a:ea typeface="+mn-ea"/>
                          <a:cs typeface="+mn-cs"/>
                        </a:rPr>
                        <a:t>Projekt je realizován na Prioritní regionální silniční síti.</a:t>
                      </a:r>
                      <a:endParaRPr lang="cs-CZ" sz="1400" b="1" kern="1200" dirty="0">
                        <a:solidFill>
                          <a:schemeClr val="dk1"/>
                        </a:solidFill>
                        <a:effectLst/>
                        <a:latin typeface="+mn-lt"/>
                        <a:ea typeface="Calibri" panose="020F0502020204030204" pitchFamily="34" charset="0"/>
                        <a:cs typeface="Times New Roman" panose="02020603050405020304" pitchFamily="18" charset="0"/>
                      </a:endParaRPr>
                    </a:p>
                  </a:txBody>
                  <a:tcPr marL="89535" marR="89535" marT="0" marB="0" anchor="ctr"/>
                </a:tc>
                <a:tc>
                  <a:txBody>
                    <a:bodyPr/>
                    <a:lstStyle/>
                    <a:p>
                      <a:pPr algn="l">
                        <a:spcBef>
                          <a:spcPts val="600"/>
                        </a:spcBef>
                        <a:spcAft>
                          <a:spcPts val="0"/>
                        </a:spcAft>
                      </a:pPr>
                      <a:r>
                        <a:rPr lang="cs-CZ" sz="1400" dirty="0">
                          <a:effectLst/>
                          <a:latin typeface="Arial" panose="020B0604020202020204" pitchFamily="34" charset="0"/>
                          <a:ea typeface="Times New Roman" panose="02020603050405020304" pitchFamily="18" charset="0"/>
                        </a:rPr>
                        <a:t>ANO – Ve studii proveditelnosti je explicitní odkaz na příslušný úsek Prioritní regionální silniční sítě IROP 2021-2027.</a:t>
                      </a:r>
                    </a:p>
                    <a:p>
                      <a:pPr algn="l">
                        <a:spcBef>
                          <a:spcPts val="600"/>
                        </a:spcBef>
                        <a:spcAft>
                          <a:spcPts val="600"/>
                        </a:spcAft>
                      </a:pPr>
                      <a:r>
                        <a:rPr lang="cs-CZ" sz="1400" dirty="0">
                          <a:effectLst/>
                          <a:latin typeface="Arial" panose="020B0604020202020204" pitchFamily="34" charset="0"/>
                          <a:ea typeface="Times New Roman" panose="02020603050405020304" pitchFamily="18" charset="0"/>
                        </a:rPr>
                        <a:t>NE – Ve studii proveditelnosti není explicitní odkaz na příslušný úsek Prioritní regionální silniční sítě IROP 2021-2027.</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Příloha č. 1 Programového dokumentu IROP 2021-2027</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Studie proveditelnosti</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6207864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2952031004"/>
              </p:ext>
            </p:extLst>
          </p:nvPr>
        </p:nvGraphicFramePr>
        <p:xfrm>
          <a:off x="273132" y="713983"/>
          <a:ext cx="11483439" cy="5389933"/>
        </p:xfrm>
        <a:graphic>
          <a:graphicData uri="http://schemas.openxmlformats.org/drawingml/2006/table">
            <a:tbl>
              <a:tblPr firstRow="1" bandRow="1">
                <a:tableStyleId>{5C22544A-7EE6-4342-B048-85BDC9FD1C3A}</a:tableStyleId>
              </a:tblPr>
              <a:tblGrid>
                <a:gridCol w="4018452">
                  <a:extLst>
                    <a:ext uri="{9D8B030D-6E8A-4147-A177-3AD203B41FA5}">
                      <a16:colId xmlns:a16="http://schemas.microsoft.com/office/drawing/2014/main" val="1047633654"/>
                    </a:ext>
                  </a:extLst>
                </a:gridCol>
                <a:gridCol w="5220551">
                  <a:extLst>
                    <a:ext uri="{9D8B030D-6E8A-4147-A177-3AD203B41FA5}">
                      <a16:colId xmlns:a16="http://schemas.microsoft.com/office/drawing/2014/main" val="1827414393"/>
                    </a:ext>
                  </a:extLst>
                </a:gridCol>
                <a:gridCol w="2244436">
                  <a:extLst>
                    <a:ext uri="{9D8B030D-6E8A-4147-A177-3AD203B41FA5}">
                      <a16:colId xmlns:a16="http://schemas.microsoft.com/office/drawing/2014/main" val="477111824"/>
                    </a:ext>
                  </a:extLst>
                </a:gridCol>
              </a:tblGrid>
              <a:tr h="955178">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4434755">
                <a:tc>
                  <a:txBody>
                    <a:bodyPr/>
                    <a:lstStyle/>
                    <a:p>
                      <a:pPr algn="l">
                        <a:spcAft>
                          <a:spcPts val="0"/>
                        </a:spcAft>
                      </a:pPr>
                      <a:r>
                        <a:rPr lang="cs-CZ" sz="1400" b="1" kern="1200" dirty="0">
                          <a:solidFill>
                            <a:schemeClr val="dk1"/>
                          </a:solidFill>
                          <a:effectLst/>
                          <a:latin typeface="+mn-lt"/>
                          <a:ea typeface="+mn-ea"/>
                          <a:cs typeface="+mn-cs"/>
                        </a:rPr>
                        <a:t>Minimálně 70 % stavebního a demoličního odpadu z projektu bude opětovně použito.</a:t>
                      </a:r>
                      <a:endParaRPr lang="cs-CZ" sz="1400" dirty="0">
                        <a:solidFill>
                          <a:srgbClr val="000000"/>
                        </a:solidFill>
                        <a:effectLst/>
                        <a:latin typeface="Arial" panose="020B0604020202020204" pitchFamily="34" charset="0"/>
                        <a:ea typeface="Times New Roman" panose="02020603050405020304" pitchFamily="18" charset="0"/>
                      </a:endParaRPr>
                    </a:p>
                  </a:txBody>
                  <a:tcPr marL="89535" marR="89535" marT="0" marB="0" anchor="ctr"/>
                </a:tc>
                <a:tc>
                  <a:txBody>
                    <a:bodyPr/>
                    <a:lstStyle/>
                    <a:p>
                      <a:pPr algn="l">
                        <a:spcBef>
                          <a:spcPts val="600"/>
                        </a:spcBef>
                        <a:spcAft>
                          <a:spcPts val="0"/>
                        </a:spcAft>
                      </a:pPr>
                      <a:r>
                        <a:rPr lang="cs-CZ" sz="1400" dirty="0">
                          <a:effectLst/>
                          <a:latin typeface="+mn-lt"/>
                          <a:ea typeface="Times New Roman" panose="02020603050405020304" pitchFamily="18" charset="0"/>
                        </a:rPr>
                        <a:t>ANO – Ve studii proveditelnosti je uveden konkrétní plán přípravy nejméně 70 % (hmotnostních) nikoli nebezpečného stavebního a demoličního odpadu (s výjimkou v přírodě se vyskytujících materiálů uvedených v kategorii 17 05 04 na evropském seznamu odpadů stanoveném rozhodnutím Komise 2000/532/ES) vzniklého na staveništi k opětovnému použití, recyklaci nebo jiným druhům materiálového využití, včetně zásypů, při nichž jsou jiné materiály nahrazeny odpadem.</a:t>
                      </a:r>
                    </a:p>
                    <a:p>
                      <a:pPr algn="l">
                        <a:spcBef>
                          <a:spcPts val="600"/>
                        </a:spcBef>
                        <a:spcAft>
                          <a:spcPts val="0"/>
                        </a:spcAft>
                      </a:pPr>
                      <a:r>
                        <a:rPr lang="cs-CZ" sz="1400" dirty="0">
                          <a:effectLst/>
                          <a:latin typeface="+mn-lt"/>
                          <a:ea typeface="Times New Roman" panose="02020603050405020304" pitchFamily="18" charset="0"/>
                        </a:rPr>
                        <a:t>NE – Ve studii proveditelnosti není uveden konkrétní plán přípravy nejméně 70 % (hmotnostních) nikoli nebezpečného stavebního a demoličního odpadu (s výjimkou v přírodě se vyskytujících materiálů uvedených v kategorii 17 05 04 na evropském seznamu odpadů stanoveném rozhodnutím Komise 2000/532/ES) vzniklého na staveništi k opětovnému použití, recyklaci nebo jiným druhům materiálového využití, včetně zásypů, při nichž jsou jiné materiály nahrazeny odpadem.</a:t>
                      </a:r>
                    </a:p>
                    <a:p>
                      <a:pPr algn="l">
                        <a:spcBef>
                          <a:spcPts val="600"/>
                        </a:spcBef>
                        <a:spcAft>
                          <a:spcPts val="0"/>
                        </a:spcAft>
                      </a:pPr>
                      <a:r>
                        <a:rPr lang="cs-CZ" sz="1400" dirty="0">
                          <a:effectLst/>
                          <a:latin typeface="+mn-lt"/>
                          <a:ea typeface="Times New Roman" panose="02020603050405020304" pitchFamily="18" charset="0"/>
                        </a:rPr>
                        <a:t>NERELEVANTNÍ – Projekt nepočítá se vznikem stavebního ani demoličního odpadu.</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Times New Roman" panose="02020603050405020304" pitchFamily="18" charset="0"/>
                        </a:rPr>
                        <a:t>Žádost o podporu</a:t>
                      </a: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Times New Roman" panose="02020603050405020304" pitchFamily="18" charset="0"/>
                        </a:rPr>
                        <a:t>Studie proveditelnosti</a:t>
                      </a:r>
                    </a:p>
                  </a:txBody>
                  <a:tcPr marL="41275" marR="44450" marT="0" marB="0" anchor="ctr"/>
                </a:tc>
                <a:extLst>
                  <a:ext uri="{0D108BD9-81ED-4DB2-BD59-A6C34878D82A}">
                    <a16:rowId xmlns:a16="http://schemas.microsoft.com/office/drawing/2014/main" val="3758137674"/>
                  </a:ext>
                </a:extLst>
              </a:tr>
            </a:tbl>
          </a:graphicData>
        </a:graphic>
      </p:graphicFrame>
    </p:spTree>
    <p:extLst>
      <p:ext uri="{BB962C8B-B14F-4D97-AF65-F5344CB8AC3E}">
        <p14:creationId xmlns:p14="http://schemas.microsoft.com/office/powerpoint/2010/main" val="11394337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415636" y="136525"/>
            <a:ext cx="10938164" cy="1252889"/>
          </a:xfrm>
        </p:spPr>
        <p:txBody>
          <a:bodyPr>
            <a:noAutofit/>
          </a:bodyPr>
          <a:lstStyle/>
          <a:p>
            <a:pPr algn="ctr"/>
            <a:r>
              <a:rPr lang="cs-CZ" sz="4000" dirty="0"/>
              <a:t>Specifická kritéria přijatelnosti pro SC 4.1 – Školství </a:t>
            </a:r>
            <a:br>
              <a:rPr lang="cs-CZ" sz="4000" dirty="0"/>
            </a:br>
            <a:r>
              <a:rPr lang="cs-CZ" sz="2800" dirty="0"/>
              <a:t>aktivita MATEŘSKÉ ŠKOLY</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415636" y="1572575"/>
          <a:ext cx="11021292" cy="4572000"/>
        </p:xfrm>
        <a:graphic>
          <a:graphicData uri="http://schemas.openxmlformats.org/drawingml/2006/table">
            <a:tbl>
              <a:tblPr firstRow="1" bandRow="1">
                <a:tableStyleId>{5C22544A-7EE6-4342-B048-85BDC9FD1C3A}</a:tableStyleId>
              </a:tblPr>
              <a:tblGrid>
                <a:gridCol w="4144489">
                  <a:extLst>
                    <a:ext uri="{9D8B030D-6E8A-4147-A177-3AD203B41FA5}">
                      <a16:colId xmlns:a16="http://schemas.microsoft.com/office/drawing/2014/main" val="1047633654"/>
                    </a:ext>
                  </a:extLst>
                </a:gridCol>
                <a:gridCol w="4465122">
                  <a:extLst>
                    <a:ext uri="{9D8B030D-6E8A-4147-A177-3AD203B41FA5}">
                      <a16:colId xmlns:a16="http://schemas.microsoft.com/office/drawing/2014/main" val="1827414393"/>
                    </a:ext>
                  </a:extLst>
                </a:gridCol>
                <a:gridCol w="2411681">
                  <a:extLst>
                    <a:ext uri="{9D8B030D-6E8A-4147-A177-3AD203B41FA5}">
                      <a16:colId xmlns:a16="http://schemas.microsoft.com/office/drawing/2014/main" val="477111824"/>
                    </a:ext>
                  </a:extLst>
                </a:gridCol>
              </a:tblGrid>
              <a:tr h="608325">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1485343">
                <a:tc>
                  <a:txBody>
                    <a:bodyPr/>
                    <a:lstStyle/>
                    <a:p>
                      <a:pPr algn="l">
                        <a:spcBef>
                          <a:spcPts val="600"/>
                        </a:spcBef>
                        <a:spcAft>
                          <a:spcPts val="0"/>
                        </a:spcAft>
                      </a:pPr>
                      <a:r>
                        <a:rPr lang="cs-CZ" sz="1400" b="1" dirty="0">
                          <a:effectLst/>
                          <a:latin typeface="+mn-lt"/>
                          <a:ea typeface="Times New Roman" panose="02020603050405020304" pitchFamily="18" charset="0"/>
                        </a:rPr>
                        <a:t>Podpořeným zařízením je mateřská škola, mateřská škola běžná nebo lesní mateřská škola dle zákona č. 561/2004 Sb., o předškolním, základním, středním, vyšším odborném a jiném vzdělávání (školský zákon), ve znění pozdějších předpisů. </a:t>
                      </a:r>
                      <a:endParaRPr lang="cs-CZ" sz="1400" dirty="0">
                        <a:effectLst/>
                        <a:latin typeface="+mn-lt"/>
                        <a:ea typeface="Times New Roman" panose="02020603050405020304" pitchFamily="18" charset="0"/>
                      </a:endParaRPr>
                    </a:p>
                  </a:txBody>
                  <a:tcPr marL="38100" marR="44450" marT="0" marB="0" anchor="ctr"/>
                </a:tc>
                <a:tc>
                  <a:txBody>
                    <a:bodyPr/>
                    <a:lstStyle/>
                    <a:p>
                      <a:pPr algn="l">
                        <a:spcBef>
                          <a:spcPts val="600"/>
                        </a:spcBef>
                        <a:spcAft>
                          <a:spcPts val="0"/>
                        </a:spcAft>
                      </a:pPr>
                      <a:r>
                        <a:rPr lang="cs-CZ" sz="1400" dirty="0">
                          <a:effectLst/>
                          <a:latin typeface="+mn-lt"/>
                          <a:ea typeface="Times New Roman" panose="02020603050405020304" pitchFamily="18" charset="0"/>
                        </a:rPr>
                        <a:t>ANO – Podpořeným zařízením je mateřská škola, mateřská škola běžná nebo lesní mateřská škola dle školského zákona. </a:t>
                      </a:r>
                    </a:p>
                    <a:p>
                      <a:pPr algn="l">
                        <a:spcBef>
                          <a:spcPts val="600"/>
                        </a:spcBef>
                        <a:spcAft>
                          <a:spcPts val="0"/>
                        </a:spcAft>
                      </a:pPr>
                      <a:r>
                        <a:rPr lang="cs-CZ" sz="1400" dirty="0">
                          <a:effectLst/>
                          <a:latin typeface="+mn-lt"/>
                          <a:ea typeface="Times New Roman" panose="02020603050405020304" pitchFamily="18" charset="0"/>
                        </a:rPr>
                        <a:t> NE – Podpořeným zařízením není mateřská škola, mateřská škola běžná nebo lesní mateřská škola dle školského zákona. </a:t>
                      </a:r>
                    </a:p>
                  </a:txBody>
                  <a:tcPr marL="38100" marR="44450" marT="0" marB="0" anchor="ctr"/>
                </a:tc>
                <a:tc>
                  <a:txBody>
                    <a:bodyPr/>
                    <a:lstStyle/>
                    <a:p>
                      <a:pPr marL="228600" algn="l">
                        <a:spcAft>
                          <a:spcPts val="0"/>
                        </a:spcAft>
                      </a:pPr>
                      <a:r>
                        <a:rPr lang="cs-CZ" sz="1400">
                          <a:solidFill>
                            <a:srgbClr val="000000"/>
                          </a:solidFill>
                          <a:effectLst/>
                          <a:latin typeface="+mn-lt"/>
                          <a:ea typeface="Calibri" panose="020F0502020204030204" pitchFamily="34" charset="0"/>
                          <a:cs typeface="Arial" panose="020B0604020202020204" pitchFamily="34" charset="0"/>
                        </a:rPr>
                        <a:t> </a:t>
                      </a:r>
                      <a:endParaRPr lang="cs-CZ" sz="140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a:effectLst/>
                          <a:latin typeface="+mn-lt"/>
                          <a:ea typeface="Calibri" panose="020F0502020204030204" pitchFamily="34" charset="0"/>
                          <a:cs typeface="Arial" panose="020B0604020202020204" pitchFamily="34" charset="0"/>
                        </a:rPr>
                        <a:t>Žádost o podporu</a:t>
                      </a:r>
                      <a:endParaRPr lang="cs-CZ" sz="140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a:effectLst/>
                          <a:latin typeface="+mn-lt"/>
                          <a:ea typeface="Calibri" panose="020F0502020204030204" pitchFamily="34" charset="0"/>
                          <a:cs typeface="Arial" panose="020B0604020202020204" pitchFamily="34" charset="0"/>
                        </a:rPr>
                        <a:t>Studie proveditelnosti</a:t>
                      </a:r>
                      <a:endParaRPr lang="cs-CZ" sz="140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a:effectLst/>
                          <a:latin typeface="+mn-lt"/>
                          <a:ea typeface="Calibri" panose="020F0502020204030204" pitchFamily="34" charset="0"/>
                          <a:cs typeface="Arial" panose="020B0604020202020204" pitchFamily="34" charset="0"/>
                        </a:rPr>
                        <a:t>Rejstřík škol a školských zařízení</a:t>
                      </a:r>
                      <a:endParaRPr lang="cs-CZ" sz="1400">
                        <a:effectLst/>
                        <a:latin typeface="+mn-lt"/>
                        <a:ea typeface="Calibri" panose="020F0502020204030204" pitchFamily="34" charset="0"/>
                        <a:cs typeface="Times New Roman" panose="02020603050405020304" pitchFamily="18" charset="0"/>
                      </a:endParaRPr>
                    </a:p>
                    <a:p>
                      <a:pPr marL="228600" algn="l">
                        <a:spcAft>
                          <a:spcPts val="0"/>
                        </a:spcAft>
                      </a:pPr>
                      <a:r>
                        <a:rPr lang="cs-CZ" sz="1400">
                          <a:effectLst/>
                          <a:latin typeface="+mn-lt"/>
                          <a:ea typeface="Calibri" panose="020F0502020204030204" pitchFamily="34" charset="0"/>
                          <a:cs typeface="Arial" panose="020B0604020202020204" pitchFamily="34" charset="0"/>
                        </a:rPr>
                        <a:t> </a:t>
                      </a:r>
                      <a:endParaRPr lang="cs-CZ" sz="1400">
                        <a:effectLst/>
                        <a:latin typeface="+mn-lt"/>
                        <a:ea typeface="Calibri" panose="020F0502020204030204" pitchFamily="34" charset="0"/>
                        <a:cs typeface="Times New Roman" panose="02020603050405020304" pitchFamily="18" charset="0"/>
                      </a:endParaRPr>
                    </a:p>
                    <a:p>
                      <a:pPr marL="228600" algn="l">
                        <a:spcAft>
                          <a:spcPts val="0"/>
                        </a:spcAft>
                      </a:pPr>
                      <a:r>
                        <a:rPr lang="cs-CZ" sz="1400">
                          <a:solidFill>
                            <a:srgbClr val="000000"/>
                          </a:solidFill>
                          <a:effectLst/>
                          <a:latin typeface="+mn-lt"/>
                          <a:ea typeface="Calibri" panose="020F0502020204030204" pitchFamily="34" charset="0"/>
                          <a:cs typeface="Arial" panose="020B0604020202020204" pitchFamily="34" charset="0"/>
                        </a:rPr>
                        <a:t> </a:t>
                      </a:r>
                      <a:endParaRPr lang="cs-CZ" sz="1400">
                        <a:effectLst/>
                        <a:latin typeface="+mn-lt"/>
                        <a:ea typeface="Calibri" panose="020F0502020204030204" pitchFamily="34" charset="0"/>
                        <a:cs typeface="Times New Roman" panose="02020603050405020304" pitchFamily="18" charset="0"/>
                      </a:endParaRPr>
                    </a:p>
                  </a:txBody>
                  <a:tcPr marL="41275" marR="44450" marT="0" marB="0"/>
                </a:tc>
                <a:extLst>
                  <a:ext uri="{0D108BD9-81ED-4DB2-BD59-A6C34878D82A}">
                    <a16:rowId xmlns:a16="http://schemas.microsoft.com/office/drawing/2014/main" val="1024228120"/>
                  </a:ext>
                </a:extLst>
              </a:tr>
              <a:tr h="1105012">
                <a:tc>
                  <a:txBody>
                    <a:bodyPr/>
                    <a:lstStyle/>
                    <a:p>
                      <a:pPr algn="l">
                        <a:spcBef>
                          <a:spcPts val="600"/>
                        </a:spcBef>
                        <a:spcAft>
                          <a:spcPts val="0"/>
                        </a:spcAft>
                      </a:pPr>
                      <a:r>
                        <a:rPr lang="cs-CZ" sz="1400" b="1" dirty="0">
                          <a:effectLst/>
                          <a:latin typeface="+mn-lt"/>
                          <a:ea typeface="Times New Roman" panose="02020603050405020304" pitchFamily="18" charset="0"/>
                        </a:rPr>
                        <a:t>Žadatel typu NNO, církev či církevní organizace minimálně 2 roky bezprostředně před podáním žádosti o podporu nepřetržitě vykonává veřejně prospěšnou činnost v oblasti vzdělávání, školení a osvěty.</a:t>
                      </a:r>
                      <a:endParaRPr lang="cs-CZ" sz="1400" dirty="0">
                        <a:effectLst/>
                        <a:latin typeface="+mn-lt"/>
                        <a:ea typeface="Times New Roman" panose="02020603050405020304" pitchFamily="18" charset="0"/>
                      </a:endParaRPr>
                    </a:p>
                  </a:txBody>
                  <a:tcPr marL="38100" marR="44450" marT="0" marB="0" anchor="ctr"/>
                </a:tc>
                <a:tc>
                  <a:txBody>
                    <a:bodyPr/>
                    <a:lstStyle/>
                    <a:p>
                      <a:pPr algn="l">
                        <a:spcBef>
                          <a:spcPts val="600"/>
                        </a:spcBef>
                        <a:spcAft>
                          <a:spcPts val="600"/>
                        </a:spcAft>
                      </a:pPr>
                      <a:r>
                        <a:rPr lang="cs-CZ" sz="1400" dirty="0">
                          <a:effectLst/>
                          <a:latin typeface="+mn-lt"/>
                          <a:ea typeface="Times New Roman" panose="02020603050405020304" pitchFamily="18" charset="0"/>
                        </a:rPr>
                        <a:t>ANO – Žadatel typu NNO, církev či církevní organizace minimálně 2 roky bezprostředně před podáním žádosti o podporu nepřetržitě vykonává veřejně prospěšnou činnost v oblasti vzdělávání, školení a osvěty.</a:t>
                      </a:r>
                    </a:p>
                    <a:p>
                      <a:pPr algn="l">
                        <a:spcBef>
                          <a:spcPts val="600"/>
                        </a:spcBef>
                        <a:spcAft>
                          <a:spcPts val="600"/>
                        </a:spcAft>
                      </a:pPr>
                      <a:r>
                        <a:rPr lang="cs-CZ" sz="1400" dirty="0">
                          <a:effectLst/>
                          <a:latin typeface="+mn-lt"/>
                          <a:ea typeface="Times New Roman" panose="02020603050405020304" pitchFamily="18" charset="0"/>
                        </a:rPr>
                        <a:t>NE – Žadatel typu NNO, církev či církevní organizace minimálně 2 roky bezprostředně před podáním žádosti o podporu nepřetržitě nevykonává veřejně prospěšnou činnost v oblasti vzdělávání, školení a osvěty.</a:t>
                      </a:r>
                    </a:p>
                    <a:p>
                      <a:pPr algn="l">
                        <a:spcBef>
                          <a:spcPts val="600"/>
                        </a:spcBef>
                        <a:spcAft>
                          <a:spcPts val="600"/>
                        </a:spcAft>
                      </a:pPr>
                      <a:r>
                        <a:rPr lang="cs-CZ" sz="1400" dirty="0">
                          <a:effectLst/>
                          <a:latin typeface="+mn-lt"/>
                          <a:ea typeface="Times New Roman" panose="02020603050405020304" pitchFamily="18" charset="0"/>
                        </a:rPr>
                        <a:t>NERELEVANTNÍ – Žadatelem není NNO, církev či církevní organizace.</a:t>
                      </a:r>
                    </a:p>
                  </a:txBody>
                  <a:tcPr marL="38100" marR="44450" marT="0" marB="0" anchor="ctr"/>
                </a:tc>
                <a:tc>
                  <a:txBody>
                    <a:bodyPr/>
                    <a:lstStyle/>
                    <a:p>
                      <a:pPr marL="228600" algn="l">
                        <a:spcAft>
                          <a:spcPts val="0"/>
                        </a:spcAft>
                      </a:pPr>
                      <a:r>
                        <a:rPr lang="cs-CZ" sz="1400" dirty="0">
                          <a:solidFill>
                            <a:srgbClr val="000000"/>
                          </a:solidFill>
                          <a:effectLst/>
                          <a:latin typeface="+mn-lt"/>
                          <a:ea typeface="Calibri" panose="020F0502020204030204" pitchFamily="34" charset="0"/>
                          <a:cs typeface="Arial" panose="020B0604020202020204" pitchFamily="34" charset="0"/>
                        </a:rPr>
                        <a:t> </a:t>
                      </a:r>
                      <a:endParaRPr lang="cs-CZ" sz="1400" dirty="0">
                        <a:effectLst/>
                        <a:latin typeface="+mn-lt"/>
                        <a:ea typeface="Calibri" panose="020F0502020204030204" pitchFamily="34" charset="0"/>
                        <a:cs typeface="Times New Roman" panose="02020603050405020304" pitchFamily="18" charset="0"/>
                      </a:endParaRPr>
                    </a:p>
                    <a:p>
                      <a:pPr marL="228600" algn="l">
                        <a:spcAft>
                          <a:spcPts val="0"/>
                        </a:spcAft>
                      </a:pPr>
                      <a:r>
                        <a:rPr lang="cs-CZ" sz="1400" dirty="0">
                          <a:solidFill>
                            <a:srgbClr val="000000"/>
                          </a:solidFill>
                          <a:effectLst/>
                          <a:latin typeface="+mn-lt"/>
                          <a:ea typeface="Calibri" panose="020F0502020204030204" pitchFamily="34" charset="0"/>
                          <a:cs typeface="Arial" panose="020B0604020202020204" pitchFamily="34" charset="0"/>
                        </a:rPr>
                        <a:t> </a:t>
                      </a:r>
                      <a:endParaRPr lang="cs-CZ" sz="1400" dirty="0">
                        <a:effectLst/>
                        <a:latin typeface="+mn-lt"/>
                        <a:ea typeface="Calibri" panose="020F0502020204030204" pitchFamily="34" charset="0"/>
                        <a:cs typeface="Times New Roman" panose="02020603050405020304" pitchFamily="18" charset="0"/>
                      </a:endParaRPr>
                    </a:p>
                    <a:p>
                      <a:pPr algn="l">
                        <a:spcBef>
                          <a:spcPts val="600"/>
                        </a:spcBef>
                        <a:spcAft>
                          <a:spcPts val="0"/>
                        </a:spcAft>
                      </a:pPr>
                      <a:r>
                        <a:rPr lang="cs-CZ" sz="1400" dirty="0">
                          <a:solidFill>
                            <a:srgbClr val="000000"/>
                          </a:solidFill>
                          <a:effectLst/>
                          <a:latin typeface="+mn-lt"/>
                          <a:ea typeface="Times New Roman" panose="02020603050405020304" pitchFamily="18" charset="0"/>
                        </a:rPr>
                        <a:t> </a:t>
                      </a:r>
                      <a:endParaRPr lang="cs-CZ" sz="1400" dirty="0">
                        <a:effectLst/>
                        <a:latin typeface="+mn-lt"/>
                        <a:ea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Studie proveditelnosti</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Příloha dokládající požadovanou nepřetržitě vykonávanou veřejně prospěšnou činnost (např. výroční zpráva)</a:t>
                      </a:r>
                      <a:endParaRPr lang="cs-CZ" sz="1400" dirty="0">
                        <a:effectLst/>
                        <a:latin typeface="+mn-lt"/>
                        <a:ea typeface="Calibri" panose="020F0502020204030204" pitchFamily="34" charset="0"/>
                        <a:cs typeface="Times New Roman" panose="02020603050405020304" pitchFamily="18" charset="0"/>
                      </a:endParaRPr>
                    </a:p>
                    <a:p>
                      <a:pPr marL="228600" algn="l">
                        <a:spcAft>
                          <a:spcPts val="0"/>
                        </a:spcAft>
                      </a:pPr>
                      <a:r>
                        <a:rPr lang="cs-CZ" sz="1400" dirty="0">
                          <a:solidFill>
                            <a:srgbClr val="000000"/>
                          </a:solidFill>
                          <a:effectLst/>
                          <a:latin typeface="+mn-lt"/>
                          <a:ea typeface="Calibri" panose="020F0502020204030204" pitchFamily="34" charset="0"/>
                          <a:cs typeface="Arial" panose="020B0604020202020204" pitchFamily="34" charset="0"/>
                        </a:rPr>
                        <a:t> </a:t>
                      </a:r>
                      <a:endParaRPr lang="cs-CZ" sz="1400" dirty="0">
                        <a:effectLst/>
                        <a:latin typeface="+mn-lt"/>
                        <a:ea typeface="Calibri" panose="020F0502020204030204" pitchFamily="34" charset="0"/>
                        <a:cs typeface="Times New Roman" panose="02020603050405020304" pitchFamily="18" charset="0"/>
                      </a:endParaRPr>
                    </a:p>
                  </a:txBody>
                  <a:tcPr marL="41275" marR="44450" marT="0" marB="0"/>
                </a:tc>
                <a:extLst>
                  <a:ext uri="{0D108BD9-81ED-4DB2-BD59-A6C34878D82A}">
                    <a16:rowId xmlns:a16="http://schemas.microsoft.com/office/drawing/2014/main" val="1226267385"/>
                  </a:ext>
                </a:extLst>
              </a:tr>
            </a:tbl>
          </a:graphicData>
        </a:graphic>
      </p:graphicFrame>
    </p:spTree>
    <p:extLst>
      <p:ext uri="{BB962C8B-B14F-4D97-AF65-F5344CB8AC3E}">
        <p14:creationId xmlns:p14="http://schemas.microsoft.com/office/powerpoint/2010/main" val="7385396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2510166973"/>
              </p:ext>
            </p:extLst>
          </p:nvPr>
        </p:nvGraphicFramePr>
        <p:xfrm>
          <a:off x="585354" y="111492"/>
          <a:ext cx="11021292" cy="4206240"/>
        </p:xfrm>
        <a:graphic>
          <a:graphicData uri="http://schemas.openxmlformats.org/drawingml/2006/table">
            <a:tbl>
              <a:tblPr firstRow="1" bandRow="1">
                <a:tableStyleId>{5C22544A-7EE6-4342-B048-85BDC9FD1C3A}</a:tableStyleId>
              </a:tblPr>
              <a:tblGrid>
                <a:gridCol w="3808516">
                  <a:extLst>
                    <a:ext uri="{9D8B030D-6E8A-4147-A177-3AD203B41FA5}">
                      <a16:colId xmlns:a16="http://schemas.microsoft.com/office/drawing/2014/main" val="1047633654"/>
                    </a:ext>
                  </a:extLst>
                </a:gridCol>
                <a:gridCol w="4928260">
                  <a:extLst>
                    <a:ext uri="{9D8B030D-6E8A-4147-A177-3AD203B41FA5}">
                      <a16:colId xmlns:a16="http://schemas.microsoft.com/office/drawing/2014/main" val="1827414393"/>
                    </a:ext>
                  </a:extLst>
                </a:gridCol>
                <a:gridCol w="2284516">
                  <a:extLst>
                    <a:ext uri="{9D8B030D-6E8A-4147-A177-3AD203B41FA5}">
                      <a16:colId xmlns:a16="http://schemas.microsoft.com/office/drawing/2014/main" val="477111824"/>
                    </a:ext>
                  </a:extLst>
                </a:gridCol>
              </a:tblGrid>
              <a:tr h="608325">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1485343">
                <a:tc>
                  <a:txBody>
                    <a:bodyPr/>
                    <a:lstStyle/>
                    <a:p>
                      <a:pPr algn="l">
                        <a:spcBef>
                          <a:spcPts val="600"/>
                        </a:spcBef>
                        <a:spcAft>
                          <a:spcPts val="0"/>
                        </a:spcAft>
                      </a:pPr>
                      <a:r>
                        <a:rPr lang="cs-CZ" sz="1400" b="1" dirty="0">
                          <a:effectLst/>
                          <a:latin typeface="+mn-lt"/>
                          <a:ea typeface="Times New Roman" panose="02020603050405020304" pitchFamily="18" charset="0"/>
                        </a:rPr>
                        <a:t>Projekt je zaměřen na jednu z následujících možností:</a:t>
                      </a:r>
                      <a:endParaRPr lang="cs-CZ" sz="1400" dirty="0">
                        <a:effectLst/>
                        <a:latin typeface="+mn-lt"/>
                        <a:ea typeface="Times New Roman" panose="02020603050405020304" pitchFamily="18" charset="0"/>
                      </a:endParaRPr>
                    </a:p>
                    <a:p>
                      <a:pPr marL="342900" lvl="0" indent="-342900" algn="l">
                        <a:spcAft>
                          <a:spcPts val="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navýšení kapacity MŠ;</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vznik nové MŠ;</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zvyšování kvality podmínek v MŠ pro poskytování vzdělávání, kde jsou nedostatky identifikovány krajskou hygienickou stanicí na základě výjimky z hygienických požadavků stanovených v § 7 odst. 1 zákona č. 258/2000 Sb., o ochraně veřejného zdraví a o změně některých souvisejících zákonů, ve znění pozdějších předpisů („zákon o ochraně veřejného zdraví“).</a:t>
                      </a:r>
                      <a:endParaRPr lang="cs-CZ" sz="1400" dirty="0">
                        <a:effectLst/>
                        <a:latin typeface="+mn-lt"/>
                        <a:ea typeface="Calibri" panose="020F0502020204030204" pitchFamily="34" charset="0"/>
                        <a:cs typeface="Times New Roman" panose="02020603050405020304" pitchFamily="18" charset="0"/>
                      </a:endParaRPr>
                    </a:p>
                  </a:txBody>
                  <a:tcPr marL="38100" marR="44450" marT="0" marB="0" anchor="ctr"/>
                </a:tc>
                <a:tc>
                  <a:txBody>
                    <a:bodyPr/>
                    <a:lstStyle/>
                    <a:p>
                      <a:pPr algn="l">
                        <a:spcBef>
                          <a:spcPts val="600"/>
                        </a:spcBef>
                        <a:spcAft>
                          <a:spcPts val="600"/>
                        </a:spcAft>
                      </a:pPr>
                      <a:r>
                        <a:rPr lang="cs-CZ" sz="1400" dirty="0">
                          <a:effectLst/>
                          <a:latin typeface="+mn-lt"/>
                          <a:ea typeface="Times New Roman" panose="02020603050405020304" pitchFamily="18" charset="0"/>
                        </a:rPr>
                        <a:t>ANO – Projekt je zaměřen na jednu z následujících možností: navýšení kapacity MŠ; vznik nové MŠ; zvyšování kvality podmínek v MŠ pro poskytování vzdělávání, kde jsou nedostatky identifikovány krajskou hygienickou stanicí na základě výjimky z hygienických požadavků stanovených v § 7 odst. 1 zákona č. 258/2000 Sb., o ochraně veřejného zdraví a o změně některých souvisejících zákonů, ve znění pozdějších předpisů („zákon o ochraně veřejného zdraví“).</a:t>
                      </a:r>
                    </a:p>
                    <a:p>
                      <a:pPr algn="l">
                        <a:spcBef>
                          <a:spcPts val="600"/>
                        </a:spcBef>
                        <a:spcAft>
                          <a:spcPts val="600"/>
                        </a:spcAft>
                      </a:pPr>
                      <a:r>
                        <a:rPr lang="cs-CZ" sz="1400" dirty="0">
                          <a:effectLst/>
                          <a:latin typeface="+mn-lt"/>
                          <a:ea typeface="Times New Roman" panose="02020603050405020304" pitchFamily="18" charset="0"/>
                        </a:rPr>
                        <a:t>NE – Projekt není zaměřen na žádnou z následujících možností: navýšení kapacity MŠ; vznik nové MŠ; zvyšování kvality podmínek v MŠ pro poskytování vzdělávání, kde jsou nedostatky identifikovány krajskou hygienickou stanicí na základě výjimky z hygienických požadavků stanovených v § 7 odst. 1 zákona č. 258/2000 Sb., o ochraně veřejného zdraví a o změně některých souvisejících zákonů, ve znění pozdějších předpisů („zákon o ochraně veřejného zdraví“).</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Symbol" panose="05050102010706020507" pitchFamily="18" charset="2"/>
                      </a:endParaRP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Studie proveditelnosti</a:t>
                      </a:r>
                      <a:endParaRPr lang="cs-CZ" sz="1400" dirty="0">
                        <a:effectLst/>
                        <a:latin typeface="+mn-lt"/>
                        <a:ea typeface="Calibri" panose="020F0502020204030204" pitchFamily="34" charset="0"/>
                        <a:cs typeface="Symbol" panose="05050102010706020507" pitchFamily="18" charset="2"/>
                      </a:endParaRP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Rejstřík škol a školských zařízení</a:t>
                      </a:r>
                      <a:endParaRPr lang="cs-CZ" sz="1400" dirty="0">
                        <a:effectLst/>
                        <a:latin typeface="+mn-lt"/>
                        <a:ea typeface="Calibri" panose="020F0502020204030204" pitchFamily="34" charset="0"/>
                        <a:cs typeface="Symbol" panose="05050102010706020507" pitchFamily="18" charset="2"/>
                      </a:endParaRPr>
                    </a:p>
                    <a:p>
                      <a:pPr marL="342900" lvl="0" indent="-342900" algn="l">
                        <a:spcAft>
                          <a:spcPts val="0"/>
                        </a:spcAft>
                        <a:buFont typeface="Symbol" panose="05050102010706020507" pitchFamily="18" charset="2"/>
                        <a:buChar char=""/>
                      </a:pPr>
                      <a:r>
                        <a:rPr lang="cs-CZ" sz="1400" dirty="0">
                          <a:effectLst/>
                          <a:latin typeface="+mn-lt"/>
                          <a:ea typeface="Times New Roman" panose="02020603050405020304" pitchFamily="18" charset="0"/>
                          <a:cs typeface="Arial" panose="020B0604020202020204" pitchFamily="34" charset="0"/>
                        </a:rPr>
                        <a:t>Rozhodnutí krajské hygienické stanice</a:t>
                      </a:r>
                      <a:endParaRPr lang="cs-CZ" sz="1400" dirty="0">
                        <a:effectLst/>
                        <a:latin typeface="+mn-lt"/>
                        <a:ea typeface="Calibri" panose="020F0502020204030204" pitchFamily="34" charset="0"/>
                        <a:cs typeface="Symbol" panose="05050102010706020507" pitchFamily="18" charset="2"/>
                      </a:endParaRPr>
                    </a:p>
                  </a:txBody>
                  <a:tcPr marL="41275" marR="44450" marT="0" marB="0" anchor="ctr"/>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1278652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D7B470-F335-4AA8-9943-5AEB2D642051}"/>
              </a:ext>
            </a:extLst>
          </p:cNvPr>
          <p:cNvSpPr>
            <a:spLocks noGrp="1"/>
          </p:cNvSpPr>
          <p:nvPr>
            <p:ph type="title"/>
          </p:nvPr>
        </p:nvSpPr>
        <p:spPr/>
        <p:txBody>
          <a:bodyPr>
            <a:normAutofit/>
          </a:bodyPr>
          <a:lstStyle/>
          <a:p>
            <a:r>
              <a:rPr lang="cs-CZ" sz="4000" dirty="0"/>
              <a:t>Jednací řád MV IROP – základní termíny</a:t>
            </a:r>
          </a:p>
        </p:txBody>
      </p:sp>
      <p:graphicFrame>
        <p:nvGraphicFramePr>
          <p:cNvPr id="8" name="Zástupný obsah 7">
            <a:extLst>
              <a:ext uri="{FF2B5EF4-FFF2-40B4-BE49-F238E27FC236}">
                <a16:creationId xmlns:a16="http://schemas.microsoft.com/office/drawing/2014/main" id="{787B7840-1B45-47E3-9254-35756FDE9AB7}"/>
              </a:ext>
            </a:extLst>
          </p:cNvPr>
          <p:cNvGraphicFramePr>
            <a:graphicFrameLocks noGrp="1"/>
          </p:cNvGraphicFramePr>
          <p:nvPr>
            <p:ph idx="1"/>
            <p:extLst>
              <p:ext uri="{D42A27DB-BD31-4B8C-83A1-F6EECF244321}">
                <p14:modId xmlns:p14="http://schemas.microsoft.com/office/powerpoint/2010/main" val="747212378"/>
              </p:ext>
            </p:extLst>
          </p:nvPr>
        </p:nvGraphicFramePr>
        <p:xfrm>
          <a:off x="524436" y="1521113"/>
          <a:ext cx="10515600" cy="4581101"/>
        </p:xfrm>
        <a:graphic>
          <a:graphicData uri="http://schemas.openxmlformats.org/drawingml/2006/table">
            <a:tbl>
              <a:tblPr firstRow="1" firstCol="1" bandRow="1">
                <a:tableStyleId>{5C22544A-7EE6-4342-B048-85BDC9FD1C3A}</a:tableStyleId>
              </a:tblPr>
              <a:tblGrid>
                <a:gridCol w="5116231">
                  <a:extLst>
                    <a:ext uri="{9D8B030D-6E8A-4147-A177-3AD203B41FA5}">
                      <a16:colId xmlns:a16="http://schemas.microsoft.com/office/drawing/2014/main" val="938936129"/>
                    </a:ext>
                  </a:extLst>
                </a:gridCol>
                <a:gridCol w="2601631">
                  <a:extLst>
                    <a:ext uri="{9D8B030D-6E8A-4147-A177-3AD203B41FA5}">
                      <a16:colId xmlns:a16="http://schemas.microsoft.com/office/drawing/2014/main" val="1419375766"/>
                    </a:ext>
                  </a:extLst>
                </a:gridCol>
                <a:gridCol w="2797738">
                  <a:extLst>
                    <a:ext uri="{9D8B030D-6E8A-4147-A177-3AD203B41FA5}">
                      <a16:colId xmlns:a16="http://schemas.microsoft.com/office/drawing/2014/main" val="3233874354"/>
                    </a:ext>
                  </a:extLst>
                </a:gridCol>
              </a:tblGrid>
              <a:tr h="244959">
                <a:tc>
                  <a:txBody>
                    <a:bodyPr/>
                    <a:lstStyle/>
                    <a:p>
                      <a:pPr algn="ctr">
                        <a:spcBef>
                          <a:spcPts val="720"/>
                        </a:spcBef>
                        <a:spcAft>
                          <a:spcPts val="720"/>
                        </a:spcAft>
                      </a:pPr>
                      <a:r>
                        <a:rPr lang="cs-CZ" sz="1400" dirty="0">
                          <a:effectLst/>
                        </a:rPr>
                        <a:t>Úkon</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nchor="ctr"/>
                </a:tc>
                <a:tc>
                  <a:txBody>
                    <a:bodyPr/>
                    <a:lstStyle/>
                    <a:p>
                      <a:pPr algn="ctr">
                        <a:spcBef>
                          <a:spcPts val="720"/>
                        </a:spcBef>
                        <a:spcAft>
                          <a:spcPts val="720"/>
                        </a:spcAft>
                      </a:pPr>
                      <a:r>
                        <a:rPr lang="cs-CZ" sz="1400">
                          <a:effectLst/>
                        </a:rPr>
                        <a:t>Termín</a:t>
                      </a:r>
                      <a:endParaRPr lang="cs-CZ"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nchor="ctr"/>
                </a:tc>
                <a:tc>
                  <a:txBody>
                    <a:bodyPr/>
                    <a:lstStyle/>
                    <a:p>
                      <a:pPr algn="ctr">
                        <a:spcBef>
                          <a:spcPts val="720"/>
                        </a:spcBef>
                        <a:spcAft>
                          <a:spcPts val="720"/>
                        </a:spcAft>
                      </a:pPr>
                      <a:r>
                        <a:rPr lang="cs-CZ" sz="1400" dirty="0">
                          <a:effectLst/>
                        </a:rPr>
                        <a:t>Zodpovědnost</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nchor="ctr"/>
                </a:tc>
                <a:extLst>
                  <a:ext uri="{0D108BD9-81ED-4DB2-BD59-A6C34878D82A}">
                    <a16:rowId xmlns:a16="http://schemas.microsoft.com/office/drawing/2014/main" val="2375449301"/>
                  </a:ext>
                </a:extLst>
              </a:tr>
              <a:tr h="419930">
                <a:tc>
                  <a:txBody>
                    <a:bodyPr/>
                    <a:lstStyle/>
                    <a:p>
                      <a:pPr algn="l">
                        <a:spcBef>
                          <a:spcPts val="0"/>
                        </a:spcBef>
                        <a:spcAft>
                          <a:spcPts val="0"/>
                        </a:spcAft>
                      </a:pPr>
                      <a:r>
                        <a:rPr lang="cs-CZ" sz="1200" b="0" dirty="0">
                          <a:solidFill>
                            <a:schemeClr val="tx1">
                              <a:lumMod val="75000"/>
                              <a:lumOff val="25000"/>
                            </a:schemeClr>
                          </a:solidFill>
                          <a:effectLst/>
                        </a:rPr>
                        <a:t>Zaslání oznámení o svolání zasedání MV (včetně programu členům MV IROP) </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nchor="ctr">
                    <a:solidFill>
                      <a:srgbClr val="CCCFDC"/>
                    </a:solidFill>
                  </a:tcPr>
                </a:tc>
                <a:tc>
                  <a:txBody>
                    <a:bodyPr/>
                    <a:lstStyle/>
                    <a:p>
                      <a:pPr algn="l">
                        <a:spcBef>
                          <a:spcPts val="0"/>
                        </a:spcBef>
                        <a:spcAft>
                          <a:spcPts val="0"/>
                        </a:spcAft>
                      </a:pPr>
                      <a:r>
                        <a:rPr lang="cs-CZ" sz="1200" b="0" dirty="0">
                          <a:solidFill>
                            <a:schemeClr val="tx1">
                              <a:lumMod val="75000"/>
                              <a:lumOff val="25000"/>
                            </a:schemeClr>
                          </a:solidFill>
                          <a:effectLst/>
                        </a:rPr>
                        <a:t>20 PD před zasedáním</a:t>
                      </a:r>
                    </a:p>
                    <a:p>
                      <a:pPr algn="l">
                        <a:spcBef>
                          <a:spcPts val="0"/>
                        </a:spcBef>
                        <a:spcAft>
                          <a:spcPts val="0"/>
                        </a:spcAft>
                      </a:pPr>
                      <a:r>
                        <a:rPr lang="cs-CZ" sz="1200" b="0" dirty="0">
                          <a:solidFill>
                            <a:schemeClr val="tx1">
                              <a:lumMod val="75000"/>
                              <a:lumOff val="25000"/>
                            </a:schemeClr>
                          </a:solidFill>
                          <a:effectLst/>
                        </a:rPr>
                        <a:t> </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nchor="ctr"/>
                </a:tc>
                <a:tc>
                  <a:txBody>
                    <a:bodyPr/>
                    <a:lstStyle/>
                    <a:p>
                      <a:pPr algn="l">
                        <a:spcBef>
                          <a:spcPts val="0"/>
                        </a:spcBef>
                        <a:spcAft>
                          <a:spcPts val="0"/>
                        </a:spcAft>
                      </a:pPr>
                      <a:r>
                        <a:rPr lang="cs-CZ" sz="1200" b="0" dirty="0">
                          <a:solidFill>
                            <a:schemeClr val="tx1">
                              <a:lumMod val="75000"/>
                              <a:lumOff val="25000"/>
                            </a:schemeClr>
                          </a:solidFill>
                          <a:effectLst/>
                        </a:rPr>
                        <a:t>sekretariát MV</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nchor="ctr"/>
                </a:tc>
                <a:extLst>
                  <a:ext uri="{0D108BD9-81ED-4DB2-BD59-A6C34878D82A}">
                    <a16:rowId xmlns:a16="http://schemas.microsoft.com/office/drawing/2014/main" val="2010347952"/>
                  </a:ext>
                </a:extLst>
              </a:tr>
              <a:tr h="511690">
                <a:tc>
                  <a:txBody>
                    <a:bodyPr/>
                    <a:lstStyle/>
                    <a:p>
                      <a:pPr algn="l">
                        <a:spcBef>
                          <a:spcPts val="0"/>
                        </a:spcBef>
                        <a:spcAft>
                          <a:spcPts val="0"/>
                        </a:spcAft>
                      </a:pPr>
                      <a:r>
                        <a:rPr lang="cs-CZ" sz="1200" b="0" dirty="0">
                          <a:solidFill>
                            <a:schemeClr val="tx1">
                              <a:lumMod val="75000"/>
                              <a:lumOff val="25000"/>
                            </a:schemeClr>
                          </a:solidFill>
                          <a:effectLst/>
                        </a:rPr>
                        <a:t>Připomínky členů MV IROP k návrhu programu</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nchor="ctr">
                    <a:solidFill>
                      <a:srgbClr val="E7E8EE"/>
                    </a:solidFill>
                  </a:tcPr>
                </a:tc>
                <a:tc>
                  <a:txBody>
                    <a:bodyPr/>
                    <a:lstStyle/>
                    <a:p>
                      <a:pPr algn="l">
                        <a:spcBef>
                          <a:spcPts val="0"/>
                        </a:spcBef>
                        <a:spcAft>
                          <a:spcPts val="0"/>
                        </a:spcAft>
                      </a:pPr>
                      <a:r>
                        <a:rPr lang="cs-CZ" sz="1200" b="0" dirty="0">
                          <a:solidFill>
                            <a:schemeClr val="tx1">
                              <a:lumMod val="75000"/>
                              <a:lumOff val="25000"/>
                            </a:schemeClr>
                          </a:solidFill>
                          <a:effectLst/>
                        </a:rPr>
                        <a:t>do 3 PD od odeslání oznámení o svolání</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nchor="ctr">
                    <a:solidFill>
                      <a:srgbClr val="E7E8EE"/>
                    </a:solidFill>
                  </a:tcPr>
                </a:tc>
                <a:tc>
                  <a:txBody>
                    <a:bodyPr/>
                    <a:lstStyle/>
                    <a:p>
                      <a:pPr algn="l">
                        <a:spcBef>
                          <a:spcPts val="0"/>
                        </a:spcBef>
                        <a:spcAft>
                          <a:spcPts val="0"/>
                        </a:spcAft>
                      </a:pPr>
                      <a:r>
                        <a:rPr lang="cs-CZ" sz="1200" b="0" dirty="0">
                          <a:solidFill>
                            <a:schemeClr val="tx1">
                              <a:lumMod val="75000"/>
                              <a:lumOff val="25000"/>
                            </a:schemeClr>
                          </a:solidFill>
                          <a:effectLst/>
                        </a:rPr>
                        <a:t>členové MV posílají sekretariátu MV</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nchor="ctr"/>
                </a:tc>
                <a:extLst>
                  <a:ext uri="{0D108BD9-81ED-4DB2-BD59-A6C34878D82A}">
                    <a16:rowId xmlns:a16="http://schemas.microsoft.com/office/drawing/2014/main" val="3348211156"/>
                  </a:ext>
                </a:extLst>
              </a:tr>
              <a:tr h="511690">
                <a:tc>
                  <a:txBody>
                    <a:bodyPr/>
                    <a:lstStyle/>
                    <a:p>
                      <a:pPr algn="l">
                        <a:spcBef>
                          <a:spcPts val="0"/>
                        </a:spcBef>
                        <a:spcAft>
                          <a:spcPts val="0"/>
                        </a:spcAft>
                      </a:pPr>
                      <a:r>
                        <a:rPr lang="cs-CZ" sz="1200" b="0" dirty="0">
                          <a:solidFill>
                            <a:schemeClr val="tx1">
                              <a:lumMod val="75000"/>
                              <a:lumOff val="25000"/>
                            </a:schemeClr>
                          </a:solidFill>
                          <a:effectLst/>
                        </a:rPr>
                        <a:t>Zaslání finální verze návrhu programu a podkladových materiálů k připomínkám členům MV IROP</a:t>
                      </a:r>
                    </a:p>
                    <a:p>
                      <a:pPr algn="l">
                        <a:spcBef>
                          <a:spcPts val="0"/>
                        </a:spcBef>
                        <a:spcAft>
                          <a:spcPts val="0"/>
                        </a:spcAft>
                      </a:pPr>
                      <a:r>
                        <a:rPr lang="cs-CZ" sz="1200" b="0" dirty="0">
                          <a:solidFill>
                            <a:schemeClr val="tx1">
                              <a:lumMod val="75000"/>
                              <a:lumOff val="25000"/>
                            </a:schemeClr>
                          </a:solidFill>
                          <a:effectLst/>
                        </a:rPr>
                        <a:t> </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nchor="ctr">
                    <a:solidFill>
                      <a:srgbClr val="CCCFDC"/>
                    </a:solidFill>
                  </a:tcPr>
                </a:tc>
                <a:tc>
                  <a:txBody>
                    <a:bodyPr/>
                    <a:lstStyle/>
                    <a:p>
                      <a:pPr algn="l">
                        <a:spcBef>
                          <a:spcPts val="0"/>
                        </a:spcBef>
                        <a:spcAft>
                          <a:spcPts val="0"/>
                        </a:spcAft>
                      </a:pPr>
                      <a:r>
                        <a:rPr lang="cs-CZ" sz="1200" b="0" dirty="0">
                          <a:solidFill>
                            <a:schemeClr val="tx1">
                              <a:lumMod val="75000"/>
                              <a:lumOff val="25000"/>
                            </a:schemeClr>
                          </a:solidFill>
                          <a:effectLst/>
                        </a:rPr>
                        <a:t>15 PD před zasedáním</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nchor="ctr"/>
                </a:tc>
                <a:tc>
                  <a:txBody>
                    <a:bodyPr/>
                    <a:lstStyle/>
                    <a:p>
                      <a:pPr algn="l">
                        <a:spcBef>
                          <a:spcPts val="0"/>
                        </a:spcBef>
                        <a:spcAft>
                          <a:spcPts val="0"/>
                        </a:spcAft>
                      </a:pPr>
                      <a:r>
                        <a:rPr lang="cs-CZ" sz="1200" b="0">
                          <a:solidFill>
                            <a:schemeClr val="tx1">
                              <a:lumMod val="75000"/>
                              <a:lumOff val="25000"/>
                            </a:schemeClr>
                          </a:solidFill>
                          <a:effectLst/>
                        </a:rPr>
                        <a:t>sekretariát MV</a:t>
                      </a:r>
                      <a:endParaRPr lang="cs-CZ" sz="1200" b="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nchor="ctr"/>
                </a:tc>
                <a:extLst>
                  <a:ext uri="{0D108BD9-81ED-4DB2-BD59-A6C34878D82A}">
                    <a16:rowId xmlns:a16="http://schemas.microsoft.com/office/drawing/2014/main" val="2096394430"/>
                  </a:ext>
                </a:extLst>
              </a:tr>
              <a:tr h="682254">
                <a:tc>
                  <a:txBody>
                    <a:bodyPr/>
                    <a:lstStyle/>
                    <a:p>
                      <a:pPr algn="l">
                        <a:spcBef>
                          <a:spcPts val="0"/>
                        </a:spcBef>
                        <a:spcAft>
                          <a:spcPts val="0"/>
                        </a:spcAft>
                      </a:pPr>
                      <a:r>
                        <a:rPr lang="cs-CZ" sz="1200" b="0" dirty="0">
                          <a:solidFill>
                            <a:schemeClr val="tx1">
                              <a:lumMod val="75000"/>
                              <a:lumOff val="25000"/>
                            </a:schemeClr>
                          </a:solidFill>
                          <a:effectLst/>
                        </a:rPr>
                        <a:t>Připomínky členů MV IROP k zaslaným podkladům</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nchor="ctr">
                    <a:solidFill>
                      <a:srgbClr val="E7E8EE"/>
                    </a:solidFill>
                  </a:tcPr>
                </a:tc>
                <a:tc>
                  <a:txBody>
                    <a:bodyPr/>
                    <a:lstStyle/>
                    <a:p>
                      <a:pPr algn="l">
                        <a:spcBef>
                          <a:spcPts val="0"/>
                        </a:spcBef>
                        <a:spcAft>
                          <a:spcPts val="0"/>
                        </a:spcAft>
                      </a:pPr>
                      <a:r>
                        <a:rPr lang="cs-CZ" sz="1200" b="0" dirty="0">
                          <a:solidFill>
                            <a:schemeClr val="tx1">
                              <a:lumMod val="75000"/>
                              <a:lumOff val="25000"/>
                            </a:schemeClr>
                          </a:solidFill>
                          <a:effectLst/>
                        </a:rPr>
                        <a:t>do 10 PD od odeslání podkladů (vypořádání rozesláno před zasedáním MV IROP) </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nchor="ctr"/>
                </a:tc>
                <a:tc>
                  <a:txBody>
                    <a:bodyPr/>
                    <a:lstStyle/>
                    <a:p>
                      <a:pPr algn="l">
                        <a:spcBef>
                          <a:spcPts val="0"/>
                        </a:spcBef>
                        <a:spcAft>
                          <a:spcPts val="0"/>
                        </a:spcAft>
                      </a:pPr>
                      <a:r>
                        <a:rPr lang="cs-CZ" sz="1200" b="0" dirty="0">
                          <a:solidFill>
                            <a:schemeClr val="tx1">
                              <a:lumMod val="75000"/>
                              <a:lumOff val="25000"/>
                            </a:schemeClr>
                          </a:solidFill>
                          <a:effectLst/>
                        </a:rPr>
                        <a:t>členové MV posílají sekretariátu MV</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nchor="ctr"/>
                </a:tc>
                <a:extLst>
                  <a:ext uri="{0D108BD9-81ED-4DB2-BD59-A6C34878D82A}">
                    <a16:rowId xmlns:a16="http://schemas.microsoft.com/office/drawing/2014/main" val="967895029"/>
                  </a:ext>
                </a:extLst>
              </a:tr>
              <a:tr h="682254">
                <a:tc>
                  <a:txBody>
                    <a:bodyPr/>
                    <a:lstStyle/>
                    <a:p>
                      <a:pPr algn="l">
                        <a:spcBef>
                          <a:spcPts val="0"/>
                        </a:spcBef>
                        <a:spcAft>
                          <a:spcPts val="0"/>
                        </a:spcAft>
                      </a:pPr>
                      <a:r>
                        <a:rPr lang="cs-CZ" sz="1200" b="0" dirty="0">
                          <a:solidFill>
                            <a:schemeClr val="tx1">
                              <a:lumMod val="75000"/>
                              <a:lumOff val="25000"/>
                            </a:schemeClr>
                          </a:solidFill>
                          <a:effectLst/>
                        </a:rPr>
                        <a:t>Potvrzení účasti na zasedání </a:t>
                      </a:r>
                    </a:p>
                    <a:p>
                      <a:pPr algn="l">
                        <a:spcBef>
                          <a:spcPts val="0"/>
                        </a:spcBef>
                        <a:spcAft>
                          <a:spcPts val="0"/>
                        </a:spcAft>
                      </a:pPr>
                      <a:r>
                        <a:rPr lang="cs-CZ" sz="1200" b="0" dirty="0">
                          <a:solidFill>
                            <a:schemeClr val="tx1">
                              <a:lumMod val="75000"/>
                              <a:lumOff val="25000"/>
                            </a:schemeClr>
                          </a:solidFill>
                          <a:effectLst/>
                        </a:rPr>
                        <a:t>MV IROP </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nchor="ctr">
                    <a:solidFill>
                      <a:srgbClr val="CCCFDC"/>
                    </a:solidFill>
                  </a:tcPr>
                </a:tc>
                <a:tc>
                  <a:txBody>
                    <a:bodyPr/>
                    <a:lstStyle/>
                    <a:p>
                      <a:pPr algn="l">
                        <a:spcBef>
                          <a:spcPts val="0"/>
                        </a:spcBef>
                        <a:spcAft>
                          <a:spcPts val="0"/>
                        </a:spcAft>
                      </a:pPr>
                      <a:r>
                        <a:rPr lang="cs-CZ" sz="1200" b="0" dirty="0">
                          <a:solidFill>
                            <a:schemeClr val="tx1">
                              <a:lumMod val="75000"/>
                              <a:lumOff val="25000"/>
                            </a:schemeClr>
                          </a:solidFill>
                          <a:effectLst/>
                        </a:rPr>
                        <a:t>do termínu stanoveného sekretariátem MV IROP/nejpozději 2 PD před zasedáním  </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nchor="ctr"/>
                </a:tc>
                <a:tc>
                  <a:txBody>
                    <a:bodyPr/>
                    <a:lstStyle/>
                    <a:p>
                      <a:pPr algn="l">
                        <a:spcBef>
                          <a:spcPts val="0"/>
                        </a:spcBef>
                        <a:spcAft>
                          <a:spcPts val="0"/>
                        </a:spcAft>
                      </a:pPr>
                      <a:r>
                        <a:rPr lang="cs-CZ" sz="1200" b="0" dirty="0">
                          <a:solidFill>
                            <a:schemeClr val="tx1">
                              <a:lumMod val="75000"/>
                              <a:lumOff val="25000"/>
                            </a:schemeClr>
                          </a:solidFill>
                          <a:effectLst/>
                        </a:rPr>
                        <a:t>členové MV posílají sekretariátu MV</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nchor="ctr"/>
                </a:tc>
                <a:extLst>
                  <a:ext uri="{0D108BD9-81ED-4DB2-BD59-A6C34878D82A}">
                    <a16:rowId xmlns:a16="http://schemas.microsoft.com/office/drawing/2014/main" val="687520874"/>
                  </a:ext>
                </a:extLst>
              </a:tr>
              <a:tr h="394094">
                <a:tc>
                  <a:txBody>
                    <a:bodyPr/>
                    <a:lstStyle/>
                    <a:p>
                      <a:pPr algn="l">
                        <a:spcBef>
                          <a:spcPts val="0"/>
                        </a:spcBef>
                        <a:spcAft>
                          <a:spcPts val="0"/>
                        </a:spcAft>
                      </a:pPr>
                      <a:r>
                        <a:rPr lang="cs-CZ" sz="1200" b="0" dirty="0">
                          <a:solidFill>
                            <a:schemeClr val="tx1">
                              <a:lumMod val="75000"/>
                              <a:lumOff val="25000"/>
                            </a:schemeClr>
                          </a:solidFill>
                          <a:effectLst/>
                        </a:rPr>
                        <a:t>Zaslání návrhu zápisu všem účastníků zasedání MV IROP k připomínkám </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solidFill>
                      <a:srgbClr val="E7E8EE"/>
                    </a:solidFill>
                  </a:tcPr>
                </a:tc>
                <a:tc>
                  <a:txBody>
                    <a:bodyPr/>
                    <a:lstStyle/>
                    <a:p>
                      <a:pPr algn="l">
                        <a:spcBef>
                          <a:spcPts val="0"/>
                        </a:spcBef>
                        <a:spcAft>
                          <a:spcPts val="0"/>
                        </a:spcAft>
                      </a:pPr>
                      <a:r>
                        <a:rPr lang="cs-CZ" sz="1200" b="0" dirty="0">
                          <a:solidFill>
                            <a:schemeClr val="tx1">
                              <a:lumMod val="75000"/>
                              <a:lumOff val="25000"/>
                            </a:schemeClr>
                          </a:solidFill>
                          <a:effectLst/>
                        </a:rPr>
                        <a:t>do 10 PD ode dne konání zasedání</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tc>
                <a:tc>
                  <a:txBody>
                    <a:bodyPr/>
                    <a:lstStyle/>
                    <a:p>
                      <a:pPr algn="l">
                        <a:spcBef>
                          <a:spcPts val="0"/>
                        </a:spcBef>
                        <a:spcAft>
                          <a:spcPts val="0"/>
                        </a:spcAft>
                      </a:pPr>
                      <a:r>
                        <a:rPr lang="cs-CZ" sz="1200" b="0" dirty="0">
                          <a:solidFill>
                            <a:schemeClr val="tx1">
                              <a:lumMod val="75000"/>
                              <a:lumOff val="25000"/>
                            </a:schemeClr>
                          </a:solidFill>
                          <a:effectLst/>
                        </a:rPr>
                        <a:t>sekretariát MV</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tc>
                <a:extLst>
                  <a:ext uri="{0D108BD9-81ED-4DB2-BD59-A6C34878D82A}">
                    <a16:rowId xmlns:a16="http://schemas.microsoft.com/office/drawing/2014/main" val="4065235861"/>
                  </a:ext>
                </a:extLst>
              </a:tr>
              <a:tr h="341127">
                <a:tc>
                  <a:txBody>
                    <a:bodyPr/>
                    <a:lstStyle/>
                    <a:p>
                      <a:pPr algn="l">
                        <a:spcBef>
                          <a:spcPts val="0"/>
                        </a:spcBef>
                        <a:spcAft>
                          <a:spcPts val="0"/>
                        </a:spcAft>
                      </a:pPr>
                      <a:r>
                        <a:rPr lang="cs-CZ" sz="1200" b="0" dirty="0">
                          <a:solidFill>
                            <a:schemeClr val="tx1">
                              <a:lumMod val="75000"/>
                              <a:lumOff val="25000"/>
                            </a:schemeClr>
                          </a:solidFill>
                          <a:effectLst/>
                        </a:rPr>
                        <a:t>Připomínky členů MV k návrhu zápisu</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solidFill>
                      <a:srgbClr val="CCCFDC"/>
                    </a:solidFill>
                  </a:tcPr>
                </a:tc>
                <a:tc>
                  <a:txBody>
                    <a:bodyPr/>
                    <a:lstStyle/>
                    <a:p>
                      <a:pPr algn="l">
                        <a:spcBef>
                          <a:spcPts val="0"/>
                        </a:spcBef>
                        <a:spcAft>
                          <a:spcPts val="0"/>
                        </a:spcAft>
                      </a:pPr>
                      <a:r>
                        <a:rPr lang="cs-CZ" sz="1200" b="0" dirty="0">
                          <a:solidFill>
                            <a:schemeClr val="tx1">
                              <a:lumMod val="75000"/>
                              <a:lumOff val="25000"/>
                            </a:schemeClr>
                          </a:solidFill>
                          <a:effectLst/>
                        </a:rPr>
                        <a:t>do 5 PD od odeslání zápisu </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tc>
                <a:tc>
                  <a:txBody>
                    <a:bodyPr/>
                    <a:lstStyle/>
                    <a:p>
                      <a:pPr algn="l">
                        <a:spcBef>
                          <a:spcPts val="0"/>
                        </a:spcBef>
                        <a:spcAft>
                          <a:spcPts val="0"/>
                        </a:spcAft>
                      </a:pPr>
                      <a:r>
                        <a:rPr lang="cs-CZ" sz="1200" b="0" dirty="0">
                          <a:solidFill>
                            <a:schemeClr val="tx1">
                              <a:lumMod val="75000"/>
                              <a:lumOff val="25000"/>
                            </a:schemeClr>
                          </a:solidFill>
                          <a:effectLst/>
                        </a:rPr>
                        <a:t>členové MV zasílají sekretariátu MV IROP</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tc>
                <a:extLst>
                  <a:ext uri="{0D108BD9-81ED-4DB2-BD59-A6C34878D82A}">
                    <a16:rowId xmlns:a16="http://schemas.microsoft.com/office/drawing/2014/main" val="3880825094"/>
                  </a:ext>
                </a:extLst>
              </a:tr>
              <a:tr h="341127">
                <a:tc>
                  <a:txBody>
                    <a:bodyPr/>
                    <a:lstStyle/>
                    <a:p>
                      <a:pPr algn="l">
                        <a:spcBef>
                          <a:spcPts val="0"/>
                        </a:spcBef>
                        <a:spcAft>
                          <a:spcPts val="0"/>
                        </a:spcAft>
                      </a:pPr>
                      <a:r>
                        <a:rPr lang="cs-CZ" sz="1200" b="0" dirty="0">
                          <a:solidFill>
                            <a:schemeClr val="tx1">
                              <a:lumMod val="75000"/>
                              <a:lumOff val="25000"/>
                            </a:schemeClr>
                          </a:solidFill>
                          <a:effectLst/>
                        </a:rPr>
                        <a:t>Zaslání finální verze zápisu všem zúčastněným členům MV IROP</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solidFill>
                      <a:srgbClr val="E7E8EE"/>
                    </a:solidFill>
                  </a:tcPr>
                </a:tc>
                <a:tc>
                  <a:txBody>
                    <a:bodyPr/>
                    <a:lstStyle/>
                    <a:p>
                      <a:pPr algn="l">
                        <a:spcBef>
                          <a:spcPts val="0"/>
                        </a:spcBef>
                        <a:spcAft>
                          <a:spcPts val="0"/>
                        </a:spcAft>
                      </a:pPr>
                      <a:r>
                        <a:rPr lang="cs-CZ" sz="1200" b="0" dirty="0">
                          <a:solidFill>
                            <a:schemeClr val="tx1">
                              <a:lumMod val="75000"/>
                              <a:lumOff val="25000"/>
                            </a:schemeClr>
                          </a:solidFill>
                          <a:effectLst/>
                        </a:rPr>
                        <a:t>do 20 PD ode dne konání zasedání</a:t>
                      </a:r>
                    </a:p>
                    <a:p>
                      <a:pPr algn="l">
                        <a:spcBef>
                          <a:spcPts val="0"/>
                        </a:spcBef>
                        <a:spcAft>
                          <a:spcPts val="0"/>
                        </a:spcAft>
                      </a:pPr>
                      <a:r>
                        <a:rPr lang="cs-CZ" sz="1200" b="0" dirty="0">
                          <a:solidFill>
                            <a:schemeClr val="tx1">
                              <a:lumMod val="75000"/>
                              <a:lumOff val="25000"/>
                            </a:schemeClr>
                          </a:solidFill>
                          <a:effectLst/>
                        </a:rPr>
                        <a:t> </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tc>
                <a:tc>
                  <a:txBody>
                    <a:bodyPr/>
                    <a:lstStyle/>
                    <a:p>
                      <a:pPr algn="l">
                        <a:spcBef>
                          <a:spcPts val="0"/>
                        </a:spcBef>
                        <a:spcAft>
                          <a:spcPts val="0"/>
                        </a:spcAft>
                      </a:pPr>
                      <a:r>
                        <a:rPr lang="cs-CZ" sz="1200" b="0" dirty="0">
                          <a:solidFill>
                            <a:schemeClr val="tx1">
                              <a:lumMod val="75000"/>
                              <a:lumOff val="25000"/>
                            </a:schemeClr>
                          </a:solidFill>
                          <a:effectLst/>
                        </a:rPr>
                        <a:t>sekretariát MV</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tc>
                <a:extLst>
                  <a:ext uri="{0D108BD9-81ED-4DB2-BD59-A6C34878D82A}">
                    <a16:rowId xmlns:a16="http://schemas.microsoft.com/office/drawing/2014/main" val="2172168578"/>
                  </a:ext>
                </a:extLst>
              </a:tr>
              <a:tr h="341127">
                <a:tc>
                  <a:txBody>
                    <a:bodyPr/>
                    <a:lstStyle/>
                    <a:p>
                      <a:pPr algn="l">
                        <a:spcBef>
                          <a:spcPts val="0"/>
                        </a:spcBef>
                        <a:spcAft>
                          <a:spcPts val="0"/>
                        </a:spcAft>
                      </a:pPr>
                      <a:r>
                        <a:rPr lang="cs-CZ" sz="1200" b="0" dirty="0">
                          <a:solidFill>
                            <a:schemeClr val="tx1">
                              <a:lumMod val="75000"/>
                              <a:lumOff val="25000"/>
                            </a:schemeClr>
                          </a:solidFill>
                          <a:effectLst/>
                        </a:rPr>
                        <a:t>Zveřejnění zápisu na webu IROP</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solidFill>
                      <a:srgbClr val="CCCFDC"/>
                    </a:solidFill>
                  </a:tcPr>
                </a:tc>
                <a:tc>
                  <a:txBody>
                    <a:bodyPr/>
                    <a:lstStyle/>
                    <a:p>
                      <a:pPr algn="l">
                        <a:spcBef>
                          <a:spcPts val="0"/>
                        </a:spcBef>
                        <a:spcAft>
                          <a:spcPts val="0"/>
                        </a:spcAft>
                      </a:pPr>
                      <a:r>
                        <a:rPr lang="cs-CZ" sz="1200" b="0" dirty="0">
                          <a:solidFill>
                            <a:schemeClr val="tx1">
                              <a:lumMod val="75000"/>
                              <a:lumOff val="25000"/>
                            </a:schemeClr>
                          </a:solidFill>
                          <a:effectLst/>
                        </a:rPr>
                        <a:t>do 30 PD ode dne konání zasedání</a:t>
                      </a:r>
                    </a:p>
                    <a:p>
                      <a:pPr algn="l">
                        <a:spcBef>
                          <a:spcPts val="0"/>
                        </a:spcBef>
                        <a:spcAft>
                          <a:spcPts val="0"/>
                        </a:spcAft>
                      </a:pPr>
                      <a:r>
                        <a:rPr lang="cs-CZ" sz="1200" b="0" dirty="0">
                          <a:solidFill>
                            <a:schemeClr val="tx1">
                              <a:lumMod val="75000"/>
                              <a:lumOff val="25000"/>
                            </a:schemeClr>
                          </a:solidFill>
                          <a:effectLst/>
                        </a:rPr>
                        <a:t> </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tc>
                <a:tc>
                  <a:txBody>
                    <a:bodyPr/>
                    <a:lstStyle/>
                    <a:p>
                      <a:pPr algn="l">
                        <a:spcBef>
                          <a:spcPts val="0"/>
                        </a:spcBef>
                        <a:spcAft>
                          <a:spcPts val="0"/>
                        </a:spcAft>
                      </a:pPr>
                      <a:r>
                        <a:rPr lang="cs-CZ" sz="1200" b="0" dirty="0">
                          <a:solidFill>
                            <a:schemeClr val="tx1">
                              <a:lumMod val="75000"/>
                              <a:lumOff val="25000"/>
                            </a:schemeClr>
                          </a:solidFill>
                          <a:effectLst/>
                        </a:rPr>
                        <a:t>oddělení podpory IROP</a:t>
                      </a:r>
                      <a:endParaRPr lang="cs-CZ" sz="1200" b="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489" marR="43489" marT="0" marB="0"/>
                </a:tc>
                <a:extLst>
                  <a:ext uri="{0D108BD9-81ED-4DB2-BD59-A6C34878D82A}">
                    <a16:rowId xmlns:a16="http://schemas.microsoft.com/office/drawing/2014/main" val="3174439811"/>
                  </a:ext>
                </a:extLst>
              </a:tr>
            </a:tbl>
          </a:graphicData>
        </a:graphic>
      </p:graphicFrame>
      <p:sp>
        <p:nvSpPr>
          <p:cNvPr id="9" name="Rectangle 2">
            <a:extLst>
              <a:ext uri="{FF2B5EF4-FFF2-40B4-BE49-F238E27FC236}">
                <a16:creationId xmlns:a16="http://schemas.microsoft.com/office/drawing/2014/main" id="{6110AC94-0662-4AC6-A398-9D74E7A63EE7}"/>
              </a:ext>
            </a:extLst>
          </p:cNvPr>
          <p:cNvSpPr>
            <a:spLocks noChangeArrowheads="1"/>
          </p:cNvSpPr>
          <p:nvPr/>
        </p:nvSpPr>
        <p:spPr bwMode="auto">
          <a:xfrm>
            <a:off x="-12519310" y="0"/>
            <a:ext cx="24711310" cy="388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20896900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3399575628"/>
              </p:ext>
            </p:extLst>
          </p:nvPr>
        </p:nvGraphicFramePr>
        <p:xfrm>
          <a:off x="585354" y="111492"/>
          <a:ext cx="11021292" cy="3505200"/>
        </p:xfrm>
        <a:graphic>
          <a:graphicData uri="http://schemas.openxmlformats.org/drawingml/2006/table">
            <a:tbl>
              <a:tblPr firstRow="1" bandRow="1">
                <a:tableStyleId>{5C22544A-7EE6-4342-B048-85BDC9FD1C3A}</a:tableStyleId>
              </a:tblPr>
              <a:tblGrid>
                <a:gridCol w="3808516">
                  <a:extLst>
                    <a:ext uri="{9D8B030D-6E8A-4147-A177-3AD203B41FA5}">
                      <a16:colId xmlns:a16="http://schemas.microsoft.com/office/drawing/2014/main" val="1047633654"/>
                    </a:ext>
                  </a:extLst>
                </a:gridCol>
                <a:gridCol w="4928260">
                  <a:extLst>
                    <a:ext uri="{9D8B030D-6E8A-4147-A177-3AD203B41FA5}">
                      <a16:colId xmlns:a16="http://schemas.microsoft.com/office/drawing/2014/main" val="1827414393"/>
                    </a:ext>
                  </a:extLst>
                </a:gridCol>
                <a:gridCol w="2284516">
                  <a:extLst>
                    <a:ext uri="{9D8B030D-6E8A-4147-A177-3AD203B41FA5}">
                      <a16:colId xmlns:a16="http://schemas.microsoft.com/office/drawing/2014/main" val="477111824"/>
                    </a:ext>
                  </a:extLst>
                </a:gridCol>
              </a:tblGrid>
              <a:tr h="608325">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1105012">
                <a:tc>
                  <a:txBody>
                    <a:bodyPr/>
                    <a:lstStyle/>
                    <a:p>
                      <a:pPr algn="l">
                        <a:spcBef>
                          <a:spcPts val="600"/>
                        </a:spcBef>
                        <a:spcAft>
                          <a:spcPts val="0"/>
                        </a:spcAft>
                      </a:pPr>
                      <a:r>
                        <a:rPr lang="cs-CZ" sz="1400" b="1" dirty="0">
                          <a:effectLst/>
                          <a:latin typeface="+mn-lt"/>
                          <a:ea typeface="Times New Roman" panose="02020603050405020304" pitchFamily="18" charset="0"/>
                        </a:rPr>
                        <a:t>Předmětem realizace projektu je navýšení stávající kapacity mateřské školy minimálně o 20 míst nebo je předmětem realizace projektu vznik nové mateřské školy s kapacitou minimálně 20 míst.  </a:t>
                      </a:r>
                      <a:endParaRPr lang="cs-CZ" sz="1400" dirty="0">
                        <a:effectLst/>
                        <a:latin typeface="+mn-lt"/>
                        <a:ea typeface="Times New Roman" panose="02020603050405020304" pitchFamily="18" charset="0"/>
                      </a:endParaRPr>
                    </a:p>
                    <a:p>
                      <a:pPr algn="l">
                        <a:spcBef>
                          <a:spcPts val="600"/>
                        </a:spcBef>
                        <a:spcAft>
                          <a:spcPts val="0"/>
                        </a:spcAft>
                      </a:pPr>
                      <a:r>
                        <a:rPr lang="cs-CZ" sz="1400" i="1" dirty="0">
                          <a:effectLst/>
                          <a:latin typeface="+mn-lt"/>
                          <a:ea typeface="Times New Roman" panose="02020603050405020304" pitchFamily="18" charset="0"/>
                        </a:rPr>
                        <a:t> </a:t>
                      </a:r>
                      <a:endParaRPr lang="cs-CZ" sz="1400" dirty="0">
                        <a:effectLst/>
                        <a:latin typeface="+mn-lt"/>
                        <a:ea typeface="Times New Roman" panose="02020603050405020304" pitchFamily="18" charset="0"/>
                      </a:endParaRPr>
                    </a:p>
                  </a:txBody>
                  <a:tcPr marL="38100" marR="44450" marT="0" marB="0" anchor="ctr"/>
                </a:tc>
                <a:tc>
                  <a:txBody>
                    <a:bodyPr/>
                    <a:lstStyle/>
                    <a:p>
                      <a:pPr algn="l">
                        <a:spcBef>
                          <a:spcPts val="600"/>
                        </a:spcBef>
                        <a:spcAft>
                          <a:spcPts val="600"/>
                        </a:spcAft>
                      </a:pPr>
                      <a:r>
                        <a:rPr lang="cs-CZ" sz="1400" dirty="0">
                          <a:effectLst/>
                          <a:latin typeface="+mn-lt"/>
                          <a:ea typeface="Times New Roman" panose="02020603050405020304" pitchFamily="18" charset="0"/>
                        </a:rPr>
                        <a:t>ANO – Předmětem realizace projektu je navýšení stávající kapacity mateřské školy minimálně o 20 míst nebo je předmětem realizace projektu vznik nové mateřské školy s kapacitou minimálně 20 míst.  </a:t>
                      </a:r>
                    </a:p>
                    <a:p>
                      <a:pPr algn="l">
                        <a:spcBef>
                          <a:spcPts val="600"/>
                        </a:spcBef>
                        <a:spcAft>
                          <a:spcPts val="600"/>
                        </a:spcAft>
                      </a:pPr>
                      <a:r>
                        <a:rPr lang="cs-CZ" sz="1400" dirty="0">
                          <a:effectLst/>
                          <a:latin typeface="+mn-lt"/>
                          <a:ea typeface="Times New Roman" panose="02020603050405020304" pitchFamily="18" charset="0"/>
                        </a:rPr>
                        <a:t>NE – Předmětem realizace projektu není navýšení stávající kapacity mateřské školy minimálně o 20 míst nebo předmětem realizace projektu není vznik nové mateřské školy s kapacitou minimálně 20 míst.  </a:t>
                      </a:r>
                    </a:p>
                    <a:p>
                      <a:pPr algn="l">
                        <a:spcBef>
                          <a:spcPts val="600"/>
                        </a:spcBef>
                        <a:spcAft>
                          <a:spcPts val="600"/>
                        </a:spcAft>
                      </a:pPr>
                      <a:r>
                        <a:rPr lang="cs-CZ" sz="1400" dirty="0">
                          <a:effectLst/>
                          <a:latin typeface="+mn-lt"/>
                          <a:ea typeface="Times New Roman" panose="02020603050405020304" pitchFamily="18" charset="0"/>
                        </a:rPr>
                        <a:t>NERELEVANTNÍ – Projekt je zaměřen na zvyšování kvality podmínek v mateřské škole pro poskytování vzdělávání, kde jsou nedostatky identifikovány krajskou hygienickou stanicí, rozsah případného navýšení kapacity není rozhodující.</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Symbol" panose="05050102010706020507" pitchFamily="18" charset="2"/>
                      </a:endParaRP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Studie proveditelnosti</a:t>
                      </a:r>
                      <a:endParaRPr lang="cs-CZ" sz="1400" dirty="0">
                        <a:effectLst/>
                        <a:latin typeface="+mn-lt"/>
                        <a:ea typeface="Calibri" panose="020F0502020204030204" pitchFamily="34" charset="0"/>
                        <a:cs typeface="Symbol" panose="05050102010706020507" pitchFamily="18" charset="2"/>
                      </a:endParaRP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Rejstřík škol a školských zařízení</a:t>
                      </a:r>
                      <a:endParaRPr lang="cs-CZ" sz="1400" dirty="0">
                        <a:effectLst/>
                        <a:latin typeface="+mn-lt"/>
                        <a:ea typeface="Calibri" panose="020F0502020204030204" pitchFamily="34" charset="0"/>
                        <a:cs typeface="Symbol" panose="05050102010706020507" pitchFamily="18" charset="2"/>
                      </a:endParaRPr>
                    </a:p>
                    <a:p>
                      <a:pPr marL="228600" algn="l">
                        <a:spcAft>
                          <a:spcPts val="0"/>
                        </a:spcAft>
                      </a:pPr>
                      <a:r>
                        <a:rPr lang="cs-CZ" sz="1400" dirty="0">
                          <a:solidFill>
                            <a:srgbClr val="000000"/>
                          </a:solidFill>
                          <a:effectLst/>
                          <a:latin typeface="+mn-lt"/>
                          <a:ea typeface="Calibri" panose="020F0502020204030204" pitchFamily="34" charset="0"/>
                          <a:cs typeface="Arial" panose="020B0604020202020204" pitchFamily="34" charset="0"/>
                        </a:rPr>
                        <a:t> </a:t>
                      </a:r>
                      <a:endParaRPr lang="cs-CZ" sz="1400" dirty="0">
                        <a:effectLst/>
                        <a:latin typeface="+mn-lt"/>
                        <a:ea typeface="Calibri" panose="020F0502020204030204" pitchFamily="34" charset="0"/>
                        <a:cs typeface="Times New Roman" panose="02020603050405020304" pitchFamily="18" charset="0"/>
                      </a:endParaRPr>
                    </a:p>
                    <a:p>
                      <a:pPr marL="228600" algn="l">
                        <a:spcAft>
                          <a:spcPts val="0"/>
                        </a:spcAft>
                      </a:pPr>
                      <a:r>
                        <a:rPr lang="cs-CZ" sz="1400" dirty="0">
                          <a:effectLst/>
                          <a:latin typeface="+mn-lt"/>
                          <a:ea typeface="Calibri" panose="020F0502020204030204" pitchFamily="34" charset="0"/>
                          <a:cs typeface="Arial" panose="020B0604020202020204" pitchFamily="34" charset="0"/>
                        </a:rPr>
                        <a:t> </a:t>
                      </a:r>
                      <a:endParaRPr lang="cs-CZ" sz="1400" dirty="0">
                        <a:effectLst/>
                        <a:latin typeface="+mn-lt"/>
                        <a:ea typeface="Calibri" panose="020F0502020204030204" pitchFamily="34" charset="0"/>
                        <a:cs typeface="Times New Roman" panose="02020603050405020304" pitchFamily="18" charset="0"/>
                      </a:endParaRPr>
                    </a:p>
                  </a:txBody>
                  <a:tcPr marL="41275" marR="44450" marT="0" marB="0" anchor="ctr"/>
                </a:tc>
                <a:extLst>
                  <a:ext uri="{0D108BD9-81ED-4DB2-BD59-A6C34878D82A}">
                    <a16:rowId xmlns:a16="http://schemas.microsoft.com/office/drawing/2014/main" val="1226267385"/>
                  </a:ext>
                </a:extLst>
              </a:tr>
            </a:tbl>
          </a:graphicData>
        </a:graphic>
      </p:graphicFrame>
    </p:spTree>
    <p:extLst>
      <p:ext uri="{BB962C8B-B14F-4D97-AF65-F5344CB8AC3E}">
        <p14:creationId xmlns:p14="http://schemas.microsoft.com/office/powerpoint/2010/main" val="20797048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585354" y="1161288"/>
          <a:ext cx="11021292" cy="4790558"/>
        </p:xfrm>
        <a:graphic>
          <a:graphicData uri="http://schemas.openxmlformats.org/drawingml/2006/table">
            <a:tbl>
              <a:tblPr firstRow="1" bandRow="1">
                <a:tableStyleId>{5C22544A-7EE6-4342-B048-85BDC9FD1C3A}</a:tableStyleId>
              </a:tblPr>
              <a:tblGrid>
                <a:gridCol w="3867893">
                  <a:extLst>
                    <a:ext uri="{9D8B030D-6E8A-4147-A177-3AD203B41FA5}">
                      <a16:colId xmlns:a16="http://schemas.microsoft.com/office/drawing/2014/main" val="1047633654"/>
                    </a:ext>
                  </a:extLst>
                </a:gridCol>
                <a:gridCol w="4868883">
                  <a:extLst>
                    <a:ext uri="{9D8B030D-6E8A-4147-A177-3AD203B41FA5}">
                      <a16:colId xmlns:a16="http://schemas.microsoft.com/office/drawing/2014/main" val="1827414393"/>
                    </a:ext>
                  </a:extLst>
                </a:gridCol>
                <a:gridCol w="2284516">
                  <a:extLst>
                    <a:ext uri="{9D8B030D-6E8A-4147-A177-3AD203B41FA5}">
                      <a16:colId xmlns:a16="http://schemas.microsoft.com/office/drawing/2014/main" val="477111824"/>
                    </a:ext>
                  </a:extLst>
                </a:gridCol>
              </a:tblGrid>
              <a:tr h="630936">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4150478">
                <a:tc>
                  <a:txBody>
                    <a:bodyPr/>
                    <a:lstStyle/>
                    <a:p>
                      <a:pPr algn="l">
                        <a:spcBef>
                          <a:spcPts val="600"/>
                        </a:spcBef>
                        <a:spcAft>
                          <a:spcPts val="0"/>
                        </a:spcAft>
                      </a:pPr>
                      <a:r>
                        <a:rPr lang="cs-CZ" sz="1400" b="1" kern="1200" dirty="0">
                          <a:solidFill>
                            <a:schemeClr val="dk1"/>
                          </a:solidFill>
                          <a:effectLst/>
                          <a:latin typeface="+mn-lt"/>
                          <a:ea typeface="+mn-ea"/>
                          <a:cs typeface="+mn-cs"/>
                        </a:rPr>
                        <a:t>Projekt na navýšení kapacity MŠ nebo vznik nové MŠ je realizován na území správního obvodu obce s rozšířenou působností, kde byla na základě analýzy obsazenosti mateřských škol (MŠ) a demografického vývoje identifikována nedostatečná kapacita MŠ.</a:t>
                      </a:r>
                      <a:endParaRPr lang="cs-CZ" sz="1400" dirty="0">
                        <a:effectLst/>
                        <a:latin typeface="+mn-lt"/>
                        <a:ea typeface="Calibri" panose="020F0502020204030204" pitchFamily="34" charset="0"/>
                        <a:cs typeface="Times New Roman" panose="02020603050405020304" pitchFamily="18" charset="0"/>
                      </a:endParaRPr>
                    </a:p>
                  </a:txBody>
                  <a:tcPr marL="38100" marR="44450" marT="0" marB="0" anchor="ctr"/>
                </a:tc>
                <a:tc>
                  <a:txBody>
                    <a:bodyPr/>
                    <a:lstStyle/>
                    <a:p>
                      <a:pPr algn="l">
                        <a:spcBef>
                          <a:spcPts val="600"/>
                        </a:spcBef>
                        <a:spcAft>
                          <a:spcPts val="0"/>
                        </a:spcAft>
                      </a:pPr>
                      <a:r>
                        <a:rPr lang="cs-CZ" sz="1400" dirty="0">
                          <a:effectLst/>
                          <a:latin typeface="+mn-lt"/>
                          <a:ea typeface="Times New Roman" panose="02020603050405020304" pitchFamily="18" charset="0"/>
                        </a:rPr>
                        <a:t>ANO – Projekt na navýšení kapacity MŠ nebo vznik nové MŠ je realizován na území správního obvodu obce s rozšířenou působností, kde byla na základě analýzy obsazenosti MŠ a demografického vývoje identifikována nedostatečná kapacita MŠ.</a:t>
                      </a:r>
                    </a:p>
                    <a:p>
                      <a:pPr algn="l">
                        <a:spcBef>
                          <a:spcPts val="600"/>
                        </a:spcBef>
                        <a:spcAft>
                          <a:spcPts val="0"/>
                        </a:spcAft>
                      </a:pPr>
                      <a:r>
                        <a:rPr lang="cs-CZ" sz="1400" dirty="0">
                          <a:effectLst/>
                          <a:latin typeface="+mn-lt"/>
                          <a:ea typeface="Times New Roman" panose="02020603050405020304" pitchFamily="18" charset="0"/>
                        </a:rPr>
                        <a:t> </a:t>
                      </a:r>
                    </a:p>
                    <a:p>
                      <a:pPr algn="l">
                        <a:spcBef>
                          <a:spcPts val="600"/>
                        </a:spcBef>
                        <a:spcAft>
                          <a:spcPts val="0"/>
                        </a:spcAft>
                      </a:pPr>
                      <a:r>
                        <a:rPr lang="cs-CZ" sz="1400" dirty="0">
                          <a:effectLst/>
                          <a:latin typeface="+mn-lt"/>
                          <a:ea typeface="Times New Roman" panose="02020603050405020304" pitchFamily="18" charset="0"/>
                        </a:rPr>
                        <a:t>NE – Projekt na navýšení kapacity MŠ nebo vznik nové MŠ není realizován na území správního obvodu obce s rozšířenou působností, kde byla na základě analýzy obsazenosti MŠ a demografického vývoje identifikována nedostatečná kapacita MŠ.</a:t>
                      </a:r>
                    </a:p>
                    <a:p>
                      <a:pPr algn="l">
                        <a:spcBef>
                          <a:spcPts val="600"/>
                        </a:spcBef>
                        <a:spcAft>
                          <a:spcPts val="0"/>
                        </a:spcAft>
                      </a:pPr>
                      <a:r>
                        <a:rPr lang="cs-CZ" sz="1400" dirty="0">
                          <a:effectLst/>
                          <a:latin typeface="+mn-lt"/>
                          <a:ea typeface="Times New Roman" panose="02020603050405020304" pitchFamily="18" charset="0"/>
                        </a:rPr>
                        <a:t> </a:t>
                      </a:r>
                    </a:p>
                    <a:p>
                      <a:pPr algn="l">
                        <a:spcBef>
                          <a:spcPts val="600"/>
                        </a:spcBef>
                        <a:spcAft>
                          <a:spcPts val="0"/>
                        </a:spcAft>
                      </a:pPr>
                      <a:r>
                        <a:rPr lang="cs-CZ" sz="1400" dirty="0">
                          <a:effectLst/>
                          <a:latin typeface="+mn-lt"/>
                          <a:ea typeface="Times New Roman" panose="02020603050405020304" pitchFamily="18" charset="0"/>
                        </a:rPr>
                        <a:t>NERELEVANTNÍ – Projekt je zaměřen na zvyšování kvality podmínek v mateřské škole pro poskytování vzdělávání, kde jsou nedostatky identifikovány krajskou hygienickou stanicí.</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Symbol" panose="05050102010706020507" pitchFamily="18" charset="2"/>
                      </a:endParaRP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Studie proveditelnosti</a:t>
                      </a:r>
                      <a:endParaRPr lang="cs-CZ" sz="1400" dirty="0">
                        <a:effectLst/>
                        <a:latin typeface="+mn-lt"/>
                        <a:ea typeface="Calibri" panose="020F0502020204030204" pitchFamily="34" charset="0"/>
                        <a:cs typeface="Symbol" panose="05050102010706020507" pitchFamily="18" charset="2"/>
                      </a:endParaRP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Přehled území správních obvodů obcí s rozšířenou působností, kde byla na základě</a:t>
                      </a:r>
                      <a:r>
                        <a:rPr lang="cs-CZ" sz="1400" dirty="0">
                          <a:effectLst/>
                          <a:latin typeface="+mn-lt"/>
                          <a:ea typeface="Calibri" panose="020F0502020204030204" pitchFamily="34" charset="0"/>
                          <a:cs typeface="Symbol" panose="05050102010706020507" pitchFamily="18" charset="2"/>
                        </a:rPr>
                        <a:t> analýzy obsazenosti MŠ a demografického vývoje identifikována nedostatečná kapacita MŠ; bude uvedeno ve výzvě</a:t>
                      </a:r>
                    </a:p>
                  </a:txBody>
                  <a:tcPr marL="41275" marR="44450" marT="0" marB="0" anchor="ctr"/>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21818043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585354" y="995621"/>
          <a:ext cx="11021292" cy="4866758"/>
        </p:xfrm>
        <a:graphic>
          <a:graphicData uri="http://schemas.openxmlformats.org/drawingml/2006/table">
            <a:tbl>
              <a:tblPr firstRow="1" bandRow="1">
                <a:tableStyleId>{5C22544A-7EE6-4342-B048-85BDC9FD1C3A}</a:tableStyleId>
              </a:tblPr>
              <a:tblGrid>
                <a:gridCol w="3867893">
                  <a:extLst>
                    <a:ext uri="{9D8B030D-6E8A-4147-A177-3AD203B41FA5}">
                      <a16:colId xmlns:a16="http://schemas.microsoft.com/office/drawing/2014/main" val="1047633654"/>
                    </a:ext>
                  </a:extLst>
                </a:gridCol>
                <a:gridCol w="4868883">
                  <a:extLst>
                    <a:ext uri="{9D8B030D-6E8A-4147-A177-3AD203B41FA5}">
                      <a16:colId xmlns:a16="http://schemas.microsoft.com/office/drawing/2014/main" val="1827414393"/>
                    </a:ext>
                  </a:extLst>
                </a:gridCol>
                <a:gridCol w="2284516">
                  <a:extLst>
                    <a:ext uri="{9D8B030D-6E8A-4147-A177-3AD203B41FA5}">
                      <a16:colId xmlns:a16="http://schemas.microsoft.com/office/drawing/2014/main" val="477111824"/>
                    </a:ext>
                  </a:extLst>
                </a:gridCol>
              </a:tblGrid>
              <a:tr h="716280">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4150478">
                <a:tc>
                  <a:txBody>
                    <a:bodyPr/>
                    <a:lstStyle/>
                    <a:p>
                      <a:pPr algn="l">
                        <a:spcBef>
                          <a:spcPts val="600"/>
                        </a:spcBef>
                        <a:spcAft>
                          <a:spcPts val="0"/>
                        </a:spcAft>
                      </a:pPr>
                      <a:r>
                        <a:rPr lang="cs-CZ" sz="1400" b="1" kern="1200" dirty="0">
                          <a:solidFill>
                            <a:schemeClr val="dk1"/>
                          </a:solidFill>
                          <a:effectLst/>
                          <a:latin typeface="+mn-lt"/>
                          <a:ea typeface="+mn-ea"/>
                          <a:cs typeface="+mn-cs"/>
                        </a:rPr>
                        <a:t>U projektu na navýšení kapacity MŠ nebo vznik nové MŠ je 15-30 % nově vzniklé kapacity určeno pro děti do 3 let věku. </a:t>
                      </a:r>
                      <a:endParaRPr lang="cs-CZ" sz="1400" dirty="0">
                        <a:effectLst/>
                        <a:latin typeface="+mn-lt"/>
                        <a:ea typeface="Calibri" panose="020F0502020204030204" pitchFamily="34" charset="0"/>
                        <a:cs typeface="Times New Roman" panose="02020603050405020304" pitchFamily="18" charset="0"/>
                      </a:endParaRPr>
                    </a:p>
                  </a:txBody>
                  <a:tcPr marL="38100" marR="44450" marT="0" marB="0" anchor="ctr"/>
                </a:tc>
                <a:tc>
                  <a:txBody>
                    <a:bodyPr/>
                    <a:lstStyle/>
                    <a:p>
                      <a:pPr algn="l">
                        <a:spcBef>
                          <a:spcPts val="600"/>
                        </a:spcBef>
                        <a:spcAft>
                          <a:spcPts val="0"/>
                        </a:spcAft>
                      </a:pPr>
                      <a:r>
                        <a:rPr lang="cs-CZ" sz="1400" dirty="0">
                          <a:effectLst/>
                          <a:latin typeface="+mn-lt"/>
                          <a:ea typeface="Times New Roman" panose="02020603050405020304" pitchFamily="18" charset="0"/>
                        </a:rPr>
                        <a:t>ANO – U projektu na navýšení kapacity MŠ nebo vznik nové MŠ je 15-30 % nově vzniklé kapacity určeno pro děti do 3 let věku, nebo díky realizaci projektu a změnám v MŠ došlo k vytvoření míst pro děti do 3 let věku, počet takto vytvořených míst odpovídá 15-30 % navýšené kapacity.  </a:t>
                      </a:r>
                    </a:p>
                    <a:p>
                      <a:pPr algn="l">
                        <a:spcBef>
                          <a:spcPts val="600"/>
                        </a:spcBef>
                        <a:spcAft>
                          <a:spcPts val="0"/>
                        </a:spcAft>
                      </a:pPr>
                      <a:r>
                        <a:rPr lang="cs-CZ" sz="1400" dirty="0">
                          <a:effectLst/>
                          <a:latin typeface="+mn-lt"/>
                          <a:ea typeface="Times New Roman" panose="02020603050405020304" pitchFamily="18" charset="0"/>
                        </a:rPr>
                        <a:t> </a:t>
                      </a:r>
                    </a:p>
                    <a:p>
                      <a:pPr algn="l">
                        <a:spcBef>
                          <a:spcPts val="600"/>
                        </a:spcBef>
                        <a:spcAft>
                          <a:spcPts val="0"/>
                        </a:spcAft>
                      </a:pPr>
                      <a:r>
                        <a:rPr lang="cs-CZ" sz="1400" dirty="0">
                          <a:effectLst/>
                          <a:latin typeface="+mn-lt"/>
                          <a:ea typeface="Times New Roman" panose="02020603050405020304" pitchFamily="18" charset="0"/>
                        </a:rPr>
                        <a:t>NE – U projektu na navýšení kapacity MŠ nebo vznik nové MŠ není 15-30 % nově vzniklé kapacity určeno pro děti do 3 let věku nebo díky realizaci projektu a změnám v MŠ nedošlo k vytvoření míst pro děti do 3 let věku, počet takto vytvořených míst neodpovídá 15-30 % navýšené kapacity. </a:t>
                      </a:r>
                    </a:p>
                    <a:p>
                      <a:pPr algn="l">
                        <a:spcBef>
                          <a:spcPts val="600"/>
                        </a:spcBef>
                        <a:spcAft>
                          <a:spcPts val="0"/>
                        </a:spcAft>
                      </a:pPr>
                      <a:r>
                        <a:rPr lang="cs-CZ" sz="1400" dirty="0">
                          <a:effectLst/>
                          <a:latin typeface="+mn-lt"/>
                          <a:ea typeface="Times New Roman" panose="02020603050405020304" pitchFamily="18" charset="0"/>
                        </a:rPr>
                        <a:t> </a:t>
                      </a:r>
                    </a:p>
                    <a:p>
                      <a:pPr algn="l">
                        <a:spcBef>
                          <a:spcPts val="600"/>
                        </a:spcBef>
                        <a:spcAft>
                          <a:spcPts val="0"/>
                        </a:spcAft>
                      </a:pPr>
                      <a:r>
                        <a:rPr lang="cs-CZ" sz="1400" dirty="0">
                          <a:effectLst/>
                          <a:latin typeface="+mn-lt"/>
                          <a:ea typeface="Times New Roman" panose="02020603050405020304" pitchFamily="18" charset="0"/>
                        </a:rPr>
                        <a:t>NERELEVANTNÍ – Projekt je zaměřen na zvyšování kvality podmínek v mateřské škole pro poskytování vzdělávání, kde jsou nedostatky identifikovány krajskou hygienickou stanicí.</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Symbol" panose="05050102010706020507" pitchFamily="18" charset="2"/>
                      </a:endParaRP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Studie proveditelnosti</a:t>
                      </a:r>
                      <a:endParaRPr lang="cs-CZ" sz="1400" dirty="0">
                        <a:effectLst/>
                        <a:latin typeface="+mn-lt"/>
                        <a:ea typeface="Calibri" panose="020F0502020204030204" pitchFamily="34" charset="0"/>
                        <a:cs typeface="Symbol" panose="05050102010706020507" pitchFamily="18" charset="2"/>
                      </a:endParaRPr>
                    </a:p>
                  </a:txBody>
                  <a:tcPr marL="41275" marR="44450" marT="0" marB="0" anchor="ctr"/>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32946590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415636" y="365126"/>
            <a:ext cx="10938164" cy="787614"/>
          </a:xfrm>
        </p:spPr>
        <p:txBody>
          <a:bodyPr>
            <a:normAutofit fontScale="90000"/>
          </a:bodyPr>
          <a:lstStyle/>
          <a:p>
            <a:pPr algn="ctr"/>
            <a:br>
              <a:rPr lang="cs-CZ" sz="3200" dirty="0"/>
            </a:br>
            <a:r>
              <a:rPr lang="cs-CZ" sz="3200" dirty="0"/>
              <a:t>A</a:t>
            </a:r>
            <a:r>
              <a:rPr lang="cs-CZ" sz="3100" dirty="0"/>
              <a:t>ktivita ZÁKLADNÍ ŠKOLY</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415636" y="1582844"/>
          <a:ext cx="11021292" cy="4488771"/>
        </p:xfrm>
        <a:graphic>
          <a:graphicData uri="http://schemas.openxmlformats.org/drawingml/2006/table">
            <a:tbl>
              <a:tblPr firstRow="1" bandRow="1">
                <a:tableStyleId>{5C22544A-7EE6-4342-B048-85BDC9FD1C3A}</a:tableStyleId>
              </a:tblPr>
              <a:tblGrid>
                <a:gridCol w="4144489">
                  <a:extLst>
                    <a:ext uri="{9D8B030D-6E8A-4147-A177-3AD203B41FA5}">
                      <a16:colId xmlns:a16="http://schemas.microsoft.com/office/drawing/2014/main" val="1047633654"/>
                    </a:ext>
                  </a:extLst>
                </a:gridCol>
                <a:gridCol w="4465122">
                  <a:extLst>
                    <a:ext uri="{9D8B030D-6E8A-4147-A177-3AD203B41FA5}">
                      <a16:colId xmlns:a16="http://schemas.microsoft.com/office/drawing/2014/main" val="1827414393"/>
                    </a:ext>
                  </a:extLst>
                </a:gridCol>
                <a:gridCol w="2411681">
                  <a:extLst>
                    <a:ext uri="{9D8B030D-6E8A-4147-A177-3AD203B41FA5}">
                      <a16:colId xmlns:a16="http://schemas.microsoft.com/office/drawing/2014/main" val="477111824"/>
                    </a:ext>
                  </a:extLst>
                </a:gridCol>
              </a:tblGrid>
              <a:tr h="661503">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827268">
                <a:tc>
                  <a:txBody>
                    <a:bodyPr/>
                    <a:lstStyle/>
                    <a:p>
                      <a:pPr algn="l">
                        <a:spcBef>
                          <a:spcPts val="600"/>
                        </a:spcBef>
                        <a:spcAft>
                          <a:spcPts val="0"/>
                        </a:spcAft>
                      </a:pPr>
                      <a:r>
                        <a:rPr lang="cs-CZ" sz="1400" b="1" dirty="0">
                          <a:effectLst/>
                          <a:latin typeface="+mn-lt"/>
                          <a:ea typeface="Times New Roman" panose="02020603050405020304" pitchFamily="18" charset="0"/>
                        </a:rPr>
                        <a:t>Projekt je zaměřen alespoň na jednu z následujících možností:</a:t>
                      </a:r>
                    </a:p>
                    <a:p>
                      <a:pPr marL="342900" lvl="0" indent="-342900" algn="l">
                        <a:spcAft>
                          <a:spcPts val="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odborné učebny ve vazbě na přírodní vědy nebo polytechnické vzdělávání nebo cizí jazyky nebo práci s digitálními technologiemi pro formální, zájmové a neformální vzdělávání a celoživotní učení; </a:t>
                      </a:r>
                    </a:p>
                    <a:p>
                      <a:pPr marL="342900" lvl="0" indent="-342900" algn="l">
                        <a:spcAft>
                          <a:spcPts val="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vnitřní konektivitu školy; </a:t>
                      </a:r>
                    </a:p>
                    <a:p>
                      <a:pPr marL="342900" lvl="0" indent="-342900" algn="l">
                        <a:spcAft>
                          <a:spcPts val="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školní družinu či školní klub.</a:t>
                      </a:r>
                    </a:p>
                  </a:txBody>
                  <a:tcPr marL="89535" marR="89535" marT="0" marB="0" anchor="ctr"/>
                </a:tc>
                <a:tc>
                  <a:txBody>
                    <a:bodyPr/>
                    <a:lstStyle/>
                    <a:p>
                      <a:pPr algn="l">
                        <a:spcBef>
                          <a:spcPts val="600"/>
                        </a:spcBef>
                        <a:spcAft>
                          <a:spcPts val="0"/>
                        </a:spcAft>
                      </a:pPr>
                      <a:r>
                        <a:rPr lang="cs-CZ" sz="1400" dirty="0">
                          <a:effectLst/>
                          <a:latin typeface="Arial" panose="020B0604020202020204" pitchFamily="34" charset="0"/>
                          <a:ea typeface="Times New Roman" panose="02020603050405020304" pitchFamily="18" charset="0"/>
                        </a:rPr>
                        <a:t>ANO – Projekt je zaměřen alespoň na jednu z následujících možností:</a:t>
                      </a:r>
                    </a:p>
                    <a:p>
                      <a:pPr algn="l">
                        <a:spcBef>
                          <a:spcPts val="0"/>
                        </a:spcBef>
                        <a:spcAft>
                          <a:spcPts val="0"/>
                        </a:spcAft>
                      </a:pPr>
                      <a:r>
                        <a:rPr lang="cs-CZ" sz="1400" dirty="0">
                          <a:effectLst/>
                          <a:latin typeface="Arial" panose="020B0604020202020204" pitchFamily="34" charset="0"/>
                          <a:ea typeface="Times New Roman" panose="02020603050405020304" pitchFamily="18" charset="0"/>
                        </a:rPr>
                        <a:t>- odborné učebny ve vazbě na přírodní vědy nebo polytechnické vzdělávání nebo cizí jazyky nebo práci s digitálními technologiemi pro formální, zájmové a neformální vzdělávání a celoživotní učení;</a:t>
                      </a:r>
                    </a:p>
                    <a:p>
                      <a:pPr algn="l">
                        <a:spcBef>
                          <a:spcPts val="0"/>
                        </a:spcBef>
                        <a:spcAft>
                          <a:spcPts val="0"/>
                        </a:spcAft>
                      </a:pPr>
                      <a:r>
                        <a:rPr lang="cs-CZ" sz="1400" dirty="0">
                          <a:effectLst/>
                          <a:latin typeface="Arial" panose="020B0604020202020204" pitchFamily="34" charset="0"/>
                          <a:ea typeface="Times New Roman" panose="02020603050405020304" pitchFamily="18" charset="0"/>
                        </a:rPr>
                        <a:t>- vnitřní konektivitu školy;</a:t>
                      </a:r>
                    </a:p>
                    <a:p>
                      <a:pPr algn="l">
                        <a:spcBef>
                          <a:spcPts val="0"/>
                        </a:spcBef>
                        <a:spcAft>
                          <a:spcPts val="0"/>
                        </a:spcAft>
                      </a:pPr>
                      <a:r>
                        <a:rPr lang="cs-CZ" sz="1400" dirty="0">
                          <a:effectLst/>
                          <a:latin typeface="Arial" panose="020B0604020202020204" pitchFamily="34" charset="0"/>
                          <a:ea typeface="Times New Roman" panose="02020603050405020304" pitchFamily="18" charset="0"/>
                        </a:rPr>
                        <a:t>- školní družinu či školní klub.</a:t>
                      </a:r>
                    </a:p>
                    <a:p>
                      <a:pPr algn="l">
                        <a:spcBef>
                          <a:spcPts val="600"/>
                        </a:spcBef>
                        <a:spcAft>
                          <a:spcPts val="0"/>
                        </a:spcAft>
                      </a:pPr>
                      <a:r>
                        <a:rPr lang="cs-CZ" sz="1400" dirty="0">
                          <a:effectLst/>
                          <a:latin typeface="Arial" panose="020B0604020202020204" pitchFamily="34" charset="0"/>
                          <a:ea typeface="Times New Roman" panose="02020603050405020304" pitchFamily="18" charset="0"/>
                        </a:rPr>
                        <a:t> NE – Projekt není zaměřen alespoň na jednu z následujících možností:</a:t>
                      </a:r>
                    </a:p>
                    <a:p>
                      <a:pPr algn="l">
                        <a:spcBef>
                          <a:spcPts val="0"/>
                        </a:spcBef>
                        <a:spcAft>
                          <a:spcPts val="0"/>
                        </a:spcAft>
                      </a:pPr>
                      <a:r>
                        <a:rPr lang="cs-CZ" sz="1400" dirty="0">
                          <a:effectLst/>
                          <a:latin typeface="Arial" panose="020B0604020202020204" pitchFamily="34" charset="0"/>
                          <a:ea typeface="Times New Roman" panose="02020603050405020304" pitchFamily="18" charset="0"/>
                        </a:rPr>
                        <a:t>- odborné učebny ve vazbě na přírodní vědy nebo polytechnické vzdělávání nebo cizí jazyky nebo práci s digitálními technologiemi pro formální, zájmové a neformální vzdělávání a celoživotní učení;</a:t>
                      </a:r>
                    </a:p>
                    <a:p>
                      <a:pPr algn="l">
                        <a:spcBef>
                          <a:spcPts val="0"/>
                        </a:spcBef>
                        <a:spcAft>
                          <a:spcPts val="0"/>
                        </a:spcAft>
                      </a:pPr>
                      <a:r>
                        <a:rPr lang="cs-CZ" sz="1400" dirty="0">
                          <a:effectLst/>
                          <a:latin typeface="Arial" panose="020B0604020202020204" pitchFamily="34" charset="0"/>
                          <a:ea typeface="Times New Roman" panose="02020603050405020304" pitchFamily="18" charset="0"/>
                        </a:rPr>
                        <a:t>- vnitřní konektivitu školy;</a:t>
                      </a:r>
                    </a:p>
                    <a:p>
                      <a:pPr algn="l">
                        <a:spcBef>
                          <a:spcPts val="0"/>
                        </a:spcBef>
                        <a:spcAft>
                          <a:spcPts val="0"/>
                        </a:spcAft>
                      </a:pPr>
                      <a:r>
                        <a:rPr lang="cs-CZ" sz="1400" dirty="0">
                          <a:effectLst/>
                          <a:latin typeface="Arial" panose="020B0604020202020204" pitchFamily="34" charset="0"/>
                          <a:ea typeface="Times New Roman" panose="02020603050405020304" pitchFamily="18" charset="0"/>
                        </a:rPr>
                        <a:t>- školní družinu či školní klub.</a:t>
                      </a:r>
                      <a:r>
                        <a:rPr lang="cs-CZ" sz="900" dirty="0">
                          <a:effectLst/>
                          <a:latin typeface="Arial" panose="020B0604020202020204" pitchFamily="34" charset="0"/>
                          <a:ea typeface="Times New Roman" panose="02020603050405020304" pitchFamily="18" charset="0"/>
                        </a:rPr>
                        <a:t> </a:t>
                      </a:r>
                      <a:endParaRPr lang="cs-CZ" sz="1000" dirty="0">
                        <a:effectLst/>
                        <a:latin typeface="Arial" panose="020B0604020202020204" pitchFamily="34" charset="0"/>
                        <a:ea typeface="Times New Roman" panose="02020603050405020304" pitchFamily="18" charset="0"/>
                      </a:endParaRPr>
                    </a:p>
                  </a:txBody>
                  <a:tcPr marL="3810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Studie proveditelnosti</a:t>
                      </a:r>
                      <a:endParaRPr lang="cs-CZ" sz="1100" dirty="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20192225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309253" y="365126"/>
            <a:ext cx="11234058" cy="1024288"/>
          </a:xfrm>
        </p:spPr>
        <p:txBody>
          <a:bodyPr>
            <a:normAutofit/>
          </a:bodyPr>
          <a:lstStyle/>
          <a:p>
            <a:pPr algn="ctr"/>
            <a:r>
              <a:rPr lang="cs-CZ" sz="2800" dirty="0"/>
              <a:t>Aktivita STŘEDNÍ A VYŠŠÍ ODBORNÉ ŠKOLY, KONZERVATOŘE</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415636" y="1658384"/>
          <a:ext cx="11021292" cy="4400380"/>
        </p:xfrm>
        <a:graphic>
          <a:graphicData uri="http://schemas.openxmlformats.org/drawingml/2006/table">
            <a:tbl>
              <a:tblPr firstRow="1" bandRow="1">
                <a:tableStyleId>{5C22544A-7EE6-4342-B048-85BDC9FD1C3A}</a:tableStyleId>
              </a:tblPr>
              <a:tblGrid>
                <a:gridCol w="4144489">
                  <a:extLst>
                    <a:ext uri="{9D8B030D-6E8A-4147-A177-3AD203B41FA5}">
                      <a16:colId xmlns:a16="http://schemas.microsoft.com/office/drawing/2014/main" val="1047633654"/>
                    </a:ext>
                  </a:extLst>
                </a:gridCol>
                <a:gridCol w="4809506">
                  <a:extLst>
                    <a:ext uri="{9D8B030D-6E8A-4147-A177-3AD203B41FA5}">
                      <a16:colId xmlns:a16="http://schemas.microsoft.com/office/drawing/2014/main" val="1827414393"/>
                    </a:ext>
                  </a:extLst>
                </a:gridCol>
                <a:gridCol w="2067297">
                  <a:extLst>
                    <a:ext uri="{9D8B030D-6E8A-4147-A177-3AD203B41FA5}">
                      <a16:colId xmlns:a16="http://schemas.microsoft.com/office/drawing/2014/main" val="477111824"/>
                    </a:ext>
                  </a:extLst>
                </a:gridCol>
              </a:tblGrid>
              <a:tr h="697060">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569374">
                <a:tc>
                  <a:txBody>
                    <a:bodyPr/>
                    <a:lstStyle/>
                    <a:p>
                      <a:pPr algn="l">
                        <a:spcBef>
                          <a:spcPts val="600"/>
                        </a:spcBef>
                        <a:spcAft>
                          <a:spcPts val="0"/>
                        </a:spcAft>
                      </a:pPr>
                      <a:r>
                        <a:rPr lang="cs-CZ" sz="1400" b="1" dirty="0">
                          <a:effectLst/>
                          <a:latin typeface="+mn-lt"/>
                          <a:ea typeface="Times New Roman" panose="02020603050405020304" pitchFamily="18" charset="0"/>
                        </a:rPr>
                        <a:t>Projekt je zaměřen alespoň na jednu z následujících možností:</a:t>
                      </a:r>
                      <a:endParaRPr lang="cs-CZ" sz="1400" dirty="0">
                        <a:effectLst/>
                        <a:latin typeface="+mn-lt"/>
                        <a:ea typeface="Times New Roman" panose="02020603050405020304" pitchFamily="18" charset="0"/>
                      </a:endParaRPr>
                    </a:p>
                    <a:p>
                      <a:pPr marL="342900" lvl="0" indent="-342900" algn="l">
                        <a:spcAft>
                          <a:spcPts val="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odborné učebny ve vazbě na přírodní vědy nebo polytechnické vzdělávání nebo cizí jazyky nebo práci s digitálními technologiemi pro formální, zájmové a neformální vzdělávání a celoživotní učení;</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vnitřní konektivitu školy;</a:t>
                      </a:r>
                    </a:p>
                    <a:p>
                      <a:pPr marL="342900" lvl="0" indent="-342900" algn="l">
                        <a:spcAft>
                          <a:spcPts val="0"/>
                        </a:spcAft>
                        <a:buFont typeface="Symbol" panose="05050102010706020507" pitchFamily="18" charset="2"/>
                        <a:buChar char=""/>
                      </a:pPr>
                      <a:r>
                        <a:rPr lang="cs-CZ" sz="1400" b="1" kern="1200" dirty="0">
                          <a:solidFill>
                            <a:schemeClr val="dk1"/>
                          </a:solidFill>
                          <a:effectLst/>
                          <a:latin typeface="+mn-lt"/>
                          <a:ea typeface="+mn-ea"/>
                          <a:cs typeface="+mn-cs"/>
                        </a:rPr>
                        <a:t>školní klub pro žáky nižšího stupně víceletého gymnázia. </a:t>
                      </a:r>
                      <a:endParaRPr lang="cs-CZ" sz="1400" dirty="0">
                        <a:effectLst/>
                        <a:latin typeface="+mn-lt"/>
                        <a:ea typeface="Calibri" panose="020F0502020204030204" pitchFamily="34" charset="0"/>
                        <a:cs typeface="Times New Roman" panose="02020603050405020304" pitchFamily="18" charset="0"/>
                      </a:endParaRPr>
                    </a:p>
                  </a:txBody>
                  <a:tcPr marL="89535" marR="89535" marT="0" marB="0" anchor="ctr"/>
                </a:tc>
                <a:tc>
                  <a:txBody>
                    <a:bodyPr/>
                    <a:lstStyle/>
                    <a:p>
                      <a:pPr algn="l">
                        <a:spcBef>
                          <a:spcPts val="0"/>
                        </a:spcBef>
                        <a:spcAft>
                          <a:spcPts val="0"/>
                        </a:spcAft>
                      </a:pPr>
                      <a:r>
                        <a:rPr lang="cs-CZ" sz="1400" dirty="0">
                          <a:effectLst/>
                          <a:latin typeface="+mn-lt"/>
                          <a:ea typeface="Times New Roman" panose="02020603050405020304" pitchFamily="18" charset="0"/>
                        </a:rPr>
                        <a:t>ANO – Projekt je zaměřen alespoň na jednu z následujících možností:</a:t>
                      </a:r>
                    </a:p>
                    <a:p>
                      <a:pPr algn="l">
                        <a:spcBef>
                          <a:spcPts val="0"/>
                        </a:spcBef>
                        <a:spcAft>
                          <a:spcPts val="0"/>
                        </a:spcAft>
                      </a:pPr>
                      <a:r>
                        <a:rPr lang="cs-CZ" sz="1400" dirty="0">
                          <a:effectLst/>
                          <a:latin typeface="+mn-lt"/>
                          <a:ea typeface="Times New Roman" panose="02020603050405020304" pitchFamily="18" charset="0"/>
                        </a:rPr>
                        <a:t>- odborné učebny ve vazbě na přírodní vědy nebo polytechnické vzdělávání nebo cizí jazyky nebo práci s digitálními technologiemi pro formální, zájmové a neformální vzdělávání a celoživotní učení;</a:t>
                      </a:r>
                    </a:p>
                    <a:p>
                      <a:pPr algn="l">
                        <a:spcBef>
                          <a:spcPts val="0"/>
                        </a:spcBef>
                        <a:spcAft>
                          <a:spcPts val="0"/>
                        </a:spcAft>
                      </a:pPr>
                      <a:r>
                        <a:rPr lang="cs-CZ" sz="1400" dirty="0">
                          <a:effectLst/>
                          <a:latin typeface="+mn-lt"/>
                          <a:ea typeface="Times New Roman" panose="02020603050405020304" pitchFamily="18" charset="0"/>
                        </a:rPr>
                        <a:t>- vnitřní konektivitu školy;</a:t>
                      </a:r>
                    </a:p>
                    <a:p>
                      <a:pPr algn="l">
                        <a:spcBef>
                          <a:spcPts val="0"/>
                        </a:spcBef>
                        <a:spcAft>
                          <a:spcPts val="0"/>
                        </a:spcAft>
                      </a:pPr>
                      <a:r>
                        <a:rPr lang="cs-CZ" sz="1400" dirty="0">
                          <a:effectLst/>
                          <a:latin typeface="+mn-lt"/>
                          <a:ea typeface="Times New Roman" panose="02020603050405020304" pitchFamily="18" charset="0"/>
                        </a:rPr>
                        <a:t>- školní klub pro žáky nižšího stupně víceletého gymnázia.</a:t>
                      </a:r>
                    </a:p>
                    <a:p>
                      <a:pPr algn="l">
                        <a:spcBef>
                          <a:spcPts val="600"/>
                        </a:spcBef>
                        <a:spcAft>
                          <a:spcPts val="0"/>
                        </a:spcAft>
                      </a:pPr>
                      <a:r>
                        <a:rPr lang="cs-CZ" sz="1400" dirty="0">
                          <a:effectLst/>
                          <a:latin typeface="+mn-lt"/>
                          <a:ea typeface="Times New Roman" panose="02020603050405020304" pitchFamily="18" charset="0"/>
                        </a:rPr>
                        <a:t> </a:t>
                      </a:r>
                    </a:p>
                    <a:p>
                      <a:pPr algn="l">
                        <a:spcBef>
                          <a:spcPts val="0"/>
                        </a:spcBef>
                        <a:spcAft>
                          <a:spcPts val="0"/>
                        </a:spcAft>
                      </a:pPr>
                      <a:r>
                        <a:rPr lang="cs-CZ" sz="1400" dirty="0">
                          <a:effectLst/>
                          <a:latin typeface="+mn-lt"/>
                          <a:ea typeface="Times New Roman" panose="02020603050405020304" pitchFamily="18" charset="0"/>
                        </a:rPr>
                        <a:t>NE – Projekt není zaměřen alespoň na jednu z následujících možností:</a:t>
                      </a:r>
                    </a:p>
                    <a:p>
                      <a:pPr algn="l">
                        <a:spcBef>
                          <a:spcPts val="0"/>
                        </a:spcBef>
                        <a:spcAft>
                          <a:spcPts val="0"/>
                        </a:spcAft>
                      </a:pPr>
                      <a:r>
                        <a:rPr lang="cs-CZ" sz="1400" dirty="0">
                          <a:effectLst/>
                          <a:latin typeface="+mn-lt"/>
                          <a:ea typeface="Times New Roman" panose="02020603050405020304" pitchFamily="18" charset="0"/>
                        </a:rPr>
                        <a:t>- odborné učebny ve vazbě na přírodní vědy nebo polytechnické vzdělávání nebo cizí jazyky nebo práci s digitálními technologiemi pro formální, zájmové a neformální vzdělávání a celoživotní učení;</a:t>
                      </a:r>
                    </a:p>
                    <a:p>
                      <a:pPr algn="l">
                        <a:spcBef>
                          <a:spcPts val="0"/>
                        </a:spcBef>
                        <a:spcAft>
                          <a:spcPts val="0"/>
                        </a:spcAft>
                      </a:pPr>
                      <a:r>
                        <a:rPr lang="cs-CZ" sz="1400" dirty="0">
                          <a:effectLst/>
                          <a:latin typeface="+mn-lt"/>
                          <a:ea typeface="Times New Roman" panose="02020603050405020304" pitchFamily="18" charset="0"/>
                        </a:rPr>
                        <a:t>- vnitřní konektivitu školy;</a:t>
                      </a:r>
                    </a:p>
                    <a:p>
                      <a:pPr algn="l">
                        <a:spcBef>
                          <a:spcPts val="0"/>
                        </a:spcBef>
                        <a:spcAft>
                          <a:spcPts val="0"/>
                        </a:spcAft>
                      </a:pPr>
                      <a:r>
                        <a:rPr lang="cs-CZ" sz="1400" dirty="0">
                          <a:effectLst/>
                          <a:latin typeface="+mn-lt"/>
                          <a:ea typeface="Times New Roman" panose="02020603050405020304" pitchFamily="18" charset="0"/>
                        </a:rPr>
                        <a:t>- školní klub pro žáky nižšího stupně víceletého gymnázia.</a:t>
                      </a:r>
                    </a:p>
                  </a:txBody>
                  <a:tcPr marL="38100" marR="44450" marT="0" marB="0" anchor="ctr"/>
                </a:tc>
                <a:tc>
                  <a:txBody>
                    <a:bodyPr/>
                    <a:lstStyle/>
                    <a:p>
                      <a:pPr marL="228600" algn="l">
                        <a:spcAft>
                          <a:spcPts val="0"/>
                        </a:spcAft>
                      </a:pPr>
                      <a:r>
                        <a:rPr lang="cs-CZ"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cs-CZ" sz="1100" dirty="0">
                        <a:effectLst/>
                        <a:latin typeface="Arial" panose="020B0604020202020204" pitchFamily="34" charset="0"/>
                        <a:ea typeface="Calibri" panose="020F0502020204030204" pitchFamily="34" charset="0"/>
                        <a:cs typeface="Times New Roman" panose="02020603050405020304" pitchFamily="18" charset="0"/>
                      </a:endParaRPr>
                    </a:p>
                    <a:p>
                      <a:pPr marL="228600" algn="l">
                        <a:spcAft>
                          <a:spcPts val="0"/>
                        </a:spcAft>
                      </a:pPr>
                      <a:r>
                        <a:rPr lang="cs-CZ"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cs-CZ" sz="1100" dirty="0">
                        <a:effectLst/>
                        <a:latin typeface="Arial" panose="020B0604020202020204" pitchFamily="34" charset="0"/>
                        <a:ea typeface="Calibri" panose="020F0502020204030204" pitchFamily="34" charset="0"/>
                        <a:cs typeface="Times New Roman" panose="02020603050405020304" pitchFamily="18" charset="0"/>
                      </a:endParaRPr>
                    </a:p>
                    <a:p>
                      <a:pPr marL="228600" algn="l">
                        <a:spcAft>
                          <a:spcPts val="0"/>
                        </a:spcAft>
                      </a:pPr>
                      <a:r>
                        <a:rPr lang="cs-CZ"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cs-CZ" sz="11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Studie proveditelnosti</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228600" algn="l">
                        <a:spcAft>
                          <a:spcPts val="0"/>
                        </a:spcAft>
                      </a:pPr>
                      <a:r>
                        <a:rPr lang="cs-CZ"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nchor="ctr"/>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38163675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309253" y="283463"/>
            <a:ext cx="11234058" cy="1411225"/>
          </a:xfrm>
        </p:spPr>
        <p:txBody>
          <a:bodyPr>
            <a:normAutofit/>
          </a:bodyPr>
          <a:lstStyle/>
          <a:p>
            <a:pPr algn="ctr"/>
            <a:r>
              <a:rPr lang="cs-CZ" sz="2800" dirty="0"/>
              <a:t>Aktivita Školská poradenská zařízení, vzdělávání ve školách a třídách zřízených dle § 16 odst. 9 školského zákona a střediska výchovné péče</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309253" y="2110464"/>
          <a:ext cx="11021292" cy="3980524"/>
        </p:xfrm>
        <a:graphic>
          <a:graphicData uri="http://schemas.openxmlformats.org/drawingml/2006/table">
            <a:tbl>
              <a:tblPr firstRow="1" bandRow="1">
                <a:tableStyleId>{5C22544A-7EE6-4342-B048-85BDC9FD1C3A}</a:tableStyleId>
              </a:tblPr>
              <a:tblGrid>
                <a:gridCol w="4144489">
                  <a:extLst>
                    <a:ext uri="{9D8B030D-6E8A-4147-A177-3AD203B41FA5}">
                      <a16:colId xmlns:a16="http://schemas.microsoft.com/office/drawing/2014/main" val="1047633654"/>
                    </a:ext>
                  </a:extLst>
                </a:gridCol>
                <a:gridCol w="4809506">
                  <a:extLst>
                    <a:ext uri="{9D8B030D-6E8A-4147-A177-3AD203B41FA5}">
                      <a16:colId xmlns:a16="http://schemas.microsoft.com/office/drawing/2014/main" val="1827414393"/>
                    </a:ext>
                  </a:extLst>
                </a:gridCol>
                <a:gridCol w="2067297">
                  <a:extLst>
                    <a:ext uri="{9D8B030D-6E8A-4147-A177-3AD203B41FA5}">
                      <a16:colId xmlns:a16="http://schemas.microsoft.com/office/drawing/2014/main" val="477111824"/>
                    </a:ext>
                  </a:extLst>
                </a:gridCol>
              </a:tblGrid>
              <a:tr h="667400">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313124">
                <a:tc>
                  <a:txBody>
                    <a:bodyPr/>
                    <a:lstStyle/>
                    <a:p>
                      <a:pPr algn="l">
                        <a:spcBef>
                          <a:spcPts val="600"/>
                        </a:spcBef>
                        <a:spcAft>
                          <a:spcPts val="0"/>
                        </a:spcAft>
                      </a:pPr>
                      <a:r>
                        <a:rPr lang="cs-CZ" sz="1400" b="1" kern="1200" dirty="0">
                          <a:solidFill>
                            <a:schemeClr val="dk1"/>
                          </a:solidFill>
                          <a:effectLst/>
                          <a:latin typeface="+mn-lt"/>
                          <a:ea typeface="+mn-ea"/>
                          <a:cs typeface="+mn-cs"/>
                        </a:rPr>
                        <a:t>Projekt není realizován ve škole či školském zařízení zřízeném při zařízeních pro výkon ústavní a ochranné výchovy ani v budově diagnostického ústavu, výchovného ústavu, dětském domově či dětském domově se školou.</a:t>
                      </a:r>
                      <a:endParaRPr lang="cs-CZ" sz="1400" dirty="0">
                        <a:effectLst/>
                        <a:latin typeface="+mn-lt"/>
                        <a:ea typeface="Calibri" panose="020F0502020204030204" pitchFamily="34" charset="0"/>
                        <a:cs typeface="Times New Roman" panose="02020603050405020304" pitchFamily="18" charset="0"/>
                      </a:endParaRPr>
                    </a:p>
                  </a:txBody>
                  <a:tcPr marL="89535" marR="89535" marT="0" marB="0" anchor="ctr"/>
                </a:tc>
                <a:tc>
                  <a:txBody>
                    <a:bodyPr/>
                    <a:lstStyle/>
                    <a:p>
                      <a:pPr algn="l">
                        <a:spcBef>
                          <a:spcPts val="600"/>
                        </a:spcBef>
                        <a:spcAft>
                          <a:spcPts val="600"/>
                        </a:spcAft>
                      </a:pPr>
                      <a:r>
                        <a:rPr lang="cs-CZ" sz="1400" dirty="0">
                          <a:effectLst/>
                          <a:latin typeface="Arial" panose="020B0604020202020204" pitchFamily="34" charset="0"/>
                          <a:ea typeface="Times New Roman" panose="02020603050405020304" pitchFamily="18" charset="0"/>
                        </a:rPr>
                        <a:t>ANO – Projekt není realizován ve škole či školském zařízení zřízeném při zařízeních pro výkon ústavní a ochranné výchovy. Projekt není realizován v budově diagnostického ústavu, výchovného ústavu, dětském domově či dětském domově se školou.</a:t>
                      </a:r>
                    </a:p>
                    <a:p>
                      <a:pPr algn="l">
                        <a:spcBef>
                          <a:spcPts val="600"/>
                        </a:spcBef>
                        <a:spcAft>
                          <a:spcPts val="0"/>
                        </a:spcAft>
                      </a:pPr>
                      <a:r>
                        <a:rPr lang="cs-CZ" sz="1400" dirty="0">
                          <a:effectLst/>
                          <a:latin typeface="Arial" panose="020B0604020202020204" pitchFamily="34" charset="0"/>
                          <a:ea typeface="Times New Roman" panose="02020603050405020304" pitchFamily="18" charset="0"/>
                        </a:rPr>
                        <a:t>NE – Projekt je realizován ve škole či školském zařízení zřízeném při zařízeních pro výkon ústavní a ochranné výchovy nebo projekt je realizován v budově diagnostického ústavu, výchovného ústavu, dětském domově či dětském domově se školou.</a:t>
                      </a:r>
                    </a:p>
                    <a:p>
                      <a:pPr algn="l">
                        <a:spcBef>
                          <a:spcPts val="600"/>
                        </a:spcBef>
                        <a:spcAft>
                          <a:spcPts val="0"/>
                        </a:spcAft>
                      </a:pPr>
                      <a:r>
                        <a:rPr lang="cs-CZ" sz="1400" dirty="0">
                          <a:effectLst/>
                          <a:latin typeface="Arial" panose="020B0604020202020204" pitchFamily="34" charset="0"/>
                          <a:ea typeface="Times New Roman" panose="02020603050405020304" pitchFamily="18" charset="0"/>
                        </a:rPr>
                        <a:t>NERELEVANTNÍ – Podpořeným zařízením je středisko výchovné péče dle zákona č. 109/2002 Sb., ve znění pozdějších předpisů.</a:t>
                      </a:r>
                    </a:p>
                  </a:txBody>
                  <a:tcPr marL="3810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Studie proveditelnosti</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600"/>
                        </a:spcBef>
                        <a:spcAft>
                          <a:spcPts val="0"/>
                        </a:spcAft>
                      </a:pPr>
                      <a:r>
                        <a:rPr lang="cs-CZ" sz="900" dirty="0">
                          <a:solidFill>
                            <a:srgbClr val="000000"/>
                          </a:solidFill>
                          <a:effectLst/>
                          <a:latin typeface="Arial" panose="020B0604020202020204" pitchFamily="34" charset="0"/>
                          <a:ea typeface="Times New Roman" panose="02020603050405020304" pitchFamily="18" charset="0"/>
                        </a:rPr>
                        <a:t> </a:t>
                      </a:r>
                      <a:endParaRPr lang="cs-CZ" sz="1000" dirty="0">
                        <a:effectLst/>
                        <a:latin typeface="Arial" panose="020B0604020202020204" pitchFamily="34" charset="0"/>
                        <a:ea typeface="Times New Roman" panose="02020603050405020304" pitchFamily="18" charset="0"/>
                      </a:endParaRPr>
                    </a:p>
                  </a:txBody>
                  <a:tcPr marL="41275" marR="44450" marT="0" marB="0" anchor="ctr"/>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22285397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309253" y="454151"/>
            <a:ext cx="11234058" cy="1072807"/>
          </a:xfrm>
        </p:spPr>
        <p:txBody>
          <a:bodyPr>
            <a:normAutofit/>
          </a:bodyPr>
          <a:lstStyle/>
          <a:p>
            <a:pPr algn="ctr"/>
            <a:r>
              <a:rPr lang="cs-CZ" sz="2800" dirty="0"/>
              <a:t>Aktivita ZÁJMOVÉ A NEFORMÁLNÍ VZDĚLÁVÁNÍ A CELOŽIVOTNÍ UČENÍ</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3218243459"/>
              </p:ext>
            </p:extLst>
          </p:nvPr>
        </p:nvGraphicFramePr>
        <p:xfrm>
          <a:off x="522019" y="1302837"/>
          <a:ext cx="11021292" cy="4295342"/>
        </p:xfrm>
        <a:graphic>
          <a:graphicData uri="http://schemas.openxmlformats.org/drawingml/2006/table">
            <a:tbl>
              <a:tblPr firstRow="1" bandRow="1">
                <a:tableStyleId>{5C22544A-7EE6-4342-B048-85BDC9FD1C3A}</a:tableStyleId>
              </a:tblPr>
              <a:tblGrid>
                <a:gridCol w="4144489">
                  <a:extLst>
                    <a:ext uri="{9D8B030D-6E8A-4147-A177-3AD203B41FA5}">
                      <a16:colId xmlns:a16="http://schemas.microsoft.com/office/drawing/2014/main" val="1047633654"/>
                    </a:ext>
                  </a:extLst>
                </a:gridCol>
                <a:gridCol w="4809506">
                  <a:extLst>
                    <a:ext uri="{9D8B030D-6E8A-4147-A177-3AD203B41FA5}">
                      <a16:colId xmlns:a16="http://schemas.microsoft.com/office/drawing/2014/main" val="1827414393"/>
                    </a:ext>
                  </a:extLst>
                </a:gridCol>
                <a:gridCol w="2067297">
                  <a:extLst>
                    <a:ext uri="{9D8B030D-6E8A-4147-A177-3AD203B41FA5}">
                      <a16:colId xmlns:a16="http://schemas.microsoft.com/office/drawing/2014/main" val="477111824"/>
                    </a:ext>
                  </a:extLst>
                </a:gridCol>
              </a:tblGrid>
              <a:tr h="710576">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3549348">
                <a:tc>
                  <a:txBody>
                    <a:bodyPr/>
                    <a:lstStyle/>
                    <a:p>
                      <a:pPr algn="l">
                        <a:spcBef>
                          <a:spcPts val="600"/>
                        </a:spcBef>
                        <a:spcAft>
                          <a:spcPts val="0"/>
                        </a:spcAft>
                      </a:pPr>
                      <a:r>
                        <a:rPr lang="cs-CZ" sz="1200" b="1" dirty="0">
                          <a:effectLst/>
                          <a:latin typeface="+mn-lt"/>
                          <a:ea typeface="Times New Roman" panose="02020603050405020304" pitchFamily="18" charset="0"/>
                        </a:rPr>
                        <a:t>Projekt je zaměřen alespoň na jednu z následujících možností:</a:t>
                      </a:r>
                      <a:endParaRPr lang="cs-CZ" sz="1200" dirty="0">
                        <a:effectLst/>
                        <a:latin typeface="+mn-lt"/>
                        <a:ea typeface="Times New Roman" panose="02020603050405020304" pitchFamily="18" charset="0"/>
                      </a:endParaRPr>
                    </a:p>
                    <a:p>
                      <a:pPr marL="342900" lvl="0" indent="-342900" algn="l">
                        <a:spcAft>
                          <a:spcPts val="0"/>
                        </a:spcAft>
                        <a:buFont typeface="Symbol" panose="05050102010706020507" pitchFamily="18" charset="2"/>
                        <a:buChar char=""/>
                      </a:pPr>
                      <a:r>
                        <a:rPr lang="cs-CZ" sz="1200" b="1" dirty="0">
                          <a:effectLst/>
                          <a:latin typeface="+mn-lt"/>
                          <a:ea typeface="Calibri" panose="020F0502020204030204" pitchFamily="34" charset="0"/>
                          <a:cs typeface="Times New Roman" panose="02020603050405020304" pitchFamily="18" charset="0"/>
                        </a:rPr>
                        <a:t>středisko volného času (dům dětí a mládeže, stanice zájmových činností) zapsané v Rejstříku škol a školských zařízení k datu vyhlášení výzvy;</a:t>
                      </a:r>
                      <a:endParaRPr lang="cs-CZ" sz="12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200" b="1" dirty="0">
                          <a:effectLst/>
                          <a:latin typeface="+mn-lt"/>
                          <a:ea typeface="Calibri" panose="020F0502020204030204" pitchFamily="34" charset="0"/>
                          <a:cs typeface="Times New Roman" panose="02020603050405020304" pitchFamily="18" charset="0"/>
                        </a:rPr>
                        <a:t>základní umělecká škola zapsaná v Rejstříku škol a školských zařízení k datu vyhlášení výzvy; </a:t>
                      </a:r>
                    </a:p>
                    <a:p>
                      <a:pPr marL="342900" lvl="0" indent="-342900" algn="l">
                        <a:spcAft>
                          <a:spcPts val="0"/>
                        </a:spcAft>
                        <a:buFont typeface="Symbol" panose="05050102010706020507" pitchFamily="18" charset="2"/>
                        <a:buChar char=""/>
                      </a:pPr>
                      <a:r>
                        <a:rPr lang="cs-CZ" sz="1200" b="1" kern="1200" dirty="0">
                          <a:solidFill>
                            <a:schemeClr val="dk1"/>
                          </a:solidFill>
                          <a:effectLst/>
                          <a:latin typeface="+mn-lt"/>
                          <a:ea typeface="+mn-ea"/>
                          <a:cs typeface="+mn-cs"/>
                        </a:rPr>
                        <a:t>základní knihovna dle zákona č. 257/2001 Sb., o knihovnách a podmínkách provozování veřejných knihovnických a informačních služeb (knihovní zákon), ve znění pozdějších předpisů, zapsaná v evidenci knihoven k datu vyhlášení výzvy;</a:t>
                      </a:r>
                    </a:p>
                    <a:p>
                      <a:pPr marL="342900" lvl="0" indent="-342900" algn="l">
                        <a:spcAft>
                          <a:spcPts val="0"/>
                        </a:spcAft>
                        <a:buFont typeface="Symbol" panose="05050102010706020507" pitchFamily="18" charset="2"/>
                        <a:buChar char=""/>
                      </a:pPr>
                      <a:r>
                        <a:rPr lang="cs-CZ" sz="1200" b="1" dirty="0">
                          <a:effectLst/>
                          <a:latin typeface="+mn-lt"/>
                          <a:ea typeface="Calibri" panose="020F0502020204030204" pitchFamily="34" charset="0"/>
                          <a:cs typeface="Times New Roman" panose="02020603050405020304" pitchFamily="18" charset="0"/>
                        </a:rPr>
                        <a:t>další zařízení neformálního vzdělávání a celoživotního učení, uvedené na seznamu strategických projektů schválené strategie městské metropolitní oblasti / aglomerace ITI (v případě výzvy pro integrované projekty ITI).</a:t>
                      </a:r>
                    </a:p>
                  </a:txBody>
                  <a:tcPr marL="89535" marR="89535" marT="0" marB="0" anchor="ctr"/>
                </a:tc>
                <a:tc>
                  <a:txBody>
                    <a:bodyPr/>
                    <a:lstStyle/>
                    <a:p>
                      <a:pPr algn="l">
                        <a:lnSpc>
                          <a:spcPct val="107000"/>
                        </a:lnSpc>
                        <a:spcBef>
                          <a:spcPts val="600"/>
                        </a:spcBef>
                        <a:spcAft>
                          <a:spcPts val="0"/>
                        </a:spcAft>
                      </a:pPr>
                      <a:r>
                        <a:rPr lang="cs-CZ" sz="1200" dirty="0">
                          <a:effectLst/>
                          <a:latin typeface="Arial" panose="020B0604020202020204" pitchFamily="34" charset="0"/>
                          <a:ea typeface="Times New Roman" panose="02020603050405020304" pitchFamily="18" charset="0"/>
                          <a:cs typeface="Times New Roman" panose="02020603050405020304" pitchFamily="18" charset="0"/>
                        </a:rPr>
                        <a:t>ANO – Projekt je zaměřen alespoň na jednu z následujících možností: středisko volného času (dům dětí a mládeže, stanice zájmových činností) zapsané v Rejstříku škol a školských zařízení k datu vyhlášení výzvy; základní umělecká škola zapsaná v Rejstříku škol a školských zařízení k datu vyhlášení výzvy; základní knihovna dle knihovního zákona,  zapsaná v evidenci knihoven k datu vyhlášení výzvy; v případě výzvy pro integrované projekty ITI i další zařízení neformálního vzdělávání a celoživotního učení, uvedené na seznamu strategických projektů schválené strategie MO/A.</a:t>
                      </a:r>
                    </a:p>
                    <a:p>
                      <a:pPr algn="l">
                        <a:lnSpc>
                          <a:spcPct val="107000"/>
                        </a:lnSpc>
                        <a:spcBef>
                          <a:spcPts val="600"/>
                        </a:spcBef>
                        <a:spcAft>
                          <a:spcPts val="0"/>
                        </a:spcAft>
                      </a:pPr>
                      <a:r>
                        <a:rPr lang="cs-CZ" sz="1200" dirty="0">
                          <a:effectLst/>
                          <a:latin typeface="Arial" panose="020B0604020202020204" pitchFamily="34" charset="0"/>
                          <a:ea typeface="Times New Roman" panose="02020603050405020304" pitchFamily="18" charset="0"/>
                          <a:cs typeface="Times New Roman" panose="02020603050405020304" pitchFamily="18" charset="0"/>
                        </a:rPr>
                        <a:t>NE – Projekt není zaměřen alespoň na jednu z následujících možností: středisko volného času (dům dětí a mládeže, stanice zájmových činností) zapsané v Rejstříku škol a školských zařízení k datu vyhlášení výzvy; základní umělecká škola zapsaná v Rejstříku škol a školských zařízení k datu vyhlášení výzvy; základní knihovna dle a knihovního zákona,  zapsaná v evidenci knihoven k datu vyhlášení výzvy;  v případě výzvy pro integrované projekty ITI i další zařízení neformálního vzdělávání a celoživotního učení, uvedené na seznamu strategických projektů schválené strategie MO/A.</a:t>
                      </a:r>
                    </a:p>
                  </a:txBody>
                  <a:tcPr marL="38100" marR="44450" marT="0" marB="0" anchor="ctr"/>
                </a:tc>
                <a:tc>
                  <a:txBody>
                    <a:bodyPr/>
                    <a:lstStyle/>
                    <a:p>
                      <a:pPr marL="228600" algn="l">
                        <a:lnSpc>
                          <a:spcPct val="107000"/>
                        </a:lnSpc>
                        <a:spcAft>
                          <a:spcPts val="0"/>
                        </a:spcAft>
                      </a:pPr>
                      <a:r>
                        <a:rPr lang="cs-CZ"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228600" algn="l">
                        <a:lnSpc>
                          <a:spcPct val="107000"/>
                        </a:lnSpc>
                        <a:spcAft>
                          <a:spcPts val="0"/>
                        </a:spcAft>
                      </a:pPr>
                      <a:r>
                        <a:rPr lang="cs-CZ"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228600" algn="l">
                        <a:lnSpc>
                          <a:spcPct val="107000"/>
                        </a:lnSpc>
                        <a:spcAft>
                          <a:spcPts val="0"/>
                        </a:spcAft>
                      </a:pPr>
                      <a:r>
                        <a:rPr lang="cs-CZ"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228600" algn="l">
                        <a:lnSpc>
                          <a:spcPct val="107000"/>
                        </a:lnSpc>
                        <a:spcAft>
                          <a:spcPts val="0"/>
                        </a:spcAft>
                      </a:pPr>
                      <a:r>
                        <a:rPr lang="cs-CZ"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228600" algn="l">
                        <a:lnSpc>
                          <a:spcPct val="107000"/>
                        </a:lnSpc>
                        <a:spcAft>
                          <a:spcPts val="0"/>
                        </a:spcAft>
                      </a:pPr>
                      <a:r>
                        <a:rPr lang="cs-CZ"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Žádost o podporu</a:t>
                      </a: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Studie proveditelnosti</a:t>
                      </a: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Arial" panose="020B0604020202020204" pitchFamily="34" charset="0"/>
                        </a:rPr>
                        <a:t>Rejstřík škol a školských zařízení</a:t>
                      </a:r>
                    </a:p>
                    <a:p>
                      <a:pPr marL="342900" lvl="0" indent="-342900" algn="l">
                        <a:lnSpc>
                          <a:spcPct val="107000"/>
                        </a:lnSpc>
                        <a:spcAft>
                          <a:spcPts val="0"/>
                        </a:spcAft>
                        <a:buFont typeface="Symbol" panose="05050102010706020507" pitchFamily="18" charset="2"/>
                        <a:buChar char=""/>
                      </a:pPr>
                      <a:r>
                        <a:rPr lang="cs-CZ" sz="1200" dirty="0">
                          <a:effectLst/>
                          <a:latin typeface="Arial" panose="020B0604020202020204" pitchFamily="34" charset="0"/>
                          <a:ea typeface="Calibri" panose="020F0502020204030204" pitchFamily="34" charset="0"/>
                          <a:cs typeface="Times New Roman" panose="02020603050405020304" pitchFamily="18" charset="0"/>
                        </a:rPr>
                        <a:t>Evidence knihoven</a:t>
                      </a:r>
                    </a:p>
                    <a:p>
                      <a:pPr marL="342900" lvl="0" indent="-342900" algn="l">
                        <a:lnSpc>
                          <a:spcPct val="107000"/>
                        </a:lnSpc>
                        <a:spcAft>
                          <a:spcPts val="0"/>
                        </a:spcAft>
                        <a:buFont typeface="Symbol" panose="05050102010706020507" pitchFamily="18" charset="2"/>
                        <a:buChar char=""/>
                      </a:pPr>
                      <a:r>
                        <a:rPr lang="pl-PL" sz="1200" dirty="0">
                          <a:effectLst/>
                          <a:latin typeface="Arial" panose="020B0604020202020204" pitchFamily="34" charset="0"/>
                          <a:ea typeface="Calibri" panose="020F0502020204030204" pitchFamily="34" charset="0"/>
                          <a:cs typeface="Times New Roman" panose="02020603050405020304" pitchFamily="18" charset="0"/>
                        </a:rPr>
                        <a:t>Seznamy strategických projektů MO/A</a:t>
                      </a: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0"/>
                        </a:spcAft>
                      </a:pPr>
                      <a:r>
                        <a:rPr lang="cs-CZ"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cs-CZ"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228600" algn="l">
                        <a:lnSpc>
                          <a:spcPct val="107000"/>
                        </a:lnSpc>
                        <a:spcAft>
                          <a:spcPts val="0"/>
                        </a:spcAft>
                      </a:pPr>
                      <a:r>
                        <a:rPr lang="cs-CZ"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cs-CZ" sz="1200" dirty="0">
                        <a:effectLst/>
                        <a:latin typeface="Arial" panose="020B0604020202020204" pitchFamily="34" charset="0"/>
                        <a:ea typeface="Calibri" panose="020F0502020204030204" pitchFamily="34" charset="0"/>
                        <a:cs typeface="Times New Roman" panose="02020603050405020304" pitchFamily="18" charset="0"/>
                      </a:endParaRPr>
                    </a:p>
                  </a:txBody>
                  <a:tcPr marL="41275" marR="44450" marT="0" marB="0"/>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25945566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415636" y="365126"/>
            <a:ext cx="10938164" cy="1024288"/>
          </a:xfrm>
        </p:spPr>
        <p:txBody>
          <a:bodyPr>
            <a:noAutofit/>
          </a:bodyPr>
          <a:lstStyle/>
          <a:p>
            <a:pPr algn="ctr"/>
            <a:r>
              <a:rPr lang="cs-CZ" sz="3200" dirty="0"/>
              <a:t>Specifická kritéria přijatelnosti pro SC 4.2 – </a:t>
            </a:r>
            <a:br>
              <a:rPr lang="cs-CZ" sz="3200" dirty="0"/>
            </a:br>
            <a:r>
              <a:rPr lang="cs-CZ" sz="3200" dirty="0"/>
              <a:t>aktivita </a:t>
            </a:r>
            <a:r>
              <a:rPr lang="en-GB" sz="3200" dirty="0"/>
              <a:t>DEINSTITUCIONALIZACE SOCIÁLNÍCH SLUŽEB</a:t>
            </a:r>
            <a:endParaRPr lang="cs-CZ" sz="3200" dirty="0"/>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477854726"/>
              </p:ext>
            </p:extLst>
          </p:nvPr>
        </p:nvGraphicFramePr>
        <p:xfrm>
          <a:off x="415636" y="1450150"/>
          <a:ext cx="11021292" cy="4796073"/>
        </p:xfrm>
        <a:graphic>
          <a:graphicData uri="http://schemas.openxmlformats.org/drawingml/2006/table">
            <a:tbl>
              <a:tblPr firstRow="1" bandRow="1">
                <a:tableStyleId>{5C22544A-7EE6-4342-B048-85BDC9FD1C3A}</a:tableStyleId>
              </a:tblPr>
              <a:tblGrid>
                <a:gridCol w="4071020">
                  <a:extLst>
                    <a:ext uri="{9D8B030D-6E8A-4147-A177-3AD203B41FA5}">
                      <a16:colId xmlns:a16="http://schemas.microsoft.com/office/drawing/2014/main" val="1047633654"/>
                    </a:ext>
                  </a:extLst>
                </a:gridCol>
                <a:gridCol w="4253583">
                  <a:extLst>
                    <a:ext uri="{9D8B030D-6E8A-4147-A177-3AD203B41FA5}">
                      <a16:colId xmlns:a16="http://schemas.microsoft.com/office/drawing/2014/main" val="1827414393"/>
                    </a:ext>
                  </a:extLst>
                </a:gridCol>
                <a:gridCol w="2696689">
                  <a:extLst>
                    <a:ext uri="{9D8B030D-6E8A-4147-A177-3AD203B41FA5}">
                      <a16:colId xmlns:a16="http://schemas.microsoft.com/office/drawing/2014/main" val="477111824"/>
                    </a:ext>
                  </a:extLst>
                </a:gridCol>
              </a:tblGrid>
              <a:tr h="608325">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1694621">
                <a:tc>
                  <a:txBody>
                    <a:bodyPr/>
                    <a:lstStyle/>
                    <a:p>
                      <a:pPr algn="l">
                        <a:spcBef>
                          <a:spcPts val="600"/>
                        </a:spcBef>
                        <a:spcAft>
                          <a:spcPts val="0"/>
                        </a:spcAft>
                      </a:pPr>
                      <a:r>
                        <a:rPr lang="cs-CZ" sz="1400" b="1" kern="1200" noProof="0" dirty="0">
                          <a:solidFill>
                            <a:schemeClr val="dk1"/>
                          </a:solidFill>
                          <a:effectLst/>
                          <a:latin typeface="+mn-lt"/>
                          <a:ea typeface="+mn-ea"/>
                          <a:cs typeface="+mn-cs"/>
                        </a:rPr>
                        <a:t>Projekt je v souladu s komunitním plánem nebo s krajským střednědobým plánem rozvoje sociálních služeb.</a:t>
                      </a:r>
                      <a:endParaRPr lang="cs-CZ" sz="1400" b="1" kern="1200" noProof="0" dirty="0">
                        <a:solidFill>
                          <a:schemeClr val="dk1"/>
                        </a:solidFill>
                        <a:effectLst/>
                        <a:latin typeface="+mn-lt"/>
                        <a:ea typeface="Calibri" panose="020F0502020204030204" pitchFamily="34" charset="0"/>
                        <a:cs typeface="Times New Roman" panose="02020603050405020304" pitchFamily="18" charset="0"/>
                      </a:endParaRPr>
                    </a:p>
                  </a:txBody>
                  <a:tcPr marL="89535" marR="89535" marT="0" marB="0" anchor="ctr"/>
                </a:tc>
                <a:tc>
                  <a:txBody>
                    <a:bodyPr/>
                    <a:lstStyle/>
                    <a:p>
                      <a:pPr algn="l">
                        <a:spcBef>
                          <a:spcPts val="600"/>
                        </a:spcBef>
                        <a:spcAft>
                          <a:spcPts val="0"/>
                        </a:spcAft>
                      </a:pPr>
                      <a:r>
                        <a:rPr lang="cs-CZ" sz="1400" noProof="0">
                          <a:solidFill>
                            <a:srgbClr val="000000"/>
                          </a:solidFill>
                          <a:effectLst/>
                          <a:latin typeface="Arial" panose="020B0604020202020204" pitchFamily="34" charset="0"/>
                          <a:ea typeface="Times New Roman" panose="02020603050405020304" pitchFamily="18" charset="0"/>
                        </a:rPr>
                        <a:t>ANO – Ve studii proveditelnosti je uvedena vazba na ustanovení komunitního plánu nebo krajského střednědobého plánu rozvoje sociálních služeb.</a:t>
                      </a:r>
                      <a:endParaRPr lang="cs-CZ" sz="1400" noProof="0">
                        <a:effectLst/>
                        <a:latin typeface="Arial" panose="020B0604020202020204" pitchFamily="34" charset="0"/>
                        <a:ea typeface="Times New Roman" panose="02020603050405020304" pitchFamily="18" charset="0"/>
                      </a:endParaRPr>
                    </a:p>
                    <a:p>
                      <a:pPr algn="l">
                        <a:spcBef>
                          <a:spcPts val="600"/>
                        </a:spcBef>
                        <a:spcAft>
                          <a:spcPts val="0"/>
                        </a:spcAft>
                      </a:pPr>
                      <a:r>
                        <a:rPr lang="cs-CZ" sz="1400" noProof="0">
                          <a:solidFill>
                            <a:srgbClr val="000000"/>
                          </a:solidFill>
                          <a:effectLst/>
                          <a:latin typeface="Arial" panose="020B0604020202020204" pitchFamily="34" charset="0"/>
                          <a:ea typeface="Times New Roman" panose="02020603050405020304" pitchFamily="18" charset="0"/>
                        </a:rPr>
                        <a:t>NE – Ve studii proveditelnosti chybí nebo není zřejmá vazba projektu na komunitní plán nebo krajský střednědobý plán rozvoje sociálních služeb.</a:t>
                      </a:r>
                      <a:endParaRPr lang="cs-CZ" sz="1400" noProof="0">
                        <a:effectLst/>
                        <a:latin typeface="Arial" panose="020B0604020202020204" pitchFamily="34" charset="0"/>
                        <a:ea typeface="Times New Roman" panose="02020603050405020304" pitchFamily="18" charset="0"/>
                      </a:endParaRPr>
                    </a:p>
                  </a:txBody>
                  <a:tcPr marL="4445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Times New Roman" panose="02020603050405020304" pitchFamily="18" charset="0"/>
                        </a:rPr>
                        <a:t>Žádost o podporu</a:t>
                      </a: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Times New Roman" panose="02020603050405020304" pitchFamily="18" charset="0"/>
                        </a:rPr>
                        <a:t>Komunitní plán nebo krajský střednědobý plán rozvoje sociálních služeb</a:t>
                      </a: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Times New Roman" panose="02020603050405020304" pitchFamily="18" charset="0"/>
                        </a:rPr>
                        <a:t>Studie proveditelnosti</a:t>
                      </a:r>
                    </a:p>
                  </a:txBody>
                  <a:tcPr marL="44450" marR="44450" marT="0" marB="0" anchor="ctr"/>
                </a:tc>
                <a:extLst>
                  <a:ext uri="{0D108BD9-81ED-4DB2-BD59-A6C34878D82A}">
                    <a16:rowId xmlns:a16="http://schemas.microsoft.com/office/drawing/2014/main" val="1024228120"/>
                  </a:ext>
                </a:extLst>
              </a:tr>
              <a:tr h="1105012">
                <a:tc>
                  <a:txBody>
                    <a:bodyPr/>
                    <a:lstStyle/>
                    <a:p>
                      <a:pPr algn="l">
                        <a:spcBef>
                          <a:spcPts val="600"/>
                        </a:spcBef>
                        <a:spcAft>
                          <a:spcPts val="0"/>
                        </a:spcAft>
                      </a:pPr>
                      <a:r>
                        <a:rPr lang="cs-CZ" sz="1400" b="1" kern="1200" noProof="0" dirty="0">
                          <a:solidFill>
                            <a:schemeClr val="dk1"/>
                          </a:solidFill>
                          <a:effectLst/>
                          <a:latin typeface="+mn-lt"/>
                          <a:ea typeface="+mn-ea"/>
                          <a:cs typeface="+mn-cs"/>
                        </a:rPr>
                        <a:t>Projekt deinstitucionalizace je v souladu s transformačním plánem zařízení/služby. </a:t>
                      </a:r>
                      <a:endParaRPr lang="cs-CZ" sz="1400" b="1" kern="1200" noProof="0" dirty="0">
                        <a:solidFill>
                          <a:schemeClr val="dk1"/>
                        </a:solidFill>
                        <a:effectLst/>
                        <a:latin typeface="+mn-lt"/>
                        <a:ea typeface="Calibri" panose="020F0502020204030204" pitchFamily="34" charset="0"/>
                        <a:cs typeface="Times New Roman" panose="02020603050405020304" pitchFamily="18" charset="0"/>
                      </a:endParaRPr>
                    </a:p>
                  </a:txBody>
                  <a:tcPr marL="89535" marR="89535" marT="0" marB="0" anchor="ctr"/>
                </a:tc>
                <a:tc>
                  <a:txBody>
                    <a:bodyPr/>
                    <a:lstStyle/>
                    <a:p>
                      <a:pPr algn="l">
                        <a:spcBef>
                          <a:spcPts val="600"/>
                        </a:spcBef>
                        <a:spcAft>
                          <a:spcPts val="0"/>
                        </a:spcAft>
                      </a:pPr>
                      <a:r>
                        <a:rPr lang="cs-CZ" sz="1400" noProof="0" dirty="0">
                          <a:solidFill>
                            <a:srgbClr val="000000"/>
                          </a:solidFill>
                          <a:effectLst/>
                          <a:latin typeface="Arial" panose="020B0604020202020204" pitchFamily="34" charset="0"/>
                          <a:ea typeface="Times New Roman" panose="02020603050405020304" pitchFamily="18" charset="0"/>
                        </a:rPr>
                        <a:t>ANO – Projekt deinstitucionalizace je v souladu s transformačním plánem zařízení/služby schváleným příslušným krajem.</a:t>
                      </a:r>
                    </a:p>
                    <a:p>
                      <a:pPr algn="l">
                        <a:spcBef>
                          <a:spcPts val="600"/>
                        </a:spcBef>
                        <a:spcAft>
                          <a:spcPts val="0"/>
                        </a:spcAft>
                      </a:pPr>
                      <a:r>
                        <a:rPr lang="cs-CZ" sz="1400" noProof="0" dirty="0">
                          <a:solidFill>
                            <a:srgbClr val="000000"/>
                          </a:solidFill>
                          <a:effectLst/>
                          <a:latin typeface="Arial" panose="020B0604020202020204" pitchFamily="34" charset="0"/>
                          <a:ea typeface="Times New Roman" panose="02020603050405020304" pitchFamily="18" charset="0"/>
                        </a:rPr>
                        <a:t>NE – Projekt deinstitucionalizace není v souladu s transformačním plánem zařízení/služby schváleným příslušným krajem.</a:t>
                      </a:r>
                      <a:endParaRPr lang="cs-CZ" sz="1400" noProof="0" dirty="0">
                        <a:effectLst/>
                        <a:latin typeface="Arial" panose="020B0604020202020204" pitchFamily="34" charset="0"/>
                        <a:ea typeface="Times New Roman" panose="02020603050405020304" pitchFamily="18" charset="0"/>
                      </a:endParaRPr>
                    </a:p>
                  </a:txBody>
                  <a:tcPr marL="4445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Schválený transformační plán</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Studie proveditelnosti</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26267385"/>
                  </a:ext>
                </a:extLst>
              </a:tr>
              <a:tr h="1105012">
                <a:tc>
                  <a:txBody>
                    <a:bodyPr/>
                    <a:lstStyle/>
                    <a:p>
                      <a:pPr algn="l">
                        <a:spcBef>
                          <a:spcPts val="600"/>
                        </a:spcBef>
                        <a:spcAft>
                          <a:spcPts val="0"/>
                        </a:spcAft>
                      </a:pPr>
                      <a:r>
                        <a:rPr lang="cs-CZ" sz="1400" b="1" kern="1200" noProof="0" dirty="0">
                          <a:solidFill>
                            <a:schemeClr val="dk1"/>
                          </a:solidFill>
                          <a:effectLst/>
                          <a:latin typeface="+mn-lt"/>
                          <a:ea typeface="+mn-ea"/>
                          <a:cs typeface="+mn-cs"/>
                        </a:rPr>
                        <a:t>Projekt má souhlasné stanovisko MPSV.</a:t>
                      </a:r>
                      <a:endParaRPr lang="cs-CZ" sz="1400" b="1" kern="1200" noProof="0" dirty="0">
                        <a:solidFill>
                          <a:schemeClr val="dk1"/>
                        </a:solidFill>
                        <a:effectLst/>
                        <a:latin typeface="+mn-lt"/>
                        <a:ea typeface="Calibri" panose="020F0502020204030204" pitchFamily="34" charset="0"/>
                        <a:cs typeface="Times New Roman" panose="02020603050405020304" pitchFamily="18" charset="0"/>
                      </a:endParaRPr>
                    </a:p>
                  </a:txBody>
                  <a:tcPr marL="89535" marR="89535" marT="0" marB="0" anchor="ctr"/>
                </a:tc>
                <a:tc>
                  <a:txBody>
                    <a:bodyPr/>
                    <a:lstStyle/>
                    <a:p>
                      <a:pPr algn="l">
                        <a:spcBef>
                          <a:spcPts val="600"/>
                        </a:spcBef>
                        <a:spcAft>
                          <a:spcPts val="0"/>
                        </a:spcAft>
                      </a:pPr>
                      <a:r>
                        <a:rPr lang="cs-CZ" sz="1400" noProof="0" dirty="0">
                          <a:effectLst/>
                          <a:latin typeface="Arial" panose="020B0604020202020204" pitchFamily="34" charset="0"/>
                          <a:ea typeface="Times New Roman" panose="02020603050405020304" pitchFamily="18" charset="0"/>
                        </a:rPr>
                        <a:t>ANO – Projekt má souhlasné stanovisko MPSV.</a:t>
                      </a:r>
                    </a:p>
                    <a:p>
                      <a:pPr algn="l">
                        <a:spcBef>
                          <a:spcPts val="600"/>
                        </a:spcBef>
                        <a:spcAft>
                          <a:spcPts val="0"/>
                        </a:spcAft>
                      </a:pPr>
                      <a:r>
                        <a:rPr lang="cs-CZ" sz="1400" noProof="0" dirty="0">
                          <a:effectLst/>
                          <a:latin typeface="Arial" panose="020B0604020202020204" pitchFamily="34" charset="0"/>
                          <a:ea typeface="Times New Roman" panose="02020603050405020304" pitchFamily="18" charset="0"/>
                        </a:rPr>
                        <a:t>NE – Projekt nemá souhlasné stanovisko MPSV.</a:t>
                      </a:r>
                    </a:p>
                  </a:txBody>
                  <a:tcPr marL="4445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Studie proveditelnosti </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Souhlasné stanovisko</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472429"/>
                  </a:ext>
                </a:extLst>
              </a:tr>
            </a:tbl>
          </a:graphicData>
        </a:graphic>
      </p:graphicFrame>
    </p:spTree>
    <p:extLst>
      <p:ext uri="{BB962C8B-B14F-4D97-AF65-F5344CB8AC3E}">
        <p14:creationId xmlns:p14="http://schemas.microsoft.com/office/powerpoint/2010/main" val="3899999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415636" y="365126"/>
            <a:ext cx="10938164" cy="1024288"/>
          </a:xfrm>
        </p:spPr>
        <p:txBody>
          <a:bodyPr>
            <a:normAutofit/>
          </a:bodyPr>
          <a:lstStyle/>
          <a:p>
            <a:pPr algn="ctr"/>
            <a:r>
              <a:rPr lang="cs-CZ" sz="2800" dirty="0"/>
              <a:t>aktivita </a:t>
            </a:r>
            <a:r>
              <a:rPr lang="en-GB" sz="2800" dirty="0"/>
              <a:t>– INFRASTRUKTURA SOCIÁLNÍCH SLUŽEB</a:t>
            </a:r>
            <a:endParaRPr lang="cs-CZ" sz="2800" dirty="0"/>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1308337197"/>
              </p:ext>
            </p:extLst>
          </p:nvPr>
        </p:nvGraphicFramePr>
        <p:xfrm>
          <a:off x="415636" y="1389414"/>
          <a:ext cx="11021292" cy="1947221"/>
        </p:xfrm>
        <a:graphic>
          <a:graphicData uri="http://schemas.openxmlformats.org/drawingml/2006/table">
            <a:tbl>
              <a:tblPr firstRow="1" bandRow="1">
                <a:tableStyleId>{5C22544A-7EE6-4342-B048-85BDC9FD1C3A}</a:tableStyleId>
              </a:tblPr>
              <a:tblGrid>
                <a:gridCol w="4762006">
                  <a:extLst>
                    <a:ext uri="{9D8B030D-6E8A-4147-A177-3AD203B41FA5}">
                      <a16:colId xmlns:a16="http://schemas.microsoft.com/office/drawing/2014/main" val="1047633654"/>
                    </a:ext>
                  </a:extLst>
                </a:gridCol>
                <a:gridCol w="4073236">
                  <a:extLst>
                    <a:ext uri="{9D8B030D-6E8A-4147-A177-3AD203B41FA5}">
                      <a16:colId xmlns:a16="http://schemas.microsoft.com/office/drawing/2014/main" val="1827414393"/>
                    </a:ext>
                  </a:extLst>
                </a:gridCol>
                <a:gridCol w="2186050">
                  <a:extLst>
                    <a:ext uri="{9D8B030D-6E8A-4147-A177-3AD203B41FA5}">
                      <a16:colId xmlns:a16="http://schemas.microsoft.com/office/drawing/2014/main" val="477111824"/>
                    </a:ext>
                  </a:extLst>
                </a:gridCol>
              </a:tblGrid>
              <a:tr h="722958">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1224263">
                <a:tc>
                  <a:txBody>
                    <a:bodyPr/>
                    <a:lstStyle/>
                    <a:p>
                      <a:pPr marL="0" indent="0" algn="l">
                        <a:spcAft>
                          <a:spcPts val="0"/>
                        </a:spcAft>
                      </a:pPr>
                      <a:r>
                        <a:rPr lang="cs-CZ" sz="1400" b="1" kern="1200" dirty="0">
                          <a:solidFill>
                            <a:schemeClr val="dk1"/>
                          </a:solidFill>
                          <a:effectLst/>
                          <a:latin typeface="+mn-lt"/>
                          <a:ea typeface="Calibri" panose="020F0502020204030204" pitchFamily="34" charset="0"/>
                          <a:cs typeface="+mn-cs"/>
                        </a:rPr>
                        <a:t>Poskytované služby jsou uvedeny v zákoně č. 108/2006 Sb., o sociálních službách.</a:t>
                      </a:r>
                    </a:p>
                  </a:txBody>
                  <a:tcPr marL="44450" marR="44450" marT="0" marB="0" anchor="ctr"/>
                </a:tc>
                <a:tc>
                  <a:txBody>
                    <a:bodyPr/>
                    <a:lstStyle/>
                    <a:p>
                      <a:pPr algn="l">
                        <a:spcBef>
                          <a:spcPts val="600"/>
                        </a:spcBef>
                        <a:spcAft>
                          <a:spcPts val="0"/>
                        </a:spcAft>
                      </a:pPr>
                      <a:r>
                        <a:rPr lang="cs-CZ" sz="1400" dirty="0">
                          <a:solidFill>
                            <a:srgbClr val="000000"/>
                          </a:solidFill>
                          <a:effectLst/>
                          <a:latin typeface="Arial" panose="020B0604020202020204" pitchFamily="34" charset="0"/>
                          <a:ea typeface="Times New Roman" panose="02020603050405020304" pitchFamily="18" charset="0"/>
                        </a:rPr>
                        <a:t>ANO </a:t>
                      </a:r>
                      <a:r>
                        <a:rPr lang="en-GB" sz="1400" dirty="0">
                          <a:solidFill>
                            <a:srgbClr val="000000"/>
                          </a:solidFill>
                          <a:effectLst/>
                          <a:latin typeface="Arial" panose="020B0604020202020204" pitchFamily="34" charset="0"/>
                          <a:ea typeface="Times New Roman" panose="02020603050405020304" pitchFamily="18" charset="0"/>
                        </a:rPr>
                        <a:t>–</a:t>
                      </a:r>
                      <a:r>
                        <a:rPr lang="cs-CZ" sz="1400" dirty="0">
                          <a:solidFill>
                            <a:srgbClr val="000000"/>
                          </a:solidFill>
                          <a:effectLst/>
                          <a:latin typeface="Arial" panose="020B0604020202020204" pitchFamily="34" charset="0"/>
                          <a:ea typeface="Times New Roman" panose="02020603050405020304" pitchFamily="18" charset="0"/>
                        </a:rPr>
                        <a:t> Poskytované služby jsou uvedeny v účinném zákoně o sociálních službách.</a:t>
                      </a:r>
                      <a:endParaRPr lang="cs-CZ" sz="1400" dirty="0">
                        <a:effectLst/>
                        <a:latin typeface="Arial" panose="020B0604020202020204" pitchFamily="34" charset="0"/>
                        <a:ea typeface="Times New Roman" panose="02020603050405020304" pitchFamily="18" charset="0"/>
                      </a:endParaRPr>
                    </a:p>
                    <a:p>
                      <a:pPr algn="l">
                        <a:spcBef>
                          <a:spcPts val="600"/>
                        </a:spcBef>
                        <a:spcAft>
                          <a:spcPts val="0"/>
                        </a:spcAft>
                      </a:pPr>
                      <a:r>
                        <a:rPr lang="cs-CZ" sz="1400" dirty="0">
                          <a:solidFill>
                            <a:srgbClr val="000000"/>
                          </a:solidFill>
                          <a:effectLst/>
                          <a:latin typeface="Arial" panose="020B0604020202020204" pitchFamily="34" charset="0"/>
                          <a:ea typeface="Times New Roman" panose="02020603050405020304" pitchFamily="18" charset="0"/>
                        </a:rPr>
                        <a:t>NE </a:t>
                      </a:r>
                      <a:r>
                        <a:rPr lang="en-GB" sz="1400" dirty="0">
                          <a:solidFill>
                            <a:srgbClr val="000000"/>
                          </a:solidFill>
                          <a:effectLst/>
                          <a:latin typeface="Arial" panose="020B0604020202020204" pitchFamily="34" charset="0"/>
                          <a:ea typeface="Times New Roman" panose="02020603050405020304" pitchFamily="18" charset="0"/>
                        </a:rPr>
                        <a:t>–</a:t>
                      </a:r>
                      <a:r>
                        <a:rPr lang="cs-CZ" sz="1400" dirty="0">
                          <a:solidFill>
                            <a:srgbClr val="000000"/>
                          </a:solidFill>
                          <a:effectLst/>
                          <a:latin typeface="Arial" panose="020B0604020202020204" pitchFamily="34" charset="0"/>
                          <a:ea typeface="Times New Roman" panose="02020603050405020304" pitchFamily="18" charset="0"/>
                        </a:rPr>
                        <a:t> Poskytované služby nejsou uvedeny v účinném zákoně o sociálních službách.</a:t>
                      </a:r>
                      <a:endParaRPr lang="cs-CZ" sz="1400" dirty="0">
                        <a:effectLst/>
                        <a:latin typeface="Arial" panose="020B0604020202020204" pitchFamily="34" charset="0"/>
                        <a:ea typeface="Times New Roman" panose="02020603050405020304" pitchFamily="18" charset="0"/>
                      </a:endParaRPr>
                    </a:p>
                  </a:txBody>
                  <a:tcPr marL="4445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Žádost o podporu</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Studie proveditelnosti</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Specifická pravidla pro žadatele a příjemce</a:t>
                      </a:r>
                      <a:endParaRPr lang="cs-CZ"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14283302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415636" y="365126"/>
            <a:ext cx="10938164" cy="732154"/>
          </a:xfrm>
        </p:spPr>
        <p:txBody>
          <a:bodyPr>
            <a:normAutofit/>
          </a:bodyPr>
          <a:lstStyle/>
          <a:p>
            <a:pPr algn="ctr"/>
            <a:r>
              <a:rPr lang="cs-CZ" sz="2800" dirty="0"/>
              <a:t>aktivita </a:t>
            </a:r>
            <a:r>
              <a:rPr lang="en-GB" sz="2800" dirty="0"/>
              <a:t>SOCIÁLNÍ</a:t>
            </a:r>
            <a:r>
              <a:rPr lang="cs-CZ" sz="2800" dirty="0"/>
              <a:t> BYDLENÍ</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535120150"/>
              </p:ext>
            </p:extLst>
          </p:nvPr>
        </p:nvGraphicFramePr>
        <p:xfrm>
          <a:off x="585354" y="1018163"/>
          <a:ext cx="11021292" cy="5276833"/>
        </p:xfrm>
        <a:graphic>
          <a:graphicData uri="http://schemas.openxmlformats.org/drawingml/2006/table">
            <a:tbl>
              <a:tblPr firstRow="1" bandRow="1">
                <a:tableStyleId>{5C22544A-7EE6-4342-B048-85BDC9FD1C3A}</a:tableStyleId>
              </a:tblPr>
              <a:tblGrid>
                <a:gridCol w="4762006">
                  <a:extLst>
                    <a:ext uri="{9D8B030D-6E8A-4147-A177-3AD203B41FA5}">
                      <a16:colId xmlns:a16="http://schemas.microsoft.com/office/drawing/2014/main" val="1047633654"/>
                    </a:ext>
                  </a:extLst>
                </a:gridCol>
                <a:gridCol w="3562597">
                  <a:extLst>
                    <a:ext uri="{9D8B030D-6E8A-4147-A177-3AD203B41FA5}">
                      <a16:colId xmlns:a16="http://schemas.microsoft.com/office/drawing/2014/main" val="1827414393"/>
                    </a:ext>
                  </a:extLst>
                </a:gridCol>
                <a:gridCol w="2696689">
                  <a:extLst>
                    <a:ext uri="{9D8B030D-6E8A-4147-A177-3AD203B41FA5}">
                      <a16:colId xmlns:a16="http://schemas.microsoft.com/office/drawing/2014/main" val="477111824"/>
                    </a:ext>
                  </a:extLst>
                </a:gridCol>
              </a:tblGrid>
              <a:tr h="709251">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2281582">
                <a:tc>
                  <a:txBody>
                    <a:bodyPr/>
                    <a:lstStyle/>
                    <a:p>
                      <a:pPr algn="l">
                        <a:spcBef>
                          <a:spcPts val="600"/>
                        </a:spcBef>
                        <a:spcAft>
                          <a:spcPts val="0"/>
                        </a:spcAft>
                      </a:pPr>
                      <a:r>
                        <a:rPr lang="cs-CZ" sz="1400" b="1" kern="1200" noProof="0" dirty="0">
                          <a:solidFill>
                            <a:schemeClr val="dk1"/>
                          </a:solidFill>
                          <a:effectLst/>
                          <a:latin typeface="+mn-lt"/>
                          <a:ea typeface="+mn-ea"/>
                          <a:cs typeface="+mn-cs"/>
                        </a:rPr>
                        <a:t>Požadované pořizovací náklady na sociální bydlení nepřekračují limit stanovený ve výzvě k předkládání žádostí o podporu.</a:t>
                      </a:r>
                      <a:endParaRPr lang="cs-CZ" sz="1400" b="1" kern="1200" dirty="0">
                        <a:solidFill>
                          <a:schemeClr val="dk1"/>
                        </a:solidFill>
                        <a:effectLst/>
                        <a:latin typeface="+mn-lt"/>
                        <a:ea typeface="Calibri" panose="020F0502020204030204" pitchFamily="34" charset="0"/>
                        <a:cs typeface="Times New Roman" panose="02020603050405020304" pitchFamily="18" charset="0"/>
                      </a:endParaRPr>
                    </a:p>
                  </a:txBody>
                  <a:tcPr marL="89535" marR="89535" marT="0" marB="0" anchor="ctr"/>
                </a:tc>
                <a:tc>
                  <a:txBody>
                    <a:bodyPr/>
                    <a:lstStyle/>
                    <a:p>
                      <a:pPr algn="l">
                        <a:spcBef>
                          <a:spcPts val="600"/>
                        </a:spcBef>
                        <a:spcAft>
                          <a:spcPts val="0"/>
                        </a:spcAft>
                      </a:pPr>
                      <a:r>
                        <a:rPr lang="cs-CZ" sz="1400" dirty="0">
                          <a:effectLst/>
                          <a:latin typeface="+mn-lt"/>
                          <a:ea typeface="Times New Roman" panose="02020603050405020304" pitchFamily="18" charset="0"/>
                        </a:rPr>
                        <a:t>ANO </a:t>
                      </a:r>
                      <a:r>
                        <a:rPr lang="cs-CZ" sz="1400" dirty="0">
                          <a:solidFill>
                            <a:srgbClr val="000000"/>
                          </a:solidFill>
                          <a:effectLst/>
                          <a:latin typeface="+mn-lt"/>
                          <a:ea typeface="Times New Roman" panose="02020603050405020304" pitchFamily="18" charset="0"/>
                        </a:rPr>
                        <a:t>– Požadované pořizovací náklady na sociální bydlení nepřesahují limit stanovený ve výzvě.</a:t>
                      </a:r>
                    </a:p>
                    <a:p>
                      <a:pPr algn="l">
                        <a:spcBef>
                          <a:spcPts val="600"/>
                        </a:spcBef>
                        <a:spcAft>
                          <a:spcPts val="0"/>
                        </a:spcAft>
                      </a:pPr>
                      <a:r>
                        <a:rPr lang="cs-CZ" sz="1400" dirty="0">
                          <a:solidFill>
                            <a:srgbClr val="000000"/>
                          </a:solidFill>
                          <a:effectLst/>
                          <a:latin typeface="+mn-lt"/>
                          <a:ea typeface="Times New Roman" panose="02020603050405020304" pitchFamily="18" charset="0"/>
                        </a:rPr>
                        <a:t>NE – Požadované pořizovací náklady na sociální bydlení přesahují limit stanovený ve výzvě.</a:t>
                      </a:r>
                      <a:endParaRPr lang="cs-CZ" sz="1400" dirty="0">
                        <a:effectLst/>
                        <a:latin typeface="+mn-lt"/>
                        <a:ea typeface="Times New Roman" panose="02020603050405020304" pitchFamily="18" charset="0"/>
                      </a:endParaRPr>
                    </a:p>
                  </a:txBody>
                  <a:tcPr marL="44450" marR="44450" marT="0" marB="0" anchor="ctr"/>
                </a:tc>
                <a:tc>
                  <a:txBody>
                    <a:bodyPr/>
                    <a:lstStyle/>
                    <a:p>
                      <a:pPr marL="342900" lvl="0" indent="-342900" algn="l">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Studie proveditelnosti</a:t>
                      </a:r>
                      <a:endParaRPr lang="cs-CZ" sz="14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24228120"/>
                  </a:ext>
                </a:extLst>
              </a:tr>
              <a:tr h="1487752">
                <a:tc>
                  <a:txBody>
                    <a:bodyPr/>
                    <a:lstStyle/>
                    <a:p>
                      <a:pPr algn="l">
                        <a:spcBef>
                          <a:spcPts val="600"/>
                        </a:spcBef>
                        <a:spcAft>
                          <a:spcPts val="0"/>
                        </a:spcAft>
                      </a:pPr>
                      <a:r>
                        <a:rPr lang="cs-CZ" sz="1400" b="1" kern="1200" noProof="0" dirty="0">
                          <a:solidFill>
                            <a:schemeClr val="dk1"/>
                          </a:solidFill>
                          <a:effectLst/>
                          <a:latin typeface="+mn-lt"/>
                          <a:ea typeface="+mn-ea"/>
                          <a:cs typeface="+mn-cs"/>
                        </a:rPr>
                        <a:t>Žadatel doložil souhlas zastupitelstva obce s realizací projektu sociálního bydlení, který osvědčuje i budoucí spolupráci s žadatelem.</a:t>
                      </a:r>
                      <a:endParaRPr lang="cs-CZ" sz="1400" b="1" kern="1200" noProof="0" dirty="0">
                        <a:solidFill>
                          <a:schemeClr val="dk1"/>
                        </a:solidFill>
                        <a:effectLst/>
                        <a:latin typeface="+mn-lt"/>
                        <a:ea typeface="Calibri" panose="020F0502020204030204" pitchFamily="34" charset="0"/>
                        <a:cs typeface="Times New Roman" panose="02020603050405020304" pitchFamily="18" charset="0"/>
                      </a:endParaRPr>
                    </a:p>
                  </a:txBody>
                  <a:tcPr marL="89535" marR="89535" marT="0" marB="0" anchor="ctr"/>
                </a:tc>
                <a:tc>
                  <a:txBody>
                    <a:bodyPr/>
                    <a:lstStyle/>
                    <a:p>
                      <a:pPr algn="l">
                        <a:spcBef>
                          <a:spcPts val="600"/>
                        </a:spcBef>
                        <a:spcAft>
                          <a:spcPts val="0"/>
                        </a:spcAft>
                      </a:pPr>
                      <a:r>
                        <a:rPr lang="cs-CZ" sz="1400" dirty="0">
                          <a:effectLst/>
                          <a:latin typeface="+mn-lt"/>
                          <a:ea typeface="Times New Roman" panose="02020603050405020304" pitchFamily="18" charset="0"/>
                        </a:rPr>
                        <a:t>ANO – Žadatel doložil souhlas zastupitelstva obce s realizací projektu sociálního bydlení, který zároveň osvědčuje i budoucí spolupráci s žadatelem. </a:t>
                      </a:r>
                    </a:p>
                    <a:p>
                      <a:pPr algn="l">
                        <a:spcBef>
                          <a:spcPts val="600"/>
                        </a:spcBef>
                        <a:spcAft>
                          <a:spcPts val="0"/>
                        </a:spcAft>
                      </a:pPr>
                      <a:r>
                        <a:rPr lang="cs-CZ" sz="1400" dirty="0">
                          <a:solidFill>
                            <a:srgbClr val="000000"/>
                          </a:solidFill>
                          <a:effectLst/>
                          <a:latin typeface="+mn-lt"/>
                          <a:ea typeface="Times New Roman" panose="02020603050405020304" pitchFamily="18" charset="0"/>
                        </a:rPr>
                        <a:t>NE – Žadatel nedoložil souhlas zastupitelstva obce s realizací projektu sociálního bydlení, případně souhlas neosvědčuje budoucí spolupráci s žadatelem.</a:t>
                      </a:r>
                    </a:p>
                    <a:p>
                      <a:pPr algn="l">
                        <a:spcBef>
                          <a:spcPts val="600"/>
                        </a:spcBef>
                        <a:spcAft>
                          <a:spcPts val="0"/>
                        </a:spcAft>
                      </a:pPr>
                      <a:r>
                        <a:rPr lang="en-GB" sz="1400" dirty="0">
                          <a:solidFill>
                            <a:srgbClr val="000000"/>
                          </a:solidFill>
                          <a:effectLst/>
                          <a:latin typeface="+mn-lt"/>
                          <a:ea typeface="Times New Roman" panose="02020603050405020304" pitchFamily="18" charset="0"/>
                        </a:rPr>
                        <a:t>NERELEVANTNÍ </a:t>
                      </a:r>
                      <a:r>
                        <a:rPr lang="cs-CZ" sz="1400" dirty="0">
                          <a:solidFill>
                            <a:srgbClr val="000000"/>
                          </a:solidFill>
                          <a:effectLst/>
                          <a:latin typeface="+mn-lt"/>
                          <a:ea typeface="Times New Roman" panose="02020603050405020304" pitchFamily="18" charset="0"/>
                        </a:rPr>
                        <a:t>– Žadatelem je obec.</a:t>
                      </a:r>
                      <a:endParaRPr lang="cs-CZ" sz="1400" dirty="0">
                        <a:effectLst/>
                        <a:latin typeface="+mn-lt"/>
                        <a:ea typeface="Times New Roman" panose="02020603050405020304" pitchFamily="18" charset="0"/>
                      </a:endParaRPr>
                    </a:p>
                  </a:txBody>
                  <a:tcPr marL="44450" marR="44450" marT="0" marB="0" anchor="ctr"/>
                </a:tc>
                <a:tc>
                  <a:txBody>
                    <a:bodyPr/>
                    <a:lstStyle/>
                    <a:p>
                      <a:pPr marL="342900" lvl="0" indent="-342900" algn="l">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Příloha žádosti o podporu: souhlas zastupitelstva obce</a:t>
                      </a:r>
                      <a:endParaRPr lang="cs-CZ" sz="14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26267385"/>
                  </a:ext>
                </a:extLst>
              </a:tr>
            </a:tbl>
          </a:graphicData>
        </a:graphic>
      </p:graphicFrame>
    </p:spTree>
    <p:extLst>
      <p:ext uri="{BB962C8B-B14F-4D97-AF65-F5344CB8AC3E}">
        <p14:creationId xmlns:p14="http://schemas.microsoft.com/office/powerpoint/2010/main" val="3050225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12AD7E-1704-4E61-8662-F6EAC81D1A2F}"/>
              </a:ext>
            </a:extLst>
          </p:cNvPr>
          <p:cNvSpPr>
            <a:spLocks noGrp="1"/>
          </p:cNvSpPr>
          <p:nvPr>
            <p:ph type="title"/>
          </p:nvPr>
        </p:nvSpPr>
        <p:spPr>
          <a:xfrm>
            <a:off x="544756" y="2655178"/>
            <a:ext cx="11102487" cy="773822"/>
          </a:xfrm>
        </p:spPr>
        <p:txBody>
          <a:bodyPr>
            <a:normAutofit fontScale="90000"/>
          </a:bodyPr>
          <a:lstStyle/>
          <a:p>
            <a:pPr algn="ctr"/>
            <a:br>
              <a:rPr lang="cs-CZ" sz="4000" dirty="0"/>
            </a:br>
            <a:r>
              <a:rPr lang="cs-CZ" sz="4000" dirty="0"/>
              <a:t>3. Projednání programu 1. zasedání MV IROP 2021-2027</a:t>
            </a:r>
          </a:p>
        </p:txBody>
      </p:sp>
    </p:spTree>
    <p:extLst>
      <p:ext uri="{BB962C8B-B14F-4D97-AF65-F5344CB8AC3E}">
        <p14:creationId xmlns:p14="http://schemas.microsoft.com/office/powerpoint/2010/main" val="15489365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148112896"/>
              </p:ext>
            </p:extLst>
          </p:nvPr>
        </p:nvGraphicFramePr>
        <p:xfrm>
          <a:off x="585354" y="439647"/>
          <a:ext cx="11021292" cy="5840357"/>
        </p:xfrm>
        <a:graphic>
          <a:graphicData uri="http://schemas.openxmlformats.org/drawingml/2006/table">
            <a:tbl>
              <a:tblPr firstRow="1" bandRow="1">
                <a:tableStyleId>{5C22544A-7EE6-4342-B048-85BDC9FD1C3A}</a:tableStyleId>
              </a:tblPr>
              <a:tblGrid>
                <a:gridCol w="3903519">
                  <a:extLst>
                    <a:ext uri="{9D8B030D-6E8A-4147-A177-3AD203B41FA5}">
                      <a16:colId xmlns:a16="http://schemas.microsoft.com/office/drawing/2014/main" val="1047633654"/>
                    </a:ext>
                  </a:extLst>
                </a:gridCol>
                <a:gridCol w="5320145">
                  <a:extLst>
                    <a:ext uri="{9D8B030D-6E8A-4147-A177-3AD203B41FA5}">
                      <a16:colId xmlns:a16="http://schemas.microsoft.com/office/drawing/2014/main" val="1827414393"/>
                    </a:ext>
                  </a:extLst>
                </a:gridCol>
                <a:gridCol w="1797628">
                  <a:extLst>
                    <a:ext uri="{9D8B030D-6E8A-4147-A177-3AD203B41FA5}">
                      <a16:colId xmlns:a16="http://schemas.microsoft.com/office/drawing/2014/main" val="477111824"/>
                    </a:ext>
                  </a:extLst>
                </a:gridCol>
              </a:tblGrid>
              <a:tr h="762955">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1876444">
                <a:tc>
                  <a:txBody>
                    <a:bodyPr/>
                    <a:lstStyle/>
                    <a:p>
                      <a:pPr algn="l">
                        <a:spcBef>
                          <a:spcPts val="600"/>
                        </a:spcBef>
                        <a:spcAft>
                          <a:spcPts val="0"/>
                        </a:spcAft>
                      </a:pPr>
                      <a:r>
                        <a:rPr lang="cs-CZ" sz="1400" b="1" kern="1200" noProof="0" dirty="0">
                          <a:solidFill>
                            <a:schemeClr val="dk1"/>
                          </a:solidFill>
                          <a:effectLst/>
                          <a:latin typeface="+mn-lt"/>
                          <a:ea typeface="+mn-ea"/>
                          <a:cs typeface="+mn-cs"/>
                        </a:rPr>
                        <a:t>Žadatel, který je NNO, doložil, že minimálně 5 let bezprostředně před podáním žádosti nepřetržitě poskytoval sociální bydlení nebo úspěšně realizoval projekt sociálního bydlení v Operačním programu Zaměstnanost.</a:t>
                      </a:r>
                      <a:endParaRPr lang="cs-CZ" sz="1400" b="1" kern="1200" noProof="0" dirty="0">
                        <a:solidFill>
                          <a:schemeClr val="dk1"/>
                        </a:solidFill>
                        <a:effectLst/>
                        <a:latin typeface="+mn-lt"/>
                        <a:ea typeface="Calibri" panose="020F0502020204030204" pitchFamily="34" charset="0"/>
                        <a:cs typeface="Times New Roman" panose="02020603050405020304" pitchFamily="18" charset="0"/>
                      </a:endParaRPr>
                    </a:p>
                  </a:txBody>
                  <a:tcPr marL="89535" marR="89535" marT="0" marB="0" anchor="ctr"/>
                </a:tc>
                <a:tc>
                  <a:txBody>
                    <a:bodyPr/>
                    <a:lstStyle/>
                    <a:p>
                      <a:pPr algn="l">
                        <a:spcBef>
                          <a:spcPts val="600"/>
                        </a:spcBef>
                        <a:spcAft>
                          <a:spcPts val="0"/>
                        </a:spcAft>
                      </a:pPr>
                      <a:r>
                        <a:rPr lang="cs-CZ" sz="1400" dirty="0">
                          <a:effectLst/>
                          <a:latin typeface="+mn-lt"/>
                          <a:ea typeface="Times New Roman" panose="02020603050405020304" pitchFamily="18" charset="0"/>
                        </a:rPr>
                        <a:t>ANO – Žadatel, který je NNO, doložil, že minimálně 5 let bezprostředně před podáním žádosti nepřetržitě poskytoval sociální bydlení nebo úspěšně realizoval projekt sociálního bydlení v Operačním programu Zaměstnanost</a:t>
                      </a:r>
                    </a:p>
                    <a:p>
                      <a:pPr algn="l">
                        <a:spcBef>
                          <a:spcPts val="600"/>
                        </a:spcBef>
                        <a:spcAft>
                          <a:spcPts val="0"/>
                        </a:spcAft>
                      </a:pPr>
                      <a:r>
                        <a:rPr lang="cs-CZ" sz="1400" dirty="0">
                          <a:solidFill>
                            <a:srgbClr val="000000"/>
                          </a:solidFill>
                          <a:effectLst/>
                          <a:latin typeface="+mn-lt"/>
                          <a:ea typeface="Times New Roman" panose="02020603050405020304" pitchFamily="18" charset="0"/>
                        </a:rPr>
                        <a:t>NE – Žadatel, který je NNO, nedoložil, že minimálně 5 let bezprostředně před podáním žádosti nepřetržitě poskytoval sociální bydlení nebo úspěšně realizoval projekt sociálního bydlení v Operačním programu Zaměstnanost</a:t>
                      </a:r>
                      <a:endParaRPr lang="cs-CZ" sz="1400" dirty="0">
                        <a:effectLst/>
                        <a:latin typeface="+mn-lt"/>
                        <a:ea typeface="Times New Roman" panose="02020603050405020304" pitchFamily="18" charset="0"/>
                      </a:endParaRPr>
                    </a:p>
                    <a:p>
                      <a:pPr algn="l">
                        <a:spcBef>
                          <a:spcPts val="600"/>
                        </a:spcBef>
                        <a:spcAft>
                          <a:spcPts val="0"/>
                        </a:spcAft>
                      </a:pPr>
                      <a:r>
                        <a:rPr lang="en-GB" sz="1400" dirty="0">
                          <a:solidFill>
                            <a:srgbClr val="000000"/>
                          </a:solidFill>
                          <a:effectLst/>
                          <a:latin typeface="+mn-lt"/>
                          <a:ea typeface="Times New Roman" panose="02020603050405020304" pitchFamily="18" charset="0"/>
                        </a:rPr>
                        <a:t>NERELEVANTNÍ </a:t>
                      </a:r>
                      <a:r>
                        <a:rPr lang="cs-CZ" sz="1400" dirty="0">
                          <a:solidFill>
                            <a:srgbClr val="000000"/>
                          </a:solidFill>
                          <a:effectLst/>
                          <a:latin typeface="+mn-lt"/>
                          <a:ea typeface="Times New Roman" panose="02020603050405020304" pitchFamily="18" charset="0"/>
                        </a:rPr>
                        <a:t>– Žadatelem není NNO.</a:t>
                      </a:r>
                      <a:endParaRPr lang="cs-CZ" sz="1400" dirty="0">
                        <a:effectLst/>
                        <a:latin typeface="+mn-lt"/>
                        <a:ea typeface="Times New Roman" panose="02020603050405020304" pitchFamily="18" charset="0"/>
                      </a:endParaRPr>
                    </a:p>
                  </a:txBody>
                  <a:tcPr marL="44450" marR="44450" marT="0" marB="0" anchor="ctr"/>
                </a:tc>
                <a:tc>
                  <a:txBody>
                    <a:bodyPr/>
                    <a:lstStyle/>
                    <a:p>
                      <a:pPr marL="342900" lvl="0" indent="-342900" algn="l">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Studie proveditelnosti</a:t>
                      </a:r>
                      <a:endParaRPr lang="cs-CZ" sz="1400" dirty="0">
                        <a:effectLst/>
                        <a:latin typeface="+mn-lt"/>
                        <a:ea typeface="Calibri" panose="020F0502020204030204" pitchFamily="34" charset="0"/>
                        <a:cs typeface="Times New Roman" panose="02020603050405020304" pitchFamily="18" charset="0"/>
                      </a:endParaRPr>
                    </a:p>
                    <a:p>
                      <a:pPr marL="180340" algn="l">
                        <a:spcAft>
                          <a:spcPts val="0"/>
                        </a:spcAft>
                      </a:pPr>
                      <a:r>
                        <a:rPr lang="cs-CZ" sz="1400" dirty="0">
                          <a:effectLst/>
                          <a:latin typeface="+mn-lt"/>
                          <a:ea typeface="Calibri" panose="020F0502020204030204" pitchFamily="34" charset="0"/>
                          <a:cs typeface="Arial" panose="020B0604020202020204" pitchFamily="34" charset="0"/>
                        </a:rPr>
                        <a:t> </a:t>
                      </a:r>
                      <a:endParaRPr lang="cs-CZ" sz="14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24228120"/>
                  </a:ext>
                </a:extLst>
              </a:tr>
              <a:tr h="3004762">
                <a:tc>
                  <a:txBody>
                    <a:bodyPr/>
                    <a:lstStyle/>
                    <a:p>
                      <a:pPr algn="l">
                        <a:spcBef>
                          <a:spcPts val="600"/>
                        </a:spcBef>
                        <a:spcAft>
                          <a:spcPts val="0"/>
                        </a:spcAft>
                      </a:pPr>
                      <a:r>
                        <a:rPr lang="cs-CZ" sz="1400" b="1" kern="1200" noProof="0" dirty="0">
                          <a:solidFill>
                            <a:schemeClr val="dk1"/>
                          </a:solidFill>
                          <a:effectLst/>
                          <a:latin typeface="+mn-lt"/>
                          <a:ea typeface="+mn-ea"/>
                          <a:cs typeface="+mn-cs"/>
                        </a:rPr>
                        <a:t>Pořízení sociálních bytů je realizováno na území v souladu s podmínkami stanovenými ve výzvě.</a:t>
                      </a:r>
                      <a:endParaRPr lang="cs-CZ" sz="1400" b="1" kern="1200" noProof="0" dirty="0">
                        <a:solidFill>
                          <a:schemeClr val="dk1"/>
                        </a:solidFill>
                        <a:effectLst/>
                        <a:latin typeface="+mn-lt"/>
                        <a:ea typeface="Calibri" panose="020F0502020204030204" pitchFamily="34" charset="0"/>
                        <a:cs typeface="Times New Roman" panose="02020603050405020304" pitchFamily="18" charset="0"/>
                      </a:endParaRPr>
                    </a:p>
                  </a:txBody>
                  <a:tcPr marL="89535" marR="89535" marT="0" marB="0" anchor="ctr"/>
                </a:tc>
                <a:tc>
                  <a:txBody>
                    <a:bodyPr/>
                    <a:lstStyle/>
                    <a:p>
                      <a:pPr algn="l">
                        <a:spcBef>
                          <a:spcPts val="600"/>
                        </a:spcBef>
                        <a:spcAft>
                          <a:spcPts val="0"/>
                        </a:spcAft>
                      </a:pPr>
                      <a:r>
                        <a:rPr lang="cs-CZ" sz="1400" noProof="0" dirty="0">
                          <a:effectLst/>
                          <a:latin typeface="+mn-lt"/>
                          <a:ea typeface="Times New Roman" panose="02020603050405020304" pitchFamily="18" charset="0"/>
                        </a:rPr>
                        <a:t>ANO – Pořízení sociálních bytů je realizováno v souladu s podmínkami stanovenými ve výzvě.</a:t>
                      </a:r>
                    </a:p>
                    <a:p>
                      <a:pPr algn="l">
                        <a:spcBef>
                          <a:spcPts val="600"/>
                        </a:spcBef>
                        <a:spcAft>
                          <a:spcPts val="0"/>
                        </a:spcAft>
                      </a:pPr>
                      <a:r>
                        <a:rPr lang="cs-CZ" sz="1400" noProof="0" dirty="0">
                          <a:effectLst/>
                          <a:latin typeface="+mn-lt"/>
                          <a:ea typeface="Times New Roman" panose="02020603050405020304" pitchFamily="18" charset="0"/>
                        </a:rPr>
                        <a:t>NE – Pořízení sociálních bytů není realizováno v souladu s podmínkami stanovenými ve výzvě.</a:t>
                      </a:r>
                    </a:p>
                    <a:p>
                      <a:pPr algn="l">
                        <a:spcBef>
                          <a:spcPts val="600"/>
                        </a:spcBef>
                        <a:spcAft>
                          <a:spcPts val="0"/>
                        </a:spcAft>
                      </a:pPr>
                      <a:r>
                        <a:rPr lang="cs-CZ" sz="1400" noProof="0" dirty="0">
                          <a:effectLst/>
                          <a:latin typeface="+mn-lt"/>
                          <a:ea typeface="Times New Roman" panose="02020603050405020304" pitchFamily="18" charset="0"/>
                        </a:rPr>
                        <a:t>NERELEVANTNÍ – Projekt není realizován na území sociálně vyloučené lokality obsažené v seznamu základních sídelních jednotek vycházející z Metodiky identifikace lokalit rezidenční segregace.</a:t>
                      </a:r>
                    </a:p>
                  </a:txBody>
                  <a:tcPr marL="44450" marR="44450" marT="0" marB="0" anchor="ctr"/>
                </a:tc>
                <a:tc>
                  <a:txBody>
                    <a:bodyPr/>
                    <a:lstStyle/>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Studie proveditelnosti</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Seznam základních sídelních jednotek s vyznačením zóny koncentrace.</a:t>
                      </a:r>
                      <a:endParaRPr lang="cs-CZ" sz="14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26267385"/>
                  </a:ext>
                </a:extLst>
              </a:tr>
            </a:tbl>
          </a:graphicData>
        </a:graphic>
      </p:graphicFrame>
    </p:spTree>
    <p:extLst>
      <p:ext uri="{BB962C8B-B14F-4D97-AF65-F5344CB8AC3E}">
        <p14:creationId xmlns:p14="http://schemas.microsoft.com/office/powerpoint/2010/main" val="6811324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938689"/>
          </a:xfrm>
        </p:spPr>
        <p:txBody>
          <a:bodyPr>
            <a:normAutofit/>
          </a:bodyPr>
          <a:lstStyle/>
          <a:p>
            <a:pPr algn="ctr"/>
            <a:r>
              <a:rPr lang="cs-CZ" sz="4000" dirty="0"/>
              <a:t>Specifická kritéria přijatelnosti pro SC 4.3 – Zdravotnictví </a:t>
            </a:r>
            <a:br>
              <a:rPr lang="cs-CZ" sz="3200" dirty="0"/>
            </a:br>
            <a:r>
              <a:rPr lang="cs-CZ" sz="2800" dirty="0"/>
              <a:t>aktivita VZNIK A MODERNIZACE SÍTĚ URGENTNÍCH PŘÍJMŮ</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3387679788"/>
              </p:ext>
            </p:extLst>
          </p:nvPr>
        </p:nvGraphicFramePr>
        <p:xfrm>
          <a:off x="585354" y="2511079"/>
          <a:ext cx="11021292" cy="2894844"/>
        </p:xfrm>
        <a:graphic>
          <a:graphicData uri="http://schemas.openxmlformats.org/drawingml/2006/table">
            <a:tbl>
              <a:tblPr firstRow="1" bandRow="1">
                <a:tableStyleId>{5C22544A-7EE6-4342-B048-85BDC9FD1C3A}</a:tableStyleId>
              </a:tblPr>
              <a:tblGrid>
                <a:gridCol w="5023263">
                  <a:extLst>
                    <a:ext uri="{9D8B030D-6E8A-4147-A177-3AD203B41FA5}">
                      <a16:colId xmlns:a16="http://schemas.microsoft.com/office/drawing/2014/main" val="1047633654"/>
                    </a:ext>
                  </a:extLst>
                </a:gridCol>
                <a:gridCol w="3301340">
                  <a:extLst>
                    <a:ext uri="{9D8B030D-6E8A-4147-A177-3AD203B41FA5}">
                      <a16:colId xmlns:a16="http://schemas.microsoft.com/office/drawing/2014/main" val="1827414393"/>
                    </a:ext>
                  </a:extLst>
                </a:gridCol>
                <a:gridCol w="2696689">
                  <a:extLst>
                    <a:ext uri="{9D8B030D-6E8A-4147-A177-3AD203B41FA5}">
                      <a16:colId xmlns:a16="http://schemas.microsoft.com/office/drawing/2014/main" val="477111824"/>
                    </a:ext>
                  </a:extLst>
                </a:gridCol>
              </a:tblGrid>
              <a:tr h="702010">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2192834">
                <a:tc>
                  <a:txBody>
                    <a:bodyPr/>
                    <a:lstStyle/>
                    <a:p>
                      <a:pPr algn="l">
                        <a:spcBef>
                          <a:spcPts val="600"/>
                        </a:spcBef>
                        <a:spcAft>
                          <a:spcPts val="0"/>
                        </a:spcAft>
                      </a:pPr>
                      <a:r>
                        <a:rPr lang="cs-CZ" sz="1400" b="1" kern="1200" dirty="0">
                          <a:solidFill>
                            <a:schemeClr val="dk1"/>
                          </a:solidFill>
                          <a:effectLst/>
                          <a:latin typeface="+mn-lt"/>
                          <a:ea typeface="+mn-ea"/>
                          <a:cs typeface="+mn-cs"/>
                        </a:rPr>
                        <a:t>Projektem dochází k rozvoji urgentního příjmu, tj. příjmové, ambulantní, expektační lůžkové nebo resuscitační a intenzívní lůžkové části urgentního příjmu případně heliportu</a:t>
                      </a:r>
                      <a:endParaRPr lang="cs-CZ" sz="1400" b="1" kern="1200" dirty="0">
                        <a:solidFill>
                          <a:schemeClr val="dk1"/>
                        </a:solidFill>
                        <a:effectLst/>
                        <a:latin typeface="+mn-lt"/>
                        <a:ea typeface="Calibri" panose="020F0502020204030204" pitchFamily="34" charset="0"/>
                        <a:cs typeface="Times New Roman" panose="02020603050405020304" pitchFamily="18" charset="0"/>
                      </a:endParaRPr>
                    </a:p>
                  </a:txBody>
                  <a:tcPr marL="89535" marR="89535" marT="0" marB="0" anchor="ctr"/>
                </a:tc>
                <a:tc>
                  <a:txBody>
                    <a:bodyPr/>
                    <a:lstStyle/>
                    <a:p>
                      <a:r>
                        <a:rPr lang="cs-CZ" sz="1400" kern="1200" dirty="0">
                          <a:solidFill>
                            <a:schemeClr val="dk1"/>
                          </a:solidFill>
                          <a:effectLst/>
                          <a:latin typeface="+mn-lt"/>
                          <a:ea typeface="+mn-ea"/>
                          <a:cs typeface="+mn-cs"/>
                        </a:rPr>
                        <a:t>ANO – Projekt obsahuje konkrétní aktivity, které přispějí k rozvoji příjmové, ambulantní, expektační lůžkové nebo resuscitační a intenzivní lůžkové části urgentního příjmu případně heliportu. </a:t>
                      </a:r>
                    </a:p>
                    <a:p>
                      <a:r>
                        <a:rPr lang="cs-CZ" sz="1400" kern="1200" dirty="0">
                          <a:solidFill>
                            <a:schemeClr val="dk1"/>
                          </a:solidFill>
                          <a:effectLst/>
                          <a:latin typeface="+mn-lt"/>
                          <a:ea typeface="+mn-ea"/>
                          <a:cs typeface="+mn-cs"/>
                        </a:rPr>
                        <a:t>NE – Projekt neobsahuje konkrétní aktivity, které  přispějí k rozvoji příjmové, ambulantní, expektační lůžkové nebo resuscitační a intenzivní lůžkové části urgentního příjmu případně heliportu.. </a:t>
                      </a:r>
                      <a:endParaRPr lang="cs-CZ" sz="1400" dirty="0">
                        <a:effectLst/>
                        <a:latin typeface="Arial" panose="020B0604020202020204" pitchFamily="34" charset="0"/>
                        <a:ea typeface="Times New Roman" panose="02020603050405020304" pitchFamily="18" charset="0"/>
                      </a:endParaRPr>
                    </a:p>
                  </a:txBody>
                  <a:tcPr marL="38100" marR="44450" marT="0" marB="0" anchor="ctr"/>
                </a:tc>
                <a:tc>
                  <a:txBody>
                    <a:bodyPr/>
                    <a:lstStyle/>
                    <a:p>
                      <a:pPr marL="342900" lvl="0" indent="-342900" algn="l">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0"/>
                        </a:spcAft>
                        <a:buFont typeface="Symbol" panose="05050102010706020507" pitchFamily="18" charset="2"/>
                        <a:buChar char=""/>
                      </a:pPr>
                      <a:r>
                        <a:rPr lang="cs-CZ" sz="1400" dirty="0">
                          <a:solidFill>
                            <a:srgbClr val="000000"/>
                          </a:solidFill>
                          <a:effectLst/>
                          <a:latin typeface="+mn-lt"/>
                          <a:ea typeface="Calibri" panose="020F0502020204030204" pitchFamily="34" charset="0"/>
                          <a:cs typeface="Arial" panose="020B0604020202020204" pitchFamily="34" charset="0"/>
                        </a:rPr>
                        <a:t>Studie proveditelnosti</a:t>
                      </a:r>
                      <a:endParaRPr lang="cs-CZ" sz="14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41384002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7"/>
            <a:ext cx="10515600" cy="822406"/>
          </a:xfrm>
        </p:spPr>
        <p:txBody>
          <a:bodyPr>
            <a:noAutofit/>
          </a:bodyPr>
          <a:lstStyle/>
          <a:p>
            <a:pPr algn="ctr"/>
            <a:r>
              <a:rPr lang="cs-CZ" sz="2800" dirty="0"/>
              <a:t>aktivita INTEGROVANÁ PÉČE, INTEGRACE ZDRAVOTNÍCH A SOCIÁLNÍCH SLUŽEB</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1606484605"/>
              </p:ext>
            </p:extLst>
          </p:nvPr>
        </p:nvGraphicFramePr>
        <p:xfrm>
          <a:off x="419099" y="1294412"/>
          <a:ext cx="11021292" cy="2742941"/>
        </p:xfrm>
        <a:graphic>
          <a:graphicData uri="http://schemas.openxmlformats.org/drawingml/2006/table">
            <a:tbl>
              <a:tblPr firstRow="1" bandRow="1">
                <a:tableStyleId>{5C22544A-7EE6-4342-B048-85BDC9FD1C3A}</a:tableStyleId>
              </a:tblPr>
              <a:tblGrid>
                <a:gridCol w="5023263">
                  <a:extLst>
                    <a:ext uri="{9D8B030D-6E8A-4147-A177-3AD203B41FA5}">
                      <a16:colId xmlns:a16="http://schemas.microsoft.com/office/drawing/2014/main" val="1047633654"/>
                    </a:ext>
                  </a:extLst>
                </a:gridCol>
                <a:gridCol w="3301340">
                  <a:extLst>
                    <a:ext uri="{9D8B030D-6E8A-4147-A177-3AD203B41FA5}">
                      <a16:colId xmlns:a16="http://schemas.microsoft.com/office/drawing/2014/main" val="1827414393"/>
                    </a:ext>
                  </a:extLst>
                </a:gridCol>
                <a:gridCol w="2696689">
                  <a:extLst>
                    <a:ext uri="{9D8B030D-6E8A-4147-A177-3AD203B41FA5}">
                      <a16:colId xmlns:a16="http://schemas.microsoft.com/office/drawing/2014/main" val="477111824"/>
                    </a:ext>
                  </a:extLst>
                </a:gridCol>
              </a:tblGrid>
              <a:tr h="702010">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2040931">
                <a:tc>
                  <a:txBody>
                    <a:bodyPr/>
                    <a:lstStyle/>
                    <a:p>
                      <a:r>
                        <a:rPr lang="cs-CZ" sz="1400" b="1" kern="1200" dirty="0">
                          <a:solidFill>
                            <a:schemeClr val="dk1"/>
                          </a:solidFill>
                          <a:effectLst/>
                          <a:latin typeface="+mn-lt"/>
                          <a:ea typeface="+mn-ea"/>
                          <a:cs typeface="+mn-cs"/>
                        </a:rPr>
                        <a:t>Projektem dochází ke zvýšení kvality poskytované péče. </a:t>
                      </a:r>
                    </a:p>
                  </a:txBody>
                  <a:tcPr marL="89535" marR="89535" marT="0" marB="0" anchor="ctr"/>
                </a:tc>
                <a:tc>
                  <a:txBody>
                    <a:bodyPr/>
                    <a:lstStyle/>
                    <a:p>
                      <a:r>
                        <a:rPr lang="cs-CZ" sz="1400" kern="1200" dirty="0">
                          <a:solidFill>
                            <a:schemeClr val="dk1"/>
                          </a:solidFill>
                          <a:effectLst/>
                          <a:latin typeface="+mn-lt"/>
                          <a:ea typeface="+mn-ea"/>
                          <a:cs typeface="+mn-cs"/>
                        </a:rPr>
                        <a:t>ANO – Projektem dochází ke zvýšení kvality  poskytované péče v souladu s požadavky definovanými ve výzvě. </a:t>
                      </a:r>
                    </a:p>
                    <a:p>
                      <a:r>
                        <a:rPr lang="cs-CZ" sz="1400" kern="1200" dirty="0">
                          <a:solidFill>
                            <a:schemeClr val="dk1"/>
                          </a:solidFill>
                          <a:effectLst/>
                          <a:latin typeface="+mn-lt"/>
                          <a:ea typeface="+mn-ea"/>
                          <a:cs typeface="+mn-cs"/>
                        </a:rPr>
                        <a:t>NE – Projektem nedochází ke zvýšení kvality poskytované péče v souladu s požadavky definovanými ve výzvě.</a:t>
                      </a:r>
                      <a:endParaRPr lang="cs-CZ" sz="1400" dirty="0">
                        <a:effectLst/>
                        <a:latin typeface="Arial" panose="020B0604020202020204" pitchFamily="34" charset="0"/>
                        <a:ea typeface="Times New Roman" panose="02020603050405020304" pitchFamily="18" charset="0"/>
                      </a:endParaRPr>
                    </a:p>
                  </a:txBody>
                  <a:tcPr marL="38100" marR="44450" marT="0" marB="0" anchor="ctr"/>
                </a:tc>
                <a:tc>
                  <a:txBody>
                    <a:bodyPr/>
                    <a:lstStyle/>
                    <a:p>
                      <a:pPr marL="285750" lvl="0" indent="-285750">
                        <a:buFont typeface="Arial" panose="020B0604020202020204" pitchFamily="34" charset="0"/>
                        <a:buChar char="•"/>
                      </a:pPr>
                      <a:r>
                        <a:rPr lang="cs-CZ" sz="1400" kern="1200" dirty="0">
                          <a:solidFill>
                            <a:schemeClr val="dk1"/>
                          </a:solidFill>
                          <a:effectLst/>
                          <a:latin typeface="+mn-lt"/>
                          <a:ea typeface="+mn-ea"/>
                          <a:cs typeface="+mn-cs"/>
                        </a:rPr>
                        <a:t>Žádost o podporu</a:t>
                      </a:r>
                    </a:p>
                  </a:txBody>
                  <a:tcPr marL="44450" marR="44450" marT="0" marB="0" anchor="ctr"/>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41717151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246060"/>
            <a:ext cx="10515600" cy="1663814"/>
          </a:xfrm>
        </p:spPr>
        <p:txBody>
          <a:bodyPr>
            <a:normAutofit fontScale="90000"/>
          </a:bodyPr>
          <a:lstStyle/>
          <a:p>
            <a:pPr algn="ctr"/>
            <a:r>
              <a:rPr lang="cs-CZ" sz="4000" dirty="0"/>
              <a:t>Specifická kritéria přijatelnosti pro SC 4.4 – Kulturní dědictví a cestovní ruch</a:t>
            </a:r>
            <a:br>
              <a:rPr lang="cs-CZ" sz="3200" dirty="0"/>
            </a:br>
            <a:r>
              <a:rPr lang="cs-CZ" sz="3100" dirty="0"/>
              <a:t>aktivita VEŘEJNÁ INFRASTRUKTURU UDRŽITELNÉHO CESTOVNÍHO RUCHU</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4221511384"/>
              </p:ext>
            </p:extLst>
          </p:nvPr>
        </p:nvGraphicFramePr>
        <p:xfrm>
          <a:off x="585354" y="1909874"/>
          <a:ext cx="11021292" cy="4306505"/>
        </p:xfrm>
        <a:graphic>
          <a:graphicData uri="http://schemas.openxmlformats.org/drawingml/2006/table">
            <a:tbl>
              <a:tblPr firstRow="1" bandRow="1">
                <a:tableStyleId>{5C22544A-7EE6-4342-B048-85BDC9FD1C3A}</a:tableStyleId>
              </a:tblPr>
              <a:tblGrid>
                <a:gridCol w="4120758">
                  <a:extLst>
                    <a:ext uri="{9D8B030D-6E8A-4147-A177-3AD203B41FA5}">
                      <a16:colId xmlns:a16="http://schemas.microsoft.com/office/drawing/2014/main" val="1047633654"/>
                    </a:ext>
                  </a:extLst>
                </a:gridCol>
                <a:gridCol w="4718304">
                  <a:extLst>
                    <a:ext uri="{9D8B030D-6E8A-4147-A177-3AD203B41FA5}">
                      <a16:colId xmlns:a16="http://schemas.microsoft.com/office/drawing/2014/main" val="1827414393"/>
                    </a:ext>
                  </a:extLst>
                </a:gridCol>
                <a:gridCol w="2182230">
                  <a:extLst>
                    <a:ext uri="{9D8B030D-6E8A-4147-A177-3AD203B41FA5}">
                      <a16:colId xmlns:a16="http://schemas.microsoft.com/office/drawing/2014/main" val="477111824"/>
                    </a:ext>
                  </a:extLst>
                </a:gridCol>
              </a:tblGrid>
              <a:tr h="655310">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2294835">
                <a:tc>
                  <a:txBody>
                    <a:bodyPr/>
                    <a:lstStyle/>
                    <a:p>
                      <a:r>
                        <a:rPr lang="cs-CZ" sz="1400" b="1" kern="1200" dirty="0">
                          <a:solidFill>
                            <a:schemeClr val="dk1"/>
                          </a:solidFill>
                          <a:effectLst/>
                          <a:latin typeface="+mn-lt"/>
                          <a:ea typeface="+mn-ea"/>
                          <a:cs typeface="+mn-cs"/>
                        </a:rPr>
                        <a:t>V projektu je uvedena vazba na rozvojový dokument cestovního ruchu na daném území.  </a:t>
                      </a:r>
                      <a:endParaRPr lang="cs-CZ" sz="1400" kern="1200" dirty="0">
                        <a:solidFill>
                          <a:schemeClr val="dk1"/>
                        </a:solidFill>
                        <a:effectLst/>
                        <a:latin typeface="+mn-lt"/>
                        <a:ea typeface="+mn-ea"/>
                        <a:cs typeface="+mn-cs"/>
                      </a:endParaRPr>
                    </a:p>
                  </a:txBody>
                  <a:tcPr marL="89535" marR="89535" marT="0" marB="0" anchor="ctr"/>
                </a:tc>
                <a:tc>
                  <a:txBody>
                    <a:bodyPr/>
                    <a:lstStyle/>
                    <a:p>
                      <a:pPr algn="l">
                        <a:spcBef>
                          <a:spcPts val="600"/>
                        </a:spcBef>
                        <a:spcAft>
                          <a:spcPts val="0"/>
                        </a:spcAft>
                      </a:pPr>
                      <a:r>
                        <a:rPr lang="cs-CZ" sz="1400" dirty="0">
                          <a:effectLst/>
                          <a:latin typeface="+mn-lt"/>
                          <a:ea typeface="Times New Roman" panose="02020603050405020304" pitchFamily="18" charset="0"/>
                        </a:rPr>
                        <a:t>ANO – Ve studii proveditelnosti je uvedena vazba projektu na rozvojový dokument cestovního ruchu na daném území (Program rozvoje kraje, krajské strategie rozvoje cestovního ruchu, strategie destinačního managementu pro turistickou oblast, strategie rozvoje CR dobrovolného svazku obcí, místní akční skupiny, strategie rozvoje obce / města, strategie ITI).</a:t>
                      </a:r>
                    </a:p>
                    <a:p>
                      <a:pPr algn="l">
                        <a:spcBef>
                          <a:spcPts val="600"/>
                        </a:spcBef>
                        <a:spcAft>
                          <a:spcPts val="0"/>
                        </a:spcAft>
                      </a:pPr>
                      <a:r>
                        <a:rPr lang="cs-CZ" sz="1400" dirty="0">
                          <a:effectLst/>
                          <a:latin typeface="+mn-lt"/>
                          <a:ea typeface="Times New Roman" panose="02020603050405020304" pitchFamily="18" charset="0"/>
                        </a:rPr>
                        <a:t>NE </a:t>
                      </a:r>
                      <a:r>
                        <a:rPr lang="cs-CZ" sz="1400" dirty="0">
                          <a:solidFill>
                            <a:srgbClr val="000000"/>
                          </a:solidFill>
                          <a:effectLst/>
                          <a:latin typeface="+mn-lt"/>
                          <a:ea typeface="Times New Roman" panose="02020603050405020304" pitchFamily="18" charset="0"/>
                        </a:rPr>
                        <a:t>–</a:t>
                      </a:r>
                      <a:r>
                        <a:rPr lang="cs-CZ" sz="1400" dirty="0">
                          <a:effectLst/>
                          <a:latin typeface="+mn-lt"/>
                          <a:ea typeface="Times New Roman" panose="02020603050405020304" pitchFamily="18" charset="0"/>
                        </a:rPr>
                        <a:t> Ve studii proveditelnosti není uvedena vazba projektu na rozvojový dokument cestovního ruchu na daném území.</a:t>
                      </a:r>
                    </a:p>
                  </a:txBody>
                  <a:tcPr marL="41275" marR="44450" marT="0" marB="0" anchor="ctr"/>
                </a:tc>
                <a:tc>
                  <a:txBody>
                    <a:bodyPr/>
                    <a:lstStyle/>
                    <a:p>
                      <a:pPr marL="342900" lvl="0" indent="-342900">
                        <a:spcAft>
                          <a:spcPts val="0"/>
                        </a:spcAft>
                        <a:buSzPts val="750"/>
                        <a:buFont typeface="Symbol" panose="05050102010706020507" pitchFamily="18" charset="2"/>
                        <a:buChar char=""/>
                      </a:pPr>
                      <a:r>
                        <a:rPr lang="cs-CZ" sz="1400" dirty="0">
                          <a:effectLst/>
                          <a:latin typeface="+mn-lt"/>
                          <a:ea typeface="Calibri" panose="020F0502020204030204" pitchFamily="34" charset="0"/>
                          <a:cs typeface="Symbol" panose="05050102010706020507" pitchFamily="18" charset="2"/>
                        </a:rPr>
                        <a:t>Studie proveditelnosti</a:t>
                      </a:r>
                    </a:p>
                  </a:txBody>
                  <a:tcPr marL="41275" marR="44450" marT="0" marB="0" anchor="ctr"/>
                </a:tc>
                <a:extLst>
                  <a:ext uri="{0D108BD9-81ED-4DB2-BD59-A6C34878D82A}">
                    <a16:rowId xmlns:a16="http://schemas.microsoft.com/office/drawing/2014/main" val="1024228120"/>
                  </a:ext>
                </a:extLst>
              </a:tr>
              <a:tr h="1175021">
                <a:tc>
                  <a:txBody>
                    <a:bodyPr/>
                    <a:lstStyle/>
                    <a:p>
                      <a:r>
                        <a:rPr lang="cs-CZ" sz="1400" b="1" kern="1200" dirty="0">
                          <a:solidFill>
                            <a:schemeClr val="dk1"/>
                          </a:solidFill>
                          <a:effectLst/>
                          <a:latin typeface="+mn-lt"/>
                          <a:ea typeface="+mn-ea"/>
                          <a:cs typeface="+mn-cs"/>
                        </a:rPr>
                        <a:t>Vytvořená doprovodná infrastruktura je v bezprostřední blízkosti tras a atraktivit cestovního ruchu.</a:t>
                      </a:r>
                      <a:endParaRPr lang="cs-CZ" sz="1400" kern="1200" dirty="0">
                        <a:solidFill>
                          <a:schemeClr val="dk1"/>
                        </a:solidFill>
                        <a:effectLst/>
                        <a:latin typeface="+mn-lt"/>
                        <a:ea typeface="+mn-ea"/>
                        <a:cs typeface="+mn-cs"/>
                      </a:endParaRPr>
                    </a:p>
                  </a:txBody>
                  <a:tcPr marL="89535" marR="89535" marT="0" marB="0" anchor="ctr"/>
                </a:tc>
                <a:tc>
                  <a:txBody>
                    <a:bodyPr/>
                    <a:lstStyle/>
                    <a:p>
                      <a:pPr algn="l">
                        <a:spcBef>
                          <a:spcPts val="600"/>
                        </a:spcBef>
                        <a:spcAft>
                          <a:spcPts val="0"/>
                        </a:spcAft>
                      </a:pPr>
                      <a:r>
                        <a:rPr lang="cs-CZ" sz="1400" dirty="0">
                          <a:effectLst/>
                          <a:latin typeface="+mn-lt"/>
                          <a:ea typeface="Times New Roman" panose="02020603050405020304" pitchFamily="18" charset="0"/>
                        </a:rPr>
                        <a:t>ANO </a:t>
                      </a:r>
                      <a:r>
                        <a:rPr lang="cs-CZ" sz="1400" dirty="0">
                          <a:solidFill>
                            <a:srgbClr val="000000"/>
                          </a:solidFill>
                          <a:effectLst/>
                          <a:latin typeface="+mn-lt"/>
                          <a:ea typeface="Times New Roman" panose="02020603050405020304" pitchFamily="18" charset="0"/>
                        </a:rPr>
                        <a:t>–</a:t>
                      </a:r>
                      <a:r>
                        <a:rPr lang="cs-CZ" sz="1400" dirty="0">
                          <a:effectLst/>
                          <a:latin typeface="+mn-lt"/>
                          <a:ea typeface="Times New Roman" panose="02020603050405020304" pitchFamily="18" charset="0"/>
                        </a:rPr>
                        <a:t> Vytvořená doprovodná infrastruktura je v bezprostřední blízkosti tras a atraktivit cestovního ruchu, tj. do 1000 m po přístupové komunikaci.</a:t>
                      </a:r>
                    </a:p>
                    <a:p>
                      <a:pPr algn="l">
                        <a:spcBef>
                          <a:spcPts val="600"/>
                        </a:spcBef>
                        <a:spcAft>
                          <a:spcPts val="0"/>
                        </a:spcAft>
                      </a:pPr>
                      <a:r>
                        <a:rPr lang="cs-CZ" sz="1400" dirty="0">
                          <a:effectLst/>
                          <a:latin typeface="+mn-lt"/>
                          <a:ea typeface="Times New Roman" panose="02020603050405020304" pitchFamily="18" charset="0"/>
                        </a:rPr>
                        <a:t>NE </a:t>
                      </a:r>
                      <a:r>
                        <a:rPr lang="cs-CZ" sz="1400" dirty="0">
                          <a:solidFill>
                            <a:srgbClr val="000000"/>
                          </a:solidFill>
                          <a:effectLst/>
                          <a:latin typeface="+mn-lt"/>
                          <a:ea typeface="Times New Roman" panose="02020603050405020304" pitchFamily="18" charset="0"/>
                        </a:rPr>
                        <a:t>–</a:t>
                      </a:r>
                      <a:r>
                        <a:rPr lang="cs-CZ" sz="1400" dirty="0">
                          <a:effectLst/>
                          <a:latin typeface="+mn-lt"/>
                          <a:ea typeface="Times New Roman" panose="02020603050405020304" pitchFamily="18" charset="0"/>
                        </a:rPr>
                        <a:t> Vytvořená doprovodná infrastruktura není v bezprostřední blízkosti tras a atraktivit cestovního ruchu, tj. je dále než 1000 m po přístupové komunikaci.</a:t>
                      </a:r>
                    </a:p>
                  </a:txBody>
                  <a:tcPr marL="41275" marR="44450" marT="0" marB="0" anchor="ctr"/>
                </a:tc>
                <a:tc>
                  <a:txBody>
                    <a:bodyPr/>
                    <a:lstStyle/>
                    <a:p>
                      <a:pPr marL="342900" lvl="0" indent="-342900">
                        <a:spcAft>
                          <a:spcPts val="0"/>
                        </a:spcAft>
                        <a:buSzPts val="750"/>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Studie proveditelnosti</a:t>
                      </a:r>
                      <a:endParaRPr lang="cs-CZ" sz="1400" dirty="0">
                        <a:effectLst/>
                        <a:latin typeface="+mn-lt"/>
                        <a:ea typeface="Calibri" panose="020F0502020204030204" pitchFamily="34" charset="0"/>
                        <a:cs typeface="Symbol" panose="05050102010706020507" pitchFamily="18" charset="2"/>
                      </a:endParaRPr>
                    </a:p>
                  </a:txBody>
                  <a:tcPr marL="41275" marR="44450" marT="0" marB="0" anchor="ctr"/>
                </a:tc>
                <a:extLst>
                  <a:ext uri="{0D108BD9-81ED-4DB2-BD59-A6C34878D82A}">
                    <a16:rowId xmlns:a16="http://schemas.microsoft.com/office/drawing/2014/main" val="1415715935"/>
                  </a:ext>
                </a:extLst>
              </a:tr>
            </a:tbl>
          </a:graphicData>
        </a:graphic>
      </p:graphicFrame>
    </p:spTree>
    <p:extLst>
      <p:ext uri="{BB962C8B-B14F-4D97-AF65-F5344CB8AC3E}">
        <p14:creationId xmlns:p14="http://schemas.microsoft.com/office/powerpoint/2010/main" val="22302292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546325367"/>
              </p:ext>
            </p:extLst>
          </p:nvPr>
        </p:nvGraphicFramePr>
        <p:xfrm>
          <a:off x="585354" y="712520"/>
          <a:ext cx="11021292" cy="5367646"/>
        </p:xfrm>
        <a:graphic>
          <a:graphicData uri="http://schemas.openxmlformats.org/drawingml/2006/table">
            <a:tbl>
              <a:tblPr firstRow="1" bandRow="1">
                <a:tableStyleId>{5C22544A-7EE6-4342-B048-85BDC9FD1C3A}</a:tableStyleId>
              </a:tblPr>
              <a:tblGrid>
                <a:gridCol w="5023263">
                  <a:extLst>
                    <a:ext uri="{9D8B030D-6E8A-4147-A177-3AD203B41FA5}">
                      <a16:colId xmlns:a16="http://schemas.microsoft.com/office/drawing/2014/main" val="1047633654"/>
                    </a:ext>
                  </a:extLst>
                </a:gridCol>
                <a:gridCol w="3867892">
                  <a:extLst>
                    <a:ext uri="{9D8B030D-6E8A-4147-A177-3AD203B41FA5}">
                      <a16:colId xmlns:a16="http://schemas.microsoft.com/office/drawing/2014/main" val="1827414393"/>
                    </a:ext>
                  </a:extLst>
                </a:gridCol>
                <a:gridCol w="2130137">
                  <a:extLst>
                    <a:ext uri="{9D8B030D-6E8A-4147-A177-3AD203B41FA5}">
                      <a16:colId xmlns:a16="http://schemas.microsoft.com/office/drawing/2014/main" val="477111824"/>
                    </a:ext>
                  </a:extLst>
                </a:gridCol>
              </a:tblGrid>
              <a:tr h="787676">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2289985">
                <a:tc>
                  <a:txBody>
                    <a:bodyPr/>
                    <a:lstStyle/>
                    <a:p>
                      <a:r>
                        <a:rPr lang="cs-CZ" sz="1400" b="1" kern="1200" dirty="0">
                          <a:solidFill>
                            <a:schemeClr val="dk1"/>
                          </a:solidFill>
                          <a:effectLst/>
                          <a:latin typeface="+mn-lt"/>
                          <a:ea typeface="+mn-ea"/>
                          <a:cs typeface="+mn-cs"/>
                        </a:rPr>
                        <a:t>Parkoviště u destinace cestovního ruchu je realizováno v obci do 40 000 obyvatel a je navázáno na existující nebo novou značenou turistickou trasu/naučnou stezku. </a:t>
                      </a:r>
                      <a:endParaRPr lang="cs-CZ" sz="1400" kern="1200" dirty="0">
                        <a:solidFill>
                          <a:schemeClr val="dk1"/>
                        </a:solidFill>
                        <a:effectLst/>
                        <a:latin typeface="+mn-lt"/>
                        <a:ea typeface="+mn-ea"/>
                        <a:cs typeface="+mn-cs"/>
                      </a:endParaRPr>
                    </a:p>
                  </a:txBody>
                  <a:tcPr marL="89535" marR="89535" marT="0" marB="0" anchor="ctr"/>
                </a:tc>
                <a:tc>
                  <a:txBody>
                    <a:bodyPr/>
                    <a:lstStyle/>
                    <a:p>
                      <a:pPr algn="l">
                        <a:spcBef>
                          <a:spcPts val="600"/>
                        </a:spcBef>
                        <a:spcAft>
                          <a:spcPts val="0"/>
                        </a:spcAft>
                      </a:pPr>
                      <a:r>
                        <a:rPr lang="cs-CZ" sz="1400" dirty="0">
                          <a:effectLst/>
                          <a:latin typeface="+mn-lt"/>
                          <a:ea typeface="Times New Roman" panose="02020603050405020304" pitchFamily="18" charset="0"/>
                        </a:rPr>
                        <a:t>ANO </a:t>
                      </a:r>
                      <a:r>
                        <a:rPr lang="cs-CZ" sz="1400" dirty="0">
                          <a:solidFill>
                            <a:srgbClr val="000000"/>
                          </a:solidFill>
                          <a:effectLst/>
                          <a:latin typeface="+mn-lt"/>
                          <a:ea typeface="Times New Roman" panose="02020603050405020304" pitchFamily="18" charset="0"/>
                        </a:rPr>
                        <a:t>–</a:t>
                      </a:r>
                      <a:r>
                        <a:rPr lang="cs-CZ" sz="1400" dirty="0">
                          <a:effectLst/>
                          <a:latin typeface="+mn-lt"/>
                          <a:ea typeface="Times New Roman" panose="02020603050405020304" pitchFamily="18" charset="0"/>
                        </a:rPr>
                        <a:t> Parkoviště u destinace cestovního ruchu je realizováno v obci do 40 000 obyvatel a je navázáno na existující nebo novou značenou turistickou trasu/naučnou stezku. </a:t>
                      </a:r>
                    </a:p>
                    <a:p>
                      <a:pPr algn="l">
                        <a:spcBef>
                          <a:spcPts val="600"/>
                        </a:spcBef>
                        <a:spcAft>
                          <a:spcPts val="0"/>
                        </a:spcAft>
                      </a:pPr>
                      <a:r>
                        <a:rPr lang="cs-CZ" sz="1400" dirty="0">
                          <a:effectLst/>
                          <a:latin typeface="+mn-lt"/>
                          <a:ea typeface="Times New Roman" panose="02020603050405020304" pitchFamily="18" charset="0"/>
                        </a:rPr>
                        <a:t>NE </a:t>
                      </a:r>
                      <a:r>
                        <a:rPr lang="cs-CZ" sz="1400" dirty="0">
                          <a:solidFill>
                            <a:srgbClr val="000000"/>
                          </a:solidFill>
                          <a:effectLst/>
                          <a:latin typeface="+mn-lt"/>
                          <a:ea typeface="Times New Roman" panose="02020603050405020304" pitchFamily="18" charset="0"/>
                        </a:rPr>
                        <a:t>–</a:t>
                      </a:r>
                      <a:r>
                        <a:rPr lang="cs-CZ" sz="1400" dirty="0">
                          <a:effectLst/>
                          <a:latin typeface="+mn-lt"/>
                          <a:ea typeface="Times New Roman" panose="02020603050405020304" pitchFamily="18" charset="0"/>
                        </a:rPr>
                        <a:t> Parkoviště u destinace cestovního ruchu je realizováno v obci nad 40 000 obyvatel nebo není navázáno na existující nebo novou značenou turistickou trasu/naučnou stezku. </a:t>
                      </a:r>
                    </a:p>
                    <a:p>
                      <a:pPr algn="l">
                        <a:spcBef>
                          <a:spcPts val="600"/>
                        </a:spcBef>
                        <a:spcAft>
                          <a:spcPts val="0"/>
                        </a:spcAft>
                      </a:pPr>
                      <a:r>
                        <a:rPr lang="cs-CZ" sz="1400" dirty="0">
                          <a:effectLst/>
                          <a:latin typeface="+mn-lt"/>
                          <a:ea typeface="Times New Roman" panose="02020603050405020304" pitchFamily="18" charset="0"/>
                        </a:rPr>
                        <a:t>NERELEVANTNÍ – Projekt není zaměřen na budování parkoviště.</a:t>
                      </a:r>
                    </a:p>
                  </a:txBody>
                  <a:tcPr marL="41275" marR="44450" marT="0" marB="0" anchor="ctr"/>
                </a:tc>
                <a:tc>
                  <a:txBody>
                    <a:bodyPr/>
                    <a:lstStyle/>
                    <a:p>
                      <a:pPr marL="342900" lvl="0" indent="-342900" algn="l">
                        <a:spcBef>
                          <a:spcPts val="600"/>
                        </a:spcBef>
                        <a:spcAft>
                          <a:spcPts val="0"/>
                        </a:spcAft>
                        <a:buSzPts val="750"/>
                        <a:buFont typeface="Symbol" panose="05050102010706020507" pitchFamily="18" charset="2"/>
                        <a:buChar char=""/>
                      </a:pPr>
                      <a:r>
                        <a:rPr lang="cs-CZ" sz="1400" dirty="0">
                          <a:effectLst/>
                          <a:latin typeface="+mn-lt"/>
                          <a:ea typeface="Times New Roman" panose="02020603050405020304" pitchFamily="18" charset="0"/>
                          <a:cs typeface="Symbol" panose="05050102010706020507" pitchFamily="18" charset="2"/>
                        </a:rPr>
                        <a:t>Studie proveditelnosti</a:t>
                      </a:r>
                    </a:p>
                  </a:txBody>
                  <a:tcPr marL="41275" marR="44450" marT="0" marB="0" anchor="ctr"/>
                </a:tc>
                <a:extLst>
                  <a:ext uri="{0D108BD9-81ED-4DB2-BD59-A6C34878D82A}">
                    <a16:rowId xmlns:a16="http://schemas.microsoft.com/office/drawing/2014/main" val="1024228120"/>
                  </a:ext>
                </a:extLst>
              </a:tr>
              <a:tr h="2289985">
                <a:tc>
                  <a:txBody>
                    <a:bodyPr/>
                    <a:lstStyle/>
                    <a:p>
                      <a:r>
                        <a:rPr lang="cs-CZ" sz="1400" b="1" kern="1200" dirty="0">
                          <a:solidFill>
                            <a:schemeClr val="dk1"/>
                          </a:solidFill>
                          <a:effectLst/>
                          <a:latin typeface="+mn-lt"/>
                          <a:ea typeface="+mn-ea"/>
                          <a:cs typeface="+mn-cs"/>
                        </a:rPr>
                        <a:t>Projekt je zaměřen minimálně na dvě oblasti: </a:t>
                      </a:r>
                    </a:p>
                    <a:p>
                      <a:r>
                        <a:rPr lang="cs-CZ" sz="1400" b="1" kern="1200" dirty="0">
                          <a:solidFill>
                            <a:schemeClr val="dk1"/>
                          </a:solidFill>
                          <a:effectLst/>
                          <a:latin typeface="+mn-lt"/>
                          <a:ea typeface="+mn-ea"/>
                          <a:cs typeface="+mn-cs"/>
                        </a:rPr>
                        <a:t>• odpočívadla;</a:t>
                      </a:r>
                    </a:p>
                    <a:p>
                      <a:r>
                        <a:rPr lang="cs-CZ" sz="1400" b="1" kern="1200" dirty="0">
                          <a:solidFill>
                            <a:schemeClr val="dk1"/>
                          </a:solidFill>
                          <a:effectLst/>
                          <a:latin typeface="+mn-lt"/>
                          <a:ea typeface="+mn-ea"/>
                          <a:cs typeface="+mn-cs"/>
                        </a:rPr>
                        <a:t>• parkoviště;</a:t>
                      </a:r>
                    </a:p>
                    <a:p>
                      <a:r>
                        <a:rPr lang="cs-CZ" sz="1400" b="1" kern="1200" dirty="0">
                          <a:solidFill>
                            <a:schemeClr val="dk1"/>
                          </a:solidFill>
                          <a:effectLst/>
                          <a:latin typeface="+mn-lt"/>
                          <a:ea typeface="+mn-ea"/>
                          <a:cs typeface="+mn-cs"/>
                        </a:rPr>
                        <a:t>• sociální zařízení;</a:t>
                      </a:r>
                    </a:p>
                    <a:p>
                      <a:r>
                        <a:rPr lang="cs-CZ" sz="1400" b="1" kern="1200" dirty="0">
                          <a:solidFill>
                            <a:schemeClr val="dk1"/>
                          </a:solidFill>
                          <a:effectLst/>
                          <a:latin typeface="+mn-lt"/>
                          <a:ea typeface="+mn-ea"/>
                          <a:cs typeface="+mn-cs"/>
                        </a:rPr>
                        <a:t>• veřejná infrastruktura pro vodáckou a vodní   turistiku/rekreační plavbu;</a:t>
                      </a:r>
                    </a:p>
                    <a:p>
                      <a:r>
                        <a:rPr lang="cs-CZ" sz="1400" b="1" kern="1200" dirty="0">
                          <a:solidFill>
                            <a:schemeClr val="dk1"/>
                          </a:solidFill>
                          <a:effectLst/>
                          <a:latin typeface="+mn-lt"/>
                          <a:ea typeface="+mn-ea"/>
                          <a:cs typeface="+mn-cs"/>
                        </a:rPr>
                        <a:t>• turistické trasy a jejich značení;</a:t>
                      </a:r>
                    </a:p>
                    <a:p>
                      <a:r>
                        <a:rPr lang="cs-CZ" sz="1400" b="1" kern="1200" dirty="0">
                          <a:solidFill>
                            <a:schemeClr val="dk1"/>
                          </a:solidFill>
                          <a:effectLst/>
                          <a:latin typeface="+mn-lt"/>
                          <a:ea typeface="+mn-ea"/>
                          <a:cs typeface="+mn-cs"/>
                        </a:rPr>
                        <a:t>• naučné stezky;</a:t>
                      </a:r>
                    </a:p>
                    <a:p>
                      <a:r>
                        <a:rPr lang="cs-CZ" sz="1400" b="1" kern="1200" dirty="0">
                          <a:solidFill>
                            <a:schemeClr val="dk1"/>
                          </a:solidFill>
                          <a:effectLst/>
                          <a:latin typeface="+mn-lt"/>
                          <a:ea typeface="+mn-ea"/>
                          <a:cs typeface="+mn-cs"/>
                        </a:rPr>
                        <a:t>• navigační systémy;</a:t>
                      </a:r>
                    </a:p>
                    <a:p>
                      <a:r>
                        <a:rPr lang="cs-CZ" sz="1400" b="1" kern="1200" dirty="0">
                          <a:solidFill>
                            <a:schemeClr val="dk1"/>
                          </a:solidFill>
                          <a:effectLst/>
                          <a:latin typeface="+mn-lt"/>
                          <a:ea typeface="+mn-ea"/>
                          <a:cs typeface="+mn-cs"/>
                        </a:rPr>
                        <a:t>• turistická informační centra.  </a:t>
                      </a:r>
                    </a:p>
                  </a:txBody>
                  <a:tcPr marL="89535" marR="89535" marT="0" marB="0" anchor="ctr"/>
                </a:tc>
                <a:tc>
                  <a:txBody>
                    <a:bodyPr/>
                    <a:lstStyle/>
                    <a:p>
                      <a:pPr algn="l">
                        <a:spcBef>
                          <a:spcPts val="600"/>
                        </a:spcBef>
                        <a:spcAft>
                          <a:spcPts val="0"/>
                        </a:spcAft>
                      </a:pPr>
                      <a:r>
                        <a:rPr lang="cs-CZ" sz="1400" dirty="0">
                          <a:effectLst/>
                          <a:latin typeface="+mn-lt"/>
                          <a:ea typeface="Times New Roman" panose="02020603050405020304" pitchFamily="18" charset="0"/>
                        </a:rPr>
                        <a:t>ANO </a:t>
                      </a:r>
                      <a:r>
                        <a:rPr lang="cs-CZ" sz="1400" dirty="0">
                          <a:solidFill>
                            <a:srgbClr val="000000"/>
                          </a:solidFill>
                          <a:effectLst/>
                          <a:latin typeface="+mn-lt"/>
                          <a:ea typeface="Times New Roman" panose="02020603050405020304" pitchFamily="18" charset="0"/>
                        </a:rPr>
                        <a:t>–</a:t>
                      </a:r>
                      <a:r>
                        <a:rPr lang="cs-CZ" sz="1400" dirty="0">
                          <a:effectLst/>
                          <a:latin typeface="+mn-lt"/>
                          <a:ea typeface="Times New Roman" panose="02020603050405020304" pitchFamily="18" charset="0"/>
                        </a:rPr>
                        <a:t> Projekt je zaměřen min. na 2 oblasti veřejné infrastruktury cestovního ruchu.</a:t>
                      </a:r>
                    </a:p>
                    <a:p>
                      <a:pPr algn="l">
                        <a:spcBef>
                          <a:spcPts val="600"/>
                        </a:spcBef>
                        <a:spcAft>
                          <a:spcPts val="0"/>
                        </a:spcAft>
                      </a:pPr>
                      <a:r>
                        <a:rPr lang="cs-CZ" sz="1400" dirty="0">
                          <a:effectLst/>
                          <a:latin typeface="+mn-lt"/>
                          <a:ea typeface="Times New Roman" panose="02020603050405020304" pitchFamily="18" charset="0"/>
                        </a:rPr>
                        <a:t>NE </a:t>
                      </a:r>
                      <a:r>
                        <a:rPr lang="cs-CZ" sz="1400" dirty="0">
                          <a:solidFill>
                            <a:srgbClr val="000000"/>
                          </a:solidFill>
                          <a:effectLst/>
                          <a:latin typeface="+mn-lt"/>
                          <a:ea typeface="Times New Roman" panose="02020603050405020304" pitchFamily="18" charset="0"/>
                        </a:rPr>
                        <a:t>–</a:t>
                      </a:r>
                      <a:r>
                        <a:rPr lang="cs-CZ" sz="1400" dirty="0">
                          <a:effectLst/>
                          <a:latin typeface="+mn-lt"/>
                          <a:ea typeface="Times New Roman" panose="02020603050405020304" pitchFamily="18" charset="0"/>
                        </a:rPr>
                        <a:t> Projekt je zaměřen pouze na jednu oblast veřejné infrastruktury cestovního ruchu.</a:t>
                      </a:r>
                    </a:p>
                    <a:p>
                      <a:pPr marL="0" marR="0" lvl="0" indent="0" algn="l" defTabSz="914400" rtl="0" eaLnBrk="1" fontAlgn="auto" latinLnBrk="0" hangingPunct="1">
                        <a:lnSpc>
                          <a:spcPct val="100000"/>
                        </a:lnSpc>
                        <a:spcBef>
                          <a:spcPts val="600"/>
                        </a:spcBef>
                        <a:spcAft>
                          <a:spcPts val="0"/>
                        </a:spcAft>
                        <a:buClrTx/>
                        <a:buSzTx/>
                        <a:buFontTx/>
                        <a:buNone/>
                        <a:tabLst/>
                        <a:defRPr/>
                      </a:pPr>
                      <a:r>
                        <a:rPr lang="cs-CZ" sz="1400" dirty="0">
                          <a:effectLst/>
                          <a:latin typeface="+mn-lt"/>
                          <a:ea typeface="Times New Roman" panose="02020603050405020304" pitchFamily="18" charset="0"/>
                        </a:rPr>
                        <a:t>NERELEVANTNÍ – </a:t>
                      </a:r>
                      <a:r>
                        <a:rPr lang="pt-BR" sz="1400" dirty="0">
                          <a:effectLst/>
                          <a:latin typeface="+mn-lt"/>
                          <a:ea typeface="Times New Roman" panose="02020603050405020304" pitchFamily="18" charset="0"/>
                        </a:rPr>
                        <a:t>Jedná se o projekt turistického informačního centra.</a:t>
                      </a:r>
                      <a:endParaRPr lang="cs-CZ" sz="1400" dirty="0">
                        <a:effectLst/>
                        <a:latin typeface="+mn-lt"/>
                        <a:ea typeface="Times New Roman" panose="02020603050405020304" pitchFamily="18" charset="0"/>
                      </a:endParaRPr>
                    </a:p>
                  </a:txBody>
                  <a:tcPr marL="41275" marR="44450" marT="0" marB="0" anchor="ctr"/>
                </a:tc>
                <a:tc>
                  <a:txBody>
                    <a:bodyPr/>
                    <a:lstStyle/>
                    <a:p>
                      <a:pPr marL="342900" lvl="0" indent="-342900" algn="l">
                        <a:spcBef>
                          <a:spcPts val="600"/>
                        </a:spcBef>
                        <a:spcAft>
                          <a:spcPts val="0"/>
                        </a:spcAft>
                        <a:buSzPts val="750"/>
                        <a:buFont typeface="Symbol" panose="05050102010706020507" pitchFamily="18" charset="2"/>
                        <a:buChar char=""/>
                      </a:pPr>
                      <a:r>
                        <a:rPr lang="cs-CZ" sz="1400" dirty="0">
                          <a:effectLst/>
                          <a:latin typeface="+mn-lt"/>
                          <a:ea typeface="Times New Roman" panose="02020603050405020304" pitchFamily="18" charset="0"/>
                          <a:cs typeface="Symbol" panose="05050102010706020507" pitchFamily="18" charset="2"/>
                        </a:rPr>
                        <a:t>Žádost o podporu</a:t>
                      </a:r>
                    </a:p>
                    <a:p>
                      <a:pPr marL="342900" lvl="0" indent="-342900" algn="l">
                        <a:spcBef>
                          <a:spcPts val="600"/>
                        </a:spcBef>
                        <a:spcAft>
                          <a:spcPts val="0"/>
                        </a:spcAft>
                        <a:buSzPts val="750"/>
                        <a:buFont typeface="Symbol" panose="05050102010706020507" pitchFamily="18" charset="2"/>
                        <a:buChar char=""/>
                      </a:pPr>
                      <a:r>
                        <a:rPr lang="cs-CZ" sz="1400" dirty="0">
                          <a:effectLst/>
                          <a:latin typeface="+mn-lt"/>
                          <a:ea typeface="Times New Roman" panose="02020603050405020304" pitchFamily="18" charset="0"/>
                          <a:cs typeface="Symbol" panose="05050102010706020507" pitchFamily="18" charset="2"/>
                        </a:rPr>
                        <a:t>Studie proveditelnosti</a:t>
                      </a:r>
                    </a:p>
                  </a:txBody>
                  <a:tcPr marL="41275" marR="44450" marT="0" marB="0" anchor="ctr"/>
                </a:tc>
                <a:extLst>
                  <a:ext uri="{0D108BD9-81ED-4DB2-BD59-A6C34878D82A}">
                    <a16:rowId xmlns:a16="http://schemas.microsoft.com/office/drawing/2014/main" val="2030959565"/>
                  </a:ext>
                </a:extLst>
              </a:tr>
            </a:tbl>
          </a:graphicData>
        </a:graphic>
      </p:graphicFrame>
    </p:spTree>
    <p:extLst>
      <p:ext uri="{BB962C8B-B14F-4D97-AF65-F5344CB8AC3E}">
        <p14:creationId xmlns:p14="http://schemas.microsoft.com/office/powerpoint/2010/main" val="9963496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7"/>
            <a:ext cx="10515600" cy="625621"/>
          </a:xfrm>
        </p:spPr>
        <p:txBody>
          <a:bodyPr>
            <a:normAutofit/>
          </a:bodyPr>
          <a:lstStyle/>
          <a:p>
            <a:pPr algn="ctr"/>
            <a:r>
              <a:rPr lang="cs-CZ" sz="2800" dirty="0"/>
              <a:t>Aktivita PAMÁTKY</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1405269697"/>
              </p:ext>
            </p:extLst>
          </p:nvPr>
        </p:nvGraphicFramePr>
        <p:xfrm>
          <a:off x="419098" y="990748"/>
          <a:ext cx="11289971" cy="5125043"/>
        </p:xfrm>
        <a:graphic>
          <a:graphicData uri="http://schemas.openxmlformats.org/drawingml/2006/table">
            <a:tbl>
              <a:tblPr firstRow="1" bandRow="1">
                <a:tableStyleId>{5C22544A-7EE6-4342-B048-85BDC9FD1C3A}</a:tableStyleId>
              </a:tblPr>
              <a:tblGrid>
                <a:gridCol w="4414159">
                  <a:extLst>
                    <a:ext uri="{9D8B030D-6E8A-4147-A177-3AD203B41FA5}">
                      <a16:colId xmlns:a16="http://schemas.microsoft.com/office/drawing/2014/main" val="1047633654"/>
                    </a:ext>
                  </a:extLst>
                </a:gridCol>
                <a:gridCol w="4113383">
                  <a:extLst>
                    <a:ext uri="{9D8B030D-6E8A-4147-A177-3AD203B41FA5}">
                      <a16:colId xmlns:a16="http://schemas.microsoft.com/office/drawing/2014/main" val="1827414393"/>
                    </a:ext>
                  </a:extLst>
                </a:gridCol>
                <a:gridCol w="2762429">
                  <a:extLst>
                    <a:ext uri="{9D8B030D-6E8A-4147-A177-3AD203B41FA5}">
                      <a16:colId xmlns:a16="http://schemas.microsoft.com/office/drawing/2014/main" val="477111824"/>
                    </a:ext>
                  </a:extLst>
                </a:gridCol>
              </a:tblGrid>
              <a:tr h="653375">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2395708">
                <a:tc>
                  <a:txBody>
                    <a:bodyPr/>
                    <a:lstStyle/>
                    <a:p>
                      <a:pPr algn="just">
                        <a:lnSpc>
                          <a:spcPct val="130000"/>
                        </a:lnSpc>
                        <a:spcBef>
                          <a:spcPts val="600"/>
                        </a:spcBef>
                        <a:spcAft>
                          <a:spcPts val="0"/>
                        </a:spcAft>
                      </a:pPr>
                      <a:r>
                        <a:rPr lang="cs-CZ" sz="1400" b="1" dirty="0">
                          <a:solidFill>
                            <a:schemeClr val="tx1"/>
                          </a:solidFill>
                          <a:effectLst/>
                          <a:latin typeface="+mn-lt"/>
                          <a:ea typeface="Times New Roman" panose="02020603050405020304" pitchFamily="18" charset="0"/>
                        </a:rPr>
                        <a:t>Památka je zapsána v některém z uvedených seznamů:</a:t>
                      </a:r>
                      <a:endParaRPr lang="cs-CZ" sz="1400" dirty="0">
                        <a:solidFill>
                          <a:schemeClr val="tx1"/>
                        </a:solidFill>
                        <a:effectLst/>
                        <a:latin typeface="+mn-lt"/>
                        <a:ea typeface="Times New Roman" panose="02020603050405020304" pitchFamily="18" charset="0"/>
                      </a:endParaRPr>
                    </a:p>
                    <a:p>
                      <a:pPr marL="342900" lvl="0" indent="-342900" algn="l">
                        <a:lnSpc>
                          <a:spcPct val="115000"/>
                        </a:lnSpc>
                        <a:spcAft>
                          <a:spcPts val="0"/>
                        </a:spcAft>
                        <a:buFont typeface="Symbol" panose="05050102010706020507" pitchFamily="18" charset="2"/>
                        <a:buChar char=""/>
                      </a:pPr>
                      <a:r>
                        <a:rPr lang="cs-CZ" sz="1400" b="1" dirty="0">
                          <a:solidFill>
                            <a:schemeClr val="tx1"/>
                          </a:solidFill>
                          <a:effectLst/>
                          <a:latin typeface="+mn-lt"/>
                          <a:ea typeface="Times New Roman" panose="02020603050405020304" pitchFamily="18" charset="0"/>
                          <a:cs typeface="Arial" panose="020B0604020202020204" pitchFamily="34" charset="0"/>
                        </a:rPr>
                        <a:t>v Ústředním seznamu kulturních památek ČR jako národní kulturní památka, </a:t>
                      </a:r>
                      <a:endParaRPr lang="cs-CZ" sz="1400" dirty="0">
                        <a:solidFill>
                          <a:schemeClr val="tx1"/>
                        </a:solidFill>
                        <a:effectLst/>
                        <a:latin typeface="+mn-lt"/>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Symbol" panose="05050102010706020507" pitchFamily="18" charset="2"/>
                        <a:buChar char=""/>
                      </a:pPr>
                      <a:r>
                        <a:rPr lang="cs-CZ" sz="1400" b="1" dirty="0">
                          <a:solidFill>
                            <a:schemeClr val="tx1"/>
                          </a:solidFill>
                          <a:effectLst/>
                          <a:latin typeface="+mn-lt"/>
                          <a:ea typeface="Times New Roman" panose="02020603050405020304" pitchFamily="18" charset="0"/>
                          <a:cs typeface="Arial" panose="020B0604020202020204" pitchFamily="34" charset="0"/>
                        </a:rPr>
                        <a:t>v Seznamu světového dědictví UNESCO,</a:t>
                      </a:r>
                      <a:endParaRPr lang="cs-CZ" sz="1400" dirty="0">
                        <a:solidFill>
                          <a:schemeClr val="tx1"/>
                        </a:solidFill>
                        <a:effectLst/>
                        <a:latin typeface="+mn-lt"/>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Symbol" panose="05050102010706020507" pitchFamily="18" charset="2"/>
                        <a:buChar char=""/>
                      </a:pPr>
                      <a:r>
                        <a:rPr lang="cs-CZ" sz="1400" b="1" dirty="0">
                          <a:solidFill>
                            <a:schemeClr val="tx1"/>
                          </a:solidFill>
                          <a:effectLst/>
                          <a:latin typeface="+mn-lt"/>
                          <a:ea typeface="Times New Roman" panose="02020603050405020304" pitchFamily="18" charset="0"/>
                          <a:cs typeface="Arial" panose="020B0604020202020204" pitchFamily="34" charset="0"/>
                        </a:rPr>
                        <a:t>v Indikativním seznamu statků světového dědictví UNESCO</a:t>
                      </a:r>
                    </a:p>
                    <a:p>
                      <a:pPr marL="0" lvl="0" indent="0" algn="l">
                        <a:lnSpc>
                          <a:spcPct val="115000"/>
                        </a:lnSpc>
                        <a:spcAft>
                          <a:spcPts val="0"/>
                        </a:spcAft>
                        <a:buFont typeface="Symbol" panose="05050102010706020507" pitchFamily="18" charset="2"/>
                        <a:buNone/>
                      </a:pPr>
                      <a:r>
                        <a:rPr lang="cs-CZ" sz="1400" i="1" dirty="0">
                          <a:solidFill>
                            <a:schemeClr val="tx1"/>
                          </a:solidFill>
                          <a:effectLst/>
                          <a:latin typeface="+mn-lt"/>
                          <a:ea typeface="Calibri" panose="020F0502020204030204" pitchFamily="34" charset="0"/>
                          <a:cs typeface="Times New Roman" panose="02020603050405020304" pitchFamily="18" charset="0"/>
                        </a:rPr>
                        <a:t>Kritérium bude využito ve výzvách pro individuální projekty.</a:t>
                      </a:r>
                    </a:p>
                  </a:txBody>
                  <a:tcPr marL="38100" marR="44450" marT="0" marB="0" anchor="ctr"/>
                </a:tc>
                <a:tc>
                  <a:txBody>
                    <a:bodyPr/>
                    <a:lstStyle/>
                    <a:p>
                      <a:pPr algn="l">
                        <a:spcBef>
                          <a:spcPts val="600"/>
                        </a:spcBef>
                        <a:spcAft>
                          <a:spcPts val="0"/>
                        </a:spcAft>
                      </a:pPr>
                      <a:r>
                        <a:rPr lang="cs-CZ" sz="1400" dirty="0">
                          <a:solidFill>
                            <a:schemeClr val="tx1"/>
                          </a:solidFill>
                          <a:effectLst/>
                          <a:latin typeface="+mn-lt"/>
                          <a:ea typeface="Times New Roman" panose="02020603050405020304" pitchFamily="18" charset="0"/>
                        </a:rPr>
                        <a:t>ANO – Památka, která je předmětem projektu, je uvedena na některém z uvedených seznamů.</a:t>
                      </a:r>
                    </a:p>
                    <a:p>
                      <a:pPr algn="l">
                        <a:spcBef>
                          <a:spcPts val="600"/>
                        </a:spcBef>
                        <a:spcAft>
                          <a:spcPts val="0"/>
                        </a:spcAft>
                      </a:pPr>
                      <a:r>
                        <a:rPr lang="cs-CZ" sz="1400" dirty="0">
                          <a:solidFill>
                            <a:schemeClr val="tx1"/>
                          </a:solidFill>
                          <a:effectLst/>
                          <a:latin typeface="+mn-lt"/>
                          <a:ea typeface="Times New Roman" panose="02020603050405020304" pitchFamily="18" charset="0"/>
                        </a:rPr>
                        <a:t>NE – Památka, která je předmětem projektu, není uvedena v žádném z uvedených seznamů.</a:t>
                      </a:r>
                    </a:p>
                  </a:txBody>
                  <a:tcPr marL="38100" marR="44450" marT="0" marB="0" anchor="ctr"/>
                </a:tc>
                <a:tc>
                  <a:txBody>
                    <a:bodyPr/>
                    <a:lstStyle/>
                    <a:p>
                      <a:pPr marL="342900" lvl="0" indent="-342900" algn="l">
                        <a:spcBef>
                          <a:spcPts val="0"/>
                        </a:spcBef>
                        <a:spcAft>
                          <a:spcPts val="0"/>
                        </a:spcAft>
                        <a:buFont typeface="Symbol" panose="05050102010706020507" pitchFamily="18" charset="2"/>
                        <a:buChar char=""/>
                        <a:tabLst>
                          <a:tab pos="3457575" algn="l"/>
                        </a:tabLst>
                      </a:pPr>
                      <a:r>
                        <a:rPr lang="cs-CZ" sz="1400" dirty="0">
                          <a:solidFill>
                            <a:schemeClr val="tx1"/>
                          </a:solidFill>
                          <a:effectLst/>
                          <a:latin typeface="+mn-lt"/>
                          <a:ea typeface="Calibri" panose="020F0502020204030204" pitchFamily="34" charset="0"/>
                          <a:cs typeface="Arial" panose="020B0604020202020204" pitchFamily="34" charset="0"/>
                        </a:rPr>
                        <a:t>Studie proveditelnosti</a:t>
                      </a:r>
                      <a:endParaRPr lang="cs-CZ" sz="1400" dirty="0">
                        <a:solidFill>
                          <a:schemeClr val="tx1"/>
                        </a:solidFill>
                        <a:effectLst/>
                        <a:latin typeface="+mn-lt"/>
                        <a:ea typeface="Calibri" panose="020F0502020204030204" pitchFamily="34" charset="0"/>
                        <a:cs typeface="Symbol" panose="05050102010706020507" pitchFamily="18" charset="2"/>
                      </a:endParaRPr>
                    </a:p>
                    <a:p>
                      <a:pPr marL="342900" lvl="0" indent="-342900" algn="l">
                        <a:spcBef>
                          <a:spcPts val="0"/>
                        </a:spcBef>
                        <a:spcAft>
                          <a:spcPts val="0"/>
                        </a:spcAft>
                        <a:buFont typeface="Symbol" panose="05050102010706020507" pitchFamily="18" charset="2"/>
                        <a:buChar char=""/>
                        <a:tabLst>
                          <a:tab pos="3457575" algn="l"/>
                        </a:tabLst>
                      </a:pPr>
                      <a:r>
                        <a:rPr lang="cs-CZ" sz="1400" u="none" strike="noStrike" dirty="0">
                          <a:solidFill>
                            <a:schemeClr val="tx1"/>
                          </a:solidFill>
                          <a:effectLst/>
                          <a:latin typeface="+mn-lt"/>
                          <a:ea typeface="Calibri" panose="020F0502020204030204" pitchFamily="34" charset="0"/>
                          <a:cs typeface="Symbol" panose="05050102010706020507" pitchFamily="18" charset="2"/>
                        </a:rPr>
                        <a:t>Památkový Katalog (pamatkovykatalog.cz)</a:t>
                      </a:r>
                      <a:r>
                        <a:rPr lang="cs-CZ" sz="1400" dirty="0">
                          <a:solidFill>
                            <a:schemeClr val="tx1"/>
                          </a:solidFill>
                          <a:effectLst/>
                          <a:latin typeface="+mn-lt"/>
                          <a:ea typeface="Calibri" panose="020F0502020204030204" pitchFamily="34" charset="0"/>
                          <a:cs typeface="Arial" panose="020B0604020202020204" pitchFamily="34" charset="0"/>
                        </a:rPr>
                        <a:t>  </a:t>
                      </a:r>
                      <a:endParaRPr lang="cs-CZ" sz="1400" dirty="0">
                        <a:solidFill>
                          <a:schemeClr val="tx1"/>
                        </a:solidFill>
                        <a:effectLst/>
                        <a:latin typeface="+mn-lt"/>
                        <a:ea typeface="Calibri" panose="020F0502020204030204" pitchFamily="34" charset="0"/>
                        <a:cs typeface="Symbol" panose="05050102010706020507" pitchFamily="18" charset="2"/>
                      </a:endParaRPr>
                    </a:p>
                    <a:p>
                      <a:pPr marL="342900" lvl="0" indent="-342900" algn="l">
                        <a:spcBef>
                          <a:spcPts val="0"/>
                        </a:spcBef>
                        <a:spcAft>
                          <a:spcPts val="0"/>
                        </a:spcAft>
                        <a:buFont typeface="Symbol" panose="05050102010706020507" pitchFamily="18" charset="2"/>
                        <a:buChar char=""/>
                        <a:tabLst>
                          <a:tab pos="3457575" algn="l"/>
                        </a:tabLst>
                      </a:pPr>
                      <a:r>
                        <a:rPr lang="cs-CZ" sz="1400" dirty="0">
                          <a:solidFill>
                            <a:schemeClr val="tx1"/>
                          </a:solidFill>
                          <a:effectLst/>
                          <a:latin typeface="+mn-lt"/>
                          <a:ea typeface="Calibri" panose="020F0502020204030204" pitchFamily="34" charset="0"/>
                          <a:cs typeface="Times New Roman" panose="02020603050405020304" pitchFamily="18" charset="0"/>
                        </a:rPr>
                        <a:t>Seznam světového dědictví UNESCO</a:t>
                      </a:r>
                    </a:p>
                    <a:p>
                      <a:pPr marL="342900" lvl="0" indent="-342900" algn="l">
                        <a:spcBef>
                          <a:spcPts val="0"/>
                        </a:spcBef>
                        <a:spcAft>
                          <a:spcPts val="0"/>
                        </a:spcAft>
                        <a:buFont typeface="Symbol" panose="05050102010706020507" pitchFamily="18" charset="2"/>
                        <a:buChar char=""/>
                        <a:tabLst>
                          <a:tab pos="3457575" algn="l"/>
                        </a:tabLst>
                      </a:pPr>
                      <a:r>
                        <a:rPr lang="cs-CZ" sz="1400" dirty="0">
                          <a:solidFill>
                            <a:schemeClr val="tx1"/>
                          </a:solidFill>
                          <a:effectLst/>
                          <a:latin typeface="+mn-lt"/>
                          <a:ea typeface="Calibri" panose="020F0502020204030204" pitchFamily="34" charset="0"/>
                          <a:cs typeface="Arial" panose="020B0604020202020204" pitchFamily="34" charset="0"/>
                        </a:rPr>
                        <a:t>Indikativní seznam světového dědictví UNESCO (kategorie kulturní dědictví)</a:t>
                      </a:r>
                      <a:endParaRPr lang="cs-CZ" sz="1400" dirty="0">
                        <a:solidFill>
                          <a:schemeClr val="tx1"/>
                        </a:solidFill>
                        <a:effectLst/>
                        <a:latin typeface="+mn-lt"/>
                        <a:ea typeface="Calibri" panose="020F0502020204030204" pitchFamily="34" charset="0"/>
                        <a:cs typeface="Times New Roman" panose="02020603050405020304" pitchFamily="18" charset="0"/>
                      </a:endParaRPr>
                    </a:p>
                    <a:p>
                      <a:pPr marL="342900" lvl="0" indent="-342900" algn="l">
                        <a:spcBef>
                          <a:spcPts val="0"/>
                        </a:spcBef>
                        <a:spcAft>
                          <a:spcPts val="0"/>
                        </a:spcAft>
                        <a:buFont typeface="Symbol" panose="05050102010706020507" pitchFamily="18" charset="2"/>
                        <a:buChar char=""/>
                        <a:tabLst>
                          <a:tab pos="3457575" algn="l"/>
                        </a:tabLst>
                      </a:pPr>
                      <a:r>
                        <a:rPr lang="cs-CZ" sz="1400" dirty="0">
                          <a:solidFill>
                            <a:schemeClr val="tx1"/>
                          </a:solidFill>
                          <a:effectLst/>
                          <a:latin typeface="+mn-lt"/>
                          <a:ea typeface="Calibri" panose="020F0502020204030204" pitchFamily="34" charset="0"/>
                          <a:cs typeface="Arial" panose="020B0604020202020204" pitchFamily="34" charset="0"/>
                        </a:rPr>
                        <a:t>Seznam národních kulturních památek</a:t>
                      </a:r>
                      <a:endParaRPr lang="cs-CZ" sz="1400" dirty="0">
                        <a:solidFill>
                          <a:schemeClr val="tx1"/>
                        </a:solidFill>
                        <a:effectLst/>
                        <a:latin typeface="+mn-lt"/>
                        <a:ea typeface="Calibri" panose="020F0502020204030204" pitchFamily="34" charset="0"/>
                        <a:cs typeface="Times New Roman" panose="02020603050405020304" pitchFamily="18" charset="0"/>
                      </a:endParaRPr>
                    </a:p>
                  </a:txBody>
                  <a:tcPr marL="41275" marR="44450" marT="0" marB="0" anchor="ctr"/>
                </a:tc>
                <a:extLst>
                  <a:ext uri="{0D108BD9-81ED-4DB2-BD59-A6C34878D82A}">
                    <a16:rowId xmlns:a16="http://schemas.microsoft.com/office/drawing/2014/main" val="1024228120"/>
                  </a:ext>
                </a:extLst>
              </a:tr>
              <a:tr h="2075960">
                <a:tc>
                  <a:txBody>
                    <a:bodyPr/>
                    <a:lstStyle/>
                    <a:p>
                      <a:pPr algn="l">
                        <a:spcBef>
                          <a:spcPts val="600"/>
                        </a:spcBef>
                        <a:spcAft>
                          <a:spcPts val="0"/>
                        </a:spcAft>
                      </a:pPr>
                      <a:r>
                        <a:rPr lang="cs-CZ" sz="1400" b="1" dirty="0">
                          <a:effectLst/>
                          <a:latin typeface="+mn-lt"/>
                          <a:ea typeface="Times New Roman" panose="02020603050405020304" pitchFamily="18" charset="0"/>
                        </a:rPr>
                        <a:t>Památka bude zpřístupněna veřejnosti.</a:t>
                      </a:r>
                      <a:endParaRPr lang="cs-CZ" sz="1400" dirty="0">
                        <a:effectLst/>
                        <a:latin typeface="+mn-lt"/>
                        <a:ea typeface="Times New Roman" panose="02020603050405020304" pitchFamily="18" charset="0"/>
                      </a:endParaRPr>
                    </a:p>
                  </a:txBody>
                  <a:tcPr marL="114300" marR="114300" marT="0" marB="0" anchor="ctr"/>
                </a:tc>
                <a:tc>
                  <a:txBody>
                    <a:bodyPr/>
                    <a:lstStyle/>
                    <a:p>
                      <a:pPr algn="l">
                        <a:spcBef>
                          <a:spcPts val="600"/>
                        </a:spcBef>
                        <a:spcAft>
                          <a:spcPts val="0"/>
                        </a:spcAft>
                      </a:pPr>
                      <a:r>
                        <a:rPr lang="cs-CZ" sz="1400" dirty="0">
                          <a:effectLst/>
                          <a:latin typeface="+mn-lt"/>
                          <a:ea typeface="Times New Roman" panose="02020603050405020304" pitchFamily="18" charset="0"/>
                        </a:rPr>
                        <a:t>ANO – Žadatel popsal ve Studii proveditelnosti plán zpřístupnění památky, která je předmětem projektu.</a:t>
                      </a:r>
                    </a:p>
                    <a:p>
                      <a:pPr algn="l">
                        <a:spcBef>
                          <a:spcPts val="600"/>
                        </a:spcBef>
                        <a:spcAft>
                          <a:spcPts val="0"/>
                        </a:spcAft>
                      </a:pPr>
                      <a:r>
                        <a:rPr lang="cs-CZ" sz="1400" dirty="0">
                          <a:effectLst/>
                          <a:latin typeface="+mn-lt"/>
                          <a:ea typeface="Times New Roman" panose="02020603050405020304" pitchFamily="18" charset="0"/>
                        </a:rPr>
                        <a:t>NE – Žadatel nepopsal ve Studii proveditelnosti plán zpřístupnění památky, která je předmětem projektu.</a:t>
                      </a:r>
                    </a:p>
                    <a:p>
                      <a:pPr algn="l">
                        <a:spcBef>
                          <a:spcPts val="600"/>
                        </a:spcBef>
                        <a:spcAft>
                          <a:spcPts val="0"/>
                        </a:spcAft>
                      </a:pPr>
                      <a:r>
                        <a:rPr lang="cs-CZ" sz="1400" dirty="0">
                          <a:effectLst/>
                          <a:latin typeface="+mn-lt"/>
                          <a:ea typeface="Times New Roman" panose="02020603050405020304" pitchFamily="18" charset="0"/>
                        </a:rPr>
                        <a:t>NERELEVANTNÍ – Projekt je zaměřen pouze na depozitář nebo na restaurátorské pracoviště.</a:t>
                      </a:r>
                    </a:p>
                  </a:txBody>
                  <a:tcPr marL="38100" marR="44450" marT="0" marB="0" anchor="ctr"/>
                </a:tc>
                <a:tc>
                  <a:txBody>
                    <a:bodyPr/>
                    <a:lstStyle/>
                    <a:p>
                      <a:pPr marL="342900" lvl="0" indent="-342900" algn="l">
                        <a:spcBef>
                          <a:spcPts val="600"/>
                        </a:spcBef>
                        <a:spcAft>
                          <a:spcPts val="0"/>
                        </a:spcAft>
                        <a:buFont typeface="Symbol" panose="05050102010706020507" pitchFamily="18" charset="2"/>
                        <a:buChar char=""/>
                        <a:tabLst>
                          <a:tab pos="3457575" algn="l"/>
                        </a:tabLst>
                      </a:pPr>
                      <a:r>
                        <a:rPr lang="cs-CZ" sz="1400" dirty="0">
                          <a:effectLst/>
                          <a:latin typeface="+mn-lt"/>
                          <a:ea typeface="Calibri" panose="020F0502020204030204" pitchFamily="34" charset="0"/>
                          <a:cs typeface="Arial" panose="020B0604020202020204" pitchFamily="34" charset="0"/>
                        </a:rPr>
                        <a:t>Studie proveditelnosti </a:t>
                      </a:r>
                      <a:endParaRPr lang="cs-CZ" sz="1400" dirty="0">
                        <a:effectLst/>
                        <a:latin typeface="+mn-lt"/>
                        <a:ea typeface="Calibri" panose="020F0502020204030204" pitchFamily="34" charset="0"/>
                        <a:cs typeface="Symbol" panose="05050102010706020507" pitchFamily="18" charset="2"/>
                      </a:endParaRPr>
                    </a:p>
                  </a:txBody>
                  <a:tcPr marL="41275" marR="44450" marT="0" marB="0" anchor="ctr"/>
                </a:tc>
                <a:extLst>
                  <a:ext uri="{0D108BD9-81ED-4DB2-BD59-A6C34878D82A}">
                    <a16:rowId xmlns:a16="http://schemas.microsoft.com/office/drawing/2014/main" val="2036055467"/>
                  </a:ext>
                </a:extLst>
              </a:tr>
            </a:tbl>
          </a:graphicData>
        </a:graphic>
      </p:graphicFrame>
    </p:spTree>
    <p:extLst>
      <p:ext uri="{BB962C8B-B14F-4D97-AF65-F5344CB8AC3E}">
        <p14:creationId xmlns:p14="http://schemas.microsoft.com/office/powerpoint/2010/main" val="39517164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2544692324"/>
              </p:ext>
            </p:extLst>
          </p:nvPr>
        </p:nvGraphicFramePr>
        <p:xfrm>
          <a:off x="585354" y="882026"/>
          <a:ext cx="11021292" cy="4946351"/>
        </p:xfrm>
        <a:graphic>
          <a:graphicData uri="http://schemas.openxmlformats.org/drawingml/2006/table">
            <a:tbl>
              <a:tblPr firstRow="1" bandRow="1">
                <a:tableStyleId>{5C22544A-7EE6-4342-B048-85BDC9FD1C3A}</a:tableStyleId>
              </a:tblPr>
              <a:tblGrid>
                <a:gridCol w="3915394">
                  <a:extLst>
                    <a:ext uri="{9D8B030D-6E8A-4147-A177-3AD203B41FA5}">
                      <a16:colId xmlns:a16="http://schemas.microsoft.com/office/drawing/2014/main" val="1047633654"/>
                    </a:ext>
                  </a:extLst>
                </a:gridCol>
                <a:gridCol w="5201392">
                  <a:extLst>
                    <a:ext uri="{9D8B030D-6E8A-4147-A177-3AD203B41FA5}">
                      <a16:colId xmlns:a16="http://schemas.microsoft.com/office/drawing/2014/main" val="1827414393"/>
                    </a:ext>
                  </a:extLst>
                </a:gridCol>
                <a:gridCol w="1904506">
                  <a:extLst>
                    <a:ext uri="{9D8B030D-6E8A-4147-A177-3AD203B41FA5}">
                      <a16:colId xmlns:a16="http://schemas.microsoft.com/office/drawing/2014/main" val="477111824"/>
                    </a:ext>
                  </a:extLst>
                </a:gridCol>
              </a:tblGrid>
              <a:tr h="581014">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2016286">
                <a:tc>
                  <a:txBody>
                    <a:bodyPr/>
                    <a:lstStyle/>
                    <a:p>
                      <a:pPr algn="l">
                        <a:spcBef>
                          <a:spcPts val="600"/>
                        </a:spcBef>
                        <a:spcAft>
                          <a:spcPts val="0"/>
                        </a:spcAft>
                      </a:pPr>
                      <a:r>
                        <a:rPr lang="cs-CZ" sz="1400" b="1" dirty="0">
                          <a:effectLst/>
                          <a:latin typeface="+mn-lt"/>
                          <a:ea typeface="Times New Roman" panose="02020603050405020304" pitchFamily="18" charset="0"/>
                        </a:rPr>
                        <a:t>Projekt není zaměřený na podporu komerčních zařízení definovaných výzvou. </a:t>
                      </a:r>
                      <a:endParaRPr lang="cs-CZ" sz="1400" dirty="0">
                        <a:effectLst/>
                        <a:latin typeface="+mn-lt"/>
                        <a:ea typeface="Times New Roman" panose="02020603050405020304" pitchFamily="18" charset="0"/>
                      </a:endParaRPr>
                    </a:p>
                  </a:txBody>
                  <a:tcPr marL="38100" marR="44450" marT="0" marB="0" anchor="ctr"/>
                </a:tc>
                <a:tc>
                  <a:txBody>
                    <a:bodyPr/>
                    <a:lstStyle/>
                    <a:p>
                      <a:pPr algn="l">
                        <a:spcBef>
                          <a:spcPts val="600"/>
                        </a:spcBef>
                        <a:spcAft>
                          <a:spcPts val="0"/>
                        </a:spcAft>
                      </a:pPr>
                      <a:r>
                        <a:rPr lang="cs-CZ" sz="1400" dirty="0">
                          <a:effectLst/>
                          <a:latin typeface="+mn-lt"/>
                          <a:ea typeface="Times New Roman" panose="02020603050405020304" pitchFamily="18" charset="0"/>
                        </a:rPr>
                        <a:t>ANO – Projekt není zaměřený na podporu komerčních zařízení, definovaných výzvou.</a:t>
                      </a:r>
                    </a:p>
                    <a:p>
                      <a:pPr algn="l">
                        <a:spcBef>
                          <a:spcPts val="600"/>
                        </a:spcBef>
                        <a:spcAft>
                          <a:spcPts val="0"/>
                        </a:spcAft>
                      </a:pPr>
                      <a:r>
                        <a:rPr lang="cs-CZ" sz="1400" dirty="0">
                          <a:effectLst/>
                          <a:latin typeface="+mn-lt"/>
                          <a:ea typeface="Times New Roman" panose="02020603050405020304" pitchFamily="18" charset="0"/>
                        </a:rPr>
                        <a:t>NE – Projekt je zaměřený na podporu komerčních zařízení, definovaných výzvou</a:t>
                      </a:r>
                      <a:r>
                        <a:rPr lang="cs-CZ" sz="1400" b="1" dirty="0">
                          <a:effectLst/>
                          <a:latin typeface="+mn-lt"/>
                          <a:ea typeface="Times New Roman" panose="02020603050405020304" pitchFamily="18" charset="0"/>
                        </a:rPr>
                        <a:t>.</a:t>
                      </a:r>
                      <a:endParaRPr lang="cs-CZ" sz="1400" dirty="0">
                        <a:effectLst/>
                        <a:latin typeface="+mn-lt"/>
                        <a:ea typeface="Times New Roman" panose="02020603050405020304" pitchFamily="18" charset="0"/>
                      </a:endParaRPr>
                    </a:p>
                  </a:txBody>
                  <a:tcPr marL="38100" marR="44450" marT="0" marB="0" anchor="ctr"/>
                </a:tc>
                <a:tc>
                  <a:txBody>
                    <a:bodyPr/>
                    <a:lstStyle/>
                    <a:p>
                      <a:pPr marL="342900" lvl="0" indent="-342900" algn="l">
                        <a:spcAft>
                          <a:spcPts val="0"/>
                        </a:spcAft>
                        <a:buSzPts val="750"/>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Symbol" panose="05050102010706020507" pitchFamily="18" charset="2"/>
                      </a:endParaRPr>
                    </a:p>
                    <a:p>
                      <a:pPr marL="342900" lvl="0" indent="-342900" algn="l">
                        <a:spcAft>
                          <a:spcPts val="0"/>
                        </a:spcAft>
                        <a:buSzPts val="750"/>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Studie proveditelnosti</a:t>
                      </a:r>
                      <a:endParaRPr lang="cs-CZ" sz="1400" dirty="0">
                        <a:effectLst/>
                        <a:latin typeface="+mn-lt"/>
                        <a:ea typeface="Calibri" panose="020F0502020204030204" pitchFamily="34" charset="0"/>
                        <a:cs typeface="Symbol" panose="05050102010706020507" pitchFamily="18" charset="2"/>
                      </a:endParaRPr>
                    </a:p>
                  </a:txBody>
                  <a:tcPr marL="41275" marR="44450" marT="0" marB="0" anchor="ctr"/>
                </a:tc>
                <a:extLst>
                  <a:ext uri="{0D108BD9-81ED-4DB2-BD59-A6C34878D82A}">
                    <a16:rowId xmlns:a16="http://schemas.microsoft.com/office/drawing/2014/main" val="1024228120"/>
                  </a:ext>
                </a:extLst>
              </a:tr>
              <a:tr h="2289985">
                <a:tc>
                  <a:txBody>
                    <a:bodyPr/>
                    <a:lstStyle/>
                    <a:p>
                      <a:pPr algn="l">
                        <a:spcBef>
                          <a:spcPts val="600"/>
                        </a:spcBef>
                        <a:spcAft>
                          <a:spcPts val="0"/>
                        </a:spcAft>
                      </a:pPr>
                      <a:r>
                        <a:rPr lang="cs-CZ" sz="1400" b="1" dirty="0">
                          <a:effectLst/>
                          <a:latin typeface="+mn-lt"/>
                          <a:ea typeface="Times New Roman" panose="02020603050405020304" pitchFamily="18" charset="0"/>
                        </a:rPr>
                        <a:t>Výstupy projektu jsou bezbariérově přístupné.</a:t>
                      </a:r>
                      <a:endParaRPr lang="cs-CZ" sz="1400" dirty="0">
                        <a:effectLst/>
                        <a:latin typeface="+mn-lt"/>
                        <a:ea typeface="Times New Roman" panose="02020603050405020304" pitchFamily="18" charset="0"/>
                      </a:endParaRPr>
                    </a:p>
                  </a:txBody>
                  <a:tcPr marL="38100" marR="44450" marT="0" marB="0" anchor="ctr"/>
                </a:tc>
                <a:tc>
                  <a:txBody>
                    <a:bodyPr/>
                    <a:lstStyle/>
                    <a:p>
                      <a:pPr algn="l">
                        <a:spcBef>
                          <a:spcPts val="600"/>
                        </a:spcBef>
                        <a:spcAft>
                          <a:spcPts val="0"/>
                        </a:spcAft>
                      </a:pPr>
                      <a:r>
                        <a:rPr lang="cs-CZ" sz="1400" dirty="0">
                          <a:effectLst/>
                          <a:latin typeface="+mn-lt"/>
                          <a:ea typeface="Times New Roman" panose="02020603050405020304" pitchFamily="18" charset="0"/>
                        </a:rPr>
                        <a:t> </a:t>
                      </a:r>
                    </a:p>
                    <a:p>
                      <a:pPr algn="l">
                        <a:spcBef>
                          <a:spcPts val="600"/>
                        </a:spcBef>
                        <a:spcAft>
                          <a:spcPts val="0"/>
                        </a:spcAft>
                      </a:pPr>
                      <a:r>
                        <a:rPr lang="cs-CZ" sz="1400" dirty="0">
                          <a:effectLst/>
                          <a:latin typeface="+mn-lt"/>
                          <a:ea typeface="Times New Roman" panose="02020603050405020304" pitchFamily="18" charset="0"/>
                        </a:rPr>
                        <a:t> </a:t>
                      </a:r>
                    </a:p>
                    <a:p>
                      <a:pPr algn="l">
                        <a:spcBef>
                          <a:spcPts val="600"/>
                        </a:spcBef>
                        <a:spcAft>
                          <a:spcPts val="0"/>
                        </a:spcAft>
                      </a:pPr>
                      <a:r>
                        <a:rPr lang="cs-CZ" sz="1400" dirty="0">
                          <a:effectLst/>
                          <a:latin typeface="+mn-lt"/>
                          <a:ea typeface="Times New Roman" panose="02020603050405020304" pitchFamily="18" charset="0"/>
                        </a:rPr>
                        <a:t>ANO – Výstupy projektu jsou bezbariérově přístupné.</a:t>
                      </a:r>
                    </a:p>
                    <a:p>
                      <a:pPr algn="l">
                        <a:spcBef>
                          <a:spcPts val="600"/>
                        </a:spcBef>
                        <a:spcAft>
                          <a:spcPts val="0"/>
                        </a:spcAft>
                      </a:pPr>
                      <a:r>
                        <a:rPr lang="cs-CZ" sz="1400" dirty="0">
                          <a:effectLst/>
                          <a:latin typeface="+mn-lt"/>
                          <a:ea typeface="Times New Roman" panose="02020603050405020304" pitchFamily="18" charset="0"/>
                        </a:rPr>
                        <a:t>NE – Výstupy projektu nejsou bezbariérově přístupné.</a:t>
                      </a:r>
                    </a:p>
                    <a:p>
                      <a:pPr algn="l">
                        <a:spcBef>
                          <a:spcPts val="600"/>
                        </a:spcBef>
                        <a:spcAft>
                          <a:spcPts val="0"/>
                        </a:spcAft>
                      </a:pPr>
                      <a:r>
                        <a:rPr lang="cs-CZ" sz="1400" dirty="0">
                          <a:effectLst/>
                          <a:latin typeface="+mn-lt"/>
                          <a:ea typeface="Times New Roman" panose="02020603050405020304" pitchFamily="18" charset="0"/>
                        </a:rPr>
                        <a:t>NERELEVANTNÍ – Památka neumožňuje technicky nebo z důvodu památkové ochrany bezbariérové zpřístupnění výstupů projektu.</a:t>
                      </a:r>
                    </a:p>
                    <a:p>
                      <a:pPr algn="l">
                        <a:spcBef>
                          <a:spcPts val="600"/>
                        </a:spcBef>
                        <a:spcAft>
                          <a:spcPts val="0"/>
                        </a:spcAft>
                      </a:pPr>
                      <a:r>
                        <a:rPr lang="cs-CZ" sz="1400" dirty="0">
                          <a:effectLst/>
                          <a:latin typeface="+mn-lt"/>
                          <a:ea typeface="Times New Roman" panose="02020603050405020304" pitchFamily="18" charset="0"/>
                        </a:rPr>
                        <a:t> </a:t>
                      </a:r>
                    </a:p>
                  </a:txBody>
                  <a:tcPr marL="38100" marR="44450" marT="0" marB="0" anchor="ctr"/>
                </a:tc>
                <a:tc>
                  <a:txBody>
                    <a:bodyPr/>
                    <a:lstStyle/>
                    <a:p>
                      <a:pPr marL="342900" lvl="0" indent="-342900" algn="l">
                        <a:spcAft>
                          <a:spcPts val="0"/>
                        </a:spcAft>
                        <a:buSzPts val="750"/>
                        <a:buFont typeface="Symbol" panose="05050102010706020507" pitchFamily="18" charset="2"/>
                        <a:buChar char=""/>
                      </a:pPr>
                      <a:r>
                        <a:rPr lang="cs-CZ" sz="1400" dirty="0">
                          <a:effectLst/>
                          <a:latin typeface="+mn-lt"/>
                          <a:ea typeface="Calibri" panose="020F0502020204030204" pitchFamily="34" charset="0"/>
                          <a:cs typeface="Arial" panose="020B0604020202020204" pitchFamily="34" charset="0"/>
                        </a:rPr>
                        <a:t>Studie proveditelnosti</a:t>
                      </a:r>
                      <a:endParaRPr lang="cs-CZ" sz="1400" dirty="0">
                        <a:effectLst/>
                        <a:latin typeface="+mn-lt"/>
                        <a:ea typeface="Calibri" panose="020F0502020204030204" pitchFamily="34" charset="0"/>
                        <a:cs typeface="Symbol" panose="05050102010706020507" pitchFamily="18" charset="2"/>
                      </a:endParaRPr>
                    </a:p>
                  </a:txBody>
                  <a:tcPr marL="41275" marR="44450" marT="0" marB="0" anchor="ctr"/>
                </a:tc>
                <a:extLst>
                  <a:ext uri="{0D108BD9-81ED-4DB2-BD59-A6C34878D82A}">
                    <a16:rowId xmlns:a16="http://schemas.microsoft.com/office/drawing/2014/main" val="2030959565"/>
                  </a:ext>
                </a:extLst>
              </a:tr>
            </a:tbl>
          </a:graphicData>
        </a:graphic>
      </p:graphicFrame>
    </p:spTree>
    <p:extLst>
      <p:ext uri="{BB962C8B-B14F-4D97-AF65-F5344CB8AC3E}">
        <p14:creationId xmlns:p14="http://schemas.microsoft.com/office/powerpoint/2010/main" val="29737645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7"/>
            <a:ext cx="10515600" cy="822406"/>
          </a:xfrm>
        </p:spPr>
        <p:txBody>
          <a:bodyPr>
            <a:normAutofit/>
          </a:bodyPr>
          <a:lstStyle/>
          <a:p>
            <a:pPr algn="ctr"/>
            <a:r>
              <a:rPr lang="cs-CZ" sz="2800" dirty="0"/>
              <a:t>Aktivita MUZEA</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nvPr>
        </p:nvGraphicFramePr>
        <p:xfrm>
          <a:off x="419098" y="1596389"/>
          <a:ext cx="11289971" cy="3049083"/>
        </p:xfrm>
        <a:graphic>
          <a:graphicData uri="http://schemas.openxmlformats.org/drawingml/2006/table">
            <a:tbl>
              <a:tblPr firstRow="1" bandRow="1">
                <a:tableStyleId>{5C22544A-7EE6-4342-B048-85BDC9FD1C3A}</a:tableStyleId>
              </a:tblPr>
              <a:tblGrid>
                <a:gridCol w="4414159">
                  <a:extLst>
                    <a:ext uri="{9D8B030D-6E8A-4147-A177-3AD203B41FA5}">
                      <a16:colId xmlns:a16="http://schemas.microsoft.com/office/drawing/2014/main" val="1047633654"/>
                    </a:ext>
                  </a:extLst>
                </a:gridCol>
                <a:gridCol w="4113383">
                  <a:extLst>
                    <a:ext uri="{9D8B030D-6E8A-4147-A177-3AD203B41FA5}">
                      <a16:colId xmlns:a16="http://schemas.microsoft.com/office/drawing/2014/main" val="1827414393"/>
                    </a:ext>
                  </a:extLst>
                </a:gridCol>
                <a:gridCol w="2762429">
                  <a:extLst>
                    <a:ext uri="{9D8B030D-6E8A-4147-A177-3AD203B41FA5}">
                      <a16:colId xmlns:a16="http://schemas.microsoft.com/office/drawing/2014/main" val="477111824"/>
                    </a:ext>
                  </a:extLst>
                </a:gridCol>
              </a:tblGrid>
              <a:tr h="653375">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2395708">
                <a:tc>
                  <a:txBody>
                    <a:bodyPr/>
                    <a:lstStyle/>
                    <a:p>
                      <a:pPr algn="just">
                        <a:lnSpc>
                          <a:spcPct val="130000"/>
                        </a:lnSpc>
                        <a:spcBef>
                          <a:spcPts val="600"/>
                        </a:spcBef>
                        <a:spcAft>
                          <a:spcPts val="0"/>
                        </a:spcAft>
                      </a:pPr>
                      <a:r>
                        <a:rPr lang="cs-CZ" sz="1400" b="1" kern="1200" dirty="0">
                          <a:solidFill>
                            <a:schemeClr val="dk1"/>
                          </a:solidFill>
                          <a:effectLst/>
                          <a:latin typeface="+mn-lt"/>
                          <a:ea typeface="+mn-ea"/>
                          <a:cs typeface="+mn-cs"/>
                        </a:rPr>
                        <a:t>Muzeum je zřizováno státem, krajem nebo obcí.</a:t>
                      </a:r>
                      <a:endParaRPr lang="cs-CZ" sz="1400" dirty="0">
                        <a:solidFill>
                          <a:schemeClr val="tx1"/>
                        </a:solidFill>
                        <a:effectLst/>
                        <a:latin typeface="+mn-lt"/>
                        <a:ea typeface="Calibri" panose="020F0502020204030204" pitchFamily="34" charset="0"/>
                        <a:cs typeface="Times New Roman" panose="02020603050405020304" pitchFamily="18" charset="0"/>
                      </a:endParaRPr>
                    </a:p>
                  </a:txBody>
                  <a:tcPr marL="38100" marR="44450" marT="0" marB="0" anchor="ctr"/>
                </a:tc>
                <a:tc>
                  <a:txBody>
                    <a:bodyPr/>
                    <a:lstStyle/>
                    <a:p>
                      <a:pPr algn="l">
                        <a:spcBef>
                          <a:spcPts val="600"/>
                        </a:spcBef>
                        <a:spcAft>
                          <a:spcPts val="0"/>
                        </a:spcAft>
                      </a:pPr>
                      <a:r>
                        <a:rPr lang="cs-CZ" sz="1400" dirty="0">
                          <a:effectLst/>
                          <a:latin typeface="Arial" panose="020B0604020202020204" pitchFamily="34" charset="0"/>
                          <a:ea typeface="Times New Roman" panose="02020603050405020304" pitchFamily="18" charset="0"/>
                        </a:rPr>
                        <a:t>ANO – Muzeum je zřizováno státem, krajem, nebo obcí.</a:t>
                      </a:r>
                    </a:p>
                    <a:p>
                      <a:pPr algn="l">
                        <a:spcBef>
                          <a:spcPts val="600"/>
                        </a:spcBef>
                        <a:spcAft>
                          <a:spcPts val="0"/>
                        </a:spcAft>
                      </a:pPr>
                      <a:r>
                        <a:rPr lang="cs-CZ" sz="1400" dirty="0">
                          <a:effectLst/>
                          <a:latin typeface="Arial" panose="020B0604020202020204" pitchFamily="34" charset="0"/>
                          <a:ea typeface="Times New Roman" panose="02020603050405020304" pitchFamily="18" charset="0"/>
                        </a:rPr>
                        <a:t>NE – Muzeum není zřizováno státem, krajem, obcí.</a:t>
                      </a:r>
                    </a:p>
                  </a:txBody>
                  <a:tcPr marL="38100" marR="44450" marT="0" marB="0" anchor="ctr"/>
                </a:tc>
                <a:tc>
                  <a:txBody>
                    <a:bodyPr/>
                    <a:lstStyle/>
                    <a:p>
                      <a:pPr marL="342900" lvl="0" indent="-342900" algn="l">
                        <a:spcAft>
                          <a:spcPts val="0"/>
                        </a:spcAft>
                        <a:buSzPts val="750"/>
                        <a:buFont typeface="Symbol" panose="05050102010706020507" pitchFamily="18" charset="2"/>
                        <a:buChar char=""/>
                      </a:pPr>
                      <a:r>
                        <a:rPr lang="cs-CZ" sz="1400" dirty="0">
                          <a:effectLst/>
                          <a:latin typeface="Arial" panose="020B0604020202020204" pitchFamily="34" charset="0"/>
                          <a:ea typeface="Times New Roman" panose="02020603050405020304" pitchFamily="18" charset="0"/>
                          <a:cs typeface="Arial" panose="020B0604020202020204" pitchFamily="34" charset="0"/>
                        </a:rPr>
                        <a:t>Zřizovací listina</a:t>
                      </a:r>
                      <a:endParaRPr lang="cs-CZ" sz="1400" dirty="0">
                        <a:effectLst/>
                        <a:latin typeface="Arial" panose="020B0604020202020204" pitchFamily="34" charset="0"/>
                        <a:ea typeface="Calibri" panose="020F0502020204030204" pitchFamily="34" charset="0"/>
                        <a:cs typeface="Symbol" panose="05050102010706020507" pitchFamily="18" charset="2"/>
                      </a:endParaRPr>
                    </a:p>
                    <a:p>
                      <a:pPr marL="342900" lvl="0" indent="-342900" algn="l">
                        <a:spcAft>
                          <a:spcPts val="0"/>
                        </a:spcAft>
                        <a:buSzPts val="750"/>
                        <a:buFont typeface="Symbol" panose="05050102010706020507" pitchFamily="18" charset="2"/>
                        <a:buChar char=""/>
                      </a:pPr>
                      <a:r>
                        <a:rPr lang="cs-CZ" sz="1400" dirty="0">
                          <a:effectLst/>
                          <a:latin typeface="Arial" panose="020B0604020202020204" pitchFamily="34" charset="0"/>
                          <a:ea typeface="Calibri" panose="020F0502020204030204" pitchFamily="34" charset="0"/>
                          <a:cs typeface="Arial" panose="020B0604020202020204" pitchFamily="34" charset="0"/>
                        </a:rPr>
                        <a:t>Studie proveditelnosti</a:t>
                      </a:r>
                      <a:endParaRPr lang="cs-CZ" sz="1400" dirty="0">
                        <a:effectLst/>
                        <a:latin typeface="Arial" panose="020B0604020202020204" pitchFamily="34" charset="0"/>
                        <a:ea typeface="Calibri" panose="020F0502020204030204" pitchFamily="34" charset="0"/>
                        <a:cs typeface="Symbol" panose="05050102010706020507" pitchFamily="18" charset="2"/>
                      </a:endParaRPr>
                    </a:p>
                  </a:txBody>
                  <a:tcPr marL="41275" marR="44450" marT="0" marB="0" anchor="ctr"/>
                </a:tc>
                <a:extLst>
                  <a:ext uri="{0D108BD9-81ED-4DB2-BD59-A6C34878D82A}">
                    <a16:rowId xmlns:a16="http://schemas.microsoft.com/office/drawing/2014/main" val="1024228120"/>
                  </a:ext>
                </a:extLst>
              </a:tr>
            </a:tbl>
          </a:graphicData>
        </a:graphic>
      </p:graphicFrame>
    </p:spTree>
    <p:extLst>
      <p:ext uri="{BB962C8B-B14F-4D97-AF65-F5344CB8AC3E}">
        <p14:creationId xmlns:p14="http://schemas.microsoft.com/office/powerpoint/2010/main" val="12349953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7"/>
            <a:ext cx="10515600" cy="822406"/>
          </a:xfrm>
        </p:spPr>
        <p:txBody>
          <a:bodyPr>
            <a:normAutofit/>
          </a:bodyPr>
          <a:lstStyle/>
          <a:p>
            <a:pPr algn="ctr"/>
            <a:r>
              <a:rPr lang="cs-CZ" sz="2800" dirty="0"/>
              <a:t>Aktivita KNIHOVNY</a:t>
            </a:r>
          </a:p>
        </p:txBody>
      </p:sp>
      <p:graphicFrame>
        <p:nvGraphicFramePr>
          <p:cNvPr id="5" name="Tabulka 5">
            <a:extLst>
              <a:ext uri="{FF2B5EF4-FFF2-40B4-BE49-F238E27FC236}">
                <a16:creationId xmlns:a16="http://schemas.microsoft.com/office/drawing/2014/main" id="{5F18BB00-A50D-462B-9B3F-C6958CB95A3C}"/>
              </a:ext>
            </a:extLst>
          </p:cNvPr>
          <p:cNvGraphicFramePr>
            <a:graphicFrameLocks noGrp="1"/>
          </p:cNvGraphicFramePr>
          <p:nvPr>
            <p:ph idx="1"/>
            <p:extLst>
              <p:ext uri="{D42A27DB-BD31-4B8C-83A1-F6EECF244321}">
                <p14:modId xmlns:p14="http://schemas.microsoft.com/office/powerpoint/2010/main" val="3382207124"/>
              </p:ext>
            </p:extLst>
          </p:nvPr>
        </p:nvGraphicFramePr>
        <p:xfrm>
          <a:off x="419098" y="1180753"/>
          <a:ext cx="11289971" cy="4890200"/>
        </p:xfrm>
        <a:graphic>
          <a:graphicData uri="http://schemas.openxmlformats.org/drawingml/2006/table">
            <a:tbl>
              <a:tblPr firstRow="1" bandRow="1">
                <a:tableStyleId>{5C22544A-7EE6-4342-B048-85BDC9FD1C3A}</a:tableStyleId>
              </a:tblPr>
              <a:tblGrid>
                <a:gridCol w="4414159">
                  <a:extLst>
                    <a:ext uri="{9D8B030D-6E8A-4147-A177-3AD203B41FA5}">
                      <a16:colId xmlns:a16="http://schemas.microsoft.com/office/drawing/2014/main" val="1047633654"/>
                    </a:ext>
                  </a:extLst>
                </a:gridCol>
                <a:gridCol w="4113383">
                  <a:extLst>
                    <a:ext uri="{9D8B030D-6E8A-4147-A177-3AD203B41FA5}">
                      <a16:colId xmlns:a16="http://schemas.microsoft.com/office/drawing/2014/main" val="1827414393"/>
                    </a:ext>
                  </a:extLst>
                </a:gridCol>
                <a:gridCol w="2762429">
                  <a:extLst>
                    <a:ext uri="{9D8B030D-6E8A-4147-A177-3AD203B41FA5}">
                      <a16:colId xmlns:a16="http://schemas.microsoft.com/office/drawing/2014/main" val="477111824"/>
                    </a:ext>
                  </a:extLst>
                </a:gridCol>
              </a:tblGrid>
              <a:tr h="628551">
                <a:tc>
                  <a:txBody>
                    <a:bodyPr/>
                    <a:lstStyle/>
                    <a:p>
                      <a:pPr algn="ctr"/>
                      <a:r>
                        <a:rPr lang="cs-CZ" sz="1800" b="1" kern="1200" dirty="0">
                          <a:solidFill>
                            <a:schemeClr val="lt1"/>
                          </a:solidFill>
                          <a:effectLst/>
                          <a:latin typeface="+mn-lt"/>
                          <a:ea typeface="+mn-ea"/>
                          <a:cs typeface="+mn-cs"/>
                        </a:rPr>
                        <a:t>Název kritéria</a:t>
                      </a:r>
                      <a:endParaRPr lang="cs-CZ" dirty="0"/>
                    </a:p>
                  </a:txBody>
                  <a:tcPr/>
                </a:tc>
                <a:tc>
                  <a:txBody>
                    <a:bodyPr/>
                    <a:lstStyle/>
                    <a:p>
                      <a:pPr algn="ctr"/>
                      <a:r>
                        <a:rPr lang="cs-CZ" sz="1800" b="1" kern="1200" dirty="0">
                          <a:solidFill>
                            <a:schemeClr val="lt1"/>
                          </a:solidFill>
                          <a:effectLst/>
                          <a:latin typeface="+mn-lt"/>
                          <a:ea typeface="+mn-ea"/>
                          <a:cs typeface="+mn-cs"/>
                        </a:rPr>
                        <a:t>Způsob hodnocení (ANO/NE/NERELEVANTNÍ)</a:t>
                      </a:r>
                      <a:endParaRPr lang="cs-CZ" dirty="0"/>
                    </a:p>
                  </a:txBody>
                  <a:tcPr/>
                </a:tc>
                <a:tc>
                  <a:txBody>
                    <a:bodyPr/>
                    <a:lstStyle/>
                    <a:p>
                      <a:pPr algn="ctr"/>
                      <a:r>
                        <a:rPr lang="cs-CZ" sz="1800" b="1" kern="1200" dirty="0">
                          <a:solidFill>
                            <a:schemeClr val="lt1"/>
                          </a:solidFill>
                          <a:effectLst/>
                          <a:latin typeface="+mn-lt"/>
                          <a:ea typeface="+mn-ea"/>
                          <a:cs typeface="+mn-cs"/>
                        </a:rPr>
                        <a:t>Referenční dokument</a:t>
                      </a:r>
                      <a:endParaRPr lang="cs-CZ" dirty="0"/>
                    </a:p>
                  </a:txBody>
                  <a:tcPr/>
                </a:tc>
                <a:extLst>
                  <a:ext uri="{0D108BD9-81ED-4DB2-BD59-A6C34878D82A}">
                    <a16:rowId xmlns:a16="http://schemas.microsoft.com/office/drawing/2014/main" val="3678647931"/>
                  </a:ext>
                </a:extLst>
              </a:tr>
              <a:tr h="2473689">
                <a:tc>
                  <a:txBody>
                    <a:bodyPr/>
                    <a:lstStyle/>
                    <a:p>
                      <a:pPr algn="just">
                        <a:spcBef>
                          <a:spcPts val="600"/>
                        </a:spcBef>
                        <a:spcAft>
                          <a:spcPts val="800"/>
                        </a:spcAft>
                      </a:pPr>
                      <a:r>
                        <a:rPr lang="cs-CZ" sz="1400" b="1" dirty="0">
                          <a:effectLst/>
                          <a:latin typeface="+mn-lt"/>
                          <a:ea typeface="Times New Roman" panose="02020603050405020304" pitchFamily="18" charset="0"/>
                        </a:rPr>
                        <a:t>Projekt je zaměřen na jednu z následujících kategorií knihoven:</a:t>
                      </a:r>
                      <a:endParaRPr lang="cs-CZ" sz="1400" dirty="0">
                        <a:effectLst/>
                        <a:latin typeface="+mn-lt"/>
                        <a:ea typeface="Times New Roman" panose="02020603050405020304" pitchFamily="18" charset="0"/>
                      </a:endParaRPr>
                    </a:p>
                    <a:p>
                      <a:pPr marL="342900" lvl="0" indent="-342900" algn="l">
                        <a:spcAft>
                          <a:spcPts val="80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knihovny vykonávající a zajišťující regionální funkce</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80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základní knihovny provozované obcí s počtem obyvatel 10 000 a výše</a:t>
                      </a:r>
                      <a:endParaRPr lang="cs-CZ" sz="1400" dirty="0">
                        <a:effectLst/>
                        <a:latin typeface="+mn-lt"/>
                        <a:ea typeface="Calibri" panose="020F0502020204030204" pitchFamily="34" charset="0"/>
                        <a:cs typeface="Times New Roman" panose="02020603050405020304" pitchFamily="18" charset="0"/>
                      </a:endParaRPr>
                    </a:p>
                    <a:p>
                      <a:pPr marL="342900" lvl="0" indent="-342900" algn="l">
                        <a:spcAft>
                          <a:spcPts val="800"/>
                        </a:spcAft>
                        <a:buFont typeface="Symbol" panose="05050102010706020507" pitchFamily="18" charset="2"/>
                        <a:buChar char=""/>
                      </a:pPr>
                      <a:r>
                        <a:rPr lang="cs-CZ" sz="1400" b="1" dirty="0">
                          <a:effectLst/>
                          <a:latin typeface="+mn-lt"/>
                          <a:ea typeface="Calibri" panose="020F0502020204030204" pitchFamily="34" charset="0"/>
                          <a:cs typeface="Times New Roman" panose="02020603050405020304" pitchFamily="18" charset="0"/>
                        </a:rPr>
                        <a:t>základní knihovny se specializovaným knihovním fondem</a:t>
                      </a:r>
                      <a:endParaRPr lang="cs-CZ" sz="1400" dirty="0">
                        <a:effectLst/>
                        <a:latin typeface="+mn-lt"/>
                        <a:ea typeface="Calibri" panose="020F0502020204030204" pitchFamily="34" charset="0"/>
                        <a:cs typeface="Times New Roman" panose="02020603050405020304" pitchFamily="18" charset="0"/>
                      </a:endParaRPr>
                    </a:p>
                  </a:txBody>
                  <a:tcPr marL="38100" marR="44450" marT="0" marB="0" anchor="ctr"/>
                </a:tc>
                <a:tc>
                  <a:txBody>
                    <a:bodyPr/>
                    <a:lstStyle/>
                    <a:p>
                      <a:pPr algn="l">
                        <a:spcBef>
                          <a:spcPts val="600"/>
                        </a:spcBef>
                        <a:spcAft>
                          <a:spcPts val="0"/>
                        </a:spcAft>
                      </a:pPr>
                      <a:r>
                        <a:rPr lang="cs-CZ" sz="1400" dirty="0">
                          <a:effectLst/>
                          <a:latin typeface="+mn-lt"/>
                          <a:ea typeface="Times New Roman" panose="02020603050405020304" pitchFamily="18" charset="0"/>
                        </a:rPr>
                        <a:t>ANO – Projekt je zaměřen na některou z uvedených kategorií knihoven – knihovny vykonávající a zajišťující regionální funkce, základní knihovny provozované obcí s počtem obyvatel 10 000 a výše, základní knihovny se specializovaným knihovním fondem.</a:t>
                      </a:r>
                    </a:p>
                    <a:p>
                      <a:pPr algn="l">
                        <a:spcBef>
                          <a:spcPts val="600"/>
                        </a:spcBef>
                        <a:spcAft>
                          <a:spcPts val="0"/>
                        </a:spcAft>
                      </a:pPr>
                      <a:r>
                        <a:rPr lang="cs-CZ" sz="1400" dirty="0">
                          <a:effectLst/>
                          <a:latin typeface="+mn-lt"/>
                          <a:ea typeface="Times New Roman" panose="02020603050405020304" pitchFamily="18" charset="0"/>
                        </a:rPr>
                        <a:t>NE – Projekt není zaměřen na knihovnu z uvedených kategorií.</a:t>
                      </a:r>
                    </a:p>
                  </a:txBody>
                  <a:tcPr marL="38100" marR="44450" marT="0" marB="0" anchor="ctr"/>
                </a:tc>
                <a:tc>
                  <a:txBody>
                    <a:bodyPr/>
                    <a:lstStyle/>
                    <a:p>
                      <a:pPr marL="342900" lvl="0" indent="-342900" algn="l">
                        <a:spcBef>
                          <a:spcPts val="600"/>
                        </a:spcBef>
                        <a:spcAft>
                          <a:spcPts val="0"/>
                        </a:spcAft>
                        <a:buFont typeface="Symbol" panose="05050102010706020507" pitchFamily="18" charset="2"/>
                        <a:buChar char=""/>
                        <a:tabLst>
                          <a:tab pos="3457575" algn="l"/>
                        </a:tabLst>
                      </a:pPr>
                      <a:r>
                        <a:rPr lang="cs-CZ" sz="1400" dirty="0">
                          <a:effectLst/>
                          <a:latin typeface="+mn-lt"/>
                          <a:ea typeface="Calibri" panose="020F0502020204030204" pitchFamily="34" charset="0"/>
                          <a:cs typeface="Arial" panose="020B0604020202020204" pitchFamily="34" charset="0"/>
                        </a:rPr>
                        <a:t>Žádost o podporu</a:t>
                      </a:r>
                    </a:p>
                    <a:p>
                      <a:pPr marL="342900" lvl="0" indent="-342900" algn="l">
                        <a:spcBef>
                          <a:spcPts val="600"/>
                        </a:spcBef>
                        <a:spcAft>
                          <a:spcPts val="0"/>
                        </a:spcAft>
                        <a:buFont typeface="Symbol" panose="05050102010706020507" pitchFamily="18" charset="2"/>
                        <a:buChar char=""/>
                        <a:tabLst>
                          <a:tab pos="3457575" algn="l"/>
                        </a:tabLst>
                      </a:pPr>
                      <a:r>
                        <a:rPr lang="cs-CZ" sz="1400" dirty="0">
                          <a:effectLst/>
                          <a:latin typeface="+mn-lt"/>
                          <a:ea typeface="Calibri" panose="020F0502020204030204" pitchFamily="34" charset="0"/>
                          <a:cs typeface="Times New Roman" panose="02020603050405020304" pitchFamily="18" charset="0"/>
                        </a:rPr>
                        <a:t>Seznam knihoven </a:t>
                      </a:r>
                      <a:r>
                        <a:rPr lang="cs-CZ" sz="1400" dirty="0" err="1">
                          <a:effectLst/>
                          <a:latin typeface="+mn-lt"/>
                          <a:ea typeface="Calibri" panose="020F0502020204030204" pitchFamily="34" charset="0"/>
                          <a:cs typeface="Times New Roman" panose="02020603050405020304" pitchFamily="18" charset="0"/>
                        </a:rPr>
                        <a:t>podporovatelných</a:t>
                      </a:r>
                      <a:r>
                        <a:rPr lang="cs-CZ" sz="1400" dirty="0">
                          <a:effectLst/>
                          <a:latin typeface="+mn-lt"/>
                          <a:ea typeface="Calibri" panose="020F0502020204030204" pitchFamily="34" charset="0"/>
                          <a:cs typeface="Times New Roman" panose="02020603050405020304" pitchFamily="18" charset="0"/>
                        </a:rPr>
                        <a:t> z IROP</a:t>
                      </a:r>
                    </a:p>
                  </a:txBody>
                  <a:tcPr marL="41275" marR="44450" marT="0" marB="0" anchor="ctr"/>
                </a:tc>
                <a:extLst>
                  <a:ext uri="{0D108BD9-81ED-4DB2-BD59-A6C34878D82A}">
                    <a16:rowId xmlns:a16="http://schemas.microsoft.com/office/drawing/2014/main" val="1024228120"/>
                  </a:ext>
                </a:extLst>
              </a:tr>
              <a:tr h="1776431">
                <a:tc>
                  <a:txBody>
                    <a:bodyPr/>
                    <a:lstStyle/>
                    <a:p>
                      <a:pPr algn="just">
                        <a:spcBef>
                          <a:spcPts val="600"/>
                        </a:spcBef>
                        <a:spcAft>
                          <a:spcPts val="800"/>
                        </a:spcAft>
                      </a:pPr>
                      <a:r>
                        <a:rPr lang="cs-CZ" sz="1400" b="1" dirty="0">
                          <a:effectLst/>
                          <a:latin typeface="+mn-lt"/>
                          <a:ea typeface="Times New Roman" panose="02020603050405020304" pitchFamily="18" charset="0"/>
                        </a:rPr>
                        <a:t>Knihovna je zřízena obcí.</a:t>
                      </a:r>
                      <a:endParaRPr lang="cs-CZ" sz="1400" dirty="0">
                        <a:effectLst/>
                        <a:latin typeface="+mn-lt"/>
                        <a:ea typeface="Times New Roman" panose="02020603050405020304" pitchFamily="18" charset="0"/>
                      </a:endParaRPr>
                    </a:p>
                  </a:txBody>
                  <a:tcPr marL="38100" marR="44450" marT="0" marB="0" anchor="ctr"/>
                </a:tc>
                <a:tc>
                  <a:txBody>
                    <a:bodyPr/>
                    <a:lstStyle/>
                    <a:p>
                      <a:pPr algn="l">
                        <a:spcBef>
                          <a:spcPts val="600"/>
                        </a:spcBef>
                        <a:spcAft>
                          <a:spcPts val="0"/>
                        </a:spcAft>
                      </a:pPr>
                      <a:r>
                        <a:rPr lang="cs-CZ" sz="1400" dirty="0">
                          <a:effectLst/>
                          <a:latin typeface="+mn-lt"/>
                          <a:ea typeface="Times New Roman" panose="02020603050405020304" pitchFamily="18" charset="0"/>
                        </a:rPr>
                        <a:t>ANO – Knihovna je zřízena obcí.</a:t>
                      </a:r>
                    </a:p>
                    <a:p>
                      <a:pPr algn="l">
                        <a:spcBef>
                          <a:spcPts val="600"/>
                        </a:spcBef>
                        <a:spcAft>
                          <a:spcPts val="0"/>
                        </a:spcAft>
                      </a:pPr>
                      <a:r>
                        <a:rPr lang="cs-CZ" sz="1400" dirty="0">
                          <a:effectLst/>
                          <a:latin typeface="+mn-lt"/>
                          <a:ea typeface="Times New Roman" panose="02020603050405020304" pitchFamily="18" charset="0"/>
                        </a:rPr>
                        <a:t>NE – Knihovna není zřízena obcí.</a:t>
                      </a:r>
                    </a:p>
                    <a:p>
                      <a:pPr algn="l">
                        <a:spcBef>
                          <a:spcPts val="600"/>
                        </a:spcBef>
                        <a:spcAft>
                          <a:spcPts val="0"/>
                        </a:spcAft>
                      </a:pPr>
                      <a:r>
                        <a:rPr lang="cs-CZ" sz="1400" dirty="0">
                          <a:effectLst/>
                          <a:latin typeface="+mn-lt"/>
                          <a:ea typeface="Times New Roman" panose="02020603050405020304" pitchFamily="18" charset="0"/>
                        </a:rPr>
                        <a:t>NERELEVANTNÍ – Jedná se o knihovnu se specializovaným knihovním fondem.</a:t>
                      </a:r>
                    </a:p>
                  </a:txBody>
                  <a:tcPr marL="38100" marR="44450" marT="0" marB="0" anchor="ctr"/>
                </a:tc>
                <a:tc>
                  <a:txBody>
                    <a:bodyPr/>
                    <a:lstStyle/>
                    <a:p>
                      <a:pPr marL="342900" lvl="0" indent="-342900" algn="l">
                        <a:spcBef>
                          <a:spcPts val="600"/>
                        </a:spcBef>
                        <a:spcAft>
                          <a:spcPts val="0"/>
                        </a:spcAft>
                        <a:buFont typeface="Symbol" panose="05050102010706020507" pitchFamily="18" charset="2"/>
                        <a:buChar char=""/>
                        <a:tabLst>
                          <a:tab pos="3457575" algn="l"/>
                        </a:tabLst>
                      </a:pPr>
                      <a:r>
                        <a:rPr lang="cs-CZ" sz="1400" dirty="0">
                          <a:effectLst/>
                          <a:latin typeface="+mn-lt"/>
                          <a:ea typeface="Calibri" panose="020F0502020204030204" pitchFamily="34" charset="0"/>
                          <a:cs typeface="Arial" panose="020B0604020202020204" pitchFamily="34" charset="0"/>
                        </a:rPr>
                        <a:t>Žádost o podporu</a:t>
                      </a:r>
                      <a:endParaRPr lang="cs-CZ" sz="1400" dirty="0">
                        <a:effectLst/>
                        <a:latin typeface="+mn-lt"/>
                        <a:ea typeface="Calibri" panose="020F0502020204030204" pitchFamily="34" charset="0"/>
                        <a:cs typeface="Symbol" panose="05050102010706020507" pitchFamily="18" charset="2"/>
                      </a:endParaRPr>
                    </a:p>
                    <a:p>
                      <a:pPr marL="342900" lvl="0" indent="-342900" algn="l">
                        <a:spcBef>
                          <a:spcPts val="600"/>
                        </a:spcBef>
                        <a:spcAft>
                          <a:spcPts val="0"/>
                        </a:spcAft>
                        <a:buFont typeface="Symbol" panose="05050102010706020507" pitchFamily="18" charset="2"/>
                        <a:buChar char=""/>
                        <a:tabLst>
                          <a:tab pos="3457575" algn="l"/>
                        </a:tabLst>
                      </a:pPr>
                      <a:r>
                        <a:rPr lang="cs-CZ" sz="1400" dirty="0">
                          <a:effectLst/>
                          <a:latin typeface="+mn-lt"/>
                          <a:ea typeface="Calibri" panose="020F0502020204030204" pitchFamily="34" charset="0"/>
                          <a:cs typeface="Arial" panose="020B0604020202020204" pitchFamily="34" charset="0"/>
                        </a:rPr>
                        <a:t>Studie proveditelnosti</a:t>
                      </a:r>
                      <a:endParaRPr lang="cs-CZ" sz="1400" dirty="0">
                        <a:effectLst/>
                        <a:latin typeface="+mn-lt"/>
                        <a:ea typeface="Calibri" panose="020F0502020204030204" pitchFamily="34" charset="0"/>
                        <a:cs typeface="Symbol" panose="05050102010706020507" pitchFamily="18" charset="2"/>
                      </a:endParaRPr>
                    </a:p>
                  </a:txBody>
                  <a:tcPr marL="41275" marR="44450" marT="0" marB="0" anchor="ctr"/>
                </a:tc>
                <a:extLst>
                  <a:ext uri="{0D108BD9-81ED-4DB2-BD59-A6C34878D82A}">
                    <a16:rowId xmlns:a16="http://schemas.microsoft.com/office/drawing/2014/main" val="3637730382"/>
                  </a:ext>
                </a:extLst>
              </a:tr>
            </a:tbl>
          </a:graphicData>
        </a:graphic>
      </p:graphicFrame>
    </p:spTree>
    <p:extLst>
      <p:ext uri="{BB962C8B-B14F-4D97-AF65-F5344CB8AC3E}">
        <p14:creationId xmlns:p14="http://schemas.microsoft.com/office/powerpoint/2010/main" val="6553714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507FC-7B56-44B0-9B83-A7EF8DED7E0B}"/>
              </a:ext>
            </a:extLst>
          </p:cNvPr>
          <p:cNvSpPr>
            <a:spLocks noGrp="1"/>
          </p:cNvSpPr>
          <p:nvPr>
            <p:ph type="title"/>
          </p:nvPr>
        </p:nvSpPr>
        <p:spPr>
          <a:xfrm>
            <a:off x="838200" y="365126"/>
            <a:ext cx="10515600" cy="1024288"/>
          </a:xfrm>
        </p:spPr>
        <p:txBody>
          <a:bodyPr>
            <a:normAutofit/>
          </a:bodyPr>
          <a:lstStyle/>
          <a:p>
            <a:pPr algn="ctr"/>
            <a:r>
              <a:rPr lang="cs-CZ" dirty="0"/>
              <a:t> </a:t>
            </a:r>
          </a:p>
        </p:txBody>
      </p:sp>
      <p:sp>
        <p:nvSpPr>
          <p:cNvPr id="6" name="Zástupný obsah 5">
            <a:extLst>
              <a:ext uri="{FF2B5EF4-FFF2-40B4-BE49-F238E27FC236}">
                <a16:creationId xmlns:a16="http://schemas.microsoft.com/office/drawing/2014/main" id="{6ACF3B1E-FAA2-4426-89F6-063C5F994AF2}"/>
              </a:ext>
            </a:extLst>
          </p:cNvPr>
          <p:cNvSpPr>
            <a:spLocks noGrp="1"/>
          </p:cNvSpPr>
          <p:nvPr>
            <p:ph idx="1"/>
          </p:nvPr>
        </p:nvSpPr>
        <p:spPr>
          <a:xfrm>
            <a:off x="838200" y="1552087"/>
            <a:ext cx="10515600" cy="4351338"/>
          </a:xfrm>
        </p:spPr>
        <p:txBody>
          <a:bodyPr/>
          <a:lstStyle/>
          <a:p>
            <a:pPr>
              <a:buFont typeface="Arial" panose="020B0604020202020204" pitchFamily="34" charset="0"/>
              <a:buChar char="•"/>
            </a:pPr>
            <a:endParaRPr lang="cs-CZ" dirty="0"/>
          </a:p>
          <a:p>
            <a:pPr>
              <a:buFont typeface="Arial" panose="020B0604020202020204" pitchFamily="34" charset="0"/>
              <a:buChar char="•"/>
            </a:pPr>
            <a:r>
              <a:rPr lang="cs-CZ" dirty="0"/>
              <a:t>všechna kritéria jsou totožná jako pro individuální projekty</a:t>
            </a:r>
          </a:p>
          <a:p>
            <a:pPr>
              <a:buFont typeface="Arial" panose="020B0604020202020204" pitchFamily="34" charset="0"/>
              <a:buChar char="•"/>
            </a:pPr>
            <a:r>
              <a:rPr lang="cs-CZ" dirty="0"/>
              <a:t>výjimkou je pouze SC 4.4 v aktivitě Památky, kde je pro ITI vytvořeno vlastní kritérium</a:t>
            </a:r>
          </a:p>
        </p:txBody>
      </p:sp>
      <p:sp>
        <p:nvSpPr>
          <p:cNvPr id="8" name="Nadpis 1">
            <a:extLst>
              <a:ext uri="{FF2B5EF4-FFF2-40B4-BE49-F238E27FC236}">
                <a16:creationId xmlns:a16="http://schemas.microsoft.com/office/drawing/2014/main" id="{93F507FC-7B56-44B0-9B83-A7EF8DED7E0B}"/>
              </a:ext>
            </a:extLst>
          </p:cNvPr>
          <p:cNvSpPr txBox="1">
            <a:spLocks/>
          </p:cNvSpPr>
          <p:nvPr/>
        </p:nvSpPr>
        <p:spPr>
          <a:xfrm>
            <a:off x="990600" y="517526"/>
            <a:ext cx="10515600" cy="1024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a:t> </a:t>
            </a:r>
            <a:endParaRPr lang="cs-CZ" dirty="0"/>
          </a:p>
        </p:txBody>
      </p:sp>
      <p:sp>
        <p:nvSpPr>
          <p:cNvPr id="9" name="Nadpis 1">
            <a:extLst>
              <a:ext uri="{FF2B5EF4-FFF2-40B4-BE49-F238E27FC236}">
                <a16:creationId xmlns:a16="http://schemas.microsoft.com/office/drawing/2014/main" id="{93F507FC-7B56-44B0-9B83-A7EF8DED7E0B}"/>
              </a:ext>
            </a:extLst>
          </p:cNvPr>
          <p:cNvSpPr txBox="1">
            <a:spLocks/>
          </p:cNvSpPr>
          <p:nvPr/>
        </p:nvSpPr>
        <p:spPr>
          <a:xfrm>
            <a:off x="1143000" y="669926"/>
            <a:ext cx="10515600" cy="1024288"/>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cs-CZ" dirty="0"/>
              <a:t>Specifická kritéria přijatelnosti pro integrované projekty ITI</a:t>
            </a:r>
          </a:p>
        </p:txBody>
      </p:sp>
    </p:spTree>
    <p:extLst>
      <p:ext uri="{BB962C8B-B14F-4D97-AF65-F5344CB8AC3E}">
        <p14:creationId xmlns:p14="http://schemas.microsoft.com/office/powerpoint/2010/main" val="4031955044"/>
      </p:ext>
    </p:extLst>
  </p:cSld>
  <p:clrMapOvr>
    <a:masterClrMapping/>
  </p:clrMapOvr>
</p:sld>
</file>

<file path=ppt/theme/theme1.xml><?xml version="1.0" encoding="utf-8"?>
<a:theme xmlns:a="http://schemas.openxmlformats.org/drawingml/2006/main" name="Motiv Office">
  <a:themeElements>
    <a:clrScheme name="Vlastní 11">
      <a:dk1>
        <a:srgbClr val="000000"/>
      </a:dk1>
      <a:lt1>
        <a:srgbClr val="FFFFFF"/>
      </a:lt1>
      <a:dk2>
        <a:srgbClr val="44546A"/>
      </a:dk2>
      <a:lt2>
        <a:srgbClr val="E7E6E6"/>
      </a:lt2>
      <a:accent1>
        <a:srgbClr val="164193"/>
      </a:accent1>
      <a:accent2>
        <a:srgbClr val="4769A8"/>
      </a:accent2>
      <a:accent3>
        <a:srgbClr val="7590BF"/>
      </a:accent3>
      <a:accent4>
        <a:srgbClr val="A3B3D2"/>
      </a:accent4>
      <a:accent5>
        <a:srgbClr val="D1DAEB"/>
      </a:accent5>
      <a:accent6>
        <a:srgbClr val="E8ECF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1404</TotalTime>
  <Words>15955</Words>
  <Application>Microsoft Office PowerPoint</Application>
  <PresentationFormat>Širokoúhlá obrazovka</PresentationFormat>
  <Paragraphs>1716</Paragraphs>
  <Slides>127</Slides>
  <Notes>63</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1</vt:i4>
      </vt:variant>
      <vt:variant>
        <vt:lpstr>Nadpisy snímků</vt:lpstr>
      </vt:variant>
      <vt:variant>
        <vt:i4>127</vt:i4>
      </vt:variant>
    </vt:vector>
  </HeadingPairs>
  <TitlesOfParts>
    <vt:vector size="133" baseType="lpstr">
      <vt:lpstr>Arial</vt:lpstr>
      <vt:lpstr>Calibri</vt:lpstr>
      <vt:lpstr>Courier New</vt:lpstr>
      <vt:lpstr>Symbol</vt:lpstr>
      <vt:lpstr>Motiv Office</vt:lpstr>
      <vt:lpstr>Microsoft Visio Drawing</vt:lpstr>
      <vt:lpstr>1. řádné zasedání  Monitorovacího výboru IROP 2021-2027</vt:lpstr>
      <vt:lpstr> 1. Představení Statutu, Etického kodexu a nově zastoupených organizací v MV IROP</vt:lpstr>
      <vt:lpstr>Statut MV IROP</vt:lpstr>
      <vt:lpstr>Etický kodex MV IROP</vt:lpstr>
      <vt:lpstr>Nově zastoupené organizace v MV IROP</vt:lpstr>
      <vt:lpstr> 2. Projednání a schválení Jednacího řádu MV IROP 2021-2027</vt:lpstr>
      <vt:lpstr>Jednací řád MV IROP</vt:lpstr>
      <vt:lpstr>Jednací řád MV IROP – základní termíny</vt:lpstr>
      <vt:lpstr> 3. Projednání programu 1. zasedání MV IROP 2021-2027</vt:lpstr>
      <vt:lpstr>PROGRAM</vt:lpstr>
      <vt:lpstr>4. Úvodní slovo předsedy MV IROP 2021-2027</vt:lpstr>
      <vt:lpstr>Příprava Programového dokumentu IROP 2021 - 2027</vt:lpstr>
      <vt:lpstr>Přípravné výbory IROP 2021 - 2027</vt:lpstr>
      <vt:lpstr>Roadshow IROP 2021-2027</vt:lpstr>
      <vt:lpstr>IROP tour Centrum pro regionální rozvoj České republiky</vt:lpstr>
      <vt:lpstr>Konzultační servis IROP</vt:lpstr>
      <vt:lpstr>Prezentace aplikace PowerPoint</vt:lpstr>
      <vt:lpstr>Prezentace aplikace PowerPoint</vt:lpstr>
      <vt:lpstr>Prezentace aplikace PowerPoint</vt:lpstr>
      <vt:lpstr>5. Úvodní slovo zástupce Evropské komise</vt:lpstr>
      <vt:lpstr>Prezentace aplikace PowerPoint</vt:lpstr>
      <vt:lpstr>Prezentace aplikace PowerPoint</vt:lpstr>
      <vt:lpstr>1.  2021-2027: monitoring committee</vt:lpstr>
      <vt:lpstr>Regulatory references</vt:lpstr>
      <vt:lpstr>Regulatory functions of the monitoring committee –  Points to be discussed (1) </vt:lpstr>
      <vt:lpstr>2.  2021-2027 Selection criteria</vt:lpstr>
      <vt:lpstr>Selection criteria – new features</vt:lpstr>
      <vt:lpstr>Selection criteria – new features</vt:lpstr>
      <vt:lpstr>Selection criteria – new features</vt:lpstr>
      <vt:lpstr>Thank you </vt:lpstr>
      <vt:lpstr> 6. Představení systému schvalování v IROP 2021 – 2027</vt:lpstr>
      <vt:lpstr>Systém schvalování projektů v IROP </vt:lpstr>
      <vt:lpstr>Systém schvalování projektů v IROP </vt:lpstr>
      <vt:lpstr>Fáze procesu schvalování žádostí o podporu v IROP</vt:lpstr>
      <vt:lpstr>Charakter výzev v IROP</vt:lpstr>
      <vt:lpstr>Charakter výzev v IROP</vt:lpstr>
      <vt:lpstr>Kontrola přijatelnosti a formálních náležitostí </vt:lpstr>
      <vt:lpstr>Kontrola přijatelnosti a formálních náležitostí</vt:lpstr>
      <vt:lpstr>Ex-ante analýza rizik</vt:lpstr>
      <vt:lpstr>Ex-ante kontrola</vt:lpstr>
      <vt:lpstr>Výběr projektů</vt:lpstr>
      <vt:lpstr>Výběr projektů</vt:lpstr>
      <vt:lpstr>Žádost o přezkum výsledku hodnocení</vt:lpstr>
      <vt:lpstr>Integrované nástroje a hlavní rozdíly proti individuálním projektům</vt:lpstr>
      <vt:lpstr>Doplnění verze předložené na 0. MV IROP</vt:lpstr>
      <vt:lpstr>Doplnění verze předložené na 0. MV IROP</vt:lpstr>
      <vt:lpstr> 7. Obecná kritéria přijatelnosti a formálních náležitostí; Specifická kritéria přijatelnosti </vt:lpstr>
      <vt:lpstr> Hodnotící kritéria IROP</vt:lpstr>
      <vt:lpstr>Obecná kritéria přijatelnosti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Kritéria formálních náležitostí</vt:lpstr>
      <vt:lpstr>Prezentace aplikace PowerPoint</vt:lpstr>
      <vt:lpstr>Specifická kritéria přijatelnosti pro SC 1.1 – eGovernment</vt:lpstr>
      <vt:lpstr>Prezentace aplikace PowerPoint</vt:lpstr>
      <vt:lpstr>Specifická kritéria přijatelnosti pro SC 2.1 – Integrovaný záchranný systém</vt:lpstr>
      <vt:lpstr>Aktivita Pořízení materiálně-technického vybavení a vytvoření hmotných podmínek pro ZS IZS </vt:lpstr>
      <vt:lpstr>Specifická kritéria přijatelnosti pro SC 2.2 – Zelená infrastruktura</vt:lpstr>
      <vt:lpstr>Prezentace aplikace PowerPoint</vt:lpstr>
      <vt:lpstr>Prezentace aplikace PowerPoint</vt:lpstr>
      <vt:lpstr>Specifická kritéria přijatelnosti pro SC 6.1 – Regionální doprava a mobilita</vt:lpstr>
      <vt:lpstr>Prezentace aplikace PowerPoint</vt:lpstr>
      <vt:lpstr>Prezentace aplikace PowerPoint</vt:lpstr>
      <vt:lpstr>Aktivita NÍZKOEMISNÍ A BEZEMISNÍ VOZIDLA PRO VEŘEJNOU DOPRAVU</vt:lpstr>
      <vt:lpstr>Prezentace aplikace PowerPoint</vt:lpstr>
      <vt:lpstr>Prezentace aplikace PowerPoint</vt:lpstr>
      <vt:lpstr>Aktivita TELEMATIKA PRO VEŘEJNOU DOPRAVU</vt:lpstr>
      <vt:lpstr>Aktivita MULTIMODÁLNÍ OSOBNÍ DOPRAVA</vt:lpstr>
      <vt:lpstr>Aktivita INFRASTRUKTURA PRO BEZPEČNOU NEMOTOROVOU DOPRAVU</vt:lpstr>
      <vt:lpstr>Prezentace aplikace PowerPoint</vt:lpstr>
      <vt:lpstr>Specifická kritéria přijatelnosti pro SC 3.1 – Silnice</vt:lpstr>
      <vt:lpstr>Prezentace aplikace PowerPoint</vt:lpstr>
      <vt:lpstr>Specifická kritéria přijatelnosti pro SC 4.1 – Školství  aktivita MATEŘSKÉ ŠKOLY</vt:lpstr>
      <vt:lpstr>Prezentace aplikace PowerPoint</vt:lpstr>
      <vt:lpstr>Prezentace aplikace PowerPoint</vt:lpstr>
      <vt:lpstr>Prezentace aplikace PowerPoint</vt:lpstr>
      <vt:lpstr>Prezentace aplikace PowerPoint</vt:lpstr>
      <vt:lpstr> Aktivita ZÁKLADNÍ ŠKOLY</vt:lpstr>
      <vt:lpstr>Aktivita STŘEDNÍ A VYŠŠÍ ODBORNÉ ŠKOLY, KONZERVATOŘE</vt:lpstr>
      <vt:lpstr>Aktivita Školská poradenská zařízení, vzdělávání ve školách a třídách zřízených dle § 16 odst. 9 školského zákona a střediska výchovné péče</vt:lpstr>
      <vt:lpstr>Aktivita ZÁJMOVÉ A NEFORMÁLNÍ VZDĚLÁVÁNÍ A CELOŽIVOTNÍ UČENÍ</vt:lpstr>
      <vt:lpstr>Specifická kritéria přijatelnosti pro SC 4.2 –  aktivita DEINSTITUCIONALIZACE SOCIÁLNÍCH SLUŽEB</vt:lpstr>
      <vt:lpstr>aktivita – INFRASTRUKTURA SOCIÁLNÍCH SLUŽEB</vt:lpstr>
      <vt:lpstr>aktivita SOCIÁLNÍ BYDLENÍ</vt:lpstr>
      <vt:lpstr>Prezentace aplikace PowerPoint</vt:lpstr>
      <vt:lpstr>Specifická kritéria přijatelnosti pro SC 4.3 – Zdravotnictví  aktivita VZNIK A MODERNIZACE SÍTĚ URGENTNÍCH PŘÍJMŮ</vt:lpstr>
      <vt:lpstr>aktivita INTEGROVANÁ PÉČE, INTEGRACE ZDRAVOTNÍCH A SOCIÁLNÍCH SLUŽEB</vt:lpstr>
      <vt:lpstr>Specifická kritéria přijatelnosti pro SC 4.4 – Kulturní dědictví a cestovní ruch aktivita VEŘEJNÁ INFRASTRUKTURU UDRŽITELNÉHO CESTOVNÍHO RUCHU</vt:lpstr>
      <vt:lpstr>Prezentace aplikace PowerPoint</vt:lpstr>
      <vt:lpstr>Aktivita PAMÁTKY</vt:lpstr>
      <vt:lpstr>Prezentace aplikace PowerPoint</vt:lpstr>
      <vt:lpstr>Aktivita MUZEA</vt:lpstr>
      <vt:lpstr>Aktivita KNIHOVNY</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8. Harmonogramu výzev IROP 2021 – 2027 na rok 2022 </vt:lpstr>
      <vt:lpstr>Členění výzev</vt:lpstr>
      <vt:lpstr>Proces tvorby Harmonogramu výzev</vt:lpstr>
      <vt:lpstr>Limity čerpání N+3</vt:lpstr>
      <vt:lpstr>Harmonogram výzev 2022 – pořadí témat</vt:lpstr>
      <vt:lpstr>Harmonogram výzev 2022 – pořadí témat</vt:lpstr>
      <vt:lpstr> 9. Různé</vt:lpstr>
      <vt:lpstr>Termín podzimního MV IROP</vt:lpstr>
      <vt:lpstr> 10. Závěry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 jednání Monitorovacího výboru IROP 2021-2027</dc:title>
  <dc:creator>Mazal Rostislav</dc:creator>
  <cp:lastModifiedBy>Heřmánek Jan</cp:lastModifiedBy>
  <cp:revision>130</cp:revision>
  <cp:lastPrinted>2022-07-11T12:35:32Z</cp:lastPrinted>
  <dcterms:created xsi:type="dcterms:W3CDTF">2021-12-16T13:46:24Z</dcterms:created>
  <dcterms:modified xsi:type="dcterms:W3CDTF">2022-07-12T06:46:46Z</dcterms:modified>
</cp:coreProperties>
</file>