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83" r:id="rId2"/>
    <p:sldId id="257" r:id="rId3"/>
    <p:sldId id="335" r:id="rId4"/>
    <p:sldId id="276" r:id="rId5"/>
    <p:sldId id="291" r:id="rId6"/>
    <p:sldId id="292" r:id="rId7"/>
    <p:sldId id="317" r:id="rId8"/>
    <p:sldId id="293" r:id="rId9"/>
    <p:sldId id="290" r:id="rId10"/>
    <p:sldId id="294" r:id="rId11"/>
    <p:sldId id="295" r:id="rId12"/>
    <p:sldId id="299" r:id="rId13"/>
    <p:sldId id="296" r:id="rId14"/>
    <p:sldId id="297" r:id="rId15"/>
    <p:sldId id="298" r:id="rId16"/>
    <p:sldId id="336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37" r:id="rId32"/>
    <p:sldId id="316" r:id="rId33"/>
    <p:sldId id="314" r:id="rId34"/>
    <p:sldId id="315" r:id="rId35"/>
    <p:sldId id="318" r:id="rId36"/>
    <p:sldId id="319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28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  <a:srgbClr val="1D71B8"/>
    <a:srgbClr val="AAAAA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055A07-57FD-41B0-B080-1E9B10E045E2}" type="presOf" srcId="{273BDC39-9757-4293-83AA-A9E9CC915DA0}" destId="{9A27448D-784B-4861-9334-121A223779B3}" srcOrd="0" destOrd="2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61775F13-727F-4FF7-8472-DED9CE94A49E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26F35488-6FFD-474A-9BE4-BEC4E3502561}" type="presOf" srcId="{38804BD3-7704-44DB-93A2-A6FB8DF386BF}" destId="{66C8A01D-04C6-4396-8787-43DC36C8480A}" srcOrd="1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79A24AC4-3FCD-47AB-B6D2-BD3AB6E575C0}" type="presOf" srcId="{011776CB-E079-448D-8CBF-0D6A1B0031D4}" destId="{614AE268-84D0-4EF9-B74B-195569128116}" srcOrd="1" destOrd="4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8BAB2ADA-1D42-48EB-8A9A-01D35550685E}" type="presOf" srcId="{C5C86733-1C4E-4ABE-BC8B-70E73BF8076C}" destId="{50CD8E78-60B6-449B-AD20-121950675E4A}" srcOrd="0" destOrd="1" presId="urn:microsoft.com/office/officeart/2005/8/layout/vList4#1"/>
    <dgm:cxn modelId="{83E402AC-E9CD-491A-8B99-B90317C18EA5}" type="presOf" srcId="{75152ED6-09D4-4CB2-B330-0EBA2A1F6BEE}" destId="{D220A56B-34B4-4DD0-B125-97D865139D92}" srcOrd="0" destOrd="2" presId="urn:microsoft.com/office/officeart/2005/8/layout/vList4#1"/>
    <dgm:cxn modelId="{186B8D37-B10C-411F-81EA-2AB2145D3BE0}" type="presOf" srcId="{855CB492-B9C1-4831-9453-D02DC01556CB}" destId="{6E62D4D7-9191-4501-B151-D627F722878F}" srcOrd="1" destOrd="0" presId="urn:microsoft.com/office/officeart/2005/8/layout/vList4#1"/>
    <dgm:cxn modelId="{75E5EC50-51A4-42AC-A777-81D618B92A91}" type="presOf" srcId="{34C60AC1-3BAF-4349-9B04-1EBEAA6874AE}" destId="{9A27448D-784B-4861-9334-121A223779B3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655617E7-C2E9-422F-A8E8-7CF8E0842EAF}" type="presOf" srcId="{38804BD3-7704-44DB-93A2-A6FB8DF386BF}" destId="{50CD8E78-60B6-449B-AD20-121950675E4A}" srcOrd="0" destOrd="0" presId="urn:microsoft.com/office/officeart/2005/8/layout/vList4#1"/>
    <dgm:cxn modelId="{5B04A969-6049-42F0-AE27-CDFF5BA8DF96}" type="presOf" srcId="{CE8BA2DC-6A07-4136-AE2C-02E787173318}" destId="{6E62D4D7-9191-4501-B151-D627F722878F}" srcOrd="1" destOrd="3" presId="urn:microsoft.com/office/officeart/2005/8/layout/vList4#1"/>
    <dgm:cxn modelId="{61C0A3A2-9F33-47A7-874A-A40103BF657B}" type="presOf" srcId="{CE8BA2DC-6A07-4136-AE2C-02E787173318}" destId="{D220A56B-34B4-4DD0-B125-97D865139D92}" srcOrd="0" destOrd="3" presId="urn:microsoft.com/office/officeart/2005/8/layout/vList4#1"/>
    <dgm:cxn modelId="{8AE296E5-559B-4CB0-BEF4-8D8F4D968052}" type="presOf" srcId="{D74C87B0-8199-4D82-97CA-8716D0810C88}" destId="{614AE268-84D0-4EF9-B74B-195569128116}" srcOrd="1" destOrd="0" presId="urn:microsoft.com/office/officeart/2005/8/layout/vList4#1"/>
    <dgm:cxn modelId="{BEC5454B-934C-40FF-BAD4-1BA5F540D0D6}" type="presOf" srcId="{34C60AC1-3BAF-4349-9B04-1EBEAA6874AE}" destId="{614AE268-84D0-4EF9-B74B-195569128116}" srcOrd="1" destOrd="1" presId="urn:microsoft.com/office/officeart/2005/8/layout/vList4#1"/>
    <dgm:cxn modelId="{6E989659-994B-42ED-8649-790D8BD57A46}" type="presOf" srcId="{A8C219C7-9F00-4E75-8B16-481975849224}" destId="{50CD8E78-60B6-449B-AD20-121950675E4A}" srcOrd="0" destOrd="2" presId="urn:microsoft.com/office/officeart/2005/8/layout/vList4#1"/>
    <dgm:cxn modelId="{BA2B7962-E007-4EA5-BBD8-4C13AE187DBD}" type="presOf" srcId="{9BEAB610-B179-412C-A911-0AE990A76040}" destId="{50CD8E78-60B6-449B-AD20-121950675E4A}" srcOrd="0" destOrd="3" presId="urn:microsoft.com/office/officeart/2005/8/layout/vList4#1"/>
    <dgm:cxn modelId="{55ABEBAE-5A81-4A72-87FA-2E5980F21133}" type="presOf" srcId="{F883D463-9FC1-405D-86B6-DFDB1BF4DFD4}" destId="{9A27448D-784B-4861-9334-121A223779B3}" srcOrd="0" destOrd="3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7115676-BCEB-4DC2-8586-2C669AFCF5BA}" type="presOf" srcId="{A518AB0A-7BED-45CC-8968-54C5D48470FD}" destId="{8A587B36-857B-41ED-B7A7-D47113F79935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CFBF9EC5-C820-4679-9165-1E1B50E0C0BF}" type="presOf" srcId="{098ADAF1-68DC-4019-95EC-CF9DEA0595F5}" destId="{D220A56B-34B4-4DD0-B125-97D865139D92}" srcOrd="0" destOrd="1" presId="urn:microsoft.com/office/officeart/2005/8/layout/vList4#1"/>
    <dgm:cxn modelId="{DF6E3F2F-08C2-4BF4-9F93-FDCE0273E035}" type="presOf" srcId="{855CB492-B9C1-4831-9453-D02DC01556CB}" destId="{D220A56B-34B4-4DD0-B125-97D865139D92}" srcOrd="0" destOrd="0" presId="urn:microsoft.com/office/officeart/2005/8/layout/vList4#1"/>
    <dgm:cxn modelId="{D6E718B3-1B93-4EB3-BC3F-A4232330F605}" type="presOf" srcId="{F883D463-9FC1-405D-86B6-DFDB1BF4DFD4}" destId="{614AE268-84D0-4EF9-B74B-195569128116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E43533A5-4655-448E-908B-C76EA1D8D577}" type="presOf" srcId="{273BDC39-9757-4293-83AA-A9E9CC915DA0}" destId="{614AE268-84D0-4EF9-B74B-195569128116}" srcOrd="1" destOrd="2" presId="urn:microsoft.com/office/officeart/2005/8/layout/vList4#1"/>
    <dgm:cxn modelId="{96C7BB6F-8A08-4A72-BE52-2A8E2E8A9A44}" type="presOf" srcId="{D74C87B0-8199-4D82-97CA-8716D0810C88}" destId="{9A27448D-784B-4861-9334-121A223779B3}" srcOrd="0" destOrd="0" presId="urn:microsoft.com/office/officeart/2005/8/layout/vList4#1"/>
    <dgm:cxn modelId="{231765D7-9EBD-472A-B75A-EAD7F1ECD638}" type="presOf" srcId="{75152ED6-09D4-4CB2-B330-0EBA2A1F6BEE}" destId="{6E62D4D7-9191-4501-B151-D627F722878F}" srcOrd="1" destOrd="2" presId="urn:microsoft.com/office/officeart/2005/8/layout/vList4#1"/>
    <dgm:cxn modelId="{72A3CAF6-1573-4732-B488-0DA6C6CB78EE}" type="presOf" srcId="{D3784C62-6E03-4E88-AA8E-EC0DCEAD96BC}" destId="{9E808720-DA3C-4D88-83BC-C88B0AC710F3}" srcOrd="0" destOrd="0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81BE62DB-2DCF-42BD-9806-EC7AE031CEE0}" type="presOf" srcId="{C5C86733-1C4E-4ABE-BC8B-70E73BF8076C}" destId="{66C8A01D-04C6-4396-8787-43DC36C8480A}" srcOrd="1" destOrd="1" presId="urn:microsoft.com/office/officeart/2005/8/layout/vList4#1"/>
    <dgm:cxn modelId="{2A4BA2E8-11EA-4E4F-9307-AF67D36BAB17}" type="presOf" srcId="{A8C219C7-9F00-4E75-8B16-481975849224}" destId="{66C8A01D-04C6-4396-8787-43DC36C8480A}" srcOrd="1" destOrd="2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DB19353A-CF69-488F-BA9E-0141F54762A8}" type="presOf" srcId="{011776CB-E079-448D-8CBF-0D6A1B0031D4}" destId="{9A27448D-784B-4861-9334-121A223779B3}" srcOrd="0" destOrd="4" presId="urn:microsoft.com/office/officeart/2005/8/layout/vList4#1"/>
    <dgm:cxn modelId="{4F338BD9-FEFA-40B6-A8B2-8EA28F3FADC4}" type="presOf" srcId="{D3784C62-6E03-4E88-AA8E-EC0DCEAD96BC}" destId="{C47FD7BB-128E-4643-98CA-3F319452AC98}" srcOrd="1" destOrd="0" presId="urn:microsoft.com/office/officeart/2005/8/layout/vList4#1"/>
    <dgm:cxn modelId="{F92D8931-D9CB-40FA-9C61-2EB8D2F7A8FE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E44C6C94-F333-46F0-B8ED-BFD2EEAAAE04}" type="presParOf" srcId="{8A587B36-857B-41ED-B7A7-D47113F79935}" destId="{64EB5DFD-492E-47C2-A4DD-BBD451AF4F4E}" srcOrd="0" destOrd="0" presId="urn:microsoft.com/office/officeart/2005/8/layout/vList4#1"/>
    <dgm:cxn modelId="{DA45B7A0-DADD-4C09-8193-40167853C48E}" type="presParOf" srcId="{64EB5DFD-492E-47C2-A4DD-BBD451AF4F4E}" destId="{50CD8E78-60B6-449B-AD20-121950675E4A}" srcOrd="0" destOrd="0" presId="urn:microsoft.com/office/officeart/2005/8/layout/vList4#1"/>
    <dgm:cxn modelId="{1259E42E-7679-48D1-8D87-2FFCB640F7BF}" type="presParOf" srcId="{64EB5DFD-492E-47C2-A4DD-BBD451AF4F4E}" destId="{C72FE72D-A4DA-4420-9D63-39C025359A7F}" srcOrd="1" destOrd="0" presId="urn:microsoft.com/office/officeart/2005/8/layout/vList4#1"/>
    <dgm:cxn modelId="{3B624D25-99FB-4E16-BC45-1A2B697AC213}" type="presParOf" srcId="{64EB5DFD-492E-47C2-A4DD-BBD451AF4F4E}" destId="{66C8A01D-04C6-4396-8787-43DC36C8480A}" srcOrd="2" destOrd="0" presId="urn:microsoft.com/office/officeart/2005/8/layout/vList4#1"/>
    <dgm:cxn modelId="{31756F2E-0635-472B-B47C-53E161999495}" type="presParOf" srcId="{8A587B36-857B-41ED-B7A7-D47113F79935}" destId="{93AC31F7-E6D2-45E8-BD17-C2F01F80D57E}" srcOrd="1" destOrd="0" presId="urn:microsoft.com/office/officeart/2005/8/layout/vList4#1"/>
    <dgm:cxn modelId="{C11B849A-3E7E-488A-A7D2-FF56BD3D05AE}" type="presParOf" srcId="{8A587B36-857B-41ED-B7A7-D47113F79935}" destId="{B249F259-2691-44EA-A647-C688963D4FA1}" srcOrd="2" destOrd="0" presId="urn:microsoft.com/office/officeart/2005/8/layout/vList4#1"/>
    <dgm:cxn modelId="{F944FF28-18FF-4CB3-9A4F-5CA6830AA0EC}" type="presParOf" srcId="{B249F259-2691-44EA-A647-C688963D4FA1}" destId="{D220A56B-34B4-4DD0-B125-97D865139D92}" srcOrd="0" destOrd="0" presId="urn:microsoft.com/office/officeart/2005/8/layout/vList4#1"/>
    <dgm:cxn modelId="{B89A673A-FBCA-4457-813A-3CFFC1B6031C}" type="presParOf" srcId="{B249F259-2691-44EA-A647-C688963D4FA1}" destId="{AC85F51E-059B-4E4B-88C8-BEEAF6E6C8CB}" srcOrd="1" destOrd="0" presId="urn:microsoft.com/office/officeart/2005/8/layout/vList4#1"/>
    <dgm:cxn modelId="{235B5526-CE04-4BC2-8644-92A3082552C8}" type="presParOf" srcId="{B249F259-2691-44EA-A647-C688963D4FA1}" destId="{6E62D4D7-9191-4501-B151-D627F722878F}" srcOrd="2" destOrd="0" presId="urn:microsoft.com/office/officeart/2005/8/layout/vList4#1"/>
    <dgm:cxn modelId="{9F480DA5-3AF4-49FD-B94C-B810815541CC}" type="presParOf" srcId="{8A587B36-857B-41ED-B7A7-D47113F79935}" destId="{821F83A2-5DE7-4DB3-AC2F-3437098DDD8C}" srcOrd="3" destOrd="0" presId="urn:microsoft.com/office/officeart/2005/8/layout/vList4#1"/>
    <dgm:cxn modelId="{098F4A8A-5A64-4A5A-9DF2-20CB157CAC0C}" type="presParOf" srcId="{8A587B36-857B-41ED-B7A7-D47113F79935}" destId="{42D704DB-7DF6-440E-B7C9-644A864B0BFF}" srcOrd="4" destOrd="0" presId="urn:microsoft.com/office/officeart/2005/8/layout/vList4#1"/>
    <dgm:cxn modelId="{BB5DF48D-1A9B-45DF-96F1-6744E488FA69}" type="presParOf" srcId="{42D704DB-7DF6-440E-B7C9-644A864B0BFF}" destId="{9A27448D-784B-4861-9334-121A223779B3}" srcOrd="0" destOrd="0" presId="urn:microsoft.com/office/officeart/2005/8/layout/vList4#1"/>
    <dgm:cxn modelId="{43270B36-D4D4-4879-B444-92924D776C15}" type="presParOf" srcId="{42D704DB-7DF6-440E-B7C9-644A864B0BFF}" destId="{CB3108F3-6AC6-46B9-815A-42013ADAA734}" srcOrd="1" destOrd="0" presId="urn:microsoft.com/office/officeart/2005/8/layout/vList4#1"/>
    <dgm:cxn modelId="{48759941-77FA-4CB9-9E69-E96C803871B4}" type="presParOf" srcId="{42D704DB-7DF6-440E-B7C9-644A864B0BFF}" destId="{614AE268-84D0-4EF9-B74B-195569128116}" srcOrd="2" destOrd="0" presId="urn:microsoft.com/office/officeart/2005/8/layout/vList4#1"/>
    <dgm:cxn modelId="{23BEF168-F362-4451-9E4B-4FE770A9205E}" type="presParOf" srcId="{8A587B36-857B-41ED-B7A7-D47113F79935}" destId="{540D9C1A-F7EF-4C42-8E40-E43DCD410462}" srcOrd="5" destOrd="0" presId="urn:microsoft.com/office/officeart/2005/8/layout/vList4#1"/>
    <dgm:cxn modelId="{A6E61751-A57A-47BE-8E8E-5C5D75B04F8E}" type="presParOf" srcId="{8A587B36-857B-41ED-B7A7-D47113F79935}" destId="{8E18C6B9-65AB-4143-ACFB-F77B95B74E4A}" srcOrd="6" destOrd="0" presId="urn:microsoft.com/office/officeart/2005/8/layout/vList4#1"/>
    <dgm:cxn modelId="{24A3EEF1-472A-447D-93EE-98C93B62D168}" type="presParOf" srcId="{8E18C6B9-65AB-4143-ACFB-F77B95B74E4A}" destId="{9E808720-DA3C-4D88-83BC-C88B0AC710F3}" srcOrd="0" destOrd="0" presId="urn:microsoft.com/office/officeart/2005/8/layout/vList4#1"/>
    <dgm:cxn modelId="{444B5B9D-BE67-4997-8478-08A85726099C}" type="presParOf" srcId="{8E18C6B9-65AB-4143-ACFB-F77B95B74E4A}" destId="{5C5B56BD-76A1-46D2-95E9-D7A31171320F}" srcOrd="1" destOrd="0" presId="urn:microsoft.com/office/officeart/2005/8/layout/vList4#1"/>
    <dgm:cxn modelId="{8050E740-8364-4ACA-AF56-FA48D5898F45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51158B-AD93-8643-9364-9E90D1BC70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48" y="360702"/>
            <a:ext cx="950400" cy="10792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p.mmr.cz/cs/Vyzvy/Seznam/Vyzva-c-89-Nizkoemisni-a-bezemisni-vozidla-pro-uh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p.mmr.cz/cs/Vyzvy/Seznam/Vyzva-c-89-Nizkoemisni-a-bezemisni-vozidla-pro-uh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://www.irop.mmr.cz/cs/Zadatele-a-prijemci/Dokumenty/Dokumenty/Obecna-Pravidla-pro-zadatele-a-prijemc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janda2@mmr.cz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brozova@crr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37061"/>
            <a:ext cx="7772400" cy="14612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89. VÝZVA IROP</a:t>
            </a:r>
            <a:br>
              <a:rPr lang="cs-CZ" dirty="0" smtClean="0"/>
            </a:br>
            <a:r>
              <a:rPr lang="cs-CZ" dirty="0" smtClean="0"/>
              <a:t>NÍZKOEMISNÍ A BEZEMISNÍ VOZIDLA PRO UHELNÉ REGIONY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96576B-4587-B84C-8ED8-FB87BB88BAC7}"/>
              </a:ext>
            </a:extLst>
          </p:cNvPr>
          <p:cNvSpPr txBox="1"/>
          <p:nvPr/>
        </p:nvSpPr>
        <p:spPr>
          <a:xfrm>
            <a:off x="2867558" y="5417009"/>
            <a:ext cx="341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6. 6.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Martina Fišerová, Mgr. Martin Janda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7225A0-1E58-2E45-9BAD-89EA1FC1E6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26" y="273131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Specifický cíl 1.2: Zvýšení podílu udržitelných forem dopravy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Alokace:	</a:t>
            </a:r>
            <a:r>
              <a:rPr lang="cs-CZ" sz="1600" dirty="0" smtClean="0">
                <a:solidFill>
                  <a:schemeClr val="tx1"/>
                </a:solidFill>
              </a:rPr>
              <a:t>	608 </a:t>
            </a:r>
            <a:r>
              <a:rPr lang="cs-CZ" sz="1600" dirty="0">
                <a:solidFill>
                  <a:schemeClr val="tx1"/>
                </a:solidFill>
              </a:rPr>
              <a:t>mil. EUR z EFRR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18,4 </a:t>
            </a:r>
            <a:r>
              <a:rPr lang="cs-CZ" sz="1600" dirty="0">
                <a:solidFill>
                  <a:schemeClr val="tx1"/>
                </a:solidFill>
              </a:rPr>
              <a:t>mld. Kč včetně národního kofinancování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54 </a:t>
            </a:r>
            <a:r>
              <a:rPr lang="cs-CZ" sz="1600" dirty="0">
                <a:solidFill>
                  <a:schemeClr val="tx1"/>
                </a:solidFill>
              </a:rPr>
              <a:t>% integrované / 46 % individuální </a:t>
            </a:r>
            <a:r>
              <a:rPr lang="cs-CZ" sz="1600" dirty="0" smtClean="0">
                <a:solidFill>
                  <a:schemeClr val="tx1"/>
                </a:solidFill>
              </a:rPr>
              <a:t>projekty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Aktivity</a:t>
            </a:r>
            <a:r>
              <a:rPr lang="cs-CZ" sz="1600" dirty="0" smtClean="0">
                <a:solidFill>
                  <a:schemeClr val="tx1"/>
                </a:solidFill>
              </a:rPr>
              <a:t>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Bezpečnost </a:t>
            </a:r>
            <a:r>
              <a:rPr lang="cs-CZ" sz="1600" dirty="0">
                <a:solidFill>
                  <a:schemeClr val="tx1"/>
                </a:solidFill>
              </a:rPr>
              <a:t>dopravy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 err="1" smtClean="0">
                <a:solidFill>
                  <a:schemeClr val="tx1"/>
                </a:solidFill>
              </a:rPr>
              <a:t>Cyklodoprava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 err="1" smtClean="0">
                <a:solidFill>
                  <a:schemeClr val="tx1"/>
                </a:solidFill>
              </a:rPr>
              <a:t>Nízkoemisní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a bezemisní vozidla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Telematika </a:t>
            </a:r>
            <a:r>
              <a:rPr lang="cs-CZ" sz="1600" dirty="0">
                <a:solidFill>
                  <a:schemeClr val="tx1"/>
                </a:solidFill>
              </a:rPr>
              <a:t>pro veřejnou dopravu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Terminály </a:t>
            </a:r>
            <a:r>
              <a:rPr lang="cs-CZ" sz="1600" dirty="0">
                <a:solidFill>
                  <a:schemeClr val="tx1"/>
                </a:solidFill>
              </a:rPr>
              <a:t>a parkovací </a:t>
            </a:r>
            <a:r>
              <a:rPr lang="cs-CZ" sz="1600" dirty="0" smtClean="0">
                <a:solidFill>
                  <a:schemeClr val="tx1"/>
                </a:solidFill>
              </a:rPr>
              <a:t>systémy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Území: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území </a:t>
            </a:r>
            <a:r>
              <a:rPr lang="cs-CZ" sz="1600" dirty="0">
                <a:solidFill>
                  <a:schemeClr val="tx1"/>
                </a:solidFill>
              </a:rPr>
              <a:t>celé ČR mimo území hl. m. </a:t>
            </a:r>
            <a:r>
              <a:rPr lang="cs-CZ" sz="1600" dirty="0" smtClean="0">
                <a:solidFill>
                  <a:schemeClr val="tx1"/>
                </a:solidFill>
              </a:rPr>
              <a:t>Prahy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Kritéria hodnocení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  <a:r>
              <a:rPr lang="pt-BR" sz="1600" dirty="0">
                <a:solidFill>
                  <a:schemeClr val="tx1"/>
                </a:solidFill>
              </a:rPr>
              <a:t>	schválena na 1. a 3. zasedání MV IROP v roce 2015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8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ŘO IROP</a:t>
            </a:r>
            <a:br>
              <a:rPr lang="cs-CZ" dirty="0" smtClean="0"/>
            </a:br>
            <a:r>
              <a:rPr lang="cs-CZ" dirty="0" smtClean="0"/>
              <a:t>v oblasti udržitelné dopravy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629930"/>
              </p:ext>
            </p:extLst>
          </p:nvPr>
        </p:nvGraphicFramePr>
        <p:xfrm>
          <a:off x="539849" y="1988840"/>
          <a:ext cx="8280623" cy="375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bezpečnosti dopravy a </a:t>
                      </a:r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cyklodopravy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Telematika pro veřejnou dopravu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Výstavba a modernizace přestupních terminálů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03/2016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(ITI) – průběžná</a:t>
                      </a:r>
                      <a:endParaRPr lang="cs-CZ" sz="18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(IPRÚ) – průběžná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(CLLD) – průběžná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09/2016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Cyklodoprava</a:t>
                      </a:r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II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04/2017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Výstavba a modernizace přestupních terminálů II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04/2017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 pro uhelné</a:t>
                      </a:r>
                      <a:r>
                        <a:rPr lang="cs-CZ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regiony</a:t>
                      </a:r>
                      <a:endParaRPr lang="cs-CZ" sz="1800" b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05/2019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525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ŘO IROP</a:t>
            </a:r>
            <a:br>
              <a:rPr lang="cs-CZ" dirty="0" smtClean="0"/>
            </a:br>
            <a:r>
              <a:rPr lang="cs-CZ" dirty="0" smtClean="0"/>
              <a:t>podporující nákup vozidel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593822"/>
              </p:ext>
            </p:extLst>
          </p:nvPr>
        </p:nvGraphicFramePr>
        <p:xfrm>
          <a:off x="444751" y="1784194"/>
          <a:ext cx="8280623" cy="1708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Podpořené projekty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za 2,766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(ITI) – průběžná</a:t>
                      </a:r>
                      <a:endParaRPr lang="cs-CZ" sz="18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za 1,498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(IPRÚ) – průběžná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za 0,744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(CLLD) – průběžná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10330" y="3429937"/>
            <a:ext cx="2476141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Stav k 1. 5. 2019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/>
          <a:stretch/>
        </p:blipFill>
        <p:spPr>
          <a:xfrm>
            <a:off x="0" y="3742652"/>
            <a:ext cx="3050441" cy="23150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349" y="4921017"/>
            <a:ext cx="3517651" cy="112654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7564" y="4886150"/>
            <a:ext cx="3931441" cy="110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700" b="1" dirty="0">
                <a:solidFill>
                  <a:schemeClr val="bg1"/>
                </a:solidFill>
              </a:rPr>
              <a:t>CZ.06.1.37/0.0/0.0/16_045/0005669 Pořízení </a:t>
            </a:r>
            <a:r>
              <a:rPr lang="cs-CZ" sz="700" b="1" dirty="0" err="1">
                <a:solidFill>
                  <a:schemeClr val="bg1"/>
                </a:solidFill>
              </a:rPr>
              <a:t>nízkoemisních</a:t>
            </a:r>
            <a:r>
              <a:rPr lang="cs-CZ" sz="700" b="1" dirty="0">
                <a:solidFill>
                  <a:schemeClr val="bg1"/>
                </a:solidFill>
              </a:rPr>
              <a:t> a bezemisních </a:t>
            </a:r>
            <a:r>
              <a:rPr lang="cs-CZ" sz="700" b="1" dirty="0" smtClean="0">
                <a:solidFill>
                  <a:schemeClr val="bg1"/>
                </a:solidFill>
              </a:rPr>
              <a:t>vozidel</a:t>
            </a:r>
            <a:br>
              <a:rPr lang="cs-CZ" sz="700" b="1" dirty="0" smtClean="0">
                <a:solidFill>
                  <a:schemeClr val="bg1"/>
                </a:solidFill>
              </a:rPr>
            </a:br>
            <a:r>
              <a:rPr lang="cs-CZ" sz="700" b="1" dirty="0" smtClean="0">
                <a:solidFill>
                  <a:schemeClr val="bg1"/>
                </a:solidFill>
              </a:rPr>
              <a:t>pro </a:t>
            </a:r>
            <a:r>
              <a:rPr lang="cs-CZ" sz="700" b="1" dirty="0">
                <a:solidFill>
                  <a:schemeClr val="bg1"/>
                </a:solidFill>
              </a:rPr>
              <a:t>MHD Havířov</a:t>
            </a:r>
            <a:endParaRPr lang="cs-CZ" sz="7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29155" y="4755685"/>
            <a:ext cx="4259872" cy="28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700" b="1" dirty="0">
                <a:solidFill>
                  <a:schemeClr val="bg1"/>
                </a:solidFill>
              </a:rPr>
              <a:t>CZ.06.1.37/0.0/0.0/16_045/0006640 Pořízení </a:t>
            </a:r>
            <a:r>
              <a:rPr lang="cs-CZ" sz="700" b="1" dirty="0" err="1">
                <a:solidFill>
                  <a:schemeClr val="bg1"/>
                </a:solidFill>
              </a:rPr>
              <a:t>elektrobusů</a:t>
            </a:r>
            <a:r>
              <a:rPr lang="cs-CZ" sz="700" b="1" dirty="0">
                <a:solidFill>
                  <a:schemeClr val="bg1"/>
                </a:solidFill>
              </a:rPr>
              <a:t> pro město Bílina</a:t>
            </a:r>
            <a:endParaRPr lang="cs-CZ" sz="7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585" y="3732983"/>
            <a:ext cx="2764458" cy="110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/>
              <a:t>CZ.06.1.37/0.0/0.0/16_022/0001637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/>
              <a:t>Obnova vozového parku MHD v DPO II. - lokalita Klimkovice</a:t>
            </a:r>
            <a:endParaRPr lang="cs-CZ" sz="800" dirty="0" smtClean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349" y="3733424"/>
            <a:ext cx="3517329" cy="119969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26566" y="4765677"/>
            <a:ext cx="4259872" cy="28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700" b="1" dirty="0">
                <a:solidFill>
                  <a:schemeClr val="bg1"/>
                </a:solidFill>
              </a:rPr>
              <a:t>CZ.06.1.37/0.0/0.0/16_045/0006640 Pořízení </a:t>
            </a:r>
            <a:r>
              <a:rPr lang="cs-CZ" sz="700" b="1" dirty="0" err="1">
                <a:solidFill>
                  <a:schemeClr val="bg1"/>
                </a:solidFill>
              </a:rPr>
              <a:t>elektrobusů</a:t>
            </a:r>
            <a:r>
              <a:rPr lang="cs-CZ" sz="700" b="1" dirty="0">
                <a:solidFill>
                  <a:schemeClr val="bg1"/>
                </a:solidFill>
              </a:rPr>
              <a:t> pro město Bílina</a:t>
            </a:r>
            <a:endParaRPr lang="cs-CZ" sz="700" b="1" dirty="0" smtClean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463" y="3742651"/>
            <a:ext cx="2472826" cy="2315096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89705" y="3620258"/>
            <a:ext cx="2231606" cy="1377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>
                <a:solidFill>
                  <a:schemeClr val="bg1"/>
                </a:solidFill>
              </a:rPr>
              <a:t>CZ.06.1.37/0.0/0.0/16_022/0001454</a:t>
            </a:r>
            <a:r>
              <a:rPr lang="cs-CZ" sz="1700" b="1" dirty="0">
                <a:solidFill>
                  <a:schemeClr val="bg1"/>
                </a:solidFill>
              </a:rPr>
              <a:t> </a:t>
            </a:r>
            <a:r>
              <a:rPr lang="cs-CZ" sz="800" b="1" dirty="0">
                <a:solidFill>
                  <a:schemeClr val="bg1"/>
                </a:solidFill>
              </a:rPr>
              <a:t>NÁKUP MĚSTSKÝCH NÍZKOPODLAŽNÍCH BATERIOVÝCH AUTOBUSŮ PRO ARRIVA MORAVA</a:t>
            </a:r>
          </a:p>
        </p:txBody>
      </p:sp>
    </p:spTree>
    <p:extLst>
      <p:ext uri="{BB962C8B-B14F-4D97-AF65-F5344CB8AC3E}">
        <p14:creationId xmlns:p14="http://schemas.microsoft.com/office/powerpoint/2010/main" val="3513766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" y="767080"/>
            <a:ext cx="7563104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9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080"/>
            <a:ext cx="7563104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7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" y="767080"/>
            <a:ext cx="7563104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 Janda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89. výzva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71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Vyhlášení:  </a:t>
            </a:r>
            <a:r>
              <a:rPr lang="cs-CZ" sz="1800" dirty="0" smtClean="0">
                <a:solidFill>
                  <a:schemeClr val="tx1"/>
                </a:solidFill>
              </a:rPr>
              <a:t>29. 5. 2019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Příjem žádostí:  </a:t>
            </a:r>
            <a:r>
              <a:rPr lang="cs-CZ" sz="1800" dirty="0" smtClean="0">
                <a:solidFill>
                  <a:schemeClr val="tx1"/>
                </a:solidFill>
              </a:rPr>
              <a:t>26. 6. 2019 </a:t>
            </a:r>
            <a:r>
              <a:rPr lang="cs-CZ" sz="1800" dirty="0">
                <a:solidFill>
                  <a:schemeClr val="tx1"/>
                </a:solidFill>
              </a:rPr>
              <a:t>do </a:t>
            </a:r>
            <a:r>
              <a:rPr lang="cs-CZ" sz="1800" dirty="0" smtClean="0">
                <a:solidFill>
                  <a:schemeClr val="tx1"/>
                </a:solidFill>
              </a:rPr>
              <a:t>2. 10. 2019                                 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Kolová výzva – vyhodnocení po ukončení příjmu žádostí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Realizace projektů:  1. 1. 2014 </a:t>
            </a:r>
            <a:r>
              <a:rPr lang="cs-CZ" sz="1800" dirty="0" smtClean="0">
                <a:solidFill>
                  <a:schemeClr val="tx1"/>
                </a:solidFill>
              </a:rPr>
              <a:t>– 30. 9. 2022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Realizace projektu nesmí být ukončena před podáním </a:t>
            </a:r>
            <a:r>
              <a:rPr lang="cs-CZ" sz="1800" dirty="0" smtClean="0">
                <a:solidFill>
                  <a:schemeClr val="tx1"/>
                </a:solidFill>
              </a:rPr>
              <a:t>žádosti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o podporu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Alokace:  1 </a:t>
            </a:r>
            <a:r>
              <a:rPr lang="cs-CZ" sz="1800" dirty="0" smtClean="0">
                <a:solidFill>
                  <a:schemeClr val="tx1"/>
                </a:solidFill>
              </a:rPr>
              <a:t>mld. </a:t>
            </a:r>
            <a:r>
              <a:rPr lang="cs-CZ" sz="1800" dirty="0">
                <a:solidFill>
                  <a:schemeClr val="tx1"/>
                </a:solidFill>
              </a:rPr>
              <a:t>Kč (</a:t>
            </a:r>
            <a:r>
              <a:rPr lang="cs-CZ" sz="1800" dirty="0" smtClean="0">
                <a:solidFill>
                  <a:schemeClr val="tx1"/>
                </a:solidFill>
              </a:rPr>
              <a:t>EFRR) </a:t>
            </a:r>
            <a:r>
              <a:rPr lang="cs-CZ" sz="1800" dirty="0">
                <a:solidFill>
                  <a:schemeClr val="tx1"/>
                </a:solidFill>
              </a:rPr>
              <a:t>+ max. </a:t>
            </a:r>
            <a:r>
              <a:rPr lang="cs-CZ" sz="1800" dirty="0" smtClean="0">
                <a:solidFill>
                  <a:schemeClr val="tx1"/>
                </a:solidFill>
              </a:rPr>
              <a:t>58,8 </a:t>
            </a:r>
            <a:r>
              <a:rPr lang="cs-CZ" sz="1800" dirty="0">
                <a:solidFill>
                  <a:schemeClr val="tx1"/>
                </a:solidFill>
              </a:rPr>
              <a:t>mil. Kč (SR)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Celkové způsobilé výdaje:  </a:t>
            </a:r>
            <a:r>
              <a:rPr lang="cs-CZ" sz="1800" dirty="0" smtClean="0">
                <a:solidFill>
                  <a:schemeClr val="tx1"/>
                </a:solidFill>
              </a:rPr>
              <a:t>min</a:t>
            </a:r>
            <a:r>
              <a:rPr lang="cs-CZ" sz="1800" dirty="0">
                <a:solidFill>
                  <a:schemeClr val="tx1"/>
                </a:solidFill>
              </a:rPr>
              <a:t>. 5 mil. Kč 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r>
              <a:rPr lang="cs-CZ" sz="1800" dirty="0">
                <a:solidFill>
                  <a:schemeClr val="tx1"/>
                </a:solidFill>
              </a:rPr>
              <a:t>max. 200 mil. Kč</a:t>
            </a: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2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Oprávnění žadatelé</a:t>
            </a:r>
          </a:p>
          <a:p>
            <a:r>
              <a:rPr lang="cs-CZ" sz="1600" dirty="0">
                <a:solidFill>
                  <a:schemeClr val="tx1"/>
                </a:solidFill>
              </a:rPr>
              <a:t>Kraje a obce, pokud poskytují veřejné služby v přepravě cestujících samy</a:t>
            </a:r>
          </a:p>
          <a:p>
            <a:r>
              <a:rPr lang="cs-CZ" sz="1600" dirty="0">
                <a:solidFill>
                  <a:schemeClr val="tx1"/>
                </a:solidFill>
              </a:rPr>
              <a:t>Dopravci ve veřejné dopravě na základě smlouvy o veřejných službách v přepravě cestujících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Míra </a:t>
            </a:r>
            <a:r>
              <a:rPr lang="cs-CZ" sz="1600" b="1" dirty="0">
                <a:solidFill>
                  <a:srgbClr val="1D70B8"/>
                </a:solidFill>
              </a:rPr>
              <a:t>podpory</a:t>
            </a:r>
          </a:p>
          <a:p>
            <a:r>
              <a:rPr lang="cs-CZ" sz="1600" dirty="0">
                <a:solidFill>
                  <a:schemeClr val="tx1"/>
                </a:solidFill>
              </a:rPr>
              <a:t>EFRR							85 %</a:t>
            </a:r>
          </a:p>
          <a:p>
            <a:r>
              <a:rPr lang="cs-CZ" sz="1600" dirty="0">
                <a:solidFill>
                  <a:schemeClr val="tx1"/>
                </a:solidFill>
              </a:rPr>
              <a:t>státní </a:t>
            </a:r>
            <a:r>
              <a:rPr lang="cs-CZ" sz="1600" dirty="0" smtClean="0">
                <a:solidFill>
                  <a:schemeClr val="tx1"/>
                </a:solidFill>
              </a:rPr>
              <a:t>rozpočet: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kraje</a:t>
            </a:r>
            <a:r>
              <a:rPr lang="cs-CZ" sz="1600" dirty="0">
                <a:solidFill>
                  <a:schemeClr val="tx1"/>
                </a:solidFill>
              </a:rPr>
              <a:t>, obce					5 %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dopravci ve veřejné dopravě na základě </a:t>
            </a:r>
            <a:r>
              <a:rPr lang="cs-CZ" sz="1600" dirty="0" smtClean="0">
                <a:solidFill>
                  <a:schemeClr val="tx1"/>
                </a:solidFill>
              </a:rPr>
              <a:t>smlouvy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o </a:t>
            </a:r>
            <a:r>
              <a:rPr lang="cs-CZ" sz="1600" dirty="0">
                <a:solidFill>
                  <a:schemeClr val="tx1"/>
                </a:solidFill>
              </a:rPr>
              <a:t>veřejných službách v přepravě cestujících 		0 %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Území realizace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Ústecký, Karlovarský, Moravskoslezský kraj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2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podporované aktivity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ákup </a:t>
            </a:r>
            <a:r>
              <a:rPr lang="cs-CZ" sz="1600" dirty="0">
                <a:solidFill>
                  <a:schemeClr val="tx1"/>
                </a:solidFill>
              </a:rPr>
              <a:t>silničních </a:t>
            </a:r>
            <a:r>
              <a:rPr lang="cs-CZ" sz="1600" dirty="0" err="1">
                <a:solidFill>
                  <a:schemeClr val="tx1"/>
                </a:solidFill>
              </a:rPr>
              <a:t>nízkoemisních</a:t>
            </a:r>
            <a:r>
              <a:rPr lang="cs-CZ" sz="1600" dirty="0">
                <a:solidFill>
                  <a:schemeClr val="tx1"/>
                </a:solidFill>
              </a:rPr>
              <a:t> vozidel pro zajištění dopravní obslužnosti jako veřejné služby v přepravě cestujících, využívajících alternativní palivo CNG nebo LNG a splňujících normu EURO </a:t>
            </a:r>
            <a:r>
              <a:rPr lang="cs-CZ" sz="1600" dirty="0" smtClean="0">
                <a:solidFill>
                  <a:schemeClr val="tx1"/>
                </a:solidFill>
              </a:rPr>
              <a:t>6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ákup </a:t>
            </a:r>
            <a:r>
              <a:rPr lang="cs-CZ" sz="1600" dirty="0">
                <a:solidFill>
                  <a:schemeClr val="tx1"/>
                </a:solidFill>
              </a:rPr>
              <a:t>silničních bezemisních vozidel pro zajištění dopravní obslužnosti jako veřejné služby v přepravě cestujících, využívajících alternativní palivo elektřinu nebo </a:t>
            </a:r>
            <a:r>
              <a:rPr lang="cs-CZ" sz="1600" dirty="0" smtClean="0">
                <a:solidFill>
                  <a:schemeClr val="tx1"/>
                </a:solidFill>
              </a:rPr>
              <a:t>vodík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ákup </a:t>
            </a:r>
            <a:r>
              <a:rPr lang="cs-CZ" sz="1600" dirty="0">
                <a:solidFill>
                  <a:schemeClr val="tx1"/>
                </a:solidFill>
              </a:rPr>
              <a:t>bezemisních drážních vozidel městské dopravy (tramvají nebo trolejbusů) pro zajištění dopravní obslužnosti jako veřejné služby v přepravě </a:t>
            </a:r>
            <a:r>
              <a:rPr lang="cs-CZ" sz="1600" dirty="0" smtClean="0">
                <a:solidFill>
                  <a:schemeClr val="tx1"/>
                </a:solidFill>
              </a:rPr>
              <a:t>cestujících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je </a:t>
            </a:r>
            <a:r>
              <a:rPr lang="cs-CZ" sz="1600" dirty="0">
                <a:solidFill>
                  <a:schemeClr val="tx1"/>
                </a:solidFill>
              </a:rPr>
              <a:t>možná i libovolná kombinace výše uvedených aktivit</a:t>
            </a:r>
          </a:p>
          <a:p>
            <a:pPr marL="0" indent="0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76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9:30 – 10:00	Prezence účastníků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10:00 – 10:20	Zahájení</a:t>
            </a:r>
            <a:r>
              <a:rPr lang="cs-CZ" sz="1600" dirty="0">
                <a:solidFill>
                  <a:schemeClr val="tx1"/>
                </a:solidFill>
              </a:rPr>
              <a:t>, představení Integrovaného regionálního </a:t>
            </a:r>
            <a:r>
              <a:rPr lang="cs-CZ" sz="1600" dirty="0" smtClean="0">
                <a:solidFill>
                  <a:schemeClr val="tx1"/>
                </a:solidFill>
              </a:rPr>
              <a:t>operačního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programu</a:t>
            </a:r>
            <a:r>
              <a:rPr lang="cs-CZ" sz="1600" dirty="0">
                <a:solidFill>
                  <a:schemeClr val="tx1"/>
                </a:solidFill>
              </a:rPr>
              <a:t>, Řídicího orgánu IROP a Centra pro regionální rozvoj </a:t>
            </a:r>
            <a:r>
              <a:rPr lang="cs-CZ" sz="1600" dirty="0" smtClean="0">
                <a:solidFill>
                  <a:schemeClr val="tx1"/>
                </a:solidFill>
              </a:rPr>
              <a:t>		České republiky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10:20 – 12:00	89</a:t>
            </a:r>
            <a:r>
              <a:rPr lang="cs-CZ" sz="1600" dirty="0">
                <a:solidFill>
                  <a:schemeClr val="tx1"/>
                </a:solidFill>
              </a:rPr>
              <a:t>. výzva IROP „</a:t>
            </a: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a bezemisní vozidla pro uhelné </a:t>
            </a:r>
            <a:r>
              <a:rPr lang="cs-CZ" sz="1600" dirty="0" smtClean="0">
                <a:solidFill>
                  <a:schemeClr val="tx1"/>
                </a:solidFill>
              </a:rPr>
              <a:t>		regiony</a:t>
            </a:r>
            <a:r>
              <a:rPr lang="cs-CZ" sz="1600" dirty="0">
                <a:solidFill>
                  <a:schemeClr val="tx1"/>
                </a:solidFill>
              </a:rPr>
              <a:t>“ – parametry výzvy, podporované aktivity, </a:t>
            </a:r>
            <a:r>
              <a:rPr lang="cs-CZ" sz="1600" dirty="0" smtClean="0">
                <a:solidFill>
                  <a:schemeClr val="tx1"/>
                </a:solidFill>
              </a:rPr>
              <a:t>způsobilé			výdaje, povinné </a:t>
            </a:r>
            <a:r>
              <a:rPr lang="cs-CZ" sz="1600" dirty="0">
                <a:solidFill>
                  <a:schemeClr val="tx1"/>
                </a:solidFill>
              </a:rPr>
              <a:t>přílohy žádosti o podporu, </a:t>
            </a:r>
            <a:r>
              <a:rPr lang="cs-CZ" sz="1600" dirty="0" smtClean="0">
                <a:solidFill>
                  <a:schemeClr val="tx1"/>
                </a:solidFill>
              </a:rPr>
              <a:t>rozdíly oproti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20. výzvě, proces schvalování projektů, dotazy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12:00		Závěr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Vedlejší podporované aktivity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Z</a:t>
            </a:r>
            <a:r>
              <a:rPr lang="cs-CZ" sz="1600" dirty="0" smtClean="0">
                <a:solidFill>
                  <a:schemeClr val="tx1"/>
                </a:solidFill>
              </a:rPr>
              <a:t>pracování Studie proveditelnosti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Zpracování </a:t>
            </a:r>
            <a:r>
              <a:rPr lang="cs-CZ" sz="1600" dirty="0">
                <a:solidFill>
                  <a:schemeClr val="tx1"/>
                </a:solidFill>
              </a:rPr>
              <a:t>zadávacích dokumentací k </a:t>
            </a:r>
            <a:r>
              <a:rPr lang="cs-CZ" sz="1600" dirty="0" smtClean="0">
                <a:solidFill>
                  <a:schemeClr val="tx1"/>
                </a:solidFill>
              </a:rPr>
              <a:t>zakázkám </a:t>
            </a:r>
            <a:r>
              <a:rPr lang="cs-CZ" sz="1600" dirty="0">
                <a:solidFill>
                  <a:schemeClr val="tx1"/>
                </a:solidFill>
              </a:rPr>
              <a:t>a na organizaci </a:t>
            </a:r>
            <a:r>
              <a:rPr lang="cs-CZ" sz="1600" dirty="0" smtClean="0">
                <a:solidFill>
                  <a:schemeClr val="tx1"/>
                </a:solidFill>
              </a:rPr>
              <a:t>výběrových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zadávacích </a:t>
            </a:r>
            <a:r>
              <a:rPr lang="cs-CZ" sz="1600" dirty="0" smtClean="0">
                <a:solidFill>
                  <a:schemeClr val="tx1"/>
                </a:solidFill>
              </a:rPr>
              <a:t>řízení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Povinná </a:t>
            </a:r>
            <a:r>
              <a:rPr lang="cs-CZ" sz="1600" dirty="0">
                <a:solidFill>
                  <a:schemeClr val="tx1"/>
                </a:solidFill>
              </a:rPr>
              <a:t>publicita </a:t>
            </a:r>
            <a:r>
              <a:rPr lang="cs-CZ" sz="1600" dirty="0" smtClean="0">
                <a:solidFill>
                  <a:schemeClr val="tx1"/>
                </a:solidFill>
              </a:rPr>
              <a:t>projektu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Na </a:t>
            </a:r>
            <a:r>
              <a:rPr lang="cs-CZ" sz="1600" dirty="0" smtClean="0">
                <a:solidFill>
                  <a:schemeClr val="tx1"/>
                </a:solidFill>
              </a:rPr>
              <a:t>vedlejší </a:t>
            </a:r>
            <a:r>
              <a:rPr lang="cs-CZ" sz="1600" dirty="0">
                <a:solidFill>
                  <a:schemeClr val="tx1"/>
                </a:solidFill>
              </a:rPr>
              <a:t>aktivity projektu </a:t>
            </a:r>
            <a:r>
              <a:rPr lang="cs-CZ" sz="1600" dirty="0" smtClean="0">
                <a:solidFill>
                  <a:schemeClr val="tx1"/>
                </a:solidFill>
              </a:rPr>
              <a:t>může </a:t>
            </a:r>
            <a:r>
              <a:rPr lang="cs-CZ" sz="1600" dirty="0">
                <a:solidFill>
                  <a:schemeClr val="tx1"/>
                </a:solidFill>
              </a:rPr>
              <a:t>být vynaloženo </a:t>
            </a:r>
            <a:r>
              <a:rPr lang="cs-CZ" sz="1600" dirty="0" smtClean="0">
                <a:solidFill>
                  <a:schemeClr val="tx1"/>
                </a:solidFill>
              </a:rPr>
              <a:t>maximálně 15 </a:t>
            </a:r>
            <a:r>
              <a:rPr lang="cs-CZ" sz="1600" dirty="0">
                <a:solidFill>
                  <a:schemeClr val="tx1"/>
                </a:solidFill>
              </a:rPr>
              <a:t>% způsobilých výdajů projektu.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63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aktivity projektu – Pořízení majetku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nákup nových silničních vozidel kategorie M2 a M3 podle přílohy č. 2 k vyhlášce č. 341/2014 Sb.: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autobusů pro veřejnou linkovou dopravu s pohonem na CNG (stlačený zemní plyn) nebo LNG (zkapalněný zemní plyn),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autobusů pro veřejnou linkovou dopravu s pohonem na elektřinu (</a:t>
            </a:r>
            <a:r>
              <a:rPr lang="cs-CZ" sz="1600" dirty="0" err="1">
                <a:solidFill>
                  <a:schemeClr val="tx1"/>
                </a:solidFill>
              </a:rPr>
              <a:t>elektrobus</a:t>
            </a:r>
            <a:r>
              <a:rPr lang="cs-CZ" sz="1600" dirty="0">
                <a:solidFill>
                  <a:schemeClr val="tx1"/>
                </a:solidFill>
              </a:rPr>
              <a:t>) nebo vodík,</a:t>
            </a:r>
          </a:p>
          <a:p>
            <a:r>
              <a:rPr lang="cs-CZ" sz="1600" dirty="0">
                <a:solidFill>
                  <a:schemeClr val="tx1"/>
                </a:solidFill>
              </a:rPr>
              <a:t>nákup nových drážních vozidel pro trolejbusovou nebo tramvajovou dráhu: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trolejbusů nebo parciálních trolejbusů (s alternativním pohonem) pro veřejnou drážní dopravu,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tramvají pro veřejnou drážní dopravu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cs-CZ" sz="1600" dirty="0">
                <a:solidFill>
                  <a:schemeClr val="tx1"/>
                </a:solidFill>
              </a:rPr>
              <a:t>nákup modernizovaných tramvají pro veřejnou drážní </a:t>
            </a:r>
            <a:r>
              <a:rPr lang="cs-CZ" sz="1600" dirty="0" smtClean="0">
                <a:solidFill>
                  <a:schemeClr val="tx1"/>
                </a:solidFill>
              </a:rPr>
              <a:t>dopravu,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9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aktivity projektu – Pořízení majetku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pořízení </a:t>
            </a:r>
            <a:r>
              <a:rPr lang="cs-CZ" sz="1600" b="1" dirty="0">
                <a:solidFill>
                  <a:schemeClr val="tx1"/>
                </a:solidFill>
              </a:rPr>
              <a:t>informačního, odbavovacího, sledovacího nebo řídicího </a:t>
            </a:r>
            <a:r>
              <a:rPr lang="cs-CZ" sz="1600" b="1" dirty="0" smtClean="0">
                <a:solidFill>
                  <a:schemeClr val="tx1"/>
                </a:solidFill>
              </a:rPr>
              <a:t>systému</a:t>
            </a:r>
            <a:br>
              <a:rPr lang="cs-CZ" sz="1600" b="1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do </a:t>
            </a:r>
            <a:r>
              <a:rPr lang="cs-CZ" sz="1600" dirty="0">
                <a:solidFill>
                  <a:schemeClr val="tx1"/>
                </a:solidFill>
              </a:rPr>
              <a:t>nakupovaného vozidla veřejné dopravy, není-li takový systém součástí základní výbavy </a:t>
            </a:r>
            <a:r>
              <a:rPr lang="cs-CZ" sz="1600" dirty="0" smtClean="0">
                <a:solidFill>
                  <a:schemeClr val="tx1"/>
                </a:solidFill>
              </a:rPr>
              <a:t>vozidla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www.irop.mmr.cz/cs/Vyzvy/Seznam/Vyzva-c-89-Nizkoemisni-a-bezemisni-vozidla-pro-uhe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Projekt může </a:t>
            </a:r>
            <a:r>
              <a:rPr lang="cs-CZ" sz="1600" dirty="0">
                <a:solidFill>
                  <a:schemeClr val="tx1"/>
                </a:solidFill>
              </a:rPr>
              <a:t>být realizován jak za účelem obnovy vozového parku nahrazením stávajících vozidel, tak za účelem rozšíření vozového parku žadatele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Náhrada </a:t>
            </a:r>
            <a:r>
              <a:rPr lang="cs-CZ" sz="1600" dirty="0">
                <a:solidFill>
                  <a:schemeClr val="tx1"/>
                </a:solidFill>
              </a:rPr>
              <a:t>stávajících bezemisních </a:t>
            </a:r>
            <a:r>
              <a:rPr lang="cs-CZ" sz="1600" dirty="0" smtClean="0">
                <a:solidFill>
                  <a:schemeClr val="tx1"/>
                </a:solidFill>
              </a:rPr>
              <a:t>vozidel novými </a:t>
            </a:r>
            <a:r>
              <a:rPr lang="cs-CZ" sz="1600" dirty="0" err="1" smtClean="0">
                <a:solidFill>
                  <a:schemeClr val="tx1"/>
                </a:solidFill>
              </a:rPr>
              <a:t>nízkoemisními</a:t>
            </a:r>
            <a:r>
              <a:rPr lang="cs-CZ" sz="1600" dirty="0" smtClean="0">
                <a:solidFill>
                  <a:schemeClr val="tx1"/>
                </a:solidFill>
              </a:rPr>
              <a:t> vozidly není možná.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</a:rPr>
              <a:t>Pokud dochází </a:t>
            </a:r>
            <a:r>
              <a:rPr lang="cs-CZ" sz="1600" b="1" dirty="0">
                <a:solidFill>
                  <a:schemeClr val="tx1"/>
                </a:solidFill>
              </a:rPr>
              <a:t>k obnově vozového </a:t>
            </a:r>
            <a:r>
              <a:rPr lang="cs-CZ" sz="1600" b="1" dirty="0" smtClean="0">
                <a:solidFill>
                  <a:schemeClr val="tx1"/>
                </a:solidFill>
              </a:rPr>
              <a:t>parku, příjemce má povinnost vyřadit </a:t>
            </a:r>
            <a:r>
              <a:rPr lang="cs-CZ" sz="1600" b="1" dirty="0">
                <a:solidFill>
                  <a:schemeClr val="tx1"/>
                </a:solidFill>
              </a:rPr>
              <a:t>stávající vozidla z provozu ve veřejných službách v přepravě </a:t>
            </a:r>
            <a:r>
              <a:rPr lang="cs-CZ" sz="1600" b="1" dirty="0" smtClean="0">
                <a:solidFill>
                  <a:schemeClr val="tx1"/>
                </a:solidFill>
              </a:rPr>
              <a:t>cestujících.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01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Pořízení </a:t>
            </a:r>
            <a:r>
              <a:rPr lang="cs-CZ" sz="1600" dirty="0">
                <a:solidFill>
                  <a:schemeClr val="tx1"/>
                </a:solidFill>
              </a:rPr>
              <a:t>služeb bezprostředně souvisejících s realizací projektu: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zpracování </a:t>
            </a:r>
            <a:r>
              <a:rPr lang="cs-CZ" sz="1600" dirty="0" smtClean="0">
                <a:solidFill>
                  <a:schemeClr val="tx1"/>
                </a:solidFill>
              </a:rPr>
              <a:t>Studie </a:t>
            </a:r>
            <a:r>
              <a:rPr lang="cs-CZ" sz="1600" dirty="0">
                <a:solidFill>
                  <a:schemeClr val="tx1"/>
                </a:solidFill>
              </a:rPr>
              <a:t>proveditelnosti podle přílohy č. 4,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zpracování zadávacích dokumentací k </a:t>
            </a:r>
            <a:r>
              <a:rPr lang="cs-CZ" sz="1600" dirty="0" smtClean="0">
                <a:solidFill>
                  <a:schemeClr val="tx1"/>
                </a:solidFill>
              </a:rPr>
              <a:t>zakázkám </a:t>
            </a:r>
            <a:r>
              <a:rPr lang="cs-CZ" sz="1600" dirty="0">
                <a:solidFill>
                  <a:schemeClr val="tx1"/>
                </a:solidFill>
              </a:rPr>
              <a:t>a na organizaci výběrových a zadávacích řízení.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Povinná publicita: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povinné informační a propagační nástroje podle kap. 13 Obecných pravidel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DPH vztahující se k plnění, které je způsobilým výdajem na vedlejší aktivity.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6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Nezpůsobilé výdaje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např. výdaje na servis, opravu nebo modernizaci vozidel, s výjimkou nákupu modernizovaných tramvají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</a:rPr>
              <a:t>výdaje na pořízení majetku k zajištění údržby a provozu vozidel (diagnostika, servisní nářadí, dobíjecí stanice apod.)</a:t>
            </a:r>
            <a:r>
              <a:rPr lang="cs-CZ" sz="1600" dirty="0">
                <a:solidFill>
                  <a:schemeClr val="tx1"/>
                </a:solidFill>
              </a:rPr>
              <a:t>,</a:t>
            </a:r>
          </a:p>
          <a:p>
            <a:r>
              <a:rPr lang="cs-CZ" sz="1600" dirty="0">
                <a:solidFill>
                  <a:schemeClr val="tx1"/>
                </a:solidFill>
              </a:rPr>
              <a:t>DPH vztahující se přímo k nákupu vozidel,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přípravu a zpracování žádosti o podporu a výdaje spojené s řízením a administrací projektu,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stavby a stavební úpravy,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pojištění apod.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://www.irop.mmr.cz/cs/Vyzvy/Seznam/Vyzva-c-89-Nizkoemisni-a-bezemisni-vozidla-pro-uhe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42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Plná moc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Zadávací </a:t>
            </a:r>
            <a:r>
              <a:rPr lang="cs-CZ" sz="1800" dirty="0">
                <a:solidFill>
                  <a:schemeClr val="tx1"/>
                </a:solidFill>
              </a:rPr>
              <a:t>a </a:t>
            </a:r>
            <a:r>
              <a:rPr lang="cs-CZ" sz="1800" dirty="0" smtClean="0">
                <a:solidFill>
                  <a:schemeClr val="tx1"/>
                </a:solidFill>
              </a:rPr>
              <a:t>výběrová řízení</a:t>
            </a:r>
            <a:endParaRPr lang="cs-CZ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Studie proveditelnosti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Karta souladu projektu s principy udržitelné mobility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Smlouva </a:t>
            </a:r>
            <a:r>
              <a:rPr lang="cs-CZ" sz="1800" dirty="0">
                <a:solidFill>
                  <a:schemeClr val="tx1"/>
                </a:solidFill>
              </a:rPr>
              <a:t>o veřejných službách v přepravě cestujících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Licence k provozování linkové osobní dopravy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Čestné prohlášení o skutečném majiteli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Perspektivní využití v přepravě cestujících po celou dobu životnosti vozidla.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Platná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plněná smlouva </a:t>
            </a:r>
            <a:r>
              <a:rPr lang="cs-CZ" dirty="0">
                <a:solidFill>
                  <a:schemeClr val="tx1"/>
                </a:solidFill>
              </a:rPr>
              <a:t>o VS v souladu s nařízením č. 1370/2007 a </a:t>
            </a:r>
            <a:r>
              <a:rPr lang="cs-CZ" dirty="0" smtClean="0">
                <a:solidFill>
                  <a:schemeClr val="tx1"/>
                </a:solidFill>
              </a:rPr>
              <a:t>zákonem č</a:t>
            </a:r>
            <a:r>
              <a:rPr lang="cs-CZ" dirty="0">
                <a:solidFill>
                  <a:schemeClr val="tx1"/>
                </a:solidFill>
              </a:rPr>
              <a:t>. 194/2010 Sb., nebo </a:t>
            </a:r>
            <a:r>
              <a:rPr lang="cs-CZ" dirty="0" smtClean="0">
                <a:solidFill>
                  <a:schemeClr val="tx1"/>
                </a:solidFill>
              </a:rPr>
              <a:t>smlouva </a:t>
            </a:r>
            <a:r>
              <a:rPr lang="cs-CZ" dirty="0">
                <a:solidFill>
                  <a:schemeClr val="tx1"/>
                </a:solidFill>
              </a:rPr>
              <a:t>o smlouvě budoucí o </a:t>
            </a:r>
            <a:r>
              <a:rPr lang="cs-CZ" dirty="0" smtClean="0">
                <a:solidFill>
                  <a:schemeClr val="tx1"/>
                </a:solidFill>
              </a:rPr>
              <a:t>VS. </a:t>
            </a:r>
            <a:r>
              <a:rPr lang="cs-CZ" dirty="0">
                <a:solidFill>
                  <a:schemeClr val="tx1"/>
                </a:solidFill>
              </a:rPr>
              <a:t>Pokud nebyla smlouva ke dni podání žádosti uzavřena, musí žadatel předložit vyjádření objednatele o úmyslu smlouvu o VS s žadatelem </a:t>
            </a:r>
            <a:r>
              <a:rPr lang="cs-CZ" dirty="0" smtClean="0">
                <a:solidFill>
                  <a:schemeClr val="tx1"/>
                </a:solidFill>
              </a:rPr>
              <a:t>uzavřít.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Smlouvy </a:t>
            </a:r>
            <a:r>
              <a:rPr lang="cs-CZ" dirty="0">
                <a:solidFill>
                  <a:schemeClr val="tx1"/>
                </a:solidFill>
              </a:rPr>
              <a:t>podle nařízení Rady (EHS) č. 1191/69 a č. </a:t>
            </a:r>
            <a:r>
              <a:rPr lang="cs-CZ" dirty="0" smtClean="0">
                <a:solidFill>
                  <a:schemeClr val="tx1"/>
                </a:solidFill>
              </a:rPr>
              <a:t>1107/70 </a:t>
            </a:r>
            <a:r>
              <a:rPr lang="cs-CZ" dirty="0">
                <a:solidFill>
                  <a:schemeClr val="tx1"/>
                </a:solidFill>
              </a:rPr>
              <a:t>musí být uzavřené v souladu s čl. 8 nařízení 1370/2007 odst. </a:t>
            </a:r>
            <a:r>
              <a:rPr lang="cs-CZ" dirty="0" smtClean="0">
                <a:solidFill>
                  <a:schemeClr val="tx1"/>
                </a:solidFill>
              </a:rPr>
              <a:t>3.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Smlouvy </a:t>
            </a:r>
            <a:r>
              <a:rPr lang="cs-CZ" dirty="0">
                <a:solidFill>
                  <a:schemeClr val="tx1"/>
                </a:solidFill>
              </a:rPr>
              <a:t>o VS musí být uzavřeny na </a:t>
            </a:r>
            <a:r>
              <a:rPr lang="cs-CZ" dirty="0" smtClean="0">
                <a:solidFill>
                  <a:schemeClr val="tx1"/>
                </a:solidFill>
              </a:rPr>
              <a:t>základě transparentního </a:t>
            </a:r>
            <a:r>
              <a:rPr lang="cs-CZ" dirty="0">
                <a:solidFill>
                  <a:schemeClr val="tx1"/>
                </a:solidFill>
              </a:rPr>
              <a:t>a </a:t>
            </a:r>
            <a:r>
              <a:rPr lang="cs-CZ" dirty="0" smtClean="0">
                <a:solidFill>
                  <a:schemeClr val="tx1"/>
                </a:solidFill>
              </a:rPr>
              <a:t>otevřeného výběrového </a:t>
            </a:r>
            <a:r>
              <a:rPr lang="cs-CZ" dirty="0">
                <a:solidFill>
                  <a:schemeClr val="tx1"/>
                </a:solidFill>
              </a:rPr>
              <a:t>(nabídkového) řízení či na základě přímého zadání </a:t>
            </a:r>
            <a:r>
              <a:rPr lang="cs-CZ" dirty="0" smtClean="0">
                <a:solidFill>
                  <a:schemeClr val="tx1"/>
                </a:solidFill>
              </a:rPr>
              <a:t>podle platné </a:t>
            </a:r>
            <a:r>
              <a:rPr lang="cs-CZ" dirty="0">
                <a:solidFill>
                  <a:schemeClr val="tx1"/>
                </a:solidFill>
              </a:rPr>
              <a:t>legislativy, nejméně však do konce doby udržitelnosti </a:t>
            </a:r>
            <a:r>
              <a:rPr lang="cs-CZ" dirty="0" smtClean="0">
                <a:solidFill>
                  <a:schemeClr val="tx1"/>
                </a:solidFill>
              </a:rPr>
              <a:t>projektu (5 let).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Pokud </a:t>
            </a:r>
            <a:r>
              <a:rPr lang="cs-CZ" dirty="0">
                <a:solidFill>
                  <a:schemeClr val="tx1"/>
                </a:solidFill>
              </a:rPr>
              <a:t>platnost smlouvy o </a:t>
            </a:r>
            <a:r>
              <a:rPr lang="cs-CZ" dirty="0" smtClean="0">
                <a:solidFill>
                  <a:schemeClr val="tx1"/>
                </a:solidFill>
              </a:rPr>
              <a:t>VS končí </a:t>
            </a:r>
            <a:r>
              <a:rPr lang="cs-CZ" dirty="0">
                <a:solidFill>
                  <a:schemeClr val="tx1"/>
                </a:solidFill>
              </a:rPr>
              <a:t>v době udržitelnosti, musí dopravce </a:t>
            </a:r>
            <a:r>
              <a:rPr lang="cs-CZ" dirty="0" smtClean="0">
                <a:solidFill>
                  <a:schemeClr val="tx1"/>
                </a:solidFill>
              </a:rPr>
              <a:t>doložit </a:t>
            </a:r>
            <a:r>
              <a:rPr lang="cs-CZ" dirty="0">
                <a:solidFill>
                  <a:schemeClr val="tx1"/>
                </a:solidFill>
              </a:rPr>
              <a:t>smlouvu o smlouvě budoucí o </a:t>
            </a:r>
            <a:r>
              <a:rPr lang="cs-CZ" dirty="0" smtClean="0">
                <a:solidFill>
                  <a:schemeClr val="tx1"/>
                </a:solidFill>
              </a:rPr>
              <a:t>VS nebo vyjádření </a:t>
            </a:r>
            <a:r>
              <a:rPr lang="cs-CZ" dirty="0">
                <a:solidFill>
                  <a:schemeClr val="tx1"/>
                </a:solidFill>
              </a:rPr>
              <a:t>objednatele o úmyslu smlouvu o VS s </a:t>
            </a:r>
            <a:r>
              <a:rPr lang="cs-CZ" dirty="0" smtClean="0">
                <a:solidFill>
                  <a:schemeClr val="tx1"/>
                </a:solidFill>
              </a:rPr>
              <a:t>žadatelem uzavřít </a:t>
            </a:r>
            <a:r>
              <a:rPr lang="cs-CZ" dirty="0">
                <a:solidFill>
                  <a:schemeClr val="tx1"/>
                </a:solidFill>
              </a:rPr>
              <a:t>v návaznosti na stávající smlouvu o </a:t>
            </a:r>
            <a:r>
              <a:rPr lang="cs-CZ" dirty="0" smtClean="0">
                <a:solidFill>
                  <a:schemeClr val="tx1"/>
                </a:solidFill>
              </a:rPr>
              <a:t>VS.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Dotace </a:t>
            </a:r>
            <a:r>
              <a:rPr lang="cs-CZ" dirty="0">
                <a:solidFill>
                  <a:schemeClr val="tx1"/>
                </a:solidFill>
              </a:rPr>
              <a:t>na pořízení vozidla musí být zohledněna při určení roční </a:t>
            </a:r>
            <a:r>
              <a:rPr lang="cs-CZ" dirty="0" smtClean="0">
                <a:solidFill>
                  <a:schemeClr val="tx1"/>
                </a:solidFill>
              </a:rPr>
              <a:t>kompenzace </a:t>
            </a:r>
            <a:r>
              <a:rPr lang="cs-CZ" dirty="0">
                <a:solidFill>
                  <a:schemeClr val="tx1"/>
                </a:solidFill>
              </a:rPr>
              <a:t>podle smlouvy o VS </a:t>
            </a:r>
            <a:r>
              <a:rPr lang="cs-CZ" dirty="0" smtClean="0">
                <a:solidFill>
                  <a:schemeClr val="tx1"/>
                </a:solidFill>
              </a:rPr>
              <a:t>– lze odepisovat jen část </a:t>
            </a:r>
            <a:r>
              <a:rPr lang="cs-CZ" dirty="0">
                <a:solidFill>
                  <a:schemeClr val="tx1"/>
                </a:solidFill>
              </a:rPr>
              <a:t>ceny vozidla, kterou příjemce hradí z vlastních zdrojů. 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6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Kompenzace za veřejné služby musí být stanovena v souladu s nařízením č. 1370/2010, článkem 6 a zákonem č. 194/2010 Sb., § 23.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Užití dotace je účelově vázáno, závazné parametry v Rozhodnutí.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Na poskytnutí dotace není právní nárok. Příjemce dotace je povinen podporu použít pouze k účelu, na který mu byla poskytnuta.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Dotaci nelze poskytnout subjektu, na jehož majetek je vyhlášen konkurz…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Vozidla není možné využívat k úplatným jízdám mimo smlouvy o veřejných službách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>
                <a:solidFill>
                  <a:schemeClr val="tx1"/>
                </a:solidFill>
              </a:rPr>
              <a:t>Orgán </a:t>
            </a:r>
            <a:r>
              <a:rPr lang="cs-CZ" dirty="0">
                <a:solidFill>
                  <a:schemeClr val="tx1"/>
                </a:solidFill>
              </a:rPr>
              <a:t>územního samosprávného celku je oprávněn poskytovat za plnění služby ve veřejném zájmu </a:t>
            </a:r>
            <a:r>
              <a:rPr lang="cs-CZ" dirty="0" smtClean="0">
                <a:solidFill>
                  <a:schemeClr val="tx1"/>
                </a:solidFill>
              </a:rPr>
              <a:t>tzv</a:t>
            </a:r>
            <a:r>
              <a:rPr lang="cs-CZ" dirty="0">
                <a:solidFill>
                  <a:schemeClr val="tx1"/>
                </a:solidFill>
              </a:rPr>
              <a:t>. vyrovnávací </a:t>
            </a:r>
            <a:r>
              <a:rPr lang="cs-CZ" dirty="0" smtClean="0">
                <a:solidFill>
                  <a:schemeClr val="tx1"/>
                </a:solidFill>
              </a:rPr>
              <a:t>platbu.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Dotace nesmí být kumulována s podporou z jiných národních a EU režimů.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Dotace nebude poskytnuta žadateli, který má neuhrazené závazky vůči státnímu rozpočtu…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9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cs-CZ" dirty="0">
                <a:solidFill>
                  <a:schemeClr val="tx1"/>
                </a:solidFill>
              </a:rPr>
              <a:t>Příjemce dotace je povinen zajistit u vozidel min. 30 000 km ujetých jedním silničním vozidlem nebo nekolejovým drážním vozidlem a 40 000 km ujetých jedním kolejovým drážním vozidlem městské hromadné dopravy v období kalendářního roku po dobu životnosti vozidla. Dobou životnosti se rozumí doba odepisování specifikovaná v </a:t>
            </a:r>
            <a:r>
              <a:rPr lang="cs-CZ" dirty="0" smtClean="0">
                <a:solidFill>
                  <a:schemeClr val="tx1"/>
                </a:solidFill>
              </a:rPr>
              <a:t>b.16.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Při plnění smlouvy o VS se musí odehrát minimálně 90 % proběhu vozidel. Zbývajících maximálně 10 % proběhu může příjemce dotace využít pouze na ostatní manipulační a další nekomerční jízdy související s plněním smlouvy o VS a na komerční jízdy objednané mimo smlouvu o VS jako rozšíření výkonů na lince provozované podle smlouvy o VS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Příjemce je povinen předkládat výkaz proběhu vozidel dle vzoru z přílohy č. 8 </a:t>
            </a:r>
            <a:r>
              <a:rPr lang="cs-CZ" dirty="0">
                <a:solidFill>
                  <a:schemeClr val="tx1"/>
                </a:solidFill>
              </a:rPr>
              <a:t>SP.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Pokud dojde bez zavinění dopravce k přerušení rozsahu </a:t>
            </a:r>
            <a:r>
              <a:rPr lang="cs-CZ" dirty="0" smtClean="0">
                <a:solidFill>
                  <a:schemeClr val="tx1"/>
                </a:solidFill>
              </a:rPr>
              <a:t>VS, </a:t>
            </a:r>
            <a:r>
              <a:rPr lang="cs-CZ" dirty="0">
                <a:solidFill>
                  <a:schemeClr val="tx1"/>
                </a:solidFill>
              </a:rPr>
              <a:t>za proběh vozidla se považuje odpovídající část průměrného proběhu ve zbývající části kalendářního roku.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 případě, že dojde k úplnému vyřazení vozidla z provozu vlivem nepředvídatelné </a:t>
            </a:r>
            <a:r>
              <a:rPr lang="cs-CZ" dirty="0" smtClean="0">
                <a:solidFill>
                  <a:schemeClr val="tx1"/>
                </a:solidFill>
              </a:rPr>
              <a:t>události, </a:t>
            </a:r>
            <a:r>
              <a:rPr lang="cs-CZ" dirty="0">
                <a:solidFill>
                  <a:schemeClr val="tx1"/>
                </a:solidFill>
              </a:rPr>
              <a:t>příjemce je povinen takové vozidlo nahradit vozidlem tak, aby byl zachován výstup projektu, k němuž se příjemce zavázal v Podmínkách </a:t>
            </a:r>
            <a:r>
              <a:rPr lang="cs-CZ" dirty="0" smtClean="0">
                <a:solidFill>
                  <a:schemeClr val="tx1"/>
                </a:solidFill>
              </a:rPr>
              <a:t>Rozhodnutí.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ŘO </a:t>
            </a:r>
            <a:r>
              <a:rPr lang="cs-CZ" dirty="0">
                <a:solidFill>
                  <a:schemeClr val="tx1"/>
                </a:solidFill>
              </a:rPr>
              <a:t>IROP doporučuje příjemcům sjednat pojištění majetku financovaného z IROP.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95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sz="1600" dirty="0">
                <a:solidFill>
                  <a:schemeClr val="tx1"/>
                </a:solidFill>
              </a:rPr>
              <a:t>Pořízená vozidla nesmějí být použita v nabídkovém řízení za účelem uzavření smlouvy o  VS s výjimkou přímého uzavření smlouvy. 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sz="1600" dirty="0">
                <a:solidFill>
                  <a:schemeClr val="tx1"/>
                </a:solidFill>
              </a:rPr>
              <a:t>Dotaci nelze použít na úhradu DPH při nákupu vozidel.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sz="1600" dirty="0">
                <a:solidFill>
                  <a:schemeClr val="tx1"/>
                </a:solidFill>
              </a:rPr>
              <a:t>Investiční dotace se vyplácejí v podobě nevratných příspěvků. Náklady, hrazené příjemcům v rámci jiných náhrad za veřejné služby, nesmějí zahrnovat náklady pokryté investiční </a:t>
            </a:r>
            <a:r>
              <a:rPr lang="cs-CZ" sz="1600" dirty="0" smtClean="0">
                <a:solidFill>
                  <a:schemeClr val="tx1"/>
                </a:solidFill>
              </a:rPr>
              <a:t>dotací.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Účetní </a:t>
            </a:r>
            <a:r>
              <a:rPr lang="cs-CZ" sz="1600" dirty="0">
                <a:solidFill>
                  <a:schemeClr val="tx1"/>
                </a:solidFill>
              </a:rPr>
              <a:t>hodnota je cena, kterou příjemce zaplatil za vozidlo ze svých </a:t>
            </a:r>
            <a:r>
              <a:rPr lang="cs-CZ" sz="1600" dirty="0" smtClean="0">
                <a:solidFill>
                  <a:schemeClr val="tx1"/>
                </a:solidFill>
              </a:rPr>
              <a:t>vlastních </a:t>
            </a:r>
            <a:r>
              <a:rPr lang="cs-CZ" sz="1600" dirty="0">
                <a:solidFill>
                  <a:schemeClr val="tx1"/>
                </a:solidFill>
              </a:rPr>
              <a:t>zdrojů, snížená o odpisy. 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sz="1600" dirty="0">
                <a:solidFill>
                  <a:schemeClr val="tx1"/>
                </a:solidFill>
              </a:rPr>
              <a:t>Ustanovení § 47 odst. 5 vyhlášky 500/2002 Sb... Pořídí-li dopravce nové vozidlo, s finanční podporou z veřejného rozpočtu, do svých nákladů může zahrnout pouze cenu vozidla sníženou o částku dotace.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77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Martina Fišerová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Představení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31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cs-CZ" dirty="0">
                <a:solidFill>
                  <a:schemeClr val="tx1"/>
                </a:solidFill>
              </a:rPr>
              <a:t>Příjemce je povinen stanovit délku účetního odepisování vozidla na 10 let u silničního vozidla a nekolejového drážního vozidla a na 15 let u kolejového drážního </a:t>
            </a:r>
            <a:r>
              <a:rPr lang="cs-CZ" dirty="0" smtClean="0">
                <a:solidFill>
                  <a:schemeClr val="tx1"/>
                </a:solidFill>
              </a:rPr>
              <a:t>vozidla.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Pokud </a:t>
            </a:r>
            <a:r>
              <a:rPr lang="cs-CZ" dirty="0">
                <a:solidFill>
                  <a:schemeClr val="tx1"/>
                </a:solidFill>
              </a:rPr>
              <a:t>dopravce ukončí v době životnosti pořízeného vozidla </a:t>
            </a:r>
            <a:r>
              <a:rPr lang="cs-CZ" dirty="0" smtClean="0">
                <a:solidFill>
                  <a:schemeClr val="tx1"/>
                </a:solidFill>
              </a:rPr>
              <a:t>provozování VS</a:t>
            </a:r>
            <a:r>
              <a:rPr lang="cs-CZ" dirty="0">
                <a:solidFill>
                  <a:schemeClr val="tx1"/>
                </a:solidFill>
              </a:rPr>
              <a:t>, je povinen nabídnout vozidlo zájemci, který provozuje veřejnou </a:t>
            </a:r>
            <a:r>
              <a:rPr lang="cs-CZ" dirty="0" smtClean="0">
                <a:solidFill>
                  <a:schemeClr val="tx1"/>
                </a:solidFill>
              </a:rPr>
              <a:t>dopravu </a:t>
            </a:r>
            <a:r>
              <a:rPr lang="cs-CZ" dirty="0">
                <a:solidFill>
                  <a:schemeClr val="tx1"/>
                </a:solidFill>
              </a:rPr>
              <a:t>v rámci platné smlouvy o VS. Vozidla budou </a:t>
            </a:r>
            <a:r>
              <a:rPr lang="cs-CZ" dirty="0" smtClean="0">
                <a:solidFill>
                  <a:schemeClr val="tx1"/>
                </a:solidFill>
              </a:rPr>
              <a:t>převedena </a:t>
            </a:r>
            <a:r>
              <a:rPr lang="cs-CZ" dirty="0">
                <a:solidFill>
                  <a:schemeClr val="tx1"/>
                </a:solidFill>
              </a:rPr>
              <a:t>na nového provozovatele na základě </a:t>
            </a:r>
            <a:r>
              <a:rPr lang="cs-CZ" dirty="0" smtClean="0">
                <a:solidFill>
                  <a:schemeClr val="tx1"/>
                </a:solidFill>
              </a:rPr>
              <a:t>transparentního nabídkového </a:t>
            </a:r>
            <a:r>
              <a:rPr lang="cs-CZ" dirty="0">
                <a:solidFill>
                  <a:schemeClr val="tx1"/>
                </a:solidFill>
              </a:rPr>
              <a:t>(výběrového) řízení, a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>
                <a:solidFill>
                  <a:schemeClr val="tx1"/>
                </a:solidFill>
              </a:rPr>
              <a:t>za zůstatkovou účetní </a:t>
            </a:r>
            <a:r>
              <a:rPr lang="cs-CZ" dirty="0" smtClean="0">
                <a:solidFill>
                  <a:schemeClr val="tx1"/>
                </a:solidFill>
              </a:rPr>
              <a:t>hodnotu.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Nový </a:t>
            </a:r>
            <a:r>
              <a:rPr lang="cs-CZ" dirty="0">
                <a:solidFill>
                  <a:schemeClr val="tx1"/>
                </a:solidFill>
              </a:rPr>
              <a:t>majitel je povinen vozidlo provozovat ve VS. Pravidla pro </a:t>
            </a:r>
            <a:r>
              <a:rPr lang="cs-CZ" dirty="0" smtClean="0">
                <a:solidFill>
                  <a:schemeClr val="tx1"/>
                </a:solidFill>
              </a:rPr>
              <a:t>poskytnutí podpory </a:t>
            </a:r>
            <a:r>
              <a:rPr lang="cs-CZ" dirty="0">
                <a:solidFill>
                  <a:schemeClr val="tx1"/>
                </a:solidFill>
              </a:rPr>
              <a:t>zůstávají v platnosti a nabyvatel vozidla je povinen se jimi řídit.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cs-CZ" dirty="0">
                <a:solidFill>
                  <a:schemeClr val="tx1"/>
                </a:solidFill>
              </a:rPr>
              <a:t>Dotace může být poskytnuta na vozidla upravená pro přístup osob se sníženou schopností pohybu a orientace.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cs-CZ" dirty="0">
                <a:solidFill>
                  <a:schemeClr val="tx1"/>
                </a:solidFill>
              </a:rPr>
              <a:t>Nebude podpořen nákup vozidel pro služby </a:t>
            </a:r>
            <a:r>
              <a:rPr lang="cs-CZ" dirty="0" err="1">
                <a:solidFill>
                  <a:schemeClr val="tx1"/>
                </a:solidFill>
              </a:rPr>
              <a:t>histor</a:t>
            </a:r>
            <a:r>
              <a:rPr lang="cs-CZ" dirty="0">
                <a:solidFill>
                  <a:schemeClr val="tx1"/>
                </a:solidFill>
              </a:rPr>
              <a:t>. nebo </a:t>
            </a:r>
            <a:r>
              <a:rPr lang="cs-CZ" dirty="0" err="1">
                <a:solidFill>
                  <a:schemeClr val="tx1"/>
                </a:solidFill>
              </a:rPr>
              <a:t>turist</a:t>
            </a:r>
            <a:r>
              <a:rPr lang="cs-CZ" dirty="0">
                <a:solidFill>
                  <a:schemeClr val="tx1"/>
                </a:solidFill>
              </a:rPr>
              <a:t>. významu.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cs-CZ" dirty="0">
                <a:solidFill>
                  <a:schemeClr val="tx1"/>
                </a:solidFill>
              </a:rPr>
              <a:t>Na každý projekt musí být vedena samostatná účetní evidence nákladů.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cs-CZ" dirty="0">
                <a:solidFill>
                  <a:schemeClr val="tx1"/>
                </a:solidFill>
              </a:rPr>
              <a:t>Plocha exteriéru a interiéru vozidel nesmí být </a:t>
            </a:r>
            <a:r>
              <a:rPr lang="cs-CZ" dirty="0" smtClean="0">
                <a:solidFill>
                  <a:schemeClr val="tx1"/>
                </a:solidFill>
              </a:rPr>
              <a:t>v době udržitelnosti využita </a:t>
            </a:r>
            <a:r>
              <a:rPr lang="cs-CZ" dirty="0">
                <a:solidFill>
                  <a:schemeClr val="tx1"/>
                </a:solidFill>
              </a:rPr>
              <a:t>ke komerčním reklamním účelům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9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Přílohy Specifických pravidel pro žadatele a příjemce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Postup </a:t>
            </a:r>
            <a:r>
              <a:rPr lang="cs-CZ" sz="1800" dirty="0">
                <a:solidFill>
                  <a:schemeClr val="tx1"/>
                </a:solidFill>
              </a:rPr>
              <a:t>pro podání žádosti o podporu v MS2014+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Podmínky </a:t>
            </a:r>
            <a:r>
              <a:rPr lang="cs-CZ" sz="1800" dirty="0">
                <a:solidFill>
                  <a:schemeClr val="tx1"/>
                </a:solidFill>
              </a:rPr>
              <a:t>Rozhodnutí o poskytnutí dotace – vzor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Metodické </a:t>
            </a:r>
            <a:r>
              <a:rPr lang="cs-CZ" sz="1800" dirty="0">
                <a:solidFill>
                  <a:schemeClr val="tx1"/>
                </a:solidFill>
              </a:rPr>
              <a:t>listy indikátorů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Osnova </a:t>
            </a:r>
            <a:r>
              <a:rPr lang="cs-CZ" sz="1800" dirty="0">
                <a:solidFill>
                  <a:schemeClr val="tx1"/>
                </a:solidFill>
              </a:rPr>
              <a:t>Studie proveditelnosti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Karta </a:t>
            </a:r>
            <a:r>
              <a:rPr lang="cs-CZ" sz="1800" dirty="0">
                <a:solidFill>
                  <a:schemeClr val="tx1"/>
                </a:solidFill>
              </a:rPr>
              <a:t>souladu projektu s principy udržitelné mobility – osnova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b="1" dirty="0" smtClean="0">
                <a:solidFill>
                  <a:schemeClr val="tx1"/>
                </a:solidFill>
              </a:rPr>
              <a:t>Seznam </a:t>
            </a:r>
            <a:r>
              <a:rPr lang="cs-CZ" sz="1800" b="1" dirty="0">
                <a:solidFill>
                  <a:schemeClr val="tx1"/>
                </a:solidFill>
              </a:rPr>
              <a:t>obcí zasahujících do oblastí s překročením imisních limitů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Seznam </a:t>
            </a:r>
            <a:r>
              <a:rPr lang="cs-CZ" sz="1800" dirty="0">
                <a:solidFill>
                  <a:schemeClr val="tx1"/>
                </a:solidFill>
              </a:rPr>
              <a:t>správních obvodů obcí s rozšířenou působností se sociálně vyloučenými lokalitami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Výkaz </a:t>
            </a:r>
            <a:r>
              <a:rPr lang="cs-CZ" sz="1800" dirty="0">
                <a:solidFill>
                  <a:schemeClr val="tx1"/>
                </a:solidFill>
              </a:rPr>
              <a:t>proběhu vozidel – osnova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7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93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Indikátor výstupu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48 01  Počet nově pořízených vozidel pro veřejnou dopravu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Environmentální indikátory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7 51 01  Počet osob přepravených veřejnou dopravou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výchozí hodnota podle reprezentativního </a:t>
            </a:r>
            <a:r>
              <a:rPr lang="cs-CZ" sz="1600" dirty="0" smtClean="0">
                <a:solidFill>
                  <a:schemeClr val="tx1"/>
                </a:solidFill>
              </a:rPr>
              <a:t>sčítání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orientační cílová hodnota k datu +1 rok od ukončení projektu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3 61 11 Množství emisí primárních částic a prekurzorů sekundárních částic v rámci podpořených projektů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nákup za účelem nahrazení stávajících </a:t>
            </a:r>
            <a:r>
              <a:rPr lang="cs-CZ" sz="1600" dirty="0" smtClean="0">
                <a:solidFill>
                  <a:schemeClr val="tx1"/>
                </a:solidFill>
              </a:rPr>
              <a:t>vozidel do 1 roku od ukončení projektu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nákup za účelem rozšíření vozového parku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kombinace, součty emisí pro všechna původní vs. nová vozidla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postup výpočtu hodnoty indikátoru pro naftová a </a:t>
            </a: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(CNG) vozidla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vypočtená cílová hodnota k datu ukončení realizace projektu</a:t>
            </a: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7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629759"/>
              </p:ext>
            </p:extLst>
          </p:nvPr>
        </p:nvGraphicFramePr>
        <p:xfrm>
          <a:off x="457200" y="1628800"/>
          <a:ext cx="8229600" cy="438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Studie proveditelnosti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Výstupy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Úvodní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informace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Připravenost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 k realizaci</a:t>
                      </a:r>
                      <a:endParaRPr lang="cs-CZ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Základní informace o žadateli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Způsob stanovení cen do rozpočtu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Charakteristika</a:t>
                      </a:r>
                      <a:r>
                        <a:rPr lang="cs-CZ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 a jeho souladu s programem</a:t>
                      </a:r>
                      <a:endParaRPr lang="cs-CZ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analýza</a:t>
                      </a:r>
                    </a:p>
                    <a:p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Podrobný popis projektu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Analýza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řízení rizik</a:t>
                      </a:r>
                      <a:endParaRPr lang="cs-CZ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Zdůvodnění potřebnosti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Vliv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 na horizontální kritéria</a:t>
                      </a:r>
                      <a:endParaRPr lang="cs-CZ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projektu a řízení lidských zdrojů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Závěrečné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hodnocení efektivity a udržitelnosti projektu</a:t>
                      </a:r>
                      <a:endParaRPr lang="cs-CZ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Technické a technologické řešení projektu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Externí efekty socioekonomické analýzy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Vliv projektu na životní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prostředí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Upozornění</a:t>
                      </a:r>
                      <a:endParaRPr lang="cs-CZ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15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89.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Karta souladu projektu s principy udržitelné </a:t>
            </a:r>
            <a:r>
              <a:rPr lang="cs-CZ" sz="1600" b="1" dirty="0" smtClean="0">
                <a:solidFill>
                  <a:srgbClr val="1D70B8"/>
                </a:solidFill>
              </a:rPr>
              <a:t>mobility</a:t>
            </a:r>
          </a:p>
          <a:p>
            <a:r>
              <a:rPr lang="cs-CZ" sz="1600" dirty="0">
                <a:solidFill>
                  <a:schemeClr val="tx1"/>
                </a:solidFill>
              </a:rPr>
              <a:t>doložení připravenosti </a:t>
            </a:r>
            <a:r>
              <a:rPr lang="cs-CZ" sz="1600" dirty="0" smtClean="0">
                <a:solidFill>
                  <a:schemeClr val="tx1"/>
                </a:solidFill>
              </a:rPr>
              <a:t>projektu v obci/obcích s méně než 50 tis. obyvateli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souladu s principy udržitelné mobility: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soulad se strategií udržitelné mobility – je v souladu s existujícím strategickým dokumentem a přispívá k naplnění principů udržitelné mobility?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err="1">
                <a:solidFill>
                  <a:schemeClr val="tx1"/>
                </a:solidFill>
              </a:rPr>
              <a:t>integrovanost</a:t>
            </a:r>
            <a:r>
              <a:rPr lang="cs-CZ" sz="1600" dirty="0">
                <a:solidFill>
                  <a:schemeClr val="tx1"/>
                </a:solidFill>
              </a:rPr>
              <a:t> řešení – navazuje na obdobné projekty, síť v okolí, nebo má potenciál synergicky působit s jinými projekty?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participativní přístup při přípravě – byl projednán s veřejností, s užší cílovou skupinou, nebo byl zveřejněn v médiích?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59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6" name="Obrázek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22" y="1690689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471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schvalování projektů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49591" cy="4351338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Hodnocení žádostí je zahájeno po ukončení příjmu žádostí o podporu (kolová výzva).</a:t>
            </a:r>
          </a:p>
          <a:p>
            <a:r>
              <a:rPr lang="cs-CZ" sz="1600" b="1" dirty="0">
                <a:solidFill>
                  <a:srgbClr val="1D71B8"/>
                </a:solidFill>
              </a:rPr>
              <a:t>Fáze hodnocení </a:t>
            </a:r>
            <a:r>
              <a:rPr lang="cs-CZ" sz="1600" dirty="0">
                <a:solidFill>
                  <a:schemeClr val="tx1"/>
                </a:solidFill>
              </a:rPr>
              <a:t>(provádí </a:t>
            </a:r>
            <a:r>
              <a:rPr lang="cs-CZ" sz="1600" dirty="0" smtClean="0">
                <a:solidFill>
                  <a:schemeClr val="tx1"/>
                </a:solidFill>
              </a:rPr>
              <a:t>CRR)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kontrola přijatelnosti a formálních náležitostí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věcné hodnocení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ex-ante analýza rizik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ex-ante kontrola</a:t>
            </a:r>
          </a:p>
          <a:p>
            <a:r>
              <a:rPr lang="cs-CZ" sz="1600" b="1" dirty="0">
                <a:solidFill>
                  <a:srgbClr val="1D71B8"/>
                </a:solidFill>
              </a:rPr>
              <a:t>Fáze výběru projektů </a:t>
            </a:r>
            <a:r>
              <a:rPr lang="cs-CZ" sz="1600" dirty="0">
                <a:solidFill>
                  <a:schemeClr val="tx1"/>
                </a:solidFill>
              </a:rPr>
              <a:t>(provádí 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výběr projektu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a vydání právního aktu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7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přijatelnosti</a:t>
            </a:r>
            <a:br>
              <a:rPr lang="cs-CZ" dirty="0" smtClean="0"/>
            </a:br>
            <a:r>
              <a:rPr lang="cs-CZ" dirty="0" smtClean="0"/>
              <a:t>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Provedena do 29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 od konečného termínu pro podávání </a:t>
            </a:r>
            <a:r>
              <a:rPr lang="cs-CZ" sz="1600" dirty="0" smtClean="0">
                <a:solidFill>
                  <a:schemeClr val="tx1"/>
                </a:solidFill>
              </a:rPr>
              <a:t>žádostí o </a:t>
            </a:r>
            <a:r>
              <a:rPr lang="cs-CZ" sz="1600" dirty="0">
                <a:solidFill>
                  <a:schemeClr val="tx1"/>
                </a:solidFill>
              </a:rPr>
              <a:t>podporu v případě kolové výzvy.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Obecná </a:t>
            </a:r>
            <a:r>
              <a:rPr lang="cs-CZ" sz="1600" dirty="0">
                <a:solidFill>
                  <a:schemeClr val="tx1"/>
                </a:solidFill>
              </a:rPr>
              <a:t>a specifická kritéria přijatelnosti jsou rozdělena na kritéria napravitelná a </a:t>
            </a:r>
            <a:r>
              <a:rPr lang="cs-CZ" sz="1600" dirty="0">
                <a:solidFill>
                  <a:srgbClr val="FF0000"/>
                </a:solidFill>
              </a:rPr>
              <a:t>nenapravitelná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r>
              <a:rPr lang="cs-CZ" sz="1600" dirty="0">
                <a:solidFill>
                  <a:schemeClr val="tx1"/>
                </a:solidFill>
              </a:rPr>
              <a:t>Kritéria formálních náležitostí jsou vždy napravitelná.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případě nesplnění alespoň jednoho kritéria s příznakem </a:t>
            </a:r>
            <a:r>
              <a:rPr lang="cs-CZ" sz="1600" dirty="0">
                <a:solidFill>
                  <a:srgbClr val="FF0000"/>
                </a:solidFill>
              </a:rPr>
              <a:t>„nenapravitelné“ </a:t>
            </a:r>
            <a:r>
              <a:rPr lang="cs-CZ" sz="1600" dirty="0">
                <a:solidFill>
                  <a:schemeClr val="tx1"/>
                </a:solidFill>
              </a:rPr>
              <a:t>je žádost o podporu vyloučena z dalšího procesu hodnocení.  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případě nesplnění napravitelného kritéria může být žadatel </a:t>
            </a:r>
            <a:r>
              <a:rPr lang="cs-CZ" sz="1600" dirty="0" smtClean="0">
                <a:solidFill>
                  <a:schemeClr val="tx1"/>
                </a:solidFill>
              </a:rPr>
              <a:t>vyzván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(maximálně dvakrát) k doplnění. 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Výzvy k doplnění/upřesnění jsou žadateli zasílány formou depeší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v MS2014+. Maximálně 2 výzvy, na doplnění má žadatel 5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 (možnost prodloužení maximálně o dalších 5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3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Žádost </a:t>
            </a:r>
            <a:r>
              <a:rPr lang="cs-CZ" sz="1600" b="1" dirty="0">
                <a:solidFill>
                  <a:srgbClr val="1D70B8"/>
                </a:solidFill>
              </a:rPr>
              <a:t>je podána v předepsané </a:t>
            </a:r>
            <a:r>
              <a:rPr lang="cs-CZ" sz="1600" b="1" dirty="0" smtClean="0">
                <a:solidFill>
                  <a:srgbClr val="1D70B8"/>
                </a:solidFill>
              </a:rPr>
              <a:t>formě.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Přes MS2014+.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Pokud etapy, tak minimálně 3 měsíce.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Informace uvedené v žádosti o podporu jsou v souladu s přílohami.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Žádost </a:t>
            </a:r>
            <a:r>
              <a:rPr lang="cs-CZ" sz="1600" b="1" dirty="0">
                <a:solidFill>
                  <a:srgbClr val="1D70B8"/>
                </a:solidFill>
              </a:rPr>
              <a:t>je podepsána oprávněným zástupcem </a:t>
            </a:r>
            <a:r>
              <a:rPr lang="cs-CZ" sz="1600" b="1" dirty="0" smtClean="0">
                <a:solidFill>
                  <a:srgbClr val="1D70B8"/>
                </a:solidFill>
              </a:rPr>
              <a:t>žadatele.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Statutární zástupce, popř. jim pověřená osoba na základě plné </a:t>
            </a:r>
            <a:r>
              <a:rPr lang="cs-CZ" sz="1600" dirty="0" smtClean="0">
                <a:solidFill>
                  <a:schemeClr val="tx1"/>
                </a:solidFill>
              </a:rPr>
              <a:t>moci.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Jsou doloženy všechny povinné přílohy a obsahově splňují požadované náležitosti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Plná </a:t>
            </a:r>
            <a:r>
              <a:rPr lang="cs-CZ" sz="1600" dirty="0">
                <a:solidFill>
                  <a:schemeClr val="tx1"/>
                </a:solidFill>
              </a:rPr>
              <a:t>moc (pokud podepisuje statutární zástupce, je příloha nerelevantní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Zadávací a výběrová řízení (jen uzavřené smlouvy o dílo včetně případných dodatků, pokud již tyto dokumenty v době předložení žádosti o podporu existují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Studie </a:t>
            </a:r>
            <a:r>
              <a:rPr lang="cs-CZ" sz="1600" dirty="0">
                <a:solidFill>
                  <a:schemeClr val="tx1"/>
                </a:solidFill>
              </a:rPr>
              <a:t>proveditelnosti </a:t>
            </a:r>
            <a:r>
              <a:rPr lang="cs-CZ" sz="1600" dirty="0" smtClean="0">
                <a:solidFill>
                  <a:schemeClr val="tx1"/>
                </a:solidFill>
              </a:rPr>
              <a:t>(dle </a:t>
            </a:r>
            <a:r>
              <a:rPr lang="cs-CZ" sz="1600" dirty="0">
                <a:solidFill>
                  <a:schemeClr val="tx1"/>
                </a:solidFill>
              </a:rPr>
              <a:t>osnovy uvedené v příloze č. 4 Specifických </a:t>
            </a:r>
            <a:r>
              <a:rPr lang="cs-CZ" sz="1600" dirty="0" smtClean="0">
                <a:solidFill>
                  <a:schemeClr val="tx1"/>
                </a:solidFill>
              </a:rPr>
              <a:t>pravidel).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2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Jsou doloženy všechny povinné přílohy a obsahově splňují požadované </a:t>
            </a:r>
            <a:r>
              <a:rPr lang="cs-CZ" sz="1600" b="1" dirty="0" smtClean="0">
                <a:solidFill>
                  <a:srgbClr val="1D70B8"/>
                </a:solidFill>
              </a:rPr>
              <a:t>náležitosti.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Karta souladu projektu s principy udržitelné mobility </a:t>
            </a:r>
            <a:r>
              <a:rPr lang="cs-CZ" sz="1600" dirty="0" smtClean="0">
                <a:solidFill>
                  <a:schemeClr val="tx1"/>
                </a:solidFill>
              </a:rPr>
              <a:t>(zpracovaná </a:t>
            </a:r>
            <a:r>
              <a:rPr lang="cs-CZ" sz="1600" dirty="0">
                <a:solidFill>
                  <a:schemeClr val="tx1"/>
                </a:solidFill>
              </a:rPr>
              <a:t>podle osnovy uvedené </a:t>
            </a: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příloze č. 5, </a:t>
            </a:r>
            <a:r>
              <a:rPr lang="cs-CZ" sz="1600" dirty="0" smtClean="0">
                <a:solidFill>
                  <a:schemeClr val="tx1"/>
                </a:solidFill>
              </a:rPr>
              <a:t>pro projekty pouze v obci nad 50 tis. obyv. nerelevantní – musí být doložen soulad s </a:t>
            </a:r>
            <a:r>
              <a:rPr lang="cs-CZ" sz="1600" dirty="0">
                <a:solidFill>
                  <a:schemeClr val="tx1"/>
                </a:solidFill>
              </a:rPr>
              <a:t>Plánem udržitelné městské mobility nebo </a:t>
            </a:r>
            <a:r>
              <a:rPr lang="cs-CZ" sz="1600" dirty="0" smtClean="0">
                <a:solidFill>
                  <a:schemeClr val="tx1"/>
                </a:solidFill>
              </a:rPr>
              <a:t>Strategickým </a:t>
            </a:r>
            <a:r>
              <a:rPr lang="cs-CZ" sz="1600" dirty="0">
                <a:solidFill>
                  <a:schemeClr val="tx1"/>
                </a:solidFill>
              </a:rPr>
              <a:t>rámcem městské </a:t>
            </a:r>
            <a:r>
              <a:rPr lang="cs-CZ" sz="1600" dirty="0" smtClean="0">
                <a:solidFill>
                  <a:schemeClr val="tx1"/>
                </a:solidFill>
              </a:rPr>
              <a:t>mobility ve Studii proveditelnosti).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Čestné prohlášení o skutečném majiteli </a:t>
            </a:r>
            <a:r>
              <a:rPr lang="cs-CZ" sz="1600" dirty="0" smtClean="0">
                <a:solidFill>
                  <a:schemeClr val="tx1"/>
                </a:solidFill>
              </a:rPr>
              <a:t>(dopravci ve veřejné dopravě na základě smlouvy o veřejných službách v přepravě cestujících; </a:t>
            </a:r>
            <a:r>
              <a:rPr lang="cs-CZ" sz="1600" dirty="0">
                <a:solidFill>
                  <a:schemeClr val="tx1"/>
                </a:solidFill>
              </a:rPr>
              <a:t>dle přílohy č. 30 Obecných pravidel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Licence k provozování linkové osobní </a:t>
            </a:r>
            <a:r>
              <a:rPr lang="cs-CZ" sz="1600" dirty="0" smtClean="0">
                <a:solidFill>
                  <a:schemeClr val="tx1"/>
                </a:solidFill>
              </a:rPr>
              <a:t>dopravy (pouze kraj </a:t>
            </a:r>
            <a:r>
              <a:rPr lang="cs-CZ" sz="1600" dirty="0">
                <a:solidFill>
                  <a:schemeClr val="tx1"/>
                </a:solidFill>
              </a:rPr>
              <a:t>nebo obec poskytující veřejné </a:t>
            </a:r>
            <a:r>
              <a:rPr lang="cs-CZ" sz="1600" dirty="0" smtClean="0">
                <a:solidFill>
                  <a:schemeClr val="tx1"/>
                </a:solidFill>
              </a:rPr>
              <a:t>služby v </a:t>
            </a:r>
            <a:r>
              <a:rPr lang="cs-CZ" sz="1600" dirty="0">
                <a:solidFill>
                  <a:schemeClr val="tx1"/>
                </a:solidFill>
              </a:rPr>
              <a:t>přepravě </a:t>
            </a:r>
            <a:r>
              <a:rPr lang="cs-CZ" sz="1600" dirty="0" smtClean="0">
                <a:solidFill>
                  <a:schemeClr val="tx1"/>
                </a:solidFill>
              </a:rPr>
              <a:t>cestujících sám/sama, </a:t>
            </a:r>
            <a:r>
              <a:rPr lang="cs-CZ" sz="1600" dirty="0">
                <a:solidFill>
                  <a:schemeClr val="tx1"/>
                </a:solidFill>
              </a:rPr>
              <a:t>dokládá platnou licenci k provozování linkové osobní dopravy podle zákona č. 111/1994 Sb</a:t>
            </a:r>
            <a:r>
              <a:rPr lang="cs-CZ" sz="1600" dirty="0" smtClean="0">
                <a:solidFill>
                  <a:schemeClr val="tx1"/>
                </a:solidFill>
              </a:rPr>
              <a:t>.,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o </a:t>
            </a:r>
            <a:r>
              <a:rPr lang="cs-CZ" sz="1600" dirty="0">
                <a:solidFill>
                  <a:schemeClr val="tx1"/>
                </a:solidFill>
              </a:rPr>
              <a:t>silniční dopravě, ve znění pozdějších </a:t>
            </a:r>
            <a:r>
              <a:rPr lang="cs-CZ" sz="1600" dirty="0" smtClean="0">
                <a:solidFill>
                  <a:schemeClr val="tx1"/>
                </a:solidFill>
              </a:rPr>
              <a:t>předpisů).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4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MMR a CRR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Ministerstvo </a:t>
            </a:r>
            <a:r>
              <a:rPr lang="cs-CZ" sz="1600" b="1" dirty="0">
                <a:solidFill>
                  <a:srgbClr val="1D70B8"/>
                </a:solidFill>
              </a:rPr>
              <a:t>pro místní rozvoj </a:t>
            </a:r>
            <a:r>
              <a:rPr lang="cs-CZ" sz="1600" b="1" dirty="0" smtClean="0">
                <a:solidFill>
                  <a:srgbClr val="1D70B8"/>
                </a:solidFill>
              </a:rPr>
              <a:t>ČR - Řídicí </a:t>
            </a:r>
            <a:r>
              <a:rPr lang="cs-CZ" sz="1600" b="1" dirty="0">
                <a:solidFill>
                  <a:srgbClr val="1D70B8"/>
                </a:solidFill>
              </a:rPr>
              <a:t>orgán IROP (ŘO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řízení programu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výzev a pravidel pro žadatele a </a:t>
            </a:r>
            <a:r>
              <a:rPr lang="cs-CZ" sz="1600" dirty="0" smtClean="0">
                <a:solidFill>
                  <a:schemeClr val="tx1"/>
                </a:solidFill>
              </a:rPr>
              <a:t>příjemce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poskytovatel </a:t>
            </a:r>
            <a:r>
              <a:rPr lang="cs-CZ" sz="1600" dirty="0" smtClean="0">
                <a:solidFill>
                  <a:schemeClr val="tx1"/>
                </a:solidFill>
              </a:rPr>
              <a:t>dotace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Centrum </a:t>
            </a:r>
            <a:r>
              <a:rPr lang="cs-CZ" sz="1600" b="1" dirty="0">
                <a:solidFill>
                  <a:srgbClr val="1D70B8"/>
                </a:solidFill>
              </a:rPr>
              <a:t>pro regionální rozvoj České republiky (</a:t>
            </a:r>
            <a:r>
              <a:rPr lang="cs-CZ" sz="1600" b="1" dirty="0" smtClean="0">
                <a:solidFill>
                  <a:srgbClr val="1D70B8"/>
                </a:solidFill>
              </a:rPr>
              <a:t>CRR) - zprostředkující </a:t>
            </a:r>
            <a:r>
              <a:rPr lang="cs-CZ" sz="1600" b="1" dirty="0">
                <a:solidFill>
                  <a:srgbClr val="1D70B8"/>
                </a:solidFill>
              </a:rPr>
              <a:t>subjekt pro IROP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konzultace, příjem a hodnocení žádostí o podporu, kontroly projektů, kontroly žádostí o platbu, administrace změn, zpracování podkladů pro </a:t>
            </a:r>
            <a:r>
              <a:rPr lang="cs-CZ" sz="1600" dirty="0" smtClean="0">
                <a:solidFill>
                  <a:schemeClr val="tx1"/>
                </a:solidFill>
              </a:rPr>
              <a:t>certifikaci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regionální </a:t>
            </a:r>
            <a:r>
              <a:rPr lang="cs-CZ" sz="1600" dirty="0">
                <a:solidFill>
                  <a:schemeClr val="tx1"/>
                </a:solidFill>
              </a:rPr>
              <a:t>pobočky CRR </a:t>
            </a:r>
            <a:r>
              <a:rPr lang="cs-CZ" sz="1600" dirty="0" smtClean="0">
                <a:solidFill>
                  <a:schemeClr val="tx1"/>
                </a:solidFill>
              </a:rPr>
              <a:t>– 13 krajských měst a pražská centrála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pecializace poboček (územních odborů) podle aktivit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www.crr.cz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1D70B8"/>
                </a:solidFill>
              </a:rPr>
              <a:t>Jsou doloženy všechny povinné přílohy a obsahově splňují požadované </a:t>
            </a:r>
            <a:r>
              <a:rPr lang="cs-CZ" b="1" dirty="0" smtClean="0">
                <a:solidFill>
                  <a:srgbClr val="1D70B8"/>
                </a:solidFill>
              </a:rPr>
              <a:t>náležitosti.</a:t>
            </a:r>
            <a:endParaRPr lang="cs-CZ" b="1" dirty="0">
              <a:solidFill>
                <a:srgbClr val="1D70B8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Smlouva o veřejných službách v přepravě </a:t>
            </a:r>
            <a:r>
              <a:rPr lang="cs-CZ" dirty="0" smtClean="0">
                <a:solidFill>
                  <a:schemeClr val="tx1"/>
                </a:solidFill>
              </a:rPr>
              <a:t>cestujících:</a:t>
            </a:r>
          </a:p>
          <a:p>
            <a:pPr lvl="2"/>
            <a:r>
              <a:rPr lang="cs-CZ" sz="1400" dirty="0">
                <a:solidFill>
                  <a:schemeClr val="tx1"/>
                </a:solidFill>
              </a:rPr>
              <a:t>Dopravce ve veřejné dopravě na základě smlouvy o veřejných službách v přepravě cestujících dokládá platnou a plněnou smlouvu o veřejných službách v přepravě cestujících v souladu s Nařízením Evropského parlamentu a Rady (ES) č. 1370/2007 a  s příslušnými ustanoveními zákona č. 194/2010 Sb., nebo smlouvu o smlouvě budoucí o veřejných </a:t>
            </a:r>
            <a:r>
              <a:rPr lang="cs-CZ" sz="1400" dirty="0" smtClean="0">
                <a:solidFill>
                  <a:schemeClr val="tx1"/>
                </a:solidFill>
              </a:rPr>
              <a:t>službách.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Pokud </a:t>
            </a:r>
            <a:r>
              <a:rPr lang="cs-CZ" sz="1400" dirty="0">
                <a:solidFill>
                  <a:schemeClr val="tx1"/>
                </a:solidFill>
              </a:rPr>
              <a:t>nebyla smlouva pokrývající plánované využití vozidel pořizovaných z dotace ke dni podání žádosti o podporu uzavřena, musí žadatel předložit vyjádření objednatele o úmyslu takovou smlouvu o veřejných službách s žadatelem </a:t>
            </a:r>
            <a:r>
              <a:rPr lang="cs-CZ" sz="1400" dirty="0" smtClean="0">
                <a:solidFill>
                  <a:schemeClr val="tx1"/>
                </a:solidFill>
              </a:rPr>
              <a:t>uzavřít,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</a:t>
            </a:r>
            <a:r>
              <a:rPr lang="cs-CZ" sz="1400" dirty="0">
                <a:solidFill>
                  <a:schemeClr val="tx1"/>
                </a:solidFill>
              </a:rPr>
              <a:t>také platnou smlouvu o jiných veřejných službách v přepravě cestujících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Smlouvy </a:t>
            </a:r>
            <a:r>
              <a:rPr lang="cs-CZ" sz="1400" dirty="0">
                <a:solidFill>
                  <a:schemeClr val="tx1"/>
                </a:solidFill>
              </a:rPr>
              <a:t>o </a:t>
            </a:r>
            <a:r>
              <a:rPr lang="cs-CZ" sz="1400" dirty="0" smtClean="0">
                <a:solidFill>
                  <a:schemeClr val="tx1"/>
                </a:solidFill>
              </a:rPr>
              <a:t>VS musí </a:t>
            </a:r>
            <a:r>
              <a:rPr lang="cs-CZ" sz="1400" dirty="0">
                <a:solidFill>
                  <a:schemeClr val="tx1"/>
                </a:solidFill>
              </a:rPr>
              <a:t>být uzavřeny </a:t>
            </a:r>
            <a:r>
              <a:rPr lang="cs-CZ" sz="1400" dirty="0" smtClean="0">
                <a:solidFill>
                  <a:schemeClr val="tx1"/>
                </a:solidFill>
              </a:rPr>
              <a:t>nejméně do </a:t>
            </a:r>
            <a:r>
              <a:rPr lang="cs-CZ" sz="1400" dirty="0">
                <a:solidFill>
                  <a:schemeClr val="tx1"/>
                </a:solidFill>
              </a:rPr>
              <a:t>konce doby </a:t>
            </a:r>
            <a:r>
              <a:rPr lang="cs-CZ" sz="1400" dirty="0" smtClean="0">
                <a:solidFill>
                  <a:schemeClr val="tx1"/>
                </a:solidFill>
              </a:rPr>
              <a:t>udržitelnosti.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Pokud platnost </a:t>
            </a:r>
            <a:r>
              <a:rPr lang="cs-CZ" sz="1400" dirty="0">
                <a:solidFill>
                  <a:schemeClr val="tx1"/>
                </a:solidFill>
              </a:rPr>
              <a:t>smlouvy </a:t>
            </a:r>
            <a:r>
              <a:rPr lang="cs-CZ" sz="1400" dirty="0" smtClean="0">
                <a:solidFill>
                  <a:schemeClr val="tx1"/>
                </a:solidFill>
              </a:rPr>
              <a:t>končí </a:t>
            </a:r>
            <a:r>
              <a:rPr lang="cs-CZ" sz="1400" dirty="0">
                <a:solidFill>
                  <a:schemeClr val="tx1"/>
                </a:solidFill>
              </a:rPr>
              <a:t>v době udržitelnosti, musí dopravce </a:t>
            </a:r>
            <a:r>
              <a:rPr lang="cs-CZ" sz="1400" dirty="0" smtClean="0">
                <a:solidFill>
                  <a:schemeClr val="tx1"/>
                </a:solidFill>
              </a:rPr>
              <a:t>doložit </a:t>
            </a:r>
            <a:r>
              <a:rPr lang="cs-CZ" sz="1400" dirty="0">
                <a:solidFill>
                  <a:schemeClr val="tx1"/>
                </a:solidFill>
              </a:rPr>
              <a:t>smlouvu o smlouvě budoucí o veřejných službách nebo vyjádření objednatele o úmyslu smlouvu o veřejných službách s žadatelem uzavřít v návaznosti na stávající smlouvu o veřejných službách v přepravě </a:t>
            </a:r>
            <a:r>
              <a:rPr lang="cs-CZ" sz="1400" dirty="0" smtClean="0">
                <a:solidFill>
                  <a:schemeClr val="tx1"/>
                </a:solidFill>
              </a:rPr>
              <a:t>cestujících.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V </a:t>
            </a:r>
            <a:r>
              <a:rPr lang="cs-CZ" sz="1400" dirty="0">
                <a:solidFill>
                  <a:schemeClr val="tx1"/>
                </a:solidFill>
              </a:rPr>
              <a:t>případě, že dopravce zamýšlí podle smlouvy o veřejných službách </a:t>
            </a:r>
            <a:r>
              <a:rPr lang="cs-CZ" sz="1400" dirty="0" smtClean="0">
                <a:solidFill>
                  <a:schemeClr val="tx1"/>
                </a:solidFill>
              </a:rPr>
              <a:t>využívat </a:t>
            </a:r>
            <a:r>
              <a:rPr lang="cs-CZ" sz="1400" dirty="0">
                <a:solidFill>
                  <a:schemeClr val="tx1"/>
                </a:solidFill>
              </a:rPr>
              <a:t>méně než 90 % proběhu vozidel pořízených prostřednictvím dotace, musí doložit další smlouvu/smlouvu o smlouvě budoucí/vyjádření </a:t>
            </a:r>
            <a:r>
              <a:rPr lang="cs-CZ" sz="1400" dirty="0" smtClean="0">
                <a:solidFill>
                  <a:schemeClr val="tx1"/>
                </a:solidFill>
              </a:rPr>
              <a:t>objednatele, aby </a:t>
            </a:r>
            <a:r>
              <a:rPr lang="cs-CZ" sz="1400" dirty="0">
                <a:solidFill>
                  <a:schemeClr val="tx1"/>
                </a:solidFill>
              </a:rPr>
              <a:t>doložil zajištění alespoň 90 % proběhu vozidel veřejnými službami v přepravě cestujících.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20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Projekt je svým zaměřením v souladu s cíli a podporovanými aktivitami </a:t>
            </a:r>
            <a:r>
              <a:rPr lang="cs-CZ" sz="1600" b="1" dirty="0" smtClean="0">
                <a:solidFill>
                  <a:srgbClr val="1D70B8"/>
                </a:solidFill>
              </a:rPr>
              <a:t>výzvy.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 popisu projektu je zřejmé, že se jedná o projekt zaměřený na aktivitu „</a:t>
            </a: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a bezemisní vozidla“, konkrétně pak na aktivity uvedené v kapitole 2.2 Specifických </a:t>
            </a:r>
            <a:r>
              <a:rPr lang="cs-CZ" sz="1600" dirty="0" smtClean="0">
                <a:solidFill>
                  <a:schemeClr val="tx1"/>
                </a:solidFill>
              </a:rPr>
              <a:t>pravidel.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Projekt je v souladu s podmínkami výzvy.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Zahájení/ukončení </a:t>
            </a:r>
            <a:r>
              <a:rPr lang="cs-CZ" sz="1600" dirty="0">
                <a:solidFill>
                  <a:schemeClr val="tx1"/>
                </a:solidFill>
              </a:rPr>
              <a:t>realizace projektu (1. 1. </a:t>
            </a:r>
            <a:r>
              <a:rPr lang="cs-CZ" sz="1600" dirty="0" smtClean="0">
                <a:solidFill>
                  <a:schemeClr val="tx1"/>
                </a:solidFill>
              </a:rPr>
              <a:t>2014 / </a:t>
            </a:r>
            <a:r>
              <a:rPr lang="cs-CZ" sz="1600" b="1" dirty="0" smtClean="0">
                <a:solidFill>
                  <a:schemeClr val="tx1"/>
                </a:solidFill>
              </a:rPr>
              <a:t>30. 9. 2022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opis </a:t>
            </a:r>
            <a:r>
              <a:rPr lang="cs-CZ" sz="1600" dirty="0">
                <a:solidFill>
                  <a:schemeClr val="tx1"/>
                </a:solidFill>
              </a:rPr>
              <a:t>cílových skupin a dopady projektu na </a:t>
            </a:r>
            <a:r>
              <a:rPr lang="cs-CZ" sz="1600" dirty="0" smtClean="0">
                <a:solidFill>
                  <a:schemeClr val="tx1"/>
                </a:solidFill>
              </a:rPr>
              <a:t>ně.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rocenta </a:t>
            </a:r>
            <a:r>
              <a:rPr lang="cs-CZ" sz="1600" dirty="0">
                <a:solidFill>
                  <a:schemeClr val="tx1"/>
                </a:solidFill>
              </a:rPr>
              <a:t>míry podpory podle typu </a:t>
            </a:r>
            <a:r>
              <a:rPr lang="cs-CZ" sz="1600" dirty="0" smtClean="0">
                <a:solidFill>
                  <a:schemeClr val="tx1"/>
                </a:solidFill>
              </a:rPr>
              <a:t>žadatele.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Ú</a:t>
            </a:r>
            <a:r>
              <a:rPr lang="cs-CZ" sz="1600" dirty="0" smtClean="0">
                <a:solidFill>
                  <a:schemeClr val="tx1"/>
                </a:solidFill>
              </a:rPr>
              <a:t>zemí </a:t>
            </a:r>
            <a:r>
              <a:rPr lang="cs-CZ" sz="1600" dirty="0">
                <a:solidFill>
                  <a:schemeClr val="tx1"/>
                </a:solidFill>
              </a:rPr>
              <a:t>realizace – </a:t>
            </a:r>
            <a:r>
              <a:rPr lang="cs-CZ" sz="1600" b="1" dirty="0" smtClean="0">
                <a:solidFill>
                  <a:schemeClr val="tx1"/>
                </a:solidFill>
              </a:rPr>
              <a:t>ULK, KVK, MSK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Žadatel </a:t>
            </a:r>
            <a:r>
              <a:rPr lang="cs-CZ" sz="1600" b="1" dirty="0">
                <a:solidFill>
                  <a:srgbClr val="FF0000"/>
                </a:solidFill>
              </a:rPr>
              <a:t>splňuje definici oprávněného příjemce pro příslušný specifický cíl a </a:t>
            </a:r>
            <a:r>
              <a:rPr lang="cs-CZ" sz="1600" b="1" dirty="0" smtClean="0">
                <a:solidFill>
                  <a:srgbClr val="FF0000"/>
                </a:solidFill>
              </a:rPr>
              <a:t>výzvu.</a:t>
            </a:r>
            <a:endParaRPr lang="cs-CZ" sz="1600" b="1" dirty="0">
              <a:solidFill>
                <a:srgbClr val="FF0000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Kraje a obce, pokud poskytují veřejné služby v přepravě cestujících samy,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dopravci ve veřejné dopravě na základě smlouvy o veřejných službách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v přepravě cestujících.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47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Projekt respektuje minimální a maximální hranici celkových způsobilých </a:t>
            </a:r>
            <a:r>
              <a:rPr lang="cs-CZ" sz="1600" b="1" dirty="0" smtClean="0">
                <a:solidFill>
                  <a:srgbClr val="1D70B8"/>
                </a:solidFill>
              </a:rPr>
              <a:t>výdajů.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Minimální výše celkových způsobilých výdajů 5 mil. Kč,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maximální výše celkových způsobilých výdajů 200 mil. Kč.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Projekt </a:t>
            </a:r>
            <a:r>
              <a:rPr lang="cs-CZ" sz="1600" b="1" dirty="0">
                <a:solidFill>
                  <a:srgbClr val="1D70B8"/>
                </a:solidFill>
              </a:rPr>
              <a:t>respektuje limity způsobilých </a:t>
            </a:r>
            <a:r>
              <a:rPr lang="cs-CZ" sz="1600" b="1" dirty="0" smtClean="0">
                <a:solidFill>
                  <a:srgbClr val="1D70B8"/>
                </a:solidFill>
              </a:rPr>
              <a:t>výdajů, pokud jsou stanoveny.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nerelevantní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Výsledky projektu jsou </a:t>
            </a:r>
            <a:r>
              <a:rPr lang="cs-CZ" sz="1600" b="1" dirty="0" smtClean="0">
                <a:solidFill>
                  <a:srgbClr val="1D70B8"/>
                </a:solidFill>
              </a:rPr>
              <a:t>udržitelné.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 kapitole </a:t>
            </a:r>
            <a:r>
              <a:rPr lang="cs-CZ" sz="1600" dirty="0" smtClean="0">
                <a:solidFill>
                  <a:schemeClr val="tx1"/>
                </a:solidFill>
              </a:rPr>
              <a:t>16 </a:t>
            </a:r>
            <a:r>
              <a:rPr lang="cs-CZ" sz="1600" dirty="0">
                <a:solidFill>
                  <a:schemeClr val="tx1"/>
                </a:solidFill>
              </a:rPr>
              <a:t>Studie proveditelnosti je popsáno zajištění udržitelnosti projektu.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Projekt </a:t>
            </a:r>
            <a:r>
              <a:rPr lang="cs-CZ" sz="1600" b="1" dirty="0">
                <a:solidFill>
                  <a:srgbClr val="1D70B8"/>
                </a:solidFill>
              </a:rPr>
              <a:t>nemá negativní vliv na žádnou z horizontálních priorit IROP (udržitelný rozvoj, rovné příležitosti a zákaz diskriminace, rovnost mužů a žen</a:t>
            </a:r>
            <a:r>
              <a:rPr lang="cs-CZ" sz="1600" b="1" dirty="0" smtClean="0">
                <a:solidFill>
                  <a:srgbClr val="1D70B8"/>
                </a:solidFill>
              </a:rPr>
              <a:t>).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Projekt </a:t>
            </a:r>
            <a:r>
              <a:rPr lang="cs-CZ" sz="1600" dirty="0">
                <a:solidFill>
                  <a:schemeClr val="tx1"/>
                </a:solidFill>
              </a:rPr>
              <a:t>musí mít pozitivní/neutrální vliv na horizontální principy (kap. 15 Studie proveditelnosti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</a:t>
            </a:r>
            <a:r>
              <a:rPr lang="cs-CZ" sz="1600" b="1" dirty="0" smtClean="0">
                <a:solidFill>
                  <a:srgbClr val="1D70B8"/>
                </a:solidFill>
              </a:rPr>
              <a:t>otřebnost </a:t>
            </a:r>
            <a:r>
              <a:rPr lang="cs-CZ" sz="1600" b="1" dirty="0">
                <a:solidFill>
                  <a:srgbClr val="1D70B8"/>
                </a:solidFill>
              </a:rPr>
              <a:t>realizace projektu je </a:t>
            </a:r>
            <a:r>
              <a:rPr lang="cs-CZ" sz="1600" b="1" dirty="0" smtClean="0">
                <a:solidFill>
                  <a:srgbClr val="1D70B8"/>
                </a:solidFill>
              </a:rPr>
              <a:t>odůvodněná.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Popis potřebnosti </a:t>
            </a:r>
            <a:r>
              <a:rPr lang="cs-CZ" sz="1600" dirty="0">
                <a:solidFill>
                  <a:schemeClr val="tx1"/>
                </a:solidFill>
              </a:rPr>
              <a:t>projektu s vazbou na specifický cíl 1.2 (kap. 6 Studie proveditelnosti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36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FF0000"/>
                </a:solidFill>
              </a:rPr>
              <a:t>Projekt je v souladu s pravidly veřejné </a:t>
            </a:r>
            <a:r>
              <a:rPr lang="cs-CZ" sz="1600" b="1" dirty="0" smtClean="0">
                <a:solidFill>
                  <a:srgbClr val="FF0000"/>
                </a:solidFill>
              </a:rPr>
              <a:t>podpory.</a:t>
            </a:r>
            <a:endParaRPr lang="cs-CZ" sz="1600" b="1" dirty="0">
              <a:solidFill>
                <a:srgbClr val="FF0000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Předmětem </a:t>
            </a:r>
            <a:r>
              <a:rPr lang="cs-CZ" sz="1600" dirty="0">
                <a:solidFill>
                  <a:schemeClr val="tx1"/>
                </a:solidFill>
              </a:rPr>
              <a:t>žádosti není nákup vozidla historického nebo turistického </a:t>
            </a:r>
            <a:r>
              <a:rPr lang="cs-CZ" sz="1600" dirty="0" smtClean="0">
                <a:solidFill>
                  <a:schemeClr val="tx1"/>
                </a:solidFill>
              </a:rPr>
              <a:t>významu.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případě vozidel pořízených před podáním žádosti </a:t>
            </a:r>
            <a:r>
              <a:rPr lang="cs-CZ" sz="1600" dirty="0" smtClean="0">
                <a:solidFill>
                  <a:schemeClr val="tx1"/>
                </a:solidFill>
              </a:rPr>
              <a:t>nebyla </a:t>
            </a:r>
            <a:r>
              <a:rPr lang="cs-CZ" sz="1600" dirty="0">
                <a:solidFill>
                  <a:schemeClr val="tx1"/>
                </a:solidFill>
              </a:rPr>
              <a:t>již účetně odepsána celá část pořizovací ceny vozidla, kterou příjemce hradí z vlastních </a:t>
            </a:r>
            <a:r>
              <a:rPr lang="cs-CZ" sz="1600" dirty="0" smtClean="0">
                <a:solidFill>
                  <a:schemeClr val="tx1"/>
                </a:solidFill>
              </a:rPr>
              <a:t>zdrojů.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záložce "Veřejná podpora" vybrána hodnota "Nařízení o veřejných službách v přepravě cestujících (č. 1370/2007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</a:t>
            </a:r>
            <a:r>
              <a:rPr lang="cs-CZ" sz="1600" dirty="0" smtClean="0">
                <a:solidFill>
                  <a:schemeClr val="tx1"/>
                </a:solidFill>
              </a:rPr>
              <a:t>e </a:t>
            </a:r>
            <a:r>
              <a:rPr lang="cs-CZ" sz="1600" dirty="0">
                <a:solidFill>
                  <a:schemeClr val="tx1"/>
                </a:solidFill>
              </a:rPr>
              <a:t>způsobilých výdajích </a:t>
            </a:r>
            <a:r>
              <a:rPr lang="cs-CZ" sz="1600" dirty="0" smtClean="0">
                <a:solidFill>
                  <a:schemeClr val="tx1"/>
                </a:solidFill>
              </a:rPr>
              <a:t>projektu je zahrnuta cena </a:t>
            </a:r>
            <a:r>
              <a:rPr lang="cs-CZ" sz="1600" dirty="0">
                <a:solidFill>
                  <a:schemeClr val="tx1"/>
                </a:solidFill>
              </a:rPr>
              <a:t>celého vozidla </a:t>
            </a:r>
            <a:r>
              <a:rPr lang="cs-CZ" sz="1600" dirty="0" smtClean="0">
                <a:solidFill>
                  <a:schemeClr val="tx1"/>
                </a:solidFill>
              </a:rPr>
              <a:t>bez DPH anebo část </a:t>
            </a:r>
            <a:r>
              <a:rPr lang="cs-CZ" sz="1600" dirty="0">
                <a:solidFill>
                  <a:schemeClr val="tx1"/>
                </a:solidFill>
              </a:rPr>
              <a:t>ceny vozidla </a:t>
            </a:r>
            <a:r>
              <a:rPr lang="cs-CZ" sz="1600" dirty="0" smtClean="0">
                <a:solidFill>
                  <a:schemeClr val="tx1"/>
                </a:solidFill>
              </a:rPr>
              <a:t>bez DPH.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FF0000"/>
                </a:solidFill>
              </a:rPr>
              <a:t>Statutární zástupce žadatele je trestně </a:t>
            </a:r>
            <a:r>
              <a:rPr lang="cs-CZ" sz="1600" b="1" dirty="0" smtClean="0">
                <a:solidFill>
                  <a:srgbClr val="FF0000"/>
                </a:solidFill>
              </a:rPr>
              <a:t>bezúhonný.</a:t>
            </a:r>
            <a:endParaRPr lang="cs-CZ" sz="1600" b="1" dirty="0">
              <a:solidFill>
                <a:srgbClr val="FF0000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U</a:t>
            </a:r>
            <a:r>
              <a:rPr lang="cs-CZ" sz="1600" dirty="0" smtClean="0">
                <a:solidFill>
                  <a:schemeClr val="tx1"/>
                </a:solidFill>
              </a:rPr>
              <a:t>vedeno </a:t>
            </a:r>
            <a:r>
              <a:rPr lang="cs-CZ" sz="1600" dirty="0">
                <a:solidFill>
                  <a:schemeClr val="tx1"/>
                </a:solidFill>
              </a:rPr>
              <a:t>v čestném prohlášení, které je integrální součástí žádosti o podporu vyplňované v MS2014</a:t>
            </a:r>
            <a:r>
              <a:rPr lang="cs-CZ" sz="1600" dirty="0" smtClean="0">
                <a:solidFill>
                  <a:schemeClr val="tx1"/>
                </a:solidFill>
              </a:rPr>
              <a:t>+.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31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1D70B8"/>
                </a:solidFill>
              </a:rPr>
              <a:t>Projekt je v souladu s Dopravní politikou ČR 2014-2020.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Popis v kapitole </a:t>
            </a:r>
            <a:r>
              <a:rPr lang="cs-CZ" dirty="0">
                <a:solidFill>
                  <a:schemeClr val="tx1"/>
                </a:solidFill>
              </a:rPr>
              <a:t>4 Studii </a:t>
            </a:r>
            <a:r>
              <a:rPr lang="cs-CZ" dirty="0" smtClean="0">
                <a:solidFill>
                  <a:schemeClr val="tx1"/>
                </a:solidFill>
              </a:rPr>
              <a:t>proveditelnosti - vazba na podkapitoly </a:t>
            </a:r>
            <a:r>
              <a:rPr lang="cs-CZ" dirty="0">
                <a:solidFill>
                  <a:schemeClr val="tx1"/>
                </a:solidFill>
              </a:rPr>
              <a:t>4.2.4 (Funkční systém osobní dopravy), 4.2.5 (Řešení problémů dopravy ve městech) nebo 4.6 (Snižování dopadu na veřejné zdraví a životní prostředí) Dopravní </a:t>
            </a:r>
            <a:r>
              <a:rPr lang="cs-CZ" dirty="0" smtClean="0">
                <a:solidFill>
                  <a:schemeClr val="tx1"/>
                </a:solidFill>
              </a:rPr>
              <a:t>politiky.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1D70B8"/>
                </a:solidFill>
              </a:rPr>
              <a:t>Projekt </a:t>
            </a:r>
            <a:r>
              <a:rPr lang="cs-CZ" b="1" dirty="0">
                <a:solidFill>
                  <a:srgbClr val="1D70B8"/>
                </a:solidFill>
              </a:rPr>
              <a:t>v obcích, které mají více než 50 tis. obyvatel, dokládá ve výzvách vyhlášených do konce roku 2017 soulad s Kartou souladu projektu s principy udržitelné mobility, resp. se Strategickým rámcem městské mobility, nebo s Plánem udržitelné městské mobility</a:t>
            </a:r>
            <a:r>
              <a:rPr lang="cs-CZ" b="1" dirty="0" smtClean="0">
                <a:solidFill>
                  <a:srgbClr val="1D70B8"/>
                </a:solidFill>
              </a:rPr>
              <a:t>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erelevantní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1D70B8"/>
                </a:solidFill>
              </a:rPr>
              <a:t>Projekt </a:t>
            </a:r>
            <a:r>
              <a:rPr lang="cs-CZ" b="1" dirty="0">
                <a:solidFill>
                  <a:srgbClr val="1D70B8"/>
                </a:solidFill>
              </a:rPr>
              <a:t>v obcích, které mají více než 50 tis. obyvatel, dokládá ve výzvách vyhlášených od roku 2018 soulad se Strategickým rámcem městské mobility nebo s Plánem udržitelné městské mobility</a:t>
            </a:r>
            <a:r>
              <a:rPr lang="cs-CZ" b="1" dirty="0" smtClean="0">
                <a:solidFill>
                  <a:srgbClr val="1D70B8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Popis v kapitole 4 Studie proveditelnosti.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Hodnotitel ověřuje, </a:t>
            </a:r>
            <a:r>
              <a:rPr lang="cs-CZ" dirty="0">
                <a:solidFill>
                  <a:schemeClr val="tx1"/>
                </a:solidFill>
              </a:rPr>
              <a:t>zda </a:t>
            </a:r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>
                <a:solidFill>
                  <a:schemeClr val="tx1"/>
                </a:solidFill>
              </a:rPr>
              <a:t>cíl, opatření, projekt apod., se kterým je předkládaný projekt podle </a:t>
            </a:r>
            <a:r>
              <a:rPr lang="cs-CZ" dirty="0" smtClean="0">
                <a:solidFill>
                  <a:schemeClr val="tx1"/>
                </a:solidFill>
              </a:rPr>
              <a:t>žadatele v </a:t>
            </a:r>
            <a:r>
              <a:rPr lang="cs-CZ" dirty="0">
                <a:solidFill>
                  <a:schemeClr val="tx1"/>
                </a:solidFill>
              </a:rPr>
              <a:t>souladu, </a:t>
            </a:r>
            <a:r>
              <a:rPr lang="cs-CZ" dirty="0" smtClean="0">
                <a:solidFill>
                  <a:schemeClr val="tx1"/>
                </a:solidFill>
              </a:rPr>
              <a:t>skutečně uveden </a:t>
            </a:r>
            <a:r>
              <a:rPr lang="cs-CZ" dirty="0">
                <a:solidFill>
                  <a:schemeClr val="tx1"/>
                </a:solidFill>
              </a:rPr>
              <a:t>ve Strategickém rámci městské mobility nebo Plánu udržitelné městské </a:t>
            </a:r>
            <a:r>
              <a:rPr lang="cs-CZ" dirty="0" smtClean="0">
                <a:solidFill>
                  <a:schemeClr val="tx1"/>
                </a:solidFill>
              </a:rPr>
              <a:t>mobility.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1D70B8"/>
                </a:solidFill>
              </a:rPr>
              <a:t>Projekt </a:t>
            </a:r>
            <a:r>
              <a:rPr lang="cs-CZ" b="1" dirty="0">
                <a:solidFill>
                  <a:srgbClr val="1D70B8"/>
                </a:solidFill>
              </a:rPr>
              <a:t>v obcích, které mají méně než 50 tis. obyvatel, dokládá Kartu souladu projektu s principy udržitelné mobility.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Projekt </a:t>
            </a:r>
            <a:r>
              <a:rPr lang="cs-CZ" dirty="0">
                <a:solidFill>
                  <a:schemeClr val="tx1"/>
                </a:solidFill>
              </a:rPr>
              <a:t>je v souladu s principy udržitelné mobility (soulad se strategickými dokumenty, </a:t>
            </a:r>
            <a:r>
              <a:rPr lang="cs-CZ" dirty="0" err="1">
                <a:solidFill>
                  <a:schemeClr val="tx1"/>
                </a:solidFill>
              </a:rPr>
              <a:t>integrovanost</a:t>
            </a:r>
            <a:r>
              <a:rPr lang="cs-CZ" dirty="0">
                <a:solidFill>
                  <a:schemeClr val="tx1"/>
                </a:solidFill>
              </a:rPr>
              <a:t> – komplementarita/synergie, projednání s veřejnosti a klíčovými partnery).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Projekt přispívá k eliminaci negativních vlivů dopravy na životní prostředí.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Ve Studii proveditelnosti (kapitola 9) jsou popsány pozitivní vlivy projektu na životní prostředí včetně příspěvku projektu ke snížení (případně zachování) množství emisí primárních částic a prekurzorů sekundárních částic (indikátor 3 61 11) a ke zvýšení (zachování) kapacity veřejné dopravy (</a:t>
            </a:r>
            <a:r>
              <a:rPr lang="cs-CZ" sz="1600" dirty="0" err="1" smtClean="0">
                <a:solidFill>
                  <a:schemeClr val="tx1"/>
                </a:solidFill>
              </a:rPr>
              <a:t>ind</a:t>
            </a:r>
            <a:r>
              <a:rPr lang="cs-CZ" sz="1600" dirty="0" smtClean="0">
                <a:solidFill>
                  <a:schemeClr val="tx1"/>
                </a:solidFill>
              </a:rPr>
              <a:t>. </a:t>
            </a:r>
            <a:r>
              <a:rPr lang="cs-CZ" sz="1600" dirty="0">
                <a:solidFill>
                  <a:schemeClr val="tx1"/>
                </a:solidFill>
              </a:rPr>
              <a:t>7 51 10).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Žadatel má zajištěnou administrativní, finanční a provozní </a:t>
            </a:r>
            <a:r>
              <a:rPr lang="cs-CZ" sz="1600" b="1" dirty="0" smtClean="0">
                <a:solidFill>
                  <a:srgbClr val="1D70B8"/>
                </a:solidFill>
              </a:rPr>
              <a:t>kapacitu k </a:t>
            </a:r>
            <a:r>
              <a:rPr lang="cs-CZ" sz="1600" b="1" dirty="0">
                <a:solidFill>
                  <a:srgbClr val="1D70B8"/>
                </a:solidFill>
              </a:rPr>
              <a:t>realizaci a udržitelnosti projektu.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Zajištění těchto kapacit jak v době realizace projektu, tak v době udržitelnosti uvádí žadatel ve Studii proveditelnosti (kapitoly 7, </a:t>
            </a:r>
            <a:r>
              <a:rPr lang="cs-CZ" sz="1600" dirty="0" smtClean="0">
                <a:solidFill>
                  <a:schemeClr val="tx1"/>
                </a:solidFill>
              </a:rPr>
              <a:t>13 </a:t>
            </a:r>
            <a:r>
              <a:rPr lang="cs-CZ" sz="1600" dirty="0">
                <a:solidFill>
                  <a:schemeClr val="tx1"/>
                </a:solidFill>
              </a:rPr>
              <a:t>a </a:t>
            </a:r>
            <a:r>
              <a:rPr lang="cs-CZ" sz="1600" dirty="0" smtClean="0">
                <a:solidFill>
                  <a:schemeClr val="tx1"/>
                </a:solidFill>
              </a:rPr>
              <a:t>16).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V </a:t>
            </a:r>
            <a:r>
              <a:rPr lang="cs-CZ" sz="1600" b="1" dirty="0">
                <a:solidFill>
                  <a:srgbClr val="1D70B8"/>
                </a:solidFill>
              </a:rPr>
              <a:t>hodnocení </a:t>
            </a:r>
            <a:r>
              <a:rPr lang="cs-CZ" sz="1600" b="1" dirty="0" err="1">
                <a:solidFill>
                  <a:srgbClr val="1D70B8"/>
                </a:solidFill>
              </a:rPr>
              <a:t>eCBA</a:t>
            </a:r>
            <a:r>
              <a:rPr lang="cs-CZ" sz="1600" b="1" dirty="0">
                <a:solidFill>
                  <a:srgbClr val="1D70B8"/>
                </a:solidFill>
              </a:rPr>
              <a:t>/finanční analýze projekt dosáhne minimálně stanovené hodnoty ukazatelů.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Projekty s CZV 5 – 100 mil. Kč - čistá </a:t>
            </a:r>
            <a:r>
              <a:rPr lang="cs-CZ" sz="1600" dirty="0">
                <a:solidFill>
                  <a:schemeClr val="tx1"/>
                </a:solidFill>
              </a:rPr>
              <a:t>současná hodnota v </a:t>
            </a:r>
            <a:r>
              <a:rPr lang="cs-CZ" sz="1600" dirty="0" smtClean="0">
                <a:solidFill>
                  <a:schemeClr val="tx1"/>
                </a:solidFill>
              </a:rPr>
              <a:t>rámci návratnosti investice pro </a:t>
            </a:r>
            <a:r>
              <a:rPr lang="cs-CZ" sz="1600" dirty="0">
                <a:solidFill>
                  <a:schemeClr val="tx1"/>
                </a:solidFill>
              </a:rPr>
              <a:t>finanční analýzu </a:t>
            </a:r>
            <a:r>
              <a:rPr lang="cs-CZ" sz="1600" dirty="0" smtClean="0">
                <a:solidFill>
                  <a:schemeClr val="tx1"/>
                </a:solidFill>
              </a:rPr>
              <a:t>(FNPV) v</a:t>
            </a:r>
            <a:r>
              <a:rPr lang="cs-CZ" sz="1600" dirty="0">
                <a:solidFill>
                  <a:schemeClr val="tx1"/>
                </a:solidFill>
              </a:rPr>
              <a:t> modulu CBA je nižší než nula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Projekty s CZV </a:t>
            </a:r>
            <a:r>
              <a:rPr lang="cs-CZ" sz="1600" dirty="0" smtClean="0">
                <a:solidFill>
                  <a:schemeClr val="tx1"/>
                </a:solidFill>
              </a:rPr>
              <a:t>nad </a:t>
            </a:r>
            <a:r>
              <a:rPr lang="cs-CZ" sz="1600" dirty="0">
                <a:solidFill>
                  <a:schemeClr val="tx1"/>
                </a:solidFill>
              </a:rPr>
              <a:t>100 mil. Kč - čistá současná hodnota v rámci návratnosti investice pro </a:t>
            </a:r>
            <a:r>
              <a:rPr lang="cs-CZ" sz="1600" dirty="0" smtClean="0">
                <a:solidFill>
                  <a:schemeClr val="tx1"/>
                </a:solidFill>
              </a:rPr>
              <a:t>ekonomickou </a:t>
            </a:r>
            <a:r>
              <a:rPr lang="cs-CZ" sz="1600" dirty="0">
                <a:solidFill>
                  <a:schemeClr val="tx1"/>
                </a:solidFill>
              </a:rPr>
              <a:t>analýzu </a:t>
            </a:r>
            <a:r>
              <a:rPr lang="cs-CZ" sz="1600" dirty="0" smtClean="0">
                <a:solidFill>
                  <a:schemeClr val="tx1"/>
                </a:solidFill>
              </a:rPr>
              <a:t>(ENPV</a:t>
            </a:r>
            <a:r>
              <a:rPr lang="cs-CZ" sz="1600" dirty="0">
                <a:solidFill>
                  <a:schemeClr val="tx1"/>
                </a:solidFill>
              </a:rPr>
              <a:t>) v modulu CBA je </a:t>
            </a:r>
            <a:r>
              <a:rPr lang="cs-CZ" sz="1600" dirty="0" smtClean="0">
                <a:solidFill>
                  <a:schemeClr val="tx1"/>
                </a:solidFill>
              </a:rPr>
              <a:t>vyšší </a:t>
            </a:r>
            <a:r>
              <a:rPr lang="cs-CZ" sz="1600" dirty="0">
                <a:solidFill>
                  <a:schemeClr val="tx1"/>
                </a:solidFill>
              </a:rPr>
              <a:t>než nula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42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Cílové hodnoty indikátorů odpovídají cílům </a:t>
            </a:r>
            <a:r>
              <a:rPr lang="cs-CZ" sz="1600" b="1" dirty="0" smtClean="0">
                <a:solidFill>
                  <a:srgbClr val="1D70B8"/>
                </a:solidFill>
              </a:rPr>
              <a:t>projektu.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Indikátory zvoleny v souladu s metodickými listy indikátorů – příloha č. 3 Specifických pravidel (typ indikátoru, výchozí a cílová hodnota, </a:t>
            </a:r>
            <a:r>
              <a:rPr lang="cs-CZ" sz="1600" dirty="0" smtClean="0">
                <a:solidFill>
                  <a:schemeClr val="tx1"/>
                </a:solidFill>
              </a:rPr>
              <a:t>termín naplnění </a:t>
            </a:r>
            <a:r>
              <a:rPr lang="cs-CZ" sz="1600" dirty="0">
                <a:solidFill>
                  <a:schemeClr val="tx1"/>
                </a:solidFill>
              </a:rPr>
              <a:t>cílové </a:t>
            </a:r>
            <a:r>
              <a:rPr lang="cs-CZ" sz="1600" dirty="0" smtClean="0">
                <a:solidFill>
                  <a:schemeClr val="tx1"/>
                </a:solidFill>
              </a:rPr>
              <a:t>hodnoty).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Minimálně 85 % způsobilých výdajů projektu je zaměřeno na hlavní aktivitu projektu.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Vychází </a:t>
            </a:r>
            <a:r>
              <a:rPr lang="cs-CZ" sz="1600" dirty="0">
                <a:solidFill>
                  <a:schemeClr val="tx1"/>
                </a:solidFill>
              </a:rPr>
              <a:t>se z celkového rozpočtu projektu (žádost a kap. 13 Studie proveditelnosti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Mezi </a:t>
            </a:r>
            <a:r>
              <a:rPr lang="cs-CZ" sz="1600" dirty="0">
                <a:solidFill>
                  <a:schemeClr val="tx1"/>
                </a:solidFill>
              </a:rPr>
              <a:t>způsobilými výdaji není </a:t>
            </a:r>
            <a:r>
              <a:rPr lang="cs-CZ" sz="1600" dirty="0" smtClean="0">
                <a:solidFill>
                  <a:schemeClr val="tx1"/>
                </a:solidFill>
              </a:rPr>
              <a:t>DPH </a:t>
            </a:r>
            <a:r>
              <a:rPr lang="cs-CZ" sz="1600" dirty="0">
                <a:solidFill>
                  <a:schemeClr val="tx1"/>
                </a:solidFill>
              </a:rPr>
              <a:t>vztahující se přímo k nákupu </a:t>
            </a:r>
            <a:r>
              <a:rPr lang="cs-CZ" sz="1600" dirty="0" smtClean="0">
                <a:solidFill>
                  <a:schemeClr val="tx1"/>
                </a:solidFill>
              </a:rPr>
              <a:t>vozidel.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Výdaje na hlavní aktivity v rozpočtu projektu odpovídají tržním cenám.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Podklady v kapitole 13 Studie proveditelnosti – Způsob stanovení cen do rozpočtu projektu – podle stavu výběrových/zadávacích řízení.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Popis mechanismu odvození cenových položek.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Stáří zdrojových dat max. 6 měsíců, nebo dostatečně odůvodněno.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Soulad s položkami rozpočtu projektu.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61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Vozidla, nakupovaná pro veřejnou dopravu, jsou upravená pro přepravu osob se sníženou schopností pohybu a orientace. 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 kapitole 8 Studie proveditelnosti jsou popsány technické parametry vozidel odpovídající jejich přizpůsobení osobám se sníženou schopností pohybu a orientace.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Vozidla</a:t>
            </a:r>
            <a:r>
              <a:rPr lang="cs-CZ" sz="1600" b="1" dirty="0">
                <a:solidFill>
                  <a:srgbClr val="FF0000"/>
                </a:solidFill>
              </a:rPr>
              <a:t>, nakupovaná pro veřejnou dopravu, splňují Euro 6. </a:t>
            </a:r>
            <a:r>
              <a:rPr lang="cs-CZ" sz="1600" b="1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 kapitole 8 Studie proveditelnosti je popsáno, že pořizovaná vozidla splňují minimálně emisní limity normy Euro 6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Projekty, které úspěšně projdou kontrolou formálních náležitostí a přijatelnosti, vstupují do procesu věcného hodnocení, které proběhne do 30 </a:t>
            </a:r>
            <a:r>
              <a:rPr lang="cs-CZ" dirty="0" err="1" smtClean="0">
                <a:solidFill>
                  <a:schemeClr val="tx1"/>
                </a:solidFill>
              </a:rPr>
              <a:t>pd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Projekt úspěšně projde věcným hodnocením, když získá minimálně 50 bodů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 celkového počtu 90 bodů.</a:t>
            </a:r>
          </a:p>
        </p:txBody>
      </p:sp>
    </p:spTree>
    <p:extLst>
      <p:ext uri="{BB962C8B-B14F-4D97-AF65-F5344CB8AC3E}">
        <p14:creationId xmlns:p14="http://schemas.microsoft.com/office/powerpoint/2010/main" val="2416839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věcného hodnocení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1D70B8"/>
                </a:solidFill>
              </a:rPr>
              <a:t>Harmonogram realizace projektu je reálný a proveditelný</a:t>
            </a:r>
            <a:r>
              <a:rPr lang="cs-CZ" sz="1600" dirty="0">
                <a:solidFill>
                  <a:srgbClr val="1D70B8"/>
                </a:solidFill>
              </a:rPr>
              <a:t>. </a:t>
            </a:r>
            <a:r>
              <a:rPr lang="cs-CZ" sz="1600" dirty="0">
                <a:solidFill>
                  <a:schemeClr val="tx1"/>
                </a:solidFill>
              </a:rPr>
              <a:t>10/0 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 projektu jsou uvedena hlavní rizika v realizační fázi i ve fázi udržitelnosti a způsoby jejich eliminace. </a:t>
            </a:r>
            <a:r>
              <a:rPr lang="cs-CZ" sz="1600" dirty="0">
                <a:solidFill>
                  <a:schemeClr val="tx1"/>
                </a:solidFill>
              </a:rPr>
              <a:t>10/5/0 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přispěje k podpoře železniční dopravy. </a:t>
            </a:r>
            <a:r>
              <a:rPr lang="cs-CZ" sz="1600" dirty="0">
                <a:solidFill>
                  <a:schemeClr val="tx1"/>
                </a:solidFill>
              </a:rPr>
              <a:t>8/0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(využití vozidel na linkách zastavujících bezprostředně u přestupního uzlu na železnici/železniční stanice/zastávky)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je navržen k realizaci v rámci systému integrované dopravy. </a:t>
            </a:r>
            <a:r>
              <a:rPr lang="cs-CZ" sz="1600" dirty="0">
                <a:solidFill>
                  <a:schemeClr val="tx1"/>
                </a:solidFill>
              </a:rPr>
              <a:t>10/0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(využití vozidel na linkách zahrnutých do systému integrované dopravy)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je navržen k realizaci v oblasti se zhoršenou kvalitou </a:t>
            </a:r>
            <a:r>
              <a:rPr lang="cs-CZ" sz="1600" b="1" dirty="0" smtClean="0">
                <a:solidFill>
                  <a:srgbClr val="1D70B8"/>
                </a:solidFill>
              </a:rPr>
              <a:t>ovzduší.</a:t>
            </a:r>
            <a:r>
              <a:rPr lang="cs-CZ" sz="1600" dirty="0" smtClean="0">
                <a:solidFill>
                  <a:schemeClr val="tx1"/>
                </a:solidFill>
              </a:rPr>
              <a:t>10/0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(seznam </a:t>
            </a:r>
            <a:r>
              <a:rPr lang="cs-CZ" sz="1600" dirty="0">
                <a:solidFill>
                  <a:schemeClr val="tx1"/>
                </a:solidFill>
              </a:rPr>
              <a:t>obcí s překročenými imisními limity je uveden v příloze č. </a:t>
            </a:r>
            <a:r>
              <a:rPr lang="cs-CZ" sz="1600" dirty="0" smtClean="0">
                <a:solidFill>
                  <a:schemeClr val="tx1"/>
                </a:solidFill>
              </a:rPr>
              <a:t>6 Specifických </a:t>
            </a:r>
            <a:r>
              <a:rPr lang="cs-CZ" sz="1600" dirty="0">
                <a:solidFill>
                  <a:schemeClr val="tx1"/>
                </a:solidFill>
              </a:rPr>
              <a:t>pravidel)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Výstupy projektu přispějí k začlenění sociálně vyloučené lokality. </a:t>
            </a:r>
            <a:r>
              <a:rPr lang="cs-CZ" sz="1600" dirty="0" smtClean="0">
                <a:solidFill>
                  <a:schemeClr val="tx1"/>
                </a:solidFill>
              </a:rPr>
              <a:t>2/0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(seznam </a:t>
            </a:r>
            <a:r>
              <a:rPr lang="cs-CZ" sz="1600" dirty="0">
                <a:solidFill>
                  <a:schemeClr val="tx1"/>
                </a:solidFill>
              </a:rPr>
              <a:t>správních obvodů ORP se SVL je uveden v příloze č. 7 Specifických </a:t>
            </a:r>
            <a:r>
              <a:rPr lang="cs-CZ" sz="1600" dirty="0" smtClean="0">
                <a:solidFill>
                  <a:schemeClr val="tx1"/>
                </a:solidFill>
              </a:rPr>
              <a:t>pravidel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77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věcného hodnocení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1D70B8"/>
                </a:solidFill>
              </a:rPr>
              <a:t>Projekt zahrnuje pořízení většího počtu </a:t>
            </a:r>
            <a:r>
              <a:rPr lang="cs-CZ" sz="1600" b="1" dirty="0" err="1">
                <a:solidFill>
                  <a:srgbClr val="1D70B8"/>
                </a:solidFill>
              </a:rPr>
              <a:t>nízkoemisních</a:t>
            </a:r>
            <a:r>
              <a:rPr lang="cs-CZ" sz="1600" b="1" dirty="0">
                <a:solidFill>
                  <a:srgbClr val="1D70B8"/>
                </a:solidFill>
              </a:rPr>
              <a:t> nebo bezemisních vozidel pro veřejnou dopravu.</a:t>
            </a:r>
            <a:r>
              <a:rPr lang="cs-CZ" sz="1600" dirty="0">
                <a:solidFill>
                  <a:schemeClr val="tx1"/>
                </a:solidFill>
              </a:rPr>
              <a:t> 6/3/0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(maximum za pořízení 8 a více vozidel)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přispěje ke snížení množství emisí primárních částic a prekurzorů sekundárních částic. </a:t>
            </a:r>
            <a:r>
              <a:rPr lang="cs-CZ" sz="1600" dirty="0">
                <a:solidFill>
                  <a:schemeClr val="tx1"/>
                </a:solidFill>
              </a:rPr>
              <a:t>14/7/0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(maximum za pokles množství emisí o více než 75 %; indikátor 3 61 11)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Vozidla pro veřejnou dopravu pořízená v rámci projektu jsou nízkopodlažní a bezbariérová. </a:t>
            </a:r>
            <a:r>
              <a:rPr lang="cs-CZ" sz="1600" dirty="0">
                <a:solidFill>
                  <a:schemeClr val="tx1"/>
                </a:solidFill>
              </a:rPr>
              <a:t>10/5/0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(maximum za </a:t>
            </a:r>
            <a:r>
              <a:rPr lang="cs-CZ" sz="1600" dirty="0" smtClean="0">
                <a:solidFill>
                  <a:schemeClr val="tx1"/>
                </a:solidFill>
              </a:rPr>
              <a:t>pořízení </a:t>
            </a:r>
            <a:r>
              <a:rPr lang="cs-CZ" sz="1600" dirty="0">
                <a:solidFill>
                  <a:schemeClr val="tx1"/>
                </a:solidFill>
              </a:rPr>
              <a:t>výhradně plně nízkopodlažních a bezbariérových vozidel)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Vozidla pro veřejnou dopravu pořízená v rámci projektu jsou vybavena systémy pro informování cestujících. </a:t>
            </a:r>
            <a:r>
              <a:rPr lang="cs-CZ" sz="1600" dirty="0" smtClean="0">
                <a:solidFill>
                  <a:schemeClr val="tx1"/>
                </a:solidFill>
              </a:rPr>
              <a:t>10/5/0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(maximum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pořízení </a:t>
            </a:r>
            <a:r>
              <a:rPr lang="cs-CZ" sz="1600" dirty="0">
                <a:solidFill>
                  <a:schemeClr val="tx1"/>
                </a:solidFill>
              </a:rPr>
              <a:t>vozidel vybavených minimálně </a:t>
            </a:r>
            <a:r>
              <a:rPr lang="cs-CZ" sz="1600" dirty="0" smtClean="0">
                <a:solidFill>
                  <a:schemeClr val="tx1"/>
                </a:solidFill>
              </a:rPr>
              <a:t>vnitřním </a:t>
            </a:r>
            <a:r>
              <a:rPr lang="cs-CZ" sz="1600" dirty="0">
                <a:solidFill>
                  <a:schemeClr val="tx1"/>
                </a:solidFill>
              </a:rPr>
              <a:t>elektronickým vizuálním a akustickým systémem pro informování cestujících včetně nevidomých a slabozrakých osob)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0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Obecná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závazná </a:t>
            </a:r>
            <a:r>
              <a:rPr lang="cs-CZ" sz="1600" dirty="0">
                <a:solidFill>
                  <a:schemeClr val="tx1"/>
                </a:solidFill>
              </a:rPr>
              <a:t>pro všechny specifické cíle a </a:t>
            </a:r>
            <a:r>
              <a:rPr lang="cs-CZ" sz="1600" dirty="0" smtClean="0">
                <a:solidFill>
                  <a:schemeClr val="tx1"/>
                </a:solidFill>
              </a:rPr>
              <a:t>výzvy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www.irop.mmr.cz/cs/Zadatele-a-prijemci/Dokumenty/Dokumenty/Obecna-Pravidla-pro-zadatele-a-prijemce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Specifická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každou výzvu samostatný </a:t>
            </a:r>
            <a:r>
              <a:rPr lang="cs-CZ" sz="1600" dirty="0" smtClean="0">
                <a:solidFill>
                  <a:schemeClr val="tx1"/>
                </a:solidFill>
              </a:rPr>
              <a:t>dokument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podporované </a:t>
            </a:r>
            <a:r>
              <a:rPr lang="cs-CZ" sz="1600" dirty="0">
                <a:solidFill>
                  <a:schemeClr val="tx1"/>
                </a:solidFill>
              </a:rPr>
              <a:t>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</a:t>
            </a:r>
            <a:r>
              <a:rPr lang="cs-CZ" sz="1600" dirty="0">
                <a:solidFill>
                  <a:schemeClr val="tx1"/>
                </a:solidFill>
              </a:rPr>
              <a:t>výdaje, povinné přílohy, hodnoticí kritéria, </a:t>
            </a:r>
            <a:r>
              <a:rPr lang="cs-CZ" sz="1600" dirty="0" smtClean="0">
                <a:solidFill>
                  <a:schemeClr val="tx1"/>
                </a:solidFill>
              </a:rPr>
              <a:t>podmínky veřejné podpory, přílohy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www.irop.mmr.cz/cs/Vyzvy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Ex-ante analýza rizik, ex-ante kontrola a výběr projektů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tx1"/>
                </a:solidFill>
              </a:rPr>
              <a:t>11 kritérií ex-ante analýzy rizik.</a:t>
            </a:r>
          </a:p>
          <a:p>
            <a:r>
              <a:rPr lang="cs-CZ" sz="1600" dirty="0">
                <a:solidFill>
                  <a:schemeClr val="tx1"/>
                </a:solidFill>
              </a:rPr>
              <a:t>E</a:t>
            </a:r>
            <a:r>
              <a:rPr lang="cs-CZ" sz="1600" dirty="0" smtClean="0">
                <a:solidFill>
                  <a:schemeClr val="tx1"/>
                </a:solidFill>
              </a:rPr>
              <a:t>x-ante kontrola probíhá pouze u projektů, kde ex-ante analýza rizik vyhodnotila nějakou oblast jako rizikovou:</a:t>
            </a:r>
            <a:endParaRPr lang="cs-CZ" sz="1600" dirty="0">
              <a:solidFill>
                <a:schemeClr val="tx1"/>
              </a:solidFill>
            </a:endParaRPr>
          </a:p>
          <a:p>
            <a:pPr marL="742950" lvl="1" indent="-285750" algn="just"/>
            <a:r>
              <a:rPr lang="cs-CZ" sz="1600" dirty="0" smtClean="0">
                <a:solidFill>
                  <a:schemeClr val="tx1"/>
                </a:solidFill>
              </a:rPr>
              <a:t>administrativní </a:t>
            </a:r>
            <a:r>
              <a:rPr lang="cs-CZ" sz="1600" dirty="0">
                <a:solidFill>
                  <a:schemeClr val="tx1"/>
                </a:solidFill>
              </a:rPr>
              <a:t>ověření – ověření na základě předložených </a:t>
            </a:r>
            <a:r>
              <a:rPr lang="cs-CZ" sz="1600" dirty="0" smtClean="0">
                <a:solidFill>
                  <a:schemeClr val="tx1"/>
                </a:solidFill>
              </a:rPr>
              <a:t>dokladů,</a:t>
            </a:r>
          </a:p>
          <a:p>
            <a:pPr marL="742950" lvl="1" indent="-285750" algn="just"/>
            <a:r>
              <a:rPr lang="cs-CZ" sz="1600" dirty="0" smtClean="0">
                <a:solidFill>
                  <a:schemeClr val="tx1"/>
                </a:solidFill>
              </a:rPr>
              <a:t>veřejnosprávní kontrola – administrativní kontrola, kontrola na místě.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Výběr </a:t>
            </a:r>
            <a:r>
              <a:rPr lang="cs-CZ" sz="1600" dirty="0">
                <a:solidFill>
                  <a:schemeClr val="tx1"/>
                </a:solidFill>
              </a:rPr>
              <a:t>projektů provádí </a:t>
            </a:r>
            <a:r>
              <a:rPr lang="cs-CZ" sz="1600" dirty="0" smtClean="0">
                <a:solidFill>
                  <a:schemeClr val="tx1"/>
                </a:solidFill>
              </a:rPr>
              <a:t>ŘO </a:t>
            </a:r>
            <a:r>
              <a:rPr lang="cs-CZ" sz="1600" dirty="0">
                <a:solidFill>
                  <a:schemeClr val="tx1"/>
                </a:solidFill>
              </a:rPr>
              <a:t>IROP na základě výsledků hodnocení provedeného </a:t>
            </a:r>
            <a:r>
              <a:rPr lang="cs-CZ" sz="1600" dirty="0" smtClean="0">
                <a:solidFill>
                  <a:schemeClr val="tx1"/>
                </a:solidFill>
              </a:rPr>
              <a:t>CRR.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Na základě doporučení ze strany CRR schválí vedení ŘO IROP projekt k financování a následně probíhá příprava a vydání právního aktu (Rozhodnutí o poskytnutí dotace).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Počet podpořených projektů je limitován výší alokace na výzvu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ŘO </a:t>
            </a:r>
            <a:r>
              <a:rPr lang="cs-CZ" sz="1600" dirty="0">
                <a:solidFill>
                  <a:schemeClr val="tx1"/>
                </a:solidFill>
              </a:rPr>
              <a:t>IROP může po ukončení hodnocení z důvodu vyčerpání alokace výzvy stanovit náhradní </a:t>
            </a:r>
            <a:r>
              <a:rPr lang="cs-CZ" sz="1600" dirty="0" smtClean="0">
                <a:solidFill>
                  <a:schemeClr val="tx1"/>
                </a:solidFill>
              </a:rPr>
              <a:t>projekty, náhradní </a:t>
            </a:r>
            <a:r>
              <a:rPr lang="cs-CZ" sz="1600" dirty="0">
                <a:solidFill>
                  <a:schemeClr val="tx1"/>
                </a:solidFill>
              </a:rPr>
              <a:t>projekty jsou řazeny podle </a:t>
            </a:r>
            <a:r>
              <a:rPr lang="cs-CZ" sz="1600" dirty="0" smtClean="0">
                <a:solidFill>
                  <a:schemeClr val="tx1"/>
                </a:solidFill>
              </a:rPr>
              <a:t>výsledku věcného hodnocení a času předložení žádosti </a:t>
            </a:r>
            <a:r>
              <a:rPr lang="cs-CZ" sz="1600" dirty="0">
                <a:solidFill>
                  <a:schemeClr val="tx1"/>
                </a:solidFill>
              </a:rPr>
              <a:t>o podporu.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01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06302A-C808-7441-9460-C6AB82598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FA93C4-D43E-BE4C-9A46-96120E737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Martina Fišerová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Mgr. Martin Janda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Ministerstvo pro místní rozvoj ČR</a:t>
            </a:r>
          </a:p>
          <a:p>
            <a:r>
              <a:rPr lang="cs-CZ" dirty="0">
                <a:solidFill>
                  <a:schemeClr val="tx1"/>
                </a:solidFill>
              </a:rPr>
              <a:t>Odbor řízení operačních programů</a:t>
            </a:r>
          </a:p>
          <a:p>
            <a:r>
              <a:rPr lang="cs-CZ" dirty="0" smtClean="0">
                <a:solidFill>
                  <a:schemeClr val="tx1"/>
                </a:solidFill>
                <a:hlinkClick r:id="rId2"/>
              </a:rPr>
              <a:t>martin.janda2@mmr.cz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1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pravidla pro žadatele a příjemce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867679"/>
              </p:ext>
            </p:extLst>
          </p:nvPr>
        </p:nvGraphicFramePr>
        <p:xfrm>
          <a:off x="316527" y="1496675"/>
          <a:ext cx="8510946" cy="45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Obecných pravidel</a:t>
                      </a:r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Vyhlášení výzvy a předkládání žádostí o podporu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Monitorování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a výběr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Indikátory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Příprava a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Změny v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Investiční plánování a zadávání zakázek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Nesrovnalosti, porušení rozpočtové kázně, porušení právního aktu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Speciální úprava předkládání dokumentace u zakázek na stavební práce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Financování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Odstoupení, ukončení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podpora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Účetnictví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Námitky a stížnosti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Způsobilé výdaje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Kontroly a audity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Přenesená daňová povinnost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Horizontální principy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Archivace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Použité pojmy, použité zkratky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Právní a metodický rámec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42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</a:t>
            </a:r>
            <a:br>
              <a:rPr lang="cs-CZ" dirty="0" smtClean="0"/>
            </a:br>
            <a:r>
              <a:rPr lang="cs-CZ" dirty="0" smtClean="0"/>
              <a:t>a další administrace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1D71B8"/>
                </a:solidFill>
              </a:rPr>
              <a:t>Portál IS KP14+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webová </a:t>
            </a:r>
            <a:r>
              <a:rPr lang="cs-CZ" dirty="0">
                <a:solidFill>
                  <a:schemeClr val="tx1"/>
                </a:solidFill>
              </a:rPr>
              <a:t>aplikace pro žadatele o podporu z Evropských </a:t>
            </a:r>
            <a:r>
              <a:rPr lang="cs-CZ" dirty="0" smtClean="0">
                <a:solidFill>
                  <a:schemeClr val="tx1"/>
                </a:solidFill>
              </a:rPr>
              <a:t>strukturálních a </a:t>
            </a:r>
            <a:r>
              <a:rPr lang="cs-CZ" dirty="0">
                <a:solidFill>
                  <a:schemeClr val="tx1"/>
                </a:solidFill>
              </a:rPr>
              <a:t>investičních fondů (ESIF) v období 2014-2020 -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mseu.mssf.cz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1D71B8"/>
                </a:solidFill>
              </a:rPr>
              <a:t>Důležité části dokumentace</a:t>
            </a:r>
            <a:endParaRPr lang="cs-CZ" b="1" dirty="0">
              <a:solidFill>
                <a:srgbClr val="1D71B8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Příloha 1 Specifických pravidel - </a:t>
            </a:r>
            <a:r>
              <a:rPr lang="pl-PL" dirty="0">
                <a:solidFill>
                  <a:schemeClr val="tx1"/>
                </a:solidFill>
              </a:rPr>
              <a:t>Postup pro podání žádosti o podporu v MS2014+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Přílohy Obecných pravidel: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Postup pro zpracování CBA v MS2014+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Postup zadávání žádosti o změnu v MS2014+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Postup podání žádosti o přezkum hodnocení v MS2014</a:t>
            </a:r>
            <a:r>
              <a:rPr lang="cs-CZ" dirty="0" smtClean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1D71B8"/>
                </a:solidFill>
              </a:rPr>
              <a:t>Komunikace s CRR</a:t>
            </a:r>
            <a:endParaRPr lang="cs-CZ" b="1" dirty="0">
              <a:solidFill>
                <a:srgbClr val="1D71B8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před podáním žádosti o podporu – přes komunikačního pracovníka: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pecialista pro SC 1.2: Ing. Michaela Brožová, </a:t>
            </a:r>
            <a:r>
              <a:rPr lang="cs-CZ" dirty="0" err="1" smtClean="0">
                <a:solidFill>
                  <a:schemeClr val="tx1"/>
                </a:solidFill>
                <a:hlinkClick r:id="rId3"/>
              </a:rPr>
              <a:t>michaela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.bro</a:t>
            </a:r>
            <a:r>
              <a:rPr lang="cs-CZ" dirty="0" err="1" smtClean="0">
                <a:solidFill>
                  <a:schemeClr val="tx1"/>
                </a:solidFill>
                <a:hlinkClick r:id="rId3"/>
              </a:rPr>
              <a:t>zova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cs-CZ" dirty="0" smtClean="0">
                <a:solidFill>
                  <a:schemeClr val="tx1"/>
                </a:solidFill>
                <a:hlinkClick r:id="rId3"/>
              </a:rPr>
              <a:t>crr.cz</a:t>
            </a:r>
            <a:r>
              <a:rPr lang="cs-CZ" dirty="0" smtClean="0">
                <a:solidFill>
                  <a:schemeClr val="tx1"/>
                </a:solidFill>
              </a:rPr>
              <a:t>, HK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podání žádosti o podporu – přes přiřazeného manažera projektu: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pobočky CRR (územní odbory) pro Plzeňský a Pardubický kraj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7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IROP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7846"/>
              </p:ext>
            </p:extLst>
          </p:nvPr>
        </p:nvGraphicFramePr>
        <p:xfrm>
          <a:off x="518750" y="15382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98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IROP (k 30. 4. 2019)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Celková alokace z EFRR: 4,76 mld. EUR</a:t>
            </a:r>
          </a:p>
          <a:p>
            <a:r>
              <a:rPr lang="cs-CZ" sz="1600" dirty="0">
                <a:solidFill>
                  <a:schemeClr val="tx1"/>
                </a:solidFill>
              </a:rPr>
              <a:t>Kofinancování: 85 % EFRR a 15 % národní spolufinancování (podle Pravidel spolufinancování ESIF 2014-2020, MF)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Vyhlášeno </a:t>
            </a:r>
            <a:r>
              <a:rPr lang="cs-CZ" sz="1600" dirty="0">
                <a:solidFill>
                  <a:schemeClr val="tx1"/>
                </a:solidFill>
              </a:rPr>
              <a:t>88 výzev v objemu 127 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Předloženo 11 500 projektů za 157 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Z toho v „pozitivních“ stavech 8 900 projektů za 125 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Schváleno k financování 6 500 projektů za 92 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Splněno pravidlo N+3 pro rok 2018 (plnění limitu na 109 </a:t>
            </a:r>
            <a:r>
              <a:rPr lang="cs-CZ" sz="1600" dirty="0" smtClean="0">
                <a:solidFill>
                  <a:schemeClr val="tx1"/>
                </a:solidFill>
              </a:rPr>
              <a:t>%)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Alokace na dopravu (SC 1.1 a 1.2) z EFRR: 1,55 mld. EUR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98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2703</Words>
  <Application>Microsoft Office PowerPoint</Application>
  <PresentationFormat>Předvádění na obrazovce (4:3)</PresentationFormat>
  <Paragraphs>507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Myriad Pro</vt:lpstr>
      <vt:lpstr>Motiv Office</vt:lpstr>
      <vt:lpstr>89. VÝZVA IROP NÍZKOEMISNÍ A BEZEMISNÍ VOZIDLA PRO UHELNÉ REGIONY</vt:lpstr>
      <vt:lpstr>Program</vt:lpstr>
      <vt:lpstr>Představení IROP</vt:lpstr>
      <vt:lpstr>Role MMR a CRR</vt:lpstr>
      <vt:lpstr>Pravidla pro žadatele a příjemce</vt:lpstr>
      <vt:lpstr>Obecná pravidla pro žadatele a příjemce</vt:lpstr>
      <vt:lpstr>Podání žádosti o podporu a další administrace</vt:lpstr>
      <vt:lpstr>Struktura IROP</vt:lpstr>
      <vt:lpstr>Současný stav IROP (k 30. 4. 2019)</vt:lpstr>
      <vt:lpstr>Specifický cíl 1.2: Zvýšení podílu udržitelných forem dopravy</vt:lpstr>
      <vt:lpstr>Výzvy ŘO IROP v oblasti udržitelné dopravy</vt:lpstr>
      <vt:lpstr>Výzvy ŘO IROP podporující nákup vozidel</vt:lpstr>
      <vt:lpstr>Prezentace aplikace PowerPoint</vt:lpstr>
      <vt:lpstr>Prezentace aplikace PowerPoint</vt:lpstr>
      <vt:lpstr>Prezentace aplikace PowerPoint</vt:lpstr>
      <vt:lpstr>89. výzva IROP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89. výzva IROP „Nízkoemisní a bezemisní vozidla pro uhelné regiony“</vt:lpstr>
      <vt:lpstr>Proces schvalování projektů</vt:lpstr>
      <vt:lpstr>Proces schvalování projektů</vt:lpstr>
      <vt:lpstr>Kontrola přijatelnosti a formálních náležitostí</vt:lpstr>
      <vt:lpstr>Kontrola formálních náležitostí</vt:lpstr>
      <vt:lpstr>Kontrola formálních náležitostí</vt:lpstr>
      <vt:lpstr>Kontrola formálních náležitostí</vt:lpstr>
      <vt:lpstr>Obecná kritéria přijatelnosti</vt:lpstr>
      <vt:lpstr>Obecná kritéria přijatelnosti</vt:lpstr>
      <vt:lpstr>Obecná kritéria přijatelnosti</vt:lpstr>
      <vt:lpstr>Specifická kritéria přijatelnosti</vt:lpstr>
      <vt:lpstr>Specifická kritéria přijatelnosti</vt:lpstr>
      <vt:lpstr>Specifická kritéria přijatelnosti</vt:lpstr>
      <vt:lpstr>Specifická kritéria přijatelnosti</vt:lpstr>
      <vt:lpstr>Kritéria věcného hodnocení</vt:lpstr>
      <vt:lpstr>Kritéria věcného hodnocení</vt:lpstr>
      <vt:lpstr>Ex-ante analýza rizik, ex-ante kontrola a výběr projektů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Pačes Petr</cp:lastModifiedBy>
  <cp:revision>161</cp:revision>
  <dcterms:created xsi:type="dcterms:W3CDTF">2018-01-10T11:40:26Z</dcterms:created>
  <dcterms:modified xsi:type="dcterms:W3CDTF">2019-06-06T15:08:46Z</dcterms:modified>
</cp:coreProperties>
</file>