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89" r:id="rId2"/>
    <p:sldId id="391" r:id="rId3"/>
    <p:sldId id="424" r:id="rId4"/>
    <p:sldId id="401" r:id="rId5"/>
    <p:sldId id="392" r:id="rId6"/>
    <p:sldId id="402" r:id="rId7"/>
    <p:sldId id="403" r:id="rId8"/>
    <p:sldId id="404" r:id="rId9"/>
    <p:sldId id="405" r:id="rId10"/>
    <p:sldId id="407" r:id="rId11"/>
    <p:sldId id="408" r:id="rId12"/>
    <p:sldId id="409" r:id="rId13"/>
    <p:sldId id="410" r:id="rId14"/>
    <p:sldId id="411" r:id="rId15"/>
    <p:sldId id="412" r:id="rId16"/>
    <p:sldId id="425" r:id="rId17"/>
    <p:sldId id="426" r:id="rId18"/>
    <p:sldId id="413" r:id="rId19"/>
    <p:sldId id="414" r:id="rId20"/>
    <p:sldId id="416" r:id="rId21"/>
    <p:sldId id="418" r:id="rId22"/>
    <p:sldId id="419" r:id="rId23"/>
    <p:sldId id="420" r:id="rId24"/>
    <p:sldId id="421" r:id="rId25"/>
    <p:sldId id="422" r:id="rId26"/>
    <p:sldId id="423" r:id="rId27"/>
    <p:sldId id="428" r:id="rId28"/>
    <p:sldId id="427" r:id="rId29"/>
    <p:sldId id="340" r:id="rId3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  <a:srgbClr val="5FA4E5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40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pPr lvl="0"/>
              <a:t>9/30/2016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Výzva č. 34 a 35  Sociální bydlení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5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err="1" smtClean="0"/>
              <a:t>Výzva</a:t>
            </a:r>
            <a:r>
              <a:rPr lang="en-US" dirty="0" smtClean="0"/>
              <a:t> č. 34 a 35  </a:t>
            </a:r>
            <a:r>
              <a:rPr lang="en-US" dirty="0" err="1" smtClean="0"/>
              <a:t>Sociální</a:t>
            </a:r>
            <a:r>
              <a:rPr lang="en-US" dirty="0" smtClean="0"/>
              <a:t> </a:t>
            </a:r>
            <a:r>
              <a:rPr lang="en-US" dirty="0" err="1" smtClean="0"/>
              <a:t>bydlení</a:t>
            </a:r>
            <a:r>
              <a:rPr lang="en-US" dirty="0" smtClean="0"/>
              <a:t> (SVL)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zemnidimenze.cz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crr.cz/kontakty/kontaktni-osoby-k-vyzvam/92-vyzva-infrastruktura-zakladnich-skol-pro-uhelne-regiony/" TargetMode="Externa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kontakty/uzemni-pracoviste/uo-irop-pro-ustecky-kraj/" TargetMode="External"/><Relationship Id="rId2" Type="http://schemas.openxmlformats.org/officeDocument/2006/relationships/hyperlink" Target="https://www.crr.cz/kontakty/uzemni-pracoviste/uo-irop-moravskoslezsky-kraj/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51" y="462223"/>
            <a:ext cx="8695748" cy="4029389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>
                <a:solidFill>
                  <a:prstClr val="white"/>
                </a:solidFill>
              </a:rPr>
              <a:t/>
            </a:r>
            <a:br>
              <a:rPr lang="cs-CZ" sz="3600" dirty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>Infrastruktura </a:t>
            </a:r>
            <a:r>
              <a:rPr lang="cs-CZ" sz="3600" dirty="0" smtClean="0">
                <a:solidFill>
                  <a:prstClr val="white"/>
                </a:solidFill>
              </a:rPr>
              <a:t>základních škol pro uhelné regiony (</a:t>
            </a:r>
            <a:r>
              <a:rPr lang="cs-CZ" sz="3600" dirty="0" smtClean="0">
                <a:solidFill>
                  <a:prstClr val="white"/>
                </a:solidFill>
              </a:rPr>
              <a:t>92</a:t>
            </a:r>
            <a:r>
              <a:rPr lang="cs-CZ" sz="3600" dirty="0" smtClean="0">
                <a:solidFill>
                  <a:prstClr val="white"/>
                </a:solidFill>
              </a:rPr>
              <a:t>)</a:t>
            </a: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2000" i="1" dirty="0" smtClean="0">
                <a:solidFill>
                  <a:prstClr val="white"/>
                </a:solidFill>
              </a:rPr>
              <a:t>průběžná výzva</a:t>
            </a: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36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0550" y="5577840"/>
            <a:ext cx="6496050" cy="6400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20995" y="3737987"/>
            <a:ext cx="8123275" cy="1525129"/>
          </a:xfrm>
        </p:spPr>
        <p:txBody>
          <a:bodyPr>
            <a:noAutofit/>
          </a:bodyPr>
          <a:lstStyle/>
          <a:p>
            <a:pPr lvl="0"/>
            <a:endParaRPr lang="cs-CZ" sz="2400" dirty="0" smtClean="0">
              <a:solidFill>
                <a:prstClr val="white"/>
              </a:solidFill>
            </a:endParaRPr>
          </a:p>
          <a:p>
            <a:pPr lvl="0"/>
            <a:endParaRPr lang="cs-CZ" sz="3200" dirty="0" smtClean="0">
              <a:solidFill>
                <a:prstClr val="white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0" y="6356350"/>
            <a:ext cx="4671182" cy="369888"/>
          </a:xfrm>
        </p:spPr>
        <p:txBody>
          <a:bodyPr>
            <a:noAutofit/>
          </a:bodyPr>
          <a:lstStyle/>
          <a:p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16</a:t>
            </a: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</a:t>
            </a:r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2019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005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28497"/>
            <a:ext cx="8003232" cy="1928581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Obecná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721272"/>
              </p:ext>
            </p:extLst>
          </p:nvPr>
        </p:nvGraphicFramePr>
        <p:xfrm>
          <a:off x="1524000" y="1397000"/>
          <a:ext cx="6096000" cy="4881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495388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svým zaměřením v souladu s cíli a podporovanými aktivitami výzvy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soulad s podporovanými aktivitami dle kapitoly 2.2 Specifických pravidel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990776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 souladu s podmínkami výzvy</a:t>
                      </a:r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bude mj. ověřováno, </a:t>
                      </a:r>
                      <a:r>
                        <a:rPr lang="cs-CZ" sz="12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zda</a:t>
                      </a:r>
                      <a:r>
                        <a:rPr lang="cs-CZ" sz="12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byla splněna podmínka, že ve výzvě je možno podpořit maximálně dvě předložené žádosti o podporu jedné obce definované unikátním IČO. Do tohoto počtu se projektů se počítají žádosti předložené přímo obcí i žádosti předložené organizací zřizovanou/zakládanou danou obcí. Třetí a každý další registrovaný projekt bude vyřazen.</a:t>
                      </a:r>
                      <a:endParaRPr lang="cs-CZ" sz="1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54542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Žadatel splňuje definici oprávněného příjemce pro příslušný specifický cíl a výzvu.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95388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respektuje minimální a maximální hranici celkových způsobilých výdajů, pokud jsou stanoveny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*min. 1 mil. Kč, max. 30 mil.</a:t>
                      </a:r>
                      <a:r>
                        <a:rPr lang="cs-CZ" sz="14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Kč</a:t>
                      </a:r>
                      <a:endParaRPr lang="cs-CZ" sz="1400" dirty="0"/>
                    </a:p>
                  </a:txBody>
                  <a:tcPr/>
                </a:tc>
              </a:tr>
              <a:tr h="495388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respektuje limity způsobilých výdajů, pokud jsou stanoveny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*výdaje na nákup pozemku vždy max. ve výši 10 % CZV</a:t>
                      </a:r>
                      <a:endParaRPr lang="cs-CZ" sz="1400" dirty="0"/>
                    </a:p>
                  </a:txBody>
                  <a:tcPr/>
                </a:tc>
              </a:tr>
              <a:tr h="354542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Výsledky projektu jsou udržitelné.</a:t>
                      </a:r>
                      <a:endParaRPr lang="cs-CZ" sz="1400" dirty="0"/>
                    </a:p>
                  </a:txBody>
                  <a:tcPr/>
                </a:tc>
              </a:tr>
              <a:tr h="495388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nemá negativní vliv na žádnou z horizontálních priorit IROP (udržitelný rozvoj, rovné příležitosti a zákaz diskriminace, rovnost mužů a žen).</a:t>
                      </a:r>
                      <a:endParaRPr lang="cs-CZ" sz="1400" dirty="0"/>
                    </a:p>
                  </a:txBody>
                  <a:tcPr/>
                </a:tc>
              </a:tr>
              <a:tr h="354542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Potřebnost realizace projektu je odůvodněná.</a:t>
                      </a:r>
                      <a:endParaRPr lang="cs-CZ" sz="1400" dirty="0"/>
                    </a:p>
                  </a:txBody>
                  <a:tcPr/>
                </a:tc>
              </a:tr>
              <a:tr h="354542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 souladu s pravidly veřejné podpory.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54542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Statutární zástupce žadatele je trestně bezúhonný.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75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16630"/>
              </p:ext>
            </p:extLst>
          </p:nvPr>
        </p:nvGraphicFramePr>
        <p:xfrm>
          <a:off x="1524000" y="1397000"/>
          <a:ext cx="6096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realizován na území</a:t>
                      </a:r>
                      <a:r>
                        <a:rPr lang="cs-CZ" sz="12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uhelného regionu</a:t>
                      </a:r>
                      <a:endParaRPr lang="cs-CZ" sz="1200" b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je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realizován na území Karlovarského, Ústeckého či Moravskoslezského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kraje</a:t>
                      </a:r>
                      <a:endParaRPr lang="cs-CZ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Projekt není realizován na území Karlovarského, Ústeckého či Moravskoslezského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kraje</a:t>
                      </a:r>
                      <a:endParaRPr lang="cs-CZ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03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905863"/>
              </p:ext>
            </p:extLst>
          </p:nvPr>
        </p:nvGraphicFramePr>
        <p:xfrm>
          <a:off x="1524000" y="1397000"/>
          <a:ext cx="609600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souladu s Dlouhodobým záměrem vzdělávání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rozvoje vzdělávací soustavy ČR na období 2019–2023 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 žadatel uvede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pro projekt relevantní opatření ze strategie (např. body C.1, C2 a C3), případně G: Rovné příležitosti ve vzdělávání, poradenství, vzdělávání dětí, žáků a studentů se speciálními vzdělávacími potřebami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82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214118"/>
              </p:ext>
            </p:extLst>
          </p:nvPr>
        </p:nvGraphicFramePr>
        <p:xfrm>
          <a:off x="1524000" y="1397000"/>
          <a:ext cx="6096000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</a:t>
                      </a:r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 v souladu s akčním</a:t>
                      </a:r>
                      <a:r>
                        <a:rPr lang="cs-CZ" sz="12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plánem vzdělávání</a:t>
                      </a:r>
                      <a:endParaRPr lang="cs-CZ" sz="1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/>
                        <a:t>*projektové záměry musí být v souladu se SR MAP platným k datu registrace žádosti o podporu.</a:t>
                      </a:r>
                      <a:r>
                        <a:rPr lang="cs-CZ" sz="1200" b="0" baseline="0" dirty="0" smtClean="0"/>
                        <a:t> Na pozdější aktualizace nebude brán zřetel.</a:t>
                      </a:r>
                    </a:p>
                    <a:p>
                      <a:r>
                        <a:rPr lang="cs-CZ" sz="1200" b="0" baseline="0" dirty="0" smtClean="0"/>
                        <a:t>* očekávané náklady a očekávaný termín realizace uvedené v MAP nemusejí odpovídat výdajů a harmonogramu v předložené žádosti o podporu</a:t>
                      </a:r>
                    </a:p>
                    <a:p>
                      <a:r>
                        <a:rPr lang="cs-CZ" sz="1200" b="0" dirty="0" smtClean="0"/>
                        <a:t>* schválené MAP jsou dostupné na </a:t>
                      </a:r>
                      <a:r>
                        <a:rPr lang="cs-CZ" sz="1200" b="0" dirty="0" smtClean="0">
                          <a:hlinkClick r:id="rId3"/>
                        </a:rPr>
                        <a:t>www.uzemnidimenze.cz</a:t>
                      </a:r>
                      <a:r>
                        <a:rPr lang="cs-CZ" sz="1200" b="0" baseline="0" dirty="0" smtClean="0"/>
                        <a:t> 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831436"/>
              </p:ext>
            </p:extLst>
          </p:nvPr>
        </p:nvGraphicFramePr>
        <p:xfrm>
          <a:off x="1524000" y="1397000"/>
          <a:ext cx="60960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zaměřen alespoň na dv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ě z klíčových kompetencí: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komunikace v cizích jazycích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technické a řemeslné obory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přírodní vědy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práce s digitálními technologiemi</a:t>
                      </a:r>
                      <a:endParaRPr lang="cs-CZ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kompetence se počítají za projekt jako celek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bezbariérovost nelze realizovat jako samostatný projekt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vznik nových kmenových učeben v ORP se SVL nelze realizovat jako samostatný projekt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zajištění konektivity školy nelze realizovat jako samostatný projekt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školní poradenské pracoviště a nákup kompenzačních pomůcek nelze realizovat jako samostatný projekt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8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24163"/>
              </p:ext>
            </p:extLst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splňuje minimální požadavky pro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konektivitu školy a připojení k internetu</a:t>
                      </a:r>
                    </a:p>
                    <a:p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*popis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striktně dle povinných prvků dle přílohy č. 8 Specifických pravidel</a:t>
                      </a:r>
                    </a:p>
                    <a:p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 jedná se o zcela dobrovolnou aktivitu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81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110817"/>
              </p:ext>
            </p:extLst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není zaměřen na výstavbu nové školy</a:t>
                      </a:r>
                    </a:p>
                    <a:p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chemeClr val="tx1"/>
                          </a:solidFill>
                        </a:rPr>
                        <a:t>*podpora může být poskytnuta školám, které jsou zapsány v rejstříku</a:t>
                      </a:r>
                      <a:r>
                        <a:rPr lang="cs-CZ" sz="1200" b="0" baseline="0" dirty="0" smtClean="0">
                          <a:solidFill>
                            <a:schemeClr val="tx1"/>
                          </a:solidFill>
                        </a:rPr>
                        <a:t> škol a školských zařízení nejpozději k datu vyhlášení výzvy (k datu 6. 12. 2019)</a:t>
                      </a:r>
                      <a:endParaRPr lang="cs-CZ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5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283824"/>
              </p:ext>
            </p:extLst>
          </p:nvPr>
        </p:nvGraphicFramePr>
        <p:xfrm>
          <a:off x="1524000" y="1397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zajistí fyzickou dostupnost anebo bezbariérovost podpořeného zařízení.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v krajních případech lze zajistit bezbariérovost budovy/patra </a:t>
                      </a:r>
                      <a:r>
                        <a:rPr lang="cs-CZ" sz="1200" b="0" baseline="0" dirty="0" err="1" smtClean="0">
                          <a:solidFill>
                            <a:srgbClr val="00B050"/>
                          </a:solidFill>
                        </a:rPr>
                        <a:t>schodolezem</a:t>
                      </a:r>
                      <a:endParaRPr lang="cs-CZ" sz="1200" b="0" baseline="0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 povinnost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bezbariérové WC, bezbariérového vstupu</a:t>
                      </a:r>
                    </a:p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*bezbariérovost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platí i v případě budování venkovních učeben klíčových kompetencí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26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170935"/>
              </p:ext>
            </p:extLst>
          </p:nvPr>
        </p:nvGraphicFramePr>
        <p:xfrm>
          <a:off x="1524000" y="1397000"/>
          <a:ext cx="609600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Kritéria pro 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příjem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zařízení nejsou diskriminační pro žádnou skupinu uchazečů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prokázání nesegregačního a nediskriminačního přístupu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3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188190"/>
              </p:ext>
            </p:extLst>
          </p:nvPr>
        </p:nvGraphicFramePr>
        <p:xfrm>
          <a:off x="1524000" y="1397000"/>
          <a:ext cx="609600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nepodporuje opatření, která vedou k diskriminaci a segregaci </a:t>
                      </a:r>
                      <a:r>
                        <a:rPr lang="cs-CZ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marginalizovaných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skupin obyvatel, jako jsou romské děti a žáci a další děti a žáci s potřebou podpůrných</a:t>
                      </a:r>
                      <a:r>
                        <a:rPr lang="cs-CZ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opatření (děti a žáci se zdravotním postižením, zdravotním znevýhodněním a se sociálním znevýhodněním).</a:t>
                      </a:r>
                      <a:endParaRPr lang="cs-CZ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 nelze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podporovat žádné školy/třídy/oddělení studijní skupiny, které vytvářejí samostatné kapacity pro žáky se zdravotním postižením, zdravotním znevýhodněním či sociálním znevýhodněním</a:t>
                      </a:r>
                    </a:p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 nelze podporovat přípravné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třídy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55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Poskytuje konzultační servis k vyhlášené výzvě</a:t>
            </a:r>
          </a:p>
          <a:p>
            <a:pPr marL="1162051" lvl="3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specialista vzdělávacích výzev pro Ústecký/Karlovarský kraj:</a:t>
            </a:r>
          </a:p>
          <a:p>
            <a:pPr marL="1606551" lvl="4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Ing. Marie Mráčková</a:t>
            </a:r>
          </a:p>
          <a:p>
            <a:pPr marL="1606551" lvl="4" indent="-342900">
              <a:buFont typeface="Wingdings" panose="05000000000000000000" pitchFamily="2" charset="2"/>
              <a:buChar char="§"/>
            </a:pPr>
            <a:r>
              <a:rPr lang="cs-CZ" sz="2000" dirty="0">
                <a:hlinkClick r:id="rId2"/>
              </a:rPr>
              <a:t>https://www.crr.cz/kontakty/kontaktni-osoby-k-vyzvam/92-vyzva-infrastruktura-zakladnich-skol-pro-uhelne-regiony</a:t>
            </a:r>
            <a:r>
              <a:rPr lang="cs-CZ" sz="2000" dirty="0" smtClean="0">
                <a:hlinkClick r:id="rId2"/>
              </a:rPr>
              <a:t>/</a:t>
            </a:r>
            <a:r>
              <a:rPr lang="cs-CZ" sz="2000" dirty="0" smtClean="0"/>
              <a:t> </a:t>
            </a:r>
            <a:endParaRPr lang="cs-CZ" sz="2000" dirty="0" smtClean="0"/>
          </a:p>
          <a:p>
            <a:pPr marL="1162051" lvl="3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konzultace připravovaných projektových záměrů probíhají i v Jihomoravském kraji</a:t>
            </a:r>
          </a:p>
          <a:p>
            <a:pPr marL="1606551" lvl="4" indent="-342900">
              <a:buFont typeface="Wingdings" panose="05000000000000000000" pitchFamily="2" charset="2"/>
              <a:buChar char="§"/>
            </a:pPr>
            <a:r>
              <a:rPr lang="cs-CZ" sz="2000" dirty="0">
                <a:hlinkClick r:id="rId2"/>
              </a:rPr>
              <a:t>https://www.crr.cz/kontakty/kontaktni-osoby-k-vyzvam/92-vyzva-infrastruktura-zakladnich-skol-pro-uhelne-regiony</a:t>
            </a:r>
            <a:r>
              <a:rPr lang="cs-CZ" sz="2000" dirty="0" smtClean="0">
                <a:hlinkClick r:id="rId2"/>
              </a:rPr>
              <a:t>/</a:t>
            </a:r>
            <a:r>
              <a:rPr lang="cs-CZ" sz="2000" dirty="0" smtClean="0"/>
              <a:t> </a:t>
            </a:r>
            <a:endParaRPr lang="cs-CZ" sz="2000" dirty="0" smtClean="0"/>
          </a:p>
          <a:p>
            <a:pPr marL="787400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Provádí hodnocení </a:t>
            </a:r>
            <a:r>
              <a:rPr lang="cs-CZ" sz="2000" dirty="0" smtClean="0"/>
              <a:t>výzvy</a:t>
            </a:r>
            <a:endParaRPr lang="cs-CZ" sz="2000" dirty="0" smtClean="0"/>
          </a:p>
          <a:p>
            <a:pPr marL="787400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Administruje projekty v realizaci i ve fázi udržitelnosti</a:t>
            </a:r>
          </a:p>
          <a:p>
            <a:pPr marL="1243013" lvl="3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každému projektu je přidělen manažer projektu </a:t>
            </a:r>
            <a:endParaRPr lang="cs-CZ" sz="2000" dirty="0"/>
          </a:p>
          <a:p>
            <a:pPr marL="1243013" lvl="3" indent="-342900"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Centrum pro regionální rozvoj ČR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681849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4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719866"/>
              </p:ext>
            </p:extLst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Žadatel má zajištěnou administrativní, finanční a provozní kapacitu k realizaci a udržitelnosti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4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942754"/>
              </p:ext>
            </p:extLst>
          </p:nvPr>
        </p:nvGraphicFramePr>
        <p:xfrm>
          <a:off x="1524000" y="1397000"/>
          <a:ext cx="6096000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Výdaje na hlavní aktivity v rozpočtu projektu odpovídají tržním cenám.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*způsob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stanovení cen na HA (mimo stavební práce):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průzkumy trhu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ceníky volně dostupné na internetu (postačí jeden ceník)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na základě dat z již zrealizovaných zakázek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jiným vhodným způsobem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 žadatel nedokládá podklady, ze kterých vycházel při stanovení cen, musí je však mít k dispozici pro případnou kontrolu 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5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756109"/>
              </p:ext>
            </p:extLst>
          </p:nvPr>
        </p:nvGraphicFramePr>
        <p:xfrm>
          <a:off x="1524000" y="1397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Cílové hodnoty indikátorů odpovídají cílům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*poku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d je realizována bezbariérovost vstupu nebo konektivita celé školy, uvede se jako cílová hodnota indikátoru 5 00 01 kapacita celé školy (nejvyšší počet žáků dle rejstříku)</a:t>
                      </a:r>
                    </a:p>
                    <a:p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 indikátor 5 00 00 Počet podpořených zařízení se počítá dle podpořených IZO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05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58240" y="4729655"/>
            <a:ext cx="7528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31896"/>
              </p:ext>
            </p:extLst>
          </p:nvPr>
        </p:nvGraphicFramePr>
        <p:xfrm>
          <a:off x="1524000" y="1397000"/>
          <a:ext cx="609600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nezískal podporu z jiných národních dotačních titulů.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*žadatel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popíše, zda projekt získal/nezískal podporu např. z Národního fondu pro podporu MŠ a ZŠ, národních dotačních titulů ministerstva financí, kraje; a to na stejné výdaje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56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332665"/>
              </p:ext>
            </p:extLst>
          </p:nvPr>
        </p:nvGraphicFramePr>
        <p:xfrm>
          <a:off x="1524000" y="1397000"/>
          <a:ext cx="60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Minimálně 85 % způsobilých výdajů projektu je zaměřeno na hlavní aktivity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71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868040"/>
              </p:ext>
            </p:extLst>
          </p:nvPr>
        </p:nvGraphicFramePr>
        <p:xfrm>
          <a:off x="1524000" y="1397000"/>
          <a:ext cx="6096000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V hodnocení </a:t>
                      </a:r>
                      <a:r>
                        <a:rPr lang="cs-CZ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eCBA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/finanční analýze projekt dosáhne minimálně stanovené hodnoty ukazatelů.</a:t>
                      </a:r>
                      <a:endParaRPr lang="cs-CZ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 </a:t>
                      </a:r>
                      <a:r>
                        <a:rPr lang="cs-CZ" sz="1200" b="1" dirty="0" smtClean="0">
                          <a:solidFill>
                            <a:srgbClr val="00B050"/>
                          </a:solidFill>
                        </a:rPr>
                        <a:t>pro</a:t>
                      </a:r>
                      <a:r>
                        <a:rPr lang="cs-CZ" sz="1200" b="1" baseline="0" dirty="0" smtClean="0">
                          <a:solidFill>
                            <a:srgbClr val="00B050"/>
                          </a:solidFill>
                        </a:rPr>
                        <a:t> projekty, jejichž CZV jsou nižší nebo rovny 30 mil Kč se modul CBA v MS2014+ nevyplňuje</a:t>
                      </a:r>
                    </a:p>
                    <a:p>
                      <a:r>
                        <a:rPr lang="cs-CZ" sz="1200" b="0" dirty="0" smtClean="0">
                          <a:solidFill>
                            <a:srgbClr val="00B050"/>
                          </a:solidFill>
                        </a:rPr>
                        <a:t>*žadatel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je nicméně povinen popsat v kap. 9 studie proveditelnosti finanční analýzu projektu</a:t>
                      </a:r>
                    </a:p>
                    <a:p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*z finanční analýzy musí vyplývat, že je v projektu zajištěna finanční udržitelnost a nedochází k </a:t>
                      </a:r>
                      <a:r>
                        <a:rPr lang="cs-CZ" sz="1200" b="0" baseline="0" dirty="0" err="1" smtClean="0">
                          <a:solidFill>
                            <a:srgbClr val="00B050"/>
                          </a:solidFill>
                        </a:rPr>
                        <a:t>přefinancování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projektu</a:t>
                      </a:r>
                    </a:p>
                    <a:p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*tzn., projekt bude mít nejlépe negativní či neutrální cash-</a:t>
                      </a:r>
                      <a:r>
                        <a:rPr lang="cs-CZ" sz="1200" b="0" baseline="0" dirty="0" err="1" smtClean="0">
                          <a:solidFill>
                            <a:srgbClr val="00B050"/>
                          </a:solidFill>
                        </a:rPr>
                        <a:t>flow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ve fázi realizace i ve všech letech fáze udržitelnosti</a:t>
                      </a:r>
                    </a:p>
                    <a:p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*pokud bude cash-</a:t>
                      </a:r>
                      <a:r>
                        <a:rPr lang="cs-CZ" sz="1200" b="0" baseline="0" dirty="0" err="1" smtClean="0">
                          <a:solidFill>
                            <a:srgbClr val="00B050"/>
                          </a:solidFill>
                        </a:rPr>
                        <a:t>flow</a:t>
                      </a:r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 negativní, žadatel musí popsat způsob krytí provozní ztráty</a:t>
                      </a:r>
                    </a:p>
                    <a:p>
                      <a:r>
                        <a:rPr lang="cs-CZ" sz="1200" b="0" baseline="0" dirty="0" smtClean="0">
                          <a:solidFill>
                            <a:srgbClr val="00B050"/>
                          </a:solidFill>
                        </a:rPr>
                        <a:t>*modul CBA vyplňují v MS2014+ pouze projekty, které vytváří příjmy dle čl. 61</a:t>
                      </a:r>
                      <a:endParaRPr lang="cs-CZ" sz="12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75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/>
          </a:p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Ex-ante analýza rizik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236617" y="1306874"/>
            <a:ext cx="7497912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ověřuje rizika v realizovatelnosti </a:t>
            </a:r>
            <a:r>
              <a:rPr lang="cs-CZ" dirty="0" smtClean="0"/>
              <a:t>projektu: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realizovatelnosti projektu po věcné a finanční stránce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nezpůsobilosti výdajů (</a:t>
            </a:r>
            <a:r>
              <a:rPr lang="cs-CZ" dirty="0" smtClean="0">
                <a:solidFill>
                  <a:srgbClr val="00B050"/>
                </a:solidFill>
              </a:rPr>
              <a:t>*NZV u stavebních prací jsou kontrolovány pouze max. na úrovni stavebních objektů, nikoliv jednotlivých položek stavebního rozpočtu!!!; případná pochybení budou řešena při žádosti o platbu</a:t>
            </a:r>
            <a:r>
              <a:rPr lang="cs-CZ" dirty="0" smtClean="0"/>
              <a:t>)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dvojího financování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podvodu a korupčního jednání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ve veřejných zakázkách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v udržitelnosti projektu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v nedovolené veřejné podpoře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neočekávaných nebo nedovolených příjmů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nehospodárných a neefektivních výdajů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Riziko nedosažení výstupů a realizace projektu v předloženém harmonogramu</a:t>
            </a:r>
            <a:endParaRPr lang="cs-CZ" dirty="0" smtClean="0"/>
          </a:p>
          <a:p>
            <a:pPr lvl="2" algn="just">
              <a:spcBef>
                <a:spcPts val="600"/>
              </a:spcBef>
              <a:defRPr/>
            </a:pPr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587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/>
          </a:p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Riziko dvojího financování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236617" y="1306874"/>
            <a:ext cx="7497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riziko dvojího financování bez provedení ex-ante kontroly: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týká se pouze těch případů, kdy je riziko identifikováno pouze u projektů podaných v rámci IROP (</a:t>
            </a:r>
            <a:r>
              <a:rPr lang="cs-CZ" sz="1600" u="sng" dirty="0" smtClean="0"/>
              <a:t>aktivity jsou zcela totožné</a:t>
            </a:r>
            <a:r>
              <a:rPr lang="cs-CZ" sz="1600" dirty="0" smtClean="0"/>
              <a:t>) </a:t>
            </a:r>
            <a:r>
              <a:rPr lang="cs-CZ" sz="1600" i="1" dirty="0" smtClean="0"/>
              <a:t>= do IROP už byl v jiné výzvě předložen zcela identický projekt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žadatel bude depeší vyzván, aby odstranil riziko dvojího financování (bude muset provést výběr projektu, který bude realizovat a od ostatního odstoupí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pokud žadatel ve stanovení lhůtě neodstoupí, bude PA vydán projektu, který jako první splní podmínky pro vydání PA; duplicitní projekt bude ze strany ŘO IROP ukončen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riziko dvojího financování s provedením ex-ante kontroly: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pokud jsou </a:t>
            </a:r>
            <a:r>
              <a:rPr lang="cs-CZ" sz="1600" u="sng" dirty="0" smtClean="0"/>
              <a:t>aktivity u více projektů totožné pouze částečně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 smtClean="0"/>
              <a:t>v rámci ex-ante kontroly bude uloženo nápravné opatření/zaslána výzva k odstranění překrývajících se aktivit </a:t>
            </a:r>
            <a:r>
              <a:rPr lang="cs-CZ" sz="1600" i="1" dirty="0" smtClean="0"/>
              <a:t>= do IROP už byl předložen částečně identický projekt (např. do výzvy MAS, shodná je bezbariérovost atp.)</a:t>
            </a: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819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/>
          </a:p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Ex-ante </a:t>
            </a:r>
            <a:r>
              <a:rPr lang="cs-CZ" dirty="0" smtClean="0">
                <a:latin typeface="+mn-lt"/>
                <a:ea typeface="+mn-ea"/>
                <a:cs typeface="+mn-cs"/>
              </a:rPr>
              <a:t>kontrola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236617" y="1306874"/>
            <a:ext cx="74979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u projektů s vysokým rizikem bude zahájena ex-ante kontrola: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v režimu administrativního ověření (od stolu)</a:t>
            </a:r>
          </a:p>
          <a:p>
            <a:pPr marL="1200150" lvl="2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v režimu veřejnosprávní kontroly (od stolu) dle zákona č. 255/2012 Sb., o kontrole (kontrolní řád)</a:t>
            </a:r>
          </a:p>
          <a:p>
            <a:pPr lvl="2" algn="just">
              <a:spcBef>
                <a:spcPts val="600"/>
              </a:spcBef>
              <a:defRPr/>
            </a:pPr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2" y="6249192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55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786384"/>
            <a:ext cx="7838640" cy="1572768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D</a:t>
            </a:r>
            <a:r>
              <a:rPr lang="cs-CZ" sz="4000" dirty="0" smtClean="0"/>
              <a:t>ěkuji vám za pozornost</a:t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96822" y="6356348"/>
            <a:ext cx="5292349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1136339" y="2359151"/>
            <a:ext cx="5703371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Darina Škodová</a:t>
            </a:r>
          </a:p>
          <a:p>
            <a:endParaRPr lang="cs-CZ" sz="2400" b="1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specialista pro </a:t>
            </a:r>
            <a:r>
              <a:rPr lang="cs-CZ" sz="1600" dirty="0" smtClean="0">
                <a:solidFill>
                  <a:schemeClr val="bg1"/>
                </a:solidFill>
              </a:rPr>
              <a:t>SC 2.4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 smtClean="0">
                <a:solidFill>
                  <a:schemeClr val="bg1"/>
                </a:solidFill>
              </a:rPr>
              <a:t>Územní odbor IROP pro Jihomoravský kraj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Oddělení hodnocení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Centrum pro regionální rozvoj České republiky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Mariánské náměstí 617/1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 smtClean="0">
                <a:solidFill>
                  <a:schemeClr val="bg1"/>
                </a:solidFill>
              </a:rPr>
              <a:t>617 00 Brno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tel.: </a:t>
            </a:r>
            <a:r>
              <a:rPr lang="cs-CZ" sz="1600" dirty="0" smtClean="0">
                <a:solidFill>
                  <a:schemeClr val="bg1"/>
                </a:solidFill>
              </a:rPr>
              <a:t>+420 518 770 </a:t>
            </a:r>
            <a:r>
              <a:rPr lang="cs-CZ" sz="1600" dirty="0" smtClean="0">
                <a:solidFill>
                  <a:schemeClr val="bg1"/>
                </a:solidFill>
              </a:rPr>
              <a:t>232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mob.: +420 </a:t>
            </a:r>
            <a:r>
              <a:rPr lang="cs-CZ" sz="1600" dirty="0">
                <a:solidFill>
                  <a:schemeClr val="bg1"/>
                </a:solidFill>
              </a:rPr>
              <a:t>602 580 065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e-mail: </a:t>
            </a:r>
            <a:r>
              <a:rPr lang="cs-CZ" sz="1600" dirty="0" smtClean="0">
                <a:solidFill>
                  <a:schemeClr val="bg1"/>
                </a:solidFill>
              </a:rPr>
              <a:t> darina.skodova@crr.cz</a:t>
            </a:r>
            <a:endParaRPr lang="cs-CZ" sz="1600" dirty="0">
              <a:solidFill>
                <a:schemeClr val="bg1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8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306874"/>
            <a:ext cx="8003232" cy="4819290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 každý kraj je určen administrátor MS2014+</a:t>
            </a:r>
          </a:p>
          <a:p>
            <a:pPr marL="1162051" lvl="3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řeší technické problémy při registraci žádosti o podporu, zpracovávání žádosti o změnu, žádosti o platbu atp.</a:t>
            </a:r>
          </a:p>
          <a:p>
            <a:pPr marL="706438" lvl="2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Pro Moravskoslezský kraj:</a:t>
            </a:r>
          </a:p>
          <a:p>
            <a:pPr marL="1162051" lvl="3" indent="-342900">
              <a:buFont typeface="Arial" panose="020B0604020202020204" pitchFamily="34" charset="0"/>
              <a:buChar char="•"/>
            </a:pPr>
            <a:r>
              <a:rPr lang="cs-CZ" dirty="0" smtClean="0"/>
              <a:t>Ing. Jana Matoušková </a:t>
            </a:r>
          </a:p>
          <a:p>
            <a:pPr marL="1162051" lvl="3" indent="-342900">
              <a:buFont typeface="Arial" panose="020B0604020202020204" pitchFamily="34" charset="0"/>
              <a:buChar char="•"/>
            </a:pPr>
            <a:r>
              <a:rPr lang="cs-CZ" dirty="0">
                <a:hlinkClick r:id="rId2"/>
              </a:rPr>
              <a:t>https://www.crr.cz/kontakty/uzemni-pracoviste/uo-irop-moravskoslezsky-kraj</a:t>
            </a:r>
            <a:r>
              <a:rPr lang="cs-CZ" dirty="0" smtClean="0">
                <a:hlinkClick r:id="rId2"/>
              </a:rPr>
              <a:t>/</a:t>
            </a:r>
            <a:endParaRPr lang="cs-CZ" dirty="0"/>
          </a:p>
          <a:p>
            <a:pPr marL="706438" lvl="2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Pro Ústecký a Karlovarský kraj:</a:t>
            </a:r>
          </a:p>
          <a:p>
            <a:pPr marL="1162051" lvl="3" indent="-342900">
              <a:buFont typeface="Arial" panose="020B0604020202020204" pitchFamily="34" charset="0"/>
              <a:buChar char="•"/>
            </a:pPr>
            <a:r>
              <a:rPr lang="cs-CZ" dirty="0" smtClean="0"/>
              <a:t>Ing. Miloš </a:t>
            </a:r>
            <a:r>
              <a:rPr lang="cs-CZ" dirty="0" err="1" smtClean="0"/>
              <a:t>Vejr</a:t>
            </a:r>
            <a:endParaRPr lang="cs-CZ" dirty="0" smtClean="0"/>
          </a:p>
          <a:p>
            <a:pPr marL="1162051" lvl="3" indent="-342900">
              <a:buFont typeface="Arial" panose="020B0604020202020204" pitchFamily="34" charset="0"/>
              <a:buChar char="•"/>
            </a:pPr>
            <a:r>
              <a:rPr lang="cs-CZ" dirty="0">
                <a:hlinkClick r:id="rId3"/>
              </a:rPr>
              <a:t>https://www.crr.cz/kontakty/uzemni-pracoviste/uo-irop-pro-ustecky-kraj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819151" lvl="3" indent="0">
              <a:buNone/>
            </a:pPr>
            <a:endParaRPr lang="cs-CZ" dirty="0" smtClean="0"/>
          </a:p>
          <a:p>
            <a:pPr marL="819151" lvl="3" indent="0">
              <a:buNone/>
            </a:pPr>
            <a:r>
              <a:rPr lang="cs-CZ" b="1" dirty="0" smtClean="0"/>
              <a:t>POZOR!!</a:t>
            </a:r>
            <a:r>
              <a:rPr lang="cs-CZ" dirty="0" smtClean="0"/>
              <a:t> Na této výzvě neplatí automatické podání, platné je pouze </a:t>
            </a:r>
            <a:r>
              <a:rPr lang="cs-CZ" b="1" dirty="0" smtClean="0"/>
              <a:t>RUČNÍ PODÁNÍ</a:t>
            </a:r>
            <a:r>
              <a:rPr lang="cs-CZ" dirty="0" smtClean="0"/>
              <a:t>. Při ručním podání je žádost odeslána na CRR až po stisknutí tlačítka „Podat“ po podpisu žádosti o podporu signatářem. Bez tohoto procesu není žádost podána.</a:t>
            </a:r>
            <a:endParaRPr lang="cs-CZ" b="1" dirty="0"/>
          </a:p>
          <a:p>
            <a:pPr marL="819151" lvl="3" indent="0">
              <a:buNone/>
            </a:pPr>
            <a:endParaRPr lang="cs-CZ" dirty="0" smtClean="0"/>
          </a:p>
          <a:p>
            <a:pPr marL="819151" lvl="3" indent="0">
              <a:buNone/>
            </a:pPr>
            <a:endParaRPr lang="cs-CZ" dirty="0"/>
          </a:p>
          <a:p>
            <a:pPr marL="1243013" lvl="3" indent="-342900"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MS2014+ a jeho administrátoři </a:t>
            </a:r>
            <a:r>
              <a:rPr lang="cs-CZ" dirty="0" smtClean="0">
                <a:latin typeface="+mn-lt"/>
                <a:ea typeface="+mn-ea"/>
                <a:cs typeface="+mn-cs"/>
              </a:rPr>
              <a:t>na CRR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83137" y="4681849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96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1</a:t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sz="6700" dirty="0" smtClean="0">
                <a:latin typeface="+mn-lt"/>
                <a:ea typeface="+mn-ea"/>
                <a:cs typeface="+mn-cs"/>
              </a:rPr>
              <a:t>Hodnocení a výběr projektů</a:t>
            </a:r>
            <a:br>
              <a:rPr lang="cs-CZ" sz="6700" dirty="0" smtClean="0">
                <a:latin typeface="+mn-lt"/>
                <a:ea typeface="+mn-ea"/>
                <a:cs typeface="+mn-cs"/>
              </a:rPr>
            </a:br>
            <a:endParaRPr lang="cs-CZ" sz="67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9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Hodnocení a výběr projektů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Bef>
                <a:spcPts val="600"/>
              </a:spcBef>
              <a:defRPr/>
            </a:pPr>
            <a:endParaRPr lang="cs-CZ" sz="2000" dirty="0" smtClean="0"/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probíhá průběžně dle data a času registrace žádosti o podporu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skládá se ze dvou částí: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kontrola přijatelnosti a formálních náležitostí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ex-ante analýza rizik (popř. ex-ante kontrola)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92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výzva obsahuje: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3 formální kritéria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10 obecných kritérií přijatelnosti (průřezová IROP)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15 specifických </a:t>
            </a:r>
            <a:r>
              <a:rPr lang="cs-CZ" sz="2000" dirty="0" err="1" smtClean="0">
                <a:solidFill>
                  <a:schemeClr val="bg1">
                    <a:lumMod val="65000"/>
                  </a:schemeClr>
                </a:solidFill>
              </a:rPr>
              <a:t>kr.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 přijatelnosti (věcná podstata </a:t>
            </a:r>
            <a:r>
              <a:rPr lang="cs-CZ" sz="2000" dirty="0" err="1" smtClean="0">
                <a:solidFill>
                  <a:schemeClr val="bg1">
                    <a:lumMod val="65000"/>
                  </a:schemeClr>
                </a:solidFill>
              </a:rPr>
              <a:t>proj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.)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kritéria nenapravitelná + napravitelná, dvě výzvy k doplnění (5 PD+)</a:t>
            </a:r>
            <a:endParaRPr lang="cs-CZ" sz="2000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016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28497"/>
            <a:ext cx="8003232" cy="1928581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Kritéria formálních náležitostí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550039"/>
              </p:ext>
            </p:extLst>
          </p:nvPr>
        </p:nvGraphicFramePr>
        <p:xfrm>
          <a:off x="1524000" y="1397000"/>
          <a:ext cx="6096000" cy="176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Žádost o podporu je podána v předepsané formě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délka etap, harmonogram, klíčové aktivity, </a:t>
                      </a:r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vlastnická</a:t>
                      </a:r>
                      <a:r>
                        <a:rPr lang="cs-CZ" sz="14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ovládací struktura u jiných než veřejnoprávních právnických osob…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Žádost o podporu je podepsána oprávněným zástupcem žadatele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cs-CZ" sz="14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statutár, nebo na základě plné moci/usnesení z jednání zastupitelstva/rady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Jsou doloženy všechny povinné přílohy a obsahově splňují náležitosti, požadované v dokumentaci k výzvě. </a:t>
                      </a:r>
                      <a:endParaRPr lang="cs-CZ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b="1" dirty="0" smtClean="0"/>
              <a:t>Plná moc </a:t>
            </a:r>
            <a:r>
              <a:rPr lang="cs-CZ" dirty="0" smtClean="0"/>
              <a:t>– vzor: příloha č. 11 Obecných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b="1" dirty="0" smtClean="0"/>
              <a:t>Zadávací a výběrová řízení </a:t>
            </a:r>
            <a:r>
              <a:rPr lang="cs-CZ" dirty="0" smtClean="0"/>
              <a:t>– pouze uzavřená smlouva na plnění zakázky, je-li relevantní. Postup pro práci s modulem </a:t>
            </a:r>
            <a:r>
              <a:rPr lang="cs-CZ" i="1" dirty="0" smtClean="0"/>
              <a:t>Veřejné zakázky</a:t>
            </a:r>
            <a:r>
              <a:rPr lang="cs-CZ" dirty="0" smtClean="0"/>
              <a:t> – příloha č. 35 Obecných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b="1" dirty="0" smtClean="0"/>
              <a:t>Právní subjektivita </a:t>
            </a:r>
            <a:r>
              <a:rPr lang="cs-CZ" dirty="0" smtClean="0"/>
              <a:t>– </a:t>
            </a:r>
            <a:r>
              <a:rPr lang="cs-CZ" dirty="0"/>
              <a:t>d</a:t>
            </a:r>
            <a:r>
              <a:rPr lang="cs-CZ" dirty="0" smtClean="0"/>
              <a:t>le typu žadatele – nedokládají: kraje a jimi </a:t>
            </a:r>
            <a:r>
              <a:rPr lang="cs-CZ" dirty="0" err="1" smtClean="0"/>
              <a:t>zřiz</a:t>
            </a:r>
            <a:r>
              <a:rPr lang="cs-CZ" dirty="0" smtClean="0"/>
              <a:t>. organizace, obce a jimi </a:t>
            </a:r>
            <a:r>
              <a:rPr lang="cs-CZ" dirty="0" err="1" smtClean="0"/>
              <a:t>zřiz</a:t>
            </a:r>
            <a:r>
              <a:rPr lang="cs-CZ" dirty="0" smtClean="0"/>
              <a:t>. organizace, OSS, PO OSS; NNO doloží zakladatelskou smlouvu, </a:t>
            </a:r>
            <a:r>
              <a:rPr lang="cs-CZ" dirty="0" err="1" smtClean="0"/>
              <a:t>zakl</a:t>
            </a:r>
            <a:r>
              <a:rPr lang="cs-CZ" dirty="0" smtClean="0"/>
              <a:t>. či </a:t>
            </a:r>
            <a:r>
              <a:rPr lang="cs-CZ" dirty="0" err="1" smtClean="0"/>
              <a:t>zřiz</a:t>
            </a:r>
            <a:r>
              <a:rPr lang="cs-CZ" dirty="0" smtClean="0"/>
              <a:t>. listinu nebo jiný dokument o založení, stanovy organizace, jsou-li vytvořeny; soukromoprávní subjekty (s.r.o. atp.) doloží výpis z OR nebo z ŽR (živnost č. 72).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b="1" dirty="0" smtClean="0"/>
              <a:t>Studie proveditelnosti </a:t>
            </a:r>
            <a:r>
              <a:rPr lang="cs-CZ" dirty="0" smtClean="0"/>
              <a:t>– dle přílohy č. 3 Specifických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b="1" dirty="0" smtClean="0"/>
              <a:t>Právní vztah k majetku </a:t>
            </a:r>
            <a:r>
              <a:rPr lang="cs-CZ" dirty="0" smtClean="0"/>
              <a:t>(výpis z KN, nájemní SML, SML o výpůjčce, SML o právu stavby, SML o SML budoucí kupní či jiný právní </a:t>
            </a:r>
            <a:r>
              <a:rPr lang="cs-CZ" dirty="0" smtClean="0"/>
              <a:t>úkon + souhlas s technickým zhodnocením na cizím majetku, je-li relevantní)</a:t>
            </a:r>
            <a:endParaRPr lang="cs-CZ" dirty="0" smtClean="0"/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b="1" dirty="0"/>
              <a:t> </a:t>
            </a:r>
            <a:r>
              <a:rPr lang="cs-CZ" b="1" dirty="0" smtClean="0"/>
              <a:t>Územní rozhodnutí, nebo územní souhlas nebo veřejnoprávní smlouva nahrazující územní řízení </a:t>
            </a:r>
            <a:r>
              <a:rPr lang="cs-CZ" dirty="0" smtClean="0"/>
              <a:t>– pokud projekt vyžaduje, tak vždy s nabytím právní moci nejpozději ke dnu podání žádosti o podporu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90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7"/>
              <a:defRPr/>
            </a:pPr>
            <a:r>
              <a:rPr lang="cs-CZ" b="1" dirty="0" smtClean="0"/>
              <a:t>Žádost o st. </a:t>
            </a:r>
            <a:r>
              <a:rPr lang="cs-CZ" b="1" dirty="0" err="1" smtClean="0"/>
              <a:t>pov</a:t>
            </a:r>
            <a:r>
              <a:rPr lang="cs-CZ" b="1" dirty="0" smtClean="0"/>
              <a:t>., nebo ohlášení, případně stav. </a:t>
            </a:r>
            <a:r>
              <a:rPr lang="cs-CZ" b="1" dirty="0" err="1" smtClean="0"/>
              <a:t>pov</a:t>
            </a:r>
            <a:r>
              <a:rPr lang="cs-CZ" b="1" dirty="0" smtClean="0"/>
              <a:t>. nebo souhlas s provedením ohlášeného st. záměru nebo veřejnoprávní </a:t>
            </a:r>
            <a:r>
              <a:rPr lang="cs-CZ" b="1" dirty="0" err="1" smtClean="0"/>
              <a:t>sml</a:t>
            </a:r>
            <a:r>
              <a:rPr lang="cs-CZ" b="1" dirty="0" smtClean="0"/>
              <a:t>. nahrazující st. povolení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dirty="0" smtClean="0"/>
              <a:t>= je možná pouze žádost o st. povolení, ohlášení, návrh veřejnoprávní smlouvy nahrazující stavební povolení nebo oznámení stavebního záměru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dirty="0" smtClean="0"/>
              <a:t>= pokud ž. postupuje ve sloučeném územním a stavebním řízení, nebo zamýšlí veřejnoprávní smlouvu, </a:t>
            </a:r>
            <a:r>
              <a:rPr lang="cs-CZ" dirty="0" err="1" smtClean="0"/>
              <a:t>kt</a:t>
            </a:r>
            <a:r>
              <a:rPr lang="cs-CZ" dirty="0" smtClean="0"/>
              <a:t>. současně nahrazuje územní rozhodnutí a st. povolení = &gt; musí doložit sloučené územní </a:t>
            </a:r>
            <a:r>
              <a:rPr lang="cs-CZ" dirty="0" err="1" smtClean="0"/>
              <a:t>rozh</a:t>
            </a:r>
            <a:r>
              <a:rPr lang="cs-CZ" dirty="0" smtClean="0"/>
              <a:t>. a st. </a:t>
            </a:r>
            <a:r>
              <a:rPr lang="cs-CZ" dirty="0" err="1" smtClean="0"/>
              <a:t>pov</a:t>
            </a:r>
            <a:r>
              <a:rPr lang="cs-CZ" dirty="0" smtClean="0"/>
              <a:t>. s nabytím právní moci (nemusí být k datu podání žádosti, ale při výzvě k doplnění), nebo musí doložit účinnou veřejnoprávní smlouvu nahrazující územní rozhodnutí a st. povolení (nemusí být k datu podání žádosti, ale při výzvě k doplnění)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96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b="1" dirty="0" smtClean="0"/>
              <a:t>Projektová dokumentace </a:t>
            </a:r>
            <a:r>
              <a:rPr lang="cs-CZ" dirty="0" smtClean="0"/>
              <a:t>– v podrobnosti pro vydání st. </a:t>
            </a:r>
            <a:r>
              <a:rPr lang="cs-CZ" dirty="0" err="1" smtClean="0"/>
              <a:t>pov</a:t>
            </a:r>
            <a:r>
              <a:rPr lang="cs-CZ" dirty="0" smtClean="0"/>
              <a:t>., v podrobnosti pro ohlášení, pokud je již vypracována PD pro provedení stavby – dokládá ji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b="1" dirty="0" smtClean="0"/>
              <a:t>Položkový rozpočet stavby </a:t>
            </a:r>
            <a:r>
              <a:rPr lang="cs-CZ" dirty="0" smtClean="0"/>
              <a:t>– dle míry připravenosti projektu: buď zjednodušený rozpočet </a:t>
            </a:r>
            <a:r>
              <a:rPr lang="cs-CZ" dirty="0" smtClean="0"/>
              <a:t>členěný </a:t>
            </a:r>
            <a:r>
              <a:rPr lang="cs-CZ" dirty="0" smtClean="0"/>
              <a:t>na stavební objekty nebo funkční celky (str. </a:t>
            </a:r>
            <a:r>
              <a:rPr lang="cs-CZ" dirty="0" smtClean="0"/>
              <a:t>18 </a:t>
            </a:r>
            <a:r>
              <a:rPr lang="cs-CZ" dirty="0" smtClean="0"/>
              <a:t>Specifických pravidel), nebo stavební rozpočet, </a:t>
            </a:r>
            <a:r>
              <a:rPr lang="cs-CZ" dirty="0" err="1" smtClean="0"/>
              <a:t>kt</a:t>
            </a:r>
            <a:r>
              <a:rPr lang="cs-CZ" dirty="0" smtClean="0"/>
              <a:t>. detailem a strukturou odpovídá příslušnému stupni </a:t>
            </a:r>
            <a:r>
              <a:rPr lang="cs-CZ" dirty="0" smtClean="0"/>
              <a:t>PD, a to ve formátu PDF</a:t>
            </a:r>
            <a:endParaRPr lang="cs-CZ" dirty="0" smtClean="0"/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b="1" dirty="0" smtClean="0"/>
              <a:t>Výpis z Rejstříku škol a školských zařízení </a:t>
            </a:r>
            <a:r>
              <a:rPr lang="cs-CZ" dirty="0" smtClean="0"/>
              <a:t>– za všechny školy dotčené </a:t>
            </a:r>
            <a:r>
              <a:rPr lang="cs-CZ" dirty="0"/>
              <a:t>projektem, nesmí být v době podání starší 3 </a:t>
            </a:r>
            <a:r>
              <a:rPr lang="cs-CZ" dirty="0" smtClean="0"/>
              <a:t>měsíců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b="1" dirty="0" smtClean="0"/>
              <a:t>Čestné prohlášení o skutečném majiteli </a:t>
            </a:r>
            <a:r>
              <a:rPr lang="cs-CZ" dirty="0"/>
              <a:t>– mimo veřejnoprávní právnické osoby, vzor = příloha č. 30 Obecných pravidel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9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4234</TotalTime>
  <Words>1826</Words>
  <Application>Microsoft Office PowerPoint</Application>
  <PresentationFormat>Předvádění na obrazovce (4:3)</PresentationFormat>
  <Paragraphs>236</Paragraphs>
  <Slides>29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sablona_centrum_2016</vt:lpstr>
      <vt:lpstr>   Infrastruktura základních škol pro uhelné regiony (92)  průběžná výzva   </vt:lpstr>
      <vt:lpstr>Centrum pro regionální rozvoj ČR</vt:lpstr>
      <vt:lpstr>MS2014+ a jeho administrátoři na CRR</vt:lpstr>
      <vt:lpstr>1            Hodnocení a výběr projektů </vt:lpstr>
      <vt:lpstr>Hodnocení a výběr projektů</vt:lpstr>
      <vt:lpstr>Kritéria formálních náležitostí</vt:lpstr>
      <vt:lpstr>Povinné přílohy žádosti o podporu</vt:lpstr>
      <vt:lpstr>Povinné přílohy žádosti o podporu</vt:lpstr>
      <vt:lpstr>Povinné přílohy žádosti o podporu</vt:lpstr>
      <vt:lpstr>Obecná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Ex-ante analýza rizik</vt:lpstr>
      <vt:lpstr>Riziko dvojího financování</vt:lpstr>
      <vt:lpstr>Ex-ante kontrola</vt:lpstr>
      <vt:lpstr>Děkuji vám za pozornost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Škodová Darina</cp:lastModifiedBy>
  <cp:revision>438</cp:revision>
  <dcterms:created xsi:type="dcterms:W3CDTF">2016-05-13T07:19:23Z</dcterms:created>
  <dcterms:modified xsi:type="dcterms:W3CDTF">2019-12-11T11:55:56Z</dcterms:modified>
</cp:coreProperties>
</file>