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10" r:id="rId12"/>
    <p:sldId id="309" r:id="rId13"/>
    <p:sldId id="303" r:id="rId14"/>
    <p:sldId id="305" r:id="rId15"/>
    <p:sldId id="306" r:id="rId16"/>
    <p:sldId id="307" r:id="rId17"/>
    <p:sldId id="308" r:id="rId18"/>
    <p:sldId id="276" r:id="rId19"/>
    <p:sldId id="277" r:id="rId20"/>
    <p:sldId id="283" r:id="rId21"/>
    <p:sldId id="284" r:id="rId22"/>
    <p:sldId id="311" r:id="rId23"/>
    <p:sldId id="278" r:id="rId24"/>
    <p:sldId id="285" r:id="rId25"/>
    <p:sldId id="286" r:id="rId26"/>
    <p:sldId id="287" r:id="rId27"/>
    <p:sldId id="288" r:id="rId28"/>
    <p:sldId id="289" r:id="rId29"/>
    <p:sldId id="291" r:id="rId30"/>
    <p:sldId id="290" r:id="rId31"/>
    <p:sldId id="312" r:id="rId32"/>
    <p:sldId id="29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25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11.09.2018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rop.mmr.cz/cs/Zadatele-a-prijemci/Dokumenty/Dokumenty/Harmonogram-vyze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</a:t>
            </a:r>
            <a:r>
              <a:rPr lang="cs-CZ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IROP</a:t>
            </a:r>
            <a:endParaRPr lang="cs-CZ" sz="36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k přechodu do škol hlavního vzdělávacího proudu a k samostatnému způsobu života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11. 9.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Václavské nám. 833/31, Praha 1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490952" cy="1325563"/>
          </a:xfrm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Zvýšení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kvality a dostupnosti infrastruktury pro vzdělávání a celoživotní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50389"/>
            <a:ext cx="8148091" cy="45826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/>
              <a:t>Cíl: </a:t>
            </a:r>
            <a:r>
              <a:rPr lang="cs-CZ" sz="2200" dirty="0"/>
              <a:t>prostřednictvím kvalitní a dostupné infrastruktury zajistit rovný přístup ke vzdělávání a k získávání klíčových schopností a tím zajistit reálnou uplatnitelnost na trhu práce.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2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000" b="1" dirty="0"/>
              <a:t>A</a:t>
            </a:r>
            <a:r>
              <a:rPr lang="fr-FR" sz="2000" b="1" dirty="0"/>
              <a:t>lokace:</a:t>
            </a:r>
            <a:r>
              <a:rPr lang="cs-CZ" sz="2000" b="1" dirty="0"/>
              <a:t> </a:t>
            </a:r>
            <a:r>
              <a:rPr lang="cs-CZ" sz="2000" b="1" dirty="0" smtClean="0"/>
              <a:t>583 </a:t>
            </a:r>
            <a:r>
              <a:rPr lang="cs-CZ" sz="2000" b="1" dirty="0"/>
              <a:t>mil. EUR (</a:t>
            </a:r>
            <a:r>
              <a:rPr lang="cs-CZ" sz="2000" b="1" dirty="0" smtClean="0"/>
              <a:t>EFRR)</a:t>
            </a:r>
            <a:r>
              <a:rPr lang="cs-CZ" sz="2000" dirty="0" smtClean="0"/>
              <a:t>;</a:t>
            </a:r>
            <a:r>
              <a:rPr lang="cs-CZ" sz="2000" b="1" dirty="0" smtClean="0"/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15 </a:t>
            </a:r>
            <a:r>
              <a:rPr lang="cs-CZ" sz="2000" dirty="0">
                <a:solidFill>
                  <a:prstClr val="black"/>
                </a:solidFill>
              </a:rPr>
              <a:t>mld. Kč z EU; celkem cca </a:t>
            </a:r>
            <a:r>
              <a:rPr lang="cs-CZ" sz="2000" dirty="0" smtClean="0">
                <a:solidFill>
                  <a:prstClr val="black"/>
                </a:solidFill>
              </a:rPr>
              <a:t>17,6 </a:t>
            </a:r>
            <a:r>
              <a:rPr lang="cs-CZ" sz="2000" dirty="0">
                <a:solidFill>
                  <a:prstClr val="black"/>
                </a:solidFill>
              </a:rPr>
              <a:t>mld. Kč</a:t>
            </a:r>
            <a:endParaRPr lang="cs-CZ" sz="2000" b="1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000" b="1" dirty="0" smtClean="0"/>
              <a:t>Aktivity</a:t>
            </a:r>
            <a:r>
              <a:rPr lang="cs-CZ" sz="2000" b="1" dirty="0"/>
              <a:t>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Předškolní vzdělávání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Základní školy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Střední a vyšší odborné školy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Zájmové, neformální a celoživotní </a:t>
            </a:r>
            <a:r>
              <a:rPr lang="cs-CZ" sz="2000" dirty="0" smtClean="0"/>
              <a:t>vzdělávání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Opatření vedoucí k sociální </a:t>
            </a:r>
            <a:r>
              <a:rPr lang="cs-CZ" sz="2000" b="1" dirty="0" smtClean="0"/>
              <a:t>inkluzi </a:t>
            </a:r>
            <a:r>
              <a:rPr lang="cs-CZ" sz="2000" dirty="0" smtClean="0"/>
              <a:t>(od revize PD IROP 1.1 z 8. 11. 2017)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490952" cy="1325563"/>
          </a:xfrm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Projekty „vzdělávání“ IROP</a:t>
            </a:r>
            <a:endParaRPr lang="cs-CZ" sz="27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89124"/>
            <a:ext cx="8148091" cy="45826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b="1" dirty="0" smtClean="0"/>
              <a:t>Podpořeno přes 1200 projektů za více než 13 mld. Kč (EFRR)</a:t>
            </a:r>
            <a:endParaRPr lang="cs-CZ" sz="2200" dirty="0"/>
          </a:p>
          <a:p>
            <a:pPr marL="0" indent="0">
              <a:spcBef>
                <a:spcPts val="600"/>
              </a:spcBef>
              <a:buNone/>
            </a:pPr>
            <a:endParaRPr lang="cs-CZ" sz="2000" b="1" dirty="0"/>
          </a:p>
          <a:p>
            <a:pPr marL="0" indent="0">
              <a:spcBef>
                <a:spcPts val="600"/>
              </a:spcBef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77511"/>
              </p:ext>
            </p:extLst>
          </p:nvPr>
        </p:nvGraphicFramePr>
        <p:xfrm>
          <a:off x="1532709" y="1750437"/>
          <a:ext cx="6548845" cy="440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299">
                  <a:extLst>
                    <a:ext uri="{9D8B030D-6E8A-4147-A177-3AD203B41FA5}">
                      <a16:colId xmlns:a16="http://schemas.microsoft.com/office/drawing/2014/main" val="920351189"/>
                    </a:ext>
                  </a:extLst>
                </a:gridCol>
                <a:gridCol w="2408835">
                  <a:extLst>
                    <a:ext uri="{9D8B030D-6E8A-4147-A177-3AD203B41FA5}">
                      <a16:colId xmlns:a16="http://schemas.microsoft.com/office/drawing/2014/main" val="4131471994"/>
                    </a:ext>
                  </a:extLst>
                </a:gridCol>
                <a:gridCol w="1521711">
                  <a:extLst>
                    <a:ext uri="{9D8B030D-6E8A-4147-A177-3AD203B41FA5}">
                      <a16:colId xmlns:a16="http://schemas.microsoft.com/office/drawing/2014/main" val="1466983863"/>
                    </a:ext>
                  </a:extLst>
                </a:gridCol>
              </a:tblGrid>
              <a:tr h="273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Kraj realizace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Dotace </a:t>
                      </a:r>
                      <a:r>
                        <a:rPr lang="cs-CZ" sz="1800" dirty="0">
                          <a:effectLst/>
                        </a:rPr>
                        <a:t>z EU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Počet</a:t>
                      </a:r>
                      <a:r>
                        <a:rPr lang="cs-CZ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aseline="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cs-CZ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800" dirty="0">
                        <a:effectLst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7525726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Středočeský kraj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1 636 265 971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4965872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Jihomoravský kraj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1 635 411 349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32495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Moravskoslezský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1 259 894 397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177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3808930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Olomoucký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1 187 818 199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3990473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Jihočeský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1 155 847 830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897638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Kraj Vysočina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1 037 875 730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3121225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Královéhradecký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997 282 070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38021951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Zlínský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899 577 467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606877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Liberecký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828 229 642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768954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Pardubický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822 040 614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6316854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Ústecký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714 476 763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3232350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Plzeňský kraj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699 705 891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5518315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Karlovarský kraj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201 182 930 Kč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9302236"/>
                  </a:ext>
                </a:extLst>
              </a:tr>
              <a:tr h="285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Celkový součet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13 075 608 858 Kč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1201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580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490952" cy="1325563"/>
          </a:xfrm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Zvýšení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kvality a dostupnosti infrastruktury pro vzdělávání a celoživotní učení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" y="18584"/>
            <a:ext cx="9054736" cy="62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ýzvy </a:t>
            </a:r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v SC </a:t>
            </a:r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2.4</a:t>
            </a:r>
            <a:endParaRPr lang="cs-CZ" sz="27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023" y="5616148"/>
            <a:ext cx="8049718" cy="500855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* plán vyhlášení</a:t>
            </a:r>
          </a:p>
          <a:p>
            <a:pPr marL="0" lvl="1" indent="0">
              <a:buNone/>
            </a:pPr>
            <a:r>
              <a:rPr lang="cs-CZ" sz="7200" b="1" dirty="0">
                <a:solidFill>
                  <a:prstClr val="black"/>
                </a:solidFill>
              </a:rPr>
              <a:t>Harmonogram</a:t>
            </a:r>
            <a:r>
              <a:rPr lang="cs-CZ" sz="7200" dirty="0">
                <a:solidFill>
                  <a:prstClr val="black"/>
                </a:solidFill>
              </a:rPr>
              <a:t> </a:t>
            </a:r>
            <a:r>
              <a:rPr lang="cs-CZ" sz="7200" b="1" dirty="0">
                <a:solidFill>
                  <a:prstClr val="black"/>
                </a:solidFill>
              </a:rPr>
              <a:t>výzev</a:t>
            </a:r>
            <a:r>
              <a:rPr lang="cs-CZ" sz="7200" dirty="0">
                <a:solidFill>
                  <a:prstClr val="black"/>
                </a:solidFill>
              </a:rPr>
              <a:t>: </a:t>
            </a:r>
            <a:r>
              <a:rPr lang="cs-CZ" sz="72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cs-CZ" sz="7200" dirty="0">
                <a:solidFill>
                  <a:prstClr val="black"/>
                </a:solidFill>
                <a:hlinkClick r:id="rId2"/>
              </a:rPr>
              <a:t>://www.irop.mmr.cz/cs/Zadatele-a-prijemci/Dokumenty/Dokumenty/Harmonogram-vyzev</a:t>
            </a:r>
            <a:endParaRPr lang="cs-CZ" sz="7200" dirty="0">
              <a:solidFill>
                <a:prstClr val="black"/>
              </a:solidFill>
            </a:endParaRPr>
          </a:p>
          <a:p>
            <a:pPr algn="r"/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778721"/>
              </p:ext>
            </p:extLst>
          </p:nvPr>
        </p:nvGraphicFramePr>
        <p:xfrm>
          <a:off x="149047" y="1560025"/>
          <a:ext cx="8845905" cy="406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925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6501650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404330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067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Název výzvy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Vyhlášení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pro předškolní vzdělávání</a:t>
                      </a:r>
                      <a:endParaRPr lang="cs-CZ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12/2015</a:t>
                      </a:r>
                      <a:endParaRPr lang="cs-CZ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pro předškolní vzdělávání (SVL)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12/2015</a:t>
                      </a:r>
                      <a:endParaRPr lang="cs-CZ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4183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Infrastruktura středních</a:t>
                      </a:r>
                      <a:r>
                        <a:rPr lang="cs-CZ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škol a VOŠ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Infrastruktura středních</a:t>
                      </a:r>
                      <a:r>
                        <a:rPr lang="cs-CZ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škol a VOŠ (SVL)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základních škol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základních škol (SVL)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08/2016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4109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Infrastruktura pro zájmové, neformální a celoživotní vzdělávání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10/2016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Infrastruktura pro zájmové, neformální a celoživotní vzdělávání 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(SVL)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10/2016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vedoucí k přechodu do škol hlavního vzdělávacího proudu a k samostatnému způsobu života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8/2018</a:t>
                      </a:r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cs-CZ" sz="1800" b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pro předškolní vzdělávání</a:t>
                      </a:r>
                      <a:r>
                        <a:rPr lang="cs-CZ" sz="1800" b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</a:t>
                      </a:r>
                      <a:endParaRPr lang="cs-CZ" sz="180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*9/2018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Infrastruktura pro předškolní vzdělávání (SVL)</a:t>
                      </a:r>
                      <a:r>
                        <a:rPr lang="cs-CZ" sz="1800" b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</a:t>
                      </a:r>
                      <a:endParaRPr lang="cs-CZ" sz="180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*9/2018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IROP v </a:t>
            </a:r>
            <a:r>
              <a:rPr lang="cs-CZ" sz="2700" b="1" cap="all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2.1 (4.1)</a:t>
            </a:r>
            <a:r>
              <a:rPr lang="cs-CZ" sz="2700" b="1" cap="all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700" b="1" cap="all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cap="all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Integrované nástroje</a:t>
            </a: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75441"/>
              </p:ext>
            </p:extLst>
          </p:nvPr>
        </p:nvGraphicFramePr>
        <p:xfrm>
          <a:off x="457200" y="1979454"/>
          <a:ext cx="8229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INFRASTRUKTURA PRO PŘEDŠKOLNÍ VZDĚLÁVÁNÍ (ITI)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INFRASTRUKTURA PRO PŘEDŠKOLNÍ VZDĚLÁVÁNÍ (IPRÚ)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INFRASTRUKTURA PRO VZDĚLÁVÁNÍ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INFRASTRUKTURA PRO VZDĚLÁVÁNÍ - INTEGROVANÉ PROJEKTY IPRÚ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12/2016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7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ZVYŠOVÁNÍ KVALITY A DOSTUPNOSTI INFRASTRUKTURY PRO VZDĚLÁVÁNÍ A CELOŽIVOTNÍ UČENÍ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1/2017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08079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" y="0"/>
            <a:ext cx="8841286" cy="6252754"/>
          </a:xfrm>
        </p:spPr>
      </p:pic>
    </p:spTree>
    <p:extLst>
      <p:ext uri="{BB962C8B-B14F-4D97-AF65-F5344CB8AC3E}">
        <p14:creationId xmlns:p14="http://schemas.microsoft.com/office/powerpoint/2010/main" val="1124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90689"/>
            <a:ext cx="8210550" cy="448627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/>
              <a:t>Platí </a:t>
            </a:r>
            <a:r>
              <a:rPr lang="cs-CZ" b="1" dirty="0"/>
              <a:t>stejné podmínky jako pro individuální projekty </a:t>
            </a:r>
            <a:r>
              <a:rPr lang="cs-CZ" dirty="0"/>
              <a:t>v daném  specifickém cíli (způsobilost výdajů, územní zaměření, typů příjemců, veřejné podpory, veřejných zakázek apod.).</a:t>
            </a:r>
          </a:p>
          <a:p>
            <a:pPr lvl="1">
              <a:defRPr/>
            </a:pPr>
            <a:r>
              <a:rPr lang="cs-CZ" b="1" dirty="0"/>
              <a:t>Zároveň</a:t>
            </a:r>
            <a:r>
              <a:rPr lang="cs-CZ" dirty="0"/>
              <a:t> je nezbytný </a:t>
            </a:r>
            <a:r>
              <a:rPr lang="cs-CZ" b="1" dirty="0"/>
              <a:t>soulad</a:t>
            </a:r>
            <a:r>
              <a:rPr lang="cs-CZ" dirty="0"/>
              <a:t> s danou </a:t>
            </a:r>
            <a:r>
              <a:rPr lang="cs-CZ" b="1" dirty="0"/>
              <a:t>integrovanou</a:t>
            </a:r>
            <a:r>
              <a:rPr lang="cs-CZ" dirty="0"/>
              <a:t> </a:t>
            </a:r>
            <a:r>
              <a:rPr lang="cs-CZ" b="1" dirty="0"/>
              <a:t>strategií.</a:t>
            </a:r>
          </a:p>
          <a:p>
            <a:pPr lvl="1">
              <a:defRPr/>
            </a:pPr>
            <a:r>
              <a:rPr lang="cs-CZ" dirty="0"/>
              <a:t>Žadatel, který chce realizovat projekt v rámci integrované strategie, musí </a:t>
            </a:r>
            <a:r>
              <a:rPr lang="cs-CZ" b="1" dirty="0"/>
              <a:t>konzultovat</a:t>
            </a:r>
            <a:r>
              <a:rPr lang="cs-CZ" dirty="0"/>
              <a:t> projektový záměr před jeho podáním </a:t>
            </a:r>
            <a:r>
              <a:rPr lang="cs-CZ" b="1" dirty="0"/>
              <a:t>s nositelem</a:t>
            </a:r>
            <a:r>
              <a:rPr lang="cs-CZ" dirty="0"/>
              <a:t> příslušné integrované strategie – získat vyjádření Řídicího výboru v případě ITI/IPRÚ</a:t>
            </a:r>
            <a:r>
              <a:rPr lang="cs-CZ" dirty="0" smtClean="0"/>
              <a:t>.</a:t>
            </a:r>
          </a:p>
          <a:p>
            <a:pPr lvl="1">
              <a:defRPr/>
            </a:pPr>
            <a:r>
              <a:rPr lang="cs-CZ" u="sng" dirty="0" smtClean="0"/>
              <a:t>Aktivita </a:t>
            </a:r>
            <a:r>
              <a:rPr lang="cs-CZ" b="1" u="sng" dirty="0" smtClean="0"/>
              <a:t>Opatření </a:t>
            </a:r>
            <a:r>
              <a:rPr lang="cs-CZ" b="1" u="sng" dirty="0"/>
              <a:t>vedoucí k sociální </a:t>
            </a:r>
            <a:r>
              <a:rPr lang="cs-CZ" b="1" u="sng" dirty="0" smtClean="0"/>
              <a:t>inkluzi </a:t>
            </a:r>
            <a:r>
              <a:rPr lang="cs-CZ" u="sng" dirty="0" smtClean="0"/>
              <a:t>není součástí integrovaných nástrojů</a:t>
            </a:r>
            <a:endParaRPr lang="cs-CZ" u="sng" dirty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44505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vedoucí k přechodu do škol hlavního vzdělávacího proudu a k samostatnému způsobu života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86. výzva IROP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a druh výzvy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97929"/>
              </p:ext>
            </p:extLst>
          </p:nvPr>
        </p:nvGraphicFramePr>
        <p:xfrm>
          <a:off x="461562" y="1428710"/>
          <a:ext cx="7367451" cy="5198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146">
                  <a:extLst>
                    <a:ext uri="{9D8B030D-6E8A-4147-A177-3AD203B41FA5}">
                      <a16:colId xmlns:a16="http://schemas.microsoft.com/office/drawing/2014/main" val="2744658288"/>
                    </a:ext>
                  </a:extLst>
                </a:gridCol>
                <a:gridCol w="4970305">
                  <a:extLst>
                    <a:ext uri="{9D8B030D-6E8A-4147-A177-3AD203B41FA5}">
                      <a16:colId xmlns:a16="http://schemas.microsoft.com/office/drawing/2014/main" val="3038464048"/>
                    </a:ext>
                  </a:extLst>
                </a:gridCol>
              </a:tblGrid>
              <a:tr h="5375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Termíny a druh výzvy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20323"/>
                  </a:ext>
                </a:extLst>
              </a:tr>
              <a:tr h="537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a čas vyhlášení výzvy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30. 8. 2018, 14:00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344881"/>
                  </a:ext>
                </a:extLst>
              </a:tr>
              <a:tr h="57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a čas zpřístupnění formuláře žádosti o podporu v MS2014+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6. 9. 2018, 14:00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809070"/>
                  </a:ext>
                </a:extLst>
              </a:tr>
              <a:tr h="537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a čas zahájení příjmu žádostí o podporu v MS2014+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27. 9. 2018, 14:00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7014433"/>
                  </a:ext>
                </a:extLst>
              </a:tr>
              <a:tr h="537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a čas ukončení příjmu žádostí o podporu v MS2014+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27. 9. 2019, 14:00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6155605"/>
                  </a:ext>
                </a:extLst>
              </a:tr>
              <a:tr h="955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zahájení realizace projektu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Datem zahájení realizace projektu se rozumí datum prvního právního úkonu týkajícího se aktivit projektu, na které jsou vynaloženy způsobilé výdaje. Datum zahájení realizace projektu může být stanoven nejdříve na </a:t>
                      </a:r>
                      <a:r>
                        <a:rPr lang="cs-CZ" sz="2200" dirty="0">
                          <a:effectLst/>
                        </a:rPr>
                        <a:t>1. 1. 2014</a:t>
                      </a:r>
                      <a:r>
                        <a:rPr lang="cs-CZ" sz="1100" dirty="0">
                          <a:effectLst/>
                        </a:rPr>
                        <a:t>, a to i v případě, že první právní úkon byl učiněn před tímto datem.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5207278"/>
                  </a:ext>
                </a:extLst>
              </a:tr>
              <a:tr h="573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Datum ukončení realizace projektu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30. 9. 2022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Realizace projektu nesmí být ukončena před podáním žádosti o podporu.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815515"/>
                  </a:ext>
                </a:extLst>
              </a:tr>
              <a:tr h="537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Druh výzvy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Průběžná, model hodnocení jednokolový</a:t>
                      </a:r>
                      <a:endParaRPr lang="cs-CZ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45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a limity výzvy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147088"/>
            <a:ext cx="770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výzvy: více než 536 mil.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fond pro regionální rozvoj -  456 000 000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 – max. 80 470 588 Kč</a:t>
            </a:r>
          </a:p>
          <a:p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Limity na projekt: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výše způsobilých výdajů: 1 000 000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výše způsobilých výdajů: 99 000 000 Kč</a:t>
            </a:r>
          </a:p>
          <a:p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Podpořeny budou pouze projekty nezakládající veřejnou podporu ve smyslu čl. 107 odst. 1 Smlouvy o fungování Evropské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</a:t>
            </a:r>
          </a:p>
          <a:p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– ex-post financování</a:t>
            </a:r>
          </a:p>
          <a:p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Převod finančních prostředků – ex-post financování pro organizační složky státu a jejich příspěvkové organizace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87680" y="1433778"/>
            <a:ext cx="7936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9:00 – 9:30 </a:t>
            </a:r>
            <a:r>
              <a:rPr lang="cs-CZ" dirty="0"/>
              <a:t>Prezence </a:t>
            </a:r>
            <a:r>
              <a:rPr lang="cs-CZ" dirty="0" smtClean="0"/>
              <a:t>účastníků</a:t>
            </a:r>
          </a:p>
          <a:p>
            <a:endParaRPr lang="cs-CZ" dirty="0"/>
          </a:p>
          <a:p>
            <a:r>
              <a:rPr lang="cs-CZ" b="1" dirty="0"/>
              <a:t>9:30 – 10:00 </a:t>
            </a:r>
            <a:r>
              <a:rPr lang="cs-CZ" dirty="0"/>
              <a:t>Zahájení, představení Integrovaného regionálního operačního </a:t>
            </a:r>
            <a:r>
              <a:rPr lang="cs-CZ" dirty="0" smtClean="0"/>
              <a:t>programu</a:t>
            </a:r>
            <a:r>
              <a:rPr lang="cs-CZ" dirty="0"/>
              <a:t>, Řídicího orgánu IROP a Centra pro regionální rozvoj České republiky, informace k dalším výzvám ve Specifickém cíli 2.4 </a:t>
            </a:r>
            <a:r>
              <a:rPr lang="cs-CZ" dirty="0" smtClean="0"/>
              <a:t>IROP</a:t>
            </a:r>
          </a:p>
          <a:p>
            <a:endParaRPr lang="cs-CZ" dirty="0"/>
          </a:p>
          <a:p>
            <a:r>
              <a:rPr lang="cs-CZ" b="1" dirty="0"/>
              <a:t>10:00 – 11:00 </a:t>
            </a:r>
            <a:r>
              <a:rPr lang="cs-CZ" dirty="0"/>
              <a:t>86. výzva IROP „Infrastruktura vedoucí k přechodu do škol hlavního vzdělávacího proudu a k samostatnému způsobu života“ - parametry výzvy, podporované aktivity, způsobilé výdaje, povinné přílohy žádosti, </a:t>
            </a:r>
            <a:r>
              <a:rPr lang="cs-CZ" dirty="0" smtClean="0"/>
              <a:t>dotazy</a:t>
            </a:r>
          </a:p>
          <a:p>
            <a:endParaRPr lang="cs-CZ" dirty="0"/>
          </a:p>
          <a:p>
            <a:r>
              <a:rPr lang="cs-CZ" b="1" dirty="0"/>
              <a:t>11:00 – 11:15 </a:t>
            </a:r>
            <a:r>
              <a:rPr lang="cs-CZ" dirty="0" smtClean="0"/>
              <a:t>Přestávka</a:t>
            </a:r>
          </a:p>
          <a:p>
            <a:endParaRPr lang="cs-CZ" dirty="0"/>
          </a:p>
          <a:p>
            <a:r>
              <a:rPr lang="cs-CZ" b="1" dirty="0"/>
              <a:t>11:15 – 13:30 </a:t>
            </a:r>
            <a:r>
              <a:rPr lang="cs-CZ" dirty="0"/>
              <a:t>Základní informace o aplikaci MS2014+, dokladování povinných příloh, systém hodnocení projektů a další administrace projektu, kontrola výběrových a zadávacích </a:t>
            </a:r>
            <a:r>
              <a:rPr lang="cs-CZ" dirty="0" smtClean="0"/>
              <a:t>řízení</a:t>
            </a:r>
          </a:p>
          <a:p>
            <a:endParaRPr lang="cs-CZ" dirty="0"/>
          </a:p>
          <a:p>
            <a:r>
              <a:rPr lang="cs-CZ" b="1" dirty="0"/>
              <a:t>13:30</a:t>
            </a:r>
            <a:r>
              <a:rPr lang="cs-CZ" dirty="0"/>
              <a:t> Závěr</a:t>
            </a:r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 spolufinancování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21744"/>
            <a:ext cx="770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složky státu a jejich příspěvkové organizace, státní vysoké školy  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Evropský fond pro regionální rozvoj:  85 %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rozpočet:  15 %</a:t>
            </a:r>
          </a:p>
          <a:p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Právnické osoby vykonávající činnost škol a školských zařízení, které jsou zapsány ve školském rejstříku 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Evropský fond pro regionální rozvoj:  85 %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rozpočet: 5 %</a:t>
            </a:r>
          </a:p>
          <a:p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Kraje, obce, jejich organizační složky a jimi zřizované příspěvkové organizace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Evropský fond pro regionální rozvoj:  85 %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rozpočet: 5 %</a:t>
            </a:r>
          </a:p>
          <a:p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Soukromoprávní subjekty vykonávající veřejně prospěšnou činnost, jejichž hlavním účelem činnosti není vytváření zisku a současně vykonávají veřejně prospěšnou činnost v oblasti školství 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Evropský fond pro regionální rozvoj:  85 %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rozpočet: 10 %</a:t>
            </a:r>
          </a:p>
          <a:p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subjekty neobsažené v uvedených kategoriích 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Evropský fond pro regionální rozvoj:  85 %</a:t>
            </a:r>
          </a:p>
          <a:p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rozpočet: 0 %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realizace a žadatelé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631049"/>
            <a:ext cx="770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realizace: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celé ČR mimo území hl. m. Prahy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Oprávnění žadatelé</a:t>
            </a: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školská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zařízení, další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podílející se na realizaci vzdělávacích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aktivit, kraje, obce,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zřizované nebo zakládané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kraji, obcemi, nestátní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neziskové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organizace, církve a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organizace,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složky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státu, příspěvkové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Žadatelé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94420"/>
            <a:ext cx="770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Nestátní neziskové organizace, církve a církevní organizace musí vykonávat </a:t>
            </a: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v oblasti školství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činnost musí být v zakladatelských dokumentech přesně zapsána. Hlavním účelem jejich činností není vytváření zisku</a:t>
            </a: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Dalšími subjekty, podílejícími se na realizaci vzdělávacích aktivit, jsou subjekty, které mají zapsanou volnou živnost č. 72 Mimoškolní výchova a vzdělávání, pořádání kurzů, školení, včetně lektorské činnosti a vysoké školy.</a:t>
            </a: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zaměření výzvy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samostatně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zřízené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zdravotním postižením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(podle § 16 odstavce 9 a § 48 zákona č. 561/2004 Sb., ve znění pozdějších předpisů)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školská poradenská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(„ŠPZ“)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pedagogicko-psychologické poradny („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PPP“)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 pedagogická centra („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SPC“).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je podpořit infrastrukturu uvedených škol a školských zařízení s cílem zlepšit podmínky ve výchově a vzdělávání, a přispět tak k přechodu žáků a studentů do škol hlavního vzdělávacího proudu a k samostatnému způsobu života.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zaměření výzvy - KAP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559529"/>
            <a:ext cx="770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záměry musí být v souladu s Krajským akčním plánem vzdělávání platným k 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 registrace žádosti o podporu</a:t>
            </a:r>
            <a:r>
              <a:rPr lang="cs-CZ" sz="2200" b="1" u="sng" dirty="0" smtClean="0">
                <a:solidFill>
                  <a:srgbClr val="FF0000"/>
                </a:solidFill>
              </a:rPr>
              <a:t>.</a:t>
            </a:r>
          </a:p>
          <a:p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8145"/>
            <a:ext cx="9147795" cy="21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zaměření výzvy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301915"/>
            <a:ext cx="770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 vymezení -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ýzva </a:t>
            </a:r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určena </a:t>
            </a:r>
            <a:r>
              <a:rPr lang="cs-CZ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školy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či školská zařízení, které mají pod jedním RED_IZO dětský domov či dětský domov se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školou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ústavy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uvedené v zákoně č. 109/2002 Sb., o výkonu ústavní výchovy nebo ochranné výchovy ve školských zařízeních a o preventivně výchovné péči ve školských zařízeních, v platném znění, pobytové služby podle zákona č. 108/2006 Sb., o sociálních službách, v platném znění, případně pobytové služby podle zákona č. 359/1999 Sb., o sociálně-právní ochraně dětí, v platném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znění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ěžné školy a školy, které mají pouze třídy zřízení dle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§ 16 odstavce 9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podporované aktivity: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301915"/>
            <a:ext cx="770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stavby</a:t>
            </a:r>
            <a:r>
              <a:rPr lang="cs-CZ" sz="2200" dirty="0"/>
              <a:t>, přístavby, nástavby a stavební práce spojené s budováním či modernizací infrastruktury škol a školských zařízení (včetně vybudování přípojky pro přivedení inženýrských sítí);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/>
              <a:t>rekonstrukce a stavební úpravy pro zajištění bezbariérovosti škol a školských zařízení;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/>
              <a:t>nákup nemovitosti;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pořízení </a:t>
            </a:r>
            <a:r>
              <a:rPr lang="cs-CZ" sz="2200" dirty="0" smtClean="0"/>
              <a:t>vybavení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hlavní aktivitu projektu musí být vynaloženo minimálně 85 % celkových způsobilých výdajů projektu</a:t>
            </a:r>
            <a:r>
              <a:rPr lang="cs-CZ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vedlejší aktivity projektu může být vynaloženo maximálně 15 % celkových způsobilých výdajů projektu.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podporované aktivity: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181995"/>
            <a:ext cx="770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demolice </a:t>
            </a:r>
            <a:r>
              <a:rPr lang="cs-CZ" sz="2200" dirty="0"/>
              <a:t>související s realizací projektu,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projektová dokumentace, </a:t>
            </a:r>
            <a:r>
              <a:rPr lang="cs-CZ" sz="2200" dirty="0" smtClean="0"/>
              <a:t>EIA,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zabezpečení výstavby (technický dozor investora, BOZP, autorský dozor),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 smtClean="0"/>
              <a:t>pořízení </a:t>
            </a:r>
            <a:r>
              <a:rPr lang="cs-CZ" sz="2200" dirty="0"/>
              <a:t>služeb bezprostředně související s </a:t>
            </a:r>
            <a:r>
              <a:rPr lang="cs-CZ" sz="2200" dirty="0" smtClean="0"/>
              <a:t>realizací </a:t>
            </a:r>
            <a:r>
              <a:rPr lang="cs-CZ" sz="2200" dirty="0"/>
              <a:t>projektu </a:t>
            </a:r>
            <a:r>
              <a:rPr lang="cs-CZ" sz="2200" dirty="0" smtClean="0"/>
              <a:t>(zadávací </a:t>
            </a:r>
            <a:r>
              <a:rPr lang="cs-CZ" sz="2200" dirty="0"/>
              <a:t>a </a:t>
            </a:r>
            <a:r>
              <a:rPr lang="cs-CZ" sz="2200" dirty="0" smtClean="0"/>
              <a:t>výběrová </a:t>
            </a:r>
            <a:r>
              <a:rPr lang="cs-CZ" sz="2200" dirty="0"/>
              <a:t>řízení, </a:t>
            </a:r>
            <a:r>
              <a:rPr lang="cs-CZ" sz="2200" dirty="0" smtClean="0"/>
              <a:t>zpracování SP),</a:t>
            </a:r>
            <a:endParaRPr lang="cs-CZ" sz="2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nákup osobního automobilu pro potřeby ŠPZ k zajištění poradenských služeb a vzdělávání pro děti/žáky vzdělávané v souladu s § 42 školského zákona mimo prostory školy,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vybudování parkovacího místa či garáže pro osobní automobil pořízený z dotace projektu v areálu ŠPZ,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vybavení pro rehabilitační, smyslové/</a:t>
            </a:r>
            <a:r>
              <a:rPr lang="cs-CZ" sz="2200" dirty="0" err="1"/>
              <a:t>multismyslové</a:t>
            </a:r>
            <a:r>
              <a:rPr lang="cs-CZ" sz="2200" dirty="0"/>
              <a:t> a relaxační místnosti,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sz="2200" dirty="0"/>
              <a:t>povinná publicita (podle kap. 13 Obecných pravidel).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hlavní aktivity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16831"/>
            <a:ext cx="770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Stavby</a:t>
            </a:r>
          </a:p>
          <a:p>
            <a:pPr lvl="0"/>
            <a:r>
              <a:rPr lang="cs-CZ" sz="2200" dirty="0" smtClean="0"/>
              <a:t>stavby</a:t>
            </a:r>
            <a:r>
              <a:rPr lang="cs-CZ" sz="2200" dirty="0"/>
              <a:t>, přístavby, nástavby, stavební úpravy a modernizace budov: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dirty="0"/>
              <a:t>odborné a terapeutické učebny škol pro aktivizační opatření a tranzitní programy, např.: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200" dirty="0"/>
              <a:t>tréninkové byty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200" dirty="0"/>
              <a:t>tréninková pracoviště a dílny pro ergoterapii (vnitřní i venkovní prostory)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200" dirty="0"/>
              <a:t>rehabilitační, smyslové/</a:t>
            </a:r>
            <a:r>
              <a:rPr lang="cs-CZ" sz="2200" dirty="0" err="1"/>
              <a:t>multismyslové</a:t>
            </a:r>
            <a:r>
              <a:rPr lang="cs-CZ" sz="2200" dirty="0"/>
              <a:t> a relaxační místnosti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dirty="0"/>
              <a:t>školní poradenská pracoviště (dále jen „ŠPP“) včetně zázemí pro poradenské pracovníky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dirty="0"/>
              <a:t>školská poradenská zařízení (ŠPZ), tedy pedagogicko-psychologické poradny (PPP) a speciálně pedagogická centra (SPC) za účelem modernizace či rozšiřování kapacit včetně zázemí pro poradenské </a:t>
            </a:r>
            <a:r>
              <a:rPr lang="cs-CZ" sz="2200" dirty="0" smtClean="0"/>
              <a:t>pracovníky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hlavní aktivity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16831"/>
            <a:ext cx="77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Stavby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dirty="0"/>
              <a:t>nezbytné zázemí nově vybudovaných či modernizovaných učeben/pracovišť škol a školských zařízení (např. šatny, hygienické zázemí, kabinety, sklady pomůcek, úklidové komory)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dirty="0"/>
              <a:t>chodby, vstupní a spojovací prostory nezbytné pro propojení nově vybudovaných </a:t>
            </a:r>
            <a:r>
              <a:rPr lang="cs-CZ" sz="2200" dirty="0" smtClean="0"/>
              <a:t>prostor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stavby </a:t>
            </a:r>
            <a:r>
              <a:rPr lang="cs-CZ" sz="2200" dirty="0"/>
              <a:t>a stavební úpravy objektu dle vyhlášky č. 398/2009 Sb. související s podporou sociální inkluze v celé budově (např. zajištění bezbariérového přístupu),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budování a modernizace související inženýrské sítě (vodovod, kanalizace, plyn, elektrické vedení) v rámci stavby, která je součástí projektu a projektové dokumentace </a:t>
            </a:r>
            <a:r>
              <a:rPr lang="cs-CZ" sz="2200" dirty="0" smtClean="0"/>
              <a:t>stavby.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MMR a CRR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591220"/>
            <a:ext cx="77040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Ministerstvo pro místní rozvoj České republiky</a:t>
            </a:r>
          </a:p>
          <a:p>
            <a:pPr lvl="0" defTabSz="914400">
              <a:lnSpc>
                <a:spcPct val="150000"/>
              </a:lnSpc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Řídicí orgán IROP (ŘO IROP)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řízení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programu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příprava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výzev a pravidel pro žadatele a příjemce, 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poskytovatel 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dotace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Centrum pro regionální rozvoj České republiky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zprostředkující subjekt pro IROP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900" dirty="0" smtClean="0">
                <a:solidFill>
                  <a:prstClr val="black"/>
                </a:solidFill>
                <a:latin typeface="Arial"/>
              </a:rPr>
              <a:t> konzultace</a:t>
            </a:r>
            <a:r>
              <a:rPr lang="cs-CZ" sz="1900" dirty="0">
                <a:solidFill>
                  <a:prstClr val="black"/>
                </a:solidFill>
                <a:latin typeface="Arial"/>
              </a:rPr>
              <a:t>, příjem a hodnocení žádostí o podporu, kontroly projektů, kontroly žádostí o platbu, administrace změn, zpracování podkladů pro certifikaci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hlavní aktivity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16831"/>
            <a:ext cx="770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Pořízení </a:t>
            </a:r>
            <a:r>
              <a:rPr lang="cs-CZ" sz="2200" dirty="0"/>
              <a:t>nemovitosti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nákup pozemku (celého, nebo jeho části) určeného pro výstavbu nové stavby, která bude sloužit škole či školskému zařízení,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nákup stavby (celé nebo její části), která bude sloužit škole či školskému zařízení, včetně pozemku, jehož je součástí</a:t>
            </a:r>
            <a:r>
              <a:rPr lang="cs-CZ" sz="2200" dirty="0" smtClean="0"/>
              <a:t>.</a:t>
            </a:r>
          </a:p>
          <a:p>
            <a:pPr lvl="0"/>
            <a:endParaRPr lang="cs-CZ" sz="2200" dirty="0"/>
          </a:p>
          <a:p>
            <a:pPr marL="342900" lvl="0" indent="-342900">
              <a:buFontTx/>
              <a:buChar char="-"/>
            </a:pPr>
            <a:r>
              <a:rPr lang="cs-CZ" sz="2200" dirty="0" smtClean="0"/>
              <a:t>limit 10 % CZV</a:t>
            </a:r>
          </a:p>
          <a:p>
            <a:pPr marL="342900" lvl="0" indent="-342900">
              <a:buFontTx/>
              <a:buChar char="-"/>
            </a:pPr>
            <a:r>
              <a:rPr lang="cs-CZ" sz="2200" dirty="0" smtClean="0"/>
              <a:t>pokud je budova oceněna zvlášť, nespadá do limitu 10 % CZV </a:t>
            </a:r>
          </a:p>
          <a:p>
            <a:pPr marL="342900" lvl="0" indent="-342900">
              <a:buFontTx/>
              <a:buChar char="-"/>
            </a:pPr>
            <a:endParaRPr lang="cs-CZ" sz="2200" dirty="0"/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hlavní aktivity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Pořízení </a:t>
            </a:r>
            <a:r>
              <a:rPr lang="cs-CZ" sz="2200" dirty="0"/>
              <a:t>vybavení (vybavení budov, učeben, pracovišť,  </a:t>
            </a:r>
            <a:r>
              <a:rPr lang="cs-CZ" sz="2200" dirty="0" smtClean="0"/>
              <a:t>  vnitřních </a:t>
            </a:r>
            <a:r>
              <a:rPr lang="cs-CZ" sz="2200" dirty="0"/>
              <a:t>i venkovních výukových prostor řešených ve stavební části projektu)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vybavení </a:t>
            </a:r>
            <a:r>
              <a:rPr lang="cs-CZ" sz="2200" dirty="0"/>
              <a:t>tréninkového bytu (umyvadlo, sprcha nebo vana, WC, kuchyňská linka, varná deska a trouba),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vybavení </a:t>
            </a:r>
            <a:r>
              <a:rPr lang="cs-CZ" sz="2200" dirty="0"/>
              <a:t>a nábytek tréninkového pracoviště či dílny pro ergoterapii, ŠPP, včetně zázemí,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vybavení </a:t>
            </a:r>
            <a:r>
              <a:rPr lang="cs-CZ" sz="2200" dirty="0"/>
              <a:t>a nábytek pro ŠPZ či ŠPP (do modernizovaných či rozšířených kapacit), včetně zázemí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nábytek </a:t>
            </a:r>
            <a:r>
              <a:rPr lang="cs-CZ" sz="2200" dirty="0"/>
              <a:t>do nově vybudovaných či rekonstruovaných chodeb, vstupních a spojovacích prostor</a:t>
            </a:r>
            <a:r>
              <a:rPr lang="cs-CZ" sz="22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sz="2200" dirty="0" smtClean="0"/>
              <a:t>DPH</a:t>
            </a:r>
            <a:endParaRPr lang="cs-CZ" sz="2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vedlejší aktivity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16831"/>
            <a:ext cx="770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demolice </a:t>
            </a:r>
            <a:r>
              <a:rPr lang="cs-CZ" sz="2200" dirty="0"/>
              <a:t>budov v areálu školy, školského zařízení, jejichž odstranění souvisí s realizací projektu,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zabezpečení výstavby (technický dozor investora, BOZP, autorský dozor),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projektová dokumentace stavby, EIA,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pořízení služeb bezprostředně souvisejících s realizací projektu (příprava a realizace zadávacích a výběrových řízení, zpracování studie proveditelnosti),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/>
              <a:t>nákup služeb, které jsou součástí pořízení dlouhodobého hmotného a nehmotného majetku, nejsou-li tyto služby součástí pořizovací ceny vybavení,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Způsobilé výdaje na vedlejší aktivity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16831"/>
            <a:ext cx="770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b="1" dirty="0" smtClean="0"/>
              <a:t>nákup osobního automobilu pro potřeby ŠPZ</a:t>
            </a:r>
            <a:r>
              <a:rPr lang="cs-CZ" sz="2200" dirty="0" smtClean="0"/>
              <a:t>, pro zajištění terénních služeb a pro zajištění speciálně pedagogické péče pro děti a žáky imobilní a vzdělávající se dle individuálního vzdělávacího plánu v domácích podmínkách,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vybudování parkovacího místa či garáže pro osobní automobil pořízený z dotace projektu v areálu ŠPZ,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b="1" dirty="0" smtClean="0"/>
              <a:t>vybavení a nábytek pro rehabilitační, smyslové/</a:t>
            </a:r>
            <a:r>
              <a:rPr lang="cs-CZ" sz="2200" b="1" dirty="0" err="1" smtClean="0"/>
              <a:t>multismyslové</a:t>
            </a:r>
            <a:r>
              <a:rPr lang="cs-CZ" sz="2200" b="1" dirty="0" smtClean="0"/>
              <a:t> a relaxační místnosti,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povinná publicita (viz kap. 13 Obecných pravidel),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200" dirty="0" smtClean="0"/>
              <a:t>DPH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ezpůsobilé výdaje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vybavení uvedené v příloze č. 8 Přehled výdajů dle vyhlášky č. 27/2016 Sb.,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nákup nemovitostí mezi spojenými osobami vymezenými v § 23 odst. 7 zákona o dani z příjmu, v platném znění,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nákup nemovitostí nad cenu zjištěnou znaleckým posudkem,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nákup pozemku nad stanovený limit 10 % celkových způsobilých výdajů,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nákup stavby určené k demolici,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výdaje na nákup pozemku a stavby určené k demolici, pokud nejsou vykázány odděleně</a:t>
            </a:r>
            <a:r>
              <a:rPr lang="cs-CZ" sz="2200" dirty="0" smtClean="0"/>
              <a:t>,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ezpůsobilé výdaje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automobil </a:t>
            </a:r>
            <a:r>
              <a:rPr lang="cs-CZ" sz="2200" dirty="0"/>
              <a:t>pro jiné účely, než jsou potřeby ŠPZ, pro zajištění terénních služeb a pro zajištění speciálně pedagogické péče pro děti a žáky imobilní a vzdělávající se dle individuálního vzdělávacího plánu v domácích podmínkách,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err="1"/>
              <a:t>schodolez</a:t>
            </a:r>
            <a:r>
              <a:rPr lang="cs-CZ" sz="2200" dirty="0"/>
              <a:t>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herní prvky,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garáže, parkoviště a parkovací místa (mimo pro vozidlo pořízené v rámci projektu),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zeleň a úprava venkovního prostranství včetně venkovního mobiliáře a oplocení,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pořízení bezpečnostních prvků a zařízení u vstupu do budovy (např. elektronické zabezpečení vstupu do budovy),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/>
              <a:t>ostatní vybavení tréninkového bytu nad rámec způsobilých výdajů (tj. nad rámec umyvadlo, sprcha nebo vana, WC, kuchyňská linka, varná deska a trouba</a:t>
            </a:r>
            <a:r>
              <a:rPr lang="cs-CZ" sz="2200" dirty="0" smtClean="0"/>
              <a:t>),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ezpůsobilé výdaje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mobilní učebny,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konektivita,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výdaje na výstavbu/rekonstrukce a vybavení škol a školních budov bez vazby na hlavní aktivity projektu (např. rekonstrukce a vybavení stávající kmenové učebny, sborovna, zázemí pro administrativní a řídící pracovníky),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výdaje na výstavbu/rekonstrukci a vybavení kuchyně či jídelny určené k stravování žáků,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výdaje na výstavbu/rekonstrukci tělocvičny,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výdaje na výstavbu/rekonstrukci dopravních a víceúčelových sportovních hřišť, bazénů,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200" dirty="0" smtClean="0"/>
              <a:t>…..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/>
              <a:t>Indikátory </a:t>
            </a:r>
            <a:r>
              <a:rPr lang="cs-CZ" sz="2200" b="1" u="sng" dirty="0" smtClean="0"/>
              <a:t>výstupu</a:t>
            </a:r>
          </a:p>
          <a:p>
            <a:endParaRPr lang="cs-CZ" sz="2200" dirty="0"/>
          </a:p>
          <a:p>
            <a:r>
              <a:rPr lang="cs-CZ" sz="2200" b="1" dirty="0"/>
              <a:t>5 00 01 - Kapacita podporovaných zařízení péče o děti nebo vzdělávacích zařízení</a:t>
            </a:r>
            <a:endParaRPr lang="cs-CZ" sz="2200" dirty="0"/>
          </a:p>
          <a:p>
            <a:endParaRPr lang="cs-CZ" sz="2200" dirty="0"/>
          </a:p>
          <a:p>
            <a:r>
              <a:rPr lang="cs-CZ" sz="2200" b="1" dirty="0"/>
              <a:t>5 00 00 - Počet podpořených  vzdělávacích </a:t>
            </a:r>
            <a:r>
              <a:rPr lang="cs-CZ" sz="2200" b="1" dirty="0" smtClean="0"/>
              <a:t>zařízení</a:t>
            </a:r>
          </a:p>
          <a:p>
            <a:endParaRPr lang="cs-CZ" sz="2200" dirty="0"/>
          </a:p>
          <a:p>
            <a:r>
              <a:rPr lang="cs-CZ" sz="2200" b="1" dirty="0" smtClean="0"/>
              <a:t>Povinné </a:t>
            </a:r>
            <a:r>
              <a:rPr lang="cs-CZ" sz="2200" b="1" dirty="0"/>
              <a:t>k výběru a k naplnění pro všechny projekty výzvy</a:t>
            </a:r>
            <a:r>
              <a:rPr lang="cs-CZ" sz="2200" dirty="0"/>
              <a:t>. Žadatel v žádosti o podporu vyplňuje cílovou hodnotu a datum, ke kterému se zavazuje ji naplnit. K naplnění cílové hodnoty indikátoru musí dojít nejpozději k datu ukončení realizace projektu.</a:t>
            </a:r>
          </a:p>
          <a:p>
            <a:pPr lvl="0"/>
            <a:endParaRPr lang="cs-CZ" sz="2200" dirty="0" smtClean="0"/>
          </a:p>
          <a:p>
            <a:pPr lvl="0"/>
            <a:r>
              <a:rPr lang="cs-CZ" sz="2200" dirty="0" smtClean="0"/>
              <a:t>- příloha č. 2 Pravidel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1.	Plná moc</a:t>
            </a:r>
          </a:p>
          <a:p>
            <a:r>
              <a:rPr lang="cs-CZ" sz="2200" dirty="0"/>
              <a:t>2.	Zadávací a výběrová řízení</a:t>
            </a:r>
          </a:p>
          <a:p>
            <a:r>
              <a:rPr lang="cs-CZ" sz="2200" dirty="0"/>
              <a:t>3.	Doklady o právní subjektivitě žadatele</a:t>
            </a:r>
          </a:p>
          <a:p>
            <a:r>
              <a:rPr lang="cs-CZ" sz="2200" b="1" dirty="0"/>
              <a:t>4.	Studie proveditelnosti</a:t>
            </a:r>
          </a:p>
          <a:p>
            <a:r>
              <a:rPr lang="cs-CZ" sz="2200" dirty="0"/>
              <a:t>5.	Doklad o prokázání právních vztahů k majetku, který je předmětem projektu</a:t>
            </a:r>
          </a:p>
          <a:p>
            <a:r>
              <a:rPr lang="cs-CZ" sz="2200" dirty="0"/>
              <a:t>6.	Územní rozhodnutí nebo územní souhlas nebo veřejnoprávní smlouva nahrazující územní řízení</a:t>
            </a:r>
          </a:p>
          <a:p>
            <a:r>
              <a:rPr lang="cs-CZ" sz="2200" dirty="0"/>
              <a:t>7.	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r>
              <a:rPr lang="cs-CZ" sz="2200" dirty="0"/>
              <a:t>8.	Projektová dokumentace pro vydání stavebního povolení nebo pro ohlášení stavby</a:t>
            </a:r>
          </a:p>
          <a:p>
            <a:r>
              <a:rPr lang="cs-CZ" sz="2200" dirty="0"/>
              <a:t>9.	Položkový rozpočet stavby</a:t>
            </a:r>
          </a:p>
          <a:p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208122"/>
            <a:ext cx="77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10</a:t>
            </a:r>
            <a:r>
              <a:rPr lang="cs-CZ" sz="2200" dirty="0"/>
              <a:t>.	</a:t>
            </a:r>
            <a:r>
              <a:rPr lang="cs-CZ" sz="2200" b="1" dirty="0"/>
              <a:t>Výpis z Rejstříku škol a školských zařízení</a:t>
            </a:r>
          </a:p>
          <a:p>
            <a:r>
              <a:rPr lang="cs-CZ" sz="2200" dirty="0"/>
              <a:t>11.	Výpočet čistých jiných peněžních příjmů</a:t>
            </a:r>
          </a:p>
          <a:p>
            <a:pPr marL="457200" indent="-457200">
              <a:buAutoNum type="arabicPeriod" startAt="12"/>
            </a:pPr>
            <a:r>
              <a:rPr lang="cs-CZ" sz="2200" b="1" dirty="0" smtClean="0"/>
              <a:t>Zřizovací </a:t>
            </a:r>
            <a:r>
              <a:rPr lang="cs-CZ" sz="2200" b="1" dirty="0"/>
              <a:t>či zakládací listina školy či školského poradenského </a:t>
            </a:r>
            <a:r>
              <a:rPr lang="cs-CZ" sz="2200" b="1" dirty="0" smtClean="0"/>
              <a:t>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i="1" dirty="0" smtClean="0"/>
              <a:t>	Žadatel </a:t>
            </a:r>
            <a:r>
              <a:rPr lang="cs-CZ" sz="2200" i="1" dirty="0"/>
              <a:t>doloží zřizovací či zakládací listinu školy či školského </a:t>
            </a:r>
            <a:r>
              <a:rPr lang="cs-CZ" sz="2200" i="1" dirty="0" smtClean="0"/>
              <a:t>	zařízení </a:t>
            </a:r>
            <a:r>
              <a:rPr lang="cs-CZ" sz="2200" i="1" dirty="0"/>
              <a:t>a označí pasáž, ze které bude patrné, zda se jedná o </a:t>
            </a:r>
            <a:r>
              <a:rPr lang="cs-CZ" sz="2200" i="1" dirty="0" smtClean="0"/>
              <a:t>	školu </a:t>
            </a:r>
            <a:r>
              <a:rPr lang="cs-CZ" sz="2200" i="1" dirty="0"/>
              <a:t>podle § 16 odstavce 9 a § 48 zákona č. 561/2004 Sb., v </a:t>
            </a:r>
            <a:r>
              <a:rPr lang="cs-CZ" sz="2200" i="1" dirty="0" smtClean="0"/>
              <a:t>	platném </a:t>
            </a:r>
            <a:r>
              <a:rPr lang="cs-CZ" sz="2200" i="1" dirty="0"/>
              <a:t>znění, či o školské poradenské zařízení (ŠPZ). </a:t>
            </a:r>
            <a:r>
              <a:rPr lang="cs-CZ" sz="2200" i="1" dirty="0" smtClean="0"/>
              <a:t>	V</a:t>
            </a:r>
            <a:r>
              <a:rPr lang="cs-CZ" sz="2200" i="1" dirty="0"/>
              <a:t> případě, že je předmětem projektu více škol, školských </a:t>
            </a:r>
            <a:r>
              <a:rPr lang="cs-CZ" sz="2200" i="1" dirty="0" smtClean="0"/>
              <a:t>	zařízení</a:t>
            </a:r>
            <a:r>
              <a:rPr lang="cs-CZ" sz="2200" i="1" dirty="0"/>
              <a:t>, je nutné doložit listinu za všechny subjekty. </a:t>
            </a:r>
            <a:endParaRPr lang="cs-CZ" sz="2200" b="1" dirty="0"/>
          </a:p>
          <a:p>
            <a:r>
              <a:rPr lang="cs-CZ" sz="2200" dirty="0"/>
              <a:t>13.	Čestné prohlášení o skutečném majiteli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Obecná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(závazná pro všechny specifické cíle a výzvy)</a:t>
            </a:r>
            <a:endParaRPr lang="cs-CZ" sz="2400" i="1" u="sng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defTabSz="914400">
              <a:defRPr/>
            </a:pPr>
            <a:r>
              <a:rPr lang="cs-CZ" sz="2400" dirty="0" smtClean="0">
                <a:solidFill>
                  <a:prstClr val="black"/>
                </a:solidFill>
                <a:latin typeface="Arial"/>
                <a:hlinkClick r:id="rId2"/>
              </a:rPr>
              <a:t>www.irop.mmr.cz</a:t>
            </a:r>
            <a:endParaRPr lang="cs-CZ" sz="2400" dirty="0" smtClean="0">
              <a:solidFill>
                <a:prstClr val="black"/>
              </a:solidFill>
              <a:latin typeface="Arial"/>
            </a:endParaRPr>
          </a:p>
          <a:p>
            <a:pPr lvl="1" defTabSz="914400">
              <a:defRPr/>
            </a:pP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Specifická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(pro každou výzvu samostatný dokument)</a:t>
            </a:r>
            <a:r>
              <a:rPr lang="cs-CZ" sz="2400" i="1" u="sng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Arial"/>
                <a:cs typeface="Arial" charset="0"/>
                <a:hlinkClick r:id="rId2"/>
              </a:rPr>
              <a:t>www.irop.mmr.cz</a:t>
            </a:r>
            <a:endParaRPr lang="cs-CZ" sz="2400" dirty="0" smtClean="0">
              <a:solidFill>
                <a:prstClr val="black"/>
              </a:solidFill>
              <a:latin typeface="Arial"/>
              <a:cs typeface="Arial" charset="0"/>
            </a:endParaRP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Arial"/>
                <a:cs typeface="Arial" charset="0"/>
              </a:rPr>
              <a:t>podporované </a:t>
            </a: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</a:rPr>
              <a:t>aktivity, způsobilé výdaje, hodnoticí kritéria, povinné přílohy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Dotazy…?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71" y="1543507"/>
            <a:ext cx="7414259" cy="5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pro žadatele a </a:t>
            </a:r>
            <a:r>
              <a:rPr lang="it-IT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/>
          </p:nvPr>
        </p:nvGraphicFramePr>
        <p:xfrm>
          <a:off x="524256" y="1111188"/>
          <a:ext cx="8162544" cy="506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2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7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6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33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2014 - 2020</a:t>
            </a:r>
            <a:r>
              <a:rPr lang="cs-CZ" sz="34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400" b="1" cap="all" dirty="0">
                <a:solidFill>
                  <a:srgbClr val="0070C0"/>
                </a:solidFill>
                <a:latin typeface="Myriad Pro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Financování z Evropského fondu pro regionální rozvoj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Alokace: 4,64 mld. EUR = 122 mld. Kč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Kofinancování:  až 85 % z EFRR a 15 % (příjemce + státní rozpočet – podle Pravidel </a:t>
            </a:r>
            <a:r>
              <a:rPr lang="cs-CZ" sz="2400" dirty="0" smtClean="0"/>
              <a:t>spolufinancování)    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Projekty realizované prostřednictvím CLLD</a:t>
            </a:r>
            <a:r>
              <a:rPr lang="cs-CZ" sz="2400" dirty="0"/>
              <a:t>: </a:t>
            </a:r>
            <a:r>
              <a:rPr lang="cs-CZ" altLang="cs-CZ" sz="2400" dirty="0"/>
              <a:t>95 % EFRR 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dirty="0"/>
              <a:t>	a 5 % příjemce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Průběžný stav IROP k 7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2018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Vyhlášeno </a:t>
            </a:r>
            <a:r>
              <a:rPr lang="cs-CZ" dirty="0" smtClean="0"/>
              <a:t>86 </a:t>
            </a:r>
            <a:r>
              <a:rPr lang="cs-CZ" dirty="0"/>
              <a:t>výzev v objemu </a:t>
            </a:r>
            <a:r>
              <a:rPr lang="cs-CZ" dirty="0" smtClean="0"/>
              <a:t>cca 126 </a:t>
            </a:r>
            <a:r>
              <a:rPr lang="cs-CZ" dirty="0"/>
              <a:t>mld. </a:t>
            </a:r>
            <a:r>
              <a:rPr lang="cs-CZ" dirty="0" smtClean="0"/>
              <a:t>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Předloženo více než 9500 </a:t>
            </a:r>
            <a:r>
              <a:rPr lang="cs-CZ" dirty="0"/>
              <a:t>projektů za cca </a:t>
            </a:r>
            <a:r>
              <a:rPr lang="cs-CZ" dirty="0" smtClean="0"/>
              <a:t>126 </a:t>
            </a:r>
            <a:r>
              <a:rPr lang="cs-CZ" dirty="0"/>
              <a:t>mld. 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Z toho </a:t>
            </a:r>
            <a:r>
              <a:rPr lang="cs-CZ" dirty="0" smtClean="0"/>
              <a:t>v  </a:t>
            </a:r>
            <a:r>
              <a:rPr lang="cs-CZ" dirty="0"/>
              <a:t>„pozitivních“ stavech </a:t>
            </a:r>
            <a:r>
              <a:rPr lang="cs-CZ" dirty="0" smtClean="0"/>
              <a:t>7232 projektů </a:t>
            </a:r>
            <a:r>
              <a:rPr lang="cs-CZ" dirty="0"/>
              <a:t>za cca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99,7 </a:t>
            </a:r>
            <a:r>
              <a:rPr lang="cs-CZ" dirty="0"/>
              <a:t>mld. Kč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/>
              <a:t>Schváleno k financování </a:t>
            </a:r>
            <a:r>
              <a:rPr lang="cs-CZ" dirty="0" smtClean="0"/>
              <a:t>4983 </a:t>
            </a:r>
            <a:r>
              <a:rPr lang="cs-CZ" dirty="0"/>
              <a:t>projektů za </a:t>
            </a:r>
            <a:r>
              <a:rPr lang="cs-CZ" dirty="0" smtClean="0"/>
              <a:t>72,3 </a:t>
            </a:r>
            <a:r>
              <a:rPr lang="cs-CZ" dirty="0"/>
              <a:t>mld. </a:t>
            </a:r>
            <a:r>
              <a:rPr lang="cs-CZ" dirty="0" smtClean="0"/>
              <a:t>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 smtClean="0"/>
              <a:t>Ukončeno 1180 projektů za 8,9 mld. Kč</a:t>
            </a: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sz="2200" dirty="0" smtClean="0"/>
              <a:t>*částky v EFRR </a:t>
            </a:r>
            <a:r>
              <a:rPr lang="cs-CZ" dirty="0"/>
              <a:t>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552077"/>
              </p:ext>
            </p:extLst>
          </p:nvPr>
        </p:nvGraphicFramePr>
        <p:xfrm>
          <a:off x="457200" y="166070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Prioritní osa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Lidé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400" dirty="0"/>
              <a:t>SC 2.1 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2.2 Vznik nových a rozvoj existujících podnikatelských </a:t>
            </a:r>
            <a:r>
              <a:rPr lang="cs-CZ" sz="2400" dirty="0" smtClean="0"/>
              <a:t>aktivit </a:t>
            </a:r>
            <a:r>
              <a:rPr lang="cs-CZ" sz="2400" dirty="0"/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2.3 Rozvoj infrastruktury pro poskytování zdravotních služeb a  péče o zdraví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2.4 Zvýšení kvality a dostupnosti infrastruktury pro vzdělávání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2.5 Snížení energetické náročnosti v sektoru bydlení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30" y="166637"/>
            <a:ext cx="1212433" cy="13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2079</Words>
  <Application>Microsoft Office PowerPoint</Application>
  <PresentationFormat>Předvádění na obrazovce (4:3)</PresentationFormat>
  <Paragraphs>414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Myriad Pro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Pravidla pro žadatele a příjemce</vt:lpstr>
      <vt:lpstr> IROP 2014 - 2020 </vt:lpstr>
      <vt:lpstr>Průběžný stav IROP k 7. 9. 2018</vt:lpstr>
      <vt:lpstr>Struktura IROP</vt:lpstr>
      <vt:lpstr>Prioritní osa 2 - Lidé</vt:lpstr>
      <vt:lpstr>SC 2.4  Zvýšení kvality a dostupnosti infrastruktury pro vzdělávání a celoživotní učení</vt:lpstr>
      <vt:lpstr>Projekty „vzdělávání“ IROP</vt:lpstr>
      <vt:lpstr>SC 2.4  Zvýšení kvality a dostupnosti infrastruktury pro vzdělávání a celoživotní učení</vt:lpstr>
      <vt:lpstr>Výzvy IROP v SC 2.4</vt:lpstr>
      <vt:lpstr>Výzvy IROP v SC 2.1 (4.1) Integrované nástroje</vt:lpstr>
      <vt:lpstr>Prezentace aplikace PowerPoint</vt:lpstr>
      <vt:lpstr>Integrované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Pešek</dc:creator>
  <cp:lastModifiedBy>Pešek Ondřej</cp:lastModifiedBy>
  <cp:revision>41</cp:revision>
  <dcterms:created xsi:type="dcterms:W3CDTF">2018-01-10T11:40:26Z</dcterms:created>
  <dcterms:modified xsi:type="dcterms:W3CDTF">2018-09-11T14:16:16Z</dcterms:modified>
</cp:coreProperties>
</file>