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256" r:id="rId2"/>
    <p:sldId id="293" r:id="rId3"/>
    <p:sldId id="294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310" r:id="rId12"/>
    <p:sldId id="309" r:id="rId13"/>
    <p:sldId id="303" r:id="rId14"/>
    <p:sldId id="305" r:id="rId15"/>
    <p:sldId id="306" r:id="rId16"/>
    <p:sldId id="307" r:id="rId17"/>
    <p:sldId id="308" r:id="rId18"/>
    <p:sldId id="276" r:id="rId19"/>
    <p:sldId id="277" r:id="rId20"/>
    <p:sldId id="283" r:id="rId21"/>
    <p:sldId id="284" r:id="rId22"/>
    <p:sldId id="311" r:id="rId23"/>
    <p:sldId id="278" r:id="rId24"/>
    <p:sldId id="285" r:id="rId25"/>
    <p:sldId id="286" r:id="rId26"/>
    <p:sldId id="287" r:id="rId27"/>
    <p:sldId id="288" r:id="rId28"/>
    <p:sldId id="289" r:id="rId29"/>
    <p:sldId id="291" r:id="rId30"/>
    <p:sldId id="290" r:id="rId31"/>
    <p:sldId id="312" r:id="rId32"/>
    <p:sldId id="292" r:id="rId33"/>
    <p:sldId id="313" r:id="rId34"/>
    <p:sldId id="314" r:id="rId35"/>
    <p:sldId id="315" r:id="rId36"/>
    <p:sldId id="316" r:id="rId37"/>
    <p:sldId id="317" r:id="rId38"/>
    <p:sldId id="318" r:id="rId39"/>
    <p:sldId id="319" r:id="rId40"/>
    <p:sldId id="320" r:id="rId41"/>
    <p:sldId id="258" r:id="rId4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70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10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microsoft.com/office/2015/10/relationships/revisionInfo" Target="revisionInfo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18AB0A-7BED-45CC-8968-54C5D48470FD}" type="doc">
      <dgm:prSet loTypeId="urn:microsoft.com/office/officeart/2005/8/layout/vList4#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38804BD3-7704-44DB-93A2-A6FB8DF386BF}">
      <dgm:prSet phldrT="[Text]" custT="1"/>
      <dgm:spPr/>
      <dgm:t>
        <a:bodyPr/>
        <a:lstStyle/>
        <a:p>
          <a:r>
            <a:rPr lang="cs-CZ" sz="1600" b="1" dirty="0" smtClean="0"/>
            <a:t>Prioritní osa 1 - Infrastruktura</a:t>
          </a:r>
          <a:endParaRPr lang="cs-CZ" sz="1600" b="1" dirty="0"/>
        </a:p>
      </dgm:t>
    </dgm:pt>
    <dgm:pt modelId="{5AECA738-EC58-4AD8-B30B-720E0E369E9D}" type="parTrans" cxnId="{B64F7126-809B-46FA-8512-AB45C1CB52DD}">
      <dgm:prSet/>
      <dgm:spPr/>
      <dgm:t>
        <a:bodyPr/>
        <a:lstStyle/>
        <a:p>
          <a:endParaRPr lang="cs-CZ"/>
        </a:p>
      </dgm:t>
    </dgm:pt>
    <dgm:pt modelId="{97E853D5-3B2B-4DCE-BF44-F459F80E6EE5}" type="sibTrans" cxnId="{B64F7126-809B-46FA-8512-AB45C1CB52DD}">
      <dgm:prSet/>
      <dgm:spPr/>
      <dgm:t>
        <a:bodyPr/>
        <a:lstStyle/>
        <a:p>
          <a:endParaRPr lang="cs-CZ"/>
        </a:p>
      </dgm:t>
    </dgm:pt>
    <dgm:pt modelId="{C5C86733-1C4E-4ABE-BC8B-70E73BF8076C}">
      <dgm:prSet phldrT="[Text]" custT="1"/>
      <dgm:spPr/>
      <dgm:t>
        <a:bodyPr/>
        <a:lstStyle/>
        <a:p>
          <a:r>
            <a:rPr lang="cs-CZ" sz="1200" dirty="0" smtClean="0"/>
            <a:t>Konkurenceschopné, dostupné a bezpečné regiony</a:t>
          </a:r>
          <a:endParaRPr lang="cs-CZ" sz="1200" dirty="0"/>
        </a:p>
      </dgm:t>
    </dgm:pt>
    <dgm:pt modelId="{AEF1FBBF-C95F-45ED-A8E1-CE69CDF9D44F}" type="parTrans" cxnId="{15A7B2A0-6A73-413A-BB86-87F351908914}">
      <dgm:prSet/>
      <dgm:spPr/>
      <dgm:t>
        <a:bodyPr/>
        <a:lstStyle/>
        <a:p>
          <a:endParaRPr lang="cs-CZ"/>
        </a:p>
      </dgm:t>
    </dgm:pt>
    <dgm:pt modelId="{286C2363-6DA5-4FB5-8346-569610400F7C}" type="sibTrans" cxnId="{15A7B2A0-6A73-413A-BB86-87F351908914}">
      <dgm:prSet/>
      <dgm:spPr/>
      <dgm:t>
        <a:bodyPr/>
        <a:lstStyle/>
        <a:p>
          <a:endParaRPr lang="cs-CZ"/>
        </a:p>
      </dgm:t>
    </dgm:pt>
    <dgm:pt modelId="{A8C219C7-9F00-4E75-8B16-481975849224}">
      <dgm:prSet phldrT="[Text]" custT="1"/>
      <dgm:spPr/>
      <dgm:t>
        <a:bodyPr/>
        <a:lstStyle/>
        <a:p>
          <a:r>
            <a:rPr lang="cs-CZ" sz="1200" dirty="0" smtClean="0"/>
            <a:t>Alokace 1,6 mld. EUR</a:t>
          </a:r>
          <a:endParaRPr lang="cs-CZ" sz="1200" dirty="0"/>
        </a:p>
      </dgm:t>
    </dgm:pt>
    <dgm:pt modelId="{3D529C3B-331C-4A53-8447-64F92C02A4C9}" type="parTrans" cxnId="{DC478773-C6CC-4E8E-9071-ECCDF2C2EF2E}">
      <dgm:prSet/>
      <dgm:spPr/>
      <dgm:t>
        <a:bodyPr/>
        <a:lstStyle/>
        <a:p>
          <a:endParaRPr lang="cs-CZ"/>
        </a:p>
      </dgm:t>
    </dgm:pt>
    <dgm:pt modelId="{7EDC45D9-79A5-434A-AB8A-41008476D2F4}" type="sibTrans" cxnId="{DC478773-C6CC-4E8E-9071-ECCDF2C2EF2E}">
      <dgm:prSet/>
      <dgm:spPr/>
      <dgm:t>
        <a:bodyPr/>
        <a:lstStyle/>
        <a:p>
          <a:endParaRPr lang="cs-CZ"/>
        </a:p>
      </dgm:t>
    </dgm:pt>
    <dgm:pt modelId="{855CB492-B9C1-4831-9453-D02DC01556CB}">
      <dgm:prSet phldrT="[Text]" custT="1"/>
      <dgm:spPr/>
      <dgm:t>
        <a:bodyPr/>
        <a:lstStyle/>
        <a:p>
          <a:r>
            <a:rPr lang="cs-CZ" sz="1600" b="1" dirty="0" smtClean="0"/>
            <a:t>Prioritní osa 2 - Lidé</a:t>
          </a:r>
          <a:endParaRPr lang="cs-CZ" sz="1600" b="1" dirty="0"/>
        </a:p>
      </dgm:t>
    </dgm:pt>
    <dgm:pt modelId="{46A500E4-F521-4FED-80BC-55EF97D6434D}" type="parTrans" cxnId="{E1E70704-B184-417B-9262-1209773EB354}">
      <dgm:prSet/>
      <dgm:spPr/>
      <dgm:t>
        <a:bodyPr/>
        <a:lstStyle/>
        <a:p>
          <a:endParaRPr lang="cs-CZ"/>
        </a:p>
      </dgm:t>
    </dgm:pt>
    <dgm:pt modelId="{89B1A5F6-0C83-44AA-BDC4-F0486C8FEB1C}" type="sibTrans" cxnId="{E1E70704-B184-417B-9262-1209773EB354}">
      <dgm:prSet/>
      <dgm:spPr/>
      <dgm:t>
        <a:bodyPr/>
        <a:lstStyle/>
        <a:p>
          <a:endParaRPr lang="cs-CZ"/>
        </a:p>
      </dgm:t>
    </dgm:pt>
    <dgm:pt modelId="{098ADAF1-68DC-4019-95EC-CF9DEA0595F5}">
      <dgm:prSet phldrT="[Text]" custT="1"/>
      <dgm:spPr/>
      <dgm:t>
        <a:bodyPr/>
        <a:lstStyle/>
        <a:p>
          <a:r>
            <a:rPr lang="cs-CZ" sz="1200" dirty="0" smtClean="0"/>
            <a:t>Zkvalitnění veřejných služeb a podmínek života pro obyvatele regionů</a:t>
          </a:r>
          <a:endParaRPr lang="cs-CZ" sz="1200" dirty="0"/>
        </a:p>
      </dgm:t>
    </dgm:pt>
    <dgm:pt modelId="{BBC28CAB-1411-42FD-AE69-490F5FA47BCC}" type="parTrans" cxnId="{0D1EA085-623E-4D57-808B-B23AF2C24995}">
      <dgm:prSet/>
      <dgm:spPr/>
      <dgm:t>
        <a:bodyPr/>
        <a:lstStyle/>
        <a:p>
          <a:endParaRPr lang="cs-CZ"/>
        </a:p>
      </dgm:t>
    </dgm:pt>
    <dgm:pt modelId="{3601A7EA-3FDB-4E9C-A299-B4AF145636B4}" type="sibTrans" cxnId="{0D1EA085-623E-4D57-808B-B23AF2C24995}">
      <dgm:prSet/>
      <dgm:spPr/>
      <dgm:t>
        <a:bodyPr/>
        <a:lstStyle/>
        <a:p>
          <a:endParaRPr lang="cs-CZ"/>
        </a:p>
      </dgm:t>
    </dgm:pt>
    <dgm:pt modelId="{75152ED6-09D4-4CB2-B330-0EBA2A1F6BEE}">
      <dgm:prSet phldrT="[Text]" custT="1"/>
      <dgm:spPr/>
      <dgm:t>
        <a:bodyPr/>
        <a:lstStyle/>
        <a:p>
          <a:r>
            <a:rPr lang="cs-CZ" sz="1200" dirty="0" smtClean="0"/>
            <a:t>Alokace 1,7 mld. EUR</a:t>
          </a:r>
          <a:endParaRPr lang="cs-CZ" sz="1200" dirty="0"/>
        </a:p>
      </dgm:t>
    </dgm:pt>
    <dgm:pt modelId="{CC109D3F-9445-4552-9CA0-A9E9B002361B}" type="parTrans" cxnId="{7442FBE8-417F-4111-B6ED-AEAE7C9C435B}">
      <dgm:prSet/>
      <dgm:spPr/>
      <dgm:t>
        <a:bodyPr/>
        <a:lstStyle/>
        <a:p>
          <a:endParaRPr lang="cs-CZ"/>
        </a:p>
      </dgm:t>
    </dgm:pt>
    <dgm:pt modelId="{C930B535-36DD-47E2-9858-8F6E44F2C9EA}" type="sibTrans" cxnId="{7442FBE8-417F-4111-B6ED-AEAE7C9C435B}">
      <dgm:prSet/>
      <dgm:spPr/>
      <dgm:t>
        <a:bodyPr/>
        <a:lstStyle/>
        <a:p>
          <a:endParaRPr lang="cs-CZ"/>
        </a:p>
      </dgm:t>
    </dgm:pt>
    <dgm:pt modelId="{D74C87B0-8199-4D82-97CA-8716D0810C88}">
      <dgm:prSet phldrT="[Text]" custT="1"/>
      <dgm:spPr/>
      <dgm:t>
        <a:bodyPr/>
        <a:lstStyle/>
        <a:p>
          <a:r>
            <a:rPr lang="cs-CZ" sz="1600" b="1" dirty="0" smtClean="0"/>
            <a:t>Prioritní osa 3 - Instituce</a:t>
          </a:r>
          <a:endParaRPr lang="cs-CZ" sz="1600" b="1" dirty="0"/>
        </a:p>
      </dgm:t>
    </dgm:pt>
    <dgm:pt modelId="{BA6FD47A-7786-47D8-9381-A1E3D218F4E4}" type="parTrans" cxnId="{CC11735D-CD9A-491C-AEF0-7073EE76FB85}">
      <dgm:prSet/>
      <dgm:spPr/>
      <dgm:t>
        <a:bodyPr/>
        <a:lstStyle/>
        <a:p>
          <a:endParaRPr lang="cs-CZ"/>
        </a:p>
      </dgm:t>
    </dgm:pt>
    <dgm:pt modelId="{63D68963-997E-49B1-9594-476FD97AA95B}" type="sibTrans" cxnId="{CC11735D-CD9A-491C-AEF0-7073EE76FB85}">
      <dgm:prSet/>
      <dgm:spPr/>
      <dgm:t>
        <a:bodyPr/>
        <a:lstStyle/>
        <a:p>
          <a:endParaRPr lang="cs-CZ"/>
        </a:p>
      </dgm:t>
    </dgm:pt>
    <dgm:pt modelId="{34C60AC1-3BAF-4349-9B04-1EBEAA6874AE}">
      <dgm:prSet phldrT="[Text]" custT="1"/>
      <dgm:spPr/>
      <dgm:t>
        <a:bodyPr/>
        <a:lstStyle/>
        <a:p>
          <a:r>
            <a:rPr lang="cs-CZ" sz="1200" dirty="0" smtClean="0"/>
            <a:t>Dobrá správa území a zefektivnění veřejných institucí</a:t>
          </a:r>
          <a:endParaRPr lang="cs-CZ" sz="1200" dirty="0"/>
        </a:p>
      </dgm:t>
    </dgm:pt>
    <dgm:pt modelId="{B31C10BD-BE4E-4EEF-981F-25C40EBC00D4}" type="parTrans" cxnId="{3D52D5DF-88CF-4499-8222-584F5AB467B0}">
      <dgm:prSet/>
      <dgm:spPr/>
      <dgm:t>
        <a:bodyPr/>
        <a:lstStyle/>
        <a:p>
          <a:endParaRPr lang="cs-CZ"/>
        </a:p>
      </dgm:t>
    </dgm:pt>
    <dgm:pt modelId="{23EAEF30-F210-45C2-A3C7-7E5016B64A98}" type="sibTrans" cxnId="{3D52D5DF-88CF-4499-8222-584F5AB467B0}">
      <dgm:prSet/>
      <dgm:spPr/>
      <dgm:t>
        <a:bodyPr/>
        <a:lstStyle/>
        <a:p>
          <a:endParaRPr lang="cs-CZ"/>
        </a:p>
      </dgm:t>
    </dgm:pt>
    <dgm:pt modelId="{273BDC39-9757-4293-83AA-A9E9CC915DA0}">
      <dgm:prSet phldrT="[Text]" custT="1"/>
      <dgm:spPr/>
      <dgm:t>
        <a:bodyPr/>
        <a:lstStyle/>
        <a:p>
          <a:r>
            <a:rPr lang="cs-CZ" sz="1200" dirty="0" smtClean="0"/>
            <a:t>Alokace 0,8 mld. EUR</a:t>
          </a:r>
          <a:endParaRPr lang="cs-CZ" sz="1200" dirty="0"/>
        </a:p>
      </dgm:t>
    </dgm:pt>
    <dgm:pt modelId="{982DFF29-8236-4E99-97CE-FD76D273CBEC}" type="parTrans" cxnId="{CF6D3D8A-7289-43F1-82F2-5F5C4672169C}">
      <dgm:prSet/>
      <dgm:spPr/>
      <dgm:t>
        <a:bodyPr/>
        <a:lstStyle/>
        <a:p>
          <a:endParaRPr lang="cs-CZ"/>
        </a:p>
      </dgm:t>
    </dgm:pt>
    <dgm:pt modelId="{13EEE600-D28C-4CBF-9128-6CDA52976D52}" type="sibTrans" cxnId="{CF6D3D8A-7289-43F1-82F2-5F5C4672169C}">
      <dgm:prSet/>
      <dgm:spPr/>
      <dgm:t>
        <a:bodyPr/>
        <a:lstStyle/>
        <a:p>
          <a:endParaRPr lang="cs-CZ"/>
        </a:p>
      </dgm:t>
    </dgm:pt>
    <dgm:pt modelId="{D3784C62-6E03-4E88-AA8E-EC0DCEAD96BC}">
      <dgm:prSet custT="1"/>
      <dgm:spPr/>
      <dgm:t>
        <a:bodyPr/>
        <a:lstStyle/>
        <a:p>
          <a:endParaRPr lang="cs-CZ" sz="1900" b="1" dirty="0" smtClean="0"/>
        </a:p>
        <a:p>
          <a:r>
            <a:rPr lang="cs-CZ" sz="1600" b="1" dirty="0" smtClean="0"/>
            <a:t>Prioritní osa 4 - Komunitně vedený místní rozvoj</a:t>
          </a:r>
        </a:p>
        <a:p>
          <a:r>
            <a:rPr lang="cs-CZ" sz="1400" dirty="0" smtClean="0"/>
            <a:t> - </a:t>
          </a:r>
          <a:r>
            <a:rPr lang="cs-CZ" sz="1200" dirty="0" smtClean="0"/>
            <a:t>Alokace 390 mil. EUR</a:t>
          </a:r>
        </a:p>
        <a:p>
          <a:r>
            <a:rPr lang="cs-CZ" sz="1200" dirty="0" smtClean="0"/>
            <a:t>  - Posílení CLLD, provozní a animační náklady</a:t>
          </a:r>
        </a:p>
        <a:p>
          <a:endParaRPr lang="cs-CZ" sz="1500" dirty="0" smtClean="0"/>
        </a:p>
        <a:p>
          <a:r>
            <a:rPr lang="cs-CZ" sz="1800" dirty="0" smtClean="0"/>
            <a:t> </a:t>
          </a:r>
          <a:endParaRPr lang="cs-CZ" sz="1800" dirty="0"/>
        </a:p>
      </dgm:t>
    </dgm:pt>
    <dgm:pt modelId="{7AF4961A-ED0F-4EDC-8D12-D24EE5DE0A42}" type="sibTrans" cxnId="{B38F51DE-8E25-4857-B3F8-75840DF3F177}">
      <dgm:prSet/>
      <dgm:spPr/>
      <dgm:t>
        <a:bodyPr/>
        <a:lstStyle/>
        <a:p>
          <a:endParaRPr lang="cs-CZ"/>
        </a:p>
      </dgm:t>
    </dgm:pt>
    <dgm:pt modelId="{9D3428C1-5D9B-4B48-89F0-11E980CE6367}" type="parTrans" cxnId="{B38F51DE-8E25-4857-B3F8-75840DF3F177}">
      <dgm:prSet/>
      <dgm:spPr/>
      <dgm:t>
        <a:bodyPr/>
        <a:lstStyle/>
        <a:p>
          <a:endParaRPr lang="cs-CZ"/>
        </a:p>
      </dgm:t>
    </dgm:pt>
    <dgm:pt modelId="{9BEAB610-B179-412C-A911-0AE990A76040}">
      <dgm:prSet phldrT="[Text]" custT="1"/>
      <dgm:spPr/>
      <dgm:t>
        <a:bodyPr/>
        <a:lstStyle/>
        <a:p>
          <a:r>
            <a:rPr lang="cs-CZ" sz="1200" dirty="0" smtClean="0"/>
            <a:t>Doprava, integrované dopravní systémy, IZS</a:t>
          </a:r>
          <a:endParaRPr lang="cs-CZ" sz="1200" dirty="0"/>
        </a:p>
      </dgm:t>
    </dgm:pt>
    <dgm:pt modelId="{B058C57C-1932-4F82-B960-E9ABCE39DA10}" type="parTrans" cxnId="{4B201E5A-B514-43A8-9FF2-13EE75C6267D}">
      <dgm:prSet/>
      <dgm:spPr/>
      <dgm:t>
        <a:bodyPr/>
        <a:lstStyle/>
        <a:p>
          <a:endParaRPr lang="cs-CZ"/>
        </a:p>
      </dgm:t>
    </dgm:pt>
    <dgm:pt modelId="{3EB8B75A-1CCF-4180-9542-77B7289E93F6}" type="sibTrans" cxnId="{4B201E5A-B514-43A8-9FF2-13EE75C6267D}">
      <dgm:prSet/>
      <dgm:spPr/>
      <dgm:t>
        <a:bodyPr/>
        <a:lstStyle/>
        <a:p>
          <a:endParaRPr lang="cs-CZ"/>
        </a:p>
      </dgm:t>
    </dgm:pt>
    <dgm:pt modelId="{CE8BA2DC-6A07-4136-AE2C-02E787173318}">
      <dgm:prSet phldrT="[Text]" custT="1"/>
      <dgm:spPr/>
      <dgm:t>
        <a:bodyPr/>
        <a:lstStyle/>
        <a:p>
          <a:r>
            <a:rPr lang="cs-CZ" sz="1200" dirty="0" smtClean="0"/>
            <a:t>Sociální služby/bydlení, sociální podnikání, zdravotní péče, vzdělávání, zateplování</a:t>
          </a:r>
          <a:endParaRPr lang="cs-CZ" sz="1200" dirty="0"/>
        </a:p>
      </dgm:t>
    </dgm:pt>
    <dgm:pt modelId="{2364E369-AC98-4AC6-8070-77B5CDF58140}" type="parTrans" cxnId="{2BE8E23A-86C2-47E7-AB01-A3AC2D35367C}">
      <dgm:prSet/>
      <dgm:spPr/>
      <dgm:t>
        <a:bodyPr/>
        <a:lstStyle/>
        <a:p>
          <a:endParaRPr lang="cs-CZ"/>
        </a:p>
      </dgm:t>
    </dgm:pt>
    <dgm:pt modelId="{1EF5AC0F-9C89-46BA-931D-093812BF1C36}" type="sibTrans" cxnId="{2BE8E23A-86C2-47E7-AB01-A3AC2D35367C}">
      <dgm:prSet/>
      <dgm:spPr/>
      <dgm:t>
        <a:bodyPr/>
        <a:lstStyle/>
        <a:p>
          <a:endParaRPr lang="cs-CZ"/>
        </a:p>
      </dgm:t>
    </dgm:pt>
    <dgm:pt modelId="{011776CB-E079-448D-8CBF-0D6A1B0031D4}">
      <dgm:prSet phldrT="[Text]"/>
      <dgm:spPr/>
      <dgm:t>
        <a:bodyPr/>
        <a:lstStyle/>
        <a:p>
          <a:endParaRPr lang="cs-CZ" sz="1100" dirty="0"/>
        </a:p>
      </dgm:t>
    </dgm:pt>
    <dgm:pt modelId="{96EFE842-57A1-4857-AB91-F6EC5AF4C58A}" type="parTrans" cxnId="{A37C4BF5-B775-4ED6-85F3-E253392DFE69}">
      <dgm:prSet/>
      <dgm:spPr/>
      <dgm:t>
        <a:bodyPr/>
        <a:lstStyle/>
        <a:p>
          <a:endParaRPr lang="cs-CZ"/>
        </a:p>
      </dgm:t>
    </dgm:pt>
    <dgm:pt modelId="{6E105E89-4A89-4F46-9629-6926A46E3211}" type="sibTrans" cxnId="{A37C4BF5-B775-4ED6-85F3-E253392DFE69}">
      <dgm:prSet/>
      <dgm:spPr/>
      <dgm:t>
        <a:bodyPr/>
        <a:lstStyle/>
        <a:p>
          <a:endParaRPr lang="cs-CZ"/>
        </a:p>
      </dgm:t>
    </dgm:pt>
    <dgm:pt modelId="{F883D463-9FC1-405D-86B6-DFDB1BF4DFD4}">
      <dgm:prSet phldrT="[Text]" custT="1"/>
      <dgm:spPr/>
      <dgm:t>
        <a:bodyPr/>
        <a:lstStyle/>
        <a:p>
          <a:r>
            <a:rPr lang="cs-CZ" sz="1200" dirty="0" smtClean="0"/>
            <a:t>Kulturní dědictví, e-Government, dokumenty územního rozvoje</a:t>
          </a:r>
          <a:endParaRPr lang="cs-CZ" sz="1200" dirty="0"/>
        </a:p>
      </dgm:t>
    </dgm:pt>
    <dgm:pt modelId="{4089294D-1236-4D90-A4CA-5ABFB48B4A69}" type="parTrans" cxnId="{C682256E-1973-4AC7-954E-3675913CCEA0}">
      <dgm:prSet/>
      <dgm:spPr/>
      <dgm:t>
        <a:bodyPr/>
        <a:lstStyle/>
        <a:p>
          <a:endParaRPr lang="cs-CZ"/>
        </a:p>
      </dgm:t>
    </dgm:pt>
    <dgm:pt modelId="{C7B43A55-CB70-4631-995C-E69EA77BC0FA}" type="sibTrans" cxnId="{C682256E-1973-4AC7-954E-3675913CCEA0}">
      <dgm:prSet/>
      <dgm:spPr/>
      <dgm:t>
        <a:bodyPr/>
        <a:lstStyle/>
        <a:p>
          <a:endParaRPr lang="cs-CZ"/>
        </a:p>
      </dgm:t>
    </dgm:pt>
    <dgm:pt modelId="{8A587B36-857B-41ED-B7A7-D47113F79935}" type="pres">
      <dgm:prSet presAssocID="{A518AB0A-7BED-45CC-8968-54C5D48470F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64EB5DFD-492E-47C2-A4DD-BBD451AF4F4E}" type="pres">
      <dgm:prSet presAssocID="{38804BD3-7704-44DB-93A2-A6FB8DF386BF}" presName="comp" presStyleCnt="0"/>
      <dgm:spPr/>
    </dgm:pt>
    <dgm:pt modelId="{50CD8E78-60B6-449B-AD20-121950675E4A}" type="pres">
      <dgm:prSet presAssocID="{38804BD3-7704-44DB-93A2-A6FB8DF386BF}" presName="box" presStyleLbl="node1" presStyleIdx="0" presStyleCnt="4" custLinFactNeighborY="-6845"/>
      <dgm:spPr/>
      <dgm:t>
        <a:bodyPr/>
        <a:lstStyle/>
        <a:p>
          <a:endParaRPr lang="cs-CZ"/>
        </a:p>
      </dgm:t>
    </dgm:pt>
    <dgm:pt modelId="{C72FE72D-A4DA-4420-9D63-39C025359A7F}" type="pres">
      <dgm:prSet presAssocID="{38804BD3-7704-44DB-93A2-A6FB8DF386BF}" presName="img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  <dgm:t>
        <a:bodyPr/>
        <a:lstStyle/>
        <a:p>
          <a:endParaRPr lang="cs-CZ"/>
        </a:p>
      </dgm:t>
    </dgm:pt>
    <dgm:pt modelId="{66C8A01D-04C6-4396-8787-43DC36C8480A}" type="pres">
      <dgm:prSet presAssocID="{38804BD3-7704-44DB-93A2-A6FB8DF386BF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3AC31F7-E6D2-45E8-BD17-C2F01F80D57E}" type="pres">
      <dgm:prSet presAssocID="{97E853D5-3B2B-4DCE-BF44-F459F80E6EE5}" presName="spacer" presStyleCnt="0"/>
      <dgm:spPr/>
    </dgm:pt>
    <dgm:pt modelId="{B249F259-2691-44EA-A647-C688963D4FA1}" type="pres">
      <dgm:prSet presAssocID="{855CB492-B9C1-4831-9453-D02DC01556CB}" presName="comp" presStyleCnt="0"/>
      <dgm:spPr/>
    </dgm:pt>
    <dgm:pt modelId="{D220A56B-34B4-4DD0-B125-97D865139D92}" type="pres">
      <dgm:prSet presAssocID="{855CB492-B9C1-4831-9453-D02DC01556CB}" presName="box" presStyleLbl="node1" presStyleIdx="1" presStyleCnt="4"/>
      <dgm:spPr/>
      <dgm:t>
        <a:bodyPr/>
        <a:lstStyle/>
        <a:p>
          <a:endParaRPr lang="cs-CZ"/>
        </a:p>
      </dgm:t>
    </dgm:pt>
    <dgm:pt modelId="{AC85F51E-059B-4E4B-88C8-BEEAF6E6C8CB}" type="pres">
      <dgm:prSet presAssocID="{855CB492-B9C1-4831-9453-D02DC01556CB}" presName="img" presStyleLbl="fgImgPlac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cs-CZ"/>
        </a:p>
      </dgm:t>
    </dgm:pt>
    <dgm:pt modelId="{6E62D4D7-9191-4501-B151-D627F722878F}" type="pres">
      <dgm:prSet presAssocID="{855CB492-B9C1-4831-9453-D02DC01556CB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21F83A2-5DE7-4DB3-AC2F-3437098DDD8C}" type="pres">
      <dgm:prSet presAssocID="{89B1A5F6-0C83-44AA-BDC4-F0486C8FEB1C}" presName="spacer" presStyleCnt="0"/>
      <dgm:spPr/>
    </dgm:pt>
    <dgm:pt modelId="{42D704DB-7DF6-440E-B7C9-644A864B0BFF}" type="pres">
      <dgm:prSet presAssocID="{D74C87B0-8199-4D82-97CA-8716D0810C88}" presName="comp" presStyleCnt="0"/>
      <dgm:spPr/>
    </dgm:pt>
    <dgm:pt modelId="{9A27448D-784B-4861-9334-121A223779B3}" type="pres">
      <dgm:prSet presAssocID="{D74C87B0-8199-4D82-97CA-8716D0810C88}" presName="box" presStyleLbl="node1" presStyleIdx="2" presStyleCnt="4"/>
      <dgm:spPr/>
      <dgm:t>
        <a:bodyPr/>
        <a:lstStyle/>
        <a:p>
          <a:endParaRPr lang="cs-CZ"/>
        </a:p>
      </dgm:t>
    </dgm:pt>
    <dgm:pt modelId="{CB3108F3-6AC6-46B9-815A-42013ADAA734}" type="pres">
      <dgm:prSet presAssocID="{D74C87B0-8199-4D82-97CA-8716D0810C88}" presName="img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cs-CZ"/>
        </a:p>
      </dgm:t>
    </dgm:pt>
    <dgm:pt modelId="{614AE268-84D0-4EF9-B74B-195569128116}" type="pres">
      <dgm:prSet presAssocID="{D74C87B0-8199-4D82-97CA-8716D0810C88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40D9C1A-F7EF-4C42-8E40-E43DCD410462}" type="pres">
      <dgm:prSet presAssocID="{63D68963-997E-49B1-9594-476FD97AA95B}" presName="spacer" presStyleCnt="0"/>
      <dgm:spPr/>
    </dgm:pt>
    <dgm:pt modelId="{8E18C6B9-65AB-4143-ACFB-F77B95B74E4A}" type="pres">
      <dgm:prSet presAssocID="{D3784C62-6E03-4E88-AA8E-EC0DCEAD96BC}" presName="comp" presStyleCnt="0"/>
      <dgm:spPr/>
    </dgm:pt>
    <dgm:pt modelId="{9E808720-DA3C-4D88-83BC-C88B0AC710F3}" type="pres">
      <dgm:prSet presAssocID="{D3784C62-6E03-4E88-AA8E-EC0DCEAD96BC}" presName="box" presStyleLbl="node1" presStyleIdx="3" presStyleCnt="4" custLinFactNeighborX="-6703" custLinFactNeighborY="252"/>
      <dgm:spPr/>
      <dgm:t>
        <a:bodyPr/>
        <a:lstStyle/>
        <a:p>
          <a:endParaRPr lang="cs-CZ"/>
        </a:p>
      </dgm:t>
    </dgm:pt>
    <dgm:pt modelId="{5C5B56BD-76A1-46D2-95E9-D7A31171320F}" type="pres">
      <dgm:prSet presAssocID="{D3784C62-6E03-4E88-AA8E-EC0DCEAD96BC}" presName="img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  <dgm:t>
        <a:bodyPr/>
        <a:lstStyle/>
        <a:p>
          <a:endParaRPr lang="cs-CZ"/>
        </a:p>
      </dgm:t>
    </dgm:pt>
    <dgm:pt modelId="{C47FD7BB-128E-4643-98CA-3F319452AC98}" type="pres">
      <dgm:prSet presAssocID="{D3784C62-6E03-4E88-AA8E-EC0DCEAD96BC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D922E6E-33AE-4825-8ED5-83FC67F9DA09}" type="presOf" srcId="{855CB492-B9C1-4831-9453-D02DC01556CB}" destId="{D220A56B-34B4-4DD0-B125-97D865139D92}" srcOrd="0" destOrd="0" presId="urn:microsoft.com/office/officeart/2005/8/layout/vList4#1"/>
    <dgm:cxn modelId="{4B201E5A-B514-43A8-9FF2-13EE75C6267D}" srcId="{38804BD3-7704-44DB-93A2-A6FB8DF386BF}" destId="{9BEAB610-B179-412C-A911-0AE990A76040}" srcOrd="2" destOrd="0" parTransId="{B058C57C-1932-4F82-B960-E9ABCE39DA10}" sibTransId="{3EB8B75A-1CCF-4180-9542-77B7289E93F6}"/>
    <dgm:cxn modelId="{8E5AE21D-B67D-48AB-B023-B199F912350D}" type="presOf" srcId="{A518AB0A-7BED-45CC-8968-54C5D48470FD}" destId="{8A587B36-857B-41ED-B7A7-D47113F79935}" srcOrd="0" destOrd="0" presId="urn:microsoft.com/office/officeart/2005/8/layout/vList4#1"/>
    <dgm:cxn modelId="{9E824CF8-0BFB-4AAC-8C2A-C1D249874B98}" type="presOf" srcId="{011776CB-E079-448D-8CBF-0D6A1B0031D4}" destId="{9A27448D-784B-4861-9334-121A223779B3}" srcOrd="0" destOrd="4" presId="urn:microsoft.com/office/officeart/2005/8/layout/vList4#1"/>
    <dgm:cxn modelId="{DC478773-C6CC-4E8E-9071-ECCDF2C2EF2E}" srcId="{38804BD3-7704-44DB-93A2-A6FB8DF386BF}" destId="{A8C219C7-9F00-4E75-8B16-481975849224}" srcOrd="1" destOrd="0" parTransId="{3D529C3B-331C-4A53-8447-64F92C02A4C9}" sibTransId="{7EDC45D9-79A5-434A-AB8A-41008476D2F4}"/>
    <dgm:cxn modelId="{E88CF74D-9A3E-4EA9-B698-B864787ED0FC}" type="presOf" srcId="{D74C87B0-8199-4D82-97CA-8716D0810C88}" destId="{614AE268-84D0-4EF9-B74B-195569128116}" srcOrd="1" destOrd="0" presId="urn:microsoft.com/office/officeart/2005/8/layout/vList4#1"/>
    <dgm:cxn modelId="{A1E6BE82-95E5-4959-99EF-DC6160918811}" type="presOf" srcId="{A8C219C7-9F00-4E75-8B16-481975849224}" destId="{50CD8E78-60B6-449B-AD20-121950675E4A}" srcOrd="0" destOrd="2" presId="urn:microsoft.com/office/officeart/2005/8/layout/vList4#1"/>
    <dgm:cxn modelId="{C682256E-1973-4AC7-954E-3675913CCEA0}" srcId="{D74C87B0-8199-4D82-97CA-8716D0810C88}" destId="{F883D463-9FC1-405D-86B6-DFDB1BF4DFD4}" srcOrd="2" destOrd="0" parTransId="{4089294D-1236-4D90-A4CA-5ABFB48B4A69}" sibTransId="{C7B43A55-CB70-4631-995C-E69EA77BC0FA}"/>
    <dgm:cxn modelId="{E264C006-7160-4094-A09A-0442ABF97076}" type="presOf" srcId="{CE8BA2DC-6A07-4136-AE2C-02E787173318}" destId="{6E62D4D7-9191-4501-B151-D627F722878F}" srcOrd="1" destOrd="3" presId="urn:microsoft.com/office/officeart/2005/8/layout/vList4#1"/>
    <dgm:cxn modelId="{51B71AFE-782A-4097-ABB9-7D7C45812699}" type="presOf" srcId="{C5C86733-1C4E-4ABE-BC8B-70E73BF8076C}" destId="{50CD8E78-60B6-449B-AD20-121950675E4A}" srcOrd="0" destOrd="1" presId="urn:microsoft.com/office/officeart/2005/8/layout/vList4#1"/>
    <dgm:cxn modelId="{5B010AC7-16FA-4622-A94D-1A590C1D38A3}" type="presOf" srcId="{098ADAF1-68DC-4019-95EC-CF9DEA0595F5}" destId="{6E62D4D7-9191-4501-B151-D627F722878F}" srcOrd="1" destOrd="1" presId="urn:microsoft.com/office/officeart/2005/8/layout/vList4#1"/>
    <dgm:cxn modelId="{B75832C4-E81E-4BA6-9B3F-92DB3B934722}" type="presOf" srcId="{34C60AC1-3BAF-4349-9B04-1EBEAA6874AE}" destId="{614AE268-84D0-4EF9-B74B-195569128116}" srcOrd="1" destOrd="1" presId="urn:microsoft.com/office/officeart/2005/8/layout/vList4#1"/>
    <dgm:cxn modelId="{15A7B2A0-6A73-413A-BB86-87F351908914}" srcId="{38804BD3-7704-44DB-93A2-A6FB8DF386BF}" destId="{C5C86733-1C4E-4ABE-BC8B-70E73BF8076C}" srcOrd="0" destOrd="0" parTransId="{AEF1FBBF-C95F-45ED-A8E1-CE69CDF9D44F}" sibTransId="{286C2363-6DA5-4FB5-8346-569610400F7C}"/>
    <dgm:cxn modelId="{E182E984-35A8-4B74-9B67-427CC297C82E}" type="presOf" srcId="{855CB492-B9C1-4831-9453-D02DC01556CB}" destId="{6E62D4D7-9191-4501-B151-D627F722878F}" srcOrd="1" destOrd="0" presId="urn:microsoft.com/office/officeart/2005/8/layout/vList4#1"/>
    <dgm:cxn modelId="{A37C4BF5-B775-4ED6-85F3-E253392DFE69}" srcId="{D74C87B0-8199-4D82-97CA-8716D0810C88}" destId="{011776CB-E079-448D-8CBF-0D6A1B0031D4}" srcOrd="3" destOrd="0" parTransId="{96EFE842-57A1-4857-AB91-F6EC5AF4C58A}" sibTransId="{6E105E89-4A89-4F46-9629-6926A46E3211}"/>
    <dgm:cxn modelId="{CC11735D-CD9A-491C-AEF0-7073EE76FB85}" srcId="{A518AB0A-7BED-45CC-8968-54C5D48470FD}" destId="{D74C87B0-8199-4D82-97CA-8716D0810C88}" srcOrd="2" destOrd="0" parTransId="{BA6FD47A-7786-47D8-9381-A1E3D218F4E4}" sibTransId="{63D68963-997E-49B1-9594-476FD97AA95B}"/>
    <dgm:cxn modelId="{7131CCAD-15A4-4A12-BEC0-DF0C32632830}" type="presOf" srcId="{F883D463-9FC1-405D-86B6-DFDB1BF4DFD4}" destId="{9A27448D-784B-4861-9334-121A223779B3}" srcOrd="0" destOrd="3" presId="urn:microsoft.com/office/officeart/2005/8/layout/vList4#1"/>
    <dgm:cxn modelId="{409C9A9F-6B6C-4049-80F0-EB9F32B1709C}" type="presOf" srcId="{A8C219C7-9F00-4E75-8B16-481975849224}" destId="{66C8A01D-04C6-4396-8787-43DC36C8480A}" srcOrd="1" destOrd="2" presId="urn:microsoft.com/office/officeart/2005/8/layout/vList4#1"/>
    <dgm:cxn modelId="{30F511B3-295D-4F59-9460-1DE454DC5E90}" type="presOf" srcId="{D3784C62-6E03-4E88-AA8E-EC0DCEAD96BC}" destId="{9E808720-DA3C-4D88-83BC-C88B0AC710F3}" srcOrd="0" destOrd="0" presId="urn:microsoft.com/office/officeart/2005/8/layout/vList4#1"/>
    <dgm:cxn modelId="{852A2951-0558-4BB1-A056-E6752E291E34}" type="presOf" srcId="{9BEAB610-B179-412C-A911-0AE990A76040}" destId="{66C8A01D-04C6-4396-8787-43DC36C8480A}" srcOrd="1" destOrd="3" presId="urn:microsoft.com/office/officeart/2005/8/layout/vList4#1"/>
    <dgm:cxn modelId="{0AD6D173-7A9B-4DB9-8779-59971CE5DD55}" type="presOf" srcId="{F883D463-9FC1-405D-86B6-DFDB1BF4DFD4}" destId="{614AE268-84D0-4EF9-B74B-195569128116}" srcOrd="1" destOrd="3" presId="urn:microsoft.com/office/officeart/2005/8/layout/vList4#1"/>
    <dgm:cxn modelId="{EB5D370E-28AF-407C-8B5D-F93DCA270422}" type="presOf" srcId="{D3784C62-6E03-4E88-AA8E-EC0DCEAD96BC}" destId="{C47FD7BB-128E-4643-98CA-3F319452AC98}" srcOrd="1" destOrd="0" presId="urn:microsoft.com/office/officeart/2005/8/layout/vList4#1"/>
    <dgm:cxn modelId="{3D52D5DF-88CF-4499-8222-584F5AB467B0}" srcId="{D74C87B0-8199-4D82-97CA-8716D0810C88}" destId="{34C60AC1-3BAF-4349-9B04-1EBEAA6874AE}" srcOrd="0" destOrd="0" parTransId="{B31C10BD-BE4E-4EEF-981F-25C40EBC00D4}" sibTransId="{23EAEF30-F210-45C2-A3C7-7E5016B64A98}"/>
    <dgm:cxn modelId="{9C24D494-E49A-4C86-BA4B-72BF3F4FFAE8}" type="presOf" srcId="{75152ED6-09D4-4CB2-B330-0EBA2A1F6BEE}" destId="{6E62D4D7-9191-4501-B151-D627F722878F}" srcOrd="1" destOrd="2" presId="urn:microsoft.com/office/officeart/2005/8/layout/vList4#1"/>
    <dgm:cxn modelId="{B38F51DE-8E25-4857-B3F8-75840DF3F177}" srcId="{A518AB0A-7BED-45CC-8968-54C5D48470FD}" destId="{D3784C62-6E03-4E88-AA8E-EC0DCEAD96BC}" srcOrd="3" destOrd="0" parTransId="{9D3428C1-5D9B-4B48-89F0-11E980CE6367}" sibTransId="{7AF4961A-ED0F-4EDC-8D12-D24EE5DE0A42}"/>
    <dgm:cxn modelId="{EC0ABEE2-4EC3-487E-A5BE-BFAF71E54375}" type="presOf" srcId="{273BDC39-9757-4293-83AA-A9E9CC915DA0}" destId="{614AE268-84D0-4EF9-B74B-195569128116}" srcOrd="1" destOrd="2" presId="urn:microsoft.com/office/officeart/2005/8/layout/vList4#1"/>
    <dgm:cxn modelId="{1F968820-041A-400D-8CE8-D481BC8DA548}" type="presOf" srcId="{75152ED6-09D4-4CB2-B330-0EBA2A1F6BEE}" destId="{D220A56B-34B4-4DD0-B125-97D865139D92}" srcOrd="0" destOrd="2" presId="urn:microsoft.com/office/officeart/2005/8/layout/vList4#1"/>
    <dgm:cxn modelId="{24D32E5C-4613-451B-98BA-6D76D0CA20D7}" type="presOf" srcId="{D74C87B0-8199-4D82-97CA-8716D0810C88}" destId="{9A27448D-784B-4861-9334-121A223779B3}" srcOrd="0" destOrd="0" presId="urn:microsoft.com/office/officeart/2005/8/layout/vList4#1"/>
    <dgm:cxn modelId="{02BE3609-0C14-4575-9D26-03234A82C80B}" type="presOf" srcId="{34C60AC1-3BAF-4349-9B04-1EBEAA6874AE}" destId="{9A27448D-784B-4861-9334-121A223779B3}" srcOrd="0" destOrd="1" presId="urn:microsoft.com/office/officeart/2005/8/layout/vList4#1"/>
    <dgm:cxn modelId="{5105A43C-A47E-4B30-9F59-F49FE3F6B03E}" type="presOf" srcId="{CE8BA2DC-6A07-4136-AE2C-02E787173318}" destId="{D220A56B-34B4-4DD0-B125-97D865139D92}" srcOrd="0" destOrd="3" presId="urn:microsoft.com/office/officeart/2005/8/layout/vList4#1"/>
    <dgm:cxn modelId="{7FA4E201-20CC-4231-BD4B-87EAE8CC3942}" type="presOf" srcId="{011776CB-E079-448D-8CBF-0D6A1B0031D4}" destId="{614AE268-84D0-4EF9-B74B-195569128116}" srcOrd="1" destOrd="4" presId="urn:microsoft.com/office/officeart/2005/8/layout/vList4#1"/>
    <dgm:cxn modelId="{76512A5D-6F05-4341-97B0-2878496FD495}" type="presOf" srcId="{273BDC39-9757-4293-83AA-A9E9CC915DA0}" destId="{9A27448D-784B-4861-9334-121A223779B3}" srcOrd="0" destOrd="2" presId="urn:microsoft.com/office/officeart/2005/8/layout/vList4#1"/>
    <dgm:cxn modelId="{CF6D3D8A-7289-43F1-82F2-5F5C4672169C}" srcId="{D74C87B0-8199-4D82-97CA-8716D0810C88}" destId="{273BDC39-9757-4293-83AA-A9E9CC915DA0}" srcOrd="1" destOrd="0" parTransId="{982DFF29-8236-4E99-97CE-FD76D273CBEC}" sibTransId="{13EEE600-D28C-4CBF-9128-6CDA52976D52}"/>
    <dgm:cxn modelId="{6E33682B-45BA-49CB-95AB-A11D0321E6E6}" type="presOf" srcId="{38804BD3-7704-44DB-93A2-A6FB8DF386BF}" destId="{50CD8E78-60B6-449B-AD20-121950675E4A}" srcOrd="0" destOrd="0" presId="urn:microsoft.com/office/officeart/2005/8/layout/vList4#1"/>
    <dgm:cxn modelId="{2BE8E23A-86C2-47E7-AB01-A3AC2D35367C}" srcId="{855CB492-B9C1-4831-9453-D02DC01556CB}" destId="{CE8BA2DC-6A07-4136-AE2C-02E787173318}" srcOrd="2" destOrd="0" parTransId="{2364E369-AC98-4AC6-8070-77B5CDF58140}" sibTransId="{1EF5AC0F-9C89-46BA-931D-093812BF1C36}"/>
    <dgm:cxn modelId="{EF83275A-0F79-4F99-9DE2-0BE2E61F22F1}" type="presOf" srcId="{38804BD3-7704-44DB-93A2-A6FB8DF386BF}" destId="{66C8A01D-04C6-4396-8787-43DC36C8480A}" srcOrd="1" destOrd="0" presId="urn:microsoft.com/office/officeart/2005/8/layout/vList4#1"/>
    <dgm:cxn modelId="{CA319C4E-7EE4-4EDB-934A-BC31801F6FD0}" type="presOf" srcId="{9BEAB610-B179-412C-A911-0AE990A76040}" destId="{50CD8E78-60B6-449B-AD20-121950675E4A}" srcOrd="0" destOrd="3" presId="urn:microsoft.com/office/officeart/2005/8/layout/vList4#1"/>
    <dgm:cxn modelId="{0D1EA085-623E-4D57-808B-B23AF2C24995}" srcId="{855CB492-B9C1-4831-9453-D02DC01556CB}" destId="{098ADAF1-68DC-4019-95EC-CF9DEA0595F5}" srcOrd="0" destOrd="0" parTransId="{BBC28CAB-1411-42FD-AE69-490F5FA47BCC}" sibTransId="{3601A7EA-3FDB-4E9C-A299-B4AF145636B4}"/>
    <dgm:cxn modelId="{7C5B9444-1500-49EF-AC04-7FC194C560F4}" type="presOf" srcId="{C5C86733-1C4E-4ABE-BC8B-70E73BF8076C}" destId="{66C8A01D-04C6-4396-8787-43DC36C8480A}" srcOrd="1" destOrd="1" presId="urn:microsoft.com/office/officeart/2005/8/layout/vList4#1"/>
    <dgm:cxn modelId="{7442FBE8-417F-4111-B6ED-AEAE7C9C435B}" srcId="{855CB492-B9C1-4831-9453-D02DC01556CB}" destId="{75152ED6-09D4-4CB2-B330-0EBA2A1F6BEE}" srcOrd="1" destOrd="0" parTransId="{CC109D3F-9445-4552-9CA0-A9E9B002361B}" sibTransId="{C930B535-36DD-47E2-9858-8F6E44F2C9EA}"/>
    <dgm:cxn modelId="{FE0F74AF-41AC-4F5D-A065-157622609BDE}" type="presOf" srcId="{098ADAF1-68DC-4019-95EC-CF9DEA0595F5}" destId="{D220A56B-34B4-4DD0-B125-97D865139D92}" srcOrd="0" destOrd="1" presId="urn:microsoft.com/office/officeart/2005/8/layout/vList4#1"/>
    <dgm:cxn modelId="{E1E70704-B184-417B-9262-1209773EB354}" srcId="{A518AB0A-7BED-45CC-8968-54C5D48470FD}" destId="{855CB492-B9C1-4831-9453-D02DC01556CB}" srcOrd="1" destOrd="0" parTransId="{46A500E4-F521-4FED-80BC-55EF97D6434D}" sibTransId="{89B1A5F6-0C83-44AA-BDC4-F0486C8FEB1C}"/>
    <dgm:cxn modelId="{B64F7126-809B-46FA-8512-AB45C1CB52DD}" srcId="{A518AB0A-7BED-45CC-8968-54C5D48470FD}" destId="{38804BD3-7704-44DB-93A2-A6FB8DF386BF}" srcOrd="0" destOrd="0" parTransId="{5AECA738-EC58-4AD8-B30B-720E0E369E9D}" sibTransId="{97E853D5-3B2B-4DCE-BF44-F459F80E6EE5}"/>
    <dgm:cxn modelId="{50272715-9923-49FC-9AB5-E129AB49F525}" type="presParOf" srcId="{8A587B36-857B-41ED-B7A7-D47113F79935}" destId="{64EB5DFD-492E-47C2-A4DD-BBD451AF4F4E}" srcOrd="0" destOrd="0" presId="urn:microsoft.com/office/officeart/2005/8/layout/vList4#1"/>
    <dgm:cxn modelId="{25AAC901-FF98-4F32-B616-F1B52FA87A8B}" type="presParOf" srcId="{64EB5DFD-492E-47C2-A4DD-BBD451AF4F4E}" destId="{50CD8E78-60B6-449B-AD20-121950675E4A}" srcOrd="0" destOrd="0" presId="urn:microsoft.com/office/officeart/2005/8/layout/vList4#1"/>
    <dgm:cxn modelId="{4EB765AA-87E9-4232-9D85-984EF00B8BA0}" type="presParOf" srcId="{64EB5DFD-492E-47C2-A4DD-BBD451AF4F4E}" destId="{C72FE72D-A4DA-4420-9D63-39C025359A7F}" srcOrd="1" destOrd="0" presId="urn:microsoft.com/office/officeart/2005/8/layout/vList4#1"/>
    <dgm:cxn modelId="{EDE40650-16E2-41B0-9FDE-A795CE201F7C}" type="presParOf" srcId="{64EB5DFD-492E-47C2-A4DD-BBD451AF4F4E}" destId="{66C8A01D-04C6-4396-8787-43DC36C8480A}" srcOrd="2" destOrd="0" presId="urn:microsoft.com/office/officeart/2005/8/layout/vList4#1"/>
    <dgm:cxn modelId="{0AD23137-34BC-4B0E-9FBF-8D741AFACF4B}" type="presParOf" srcId="{8A587B36-857B-41ED-B7A7-D47113F79935}" destId="{93AC31F7-E6D2-45E8-BD17-C2F01F80D57E}" srcOrd="1" destOrd="0" presId="urn:microsoft.com/office/officeart/2005/8/layout/vList4#1"/>
    <dgm:cxn modelId="{A90148A4-5889-49F7-9CDA-253191FABE38}" type="presParOf" srcId="{8A587B36-857B-41ED-B7A7-D47113F79935}" destId="{B249F259-2691-44EA-A647-C688963D4FA1}" srcOrd="2" destOrd="0" presId="urn:microsoft.com/office/officeart/2005/8/layout/vList4#1"/>
    <dgm:cxn modelId="{CD65D34F-0A74-4B0D-864F-90E6B84FAEED}" type="presParOf" srcId="{B249F259-2691-44EA-A647-C688963D4FA1}" destId="{D220A56B-34B4-4DD0-B125-97D865139D92}" srcOrd="0" destOrd="0" presId="urn:microsoft.com/office/officeart/2005/8/layout/vList4#1"/>
    <dgm:cxn modelId="{6EA93839-F346-4D39-8FE2-3FA7D9904406}" type="presParOf" srcId="{B249F259-2691-44EA-A647-C688963D4FA1}" destId="{AC85F51E-059B-4E4B-88C8-BEEAF6E6C8CB}" srcOrd="1" destOrd="0" presId="urn:microsoft.com/office/officeart/2005/8/layout/vList4#1"/>
    <dgm:cxn modelId="{ED2C3DAB-DADD-407B-9952-86CEB1DED798}" type="presParOf" srcId="{B249F259-2691-44EA-A647-C688963D4FA1}" destId="{6E62D4D7-9191-4501-B151-D627F722878F}" srcOrd="2" destOrd="0" presId="urn:microsoft.com/office/officeart/2005/8/layout/vList4#1"/>
    <dgm:cxn modelId="{65038EF9-6FFB-473D-A044-7BE0141837E6}" type="presParOf" srcId="{8A587B36-857B-41ED-B7A7-D47113F79935}" destId="{821F83A2-5DE7-4DB3-AC2F-3437098DDD8C}" srcOrd="3" destOrd="0" presId="urn:microsoft.com/office/officeart/2005/8/layout/vList4#1"/>
    <dgm:cxn modelId="{A47AFEED-3B75-4A76-A273-579AC3F36C10}" type="presParOf" srcId="{8A587B36-857B-41ED-B7A7-D47113F79935}" destId="{42D704DB-7DF6-440E-B7C9-644A864B0BFF}" srcOrd="4" destOrd="0" presId="urn:microsoft.com/office/officeart/2005/8/layout/vList4#1"/>
    <dgm:cxn modelId="{CFFD48EB-95A8-4E0A-9C6F-008D27470922}" type="presParOf" srcId="{42D704DB-7DF6-440E-B7C9-644A864B0BFF}" destId="{9A27448D-784B-4861-9334-121A223779B3}" srcOrd="0" destOrd="0" presId="urn:microsoft.com/office/officeart/2005/8/layout/vList4#1"/>
    <dgm:cxn modelId="{964184B4-B2D9-492A-BF83-981929583018}" type="presParOf" srcId="{42D704DB-7DF6-440E-B7C9-644A864B0BFF}" destId="{CB3108F3-6AC6-46B9-815A-42013ADAA734}" srcOrd="1" destOrd="0" presId="urn:microsoft.com/office/officeart/2005/8/layout/vList4#1"/>
    <dgm:cxn modelId="{40B30964-F178-4B3E-9FCF-54B723FBFB03}" type="presParOf" srcId="{42D704DB-7DF6-440E-B7C9-644A864B0BFF}" destId="{614AE268-84D0-4EF9-B74B-195569128116}" srcOrd="2" destOrd="0" presId="urn:microsoft.com/office/officeart/2005/8/layout/vList4#1"/>
    <dgm:cxn modelId="{8EE12296-1EC5-46C9-BB3F-C38984EB0578}" type="presParOf" srcId="{8A587B36-857B-41ED-B7A7-D47113F79935}" destId="{540D9C1A-F7EF-4C42-8E40-E43DCD410462}" srcOrd="5" destOrd="0" presId="urn:microsoft.com/office/officeart/2005/8/layout/vList4#1"/>
    <dgm:cxn modelId="{FDE1AED5-B354-4C17-9850-B994DE77F61F}" type="presParOf" srcId="{8A587B36-857B-41ED-B7A7-D47113F79935}" destId="{8E18C6B9-65AB-4143-ACFB-F77B95B74E4A}" srcOrd="6" destOrd="0" presId="urn:microsoft.com/office/officeart/2005/8/layout/vList4#1"/>
    <dgm:cxn modelId="{1C0C3BAC-B896-43C8-9ED9-4F9EC2E81682}" type="presParOf" srcId="{8E18C6B9-65AB-4143-ACFB-F77B95B74E4A}" destId="{9E808720-DA3C-4D88-83BC-C88B0AC710F3}" srcOrd="0" destOrd="0" presId="urn:microsoft.com/office/officeart/2005/8/layout/vList4#1"/>
    <dgm:cxn modelId="{7955F4F4-DA8F-46A0-AADE-2A3AAF72F613}" type="presParOf" srcId="{8E18C6B9-65AB-4143-ACFB-F77B95B74E4A}" destId="{5C5B56BD-76A1-46D2-95E9-D7A31171320F}" srcOrd="1" destOrd="0" presId="urn:microsoft.com/office/officeart/2005/8/layout/vList4#1"/>
    <dgm:cxn modelId="{3C5D40CF-ABEC-4ACC-B6A1-6F24B92BC5CB}" type="presParOf" srcId="{8E18C6B9-65AB-4143-ACFB-F77B95B74E4A}" destId="{C47FD7BB-128E-4643-98CA-3F319452AC98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CD8E78-60B6-449B-AD20-121950675E4A}">
      <dsp:nvSpPr>
        <dsp:cNvPr id="0" name=""/>
        <dsp:cNvSpPr/>
      </dsp:nvSpPr>
      <dsp:spPr>
        <a:xfrm>
          <a:off x="0" y="0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Prioritní osa 1 - Infrastruktura</a:t>
          </a:r>
          <a:endParaRPr lang="cs-CZ" sz="16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Konkurenceschopné, dostupné a bezpečné regiony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Alokace 1,6 mld. EUR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Doprava, integrované dopravní systémy, IZS</a:t>
          </a:r>
          <a:endParaRPr lang="cs-CZ" sz="1200" kern="1200" dirty="0"/>
        </a:p>
      </dsp:txBody>
      <dsp:txXfrm>
        <a:off x="1751113" y="0"/>
        <a:ext cx="6478486" cy="1051932"/>
      </dsp:txXfrm>
    </dsp:sp>
    <dsp:sp modelId="{C72FE72D-A4DA-4420-9D63-39C025359A7F}">
      <dsp:nvSpPr>
        <dsp:cNvPr id="0" name=""/>
        <dsp:cNvSpPr/>
      </dsp:nvSpPr>
      <dsp:spPr>
        <a:xfrm>
          <a:off x="105193" y="105193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220A56B-34B4-4DD0-B125-97D865139D92}">
      <dsp:nvSpPr>
        <dsp:cNvPr id="0" name=""/>
        <dsp:cNvSpPr/>
      </dsp:nvSpPr>
      <dsp:spPr>
        <a:xfrm>
          <a:off x="0" y="1157126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Prioritní osa 2 - Lidé</a:t>
          </a:r>
          <a:endParaRPr lang="cs-CZ" sz="16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Zkvalitnění veřejných služeb a podmínek života pro obyvatele regionů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Alokace 1,7 mld. EUR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Sociální služby/bydlení, sociální podnikání, zdravotní péče, vzdělávání, zateplování</a:t>
          </a:r>
          <a:endParaRPr lang="cs-CZ" sz="1200" kern="1200" dirty="0"/>
        </a:p>
      </dsp:txBody>
      <dsp:txXfrm>
        <a:off x="1751113" y="1157126"/>
        <a:ext cx="6478486" cy="1051932"/>
      </dsp:txXfrm>
    </dsp:sp>
    <dsp:sp modelId="{AC85F51E-059B-4E4B-88C8-BEEAF6E6C8CB}">
      <dsp:nvSpPr>
        <dsp:cNvPr id="0" name=""/>
        <dsp:cNvSpPr/>
      </dsp:nvSpPr>
      <dsp:spPr>
        <a:xfrm>
          <a:off x="105193" y="1262319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A27448D-784B-4861-9334-121A223779B3}">
      <dsp:nvSpPr>
        <dsp:cNvPr id="0" name=""/>
        <dsp:cNvSpPr/>
      </dsp:nvSpPr>
      <dsp:spPr>
        <a:xfrm>
          <a:off x="0" y="2314252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Prioritní osa 3 - Instituce</a:t>
          </a:r>
          <a:endParaRPr lang="cs-CZ" sz="16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Dobrá správa území a zefektivnění veřejných institucí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Alokace 0,8 mld. EUR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Kulturní dědictví, e-Government, dokumenty územního rozvoje</a:t>
          </a:r>
          <a:endParaRPr lang="cs-CZ" sz="12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s-CZ" sz="1100" kern="1200" dirty="0"/>
        </a:p>
      </dsp:txBody>
      <dsp:txXfrm>
        <a:off x="1751113" y="2314252"/>
        <a:ext cx="6478486" cy="1051932"/>
      </dsp:txXfrm>
    </dsp:sp>
    <dsp:sp modelId="{CB3108F3-6AC6-46B9-815A-42013ADAA734}">
      <dsp:nvSpPr>
        <dsp:cNvPr id="0" name=""/>
        <dsp:cNvSpPr/>
      </dsp:nvSpPr>
      <dsp:spPr>
        <a:xfrm>
          <a:off x="105193" y="2419445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808720-DA3C-4D88-83BC-C88B0AC710F3}">
      <dsp:nvSpPr>
        <dsp:cNvPr id="0" name=""/>
        <dsp:cNvSpPr/>
      </dsp:nvSpPr>
      <dsp:spPr>
        <a:xfrm>
          <a:off x="0" y="3474029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900" b="1" kern="1200" dirty="0" smtClean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Prioritní osa 4 - Komunitně vedený místní rozvoj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 - </a:t>
          </a:r>
          <a:r>
            <a:rPr lang="cs-CZ" sz="1200" kern="1200" dirty="0" smtClean="0"/>
            <a:t>Alokace 390 mil. EUR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  - Posílení CLLD, provozní a animační náklady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500" kern="1200" dirty="0" smtClean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 </a:t>
          </a:r>
          <a:endParaRPr lang="cs-CZ" sz="1800" kern="1200" dirty="0"/>
        </a:p>
      </dsp:txBody>
      <dsp:txXfrm>
        <a:off x="1751113" y="3474029"/>
        <a:ext cx="6478486" cy="1051932"/>
      </dsp:txXfrm>
    </dsp:sp>
    <dsp:sp modelId="{5C5B56BD-76A1-46D2-95E9-D7A31171320F}">
      <dsp:nvSpPr>
        <dsp:cNvPr id="0" name=""/>
        <dsp:cNvSpPr/>
      </dsp:nvSpPr>
      <dsp:spPr>
        <a:xfrm>
          <a:off x="105193" y="3576571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1D0AC-43AB-41D4-86E8-17FEADBDF08C}" type="datetimeFigureOut">
              <a:rPr lang="cs-CZ" smtClean="0"/>
              <a:t>11.09.2018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8AEC34-F7C9-4DC8-A740-BE07CA3057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312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11.09.2018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1959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11.09.2018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8782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11.09.2018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0388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11.09.2018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5544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11.09.2018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115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11.09.2018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3400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11.09.2018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3343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11.09.2018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679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11.09.2018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2576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11.09.2018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467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11.09.2018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265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9803C-109F-484A-83D6-FFACFBED6390}" type="datetimeFigureOut">
              <a:rPr lang="cs-CZ" smtClean="0"/>
              <a:t>11.09.2018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978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irop.mmr.cz/cs/Zadatele-a-prijemci/Dokumenty/Dokumenty/Harmonogram-vyzev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irop.mmr.cz/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EEB3DD6F-1990-4F9C-AFEC-09F142246C4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073" y="953006"/>
            <a:ext cx="1899745" cy="1814273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A43E6383-5D61-495C-A034-7F3FD91FB32D}"/>
              </a:ext>
            </a:extLst>
          </p:cNvPr>
          <p:cNvSpPr txBox="1"/>
          <p:nvPr/>
        </p:nvSpPr>
        <p:spPr>
          <a:xfrm>
            <a:off x="0" y="2767280"/>
            <a:ext cx="91440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Seminář pro žadatele výzvy č. </a:t>
            </a:r>
            <a:r>
              <a:rPr lang="cs-CZ" sz="36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86 IROP</a:t>
            </a:r>
            <a:endParaRPr lang="cs-CZ" sz="36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Infrastruktura 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vedoucí k přechodu do škol hlavního vzdělávacího proudu a k samostatnému způsobu života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2115800-D8FF-4C42-AF18-23745C15C9E7}"/>
              </a:ext>
            </a:extLst>
          </p:cNvPr>
          <p:cNvSpPr txBox="1"/>
          <p:nvPr/>
        </p:nvSpPr>
        <p:spPr>
          <a:xfrm>
            <a:off x="3226266" y="4707451"/>
            <a:ext cx="269146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Datum: </a:t>
            </a:r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11. 9. </a:t>
            </a:r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</a:p>
          <a:p>
            <a:pPr algn="ctr"/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Místo: Václavské nám. 833/31, Praha 1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10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778" y="304138"/>
            <a:ext cx="7490952" cy="1325563"/>
          </a:xfrm>
        </p:spPr>
        <p:txBody>
          <a:bodyPr>
            <a:normAutofit fontScale="90000"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 2.4 </a:t>
            </a: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Zvýšení </a:t>
            </a:r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kvality a dostupnosti infrastruktury pro vzdělávání a celoživotní učení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49" y="1650389"/>
            <a:ext cx="8148091" cy="4582667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cs-CZ" sz="2200" b="1" dirty="0"/>
              <a:t>Cíl: </a:t>
            </a:r>
            <a:r>
              <a:rPr lang="cs-CZ" sz="2200" dirty="0"/>
              <a:t>prostřednictvím kvalitní a dostupné infrastruktury zajistit rovný přístup ke vzdělávání a k získávání klíčových schopností a tím zajistit reálnou uplatnitelnost na trhu práce.</a:t>
            </a:r>
          </a:p>
          <a:p>
            <a:pPr marL="0" indent="0">
              <a:spcBef>
                <a:spcPts val="600"/>
              </a:spcBef>
              <a:buNone/>
            </a:pPr>
            <a:endParaRPr lang="cs-CZ" sz="1200" b="1" dirty="0"/>
          </a:p>
          <a:p>
            <a:pPr marL="0" indent="0">
              <a:spcBef>
                <a:spcPts val="600"/>
              </a:spcBef>
              <a:buNone/>
            </a:pPr>
            <a:r>
              <a:rPr lang="cs-CZ" sz="2000" b="1" dirty="0"/>
              <a:t>A</a:t>
            </a:r>
            <a:r>
              <a:rPr lang="fr-FR" sz="2000" b="1" dirty="0"/>
              <a:t>lokace:</a:t>
            </a:r>
            <a:r>
              <a:rPr lang="cs-CZ" sz="2000" b="1" dirty="0"/>
              <a:t> </a:t>
            </a:r>
            <a:r>
              <a:rPr lang="cs-CZ" sz="2000" b="1" dirty="0" smtClean="0"/>
              <a:t>583 </a:t>
            </a:r>
            <a:r>
              <a:rPr lang="cs-CZ" sz="2000" b="1" dirty="0"/>
              <a:t>mil. EUR (</a:t>
            </a:r>
            <a:r>
              <a:rPr lang="cs-CZ" sz="2000" b="1" dirty="0" smtClean="0"/>
              <a:t>EFRR)</a:t>
            </a:r>
            <a:r>
              <a:rPr lang="cs-CZ" sz="2000" dirty="0" smtClean="0"/>
              <a:t>;</a:t>
            </a:r>
            <a:r>
              <a:rPr lang="cs-CZ" sz="2000" b="1" dirty="0" smtClean="0"/>
              <a:t> </a:t>
            </a:r>
            <a:r>
              <a:rPr lang="cs-CZ" sz="2000" dirty="0" smtClean="0">
                <a:solidFill>
                  <a:prstClr val="black"/>
                </a:solidFill>
              </a:rPr>
              <a:t>15 </a:t>
            </a:r>
            <a:r>
              <a:rPr lang="cs-CZ" sz="2000" dirty="0">
                <a:solidFill>
                  <a:prstClr val="black"/>
                </a:solidFill>
              </a:rPr>
              <a:t>mld. Kč z EU; celkem cca </a:t>
            </a:r>
            <a:r>
              <a:rPr lang="cs-CZ" sz="2000" dirty="0" smtClean="0">
                <a:solidFill>
                  <a:prstClr val="black"/>
                </a:solidFill>
              </a:rPr>
              <a:t>17,6 </a:t>
            </a:r>
            <a:r>
              <a:rPr lang="cs-CZ" sz="2000" dirty="0">
                <a:solidFill>
                  <a:prstClr val="black"/>
                </a:solidFill>
              </a:rPr>
              <a:t>mld. Kč</a:t>
            </a:r>
            <a:endParaRPr lang="cs-CZ" sz="2000" b="1" dirty="0"/>
          </a:p>
          <a:p>
            <a:pPr marL="0" indent="0">
              <a:spcBef>
                <a:spcPts val="600"/>
              </a:spcBef>
              <a:buNone/>
            </a:pPr>
            <a:r>
              <a:rPr lang="cs-CZ" sz="2000" b="1" dirty="0" smtClean="0"/>
              <a:t>Aktivity</a:t>
            </a:r>
            <a:r>
              <a:rPr lang="cs-CZ" sz="2000" b="1" dirty="0"/>
              <a:t>: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sz="2000" dirty="0"/>
              <a:t>Předškolní vzdělávání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sz="2000" dirty="0"/>
              <a:t>Základní školy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sz="2000" dirty="0"/>
              <a:t>Střední a vyšší odborné školy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sz="2000" dirty="0"/>
              <a:t>Zájmové, neformální a celoživotní </a:t>
            </a:r>
            <a:r>
              <a:rPr lang="cs-CZ" sz="2000" dirty="0" smtClean="0"/>
              <a:t>vzdělávání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sz="2000" b="1" dirty="0"/>
              <a:t>Opatření vedoucí k sociální </a:t>
            </a:r>
            <a:r>
              <a:rPr lang="cs-CZ" sz="2000" b="1" dirty="0" smtClean="0"/>
              <a:t>inkluzi </a:t>
            </a:r>
            <a:r>
              <a:rPr lang="cs-CZ" sz="2000" dirty="0" smtClean="0"/>
              <a:t>(od revize PD IROP 1.1 z 8. 11. 2017)</a:t>
            </a:r>
            <a:endParaRPr lang="cs-CZ" sz="20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33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778" y="304138"/>
            <a:ext cx="7490952" cy="1325563"/>
          </a:xfrm>
        </p:spPr>
        <p:txBody>
          <a:bodyPr>
            <a:normAutofit/>
          </a:bodyPr>
          <a:lstStyle/>
          <a:p>
            <a:r>
              <a:rPr lang="cs-CZ" sz="27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Projekty „vzdělávání“ IROP</a:t>
            </a:r>
            <a:endParaRPr lang="cs-CZ" sz="27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49" y="1389124"/>
            <a:ext cx="8148091" cy="4582667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cs-CZ" sz="2200" b="1" dirty="0" smtClean="0"/>
              <a:t>Podpořeno přes 1200 projektů za více než 13 mld. Kč (EFRR)</a:t>
            </a:r>
            <a:endParaRPr lang="cs-CZ" sz="2200" dirty="0"/>
          </a:p>
          <a:p>
            <a:pPr marL="0" indent="0">
              <a:spcBef>
                <a:spcPts val="600"/>
              </a:spcBef>
              <a:buNone/>
            </a:pPr>
            <a:endParaRPr lang="cs-CZ" sz="2000" b="1" dirty="0"/>
          </a:p>
          <a:p>
            <a:pPr marL="0" indent="0">
              <a:spcBef>
                <a:spcPts val="600"/>
              </a:spcBef>
              <a:buNone/>
            </a:pPr>
            <a:endParaRPr lang="cs-CZ" sz="20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9077511"/>
              </p:ext>
            </p:extLst>
          </p:nvPr>
        </p:nvGraphicFramePr>
        <p:xfrm>
          <a:off x="1532709" y="1750437"/>
          <a:ext cx="6548845" cy="44024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18299">
                  <a:extLst>
                    <a:ext uri="{9D8B030D-6E8A-4147-A177-3AD203B41FA5}">
                      <a16:colId xmlns:a16="http://schemas.microsoft.com/office/drawing/2014/main" val="920351189"/>
                    </a:ext>
                  </a:extLst>
                </a:gridCol>
                <a:gridCol w="2408835">
                  <a:extLst>
                    <a:ext uri="{9D8B030D-6E8A-4147-A177-3AD203B41FA5}">
                      <a16:colId xmlns:a16="http://schemas.microsoft.com/office/drawing/2014/main" val="4131471994"/>
                    </a:ext>
                  </a:extLst>
                </a:gridCol>
                <a:gridCol w="1521711">
                  <a:extLst>
                    <a:ext uri="{9D8B030D-6E8A-4147-A177-3AD203B41FA5}">
                      <a16:colId xmlns:a16="http://schemas.microsoft.com/office/drawing/2014/main" val="1466983863"/>
                    </a:ext>
                  </a:extLst>
                </a:gridCol>
              </a:tblGrid>
              <a:tr h="2732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Kraj realizace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Dotace </a:t>
                      </a:r>
                      <a:r>
                        <a:rPr lang="cs-CZ" sz="1800" dirty="0">
                          <a:effectLst/>
                        </a:rPr>
                        <a:t>z EU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Počet</a:t>
                      </a:r>
                      <a:r>
                        <a:rPr lang="cs-CZ" sz="1800" baseline="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800" baseline="0" dirty="0" err="1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proj</a:t>
                      </a:r>
                      <a:r>
                        <a:rPr lang="cs-CZ" sz="1800" baseline="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cs-CZ" sz="1800" dirty="0">
                        <a:effectLst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527525726"/>
                  </a:ext>
                </a:extLst>
              </a:tr>
              <a:tr h="285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Středočeský kraj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1 636 265 971 Kč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122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314965872"/>
                  </a:ext>
                </a:extLst>
              </a:tr>
              <a:tr h="285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Jihomoravský kraj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1 635 411 349 Kč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112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324954"/>
                  </a:ext>
                </a:extLst>
              </a:tr>
              <a:tr h="285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Moravskoslezský kraj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1 259 894 397 Kč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177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573808930"/>
                  </a:ext>
                </a:extLst>
              </a:tr>
              <a:tr h="285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Olomoucký kraj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1 187 818 199 Kč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142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833990473"/>
                  </a:ext>
                </a:extLst>
              </a:tr>
              <a:tr h="285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Jihočeský kraj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1 155 847 830 Kč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122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856897638"/>
                  </a:ext>
                </a:extLst>
              </a:tr>
              <a:tr h="285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Kraj Vysočina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1 037 875 730 Kč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67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963121225"/>
                  </a:ext>
                </a:extLst>
              </a:tr>
              <a:tr h="285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Královéhradecký kraj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997 282 070 Kč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83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638021951"/>
                  </a:ext>
                </a:extLst>
              </a:tr>
              <a:tr h="285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Zlínský kraj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899 577 467 Kč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93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506068774"/>
                  </a:ext>
                </a:extLst>
              </a:tr>
              <a:tr h="285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Liberecký kraj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828 229 642 Kč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39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147689544"/>
                  </a:ext>
                </a:extLst>
              </a:tr>
              <a:tr h="285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Pardubický kraj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822 040 614 Kč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80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856316854"/>
                  </a:ext>
                </a:extLst>
              </a:tr>
              <a:tr h="285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Ústecký kraj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714 476 763 Kč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49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553232350"/>
                  </a:ext>
                </a:extLst>
              </a:tr>
              <a:tr h="285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Plzeňský kraj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699 705 891 Kč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84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155518315"/>
                  </a:ext>
                </a:extLst>
              </a:tr>
              <a:tr h="285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Karlovarský kraj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201 182 930 Kč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31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839302236"/>
                  </a:ext>
                </a:extLst>
              </a:tr>
              <a:tr h="285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Celkový součet</a:t>
                      </a:r>
                      <a:endParaRPr lang="cs-CZ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13 075 608 858 Kč</a:t>
                      </a:r>
                      <a:endParaRPr lang="cs-CZ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1201</a:t>
                      </a:r>
                      <a:endParaRPr lang="cs-CZ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4258065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452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778" y="304138"/>
            <a:ext cx="7490952" cy="1325563"/>
          </a:xfrm>
        </p:spPr>
        <p:txBody>
          <a:bodyPr>
            <a:normAutofit fontScale="90000"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 2.4 </a:t>
            </a: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Zvýšení </a:t>
            </a:r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kvality a dostupnosti infrastruktury pro vzdělávání a celoživotní učení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46" y="18584"/>
            <a:ext cx="9054736" cy="620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57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/>
          </a:bodyPr>
          <a:lstStyle/>
          <a:p>
            <a:r>
              <a:rPr lang="cs-CZ" sz="27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</a:t>
            </a:r>
            <a:r>
              <a:rPr lang="cs-CZ" sz="27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ýzvy </a:t>
            </a:r>
            <a:r>
              <a:rPr lang="cs-CZ" sz="27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IROP v SC </a:t>
            </a:r>
            <a:r>
              <a:rPr lang="cs-CZ" sz="27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2.4</a:t>
            </a:r>
            <a:endParaRPr lang="cs-CZ" sz="27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7023" y="5616148"/>
            <a:ext cx="8049718" cy="500855"/>
          </a:xfrm>
        </p:spPr>
        <p:txBody>
          <a:bodyPr>
            <a:normAutofit fontScale="25000" lnSpcReduction="20000"/>
          </a:bodyPr>
          <a:lstStyle/>
          <a:p>
            <a:pPr marL="0" indent="0" algn="r">
              <a:buNone/>
            </a:pPr>
            <a:r>
              <a:rPr lang="cs-CZ" sz="4400" dirty="0" smtClean="0">
                <a:solidFill>
                  <a:srgbClr val="FF0000"/>
                </a:solidFill>
              </a:rPr>
              <a:t>* plán vyhlášení</a:t>
            </a:r>
          </a:p>
          <a:p>
            <a:pPr marL="0" lvl="1" indent="0">
              <a:buNone/>
            </a:pPr>
            <a:r>
              <a:rPr lang="cs-CZ" sz="7200" b="1" dirty="0">
                <a:solidFill>
                  <a:prstClr val="black"/>
                </a:solidFill>
              </a:rPr>
              <a:t>Harmonogram</a:t>
            </a:r>
            <a:r>
              <a:rPr lang="cs-CZ" sz="7200" dirty="0">
                <a:solidFill>
                  <a:prstClr val="black"/>
                </a:solidFill>
              </a:rPr>
              <a:t> </a:t>
            </a:r>
            <a:r>
              <a:rPr lang="cs-CZ" sz="7200" b="1" dirty="0">
                <a:solidFill>
                  <a:prstClr val="black"/>
                </a:solidFill>
              </a:rPr>
              <a:t>výzev</a:t>
            </a:r>
            <a:r>
              <a:rPr lang="cs-CZ" sz="7200" dirty="0">
                <a:solidFill>
                  <a:prstClr val="black"/>
                </a:solidFill>
              </a:rPr>
              <a:t>: </a:t>
            </a:r>
            <a:r>
              <a:rPr lang="cs-CZ" sz="7200" dirty="0" smtClean="0">
                <a:solidFill>
                  <a:prstClr val="black"/>
                </a:solidFill>
                <a:hlinkClick r:id="rId2"/>
              </a:rPr>
              <a:t>http</a:t>
            </a:r>
            <a:r>
              <a:rPr lang="cs-CZ" sz="7200" dirty="0">
                <a:solidFill>
                  <a:prstClr val="black"/>
                </a:solidFill>
                <a:hlinkClick r:id="rId2"/>
              </a:rPr>
              <a:t>://www.irop.mmr.cz/cs/Zadatele-a-prijemci/Dokumenty/Dokumenty/Harmonogram-vyzev</a:t>
            </a:r>
            <a:endParaRPr lang="cs-CZ" sz="7200" dirty="0">
              <a:solidFill>
                <a:prstClr val="black"/>
              </a:solidFill>
            </a:endParaRPr>
          </a:p>
          <a:p>
            <a:pPr algn="r"/>
            <a:endParaRPr lang="cs-CZ" dirty="0" smtClean="0">
              <a:solidFill>
                <a:srgbClr val="FF0000"/>
              </a:solidFill>
            </a:endParaRP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 smtClean="0"/>
          </a:p>
        </p:txBody>
      </p:sp>
      <p:graphicFrame>
        <p:nvGraphicFramePr>
          <p:cNvPr id="6" name="Zástupný symbol pro obsah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1778721"/>
              </p:ext>
            </p:extLst>
          </p:nvPr>
        </p:nvGraphicFramePr>
        <p:xfrm>
          <a:off x="149047" y="1560025"/>
          <a:ext cx="8845905" cy="40695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9925">
                  <a:extLst>
                    <a:ext uri="{9D8B030D-6E8A-4147-A177-3AD203B41FA5}">
                      <a16:colId xmlns:a16="http://schemas.microsoft.com/office/drawing/2014/main" val="152782093"/>
                    </a:ext>
                  </a:extLst>
                </a:gridCol>
                <a:gridCol w="6501650">
                  <a:extLst>
                    <a:ext uri="{9D8B030D-6E8A-4147-A177-3AD203B41FA5}">
                      <a16:colId xmlns:a16="http://schemas.microsoft.com/office/drawing/2014/main" val="4017163680"/>
                    </a:ext>
                  </a:extLst>
                </a:gridCol>
                <a:gridCol w="1404330">
                  <a:extLst>
                    <a:ext uri="{9D8B030D-6E8A-4147-A177-3AD203B41FA5}">
                      <a16:colId xmlns:a16="http://schemas.microsoft.com/office/drawing/2014/main" val="1339602133"/>
                    </a:ext>
                  </a:extLst>
                </a:gridCol>
              </a:tblGrid>
              <a:tr h="306770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Číslo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Název výzvy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Vyhlášení</a:t>
                      </a:r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3797666"/>
                  </a:ext>
                </a:extLst>
              </a:tr>
              <a:tr h="30922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cs-CZ" sz="18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Infrastruktura pro předškolní vzdělávání</a:t>
                      </a:r>
                      <a:endParaRPr lang="cs-CZ" sz="18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12/2015</a:t>
                      </a:r>
                      <a:endParaRPr lang="cs-CZ" sz="18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7307349"/>
                  </a:ext>
                </a:extLst>
              </a:tr>
              <a:tr h="25099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endParaRPr lang="cs-CZ" sz="18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Infrastruktura pro předškolní vzdělávání (SVL)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12/2015</a:t>
                      </a:r>
                      <a:endParaRPr lang="cs-CZ" sz="18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20080578"/>
                  </a:ext>
                </a:extLst>
              </a:tr>
              <a:tr h="41832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Infrastruktura středních</a:t>
                      </a:r>
                      <a:r>
                        <a:rPr lang="cs-CZ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škol a VOŠ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06/2016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27590622"/>
                  </a:ext>
                </a:extLst>
              </a:tr>
              <a:tr h="25099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Infrastruktura středních</a:t>
                      </a:r>
                      <a:r>
                        <a:rPr lang="cs-CZ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škol a VOŠ (SVL)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06/2016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88860363"/>
                  </a:ext>
                </a:extLst>
              </a:tr>
              <a:tr h="25099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Infrastruktura základních škol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08/2016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47478183"/>
                  </a:ext>
                </a:extLst>
              </a:tr>
              <a:tr h="25099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Infrastruktura základních škol (SVL)</a:t>
                      </a:r>
                      <a:endParaRPr lang="cs-CZ" sz="18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08/2016</a:t>
                      </a:r>
                      <a:endParaRPr lang="cs-CZ" sz="18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62282692"/>
                  </a:ext>
                </a:extLst>
              </a:tr>
              <a:tr h="41090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Infrastruktura pro zájmové, neformální a celoživotní vzdělávání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10/2016</a:t>
                      </a:r>
                      <a:endParaRPr lang="cs-CZ" sz="18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33728988"/>
                  </a:ext>
                </a:extLst>
              </a:tr>
              <a:tr h="30922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Infrastruktura pro zájmové, neformální a celoživotní vzdělávání </a:t>
                      </a: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(SVL)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10/2016</a:t>
                      </a:r>
                      <a:endParaRPr lang="cs-CZ" sz="18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79597669"/>
                  </a:ext>
                </a:extLst>
              </a:tr>
              <a:tr h="25099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86</a:t>
                      </a:r>
                      <a:endParaRPr lang="cs-CZ" sz="18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Infrastruktura vedoucí k přechodu do škol hlavního vzdělávacího proudu a k samostatnému způsobu života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8/2018</a:t>
                      </a:r>
                      <a:endParaRPr lang="cs-CZ" sz="18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46063582"/>
                  </a:ext>
                </a:extLst>
              </a:tr>
              <a:tr h="25099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87</a:t>
                      </a:r>
                      <a:endParaRPr lang="cs-CZ" sz="1800" b="0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Infrastruktura pro předškolní vzdělávání</a:t>
                      </a:r>
                      <a:r>
                        <a:rPr lang="cs-CZ" sz="1800" b="0" u="none" strike="noStrike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II.</a:t>
                      </a:r>
                      <a:endParaRPr lang="cs-CZ" sz="1800" b="0" u="none" strike="noStrike" kern="12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FF0000"/>
                          </a:solidFill>
                        </a:rPr>
                        <a:t>*9/2018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60897944"/>
                  </a:ext>
                </a:extLst>
              </a:tr>
              <a:tr h="30922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88</a:t>
                      </a:r>
                      <a:endParaRPr lang="cs-CZ" sz="18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Infrastruktura pro předškolní vzdělávání (SVL)</a:t>
                      </a:r>
                      <a:r>
                        <a:rPr lang="cs-CZ" sz="1800" b="0" u="none" strike="noStrike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II.</a:t>
                      </a:r>
                      <a:endParaRPr lang="cs-CZ" sz="1800" b="0" u="none" strike="noStrike" kern="12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>
                          <a:solidFill>
                            <a:srgbClr val="FF0000"/>
                          </a:solidFill>
                        </a:rPr>
                        <a:t>*9/2018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06490103"/>
                  </a:ext>
                </a:extLst>
              </a:tr>
            </a:tbl>
          </a:graphicData>
        </a:graphic>
      </p:graphicFrame>
      <p:pic>
        <p:nvPicPr>
          <p:cNvPr id="7" name="Obrázek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19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7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Výzvy IROP v </a:t>
            </a:r>
            <a:r>
              <a:rPr lang="cs-CZ" sz="2700" b="1" cap="all" dirty="0" smtClean="0">
                <a:solidFill>
                  <a:srgbClr val="4F81B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 2.1 (4.1)</a:t>
            </a:r>
            <a:r>
              <a:rPr lang="cs-CZ" sz="2700" b="1" cap="all" dirty="0">
                <a:solidFill>
                  <a:srgbClr val="4F81B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700" b="1" cap="all" dirty="0">
                <a:solidFill>
                  <a:srgbClr val="4F81B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700" b="1" cap="all" dirty="0">
                <a:solidFill>
                  <a:srgbClr val="4F81B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Integrované nástroje</a:t>
            </a:r>
            <a:endParaRPr lang="cs-CZ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Zástupný symbol pro obsah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3575441"/>
              </p:ext>
            </p:extLst>
          </p:nvPr>
        </p:nvGraphicFramePr>
        <p:xfrm>
          <a:off x="457200" y="1979454"/>
          <a:ext cx="8229600" cy="330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0464">
                  <a:extLst>
                    <a:ext uri="{9D8B030D-6E8A-4147-A177-3AD203B41FA5}">
                      <a16:colId xmlns:a16="http://schemas.microsoft.com/office/drawing/2014/main" val="3915369890"/>
                    </a:ext>
                  </a:extLst>
                </a:gridCol>
                <a:gridCol w="5616624">
                  <a:extLst>
                    <a:ext uri="{9D8B030D-6E8A-4147-A177-3AD203B41FA5}">
                      <a16:colId xmlns:a16="http://schemas.microsoft.com/office/drawing/2014/main" val="3926297370"/>
                    </a:ext>
                  </a:extLst>
                </a:gridCol>
                <a:gridCol w="1522512">
                  <a:extLst>
                    <a:ext uri="{9D8B030D-6E8A-4147-A177-3AD203B41FA5}">
                      <a16:colId xmlns:a16="http://schemas.microsoft.com/office/drawing/2014/main" val="22536841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Číslo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Název výzvy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Vyhlášení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8878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58.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INFRASTRUKTURA PRO PŘEDŠKOLNÍ VZDĚLÁVÁNÍ (ITI)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10/2016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229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59.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INFRASTRUKTURA PRO PŘEDŠKOLNÍ VZDĚLÁVÁNÍ (IPRÚ)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10/2016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5841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66.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INFRASTRUKTURA PRO VZDĚLÁVÁNÍ - INTEGROVANÉ PROJEKTY ITI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12/2016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47535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67.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INFRASTRUKTURA PRO VZDĚLÁVÁNÍ - INTEGROVANÉ PROJEKTY IPRÚ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12/2016</a:t>
                      </a:r>
                    </a:p>
                    <a:p>
                      <a:pPr algn="ctr"/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48730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68.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ZVYŠOVÁNÍ KVALITY A DOSTUPNOSTI INFRASTRUKTURY PRO VZDĚLÁVÁNÍ A CELOŽIVOTNÍ UČENÍ - INTEGROVANÉ PROJEKTY CLLD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1/2017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308079"/>
                  </a:ext>
                </a:extLst>
              </a:tr>
            </a:tbl>
          </a:graphicData>
        </a:graphic>
      </p:graphicFrame>
      <p:pic>
        <p:nvPicPr>
          <p:cNvPr id="8" name="Obrázek 7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64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57" y="0"/>
            <a:ext cx="8841286" cy="6252754"/>
          </a:xfrm>
        </p:spPr>
      </p:pic>
    </p:spTree>
    <p:extLst>
      <p:ext uri="{BB962C8B-B14F-4D97-AF65-F5344CB8AC3E}">
        <p14:creationId xmlns:p14="http://schemas.microsoft.com/office/powerpoint/2010/main" val="112427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32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Integrované nástroje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690689"/>
            <a:ext cx="8210550" cy="4486274"/>
          </a:xfrm>
        </p:spPr>
        <p:txBody>
          <a:bodyPr>
            <a:normAutofit/>
          </a:bodyPr>
          <a:lstStyle/>
          <a:p>
            <a:pPr lvl="1">
              <a:defRPr/>
            </a:pPr>
            <a:r>
              <a:rPr lang="cs-CZ" dirty="0"/>
              <a:t>Platí </a:t>
            </a:r>
            <a:r>
              <a:rPr lang="cs-CZ" b="1" dirty="0"/>
              <a:t>stejné podmínky jako pro individuální projekty </a:t>
            </a:r>
            <a:r>
              <a:rPr lang="cs-CZ" dirty="0"/>
              <a:t>v daném  specifickém cíli (způsobilost výdajů, územní zaměření, typů příjemců, veřejné podpory, veřejných zakázek apod.).</a:t>
            </a:r>
          </a:p>
          <a:p>
            <a:pPr lvl="1">
              <a:defRPr/>
            </a:pPr>
            <a:r>
              <a:rPr lang="cs-CZ" b="1" dirty="0"/>
              <a:t>Zároveň</a:t>
            </a:r>
            <a:r>
              <a:rPr lang="cs-CZ" dirty="0"/>
              <a:t> je nezbytný </a:t>
            </a:r>
            <a:r>
              <a:rPr lang="cs-CZ" b="1" dirty="0"/>
              <a:t>soulad</a:t>
            </a:r>
            <a:r>
              <a:rPr lang="cs-CZ" dirty="0"/>
              <a:t> s danou </a:t>
            </a:r>
            <a:r>
              <a:rPr lang="cs-CZ" b="1" dirty="0"/>
              <a:t>integrovanou</a:t>
            </a:r>
            <a:r>
              <a:rPr lang="cs-CZ" dirty="0"/>
              <a:t> </a:t>
            </a:r>
            <a:r>
              <a:rPr lang="cs-CZ" b="1" dirty="0"/>
              <a:t>strategií.</a:t>
            </a:r>
          </a:p>
          <a:p>
            <a:pPr lvl="1">
              <a:defRPr/>
            </a:pPr>
            <a:r>
              <a:rPr lang="cs-CZ" dirty="0"/>
              <a:t>Žadatel, který chce realizovat projekt v rámci integrované strategie, musí </a:t>
            </a:r>
            <a:r>
              <a:rPr lang="cs-CZ" b="1" dirty="0"/>
              <a:t>konzultovat</a:t>
            </a:r>
            <a:r>
              <a:rPr lang="cs-CZ" dirty="0"/>
              <a:t> projektový záměr před jeho podáním </a:t>
            </a:r>
            <a:r>
              <a:rPr lang="cs-CZ" b="1" dirty="0"/>
              <a:t>s nositelem</a:t>
            </a:r>
            <a:r>
              <a:rPr lang="cs-CZ" dirty="0"/>
              <a:t> příslušné integrované strategie – získat vyjádření Řídicího výboru v případě ITI/IPRÚ</a:t>
            </a:r>
            <a:r>
              <a:rPr lang="cs-CZ" dirty="0" smtClean="0"/>
              <a:t>.</a:t>
            </a:r>
          </a:p>
          <a:p>
            <a:pPr lvl="1">
              <a:defRPr/>
            </a:pPr>
            <a:r>
              <a:rPr lang="cs-CZ" u="sng" dirty="0" smtClean="0"/>
              <a:t>Aktivita </a:t>
            </a:r>
            <a:r>
              <a:rPr lang="cs-CZ" b="1" u="sng" dirty="0" smtClean="0"/>
              <a:t>Opatření </a:t>
            </a:r>
            <a:r>
              <a:rPr lang="cs-CZ" b="1" u="sng" dirty="0"/>
              <a:t>vedoucí k sociální </a:t>
            </a:r>
            <a:r>
              <a:rPr lang="cs-CZ" b="1" u="sng" dirty="0" smtClean="0"/>
              <a:t>inkluzi </a:t>
            </a:r>
            <a:r>
              <a:rPr lang="cs-CZ" u="sng" dirty="0" smtClean="0"/>
              <a:t>není součástí integrovaných nástrojů</a:t>
            </a:r>
            <a:endParaRPr lang="cs-CZ" u="sng" dirty="0"/>
          </a:p>
          <a:p>
            <a:endParaRPr lang="cs-CZ" sz="24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51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A43E6383-5D61-495C-A034-7F3FD91FB32D}"/>
              </a:ext>
            </a:extLst>
          </p:cNvPr>
          <p:cNvSpPr txBox="1"/>
          <p:nvPr/>
        </p:nvSpPr>
        <p:spPr>
          <a:xfrm>
            <a:off x="0" y="2445059"/>
            <a:ext cx="9144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Infrastruktura vedoucí k přechodu do škol hlavního vzdělávacího proudu a k samostatnému způsobu života</a:t>
            </a:r>
          </a:p>
          <a:p>
            <a:pPr algn="ctr"/>
            <a:r>
              <a:rPr lang="cs-CZ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86. výzva IROP</a:t>
            </a:r>
            <a:endParaRPr lang="cs-CZ" sz="3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Termíny a druh výzvy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9397929"/>
              </p:ext>
            </p:extLst>
          </p:nvPr>
        </p:nvGraphicFramePr>
        <p:xfrm>
          <a:off x="461562" y="1428710"/>
          <a:ext cx="7367451" cy="51981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97146">
                  <a:extLst>
                    <a:ext uri="{9D8B030D-6E8A-4147-A177-3AD203B41FA5}">
                      <a16:colId xmlns:a16="http://schemas.microsoft.com/office/drawing/2014/main" val="2744658288"/>
                    </a:ext>
                  </a:extLst>
                </a:gridCol>
                <a:gridCol w="4970305">
                  <a:extLst>
                    <a:ext uri="{9D8B030D-6E8A-4147-A177-3AD203B41FA5}">
                      <a16:colId xmlns:a16="http://schemas.microsoft.com/office/drawing/2014/main" val="3038464048"/>
                    </a:ext>
                  </a:extLst>
                </a:gridCol>
              </a:tblGrid>
              <a:tr h="53756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200" dirty="0" smtClean="0">
                          <a:effectLst/>
                        </a:rPr>
                        <a:t>Termíny a druh výzvy</a:t>
                      </a:r>
                      <a:endParaRPr lang="cs-CZ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1520323"/>
                  </a:ext>
                </a:extLst>
              </a:tr>
              <a:tr h="53756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</a:rPr>
                        <a:t>Datum a čas vyhlášení výzvy</a:t>
                      </a:r>
                      <a:endParaRPr lang="cs-CZ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200" dirty="0">
                          <a:effectLst/>
                        </a:rPr>
                        <a:t>30. 8. 2018, 14:00</a:t>
                      </a:r>
                      <a:endParaRPr lang="cs-CZ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32344881"/>
                  </a:ext>
                </a:extLst>
              </a:tr>
              <a:tr h="57301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</a:rPr>
                        <a:t>Datum a čas zpřístupnění formuláře žádosti o podporu v MS2014+</a:t>
                      </a:r>
                      <a:endParaRPr lang="cs-CZ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200" dirty="0">
                          <a:effectLst/>
                        </a:rPr>
                        <a:t>6. 9. 2018, 14:00</a:t>
                      </a:r>
                      <a:endParaRPr lang="cs-CZ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72809070"/>
                  </a:ext>
                </a:extLst>
              </a:tr>
              <a:tr h="53756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</a:rPr>
                        <a:t>Datum a čas zahájení příjmu žádostí o podporu v MS2014+</a:t>
                      </a:r>
                      <a:endParaRPr lang="cs-CZ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200" dirty="0">
                          <a:effectLst/>
                        </a:rPr>
                        <a:t>27. 9. 2018, 14:00</a:t>
                      </a:r>
                      <a:endParaRPr lang="cs-CZ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77014433"/>
                  </a:ext>
                </a:extLst>
              </a:tr>
              <a:tr h="53756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</a:rPr>
                        <a:t>Datum a čas ukončení příjmu žádostí o podporu v MS2014+</a:t>
                      </a:r>
                      <a:endParaRPr lang="cs-CZ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200" dirty="0">
                          <a:effectLst/>
                        </a:rPr>
                        <a:t>27. 9. 2019, 14:00</a:t>
                      </a:r>
                      <a:endParaRPr lang="cs-CZ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96155605"/>
                  </a:ext>
                </a:extLst>
              </a:tr>
              <a:tr h="95502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</a:rPr>
                        <a:t>Datum zahájení realizace projektu</a:t>
                      </a:r>
                      <a:endParaRPr lang="cs-CZ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Datem zahájení realizace projektu se rozumí datum prvního právního úkonu týkajícího se aktivit projektu, na které jsou vynaloženy způsobilé výdaje. Datum zahájení realizace projektu může být stanoven nejdříve na </a:t>
                      </a:r>
                      <a:r>
                        <a:rPr lang="cs-CZ" sz="2200" dirty="0">
                          <a:effectLst/>
                        </a:rPr>
                        <a:t>1. 1. 2014</a:t>
                      </a:r>
                      <a:r>
                        <a:rPr lang="cs-CZ" sz="1100" dirty="0">
                          <a:effectLst/>
                        </a:rPr>
                        <a:t>, a to i v případě, že první právní úkon byl učiněn před tímto datem.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45207278"/>
                  </a:ext>
                </a:extLst>
              </a:tr>
              <a:tr h="57301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</a:rPr>
                        <a:t>Datum ukončení realizace projektu</a:t>
                      </a:r>
                      <a:endParaRPr lang="cs-CZ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200" dirty="0">
                          <a:effectLst/>
                        </a:rPr>
                        <a:t>30. 9. 2022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Realizace projektu nesmí být ukončena před podáním žádosti o podporu.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96815515"/>
                  </a:ext>
                </a:extLst>
              </a:tr>
              <a:tr h="53756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</a:rPr>
                        <a:t>Druh výzvy</a:t>
                      </a:r>
                      <a:endParaRPr lang="cs-CZ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200" b="1" dirty="0">
                          <a:effectLst/>
                        </a:rPr>
                        <a:t>Průběžná, model hodnocení jednokolový</a:t>
                      </a:r>
                      <a:endParaRPr lang="cs-CZ" sz="2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424566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140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Alokace a limity výzvy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147088"/>
            <a:ext cx="7704000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Alokace výzvy: více než 536 mil. Kč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Evropský fond pro regionální rozvoj -  456 000 000 Kč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Státní rozpočet – max. 80 470 588 Kč</a:t>
            </a:r>
          </a:p>
          <a:p>
            <a:endParaRPr lang="cs-CZ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Limity na projekt: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Minimální výše způsobilých výdajů: 1 000 000 </a:t>
            </a:r>
            <a:r>
              <a:rPr 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Kč</a:t>
            </a:r>
            <a:endParaRPr lang="cs-CZ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Maximální výše způsobilých výdajů: 99 000 000 Kč</a:t>
            </a:r>
          </a:p>
          <a:p>
            <a:endParaRPr lang="cs-CZ" sz="22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Podpořeny budou pouze projekty nezakládající veřejnou podporu ve smyslu čl. 107 odst. 1 Smlouvy o fungování Evropské </a:t>
            </a:r>
            <a:r>
              <a:rPr 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unie</a:t>
            </a:r>
          </a:p>
          <a:p>
            <a:endParaRPr lang="cs-CZ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Dotace – ex-post financování</a:t>
            </a:r>
          </a:p>
          <a:p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Převod finančních prostředků – ex-post financování pro organizační složky státu a jejich příspěvkové organizace</a:t>
            </a:r>
          </a:p>
          <a:p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21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semináře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487680" y="1433778"/>
            <a:ext cx="793632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9:00 – 9:30 </a:t>
            </a:r>
            <a:r>
              <a:rPr lang="cs-CZ" dirty="0"/>
              <a:t>Prezence </a:t>
            </a:r>
            <a:r>
              <a:rPr lang="cs-CZ" dirty="0" smtClean="0"/>
              <a:t>účastníků</a:t>
            </a:r>
          </a:p>
          <a:p>
            <a:endParaRPr lang="cs-CZ" dirty="0"/>
          </a:p>
          <a:p>
            <a:r>
              <a:rPr lang="cs-CZ" b="1" dirty="0"/>
              <a:t>9:30 – 10:00 </a:t>
            </a:r>
            <a:r>
              <a:rPr lang="cs-CZ" dirty="0"/>
              <a:t>Zahájení, představení Integrovaného regionálního operačního </a:t>
            </a:r>
            <a:r>
              <a:rPr lang="cs-CZ" dirty="0" smtClean="0"/>
              <a:t>programu</a:t>
            </a:r>
            <a:r>
              <a:rPr lang="cs-CZ" dirty="0"/>
              <a:t>, Řídicího orgánu IROP a Centra pro regionální rozvoj České republiky, informace k dalším výzvám ve Specifickém cíli 2.4 </a:t>
            </a:r>
            <a:r>
              <a:rPr lang="cs-CZ" dirty="0" smtClean="0"/>
              <a:t>IROP</a:t>
            </a:r>
          </a:p>
          <a:p>
            <a:endParaRPr lang="cs-CZ" dirty="0"/>
          </a:p>
          <a:p>
            <a:r>
              <a:rPr lang="cs-CZ" b="1" dirty="0"/>
              <a:t>10:00 – 11:00 </a:t>
            </a:r>
            <a:r>
              <a:rPr lang="cs-CZ" dirty="0"/>
              <a:t>86. výzva IROP „Infrastruktura vedoucí k přechodu do škol hlavního vzdělávacího proudu a k samostatnému způsobu života“ - parametry výzvy, podporované aktivity, způsobilé výdaje, povinné přílohy žádosti, </a:t>
            </a:r>
            <a:r>
              <a:rPr lang="cs-CZ" dirty="0" smtClean="0"/>
              <a:t>dotazy</a:t>
            </a:r>
          </a:p>
          <a:p>
            <a:endParaRPr lang="cs-CZ" dirty="0"/>
          </a:p>
          <a:p>
            <a:r>
              <a:rPr lang="cs-CZ" b="1" dirty="0"/>
              <a:t>11:00 – 11:15 </a:t>
            </a:r>
            <a:r>
              <a:rPr lang="cs-CZ" dirty="0" smtClean="0"/>
              <a:t>Přestávka</a:t>
            </a:r>
          </a:p>
          <a:p>
            <a:endParaRPr lang="cs-CZ" dirty="0"/>
          </a:p>
          <a:p>
            <a:r>
              <a:rPr lang="cs-CZ" b="1" dirty="0"/>
              <a:t>11:15 – 13:30 </a:t>
            </a:r>
            <a:r>
              <a:rPr lang="cs-CZ" dirty="0"/>
              <a:t>Základní informace o aplikaci MS2014+, dokladování povinných příloh, systém hodnocení projektů a další administrace projektu, kontrola výběrových a zadávacích </a:t>
            </a:r>
            <a:r>
              <a:rPr lang="cs-CZ" dirty="0" smtClean="0"/>
              <a:t>řízení</a:t>
            </a:r>
          </a:p>
          <a:p>
            <a:endParaRPr lang="cs-CZ" dirty="0"/>
          </a:p>
          <a:p>
            <a:r>
              <a:rPr lang="cs-CZ" b="1" dirty="0"/>
              <a:t>13:30</a:t>
            </a:r>
            <a:r>
              <a:rPr lang="cs-CZ" dirty="0"/>
              <a:t> Závěr</a:t>
            </a:r>
            <a:endParaRPr lang="cs-CZ" sz="5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Míra spolufinancování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221744"/>
            <a:ext cx="7704000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Organizační složky státu a jejich příspěvkové organizace, státní vysoké školy  </a:t>
            </a:r>
          </a:p>
          <a:p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	Evropský fond pro regionální rozvoj:  85 %</a:t>
            </a:r>
          </a:p>
          <a:p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	</a:t>
            </a:r>
            <a:r>
              <a:rPr lang="cs-CZ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státní rozpočet:  15 %</a:t>
            </a:r>
          </a:p>
          <a:p>
            <a:endParaRPr lang="cs-CZ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Právnické osoby vykonávající činnost škol a školských zařízení, které jsou zapsány ve školském rejstříku </a:t>
            </a:r>
          </a:p>
          <a:p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	Evropský fond pro regionální rozvoj:  85 %</a:t>
            </a:r>
          </a:p>
          <a:p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	</a:t>
            </a:r>
            <a:r>
              <a:rPr lang="cs-CZ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státní rozpočet: 5 %</a:t>
            </a:r>
          </a:p>
          <a:p>
            <a:endParaRPr lang="cs-CZ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Kraje, obce, jejich organizační složky a jimi zřizované příspěvkové organizace</a:t>
            </a:r>
          </a:p>
          <a:p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	Evropský fond pro regionální rozvoj:  85 %</a:t>
            </a:r>
          </a:p>
          <a:p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	</a:t>
            </a:r>
            <a:r>
              <a:rPr lang="cs-CZ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státní rozpočet: 5 %</a:t>
            </a:r>
          </a:p>
          <a:p>
            <a:endParaRPr lang="cs-CZ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Soukromoprávní subjekty vykonávající veřejně prospěšnou činnost, jejichž hlavním účelem činnosti není vytváření zisku a současně vykonávají veřejně prospěšnou činnost v oblasti školství </a:t>
            </a:r>
          </a:p>
          <a:p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	Evropský fond pro regionální rozvoj:  85 %</a:t>
            </a:r>
          </a:p>
          <a:p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	</a:t>
            </a:r>
            <a:r>
              <a:rPr lang="cs-CZ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státní rozpočet: 10 %</a:t>
            </a:r>
          </a:p>
          <a:p>
            <a:endParaRPr lang="cs-CZ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Ostatní subjekty neobsažené v uvedených kategoriích </a:t>
            </a:r>
          </a:p>
          <a:p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	Evropský fond pro regionální rozvoj:  85 %</a:t>
            </a:r>
          </a:p>
          <a:p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	</a:t>
            </a:r>
            <a:r>
              <a:rPr lang="cs-CZ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státní rozpočet: 0 %</a:t>
            </a:r>
          </a:p>
          <a:p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46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Území realizace a žadatelé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631049"/>
            <a:ext cx="770400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Území realizace: </a:t>
            </a:r>
            <a:r>
              <a:rPr 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Území </a:t>
            </a:r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celé ČR mimo území hl. m. Prahy</a:t>
            </a:r>
            <a:r>
              <a:rPr 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cs-CZ" sz="22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Oprávnění žadatelé</a:t>
            </a:r>
            <a:r>
              <a:rPr lang="cs-CZ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školy </a:t>
            </a:r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školská </a:t>
            </a:r>
            <a:r>
              <a:rPr 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zařízení, další </a:t>
            </a:r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subjekty podílející se na realizaci vzdělávacích </a:t>
            </a:r>
            <a:r>
              <a:rPr 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aktivit, kraje, obce, </a:t>
            </a:r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organizace zřizované nebo zakládané </a:t>
            </a:r>
            <a:r>
              <a:rPr 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kraji, obcemi, nestátní </a:t>
            </a:r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neziskové </a:t>
            </a:r>
            <a:r>
              <a:rPr 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organizace, církve a </a:t>
            </a:r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církevní </a:t>
            </a:r>
            <a:r>
              <a:rPr 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organizace, </a:t>
            </a:r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organizační složky </a:t>
            </a:r>
            <a:r>
              <a:rPr 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státu, příspěvkové </a:t>
            </a:r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organizace </a:t>
            </a:r>
            <a:r>
              <a:rPr 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OSS</a:t>
            </a:r>
          </a:p>
          <a:p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07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Žadatelé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294420"/>
            <a:ext cx="7704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Nestátní neziskové organizace, církve a církevní organizace musí vykonávat </a:t>
            </a:r>
            <a:r>
              <a:rPr lang="cs-CZ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činnost v oblasti školství</a:t>
            </a:r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činnost musí být v zakladatelských dokumentech přesně zapsána. Hlavním účelem jejich činností není vytváření zisku</a:t>
            </a:r>
            <a:r>
              <a:rPr 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cs-CZ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Dalšími subjekty, podílejícími se na realizaci vzdělávacích aktivit, jsou subjekty, které mají zapsanou volnou živnost č. 72 Mimoškolní výchova a vzdělávání, pořádání kurzů, školení, včetně lektorské činnosti a vysoké školy.</a:t>
            </a:r>
          </a:p>
          <a:p>
            <a:endParaRPr lang="cs-CZ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08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Věcné zaměření výzvy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774100"/>
            <a:ext cx="770400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školy </a:t>
            </a: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samostatně </a:t>
            </a:r>
            <a:r>
              <a:rPr lang="cs-CZ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zřízené </a:t>
            </a: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žáky se zdravotním postižením 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(podle § 16 odstavce 9 a § 48 zákona č. 561/2004 Sb., ve znění pozdějších předpisů) </a:t>
            </a:r>
            <a:endParaRPr lang="cs-CZ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školská poradenská </a:t>
            </a: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zařízení 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(„ŠPZ“)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pedagogicko-psychologické poradny („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PPP“) </a:t>
            </a:r>
            <a:endParaRPr lang="cs-CZ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speciálně pedagogická centra („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SPC“). </a:t>
            </a:r>
            <a:endParaRPr lang="cs-CZ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Účelem </a:t>
            </a:r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výzvy je podpořit infrastrukturu uvedených škol a školských zařízení s cílem zlepšit podmínky ve výchově a vzdělávání, a přispět tak k přechodu žáků a studentů do škol hlavního vzdělávacího proudu a k samostatnému způsobu života.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54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Věcné zaměření výzvy - KAP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559529"/>
            <a:ext cx="7704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Projektové záměry musí být v souladu s Krajským akčním plánem vzdělávání platným k </a:t>
            </a:r>
            <a:r>
              <a:rPr lang="cs-CZ" sz="22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datu registrace žádosti o podporu</a:t>
            </a:r>
            <a:r>
              <a:rPr lang="cs-CZ" sz="2200" b="1" u="sng" dirty="0" smtClean="0">
                <a:solidFill>
                  <a:srgbClr val="FF0000"/>
                </a:solidFill>
              </a:rPr>
              <a:t>.</a:t>
            </a:r>
          </a:p>
          <a:p>
            <a:endParaRPr lang="cs-CZ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38145"/>
            <a:ext cx="9147795" cy="213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46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Věcné zaměření výzvy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301915"/>
            <a:ext cx="7704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Negativní vymezení - </a:t>
            </a:r>
            <a:r>
              <a:rPr lang="cs-CZ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2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ýzva </a:t>
            </a:r>
            <a:r>
              <a:rPr lang="cs-CZ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není určena </a:t>
            </a:r>
            <a:r>
              <a:rPr lang="cs-CZ" sz="2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</a:t>
            </a: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školy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či školská zařízení, které mají pod jedním RED_IZO dětský domov či dětský domov se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školou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ústavy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uvedené v zákoně č. 109/2002 Sb., o výkonu ústavní výchovy nebo ochranné výchovy ve školských zařízeních a o preventivně výchovné péči ve školských zařízeních, v platném znění, pobytové služby podle zákona č. 108/2006 Sb., o sociálních službách, v platném znění, případně pobytové služby podle zákona č. 359/1999 Sb., o sociálně-právní ochraně dětí, v platném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znění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ěžné školy a školy, které mají pouze třídy zřízení dle </a:t>
            </a:r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podle § 16 odstavce 9 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79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Hlavní podporované aktivity:</a:t>
            </a:r>
          </a:p>
          <a:p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301915"/>
            <a:ext cx="770400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cs-CZ" sz="2200" dirty="0" smtClean="0"/>
              <a:t>stavby</a:t>
            </a:r>
            <a:r>
              <a:rPr lang="cs-CZ" sz="2200" dirty="0"/>
              <a:t>, přístavby, nástavby a stavební práce spojené s budováním či modernizací infrastruktury škol a školských zařízení (včetně vybudování přípojky pro přivedení inženýrských sítí);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cs-CZ" sz="2200" dirty="0"/>
              <a:t>rekonstrukce a stavební úpravy pro zajištění bezbariérovosti škol a školských zařízení;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cs-CZ" sz="2200" dirty="0"/>
              <a:t>nákup nemovitosti;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200" dirty="0"/>
              <a:t>pořízení </a:t>
            </a:r>
            <a:r>
              <a:rPr lang="cs-CZ" sz="2200" dirty="0" smtClean="0"/>
              <a:t>vybavení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hlavní aktivitu projektu musí být vynaloženo minimálně 85 % celkových způsobilých výdajů projektu</a:t>
            </a:r>
            <a:r>
              <a:rPr lang="cs-CZ" sz="22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vedlejší aktivity projektu může být vynaloženo maximálně 15 % celkových způsobilých výdajů projektu.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84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Vedlejší podporované aktivity: 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181995"/>
            <a:ext cx="7704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cs-CZ" sz="2200" dirty="0" smtClean="0"/>
              <a:t>demolice </a:t>
            </a:r>
            <a:r>
              <a:rPr lang="cs-CZ" sz="2200" dirty="0"/>
              <a:t>související s realizací projektu,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cs-CZ" sz="2200" dirty="0"/>
              <a:t>projektová dokumentace, </a:t>
            </a:r>
            <a:r>
              <a:rPr lang="cs-CZ" sz="2200" dirty="0" smtClean="0"/>
              <a:t>EIA,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cs-CZ" sz="2200" dirty="0"/>
              <a:t>zabezpečení výstavby (technický dozor investora, BOZP, autorský dozor),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cs-CZ" sz="2200" dirty="0" smtClean="0"/>
              <a:t>pořízení </a:t>
            </a:r>
            <a:r>
              <a:rPr lang="cs-CZ" sz="2200" dirty="0"/>
              <a:t>služeb bezprostředně související s </a:t>
            </a:r>
            <a:r>
              <a:rPr lang="cs-CZ" sz="2200" dirty="0" smtClean="0"/>
              <a:t>realizací </a:t>
            </a:r>
            <a:r>
              <a:rPr lang="cs-CZ" sz="2200" dirty="0"/>
              <a:t>projektu </a:t>
            </a:r>
            <a:r>
              <a:rPr lang="cs-CZ" sz="2200" dirty="0" smtClean="0"/>
              <a:t>(zadávací </a:t>
            </a:r>
            <a:r>
              <a:rPr lang="cs-CZ" sz="2200" dirty="0"/>
              <a:t>a </a:t>
            </a:r>
            <a:r>
              <a:rPr lang="cs-CZ" sz="2200" dirty="0" smtClean="0"/>
              <a:t>výběrová </a:t>
            </a:r>
            <a:r>
              <a:rPr lang="cs-CZ" sz="2200" dirty="0"/>
              <a:t>řízení, </a:t>
            </a:r>
            <a:r>
              <a:rPr lang="cs-CZ" sz="2200" dirty="0" smtClean="0"/>
              <a:t>zpracování SP),</a:t>
            </a:r>
            <a:endParaRPr lang="cs-CZ" sz="22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cs-CZ" sz="2200" dirty="0"/>
              <a:t>nákup osobního automobilu pro potřeby ŠPZ k zajištění poradenských služeb a vzdělávání pro děti/žáky vzdělávané v souladu s § 42 školského zákona mimo prostory školy,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cs-CZ" sz="2200" dirty="0"/>
              <a:t>vybudování parkovacího místa či garáže pro osobní automobil pořízený z dotace projektu v areálu ŠPZ,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cs-CZ" sz="2200" dirty="0"/>
              <a:t>vybavení pro rehabilitační, smyslové/</a:t>
            </a:r>
            <a:r>
              <a:rPr lang="cs-CZ" sz="2200" dirty="0" err="1"/>
              <a:t>multismyslové</a:t>
            </a:r>
            <a:r>
              <a:rPr lang="cs-CZ" sz="2200" dirty="0"/>
              <a:t> a relaxační místnosti,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cs-CZ" sz="2200" dirty="0"/>
              <a:t>povinná publicita (podle kap. 13 Obecných pravidel).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1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Způsobilé výdaje na hlavní aktivity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216831"/>
            <a:ext cx="7704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cs-CZ" sz="2200" dirty="0" smtClean="0"/>
              <a:t>Stavby</a:t>
            </a:r>
          </a:p>
          <a:p>
            <a:pPr lvl="0"/>
            <a:r>
              <a:rPr lang="cs-CZ" sz="2200" dirty="0" smtClean="0"/>
              <a:t>stavby</a:t>
            </a:r>
            <a:r>
              <a:rPr lang="cs-CZ" sz="2200" dirty="0"/>
              <a:t>, přístavby, nástavby, stavební úpravy a modernizace budov: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200" dirty="0"/>
              <a:t>odborné a terapeutické učebny škol pro aktivizační opatření a tranzitní programy, např.: 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cs-CZ" sz="2200" dirty="0"/>
              <a:t>tréninkové byty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cs-CZ" sz="2200" dirty="0"/>
              <a:t>tréninková pracoviště a dílny pro ergoterapii (vnitřní i venkovní prostory)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cs-CZ" sz="2200" dirty="0"/>
              <a:t>rehabilitační, smyslové/</a:t>
            </a:r>
            <a:r>
              <a:rPr lang="cs-CZ" sz="2200" dirty="0" err="1"/>
              <a:t>multismyslové</a:t>
            </a:r>
            <a:r>
              <a:rPr lang="cs-CZ" sz="2200" dirty="0"/>
              <a:t> a relaxační místnosti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200" dirty="0"/>
              <a:t>školní poradenská pracoviště (dále jen „ŠPP“) včetně zázemí pro poradenské pracovníky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200" dirty="0"/>
              <a:t>školská poradenská zařízení (ŠPZ), tedy pedagogicko-psychologické poradny (PPP) a speciálně pedagogická centra (SPC) za účelem modernizace či rozšiřování kapacit včetně zázemí pro poradenské </a:t>
            </a:r>
            <a:r>
              <a:rPr lang="cs-CZ" sz="2200" dirty="0" smtClean="0"/>
              <a:t>pracovníky</a:t>
            </a:r>
            <a:endParaRPr lang="cs-CZ" sz="2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73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Způsobilé výdaje na hlavní aktivity</a:t>
            </a:r>
          </a:p>
          <a:p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216831"/>
            <a:ext cx="7704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cs-CZ" sz="2200" dirty="0" smtClean="0"/>
              <a:t>Stavby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200" dirty="0"/>
              <a:t>nezbytné zázemí nově vybudovaných či modernizovaných učeben/pracovišť škol a školských zařízení (např. šatny, hygienické zázemí, kabinety, sklady pomůcek, úklidové komory)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200" dirty="0"/>
              <a:t>chodby, vstupní a spojovací prostory nezbytné pro propojení nově vybudovaných </a:t>
            </a:r>
            <a:r>
              <a:rPr lang="cs-CZ" sz="2200" dirty="0" smtClean="0"/>
              <a:t>prostor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cs-CZ" sz="2200" dirty="0" smtClean="0"/>
              <a:t>stavby </a:t>
            </a:r>
            <a:r>
              <a:rPr lang="cs-CZ" sz="2200" dirty="0"/>
              <a:t>a stavební úpravy objektu dle vyhlášky č. 398/2009 Sb. související s podporou sociální inkluze v celé budově (např. zajištění bezbariérového přístupu),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cs-CZ" sz="2200" dirty="0"/>
              <a:t>budování a modernizace související inženýrské sítě (vodovod, kanalizace, plyn, elektrické vedení) v rámci stavby, která je součástí projektu a projektové dokumentace </a:t>
            </a:r>
            <a:r>
              <a:rPr lang="cs-CZ" sz="2200" dirty="0" smtClean="0"/>
              <a:t>stavby.</a:t>
            </a:r>
            <a:endParaRPr lang="cs-CZ" dirty="0" smtClean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56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Role MMR a CRR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591220"/>
            <a:ext cx="7704000" cy="4916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>
              <a:lnSpc>
                <a:spcPct val="150000"/>
              </a:lnSpc>
            </a:pPr>
            <a:r>
              <a:rPr lang="cs-CZ" sz="1900" b="1" dirty="0">
                <a:solidFill>
                  <a:prstClr val="black"/>
                </a:solidFill>
                <a:latin typeface="Arial"/>
              </a:rPr>
              <a:t>Ministerstvo pro místní rozvoj České republiky</a:t>
            </a:r>
          </a:p>
          <a:p>
            <a:pPr lvl="0" defTabSz="914400">
              <a:lnSpc>
                <a:spcPct val="150000"/>
              </a:lnSpc>
            </a:pPr>
            <a:r>
              <a:rPr lang="cs-CZ" sz="1900" dirty="0">
                <a:solidFill>
                  <a:prstClr val="black"/>
                </a:solidFill>
                <a:latin typeface="Arial"/>
              </a:rPr>
              <a:t>= Řídicí orgán IROP (ŘO IROP)</a:t>
            </a:r>
          </a:p>
          <a:p>
            <a:pPr lvl="0" defTabSz="9144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900" dirty="0" smtClean="0">
                <a:solidFill>
                  <a:prstClr val="black"/>
                </a:solidFill>
                <a:latin typeface="Arial"/>
              </a:rPr>
              <a:t> řízení </a:t>
            </a:r>
            <a:r>
              <a:rPr lang="cs-CZ" sz="1900" dirty="0">
                <a:solidFill>
                  <a:prstClr val="black"/>
                </a:solidFill>
                <a:latin typeface="Arial"/>
              </a:rPr>
              <a:t>programu</a:t>
            </a:r>
          </a:p>
          <a:p>
            <a:pPr lvl="0" defTabSz="9144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900" dirty="0" smtClean="0">
                <a:solidFill>
                  <a:prstClr val="black"/>
                </a:solidFill>
                <a:latin typeface="Arial"/>
              </a:rPr>
              <a:t> příprava </a:t>
            </a:r>
            <a:r>
              <a:rPr lang="cs-CZ" sz="1900" dirty="0">
                <a:solidFill>
                  <a:prstClr val="black"/>
                </a:solidFill>
                <a:latin typeface="Arial"/>
              </a:rPr>
              <a:t>výzev a pravidel pro žadatele a příjemce, </a:t>
            </a:r>
          </a:p>
          <a:p>
            <a:pPr lvl="0" defTabSz="9144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900" dirty="0" smtClean="0">
                <a:solidFill>
                  <a:prstClr val="black"/>
                </a:solidFill>
                <a:latin typeface="Arial"/>
              </a:rPr>
              <a:t> poskytovatel </a:t>
            </a:r>
            <a:r>
              <a:rPr lang="cs-CZ" sz="1900" dirty="0">
                <a:solidFill>
                  <a:prstClr val="black"/>
                </a:solidFill>
                <a:latin typeface="Arial"/>
              </a:rPr>
              <a:t>dotace </a:t>
            </a:r>
          </a:p>
          <a:p>
            <a:pPr lvl="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900" dirty="0">
              <a:solidFill>
                <a:prstClr val="black"/>
              </a:solidFill>
              <a:latin typeface="Arial"/>
            </a:endParaRPr>
          </a:p>
          <a:p>
            <a:pPr lvl="0" algn="just" defTabSz="914400" eaLnBrk="0" fontAlgn="base" hangingPunct="0">
              <a:lnSpc>
                <a:spcPct val="150000"/>
              </a:lnSpc>
              <a:spcAft>
                <a:spcPct val="0"/>
              </a:spcAft>
            </a:pPr>
            <a:r>
              <a:rPr lang="cs-CZ" sz="1900" b="1" dirty="0">
                <a:solidFill>
                  <a:prstClr val="black"/>
                </a:solidFill>
                <a:latin typeface="Arial"/>
              </a:rPr>
              <a:t>Centrum pro regionální rozvoj České republiky</a:t>
            </a:r>
          </a:p>
          <a:p>
            <a:pPr lvl="0" algn="just" defTabSz="914400" eaLnBrk="0" fontAlgn="base" hangingPunct="0">
              <a:lnSpc>
                <a:spcPct val="150000"/>
              </a:lnSpc>
              <a:spcAft>
                <a:spcPct val="0"/>
              </a:spcAft>
            </a:pPr>
            <a:r>
              <a:rPr lang="cs-CZ" sz="1900" dirty="0">
                <a:solidFill>
                  <a:prstClr val="black"/>
                </a:solidFill>
                <a:latin typeface="Arial"/>
              </a:rPr>
              <a:t>= zprostředkující subjekt pro IROP</a:t>
            </a:r>
          </a:p>
          <a:p>
            <a:pPr lvl="0" algn="just" defTabSz="914400" eaLnBrk="0" fontAlgn="base" hangingPunct="0">
              <a:lnSpc>
                <a:spcPct val="150000"/>
              </a:lnSpc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cs-CZ" sz="1900" dirty="0" smtClean="0">
                <a:solidFill>
                  <a:prstClr val="black"/>
                </a:solidFill>
                <a:latin typeface="Arial"/>
              </a:rPr>
              <a:t> konzultace</a:t>
            </a:r>
            <a:r>
              <a:rPr lang="cs-CZ" sz="1900" dirty="0">
                <a:solidFill>
                  <a:prstClr val="black"/>
                </a:solidFill>
                <a:latin typeface="Arial"/>
              </a:rPr>
              <a:t>, příjem a hodnocení žádostí o podporu, kontroly projektů, kontroly žádostí o platbu, administrace změn, zpracování podkladů pro certifikaci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11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Způsobilé výdaje na hlavní aktivity</a:t>
            </a:r>
          </a:p>
          <a:p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216831"/>
            <a:ext cx="7704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cs-CZ" sz="2200" dirty="0" smtClean="0"/>
              <a:t>Pořízení </a:t>
            </a:r>
            <a:r>
              <a:rPr lang="cs-CZ" sz="2200" dirty="0"/>
              <a:t>nemovitosti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cs-CZ" sz="2200" dirty="0"/>
              <a:t>nákup pozemku (celého, nebo jeho části) určeného pro výstavbu nové stavby, která bude sloužit škole či školskému zařízení,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cs-CZ" sz="2200" dirty="0"/>
              <a:t>nákup stavby (celé nebo její části), která bude sloužit škole či školskému zařízení, včetně pozemku, jehož je součástí</a:t>
            </a:r>
            <a:r>
              <a:rPr lang="cs-CZ" sz="2200" dirty="0" smtClean="0"/>
              <a:t>.</a:t>
            </a:r>
          </a:p>
          <a:p>
            <a:pPr lvl="0"/>
            <a:endParaRPr lang="cs-CZ" sz="2200" dirty="0"/>
          </a:p>
          <a:p>
            <a:pPr marL="342900" lvl="0" indent="-342900">
              <a:buFontTx/>
              <a:buChar char="-"/>
            </a:pPr>
            <a:r>
              <a:rPr lang="cs-CZ" sz="2200" dirty="0" smtClean="0"/>
              <a:t>limit 10 % CZV</a:t>
            </a:r>
          </a:p>
          <a:p>
            <a:pPr marL="342900" lvl="0" indent="-342900">
              <a:buFontTx/>
              <a:buChar char="-"/>
            </a:pPr>
            <a:r>
              <a:rPr lang="cs-CZ" sz="2200" dirty="0" smtClean="0"/>
              <a:t>pokud je budova oceněna zvlášť, nespadá do limitu 10 % CZV </a:t>
            </a:r>
          </a:p>
          <a:p>
            <a:pPr marL="342900" lvl="0" indent="-342900">
              <a:buFontTx/>
              <a:buChar char="-"/>
            </a:pPr>
            <a:endParaRPr lang="cs-CZ" sz="2200" dirty="0"/>
          </a:p>
          <a:p>
            <a:pPr lvl="0"/>
            <a:endParaRPr lang="cs-CZ" dirty="0" smtClean="0"/>
          </a:p>
          <a:p>
            <a:pPr lvl="0"/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92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Způsobilé výdaje na hlavní aktivity</a:t>
            </a:r>
          </a:p>
          <a:p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208122"/>
            <a:ext cx="77040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cs-CZ" sz="2200" dirty="0" smtClean="0"/>
              <a:t>Pořízení </a:t>
            </a:r>
            <a:r>
              <a:rPr lang="cs-CZ" sz="2200" dirty="0"/>
              <a:t>vybavení (vybavení budov, učeben, pracovišť,  </a:t>
            </a:r>
            <a:r>
              <a:rPr lang="cs-CZ" sz="2200" dirty="0" smtClean="0"/>
              <a:t>  vnitřních </a:t>
            </a:r>
            <a:r>
              <a:rPr lang="cs-CZ" sz="2200" dirty="0"/>
              <a:t>i venkovních výukových prostor řešených ve stavební části projektu)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cs-CZ" sz="2200" dirty="0" smtClean="0"/>
              <a:t>vybavení </a:t>
            </a:r>
            <a:r>
              <a:rPr lang="cs-CZ" sz="2200" dirty="0"/>
              <a:t>tréninkového bytu (umyvadlo, sprcha nebo vana, WC, kuchyňská linka, varná deska a trouba),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cs-CZ" sz="2200" dirty="0" smtClean="0"/>
              <a:t>vybavení </a:t>
            </a:r>
            <a:r>
              <a:rPr lang="cs-CZ" sz="2200" dirty="0"/>
              <a:t>a nábytek tréninkového pracoviště či dílny pro ergoterapii, ŠPP, včetně zázemí,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cs-CZ" sz="2200" dirty="0" smtClean="0"/>
              <a:t>vybavení </a:t>
            </a:r>
            <a:r>
              <a:rPr lang="cs-CZ" sz="2200" dirty="0"/>
              <a:t>a nábytek pro ŠPZ či ŠPP (do modernizovaných či rozšířených kapacit), včetně zázemí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cs-CZ" sz="2200" dirty="0" smtClean="0"/>
              <a:t>nábytek </a:t>
            </a:r>
            <a:r>
              <a:rPr lang="cs-CZ" sz="2200" dirty="0"/>
              <a:t>do nově vybudovaných či rekonstruovaných chodeb, vstupních a spojovacích prostor</a:t>
            </a:r>
            <a:r>
              <a:rPr lang="cs-CZ" sz="2200" dirty="0" smtClean="0"/>
              <a:t>.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cs-CZ" sz="2200" dirty="0" smtClean="0"/>
              <a:t>DPH</a:t>
            </a:r>
            <a:endParaRPr lang="cs-CZ" sz="2200" dirty="0"/>
          </a:p>
          <a:p>
            <a:pPr marL="285750" lvl="0" indent="-285750">
              <a:buFont typeface="Wingdings" panose="05000000000000000000" pitchFamily="2" charset="2"/>
              <a:buChar char="§"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04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Způsobilé výdaje na vedlejší aktivity</a:t>
            </a:r>
          </a:p>
          <a:p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216831"/>
            <a:ext cx="77040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cs-CZ" sz="2200" dirty="0" smtClean="0"/>
              <a:t>demolice </a:t>
            </a:r>
            <a:r>
              <a:rPr lang="cs-CZ" sz="2200" dirty="0"/>
              <a:t>budov v areálu školy, školského zařízení, jejichž odstranění souvisí s realizací projektu, 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cs-CZ" sz="2200" dirty="0"/>
              <a:t>zabezpečení výstavby (technický dozor investora, BOZP, autorský dozor),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cs-CZ" sz="2200" dirty="0"/>
              <a:t>projektová dokumentace stavby, EIA, 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cs-CZ" sz="2200" dirty="0"/>
              <a:t>pořízení služeb bezprostředně souvisejících s realizací projektu (příprava a realizace zadávacích a výběrových řízení, zpracování studie proveditelnosti),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cs-CZ" sz="2200" dirty="0"/>
              <a:t>nákup služeb, které jsou součástí pořízení dlouhodobého hmotného a nehmotného majetku, nejsou-li tyto služby součástí pořizovací ceny vybavení,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11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Způsobilé výdaje na vedlejší aktivity</a:t>
            </a:r>
          </a:p>
          <a:p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216831"/>
            <a:ext cx="7704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cs-CZ" sz="2200" b="1" dirty="0" smtClean="0"/>
              <a:t>nákup osobního automobilu pro potřeby ŠPZ</a:t>
            </a:r>
            <a:r>
              <a:rPr lang="cs-CZ" sz="2200" dirty="0" smtClean="0"/>
              <a:t>, pro zajištění terénních služeb a pro zajištění speciálně pedagogické péče pro děti a žáky imobilní a vzdělávající se dle individuálního vzdělávacího plánu v domácích podmínkách,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cs-CZ" sz="2200" dirty="0" smtClean="0"/>
              <a:t>vybudování parkovacího místa či garáže pro osobní automobil pořízený z dotace projektu v areálu ŠPZ,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cs-CZ" sz="2200" b="1" dirty="0" smtClean="0"/>
              <a:t>vybavení a nábytek pro rehabilitační, smyslové/</a:t>
            </a:r>
            <a:r>
              <a:rPr lang="cs-CZ" sz="2200" b="1" dirty="0" err="1" smtClean="0"/>
              <a:t>multismyslové</a:t>
            </a:r>
            <a:r>
              <a:rPr lang="cs-CZ" sz="2200" b="1" dirty="0" smtClean="0"/>
              <a:t> a relaxační místnosti,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cs-CZ" sz="2200" dirty="0" smtClean="0"/>
              <a:t>povinná publicita (viz kap. 13 Obecných pravidel),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cs-CZ" sz="2200" dirty="0" smtClean="0"/>
              <a:t>DPH</a:t>
            </a:r>
            <a:endParaRPr lang="cs-CZ" sz="2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27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ezpůsobilé výdaje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208122"/>
            <a:ext cx="7704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cs-CZ" sz="2200" dirty="0"/>
              <a:t>výdaje na vybavení uvedené v příloze č. 8 Přehled výdajů dle vyhlášky č. 27/2016 Sb.,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cs-CZ" sz="2200" dirty="0"/>
              <a:t>výdaje na nákup nemovitostí mezi spojenými osobami vymezenými v § 23 odst. 7 zákona o dani z příjmu, v platném znění,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cs-CZ" sz="2200" dirty="0"/>
              <a:t>výdaje na nákup nemovitostí nad cenu zjištěnou znaleckým posudkem,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cs-CZ" sz="2200" dirty="0"/>
              <a:t>výdaje na nákup pozemku nad stanovený limit 10 % celkových způsobilých výdajů,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cs-CZ" sz="2200" dirty="0"/>
              <a:t>výdaje na nákup stavby určené k demolici,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cs-CZ" sz="2200" dirty="0"/>
              <a:t>výdaje na nákup pozemku a stavby určené k demolici, pokud nejsou vykázány odděleně</a:t>
            </a:r>
            <a:r>
              <a:rPr lang="cs-CZ" sz="2200" dirty="0" smtClean="0"/>
              <a:t>,</a:t>
            </a:r>
            <a:endParaRPr lang="cs-CZ" sz="2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54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ezpůsobilé výdaje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208122"/>
            <a:ext cx="77040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cs-CZ" sz="2200" dirty="0" smtClean="0"/>
              <a:t>automobil </a:t>
            </a:r>
            <a:r>
              <a:rPr lang="cs-CZ" sz="2200" dirty="0"/>
              <a:t>pro jiné účely, než jsou potřeby ŠPZ, pro zajištění terénních služeb a pro zajištění speciálně pedagogické péče pro děti a žáky imobilní a vzdělávající se dle individuálního vzdělávacího plánu v domácích podmínkách,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cs-CZ" sz="2200" dirty="0" err="1"/>
              <a:t>schodolez</a:t>
            </a:r>
            <a:r>
              <a:rPr lang="cs-CZ" sz="2200" dirty="0"/>
              <a:t>,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cs-CZ" sz="2200" dirty="0"/>
              <a:t>herní prvky,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cs-CZ" sz="2200" dirty="0"/>
              <a:t>garáže, parkoviště a parkovací místa (mimo pro vozidlo pořízené v rámci projektu),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cs-CZ" sz="2200" dirty="0"/>
              <a:t>zeleň a úprava venkovního prostranství včetně venkovního mobiliáře a oplocení,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cs-CZ" sz="2200" dirty="0"/>
              <a:t>pořízení bezpečnostních prvků a zařízení u vstupu do budovy (např. elektronické zabezpečení vstupu do budovy),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cs-CZ" sz="2200" dirty="0"/>
              <a:t>ostatní vybavení tréninkového bytu nad rámec způsobilých výdajů (tj. nad rámec umyvadlo, sprcha nebo vana, WC, kuchyňská linka, varná deska a trouba</a:t>
            </a:r>
            <a:r>
              <a:rPr lang="cs-CZ" sz="2200" dirty="0" smtClean="0"/>
              <a:t>),</a:t>
            </a:r>
            <a:endParaRPr lang="cs-CZ" sz="2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49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ezpůsobilé výdaje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208122"/>
            <a:ext cx="770400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cs-CZ" sz="2200" dirty="0" smtClean="0"/>
              <a:t>mobilní učebny, 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cs-CZ" sz="2200" dirty="0" smtClean="0"/>
              <a:t>konektivita,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cs-CZ" sz="2200" dirty="0" smtClean="0"/>
              <a:t>výdaje na výstavbu/rekonstrukce a vybavení škol a školních budov bez vazby na hlavní aktivity projektu (např. rekonstrukce a vybavení stávající kmenové učebny, sborovna, zázemí pro administrativní a řídící pracovníky),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cs-CZ" sz="2200" dirty="0" smtClean="0"/>
              <a:t>výdaje na výstavbu/rekonstrukci a vybavení kuchyně či jídelny určené k stravování žáků,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cs-CZ" sz="2200" dirty="0" smtClean="0"/>
              <a:t>výdaje na výstavbu/rekonstrukci tělocvičny,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cs-CZ" sz="2200" dirty="0" smtClean="0"/>
              <a:t>výdaje na výstavbu/rekonstrukci dopravních a víceúčelových sportovních hřišť, bazénů,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cs-CZ" sz="2200" dirty="0" smtClean="0"/>
              <a:t>…..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endParaRPr lang="cs-CZ" sz="2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1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Indikátory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208122"/>
            <a:ext cx="77040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b="1" u="sng" dirty="0"/>
              <a:t>Indikátory </a:t>
            </a:r>
            <a:r>
              <a:rPr lang="cs-CZ" sz="2200" b="1" u="sng" dirty="0" smtClean="0"/>
              <a:t>výstupu</a:t>
            </a:r>
          </a:p>
          <a:p>
            <a:endParaRPr lang="cs-CZ" sz="2200" dirty="0"/>
          </a:p>
          <a:p>
            <a:r>
              <a:rPr lang="cs-CZ" sz="2200" b="1" dirty="0"/>
              <a:t>5 00 01 - Kapacita podporovaných zařízení péče o děti nebo vzdělávacích zařízení</a:t>
            </a:r>
            <a:endParaRPr lang="cs-CZ" sz="2200" dirty="0"/>
          </a:p>
          <a:p>
            <a:endParaRPr lang="cs-CZ" sz="2200" dirty="0"/>
          </a:p>
          <a:p>
            <a:r>
              <a:rPr lang="cs-CZ" sz="2200" b="1" dirty="0"/>
              <a:t>5 00 00 - Počet podpořených  vzdělávacích </a:t>
            </a:r>
            <a:r>
              <a:rPr lang="cs-CZ" sz="2200" b="1" dirty="0" smtClean="0"/>
              <a:t>zařízení</a:t>
            </a:r>
          </a:p>
          <a:p>
            <a:endParaRPr lang="cs-CZ" sz="2200" dirty="0"/>
          </a:p>
          <a:p>
            <a:r>
              <a:rPr lang="cs-CZ" sz="2200" b="1" dirty="0" smtClean="0"/>
              <a:t>Povinné </a:t>
            </a:r>
            <a:r>
              <a:rPr lang="cs-CZ" sz="2200" b="1" dirty="0"/>
              <a:t>k výběru a k naplnění pro všechny projekty výzvy</a:t>
            </a:r>
            <a:r>
              <a:rPr lang="cs-CZ" sz="2200" dirty="0"/>
              <a:t>. Žadatel v žádosti o podporu vyplňuje cílovou hodnotu a datum, ke kterému se zavazuje ji naplnit. K naplnění cílové hodnoty indikátoru musí dojít nejpozději k datu ukončení realizace projektu.</a:t>
            </a:r>
          </a:p>
          <a:p>
            <a:pPr lvl="0"/>
            <a:endParaRPr lang="cs-CZ" sz="2200" dirty="0" smtClean="0"/>
          </a:p>
          <a:p>
            <a:pPr lvl="0"/>
            <a:r>
              <a:rPr lang="cs-CZ" sz="2200" dirty="0" smtClean="0"/>
              <a:t>- příloha č. 2 Pravidel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endParaRPr lang="cs-CZ" sz="2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5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Povinné přílohy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208122"/>
            <a:ext cx="77040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/>
              <a:t>1.	Plná moc</a:t>
            </a:r>
          </a:p>
          <a:p>
            <a:r>
              <a:rPr lang="cs-CZ" sz="2200" dirty="0"/>
              <a:t>2.	Zadávací a výběrová řízení</a:t>
            </a:r>
          </a:p>
          <a:p>
            <a:r>
              <a:rPr lang="cs-CZ" sz="2200" dirty="0"/>
              <a:t>3.	Doklady o právní subjektivitě žadatele</a:t>
            </a:r>
          </a:p>
          <a:p>
            <a:r>
              <a:rPr lang="cs-CZ" sz="2200" b="1" dirty="0"/>
              <a:t>4.	Studie proveditelnosti</a:t>
            </a:r>
          </a:p>
          <a:p>
            <a:r>
              <a:rPr lang="cs-CZ" sz="2200" dirty="0"/>
              <a:t>5.	Doklad o prokázání právních vztahů k majetku, který je předmětem projektu</a:t>
            </a:r>
          </a:p>
          <a:p>
            <a:r>
              <a:rPr lang="cs-CZ" sz="2200" dirty="0"/>
              <a:t>6.	Územní rozhodnutí nebo územní souhlas nebo veřejnoprávní smlouva nahrazující územní řízení</a:t>
            </a:r>
          </a:p>
          <a:p>
            <a:r>
              <a:rPr lang="cs-CZ" sz="2200" dirty="0"/>
              <a:t>7.	Žádost o stavební povolení nebo ohlášení, případně stavební povolení nebo souhlas s provedením ohlášeného stavebního záměru nebo veřejnoprávní smlouva nahrazující stavební povolení</a:t>
            </a:r>
          </a:p>
          <a:p>
            <a:r>
              <a:rPr lang="cs-CZ" sz="2200" dirty="0"/>
              <a:t>8.	Projektová dokumentace pro vydání stavebního povolení nebo pro ohlášení stavby</a:t>
            </a:r>
          </a:p>
          <a:p>
            <a:r>
              <a:rPr lang="cs-CZ" sz="2200" dirty="0"/>
              <a:t>9.	Položkový rozpočet stavby</a:t>
            </a:r>
          </a:p>
          <a:p>
            <a:endParaRPr lang="cs-CZ" sz="2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21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Povinné přílohy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208122"/>
            <a:ext cx="7704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 smtClean="0"/>
              <a:t>10</a:t>
            </a:r>
            <a:r>
              <a:rPr lang="cs-CZ" sz="2200" dirty="0"/>
              <a:t>.	</a:t>
            </a:r>
            <a:r>
              <a:rPr lang="cs-CZ" sz="2200" b="1" dirty="0"/>
              <a:t>Výpis z Rejstříku škol a školských zařízení</a:t>
            </a:r>
          </a:p>
          <a:p>
            <a:r>
              <a:rPr lang="cs-CZ" sz="2200" dirty="0"/>
              <a:t>11.	Výpočet čistých jiných peněžních příjmů</a:t>
            </a:r>
          </a:p>
          <a:p>
            <a:pPr marL="457200" indent="-457200">
              <a:buAutoNum type="arabicPeriod" startAt="12"/>
            </a:pPr>
            <a:r>
              <a:rPr lang="cs-CZ" sz="2200" b="1" dirty="0" smtClean="0"/>
              <a:t>Zřizovací </a:t>
            </a:r>
            <a:r>
              <a:rPr lang="cs-CZ" sz="2200" b="1" dirty="0"/>
              <a:t>či zakládací listina školy či školského poradenského </a:t>
            </a:r>
            <a:r>
              <a:rPr lang="cs-CZ" sz="2200" b="1" dirty="0" smtClean="0"/>
              <a:t>zařízení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i="1" dirty="0" smtClean="0"/>
              <a:t>	Žadatel </a:t>
            </a:r>
            <a:r>
              <a:rPr lang="cs-CZ" sz="2200" i="1" dirty="0"/>
              <a:t>doloží zřizovací či zakládací listinu školy či školského </a:t>
            </a:r>
            <a:r>
              <a:rPr lang="cs-CZ" sz="2200" i="1" dirty="0" smtClean="0"/>
              <a:t>	zařízení </a:t>
            </a:r>
            <a:r>
              <a:rPr lang="cs-CZ" sz="2200" i="1" dirty="0"/>
              <a:t>a označí pasáž, ze které bude patrné, zda se jedná o </a:t>
            </a:r>
            <a:r>
              <a:rPr lang="cs-CZ" sz="2200" i="1" dirty="0" smtClean="0"/>
              <a:t>	školu </a:t>
            </a:r>
            <a:r>
              <a:rPr lang="cs-CZ" sz="2200" i="1" dirty="0"/>
              <a:t>podle § 16 odstavce 9 a § 48 zákona č. 561/2004 Sb., v </a:t>
            </a:r>
            <a:r>
              <a:rPr lang="cs-CZ" sz="2200" i="1" dirty="0" smtClean="0"/>
              <a:t>	platném </a:t>
            </a:r>
            <a:r>
              <a:rPr lang="cs-CZ" sz="2200" i="1" dirty="0"/>
              <a:t>znění, či o školské poradenské zařízení (ŠPZ). </a:t>
            </a:r>
            <a:r>
              <a:rPr lang="cs-CZ" sz="2200" i="1" dirty="0" smtClean="0"/>
              <a:t>	V</a:t>
            </a:r>
            <a:r>
              <a:rPr lang="cs-CZ" sz="2200" i="1" dirty="0"/>
              <a:t> případě, že je předmětem projektu více škol, školských </a:t>
            </a:r>
            <a:r>
              <a:rPr lang="cs-CZ" sz="2200" i="1" dirty="0" smtClean="0"/>
              <a:t>	zařízení</a:t>
            </a:r>
            <a:r>
              <a:rPr lang="cs-CZ" sz="2200" i="1" dirty="0"/>
              <a:t>, je nutné doložit listinu za všechny subjekty. </a:t>
            </a:r>
            <a:endParaRPr lang="cs-CZ" sz="2200" b="1" dirty="0"/>
          </a:p>
          <a:p>
            <a:r>
              <a:rPr lang="cs-CZ" sz="2200" dirty="0"/>
              <a:t>13.	Čestné prohlášení o skutečném majiteli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endParaRPr lang="cs-CZ" sz="2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08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Pravidla pro žadatele a příjemce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774100"/>
            <a:ext cx="7704000" cy="3801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lvl="1" defTabSz="914400">
              <a:spcAft>
                <a:spcPts val="600"/>
              </a:spcAft>
              <a:defRPr/>
            </a:pPr>
            <a:r>
              <a:rPr lang="cs-CZ" sz="2400" b="1" dirty="0">
                <a:solidFill>
                  <a:prstClr val="black"/>
                </a:solidFill>
                <a:latin typeface="Arial"/>
                <a:cs typeface="Arial" charset="0"/>
              </a:rPr>
              <a:t>Obecná pravidla</a:t>
            </a:r>
          </a:p>
          <a:p>
            <a:pPr marL="400050" lvl="1" defTabSz="914400">
              <a:spcAft>
                <a:spcPts val="600"/>
              </a:spcAft>
              <a:defRPr/>
            </a:pPr>
            <a:r>
              <a:rPr lang="cs-CZ" sz="2400" i="1" dirty="0">
                <a:solidFill>
                  <a:prstClr val="black"/>
                </a:solidFill>
                <a:latin typeface="Arial"/>
                <a:cs typeface="Arial" charset="0"/>
              </a:rPr>
              <a:t>(závazná pro všechny specifické cíle a výzvy)</a:t>
            </a:r>
            <a:endParaRPr lang="cs-CZ" sz="2400" i="1" u="sng" dirty="0">
              <a:solidFill>
                <a:prstClr val="black"/>
              </a:solidFill>
              <a:latin typeface="Arial"/>
              <a:cs typeface="Arial" charset="0"/>
            </a:endParaRPr>
          </a:p>
          <a:p>
            <a:pPr lvl="1" defTabSz="914400">
              <a:defRPr/>
            </a:pPr>
            <a:r>
              <a:rPr lang="cs-CZ" sz="2400" dirty="0" smtClean="0">
                <a:solidFill>
                  <a:prstClr val="black"/>
                </a:solidFill>
                <a:latin typeface="Arial"/>
                <a:hlinkClick r:id="rId2"/>
              </a:rPr>
              <a:t>www.irop.mmr.cz</a:t>
            </a:r>
            <a:endParaRPr lang="cs-CZ" sz="2400" dirty="0" smtClean="0">
              <a:solidFill>
                <a:prstClr val="black"/>
              </a:solidFill>
              <a:latin typeface="Arial"/>
            </a:endParaRPr>
          </a:p>
          <a:p>
            <a:pPr lvl="1" defTabSz="914400">
              <a:defRPr/>
            </a:pPr>
            <a:endParaRPr lang="cs-CZ" sz="2400" dirty="0">
              <a:solidFill>
                <a:prstClr val="black"/>
              </a:solidFill>
              <a:latin typeface="Arial"/>
            </a:endParaRPr>
          </a:p>
          <a:p>
            <a:pPr marL="400050" lvl="1" defTabSz="914400">
              <a:spcAft>
                <a:spcPts val="600"/>
              </a:spcAft>
              <a:defRPr/>
            </a:pPr>
            <a:r>
              <a:rPr lang="cs-CZ" sz="2400" b="1" dirty="0">
                <a:solidFill>
                  <a:prstClr val="black"/>
                </a:solidFill>
                <a:latin typeface="Arial"/>
                <a:cs typeface="Arial" charset="0"/>
              </a:rPr>
              <a:t>Specifická pravidla</a:t>
            </a:r>
          </a:p>
          <a:p>
            <a:pPr marL="400050" lvl="1" defTabSz="914400">
              <a:spcAft>
                <a:spcPts val="600"/>
              </a:spcAft>
              <a:defRPr/>
            </a:pPr>
            <a:r>
              <a:rPr lang="cs-CZ" sz="2400" i="1" dirty="0">
                <a:solidFill>
                  <a:prstClr val="black"/>
                </a:solidFill>
                <a:latin typeface="Arial"/>
                <a:cs typeface="Arial" charset="0"/>
              </a:rPr>
              <a:t>(pro každou výzvu samostatný dokument)</a:t>
            </a:r>
            <a:r>
              <a:rPr lang="cs-CZ" sz="2400" i="1" u="sng" dirty="0">
                <a:solidFill>
                  <a:prstClr val="black"/>
                </a:solidFill>
                <a:latin typeface="Arial"/>
                <a:cs typeface="Arial" charset="0"/>
              </a:rPr>
              <a:t> </a:t>
            </a:r>
          </a:p>
          <a:p>
            <a:pPr marL="400050" lvl="1" defTabSz="914400">
              <a:spcAft>
                <a:spcPts val="600"/>
              </a:spcAft>
              <a:defRPr/>
            </a:pPr>
            <a:r>
              <a:rPr lang="cs-CZ" sz="2400" dirty="0" smtClean="0">
                <a:solidFill>
                  <a:prstClr val="black"/>
                </a:solidFill>
                <a:latin typeface="Arial"/>
                <a:cs typeface="Arial" charset="0"/>
                <a:hlinkClick r:id="rId2"/>
              </a:rPr>
              <a:t>www.irop.mmr.cz</a:t>
            </a:r>
            <a:endParaRPr lang="cs-CZ" sz="2400" dirty="0" smtClean="0">
              <a:solidFill>
                <a:prstClr val="black"/>
              </a:solidFill>
              <a:latin typeface="Arial"/>
              <a:cs typeface="Arial" charset="0"/>
            </a:endParaRPr>
          </a:p>
          <a:p>
            <a:pPr marL="400050" lvl="1" defTabSz="914400">
              <a:spcAft>
                <a:spcPts val="600"/>
              </a:spcAft>
              <a:defRPr/>
            </a:pPr>
            <a:r>
              <a:rPr lang="cs-CZ" sz="2400" dirty="0" smtClean="0">
                <a:solidFill>
                  <a:prstClr val="black"/>
                </a:solidFill>
                <a:latin typeface="Arial"/>
                <a:cs typeface="Arial" charset="0"/>
              </a:rPr>
              <a:t>podporované </a:t>
            </a:r>
            <a:r>
              <a:rPr lang="cs-CZ" sz="2400" dirty="0">
                <a:solidFill>
                  <a:prstClr val="black"/>
                </a:solidFill>
                <a:latin typeface="Arial"/>
                <a:cs typeface="Arial" charset="0"/>
              </a:rPr>
              <a:t>aktivity, způsobilé výdaje, hodnoticí kritéria, povinné přílohy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49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Dotazy…?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471" y="1543507"/>
            <a:ext cx="7414259" cy="513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31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A43E6383-5D61-495C-A034-7F3FD91FB32D}"/>
              </a:ext>
            </a:extLst>
          </p:cNvPr>
          <p:cNvSpPr txBox="1"/>
          <p:nvPr/>
        </p:nvSpPr>
        <p:spPr>
          <a:xfrm>
            <a:off x="0" y="2767280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Děkujeme za pozornost</a:t>
            </a:r>
            <a:endParaRPr lang="cs-CZ" sz="5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799" y="4135831"/>
            <a:ext cx="7085403" cy="80192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56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pPr lvl="0" defTabSz="457200">
              <a:lnSpc>
                <a:spcPct val="100000"/>
              </a:lnSpc>
              <a:spcBef>
                <a:spcPts val="0"/>
              </a:spcBef>
            </a:pPr>
            <a:r>
              <a:rPr lang="it-IT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Pravidla pro žadatele a </a:t>
            </a:r>
            <a:r>
              <a:rPr lang="it-IT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příjemce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4"/>
          <p:cNvGraphicFramePr>
            <a:graphicFrameLocks/>
          </p:cNvGraphicFramePr>
          <p:nvPr>
            <p:extLst/>
          </p:nvPr>
        </p:nvGraphicFramePr>
        <p:xfrm>
          <a:off x="524256" y="1111188"/>
          <a:ext cx="8162544" cy="50657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81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81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8420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Kapitoly</a:t>
                      </a:r>
                      <a:r>
                        <a:rPr lang="cs-CZ" baseline="0" dirty="0" smtClean="0"/>
                        <a:t> Obecných pravidel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Vyhlášení výzvy a předkládání žádostí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Publicita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Hodnocení a výběr projektů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Sankce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Příprava</a:t>
                      </a:r>
                      <a:r>
                        <a:rPr lang="cs-CZ" baseline="0" dirty="0" smtClean="0"/>
                        <a:t> a realizace projektu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Monitorování projektů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Investiční</a:t>
                      </a:r>
                      <a:r>
                        <a:rPr lang="cs-CZ" baseline="0" dirty="0" smtClean="0"/>
                        <a:t> plánování 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Indikátory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Dodatečné stavební práce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Změny v projektu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473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Odstoupení, ukončení realizace projektu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Nesrovnalosti,</a:t>
                      </a:r>
                      <a:r>
                        <a:rPr lang="cs-CZ" baseline="0" dirty="0" smtClean="0"/>
                        <a:t> porušení rozpočtové kázně, porušení právního aktu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Veřejná podpora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Financování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Účetnictví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Příjmy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Způsobilé výdaje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Udržitelnost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Přenesená daňová povinnost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Námitky a stížnosti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Archivace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Kontroly a audity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Vazba</a:t>
                      </a:r>
                      <a:r>
                        <a:rPr lang="cs-CZ" baseline="0" dirty="0" smtClean="0"/>
                        <a:t> na integrované nástroje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Právní a metodický rámec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6" name="Obrázek 5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b="1" cap="all" dirty="0">
                <a:solidFill>
                  <a:srgbClr val="0070C0"/>
                </a:solidFill>
                <a:latin typeface="Myriad Pro"/>
              </a:rPr>
              <a:t/>
            </a:r>
            <a:br>
              <a:rPr lang="cs-CZ" sz="3600" b="1" cap="all" dirty="0">
                <a:solidFill>
                  <a:srgbClr val="0070C0"/>
                </a:solidFill>
                <a:latin typeface="Myriad Pro"/>
              </a:rPr>
            </a:br>
            <a:r>
              <a:rPr lang="cs-CZ" sz="33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IROP 2014 - 2020</a:t>
            </a:r>
            <a:r>
              <a:rPr lang="cs-CZ" sz="3400" b="1" cap="all" dirty="0">
                <a:solidFill>
                  <a:srgbClr val="0070C0"/>
                </a:solidFill>
                <a:latin typeface="Myriad Pro"/>
              </a:rPr>
              <a:t/>
            </a:r>
            <a:br>
              <a:rPr lang="cs-CZ" sz="3400" b="1" cap="all" dirty="0">
                <a:solidFill>
                  <a:srgbClr val="0070C0"/>
                </a:solidFill>
                <a:latin typeface="Myriad Pro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400" dirty="0"/>
              <a:t>Financování z Evropského fondu pro regionální rozvoj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Alokace: 4,64 mld. EUR = 122 mld. Kč 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Kofinancování:  až 85 % z EFRR a 15 % (příjemce + státní rozpočet – podle Pravidel </a:t>
            </a:r>
            <a:r>
              <a:rPr lang="cs-CZ" sz="2400" dirty="0" smtClean="0"/>
              <a:t>spolufinancování)    </a:t>
            </a:r>
          </a:p>
          <a:p>
            <a:pPr>
              <a:lnSpc>
                <a:spcPct val="150000"/>
              </a:lnSpc>
            </a:pPr>
            <a:r>
              <a:rPr lang="cs-CZ" altLang="cs-CZ" sz="2400" dirty="0"/>
              <a:t>Projekty realizované prostřednictvím CLLD</a:t>
            </a:r>
            <a:r>
              <a:rPr lang="cs-CZ" sz="2400" dirty="0"/>
              <a:t>: </a:t>
            </a:r>
            <a:r>
              <a:rPr lang="cs-CZ" altLang="cs-CZ" sz="2400" dirty="0"/>
              <a:t>95 % EFRR </a:t>
            </a:r>
          </a:p>
          <a:p>
            <a:pPr marL="0" lvl="1" indent="0">
              <a:lnSpc>
                <a:spcPct val="150000"/>
              </a:lnSpc>
              <a:spcAft>
                <a:spcPts val="600"/>
              </a:spcAft>
              <a:buNone/>
              <a:defRPr/>
            </a:pPr>
            <a:r>
              <a:rPr lang="cs-CZ" altLang="cs-CZ" dirty="0"/>
              <a:t>	a 5 % příjemce</a:t>
            </a: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56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Průběžný stav IROP k 7</a:t>
            </a: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</a:t>
            </a: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2018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cs-CZ" dirty="0"/>
              <a:t>Vyhlášeno </a:t>
            </a:r>
            <a:r>
              <a:rPr lang="cs-CZ" dirty="0" smtClean="0"/>
              <a:t>86 </a:t>
            </a:r>
            <a:r>
              <a:rPr lang="cs-CZ" dirty="0"/>
              <a:t>výzev v objemu </a:t>
            </a:r>
            <a:r>
              <a:rPr lang="cs-CZ" dirty="0" smtClean="0"/>
              <a:t>cca 126 </a:t>
            </a:r>
            <a:r>
              <a:rPr lang="cs-CZ" dirty="0"/>
              <a:t>mld. </a:t>
            </a:r>
            <a:r>
              <a:rPr lang="cs-CZ" dirty="0" smtClean="0"/>
              <a:t>Kč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cs-CZ" dirty="0" smtClean="0"/>
              <a:t>Předloženo více než 9500 </a:t>
            </a:r>
            <a:r>
              <a:rPr lang="cs-CZ" dirty="0"/>
              <a:t>projektů za cca </a:t>
            </a:r>
            <a:r>
              <a:rPr lang="cs-CZ" dirty="0" smtClean="0"/>
              <a:t>126 </a:t>
            </a:r>
            <a:r>
              <a:rPr lang="cs-CZ" dirty="0"/>
              <a:t>mld. Kč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cs-CZ" dirty="0"/>
              <a:t>Z toho </a:t>
            </a:r>
            <a:r>
              <a:rPr lang="cs-CZ" dirty="0" smtClean="0"/>
              <a:t>v  </a:t>
            </a:r>
            <a:r>
              <a:rPr lang="cs-CZ" dirty="0"/>
              <a:t>„pozitivních“ stavech </a:t>
            </a:r>
            <a:r>
              <a:rPr lang="cs-CZ" dirty="0" smtClean="0"/>
              <a:t>7232 projektů </a:t>
            </a:r>
            <a:r>
              <a:rPr lang="cs-CZ" dirty="0"/>
              <a:t>za cca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99,7 </a:t>
            </a:r>
            <a:r>
              <a:rPr lang="cs-CZ" dirty="0"/>
              <a:t>mld. Kč 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/>
            </a:pPr>
            <a:r>
              <a:rPr lang="cs-CZ" dirty="0"/>
              <a:t>Schváleno k financování </a:t>
            </a:r>
            <a:r>
              <a:rPr lang="cs-CZ" dirty="0" smtClean="0"/>
              <a:t>4983 </a:t>
            </a:r>
            <a:r>
              <a:rPr lang="cs-CZ" dirty="0"/>
              <a:t>projektů za </a:t>
            </a:r>
            <a:r>
              <a:rPr lang="cs-CZ" dirty="0" smtClean="0"/>
              <a:t>72,3 </a:t>
            </a:r>
            <a:r>
              <a:rPr lang="cs-CZ" dirty="0"/>
              <a:t>mld. </a:t>
            </a:r>
            <a:r>
              <a:rPr lang="cs-CZ" dirty="0" smtClean="0"/>
              <a:t>Kč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/>
            </a:pPr>
            <a:r>
              <a:rPr lang="cs-CZ" dirty="0" smtClean="0"/>
              <a:t>Ukončeno 1180 projektů za 8,9 mld. Kč</a:t>
            </a:r>
          </a:p>
          <a:p>
            <a:pPr marL="0" lvl="0" indent="0" algn="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None/>
              <a:defRPr/>
            </a:pPr>
            <a:r>
              <a:rPr lang="cs-CZ" sz="2200" dirty="0" smtClean="0"/>
              <a:t>*částky v EFRR </a:t>
            </a:r>
            <a:r>
              <a:rPr lang="cs-CZ" dirty="0"/>
              <a:t>	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76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Struktura IROP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5552077"/>
              </p:ext>
            </p:extLst>
          </p:nvPr>
        </p:nvGraphicFramePr>
        <p:xfrm>
          <a:off x="457200" y="1660709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Obrázek 5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08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Prioritní osa </a:t>
            </a: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2 - Lidé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1200"/>
              </a:spcBef>
            </a:pPr>
            <a:r>
              <a:rPr lang="cs-CZ" sz="2400" dirty="0"/>
              <a:t>SC 2.1 Zvýšení kvality a dostupnosti služeb vedoucí k sociální inkluzi</a:t>
            </a:r>
          </a:p>
          <a:p>
            <a:pPr algn="just">
              <a:spcBef>
                <a:spcPts val="1800"/>
              </a:spcBef>
            </a:pPr>
            <a:r>
              <a:rPr lang="cs-CZ" sz="2400" dirty="0"/>
              <a:t>SC 2.2 Vznik nových a rozvoj existujících podnikatelských </a:t>
            </a:r>
            <a:r>
              <a:rPr lang="cs-CZ" sz="2400" dirty="0" smtClean="0"/>
              <a:t>aktivit </a:t>
            </a:r>
            <a:r>
              <a:rPr lang="cs-CZ" sz="2400" dirty="0"/>
              <a:t>v oblasti sociálního podnikání</a:t>
            </a:r>
          </a:p>
          <a:p>
            <a:pPr algn="just">
              <a:spcBef>
                <a:spcPts val="1800"/>
              </a:spcBef>
            </a:pPr>
            <a:r>
              <a:rPr lang="cs-CZ" sz="2400" dirty="0"/>
              <a:t>SC 2.3 Rozvoj infrastruktury pro poskytování zdravotních služeb a  péče o zdraví</a:t>
            </a:r>
          </a:p>
          <a:p>
            <a:pPr algn="just">
              <a:spcBef>
                <a:spcPts val="1800"/>
              </a:spcBef>
            </a:pPr>
            <a:r>
              <a:rPr lang="cs-CZ" sz="2400" dirty="0"/>
              <a:t>SC 2.4 Zvýšení kvality a dostupnosti infrastruktury pro vzdělávání a celoživotní učení</a:t>
            </a:r>
          </a:p>
          <a:p>
            <a:pPr algn="just">
              <a:spcBef>
                <a:spcPts val="1800"/>
              </a:spcBef>
            </a:pPr>
            <a:r>
              <a:rPr lang="cs-CZ" sz="2400" dirty="0"/>
              <a:t>SC 2.5 Snížení energetické náročnosti v sektoru bydlení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730" y="166637"/>
            <a:ext cx="1212433" cy="13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01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343</TotalTime>
  <Words>2079</Words>
  <Application>Microsoft Office PowerPoint</Application>
  <PresentationFormat>Předvádění na obrazovce (4:3)</PresentationFormat>
  <Paragraphs>414</Paragraphs>
  <Slides>41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41</vt:i4>
      </vt:variant>
    </vt:vector>
  </HeadingPairs>
  <TitlesOfParts>
    <vt:vector size="48" baseType="lpstr">
      <vt:lpstr>Arial</vt:lpstr>
      <vt:lpstr>Calibri</vt:lpstr>
      <vt:lpstr>Calibri Light</vt:lpstr>
      <vt:lpstr>Myriad Pro</vt:lpstr>
      <vt:lpstr>Times New Roman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Pravidla pro žadatele a příjemce</vt:lpstr>
      <vt:lpstr> IROP 2014 - 2020 </vt:lpstr>
      <vt:lpstr>Průběžný stav IROP k 7. 9. 2018</vt:lpstr>
      <vt:lpstr>Struktura IROP</vt:lpstr>
      <vt:lpstr>Prioritní osa 2 - Lidé</vt:lpstr>
      <vt:lpstr>SC 2.4  Zvýšení kvality a dostupnosti infrastruktury pro vzdělávání a celoživotní učení</vt:lpstr>
      <vt:lpstr>Projekty „vzdělávání“ IROP</vt:lpstr>
      <vt:lpstr>SC 2.4  Zvýšení kvality a dostupnosti infrastruktury pro vzdělávání a celoživotní učení</vt:lpstr>
      <vt:lpstr>Výzvy IROP v SC 2.4</vt:lpstr>
      <vt:lpstr>Výzvy IROP v SC 2.1 (4.1) Integrované nástroje</vt:lpstr>
      <vt:lpstr>Prezentace aplikace PowerPoint</vt:lpstr>
      <vt:lpstr>Integrované nástroje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Pešek</dc:creator>
  <cp:lastModifiedBy>Pešek Ondřej</cp:lastModifiedBy>
  <cp:revision>41</cp:revision>
  <dcterms:created xsi:type="dcterms:W3CDTF">2018-01-10T11:40:26Z</dcterms:created>
  <dcterms:modified xsi:type="dcterms:W3CDTF">2018-09-11T14:16:16Z</dcterms:modified>
</cp:coreProperties>
</file>