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0" r:id="rId2"/>
    <p:sldId id="286" r:id="rId3"/>
    <p:sldId id="288" r:id="rId4"/>
    <p:sldId id="289" r:id="rId5"/>
    <p:sldId id="291" r:id="rId6"/>
    <p:sldId id="292" r:id="rId7"/>
    <p:sldId id="294" r:id="rId8"/>
    <p:sldId id="293" r:id="rId9"/>
    <p:sldId id="296" r:id="rId10"/>
    <p:sldId id="298" r:id="rId11"/>
    <p:sldId id="299" r:id="rId12"/>
    <p:sldId id="300" r:id="rId13"/>
    <p:sldId id="302" r:id="rId14"/>
    <p:sldId id="301" r:id="rId15"/>
    <p:sldId id="295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6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IPRÚ KV° 2014+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E33-4B9C-BA95-EAC9C6ACAA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E33-4B9C-BA95-EAC9C6ACAA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E33-4B9C-BA95-EAC9C6ACAA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E33-4B9C-BA95-EAC9C6ACAA0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EE33-4B9C-BA95-EAC9C6ACAA0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EE33-4B9C-BA95-EAC9C6ACAA0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EE33-4B9C-BA95-EAC9C6ACAA0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EE33-4B9C-BA95-EAC9C6ACAA0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EE33-4B9C-BA95-EAC9C6ACAA02}"/>
              </c:ext>
            </c:extLst>
          </c:dPt>
          <c:dLbls>
            <c:dLbl>
              <c:idx val="0"/>
              <c:layout>
                <c:manualLayout>
                  <c:x val="0.22477027356116569"/>
                  <c:y val="-2.183736139660786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33-4B9C-BA95-EAC9C6ACAA02}"/>
                </c:ext>
              </c:extLst>
            </c:dLbl>
            <c:dLbl>
              <c:idx val="1"/>
              <c:layout>
                <c:manualLayout>
                  <c:x val="-9.3630029493736083E-2"/>
                  <c:y val="0.137005597630738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33-4B9C-BA95-EAC9C6ACAA02}"/>
                </c:ext>
              </c:extLst>
            </c:dLbl>
            <c:dLbl>
              <c:idx val="2"/>
              <c:layout>
                <c:manualLayout>
                  <c:x val="-0.12084936547879968"/>
                  <c:y val="-1.949086372876422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33-4B9C-BA95-EAC9C6ACAA02}"/>
                </c:ext>
              </c:extLst>
            </c:dLbl>
            <c:dLbl>
              <c:idx val="3"/>
              <c:layout>
                <c:manualLayout>
                  <c:x val="-0.11821711719024812"/>
                  <c:y val="-0.2032684335967111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33-4B9C-BA95-EAC9C6ACAA02}"/>
                </c:ext>
              </c:extLst>
            </c:dLbl>
            <c:dLbl>
              <c:idx val="4"/>
              <c:layout>
                <c:manualLayout>
                  <c:x val="4.8344156722677688E-2"/>
                  <c:y val="-0.1668790533880576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33-4B9C-BA95-EAC9C6ACAA02}"/>
                </c:ext>
              </c:extLst>
            </c:dLbl>
            <c:dLbl>
              <c:idx val="5"/>
              <c:layout>
                <c:manualLayout>
                  <c:x val="3.770408853532483E-2"/>
                  <c:y val="-8.4670823345694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33-4B9C-BA95-EAC9C6ACAA02}"/>
                </c:ext>
              </c:extLst>
            </c:dLbl>
            <c:dLbl>
              <c:idx val="6"/>
              <c:layout>
                <c:manualLayout>
                  <c:x val="3.3672511296912629E-2"/>
                  <c:y val="0.1246373149583535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E33-4B9C-BA95-EAC9C6ACAA02}"/>
                </c:ext>
              </c:extLst>
            </c:dLbl>
            <c:dLbl>
              <c:idx val="7"/>
              <c:layout>
                <c:manualLayout>
                  <c:x val="-9.4019671510133393E-2"/>
                  <c:y val="6.42418613544945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E33-4B9C-BA95-EAC9C6ACAA02}"/>
                </c:ext>
              </c:extLst>
            </c:dLbl>
            <c:dLbl>
              <c:idx val="8"/>
              <c:layout>
                <c:manualLayout>
                  <c:x val="-0.17731092891739048"/>
                  <c:y val="-1.917490148943872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E33-4B9C-BA95-EAC9C6ACAA0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List1!$C$5:$C$13</c:f>
              <c:strCache>
                <c:ptCount val="9"/>
                <c:pt idx="0">
                  <c:v>telematika</c:v>
                </c:pt>
                <c:pt idx="1">
                  <c:v>terminály</c:v>
                </c:pt>
                <c:pt idx="2">
                  <c:v>cyklostezky</c:v>
                </c:pt>
                <c:pt idx="3">
                  <c:v>autobusy</c:v>
                </c:pt>
                <c:pt idx="4">
                  <c:v>silnice</c:v>
                </c:pt>
                <c:pt idx="5">
                  <c:v>památky</c:v>
                </c:pt>
                <c:pt idx="6">
                  <c:v>školy</c:v>
                </c:pt>
                <c:pt idx="7">
                  <c:v>sociální ifrastruktura</c:v>
                </c:pt>
                <c:pt idx="8">
                  <c:v>sociální bydlení</c:v>
                </c:pt>
              </c:strCache>
            </c:strRef>
          </c:cat>
          <c:val>
            <c:numRef>
              <c:f>List1!$D$5:$D$13</c:f>
              <c:numCache>
                <c:formatCode>_("Kč"* #,##0.00_);_("Kč"* \(#,##0.00\);_("Kč"* "-"??_);_(@_)</c:formatCode>
                <c:ptCount val="9"/>
                <c:pt idx="0">
                  <c:v>39695000</c:v>
                </c:pt>
                <c:pt idx="1">
                  <c:v>101643055.56</c:v>
                </c:pt>
                <c:pt idx="2">
                  <c:v>107652500</c:v>
                </c:pt>
                <c:pt idx="3">
                  <c:v>170000000</c:v>
                </c:pt>
                <c:pt idx="4">
                  <c:v>66514244.880000003</c:v>
                </c:pt>
                <c:pt idx="5">
                  <c:v>202090028.18000001</c:v>
                </c:pt>
                <c:pt idx="6">
                  <c:v>55460396.130000003</c:v>
                </c:pt>
                <c:pt idx="7">
                  <c:v>19125000</c:v>
                </c:pt>
                <c:pt idx="8">
                  <c:v>22080000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E33-4B9C-BA95-EAC9C6ACAA02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31C03-0F72-4284-9D2F-96B67019C003}" type="datetimeFigureOut">
              <a:rPr lang="cs-CZ" smtClean="0"/>
              <a:t>14.09.2020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03E34-CF25-48BB-8027-55AD2CC34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88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79451" y="4717216"/>
            <a:ext cx="5438773" cy="446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0676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9451" y="4717216"/>
            <a:ext cx="5438773" cy="446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4224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9451" y="4717216"/>
            <a:ext cx="5438773" cy="446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8120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9451" y="4717216"/>
            <a:ext cx="5438773" cy="446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1668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9451" y="4717216"/>
            <a:ext cx="5438773" cy="446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8475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9451" y="4717216"/>
            <a:ext cx="5438773" cy="446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0461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9451" y="4717216"/>
            <a:ext cx="5438773" cy="446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5608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9451" y="4717216"/>
            <a:ext cx="5438773" cy="446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373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9451" y="4717216"/>
            <a:ext cx="5438773" cy="446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0413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9451" y="4717216"/>
            <a:ext cx="5438773" cy="446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1058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9451" y="4717216"/>
            <a:ext cx="5438773" cy="446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4431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9451" y="4717216"/>
            <a:ext cx="5438773" cy="446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196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9451" y="4717216"/>
            <a:ext cx="5438773" cy="446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7722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9451" y="4717216"/>
            <a:ext cx="5438773" cy="446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1679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79451" y="4717216"/>
            <a:ext cx="5438773" cy="446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099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Úvodní sníme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cs-CZ" kern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 lang="cs-CZ" kern="0">
              <a:solidFill>
                <a:srgbClr val="000000"/>
              </a:solidFill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kern="0" smtClean="0"/>
              <a:pPr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12290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Prázdný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cs-CZ" kern="0"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 lang="cs-CZ" kern="0">
              <a:solidFill>
                <a:srgbClr val="000000"/>
              </a:solidFill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kern="0" smtClean="0"/>
              <a:pPr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25225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Pouze nadpi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cs-CZ" kern="0"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 lang="cs-CZ" kern="0">
              <a:solidFill>
                <a:srgbClr val="000000"/>
              </a:solidFill>
            </a:endParaRPr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kern="0" smtClean="0"/>
              <a:pPr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15435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Porovnání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1" cy="395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cs-CZ" kern="0"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 lang="cs-CZ" kern="0">
              <a:solidFill>
                <a:srgbClr val="000000"/>
              </a:solidFill>
            </a:endParaRPr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kern="0" smtClean="0"/>
              <a:pPr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40256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Dva obsah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79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79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cs-CZ" kern="0"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 lang="cs-CZ" kern="0">
              <a:solidFill>
                <a:srgbClr val="000000"/>
              </a:solidFill>
            </a:endParaRPr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kern="0" smtClean="0"/>
              <a:pPr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15794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Záhlaví části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cs-CZ" kern="0"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 lang="cs-CZ" kern="0">
              <a:solidFill>
                <a:srgbClr val="000000"/>
              </a:solidFill>
            </a:endParaRPr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kern="0" smtClean="0"/>
              <a:pPr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63191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Nadpis a obsah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cs-CZ" kern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 lang="cs-CZ" kern="0">
              <a:solidFill>
                <a:srgbClr val="000000"/>
              </a:solidFill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kern="0" smtClean="0"/>
              <a:pPr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09514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E0">
            <a:alpha val="0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cs-CZ" kern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 lang="cs-CZ" kern="0">
              <a:solidFill>
                <a:srgbClr val="000000"/>
              </a:solidFill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kern="0" smtClean="0"/>
              <a:pPr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517781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E0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ctrTitle"/>
          </p:nvPr>
        </p:nvSpPr>
        <p:spPr>
          <a:xfrm>
            <a:off x="2290813" y="299346"/>
            <a:ext cx="7142747" cy="273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chemeClr val="lt1"/>
              </a:buClr>
              <a:buSzPts val="1225"/>
            </a:pPr>
            <a:r>
              <a:rPr lang="cs-CZ" sz="49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ROADSHOW IROP</a:t>
            </a:r>
            <a:br>
              <a:rPr lang="cs-CZ" sz="49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cs-CZ" sz="49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Grandhotel </a:t>
            </a:r>
            <a:r>
              <a:rPr lang="cs-CZ" sz="4900" b="1" dirty="0" err="1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Pupp</a:t>
            </a:r>
            <a:r>
              <a:rPr lang="cs-CZ" sz="49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cs-CZ" sz="49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49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" name="Google Shape;70;p10"/>
          <p:cNvSpPr txBox="1">
            <a:spLocks noGrp="1"/>
          </p:cNvSpPr>
          <p:nvPr>
            <p:ph type="subTitle" idx="1"/>
          </p:nvPr>
        </p:nvSpPr>
        <p:spPr>
          <a:xfrm>
            <a:off x="2445854" y="2567177"/>
            <a:ext cx="8490370" cy="233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spcBef>
                <a:spcPts val="0"/>
              </a:spcBef>
              <a:buClr>
                <a:schemeClr val="lt1"/>
              </a:buClr>
              <a:buSzPts val="800"/>
            </a:pPr>
            <a:r>
              <a:rPr lang="cs-CZ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Zaměření a změny v ITI pro nové období 21+</a:t>
            </a:r>
            <a:endParaRPr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l">
              <a:buSzPts val="800"/>
            </a:pPr>
            <a:endParaRPr lang="cs-CZ" sz="2400" dirty="0" smtClea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l">
              <a:buSzPts val="800"/>
            </a:pPr>
            <a:r>
              <a:rPr lang="cs-CZ" sz="24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Blanka Heroutová</a:t>
            </a:r>
            <a:endParaRPr sz="24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l">
              <a:spcBef>
                <a:spcPts val="480"/>
              </a:spcBef>
              <a:buClr>
                <a:schemeClr val="lt1"/>
              </a:buClr>
              <a:buSzPts val="600"/>
            </a:pPr>
            <a:r>
              <a:rPr lang="cs-CZ" sz="24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22. 9. 2020</a:t>
            </a:r>
            <a:r>
              <a:rPr lang="cs-CZ" sz="24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cs-CZ" sz="24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Karlovy Vary</a:t>
            </a:r>
            <a:endParaRPr dirty="0"/>
          </a:p>
        </p:txBody>
      </p:sp>
      <p:pic>
        <p:nvPicPr>
          <p:cNvPr id="71" name="Google Shape;71;p10" descr="S:\OLKV\Andrusczynová - záloha\externi_p\LOGA\KV_nové-logo\prezentace\prezentace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05" y="0"/>
            <a:ext cx="10794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278" y="6260490"/>
            <a:ext cx="4962574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E0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>
            <a:spLocks noGrp="1"/>
          </p:cNvSpPr>
          <p:nvPr>
            <p:ph type="subTitle" idx="1"/>
          </p:nvPr>
        </p:nvSpPr>
        <p:spPr>
          <a:xfrm>
            <a:off x="1060703" y="941832"/>
            <a:ext cx="10588752" cy="497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buSzPts val="800"/>
            </a:pPr>
            <a:r>
              <a:rPr lang="cs-CZ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Cíle: </a:t>
            </a:r>
          </a:p>
          <a:p>
            <a:pPr indent="347663" algn="l">
              <a:buSzPts val="800"/>
              <a:buFont typeface="Wingdings" panose="05000000000000000000" pitchFamily="2" charset="2"/>
              <a:buChar char="Ø"/>
            </a:pPr>
            <a:r>
              <a:rPr lang="cs-CZ" sz="2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ENERGETIKA V POST-UHELNÉ DOBĚ</a:t>
            </a:r>
          </a:p>
          <a:p>
            <a:pPr indent="347663" algn="l">
              <a:buSzPts val="800"/>
              <a:buFont typeface="Wingdings" panose="05000000000000000000" pitchFamily="2" charset="2"/>
              <a:buChar char="Ø"/>
            </a:pPr>
            <a:r>
              <a:rPr lang="cs-CZ" sz="2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ZDRAVÉ PROSTŘEDÍ</a:t>
            </a:r>
          </a:p>
          <a:p>
            <a:pPr marL="0" indent="0" algn="l">
              <a:buSzPts val="800"/>
            </a:pPr>
            <a:r>
              <a:rPr lang="cs-CZ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Typové projekty: </a:t>
            </a: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Snižování energetické náročnosti objektů, výroby</a:t>
            </a: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Výstavba pasivních budov</a:t>
            </a: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Modernizace areálů</a:t>
            </a: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Transformace energetických médií </a:t>
            </a: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Inteligentní prvky energetických sítí</a:t>
            </a: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Modernizace přenosové soustavy</a:t>
            </a: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Optimalizace </a:t>
            </a:r>
            <a:r>
              <a:rPr lang="cs-CZ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spotřeby vody</a:t>
            </a: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Cirkulární </a:t>
            </a:r>
            <a:r>
              <a:rPr lang="cs-CZ" sz="1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ekonomika, zpracování druhotných surovin, průmyslová symbióza </a:t>
            </a:r>
            <a:endParaRPr lang="cs-CZ" sz="18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Krajina, přírodní stanoviště, monitoring kvality prostředí </a:t>
            </a:r>
          </a:p>
          <a:p>
            <a:pPr marL="447675" lvl="0" indent="-447675" algn="l">
              <a:buSzPts val="800"/>
            </a:pPr>
            <a:r>
              <a:rPr lang="cs-CZ" sz="18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Ambice nositele: 400 mil. Kč</a:t>
            </a: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endParaRPr lang="cs-CZ" sz="1800" dirty="0" smtClea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endParaRPr lang="cs-CZ" sz="1800" dirty="0" smtClea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endParaRPr sz="18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0" name="Google Shape;220;p30" descr="S:\OLKV\Andrusczynová - záloha\externi_p\LOGA\KV_nové-logo\prezentace\prezentace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13" y="0"/>
            <a:ext cx="10794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0703" y="91440"/>
            <a:ext cx="9577323" cy="1122551"/>
          </a:xfrm>
        </p:spPr>
        <p:txBody>
          <a:bodyPr/>
          <a:lstStyle/>
          <a:p>
            <a:pPr algn="l"/>
            <a:r>
              <a:rPr lang="cs-CZ" u="sng" dirty="0">
                <a:solidFill>
                  <a:schemeClr val="bg1"/>
                </a:solidFill>
              </a:rPr>
              <a:t>Zvýšení </a:t>
            </a:r>
            <a:r>
              <a:rPr lang="cs-CZ" u="sng" dirty="0" smtClean="0">
                <a:solidFill>
                  <a:schemeClr val="bg1"/>
                </a:solidFill>
              </a:rPr>
              <a:t>udržitelnosti prostředí</a:t>
            </a:r>
            <a:endParaRPr lang="cs-CZ" u="sng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503" y="3393016"/>
            <a:ext cx="3944619" cy="22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E0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>
            <a:spLocks noGrp="1"/>
          </p:cNvSpPr>
          <p:nvPr>
            <p:ph type="subTitle" idx="1"/>
          </p:nvPr>
        </p:nvSpPr>
        <p:spPr>
          <a:xfrm>
            <a:off x="1124712" y="1298448"/>
            <a:ext cx="10588752" cy="497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buSzPts val="800"/>
            </a:pPr>
            <a:r>
              <a:rPr lang="cs-CZ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Cíle: </a:t>
            </a:r>
          </a:p>
          <a:p>
            <a:pPr indent="347663" algn="l">
              <a:buSzPts val="800"/>
              <a:buFont typeface="Wingdings" panose="05000000000000000000" pitchFamily="2" charset="2"/>
              <a:buChar char="Ø"/>
            </a:pPr>
            <a:r>
              <a:rPr lang="cs-CZ" sz="2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BEZPEČNÉ A ATRAKTIVNÍ MÍSTO PRO ŽIVOT</a:t>
            </a:r>
          </a:p>
          <a:p>
            <a:pPr indent="347663" algn="l">
              <a:buSzPts val="800"/>
              <a:buFont typeface="Wingdings" panose="05000000000000000000" pitchFamily="2" charset="2"/>
              <a:buChar char="Ø"/>
            </a:pPr>
            <a:r>
              <a:rPr lang="cs-CZ" sz="2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ZDRAVÉ SPOLEČNSTVÍ</a:t>
            </a:r>
          </a:p>
          <a:p>
            <a:pPr marL="0" indent="0" algn="l">
              <a:buSzPts val="800"/>
            </a:pPr>
            <a:r>
              <a:rPr lang="cs-CZ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Typové projekty: </a:t>
            </a: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Alternativní vozidla, dobíjecí a plnící stanice</a:t>
            </a: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Silniční sítě, obchvaty</a:t>
            </a: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Nízko emisní vozidla</a:t>
            </a: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Revitalizace veřejných prostranství, zelená infrastruktura</a:t>
            </a:r>
            <a:endParaRPr lang="cs-CZ" sz="1800" dirty="0" smtClea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Transformace systému sociálních služeb</a:t>
            </a: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endParaRPr lang="cs-CZ" sz="1800" dirty="0" smtClea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endParaRPr lang="cs-CZ" sz="1800" dirty="0" smtClea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7675" lvl="0" indent="-447675" algn="l">
              <a:buSzPts val="800"/>
            </a:pPr>
            <a:r>
              <a:rPr lang="cs-CZ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Ambice nositele: </a:t>
            </a:r>
            <a:r>
              <a:rPr lang="cs-CZ" sz="18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1,5 mld. Kč</a:t>
            </a:r>
            <a:endParaRPr lang="cs-CZ"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endParaRPr sz="18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0" name="Google Shape;220;p30" descr="S:\OLKV\Andrusczynová - záloha\externi_p\LOGA\KV_nové-logo\prezentace\prezentace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13" y="0"/>
            <a:ext cx="10794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24712" y="201043"/>
            <a:ext cx="10363200" cy="1216278"/>
          </a:xfrm>
        </p:spPr>
        <p:txBody>
          <a:bodyPr/>
          <a:lstStyle/>
          <a:p>
            <a:pPr algn="l"/>
            <a:r>
              <a:rPr lang="cs-CZ" u="sng" dirty="0">
                <a:solidFill>
                  <a:schemeClr val="bg1"/>
                </a:solidFill>
              </a:rPr>
              <a:t>Zvýšení </a:t>
            </a:r>
            <a:r>
              <a:rPr lang="cs-CZ" u="sng" dirty="0" smtClean="0">
                <a:solidFill>
                  <a:schemeClr val="bg1"/>
                </a:solidFill>
              </a:rPr>
              <a:t>kvality života</a:t>
            </a:r>
            <a:endParaRPr lang="cs-CZ" u="sng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965" y="2913832"/>
            <a:ext cx="2961605" cy="22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E0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>
            <a:spLocks noGrp="1"/>
          </p:cNvSpPr>
          <p:nvPr>
            <p:ph type="subTitle" idx="1"/>
          </p:nvPr>
        </p:nvSpPr>
        <p:spPr>
          <a:xfrm>
            <a:off x="1280160" y="1527048"/>
            <a:ext cx="10588752" cy="497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buSzPts val="800"/>
            </a:pPr>
            <a:r>
              <a:rPr lang="cs-CZ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Cíle: </a:t>
            </a:r>
          </a:p>
          <a:p>
            <a:pPr indent="347663" algn="l">
              <a:buSzPts val="800"/>
              <a:buFont typeface="Wingdings" panose="05000000000000000000" pitchFamily="2" charset="2"/>
              <a:buChar char="Ø"/>
            </a:pPr>
            <a:r>
              <a:rPr lang="cs-CZ" sz="2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LÁZEŇSKÉ CENTRUM EVROPY</a:t>
            </a:r>
          </a:p>
          <a:p>
            <a:pPr indent="347663" algn="l">
              <a:buSzPts val="800"/>
              <a:buFont typeface="Wingdings" panose="05000000000000000000" pitchFamily="2" charset="2"/>
              <a:buChar char="Ø"/>
            </a:pPr>
            <a:r>
              <a:rPr lang="cs-CZ" sz="2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ATRAKTIVNÍ DESTINACE V ZÁZEMÍ LÁZNÍ </a:t>
            </a:r>
          </a:p>
          <a:p>
            <a:pPr marL="0" indent="0" algn="l">
              <a:buSzPts val="800"/>
            </a:pPr>
            <a:r>
              <a:rPr lang="cs-CZ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Typové projekty: </a:t>
            </a: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Kulturní dědictví, muzea, knihovny</a:t>
            </a: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Infrastruktura cestovního ruchu</a:t>
            </a: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Bezpečnost v dopravě, </a:t>
            </a:r>
            <a:r>
              <a:rPr lang="cs-CZ" sz="1800" dirty="0" err="1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cyklodoprava</a:t>
            </a:r>
            <a:endParaRPr lang="cs-CZ" sz="1800" dirty="0" smtClea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Revitalizace veřejných prostranství</a:t>
            </a:r>
          </a:p>
          <a:p>
            <a:pPr marL="447675" lvl="0" indent="-447675" algn="l">
              <a:buSzPts val="800"/>
            </a:pPr>
            <a:endParaRPr lang="cs-CZ" sz="1800" dirty="0" smtClea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7675" lvl="0" indent="-447675" algn="l">
              <a:buSzPts val="800"/>
            </a:pPr>
            <a:r>
              <a:rPr lang="cs-CZ" sz="18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Ambice </a:t>
            </a:r>
            <a:r>
              <a:rPr lang="cs-CZ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nositele: </a:t>
            </a:r>
            <a:r>
              <a:rPr lang="cs-CZ" sz="18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0,5 mld. Kč</a:t>
            </a:r>
            <a:endParaRPr lang="cs-CZ"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endParaRPr sz="18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0" name="Google Shape;220;p30" descr="S:\OLKV\Andrusczynová - záloha\externi_p\LOGA\KV_nové-logo\prezentace\prezentace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13" y="0"/>
            <a:ext cx="10794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06347" y="164466"/>
            <a:ext cx="10363200" cy="1470023"/>
          </a:xfrm>
        </p:spPr>
        <p:txBody>
          <a:bodyPr/>
          <a:lstStyle/>
          <a:p>
            <a:pPr algn="l"/>
            <a:r>
              <a:rPr lang="cs-CZ" u="sng" dirty="0">
                <a:solidFill>
                  <a:schemeClr val="bg1"/>
                </a:solidFill>
              </a:rPr>
              <a:t>Zvýšení </a:t>
            </a:r>
            <a:r>
              <a:rPr lang="cs-CZ" u="sng" dirty="0" smtClean="0">
                <a:solidFill>
                  <a:schemeClr val="bg1"/>
                </a:solidFill>
              </a:rPr>
              <a:t>návštěvnického zájmu o aglomeraci</a:t>
            </a:r>
            <a:endParaRPr lang="cs-CZ" u="sng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372" y="3502152"/>
            <a:ext cx="3199175" cy="216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E0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>
            <a:spLocks noGrp="1"/>
          </p:cNvSpPr>
          <p:nvPr>
            <p:ph type="subTitle" idx="1"/>
          </p:nvPr>
        </p:nvSpPr>
        <p:spPr>
          <a:xfrm>
            <a:off x="1199895" y="1798955"/>
            <a:ext cx="9976104" cy="3895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kern="1200" dirty="0">
                <a:solidFill>
                  <a:schemeClr val="bg1"/>
                </a:solidFill>
                <a:latin typeface="Arial" panose="020B0604020202020204"/>
                <a:ea typeface="+mn-ea"/>
                <a:cs typeface="+mn-cs"/>
              </a:rPr>
              <a:t>Doposud nebyly schváleny klíčové dokumenty</a:t>
            </a:r>
          </a:p>
          <a:p>
            <a:pPr marL="800100" lvl="1" indent="-342900" algn="l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kern="1200" dirty="0">
                <a:solidFill>
                  <a:schemeClr val="bg1"/>
                </a:solidFill>
                <a:latin typeface="Arial" panose="020B0604020202020204"/>
                <a:ea typeface="+mn-ea"/>
                <a:cs typeface="+mn-cs"/>
              </a:rPr>
              <a:t>Víceletý finanční rámec</a:t>
            </a:r>
          </a:p>
          <a:p>
            <a:pPr marL="800100" lvl="1" indent="-342900" algn="l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kern="1200" dirty="0">
                <a:solidFill>
                  <a:schemeClr val="bg1"/>
                </a:solidFill>
                <a:latin typeface="Arial" panose="020B0604020202020204"/>
                <a:ea typeface="+mn-ea"/>
                <a:cs typeface="+mn-cs"/>
              </a:rPr>
              <a:t>Metodický pokyn pro integrované nástroje a regionální akční plán</a:t>
            </a:r>
          </a:p>
          <a:p>
            <a:pPr marL="800100" lvl="1" indent="-342900" algn="l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kern="1200" dirty="0" smtClean="0">
                <a:solidFill>
                  <a:schemeClr val="bg1"/>
                </a:solidFill>
                <a:latin typeface="Arial" panose="020B0604020202020204"/>
                <a:ea typeface="+mn-ea"/>
                <a:cs typeface="+mn-cs"/>
              </a:rPr>
              <a:t>Programové </a:t>
            </a:r>
            <a:r>
              <a:rPr lang="cs-CZ" kern="1200" dirty="0">
                <a:solidFill>
                  <a:schemeClr val="bg1"/>
                </a:solidFill>
                <a:latin typeface="Arial" panose="020B0604020202020204"/>
                <a:ea typeface="+mn-ea"/>
                <a:cs typeface="+mn-cs"/>
              </a:rPr>
              <a:t>dokumenty OP</a:t>
            </a:r>
          </a:p>
          <a:p>
            <a:pPr marL="342900" lvl="0" indent="-34290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kern="1200" dirty="0">
                <a:solidFill>
                  <a:schemeClr val="bg1"/>
                </a:solidFill>
                <a:latin typeface="Arial" panose="020B0604020202020204"/>
                <a:ea typeface="+mn-ea"/>
                <a:cs typeface="+mn-cs"/>
              </a:rPr>
              <a:t>Neznámá alokace strategie</a:t>
            </a: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endParaRPr sz="18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0" name="Google Shape;220;p30" descr="S:\OLKV\Andrusczynová - záloha\externi_p\LOGA\KV_nové-logo\prezentace\prezentace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13" y="0"/>
            <a:ext cx="10794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9811" y="402210"/>
            <a:ext cx="10363200" cy="1470023"/>
          </a:xfrm>
        </p:spPr>
        <p:txBody>
          <a:bodyPr/>
          <a:lstStyle/>
          <a:p>
            <a:pPr algn="l"/>
            <a:r>
              <a:rPr lang="cs-CZ" u="sng" dirty="0" smtClean="0">
                <a:solidFill>
                  <a:schemeClr val="bg1"/>
                </a:solidFill>
              </a:rPr>
              <a:t>Překážky v přípravě </a:t>
            </a:r>
            <a:r>
              <a:rPr lang="cs-CZ" u="sng" dirty="0" err="1" smtClean="0">
                <a:solidFill>
                  <a:schemeClr val="bg1"/>
                </a:solidFill>
              </a:rPr>
              <a:t>ISg</a:t>
            </a:r>
            <a:r>
              <a:rPr lang="cs-CZ" u="sng" dirty="0" smtClean="0">
                <a:solidFill>
                  <a:schemeClr val="bg1"/>
                </a:solidFill>
              </a:rPr>
              <a:t> 21+ </a:t>
            </a:r>
            <a:endParaRPr lang="cs-CZ" u="sng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453" y="6266637"/>
            <a:ext cx="4968671" cy="59136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9936" y="484759"/>
            <a:ext cx="3086063" cy="115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E0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>
            <a:spLocks noGrp="1"/>
          </p:cNvSpPr>
          <p:nvPr>
            <p:ph type="subTitle" idx="1"/>
          </p:nvPr>
        </p:nvSpPr>
        <p:spPr>
          <a:xfrm>
            <a:off x="1199895" y="1798955"/>
            <a:ext cx="10597896" cy="423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indent="-447675" algn="l">
              <a:buSzPts val="800"/>
            </a:pPr>
            <a:r>
              <a:rPr lang="cs-CZ" sz="24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Podzim 2020 – první polovina roku 2021 - Intenzivní </a:t>
            </a:r>
            <a:r>
              <a:rPr lang="cs-CZ" sz="24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jednání s partnery a </a:t>
            </a:r>
            <a:r>
              <a:rPr lang="cs-CZ" sz="24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ŘO</a:t>
            </a:r>
          </a:p>
          <a:p>
            <a:pPr marL="0" indent="0" algn="l">
              <a:buSzPts val="800"/>
            </a:pPr>
            <a:r>
              <a:rPr lang="cs-CZ" sz="2400" dirty="0" smtClean="0">
                <a:solidFill>
                  <a:schemeClr val="lt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Společná jednání </a:t>
            </a:r>
            <a:r>
              <a:rPr lang="cs-CZ" sz="2400" dirty="0">
                <a:solidFill>
                  <a:schemeClr val="lt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nositelů </a:t>
            </a:r>
            <a:r>
              <a:rPr lang="cs-CZ" sz="2400" dirty="0" err="1" smtClean="0">
                <a:solidFill>
                  <a:schemeClr val="lt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ISg</a:t>
            </a:r>
            <a:r>
              <a:rPr lang="cs-CZ" sz="2400" dirty="0" smtClean="0">
                <a:solidFill>
                  <a:schemeClr val="lt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400" dirty="0">
                <a:solidFill>
                  <a:schemeClr val="lt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na národní i evropské úrovni k projektovým dokumentům operačních programů. </a:t>
            </a:r>
            <a:endParaRPr lang="cs-CZ" sz="2400" dirty="0" smtClea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7675" indent="-447675" algn="l">
              <a:buSzPts val="800"/>
            </a:pPr>
            <a:r>
              <a:rPr lang="cs-CZ" sz="24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Pracovní verze koncepční části </a:t>
            </a:r>
            <a:r>
              <a:rPr lang="cs-CZ" sz="2400" dirty="0" err="1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ISg</a:t>
            </a:r>
            <a:r>
              <a:rPr lang="cs-CZ" sz="24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21+ v období 1 – 3/2021</a:t>
            </a:r>
          </a:p>
          <a:p>
            <a:pPr marL="447675" indent="-447675" algn="l">
              <a:buSzPts val="800"/>
            </a:pPr>
            <a:r>
              <a:rPr lang="cs-CZ" sz="24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Strategický rámec a akční plán </a:t>
            </a:r>
            <a:r>
              <a:rPr lang="cs-CZ" sz="2400" dirty="0" err="1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ISg</a:t>
            </a:r>
            <a:r>
              <a:rPr lang="cs-CZ" sz="24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21+ v období 3 – 5/2021 </a:t>
            </a:r>
          </a:p>
          <a:p>
            <a:pPr marL="447675" indent="-447675" algn="l">
              <a:buSzPts val="800"/>
            </a:pPr>
            <a:r>
              <a:rPr lang="cs-CZ" sz="24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Dokončení přípravy </a:t>
            </a:r>
            <a:r>
              <a:rPr lang="cs-CZ" sz="2400" dirty="0" err="1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ISg</a:t>
            </a:r>
            <a:r>
              <a:rPr lang="cs-CZ" sz="24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21+ a její schválení v zastupitelstvu 6/2021</a:t>
            </a:r>
          </a:p>
          <a:p>
            <a:pPr marL="447675" indent="-447675" algn="l">
              <a:buSzPts val="800"/>
            </a:pPr>
            <a:endParaRPr lang="cs-CZ" dirty="0" smtClea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0" name="Google Shape;220;p30" descr="S:\OLKV\Andrusczynová - záloha\externi_p\LOGA\KV_nové-logo\prezentace\prezentace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13" y="0"/>
            <a:ext cx="10794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06347" y="164466"/>
            <a:ext cx="10363200" cy="147002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bg1"/>
                </a:solidFill>
              </a:rPr>
              <a:t>Co nás čeká ?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453" y="6266637"/>
            <a:ext cx="4968671" cy="59136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9084" y="164466"/>
            <a:ext cx="1870260" cy="120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E0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>
            <a:spLocks noGrp="1"/>
          </p:cNvSpPr>
          <p:nvPr>
            <p:ph type="subTitle" idx="1"/>
          </p:nvPr>
        </p:nvSpPr>
        <p:spPr>
          <a:xfrm>
            <a:off x="1079499" y="1583754"/>
            <a:ext cx="10616184" cy="3207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spcBef>
                <a:spcPts val="0"/>
              </a:spcBef>
              <a:buSzPts val="800"/>
            </a:pPr>
            <a:endParaRPr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>
              <a:buSzPts val="800"/>
            </a:pPr>
            <a:r>
              <a:rPr lang="cs-CZ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Vizí nositele je vytvořit komplexní integrované řešení 21+, které podpoří ekonomickou soběstačnost a další rozvoj cestovního ruchu ve vymezeném </a:t>
            </a:r>
            <a:r>
              <a:rPr lang="cs-CZ" b="1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území.</a:t>
            </a:r>
            <a:endParaRPr lang="cs-CZ" sz="12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l">
              <a:spcBef>
                <a:spcPts val="0"/>
              </a:spcBef>
              <a:buSzPts val="800"/>
            </a:pPr>
            <a:endParaRPr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>
              <a:buSzPts val="800"/>
            </a:pPr>
            <a:r>
              <a:rPr lang="cs-CZ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Děkuji za pozornost</a:t>
            </a:r>
            <a:endParaRPr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0" name="Google Shape;220;p30" descr="S:\OLKV\Andrusczynová - záloha\externi_p\LOGA\KV_nové-logo\prezentace\prezentace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794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236" y="654939"/>
            <a:ext cx="41910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E0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ctrTitle"/>
          </p:nvPr>
        </p:nvSpPr>
        <p:spPr>
          <a:xfrm>
            <a:off x="1279906" y="448559"/>
            <a:ext cx="7626350" cy="201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chemeClr val="lt1"/>
              </a:buClr>
              <a:buSzPts val="1000"/>
            </a:pPr>
            <a:r>
              <a:rPr lang="cs-CZ" sz="40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IPRÚ KV° 2014+</a:t>
            </a:r>
            <a:br>
              <a:rPr lang="cs-CZ" sz="40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cs-CZ" sz="40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končící programové období </a:t>
            </a:r>
            <a:endParaRPr sz="49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9" name="Google Shape;219;p30"/>
          <p:cNvSpPr txBox="1">
            <a:spLocks noGrp="1"/>
          </p:cNvSpPr>
          <p:nvPr>
            <p:ph type="subTitle" idx="1"/>
          </p:nvPr>
        </p:nvSpPr>
        <p:spPr>
          <a:xfrm>
            <a:off x="1398017" y="2187258"/>
            <a:ext cx="7708646" cy="302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spcBef>
                <a:spcPts val="0"/>
              </a:spcBef>
              <a:buSzPts val="800"/>
            </a:pPr>
            <a:r>
              <a:rPr lang="cs-CZ" sz="20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 měst a obcí </a:t>
            </a:r>
          </a:p>
          <a:p>
            <a:pPr marL="0" indent="0" algn="l">
              <a:spcBef>
                <a:spcPts val="0"/>
              </a:spcBef>
              <a:buSzPts val="800"/>
            </a:pPr>
            <a:r>
              <a:rPr lang="cs-CZ" sz="20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Původní alokace 991 100 000,00 Kč</a:t>
            </a:r>
          </a:p>
          <a:p>
            <a:pPr marL="0" indent="0" algn="l">
              <a:spcBef>
                <a:spcPts val="0"/>
              </a:spcBef>
              <a:buSzPts val="800"/>
            </a:pPr>
            <a:r>
              <a:rPr lang="cs-CZ" sz="20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Tematické oblasti:</a:t>
            </a:r>
          </a:p>
          <a:p>
            <a:pPr marL="1504950" indent="-342900" algn="l">
              <a:spcBef>
                <a:spcPts val="0"/>
              </a:spcBef>
              <a:buSzPts val="800"/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Telematika</a:t>
            </a:r>
          </a:p>
          <a:p>
            <a:pPr marL="1504950" indent="-342900" algn="l">
              <a:spcBef>
                <a:spcPts val="0"/>
              </a:spcBef>
              <a:buSzPts val="800"/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Teminály</a:t>
            </a:r>
          </a:p>
          <a:p>
            <a:pPr marL="1504950" indent="-342900" algn="l">
              <a:spcBef>
                <a:spcPts val="0"/>
              </a:spcBef>
              <a:buSzPts val="800"/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Cyklostezky</a:t>
            </a:r>
          </a:p>
          <a:p>
            <a:pPr marL="1504950" indent="-342900" algn="l">
              <a:spcBef>
                <a:spcPts val="0"/>
              </a:spcBef>
              <a:buSzPts val="800"/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Autobusy</a:t>
            </a:r>
          </a:p>
          <a:p>
            <a:pPr marL="1504950" indent="-342900" algn="l">
              <a:spcBef>
                <a:spcPts val="0"/>
              </a:spcBef>
              <a:buSzPts val="800"/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Silnice</a:t>
            </a:r>
          </a:p>
          <a:p>
            <a:pPr marL="1504950" indent="-342900" algn="l">
              <a:spcBef>
                <a:spcPts val="0"/>
              </a:spcBef>
              <a:buSzPts val="800"/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Památky</a:t>
            </a:r>
          </a:p>
          <a:p>
            <a:pPr marL="1504950" indent="-342900" algn="l">
              <a:spcBef>
                <a:spcPts val="0"/>
              </a:spcBef>
              <a:buSzPts val="800"/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Školy</a:t>
            </a:r>
          </a:p>
          <a:p>
            <a:pPr marL="1504950" indent="-342900" algn="l">
              <a:spcBef>
                <a:spcPts val="0"/>
              </a:spcBef>
              <a:buSzPts val="800"/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Sociální infrastruktura</a:t>
            </a:r>
          </a:p>
          <a:p>
            <a:pPr marL="1504950" indent="-342900" algn="l">
              <a:spcBef>
                <a:spcPts val="0"/>
              </a:spcBef>
              <a:buSzPts val="800"/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Sociální bydlení</a:t>
            </a:r>
          </a:p>
          <a:p>
            <a:pPr indent="-457200" algn="l">
              <a:spcBef>
                <a:spcPts val="0"/>
              </a:spcBef>
              <a:buSzPts val="800"/>
              <a:buFontTx/>
              <a:buChar char="-"/>
            </a:pPr>
            <a:endParaRPr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l">
              <a:spcBef>
                <a:spcPts val="0"/>
              </a:spcBef>
              <a:buSzPts val="800"/>
            </a:pPr>
            <a:endParaRPr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>
              <a:buSzPts val="800"/>
            </a:pPr>
            <a:endParaRPr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0" name="Google Shape;220;p30" descr="S:\OLKV\Andrusczynová - záloha\externi_p\LOGA\KV_nové-logo\prezentace\prezentace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794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414" y="6266637"/>
            <a:ext cx="4962574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E0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ctrTitle"/>
          </p:nvPr>
        </p:nvSpPr>
        <p:spPr>
          <a:xfrm>
            <a:off x="1266444" y="349237"/>
            <a:ext cx="6748526" cy="818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chemeClr val="lt1"/>
              </a:buClr>
              <a:buSzPts val="1000"/>
            </a:pPr>
            <a:r>
              <a:rPr lang="cs-CZ" sz="40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Alokace IPRÚ KV° 2014+</a:t>
            </a:r>
            <a:endParaRPr sz="49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9" name="Google Shape;219;p30"/>
          <p:cNvSpPr txBox="1">
            <a:spLocks noGrp="1"/>
          </p:cNvSpPr>
          <p:nvPr>
            <p:ph type="subTitle" idx="1"/>
          </p:nvPr>
        </p:nvSpPr>
        <p:spPr>
          <a:xfrm>
            <a:off x="3575050" y="3257106"/>
            <a:ext cx="5721348" cy="302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spcBef>
                <a:spcPts val="0"/>
              </a:spcBef>
              <a:buSzPts val="800"/>
            </a:pPr>
            <a:endParaRPr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l">
              <a:spcBef>
                <a:spcPts val="0"/>
              </a:spcBef>
              <a:buSzPts val="800"/>
            </a:pPr>
            <a:endParaRPr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>
              <a:buSzPts val="800"/>
            </a:pPr>
            <a:endParaRPr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0" name="Google Shape;220;p30" descr="S:\OLKV\Andrusczynová - záloha\externi_p\LOGA\KV_nové-logo\prezentace\prezentace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794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414" y="6266637"/>
            <a:ext cx="4962574" cy="591363"/>
          </a:xfrm>
          <a:prstGeom prst="rect">
            <a:avLst/>
          </a:prstGeom>
        </p:spPr>
      </p:pic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801176"/>
              </p:ext>
            </p:extLst>
          </p:nvPr>
        </p:nvGraphicFramePr>
        <p:xfrm>
          <a:off x="2400300" y="1232535"/>
          <a:ext cx="7391400" cy="4392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584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E0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ctrTitle"/>
          </p:nvPr>
        </p:nvSpPr>
        <p:spPr>
          <a:xfrm>
            <a:off x="1529982" y="120370"/>
            <a:ext cx="6333744" cy="52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chemeClr val="lt1"/>
              </a:buClr>
              <a:buSzPts val="1000"/>
            </a:pPr>
            <a:r>
              <a:rPr lang="cs-CZ" sz="36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Výsledky IPRÚ 2014+</a:t>
            </a:r>
            <a:endParaRPr sz="36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9" name="Google Shape;219;p30"/>
          <p:cNvSpPr txBox="1">
            <a:spLocks noGrp="1"/>
          </p:cNvSpPr>
          <p:nvPr>
            <p:ph type="subTitle" idx="1"/>
          </p:nvPr>
        </p:nvSpPr>
        <p:spPr>
          <a:xfrm>
            <a:off x="1529982" y="724248"/>
            <a:ext cx="8796528" cy="50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buSzPts val="800"/>
            </a:pPr>
            <a:r>
              <a:rPr lang="cs-CZ" sz="14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cs-CZ" sz="14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terminály </a:t>
            </a:r>
            <a:r>
              <a:rPr lang="cs-CZ" sz="14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Revitalizace přednádraží Karlovy Vary, Loket </a:t>
            </a:r>
            <a:r>
              <a:rPr lang="cs-CZ" sz="14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</a:t>
            </a:r>
            <a:r>
              <a:rPr lang="cs-CZ" sz="14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Nádražní ulice, v přípravě Loket Horní nádraží, Rozcestí u Koníčka a rekonstrukce </a:t>
            </a:r>
            <a:r>
              <a:rPr lang="cs-CZ" sz="14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Tržnice</a:t>
            </a:r>
          </a:p>
          <a:p>
            <a:pPr marL="0" indent="0" algn="l">
              <a:buSzPts val="800"/>
            </a:pPr>
            <a:r>
              <a:rPr lang="cs-CZ" sz="14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Silnice a telematické projekty (chytré zastávky, preference světelných křižovatek)</a:t>
            </a:r>
            <a:endParaRPr lang="cs-CZ" sz="1400" b="1" dirty="0" smtClea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l">
              <a:buSzPts val="800"/>
            </a:pPr>
            <a:r>
              <a:rPr lang="cs-CZ" sz="14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Cyklostezky  A2 Tašovice - Dvory, Ohře úsek Doubský - Dvorský most, A5 Meandr Ohře Plynárenská lávka , A6 Chebský most – Plynárenská lávka, v přípravě Chodov – Loket</a:t>
            </a:r>
          </a:p>
          <a:p>
            <a:pPr marL="0" indent="0" algn="l">
              <a:buSzPts val="800"/>
            </a:pPr>
            <a:r>
              <a:rPr lang="cs-CZ" sz="14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Pořízeno 29 </a:t>
            </a:r>
            <a:r>
              <a:rPr lang="cs-CZ" sz="1400" b="1" dirty="0" err="1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nízkoemisních</a:t>
            </a:r>
            <a:r>
              <a:rPr lang="cs-CZ" sz="14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autobusů pro městskou dopravu</a:t>
            </a:r>
          </a:p>
          <a:p>
            <a:pPr marL="0" indent="0" algn="l">
              <a:buSzPts val="800"/>
            </a:pPr>
            <a:r>
              <a:rPr lang="cs-CZ" sz="14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Zrekonstruovány 4 památky – Goethova vyhlídka, Karlovarské městské divadlo,</a:t>
            </a:r>
            <a:r>
              <a:rPr lang="cs-CZ" sz="14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dokončována Sadová </a:t>
            </a:r>
            <a:r>
              <a:rPr lang="cs-CZ" sz="14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kolonáda, v realizaci Mlýnská kolonáda</a:t>
            </a:r>
          </a:p>
          <a:p>
            <a:pPr marL="0" indent="0" algn="l">
              <a:buSzPts val="800"/>
            </a:pPr>
            <a:r>
              <a:rPr lang="cs-CZ" sz="14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Podpořeno 13 škol – ZŠ, SŠ – rekonstrukce učeben, kabinetů, bezbariérových prostor</a:t>
            </a:r>
          </a:p>
          <a:p>
            <a:pPr marL="0" indent="0" algn="l">
              <a:buSzPts val="800"/>
            </a:pPr>
            <a:r>
              <a:rPr lang="cs-CZ" sz="14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Podpořeno 5 projektů sociální infrastruktury, kde vzniklo 10 bytů pro sociální bydlení, 7 bytových jednotek nájemního sociálního bydlení, podpořeny stavební rekonstrukce v rámci terénních služeb</a:t>
            </a:r>
          </a:p>
          <a:p>
            <a:pPr marL="0" indent="0" algn="l">
              <a:buSzPts val="800"/>
            </a:pPr>
            <a:r>
              <a:rPr lang="cs-CZ" sz="14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Podpořeny měkké projekty pro občany aglomerace – zaměstnanost, sociální </a:t>
            </a:r>
            <a:r>
              <a:rPr lang="cs-CZ" sz="14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inkluze,  poradenství</a:t>
            </a:r>
            <a:endParaRPr lang="cs-CZ" sz="1400" b="1" dirty="0" smtClea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l">
              <a:buSzPts val="800"/>
            </a:pPr>
            <a:endParaRPr lang="cs-CZ" sz="1400" b="1" dirty="0" smtClea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l">
              <a:buSzPts val="800"/>
            </a:pPr>
            <a:endParaRPr lang="cs-CZ" sz="14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l">
              <a:buSzPts val="800"/>
            </a:pPr>
            <a:endParaRPr sz="16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0" name="Google Shape;220;p30" descr="S:\OLKV\Andrusczynová - záloha\externi_p\LOGA\KV_nové-logo\prezentace\prezentace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0370"/>
            <a:ext cx="10794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544" y="6266637"/>
            <a:ext cx="4962574" cy="59136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6271" y="4197855"/>
            <a:ext cx="2621507" cy="17375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4100" y="4203952"/>
            <a:ext cx="3334801" cy="173141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2373" y="4197855"/>
            <a:ext cx="2621507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3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E0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ctrTitle"/>
          </p:nvPr>
        </p:nvSpPr>
        <p:spPr>
          <a:xfrm>
            <a:off x="1305052" y="467297"/>
            <a:ext cx="8924798" cy="1334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chemeClr val="lt1"/>
              </a:buClr>
              <a:buSzPts val="1000"/>
            </a:pPr>
            <a:r>
              <a:rPr lang="cs-CZ" sz="40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Nový příběh pro Karlovarsko 21+</a:t>
            </a:r>
            <a:br>
              <a:rPr lang="cs-CZ" sz="40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cs-CZ" sz="36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„</a:t>
            </a:r>
            <a:r>
              <a:rPr lang="cs-CZ" sz="28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Doba post-uhelná a UNESCO jako výzva“</a:t>
            </a:r>
            <a:endParaRPr sz="28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9" name="Google Shape;219;p30"/>
          <p:cNvSpPr txBox="1">
            <a:spLocks noGrp="1"/>
          </p:cNvSpPr>
          <p:nvPr>
            <p:ph type="subTitle" idx="1"/>
          </p:nvPr>
        </p:nvSpPr>
        <p:spPr>
          <a:xfrm>
            <a:off x="1305052" y="1986914"/>
            <a:ext cx="10371836" cy="432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spcBef>
                <a:spcPts val="0"/>
              </a:spcBef>
              <a:buSzPts val="800"/>
            </a:pPr>
            <a:endParaRPr lang="cs-CZ" dirty="0" smtClea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l">
              <a:spcBef>
                <a:spcPts val="0"/>
              </a:spcBef>
              <a:buSzPts val="800"/>
            </a:pPr>
            <a:r>
              <a:rPr lang="cs-CZ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ITIKV° - integrované teritoriální investice </a:t>
            </a:r>
          </a:p>
          <a:p>
            <a:pPr marL="0" indent="0" algn="l">
              <a:spcBef>
                <a:spcPts val="0"/>
              </a:spcBef>
              <a:buSzPts val="800"/>
            </a:pPr>
            <a:r>
              <a:rPr lang="cs-CZ" sz="2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 strategické cíle</a:t>
            </a:r>
          </a:p>
          <a:p>
            <a:pPr marL="0" indent="0" algn="l">
              <a:spcBef>
                <a:spcPts val="0"/>
              </a:spcBef>
              <a:buSzPts val="800"/>
            </a:pPr>
            <a:endParaRPr lang="cs-CZ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l">
              <a:spcBef>
                <a:spcPts val="0"/>
              </a:spcBef>
              <a:buSzPts val="800"/>
            </a:pPr>
            <a:endParaRPr sz="18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30238" indent="82550">
              <a:buSzPts val="800"/>
              <a:tabLst>
                <a:tab pos="92075" algn="l"/>
              </a:tabLst>
            </a:pPr>
            <a:endParaRPr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0" name="Google Shape;220;p30" descr="S:\OLKV\Andrusczynová - záloha\externi_p\LOGA\KV_nové-logo\prezentace\prezentace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731" y="13619"/>
            <a:ext cx="10794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693" y="3855792"/>
            <a:ext cx="2287719" cy="128112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45" y="3855792"/>
            <a:ext cx="1719072" cy="128764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00" y="3874300"/>
            <a:ext cx="2872660" cy="126261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150" y="3865045"/>
            <a:ext cx="1890522" cy="128112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7201" y="6280256"/>
            <a:ext cx="4962574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E0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ctrTitle"/>
          </p:nvPr>
        </p:nvSpPr>
        <p:spPr>
          <a:xfrm>
            <a:off x="1335024" y="261685"/>
            <a:ext cx="8686800" cy="1402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/>
            <a:r>
              <a:rPr lang="cs-CZ" sz="1800" b="1" kern="1200" dirty="0">
                <a:solidFill>
                  <a:schemeClr val="bg1"/>
                </a:solidFill>
                <a:ea typeface="+mn-ea"/>
              </a:rPr>
              <a:t>Integrované řešení</a:t>
            </a:r>
            <a:r>
              <a:rPr lang="cs-CZ" sz="1800" kern="1200" dirty="0">
                <a:solidFill>
                  <a:schemeClr val="bg1"/>
                </a:solidFill>
                <a:ea typeface="+mn-ea"/>
              </a:rPr>
              <a:t/>
            </a:r>
            <a:br>
              <a:rPr lang="cs-CZ" sz="1800" kern="1200" dirty="0">
                <a:solidFill>
                  <a:schemeClr val="bg1"/>
                </a:solidFill>
                <a:ea typeface="+mn-ea"/>
              </a:rPr>
            </a:br>
            <a:r>
              <a:rPr lang="cs-CZ" sz="1800" kern="1200" dirty="0">
                <a:solidFill>
                  <a:schemeClr val="bg1"/>
                </a:solidFill>
                <a:ea typeface="+mn-ea"/>
              </a:rPr>
              <a:t>Integrovaná strategie metropolitní </a:t>
            </a:r>
            <a:r>
              <a:rPr lang="cs-CZ" sz="1800" kern="1200" dirty="0" smtClean="0">
                <a:solidFill>
                  <a:schemeClr val="bg1"/>
                </a:solidFill>
                <a:ea typeface="+mn-ea"/>
              </a:rPr>
              <a:t>aglomerace </a:t>
            </a:r>
            <a:r>
              <a:rPr lang="cs-CZ" sz="1800" kern="1200" dirty="0">
                <a:solidFill>
                  <a:schemeClr val="bg1"/>
                </a:solidFill>
                <a:ea typeface="+mn-ea"/>
              </a:rPr>
              <a:t>je realizována prostřednictvím integrovaných řešení, která jsou </a:t>
            </a:r>
            <a:r>
              <a:rPr lang="cs-CZ" sz="1800" b="1" kern="1200" dirty="0">
                <a:solidFill>
                  <a:schemeClr val="bg1"/>
                </a:solidFill>
                <a:ea typeface="+mn-ea"/>
              </a:rPr>
              <a:t>složena z jednoho či více strategických projektů</a:t>
            </a:r>
            <a:r>
              <a:rPr lang="cs-CZ" sz="1800" kern="1200" dirty="0">
                <a:solidFill>
                  <a:schemeClr val="bg1"/>
                </a:solidFill>
                <a:ea typeface="+mn-ea"/>
              </a:rPr>
              <a:t>.</a:t>
            </a:r>
          </a:p>
        </p:txBody>
      </p:sp>
      <p:pic>
        <p:nvPicPr>
          <p:cNvPr id="220" name="Google Shape;220;p30" descr="S:\OLKV\Andrusczynová - záloha\externi_p\LOGA\KV_nové-logo\prezentace\prezentace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082" y="0"/>
            <a:ext cx="10794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335024" y="1435608"/>
            <a:ext cx="9128505" cy="4334256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ClrTx/>
              <a:buSzTx/>
            </a:pPr>
            <a:endParaRPr lang="cs-CZ" sz="500" kern="1200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marL="0" lvl="0" indent="0" algn="just">
              <a:spcBef>
                <a:spcPts val="0"/>
              </a:spcBef>
              <a:buClrTx/>
              <a:buSzTx/>
            </a:pPr>
            <a:endParaRPr lang="cs-CZ" sz="500" kern="1200" dirty="0">
              <a:solidFill>
                <a:schemeClr val="bg1"/>
              </a:solidFill>
              <a:ea typeface="+mn-ea"/>
              <a:cs typeface="+mn-cs"/>
            </a:endParaRPr>
          </a:p>
          <a:p>
            <a:pPr marL="0" lvl="0" indent="0" algn="just">
              <a:spcBef>
                <a:spcPts val="0"/>
              </a:spcBef>
              <a:buClrTx/>
              <a:buSzTx/>
            </a:pPr>
            <a:endParaRPr lang="cs-CZ" sz="500" kern="1200" dirty="0">
              <a:solidFill>
                <a:schemeClr val="bg1"/>
              </a:solidFill>
              <a:ea typeface="+mn-ea"/>
              <a:cs typeface="+mn-cs"/>
            </a:endParaRPr>
          </a:p>
          <a:p>
            <a:pPr marL="0" lvl="0" indent="0" algn="just">
              <a:spcBef>
                <a:spcPts val="0"/>
              </a:spcBef>
              <a:buClrTx/>
              <a:buSzTx/>
            </a:pPr>
            <a:r>
              <a:rPr lang="cs-CZ" sz="1400" b="1" kern="1200" dirty="0">
                <a:solidFill>
                  <a:schemeClr val="bg1"/>
                </a:solidFill>
                <a:ea typeface="+mn-ea"/>
                <a:cs typeface="+mn-cs"/>
              </a:rPr>
              <a:t>Strategický projekt </a:t>
            </a:r>
            <a:endParaRPr lang="cs-CZ" sz="1400" kern="1200" dirty="0">
              <a:solidFill>
                <a:schemeClr val="bg1"/>
              </a:solidFill>
              <a:ea typeface="+mn-ea"/>
              <a:cs typeface="+mn-cs"/>
            </a:endParaRP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sz="1400" kern="1200" dirty="0">
                <a:solidFill>
                  <a:schemeClr val="bg1"/>
                </a:solidFill>
                <a:ea typeface="+mn-ea"/>
                <a:cs typeface="+mn-cs"/>
              </a:rPr>
              <a:t>jakýkoli projekt přispívající k realizaci integrovaného řešení, financovaný z operačních programů (případně ze zdrojů mimo EU fondy).  Může se jednat o:</a:t>
            </a: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cs-CZ" sz="1400" kern="1200" dirty="0">
              <a:solidFill>
                <a:schemeClr val="bg1"/>
              </a:solidFill>
              <a:ea typeface="+mn-ea"/>
              <a:cs typeface="+mn-cs"/>
            </a:endParaRP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sz="1400" b="1" kern="1200" dirty="0">
                <a:solidFill>
                  <a:schemeClr val="bg1"/>
                </a:solidFill>
                <a:ea typeface="+mn-ea"/>
                <a:cs typeface="+mn-cs"/>
              </a:rPr>
              <a:t>1) unikátní projekt </a:t>
            </a:r>
            <a:r>
              <a:rPr lang="cs-CZ" sz="1400" kern="1200" dirty="0">
                <a:solidFill>
                  <a:schemeClr val="bg1"/>
                </a:solidFill>
                <a:ea typeface="+mn-ea"/>
                <a:cs typeface="+mn-cs"/>
              </a:rPr>
              <a:t>-</a:t>
            </a:r>
            <a:r>
              <a:rPr lang="cs-CZ" sz="1400" b="1" kern="12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cs-CZ" sz="1400" kern="1200" dirty="0">
                <a:solidFill>
                  <a:schemeClr val="bg1"/>
                </a:solidFill>
                <a:ea typeface="+mn-ea"/>
                <a:cs typeface="+mn-cs"/>
              </a:rPr>
              <a:t>jedinečný/nezastupitelný projekt v území, </a:t>
            </a:r>
            <a:r>
              <a:rPr lang="cs-CZ" sz="1400" kern="1200" dirty="0" err="1">
                <a:solidFill>
                  <a:schemeClr val="bg1"/>
                </a:solidFill>
                <a:ea typeface="+mn-ea"/>
                <a:cs typeface="+mn-cs"/>
              </a:rPr>
              <a:t>kt</a:t>
            </a:r>
            <a:r>
              <a:rPr lang="cs-CZ" sz="1400" kern="1200" dirty="0">
                <a:solidFill>
                  <a:schemeClr val="bg1"/>
                </a:solidFill>
                <a:ea typeface="+mn-ea"/>
                <a:cs typeface="+mn-cs"/>
              </a:rPr>
              <a:t>. může být realizován v několika etapách; zpravidla pouze tento typ SP může vytvářet „integrované řešení“, a to vzhledem k jeho významným multiplikačním či akceleračním vlastnostem a dopadu na realizaci Strategie jako celku </a:t>
            </a: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cs-CZ" sz="1400" kern="1200" dirty="0">
              <a:solidFill>
                <a:schemeClr val="bg1"/>
              </a:solidFill>
              <a:ea typeface="+mn-ea"/>
              <a:cs typeface="+mn-cs"/>
            </a:endParaRP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sz="1400" b="1" kern="1200" dirty="0">
                <a:solidFill>
                  <a:schemeClr val="bg1"/>
                </a:solidFill>
                <a:ea typeface="+mn-ea"/>
                <a:cs typeface="+mn-cs"/>
              </a:rPr>
              <a:t>2) projekt provázaný s jiným projektem (jinými projekty) </a:t>
            </a:r>
            <a:r>
              <a:rPr lang="cs-CZ" sz="1400" b="1" u="sng" kern="1200" dirty="0">
                <a:solidFill>
                  <a:schemeClr val="bg1"/>
                </a:solidFill>
                <a:ea typeface="+mn-ea"/>
                <a:cs typeface="+mn-cs"/>
              </a:rPr>
              <a:t>na definovaném území</a:t>
            </a:r>
            <a:r>
              <a:rPr lang="cs-CZ" sz="1400" kern="1200" dirty="0">
                <a:solidFill>
                  <a:schemeClr val="bg1"/>
                </a:solidFill>
                <a:ea typeface="+mn-ea"/>
                <a:cs typeface="+mn-cs"/>
              </a:rPr>
              <a:t> </a:t>
            </a:r>
            <a:r>
              <a:rPr lang="cs-CZ" sz="1400" b="1" kern="1200" dirty="0">
                <a:solidFill>
                  <a:schemeClr val="bg1"/>
                </a:solidFill>
                <a:ea typeface="+mn-ea"/>
                <a:cs typeface="+mn-cs"/>
              </a:rPr>
              <a:t>a/nebo </a:t>
            </a:r>
            <a:r>
              <a:rPr lang="cs-CZ" sz="1400" b="1" u="sng" kern="1200" dirty="0">
                <a:solidFill>
                  <a:schemeClr val="bg1"/>
                </a:solidFill>
                <a:ea typeface="+mn-ea"/>
                <a:cs typeface="+mn-cs"/>
              </a:rPr>
              <a:t>tématem</a:t>
            </a:r>
            <a:r>
              <a:rPr lang="cs-CZ" sz="1400" u="sng" kern="12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cs-CZ" sz="1400" kern="1200" dirty="0">
                <a:solidFill>
                  <a:schemeClr val="bg1"/>
                </a:solidFill>
                <a:ea typeface="+mn-ea"/>
                <a:cs typeface="+mn-cs"/>
              </a:rPr>
              <a:t>- územně a/nebo tematicky provázané projekty, </a:t>
            </a:r>
            <a:r>
              <a:rPr lang="cs-CZ" sz="1400" kern="1200" dirty="0" err="1">
                <a:solidFill>
                  <a:schemeClr val="bg1"/>
                </a:solidFill>
                <a:ea typeface="+mn-ea"/>
                <a:cs typeface="+mn-cs"/>
              </a:rPr>
              <a:t>kt</a:t>
            </a:r>
            <a:r>
              <a:rPr lang="cs-CZ" sz="1400" kern="1200" dirty="0">
                <a:solidFill>
                  <a:schemeClr val="bg1"/>
                </a:solidFill>
                <a:ea typeface="+mn-ea"/>
                <a:cs typeface="+mn-cs"/>
              </a:rPr>
              <a:t>. mohou být financované z různých OP, v rámci jednoho SC nebo různých SC jednoho OP nebo ze zdrojů mimo EU fondy; základem integrovaného řešení musí být minimálně 2 územně a/nebo tematicky provázané </a:t>
            </a:r>
            <a:r>
              <a:rPr lang="cs-CZ" sz="1400" kern="1200" dirty="0" smtClean="0">
                <a:solidFill>
                  <a:schemeClr val="bg1"/>
                </a:solidFill>
                <a:ea typeface="+mn-ea"/>
                <a:cs typeface="+mn-cs"/>
              </a:rPr>
              <a:t>projekty</a:t>
            </a: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cs-CZ" sz="1400" b="1" kern="1200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sz="1400" b="1" kern="1200" dirty="0" smtClean="0">
                <a:solidFill>
                  <a:schemeClr val="bg1"/>
                </a:solidFill>
                <a:ea typeface="+mn-ea"/>
                <a:cs typeface="+mn-cs"/>
              </a:rPr>
              <a:t>3</a:t>
            </a:r>
            <a:r>
              <a:rPr lang="cs-CZ" sz="1400" b="1" kern="1200" dirty="0">
                <a:solidFill>
                  <a:schemeClr val="bg1"/>
                </a:solidFill>
                <a:ea typeface="+mn-ea"/>
                <a:cs typeface="+mn-cs"/>
              </a:rPr>
              <a:t>) síťový projekt – projekt provázaný s jiným projektem (jinými projekty) </a:t>
            </a:r>
            <a:r>
              <a:rPr lang="cs-CZ" sz="1400" b="1" u="sng" kern="1200" dirty="0">
                <a:solidFill>
                  <a:schemeClr val="bg1"/>
                </a:solidFill>
                <a:ea typeface="+mn-ea"/>
                <a:cs typeface="+mn-cs"/>
              </a:rPr>
              <a:t>tematicky a uvedený ve Strategii jako součást integrovaného řešení</a:t>
            </a:r>
            <a:r>
              <a:rPr lang="cs-CZ" sz="1400" kern="1200" dirty="0">
                <a:solidFill>
                  <a:schemeClr val="bg1"/>
                </a:solidFill>
                <a:ea typeface="+mn-ea"/>
                <a:cs typeface="+mn-cs"/>
              </a:rPr>
              <a:t>; společné téma je zpravidla zároveň opatřením Strategie, </a:t>
            </a:r>
            <a:r>
              <a:rPr lang="cs-CZ" sz="1400" kern="1200" dirty="0" err="1">
                <a:solidFill>
                  <a:schemeClr val="bg1"/>
                </a:solidFill>
                <a:ea typeface="+mn-ea"/>
                <a:cs typeface="+mn-cs"/>
              </a:rPr>
              <a:t>kt</a:t>
            </a:r>
            <a:r>
              <a:rPr lang="cs-CZ" sz="1400" kern="1200" dirty="0">
                <a:solidFill>
                  <a:schemeClr val="bg1"/>
                </a:solidFill>
                <a:ea typeface="+mn-ea"/>
                <a:cs typeface="+mn-cs"/>
              </a:rPr>
              <a:t>. má strategický význam pro dané území metropolitní oblasti/aglomerace; integrovaným řešením je případě koordinovaný přístup k řešení určitého problému v území; ve Strategii jsou uvedeny indikátory výstupu a výsledku a celková finanční alokace na opatření; nejsou vydefinovány konkrétní projekty</a:t>
            </a: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cs-CZ" sz="700" kern="1200" dirty="0">
              <a:solidFill>
                <a:schemeClr val="bg1"/>
              </a:solidFill>
              <a:ea typeface="+mn-ea"/>
              <a:cs typeface="+mn-cs"/>
            </a:endParaRPr>
          </a:p>
          <a:p>
            <a:pPr marL="177800" lvl="2" indent="-177800" algn="l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sz="1400" b="1" kern="1200" dirty="0">
                <a:solidFill>
                  <a:schemeClr val="bg1"/>
                </a:solidFill>
                <a:ea typeface="+mn-ea"/>
                <a:cs typeface="+mn-cs"/>
              </a:rPr>
              <a:t>pro IROP2: výběr dané aktivity mezi síťové projekty </a:t>
            </a:r>
            <a:r>
              <a:rPr lang="cs-CZ" sz="1400" b="1" u="sng" kern="1200" dirty="0">
                <a:solidFill>
                  <a:schemeClr val="bg1"/>
                </a:solidFill>
                <a:ea typeface="+mn-ea"/>
                <a:cs typeface="+mn-cs"/>
              </a:rPr>
              <a:t>eliminuje možnost realizovat danou aktivitu/opatření v individuální výzvě</a:t>
            </a: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cs-CZ" sz="1200" kern="12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336" y="6266637"/>
            <a:ext cx="4968671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8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E0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ctrTitle"/>
          </p:nvPr>
        </p:nvSpPr>
        <p:spPr>
          <a:xfrm>
            <a:off x="3895344" y="2560320"/>
            <a:ext cx="6187440" cy="137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SzPts val="800"/>
            </a:pP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>
                <a:solidFill>
                  <a:schemeClr val="bg1"/>
                </a:solidFill>
              </a:rPr>
              <a:t/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 smtClean="0">
                <a:solidFill>
                  <a:schemeClr val="bg1"/>
                </a:solidFill>
              </a:rPr>
              <a:t/>
            </a:r>
            <a:br>
              <a:rPr lang="cs-CZ" sz="1600" dirty="0" smtClean="0">
                <a:solidFill>
                  <a:schemeClr val="bg1"/>
                </a:solidFill>
              </a:rPr>
            </a:br>
            <a:r>
              <a:rPr lang="cs-CZ" sz="1600" dirty="0" smtClean="0">
                <a:solidFill>
                  <a:schemeClr val="bg1"/>
                </a:solidFill>
              </a:rPr>
              <a:t>Mírová </a:t>
            </a:r>
            <a:br>
              <a:rPr lang="cs-CZ" sz="1600" dirty="0" smtClean="0">
                <a:solidFill>
                  <a:schemeClr val="bg1"/>
                </a:solidFill>
              </a:rPr>
            </a:br>
            <a:r>
              <a:rPr lang="cs-CZ" sz="1600" dirty="0" smtClean="0">
                <a:solidFill>
                  <a:schemeClr val="bg1"/>
                </a:solidFill>
              </a:rPr>
              <a:t>Nejdek</a:t>
            </a:r>
            <a:br>
              <a:rPr lang="cs-CZ" sz="1600" dirty="0" smtClean="0">
                <a:solidFill>
                  <a:schemeClr val="bg1"/>
                </a:solidFill>
              </a:rPr>
            </a:br>
            <a:r>
              <a:rPr lang="cs-CZ" sz="1600" dirty="0" smtClean="0">
                <a:solidFill>
                  <a:schemeClr val="bg1"/>
                </a:solidFill>
              </a:rPr>
              <a:t>Nová Role</a:t>
            </a:r>
            <a:br>
              <a:rPr lang="cs-CZ" sz="1600" dirty="0" smtClean="0">
                <a:solidFill>
                  <a:schemeClr val="bg1"/>
                </a:solidFill>
              </a:rPr>
            </a:br>
            <a:r>
              <a:rPr lang="cs-CZ" sz="1600" dirty="0" smtClean="0">
                <a:solidFill>
                  <a:schemeClr val="bg1"/>
                </a:solidFill>
              </a:rPr>
              <a:t>Nové Sedlo </a:t>
            </a:r>
            <a:br>
              <a:rPr lang="cs-CZ" sz="1600" dirty="0" smtClean="0">
                <a:solidFill>
                  <a:schemeClr val="bg1"/>
                </a:solidFill>
              </a:rPr>
            </a:br>
            <a:r>
              <a:rPr lang="cs-CZ" sz="1600" dirty="0" smtClean="0">
                <a:solidFill>
                  <a:schemeClr val="bg1"/>
                </a:solidFill>
              </a:rPr>
              <a:t>Ostrov </a:t>
            </a:r>
            <a:br>
              <a:rPr lang="cs-CZ" sz="1600" dirty="0" smtClean="0">
                <a:solidFill>
                  <a:schemeClr val="bg1"/>
                </a:solidFill>
              </a:rPr>
            </a:br>
            <a:r>
              <a:rPr lang="cs-CZ" sz="1600" dirty="0" smtClean="0">
                <a:solidFill>
                  <a:schemeClr val="bg1"/>
                </a:solidFill>
              </a:rPr>
              <a:t>Otovice </a:t>
            </a:r>
            <a:br>
              <a:rPr lang="cs-CZ" sz="1600" dirty="0" smtClean="0">
                <a:solidFill>
                  <a:schemeClr val="bg1"/>
                </a:solidFill>
              </a:rPr>
            </a:br>
            <a:r>
              <a:rPr lang="cs-CZ" sz="1600" dirty="0" smtClean="0">
                <a:solidFill>
                  <a:schemeClr val="bg1"/>
                </a:solidFill>
              </a:rPr>
              <a:t>Pila </a:t>
            </a:r>
            <a:br>
              <a:rPr lang="cs-CZ" sz="1600" dirty="0" smtClean="0">
                <a:solidFill>
                  <a:schemeClr val="bg1"/>
                </a:solidFill>
              </a:rPr>
            </a:br>
            <a:r>
              <a:rPr lang="cs-CZ" sz="1600" dirty="0" smtClean="0">
                <a:solidFill>
                  <a:schemeClr val="bg1"/>
                </a:solidFill>
              </a:rPr>
              <a:t>Sadov </a:t>
            </a:r>
            <a:br>
              <a:rPr lang="cs-CZ" sz="1600" dirty="0" smtClean="0">
                <a:solidFill>
                  <a:schemeClr val="bg1"/>
                </a:solidFill>
              </a:rPr>
            </a:br>
            <a:r>
              <a:rPr lang="cs-CZ" sz="1600" dirty="0" smtClean="0">
                <a:solidFill>
                  <a:schemeClr val="bg1"/>
                </a:solidFill>
              </a:rPr>
              <a:t>Šemnice </a:t>
            </a:r>
            <a:br>
              <a:rPr lang="cs-CZ" sz="1600" dirty="0" smtClean="0">
                <a:solidFill>
                  <a:schemeClr val="bg1"/>
                </a:solidFill>
              </a:rPr>
            </a:br>
            <a:r>
              <a:rPr lang="cs-CZ" sz="1600" dirty="0" smtClean="0">
                <a:solidFill>
                  <a:schemeClr val="bg1"/>
                </a:solidFill>
              </a:rPr>
              <a:t>Smolné Pece </a:t>
            </a:r>
            <a:br>
              <a:rPr lang="cs-CZ" sz="1600" dirty="0" smtClean="0">
                <a:solidFill>
                  <a:schemeClr val="bg1"/>
                </a:solidFill>
              </a:rPr>
            </a:br>
            <a:r>
              <a:rPr lang="cs-CZ" sz="1600" dirty="0" smtClean="0">
                <a:solidFill>
                  <a:schemeClr val="bg1"/>
                </a:solidFill>
              </a:rPr>
              <a:t>Sokolov</a:t>
            </a:r>
            <a:br>
              <a:rPr lang="cs-CZ" sz="1600" dirty="0" smtClean="0">
                <a:solidFill>
                  <a:schemeClr val="bg1"/>
                </a:solidFill>
              </a:rPr>
            </a:br>
            <a:r>
              <a:rPr lang="cs-CZ" sz="1600" dirty="0" smtClean="0">
                <a:solidFill>
                  <a:schemeClr val="bg1"/>
                </a:solidFill>
              </a:rPr>
              <a:t>Stanovice</a:t>
            </a:r>
            <a:br>
              <a:rPr lang="cs-CZ" sz="1600" dirty="0" smtClean="0">
                <a:solidFill>
                  <a:schemeClr val="bg1"/>
                </a:solidFill>
              </a:rPr>
            </a:br>
            <a:r>
              <a:rPr lang="cs-CZ" sz="1600" dirty="0" smtClean="0">
                <a:solidFill>
                  <a:schemeClr val="bg1"/>
                </a:solidFill>
              </a:rPr>
              <a:t>Stružná</a:t>
            </a:r>
            <a:br>
              <a:rPr lang="cs-CZ" sz="1600" dirty="0" smtClean="0">
                <a:solidFill>
                  <a:schemeClr val="bg1"/>
                </a:solidFill>
              </a:rPr>
            </a:br>
            <a:r>
              <a:rPr lang="cs-CZ" sz="1600" dirty="0" smtClean="0">
                <a:solidFill>
                  <a:schemeClr val="bg1"/>
                </a:solidFill>
              </a:rPr>
              <a:t>Teplička</a:t>
            </a:r>
            <a:br>
              <a:rPr lang="cs-CZ" sz="1600" dirty="0" smtClean="0">
                <a:solidFill>
                  <a:schemeClr val="bg1"/>
                </a:solidFill>
              </a:rPr>
            </a:br>
            <a:r>
              <a:rPr lang="cs-CZ" sz="1600" dirty="0" smtClean="0">
                <a:solidFill>
                  <a:schemeClr val="bg1"/>
                </a:solidFill>
              </a:rPr>
              <a:t>Velichov </a:t>
            </a:r>
            <a:br>
              <a:rPr lang="cs-CZ" sz="1600" dirty="0" smtClean="0">
                <a:solidFill>
                  <a:schemeClr val="bg1"/>
                </a:solidFill>
              </a:rPr>
            </a:br>
            <a:r>
              <a:rPr lang="cs-CZ" sz="1600" dirty="0" smtClean="0">
                <a:solidFill>
                  <a:schemeClr val="bg1"/>
                </a:solidFill>
              </a:rPr>
              <a:t>Vintířov</a:t>
            </a:r>
            <a:r>
              <a:rPr lang="cs-CZ" sz="160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cs-CZ" sz="160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cs-CZ" sz="12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cs-CZ" sz="12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49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9" name="Google Shape;219;p30"/>
          <p:cNvSpPr txBox="1">
            <a:spLocks noGrp="1"/>
          </p:cNvSpPr>
          <p:nvPr>
            <p:ph type="subTitle" idx="1"/>
          </p:nvPr>
        </p:nvSpPr>
        <p:spPr>
          <a:xfrm>
            <a:off x="2048002" y="1143000"/>
            <a:ext cx="2898902" cy="197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spcBef>
                <a:spcPts val="0"/>
              </a:spcBef>
              <a:buSzPts val="800"/>
            </a:pPr>
            <a:endParaRPr sz="16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l">
              <a:spcBef>
                <a:spcPts val="0"/>
              </a:spcBef>
              <a:buSzPts val="800"/>
            </a:pPr>
            <a:r>
              <a:rPr lang="cs-CZ" sz="1600" dirty="0">
                <a:solidFill>
                  <a:schemeClr val="bg1"/>
                </a:solidFill>
              </a:rPr>
              <a:t>Andělská Hora 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Bečov nad Teplou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Bochov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Božičany 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Březová 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Dalovice 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Děpoltovice 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Hájek 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Hory 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Hroznětín 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Chodov 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Jenišov 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Karlovy Vary 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Krásný Les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Kolová 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Kyselka 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Loket </a:t>
            </a:r>
            <a:r>
              <a:rPr lang="cs-CZ" sz="1600" dirty="0">
                <a:solidFill>
                  <a:schemeClr val="tx1"/>
                </a:solidFill>
              </a:rPr>
              <a:t/>
            </a:r>
            <a:br>
              <a:rPr lang="cs-CZ" sz="1600" dirty="0">
                <a:solidFill>
                  <a:schemeClr val="tx1"/>
                </a:solidFill>
              </a:rPr>
            </a:br>
            <a:endParaRPr lang="cs-CZ" sz="1600" dirty="0" smtClean="0">
              <a:solidFill>
                <a:schemeClr val="tx1"/>
              </a:solidFill>
            </a:endParaRPr>
          </a:p>
        </p:txBody>
      </p:sp>
      <p:pic>
        <p:nvPicPr>
          <p:cNvPr id="220" name="Google Shape;220;p30" descr="S:\OLKV\Andrusczynová - záloha\externi_p\LOGA\KV_nové-logo\prezentace\prezentace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794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560" y="1362280"/>
            <a:ext cx="5906322" cy="41232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7453" y="6266637"/>
            <a:ext cx="4968671" cy="59136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6155" y="332359"/>
            <a:ext cx="6626926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E0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ctrTitle"/>
          </p:nvPr>
        </p:nvSpPr>
        <p:spPr>
          <a:xfrm>
            <a:off x="1389634" y="91441"/>
            <a:ext cx="7653782" cy="1040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chemeClr val="lt1"/>
              </a:buClr>
              <a:buSzPts val="1000"/>
            </a:pPr>
            <a:r>
              <a:rPr lang="cs-CZ" sz="40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Budování </a:t>
            </a:r>
            <a:r>
              <a:rPr lang="cs-CZ" sz="4000" b="1" dirty="0" err="1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ISg</a:t>
            </a:r>
            <a:r>
              <a:rPr lang="cs-CZ" sz="40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21+ ITIKV°</a:t>
            </a:r>
            <a:endParaRPr sz="49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9" name="Google Shape;219;p30"/>
          <p:cNvSpPr txBox="1">
            <a:spLocks noGrp="1"/>
          </p:cNvSpPr>
          <p:nvPr>
            <p:ph type="subTitle" idx="1"/>
          </p:nvPr>
        </p:nvSpPr>
        <p:spPr>
          <a:xfrm>
            <a:off x="1499616" y="1131694"/>
            <a:ext cx="9336024" cy="554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95350" indent="-895350" algn="l">
              <a:spcBef>
                <a:spcPts val="0"/>
              </a:spcBef>
              <a:buSzPts val="800"/>
            </a:pPr>
            <a:r>
              <a:rPr lang="cs-CZ" sz="16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Oslovení obcí v území - zjišťování absorpční kapacity – </a:t>
            </a:r>
            <a:r>
              <a:rPr lang="cs-CZ" sz="16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léto 2019</a:t>
            </a:r>
            <a:endParaRPr lang="cs-CZ" sz="1600" dirty="0" smtClea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95350" indent="-895350" algn="just">
              <a:spcBef>
                <a:spcPts val="0"/>
              </a:spcBef>
              <a:buSzPts val="800"/>
            </a:pPr>
            <a:r>
              <a:rPr lang="cs-CZ" sz="16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cs-CZ" sz="16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Proběhl sběr </a:t>
            </a:r>
            <a:r>
              <a:rPr lang="cs-CZ" sz="1600" dirty="0" err="1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fiší</a:t>
            </a:r>
            <a:r>
              <a:rPr lang="cs-CZ" sz="16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strategických projektů s cílem zmapovat potřeby ve vymezeném území – předloženo zatím 315 projektových záměrů za cca 17,5 mld. Kč a sběr stále </a:t>
            </a:r>
            <a:r>
              <a:rPr lang="cs-CZ" sz="16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pokračuje a probíhá upřesňování záměrů</a:t>
            </a:r>
            <a:endParaRPr lang="cs-CZ" sz="1600" dirty="0" smtClea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95350" indent="-895350" algn="just">
              <a:spcBef>
                <a:spcPts val="0"/>
              </a:spcBef>
              <a:buSzPts val="800"/>
            </a:pPr>
            <a:endParaRPr lang="cs-CZ" sz="16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95350" indent="-895350" algn="just">
              <a:spcBef>
                <a:spcPts val="0"/>
              </a:spcBef>
              <a:buSzPts val="800"/>
            </a:pPr>
            <a:r>
              <a:rPr lang="cs-CZ" sz="16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Dokument </a:t>
            </a:r>
            <a:r>
              <a:rPr lang="cs-CZ" sz="1600" dirty="0" err="1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ISg</a:t>
            </a:r>
            <a:endParaRPr lang="cs-CZ" sz="1600" dirty="0" smtClea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95350" indent="0" algn="just">
              <a:spcBef>
                <a:spcPts val="0"/>
              </a:spcBef>
              <a:buSzPts val="800"/>
            </a:pPr>
            <a:r>
              <a:rPr lang="cs-CZ" sz="16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Souběžně byla zadána zakázka na zpracování analytické části dokumentu </a:t>
            </a:r>
            <a:r>
              <a:rPr lang="cs-CZ" sz="1600" dirty="0" err="1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ISg</a:t>
            </a:r>
            <a:r>
              <a:rPr lang="cs-CZ" sz="16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21+. Výsledky socioekonomické analýzy byly nastíněny na prvotních jednáních tematických pracovních skupin. Termín dokončení dokumentu je 30. 9. 2020.</a:t>
            </a:r>
          </a:p>
          <a:p>
            <a:pPr marL="895350" indent="-895350" algn="just">
              <a:spcBef>
                <a:spcPts val="0"/>
              </a:spcBef>
              <a:buSzPts val="800"/>
            </a:pPr>
            <a:endParaRPr lang="cs-CZ" sz="1600" dirty="0" smtClea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95350" indent="-895350" algn="just">
              <a:spcBef>
                <a:spcPts val="0"/>
              </a:spcBef>
              <a:buSzPts val="800"/>
            </a:pPr>
            <a:r>
              <a:rPr lang="cs-CZ" sz="16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Společná jednání partnerů 8/2020</a:t>
            </a:r>
          </a:p>
          <a:p>
            <a:pPr marL="0" indent="0" algn="l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800"/>
            </a:pPr>
            <a:r>
              <a:rPr lang="cs-CZ" sz="16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Prvotní jednání tematických pracovních skupin proběhla ve </a:t>
            </a:r>
            <a:r>
              <a:rPr lang="cs-CZ" sz="16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dnech 11. – 12. 8. 2020. </a:t>
            </a:r>
            <a:endParaRPr lang="cs-CZ" sz="1600" dirty="0" smtClea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l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800"/>
            </a:pPr>
            <a:r>
              <a:rPr lang="cs-CZ" sz="1600" dirty="0">
                <a:solidFill>
                  <a:schemeClr val="lt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	</a:t>
            </a:r>
            <a:r>
              <a:rPr lang="cs-CZ" sz="1600" dirty="0" smtClean="0">
                <a:solidFill>
                  <a:schemeClr val="lt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Důraz </a:t>
            </a:r>
            <a:r>
              <a:rPr lang="cs-CZ" sz="1600" dirty="0">
                <a:solidFill>
                  <a:schemeClr val="lt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je kladen na tři P</a:t>
            </a:r>
          </a:p>
          <a:p>
            <a:pPr marL="273050" indent="979488" algn="l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800"/>
            </a:pPr>
            <a:r>
              <a:rPr lang="cs-CZ" sz="1600" dirty="0" smtClean="0">
                <a:solidFill>
                  <a:schemeClr val="lt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-  Připravenost</a:t>
            </a:r>
            <a:endParaRPr lang="cs-CZ" sz="1600" dirty="0">
              <a:solidFill>
                <a:schemeClr val="lt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273050" indent="979488" algn="l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800"/>
            </a:pPr>
            <a:r>
              <a:rPr lang="cs-CZ" sz="1600" dirty="0">
                <a:solidFill>
                  <a:schemeClr val="lt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-  Předfinancování – podíl kofinancování opět 85% podpory EU, pravidlo N+3</a:t>
            </a:r>
          </a:p>
          <a:p>
            <a:pPr marL="273050" indent="979488" algn="l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800"/>
            </a:pPr>
            <a:r>
              <a:rPr lang="cs-CZ" sz="1600" dirty="0">
                <a:solidFill>
                  <a:schemeClr val="lt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-  Provázanost – logická souvislost s ostatními </a:t>
            </a:r>
            <a:r>
              <a:rPr lang="cs-CZ" sz="1600" dirty="0" smtClean="0">
                <a:solidFill>
                  <a:schemeClr val="lt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projekty</a:t>
            </a:r>
            <a:endParaRPr lang="cs-CZ" sz="1600" dirty="0" smtClea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95350" indent="-895350" algn="just">
              <a:spcBef>
                <a:spcPts val="0"/>
              </a:spcBef>
              <a:buSzPts val="800"/>
            </a:pPr>
            <a:endParaRPr lang="cs-CZ" sz="1600" dirty="0" smtClea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95350" indent="-895350" algn="just">
              <a:spcBef>
                <a:spcPts val="0"/>
              </a:spcBef>
              <a:buSzPts val="800"/>
            </a:pPr>
            <a:r>
              <a:rPr lang="cs-CZ" sz="16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Přípravný řídicí výbor 9/2020</a:t>
            </a:r>
          </a:p>
          <a:p>
            <a:pPr marL="895350" indent="-895350" algn="just">
              <a:spcBef>
                <a:spcPts val="0"/>
              </a:spcBef>
              <a:buSzPts val="800"/>
            </a:pPr>
            <a:r>
              <a:rPr lang="cs-CZ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	Uplatnění principu partnerství. Osloveni zástupci </a:t>
            </a:r>
            <a:r>
              <a:rPr lang="cs-CZ" sz="1600" kern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městských a jiných orgánů veřejné správy, hospodářské a sociální oblasti, oblasti životního prostředí, subjekty odpovědné za prosazování sociálního začleňování a </a:t>
            </a:r>
            <a:r>
              <a:rPr lang="cs-CZ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další subjekty </a:t>
            </a:r>
            <a:r>
              <a:rPr lang="cs-CZ" sz="1600" kern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zastupujícími občanskou společnost. </a:t>
            </a:r>
            <a:endParaRPr sz="16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>
              <a:buSzPts val="800"/>
            </a:pPr>
            <a:endParaRPr lang="cs-CZ" sz="1600" dirty="0" smtClea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0" name="Google Shape;220;p30" descr="S:\OLKV\Andrusczynová - záloha\externi_p\LOGA\KV_nové-logo\prezentace\prezentace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794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4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E0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>
            <a:spLocks noGrp="1"/>
          </p:cNvSpPr>
          <p:nvPr>
            <p:ph type="subTitle" idx="1"/>
          </p:nvPr>
        </p:nvSpPr>
        <p:spPr>
          <a:xfrm>
            <a:off x="1124712" y="1291465"/>
            <a:ext cx="10588752" cy="497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buSzPts val="800"/>
            </a:pPr>
            <a:r>
              <a:rPr lang="cs-CZ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Cíle: </a:t>
            </a:r>
          </a:p>
          <a:p>
            <a:pPr indent="347663" algn="l">
              <a:buSzPts val="800"/>
              <a:buFont typeface="Wingdings" panose="05000000000000000000" pitchFamily="2" charset="2"/>
              <a:buChar char="Ø"/>
            </a:pPr>
            <a:r>
              <a:rPr lang="cs-CZ" sz="2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EKONOMICKÁ SOBĚSTAČNOST PRO BUDOUCNOST</a:t>
            </a:r>
          </a:p>
          <a:p>
            <a:pPr indent="347663" algn="l">
              <a:buSzPts val="800"/>
              <a:buFont typeface="Wingdings" panose="05000000000000000000" pitchFamily="2" charset="2"/>
              <a:buChar char="Ø"/>
            </a:pPr>
            <a:r>
              <a:rPr lang="cs-CZ" sz="2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SMART KARLOVARSKO</a:t>
            </a:r>
          </a:p>
          <a:p>
            <a:pPr marL="0" indent="0" algn="l">
              <a:buSzPts val="800"/>
            </a:pPr>
            <a:r>
              <a:rPr lang="cs-CZ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Typové projekty: </a:t>
            </a: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Podnikový a oborový výzkum a vývoj (lázeňství)</a:t>
            </a: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Digitalizace institucí</a:t>
            </a: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Inovace</a:t>
            </a: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Vzdělávání (proměna), rekvalifikace, poradenství, stáže</a:t>
            </a: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Propojování </a:t>
            </a:r>
          </a:p>
          <a:p>
            <a:pPr marL="447675" indent="357188" algn="l">
              <a:buSzPts val="800"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Vysokorychlostní internet 5 G síť</a:t>
            </a:r>
          </a:p>
          <a:p>
            <a:pPr marL="447675" indent="0" algn="l">
              <a:buSzPts val="800"/>
            </a:pPr>
            <a:endParaRPr lang="cs-CZ" sz="1800" dirty="0" smtClea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7675" indent="0" algn="l">
              <a:buSzPts val="800"/>
            </a:pPr>
            <a:r>
              <a:rPr lang="cs-CZ" sz="18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Ambice nositele: 1 mld. Kč</a:t>
            </a:r>
          </a:p>
        </p:txBody>
      </p:sp>
      <p:pic>
        <p:nvPicPr>
          <p:cNvPr id="220" name="Google Shape;220;p30" descr="S:\OLKV\Andrusczynová - záloha\externi_p\LOGA\KV_nové-logo\prezentace\prezentace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13" y="0"/>
            <a:ext cx="10794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24635" y="57025"/>
            <a:ext cx="10363200" cy="1470023"/>
          </a:xfrm>
        </p:spPr>
        <p:txBody>
          <a:bodyPr/>
          <a:lstStyle/>
          <a:p>
            <a:r>
              <a:rPr lang="cs-CZ" u="sng" dirty="0">
                <a:solidFill>
                  <a:schemeClr val="bg1"/>
                </a:solidFill>
              </a:rPr>
              <a:t>Zvýšení ekonomické perspektivy aglomerace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810" y="2514001"/>
            <a:ext cx="4163910" cy="182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2555</TotalTime>
  <Words>581</Words>
  <Application>Microsoft Office PowerPoint</Application>
  <PresentationFormat>Širokoúhlá obrazovka</PresentationFormat>
  <Paragraphs>140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 Neue</vt:lpstr>
      <vt:lpstr>Times New Roman</vt:lpstr>
      <vt:lpstr>Wingdings</vt:lpstr>
      <vt:lpstr>Motiv sady Office</vt:lpstr>
      <vt:lpstr>ROADSHOW IROP Grandhotel Pupp </vt:lpstr>
      <vt:lpstr>IPRÚ KV° 2014+ končící programové období </vt:lpstr>
      <vt:lpstr>Alokace IPRÚ KV° 2014+</vt:lpstr>
      <vt:lpstr>Výsledky IPRÚ 2014+</vt:lpstr>
      <vt:lpstr>Nový příběh pro Karlovarsko 21+ „Doba post-uhelná a UNESCO jako výzva“</vt:lpstr>
      <vt:lpstr>Integrované řešení Integrovaná strategie metropolitní aglomerace je realizována prostřednictvím integrovaných řešení, která jsou složena z jednoho či více strategických projektů.</vt:lpstr>
      <vt:lpstr>     Mírová  Nejdek Nová Role Nové Sedlo  Ostrov  Otovice  Pila  Sadov  Šemnice  Smolné Pece  Sokolov Stanovice Stružná Teplička Velichov  Vintířov  </vt:lpstr>
      <vt:lpstr>Budování ISg 21+ ITIKV°</vt:lpstr>
      <vt:lpstr>Zvýšení ekonomické perspektivy aglomerace</vt:lpstr>
      <vt:lpstr>Zvýšení udržitelnosti prostředí</vt:lpstr>
      <vt:lpstr>Zvýšení kvality života</vt:lpstr>
      <vt:lpstr>Zvýšení návštěvnického zájmu o aglomeraci</vt:lpstr>
      <vt:lpstr>Překážky v přípravě ISg 21+ </vt:lpstr>
      <vt:lpstr>Co nás čeká 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Doplňte název metropolitní oblasti/aglomerace</dc:title>
  <dc:creator>Dvořák Zdeněk (Magistrát města Brna)</dc:creator>
  <cp:lastModifiedBy>Heroutová Blanka</cp:lastModifiedBy>
  <cp:revision>106</cp:revision>
  <dcterms:created xsi:type="dcterms:W3CDTF">2020-07-29T10:34:07Z</dcterms:created>
  <dcterms:modified xsi:type="dcterms:W3CDTF">2020-09-14T12:36:05Z</dcterms:modified>
</cp:coreProperties>
</file>