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1" r:id="rId3"/>
    <p:sldId id="26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5"/>
    <p:restoredTop sz="86433"/>
  </p:normalViewPr>
  <p:slideViewPr>
    <p:cSldViewPr snapToGrid="0" snapToObjects="1">
      <p:cViewPr varScale="1">
        <p:scale>
          <a:sx n="72" d="100"/>
          <a:sy n="72" d="100"/>
        </p:scale>
        <p:origin x="948" y="66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7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3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0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rr.cz/kontakty/kontakty-na-administratory-monitorovaciho-systemu/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tomas.rec@crr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ssf.cz/testappbeta/check_client.aspx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2561" y="637326"/>
            <a:ext cx="8030497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5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52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r>
              <a:rPr lang="cs-CZ" sz="5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aplikaci ms2014+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5785" y="2497083"/>
            <a:ext cx="7847273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REACT-EU </a:t>
            </a:r>
          </a:p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Integrovaný záchranný systém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96. výzva, 97. výzva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7512311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26. 4. 2021								Mgr. Tomáš Rec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05293" y="456193"/>
            <a:ext cx="7053562" cy="614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PROJEKTOVÁ ŽÁDOST - ZALOŽENÍ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B79999-8825-4F13-9523-37DABD61CE26}"/>
              </a:ext>
            </a:extLst>
          </p:cNvPr>
          <p:cNvSpPr txBox="1">
            <a:spLocks/>
          </p:cNvSpPr>
          <p:nvPr/>
        </p:nvSpPr>
        <p:spPr>
          <a:xfrm>
            <a:off x="4147295" y="1253131"/>
            <a:ext cx="4439940" cy="2367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přihlášení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třeba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Následně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program: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06 – IROP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výzvu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založí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26B3DD-F897-4884-95B5-B4ABF72EA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89" y="1121441"/>
            <a:ext cx="3304028" cy="26405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E38CD1F-649E-4BA9-913B-EB20F8EB5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89" y="3802899"/>
            <a:ext cx="7751494" cy="23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B1BAEFB-93EF-4AC8-AC1D-E0D17033924A}"/>
              </a:ext>
            </a:extLst>
          </p:cNvPr>
          <p:cNvSpPr txBox="1">
            <a:spLocks/>
          </p:cNvSpPr>
          <p:nvPr/>
        </p:nvSpPr>
        <p:spPr>
          <a:xfrm>
            <a:off x="1105293" y="230848"/>
            <a:ext cx="7053562" cy="614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PROJEKTOVÁ ŽÁDOST - VYPLŇOVÁNÍ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D7E3A-2B40-43FC-8E12-6DD7B7E6FCB4}"/>
              </a:ext>
            </a:extLst>
          </p:cNvPr>
          <p:cNvSpPr txBox="1">
            <a:spLocks/>
          </p:cNvSpPr>
          <p:nvPr/>
        </p:nvSpPr>
        <p:spPr>
          <a:xfrm>
            <a:off x="3989439" y="1010238"/>
            <a:ext cx="4782422" cy="5001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MS2014+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Rozlišení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žlutá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povinná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šedivá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„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nepovinná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bílá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needitovatelná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ideální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vyplňovat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postupně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horních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poslední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jednotlivé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mají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vazby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indikátory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finanční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obsahuje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zaktivnit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finalizaci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39C505D-3DDB-4BF7-A807-4FF7BB06E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9" y="1036061"/>
            <a:ext cx="3315432" cy="50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94269" y="451461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VZ a CBA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C485B3-EDE3-4103-BCD5-48F8EFF8ABE9}"/>
              </a:ext>
            </a:extLst>
          </p:cNvPr>
          <p:cNvSpPr txBox="1">
            <a:spLocks/>
          </p:cNvSpPr>
          <p:nvPr/>
        </p:nvSpPr>
        <p:spPr>
          <a:xfrm>
            <a:off x="213762" y="9700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Postup pro práci s modulem veřejné zakázky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zaškrtnout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checkbox 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Realizace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zadávacích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řízení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zobrazí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CBA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projektů se způsobilými výdaji nižšími než 100 mil. Kč se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nevyplňuje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17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Postup pro zpracování CBA v MS2014+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7382A1-55BE-40F1-8A0C-72AF4074C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29" y="1864761"/>
            <a:ext cx="2505075" cy="1295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C55656-FAB2-4820-83D7-DF299591A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072" y="1845974"/>
            <a:ext cx="2706264" cy="2131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0C90DC5-C8E8-4199-A2FF-023D60D1F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422" y="4965754"/>
            <a:ext cx="5410079" cy="10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6A19C17-1AD2-4F57-A888-EABBA535A420}"/>
              </a:ext>
            </a:extLst>
          </p:cNvPr>
          <p:cNvSpPr txBox="1">
            <a:spLocks/>
          </p:cNvSpPr>
          <p:nvPr/>
        </p:nvSpPr>
        <p:spPr>
          <a:xfrm>
            <a:off x="1" y="183901"/>
            <a:ext cx="8534400" cy="9267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300" dirty="0"/>
              <a:t>PROJEKTOVÁ ŽÁDOST – SUBJEKTY PROJEKTU </a:t>
            </a:r>
            <a:br>
              <a:rPr lang="cs-CZ" sz="2300" dirty="0"/>
            </a:br>
            <a:r>
              <a:rPr lang="cs-CZ" sz="2300" dirty="0"/>
              <a:t>A ROZPOČET U OSS</a:t>
            </a:r>
            <a:endParaRPr lang="cs-CZ" sz="23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465EF4-3DA0-4E50-99D4-95A1FCA8670B}"/>
              </a:ext>
            </a:extLst>
          </p:cNvPr>
          <p:cNvSpPr txBox="1">
            <a:spLocks/>
          </p:cNvSpPr>
          <p:nvPr/>
        </p:nvSpPr>
        <p:spPr>
          <a:xfrm>
            <a:off x="324464" y="1110665"/>
            <a:ext cx="8440769" cy="4512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Výjimka pro organizační složky státu a státní příspěvkové organizace (viz níže)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Problematika popsána v příloze č. 1 Specifických pravidel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 Subjekty</a:t>
            </a:r>
            <a:endParaRPr kumimoji="0" lang="cs-CZ" sz="17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„V případě žadatele státní příspěvková organizace ze zákona/ostatní  vyberte typ subjektu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Financují kapitola SR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Např. žadatel = Národní památkový ústav, financující kapitola SR = Ministerstvo kultury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 Rozpočet roční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Obecně platí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skončí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30. 9.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kalendářního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budou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způsobilé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končí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ukončení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 30. 9.,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počítat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proplácením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dotace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následujícím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uvést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rozpočtu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finančním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plánu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Neplatí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právní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formou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organizační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složka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státní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příspěvková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ostatní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/ze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zákona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skutečně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vynaloženy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vynaloženy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předchozím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než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aktuální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aktuálního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1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3674BC4-DB68-4E01-A540-4C271050A94D}"/>
              </a:ext>
            </a:extLst>
          </p:cNvPr>
          <p:cNvSpPr txBox="1">
            <a:spLocks/>
          </p:cNvSpPr>
          <p:nvPr/>
        </p:nvSpPr>
        <p:spPr>
          <a:xfrm>
            <a:off x="719980" y="348946"/>
            <a:ext cx="7704040" cy="7477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UŽIVATELSKÉ ROLE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1D819-5474-47A0-B4FE-2206DF6027E3}"/>
              </a:ext>
            </a:extLst>
          </p:cNvPr>
          <p:cNvSpPr txBox="1">
            <a:spLocks/>
          </p:cNvSpPr>
          <p:nvPr/>
        </p:nvSpPr>
        <p:spPr>
          <a:xfrm>
            <a:off x="368709" y="10998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Zástupce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 ideálním případě žadatel)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přidávat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přiřazovat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role,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odebírat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defaultně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založil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změněno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na projekt zadává plnou moc a má vždy i roli editor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Editor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podepsat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tzn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Čtenář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jednotlivé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žádná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editovat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může provést storno finalizace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základě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podepisovat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provádět storno finalizace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stejně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0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CED3D5ED-3853-4CF9-8EB5-BD317CB0A78F}"/>
              </a:ext>
            </a:extLst>
          </p:cNvPr>
          <p:cNvSpPr txBox="1">
            <a:spLocks/>
          </p:cNvSpPr>
          <p:nvPr/>
        </p:nvSpPr>
        <p:spPr>
          <a:xfrm>
            <a:off x="894269" y="190579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PLNÁ MOC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EC6D04-7F7F-4A60-8C4A-6A7373E126FD}"/>
              </a:ext>
            </a:extLst>
          </p:cNvPr>
          <p:cNvSpPr txBox="1">
            <a:spLocks/>
          </p:cNvSpPr>
          <p:nvPr/>
        </p:nvSpPr>
        <p:spPr>
          <a:xfrm>
            <a:off x="457200" y="924171"/>
            <a:ext cx="8107424" cy="368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Vytvoří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rolí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Nejprve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papírová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zmocnitele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neregistrovaného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ISKP14+),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dobu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neurčitou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do“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nevyplňuje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předmět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vložte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podepište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zmocnitel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02D9009-07D6-4766-8E68-1B256E763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91" y="3236586"/>
            <a:ext cx="5782615" cy="29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AEBA24DC-04C4-4311-B84C-DAB617052380}"/>
              </a:ext>
            </a:extLst>
          </p:cNvPr>
          <p:cNvSpPr txBox="1">
            <a:spLocks/>
          </p:cNvSpPr>
          <p:nvPr/>
        </p:nvSpPr>
        <p:spPr>
          <a:xfrm>
            <a:off x="903835" y="265773"/>
            <a:ext cx="7057427" cy="7477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FINALIZACE A ELEKTRONICKÝ PODPIS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B8AA01-682C-465E-85E4-82F5266ACA53}"/>
              </a:ext>
            </a:extLst>
          </p:cNvPr>
          <p:cNvSpPr txBox="1">
            <a:spLocks/>
          </p:cNvSpPr>
          <p:nvPr/>
        </p:nvSpPr>
        <p:spPr>
          <a:xfrm>
            <a:off x="221566" y="1073115"/>
            <a:ext cx="84219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Identifikace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operace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pomocí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finalizovat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nainstalovat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Crypto </a:t>
            </a:r>
            <a:endParaRPr kumimoji="0" lang="cs-CZ" sz="16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Web Extension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Crypto Native App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různé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pokusu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automaticky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odkáže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instalaci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těchto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C962F97-DD1B-4786-A361-5C661009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22" y="1348669"/>
            <a:ext cx="3282667" cy="6295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66A0B94-8165-4BB7-A609-80664C34F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051" y="2489448"/>
            <a:ext cx="3400481" cy="202673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0885924-FB5D-477C-A166-78B37C5A4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22" y="4571513"/>
            <a:ext cx="2258465" cy="117281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A1844AD-F0B5-4605-A200-5D84C9AD91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164" y="4567290"/>
            <a:ext cx="2676899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0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5D77B2C-0313-4BCB-B455-0A63E0930A57}"/>
              </a:ext>
            </a:extLst>
          </p:cNvPr>
          <p:cNvSpPr txBox="1">
            <a:spLocks/>
          </p:cNvSpPr>
          <p:nvPr/>
        </p:nvSpPr>
        <p:spPr>
          <a:xfrm>
            <a:off x="894269" y="337341"/>
            <a:ext cx="7057427" cy="7477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RUČNÍ PODÁNÍ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B588F5-69E6-4EAE-96DA-E15E2AA10709}"/>
              </a:ext>
            </a:extLst>
          </p:cNvPr>
          <p:cNvSpPr txBox="1">
            <a:spLocks/>
          </p:cNvSpPr>
          <p:nvPr/>
        </p:nvSpPr>
        <p:spPr>
          <a:xfrm>
            <a:off x="372138" y="1010572"/>
            <a:ext cx="8229600" cy="499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výzvách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umožněno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tzn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připravit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podepsat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předstihu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samotného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otevření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třeba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zmáčknout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úspěšném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číslo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Následně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manažer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Vás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této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skutečnosti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5D3D29C-E4EB-410E-9F01-5B8D203D8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87" y="2328076"/>
            <a:ext cx="4958707" cy="22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C8F49513-6093-4D73-A6F2-B522CCF5DFFF}"/>
              </a:ext>
            </a:extLst>
          </p:cNvPr>
          <p:cNvSpPr txBox="1">
            <a:spLocks/>
          </p:cNvSpPr>
          <p:nvPr/>
        </p:nvSpPr>
        <p:spPr>
          <a:xfrm>
            <a:off x="683568" y="313967"/>
            <a:ext cx="7718789" cy="6914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S JAKÝMI PŘÍRUČKAMI PRACOVAT </a:t>
            </a:r>
            <a:r>
              <a:rPr lang="en-US" sz="2800" dirty="0"/>
              <a:t>A NA KOHO SE OBRÁTIT S </a:t>
            </a:r>
            <a:r>
              <a:rPr lang="en-US" sz="2800" dirty="0">
                <a:solidFill>
                  <a:srgbClr val="FF0000"/>
                </a:solidFill>
              </a:rPr>
              <a:t>TECHNICKÝMI PROBLÉMY</a:t>
            </a:r>
            <a:r>
              <a:rPr lang="en-US" sz="2800" dirty="0"/>
              <a:t>?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180520-D8F3-4CB5-BB1D-CF29D337D2B6}"/>
              </a:ext>
            </a:extLst>
          </p:cNvPr>
          <p:cNvSpPr txBox="1">
            <a:spLocks/>
          </p:cNvSpPr>
          <p:nvPr/>
        </p:nvSpPr>
        <p:spPr>
          <a:xfrm>
            <a:off x="428162" y="128039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dokumenty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využít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ISKP14+?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MS2014+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 17</a:t>
            </a:r>
            <a:r>
              <a:rPr kumimoji="0" lang="en-US" sz="1800" b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zpracování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CBA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MS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 35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modulem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obrátit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technickými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problémy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problémů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obrátit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místně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administrátory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onitorovacího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jejich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nezastižení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kteréhokoliv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jiného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administrátora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onitorovacího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Kontaktní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5FA4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https://www.crr.cz/kontakty/kontakty-na-administratory-monitorovaciho-systemu/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FA4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9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Mgr. Tomáš Rec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odbor pro Liberecký 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tomas.rec@crr.cz</a:t>
            </a:r>
            <a:endParaRPr lang="cs-CZ" sz="1700" b="1" dirty="0">
              <a:solidFill>
                <a:srgbClr val="5FA4E5"/>
              </a:solidFill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+420 731 596 411</a:t>
            </a:r>
            <a:endParaRPr lang="cs-CZ" sz="17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157748"/>
            <a:ext cx="7566164" cy="5024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Úvod - ISKP14+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HW a SW požadavky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Registrace do ISKP14+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Dokončení registrace a přihlášení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Komunikace – depeše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Depeše – výběr adresáta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cs typeface="Arial" panose="020B0604020202020204" pitchFamily="34" charset="0"/>
              </a:rPr>
              <a:t>Projektová žádost 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Založení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Vyplňování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VZ a CBA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Subjekty projektu a rozpočet u OSS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Uživatelské role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Plná moc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Finalizace a elektronický podpis</a:t>
            </a:r>
          </a:p>
          <a:p>
            <a:pPr marL="7969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Ruční podání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tx1"/>
                </a:solidFill>
                <a:cs typeface="Arial" panose="020B0604020202020204" pitchFamily="34" charset="0"/>
              </a:rPr>
              <a:t>S jakými příručkami pracovat a na koho se obrátit s technickými problémy?</a:t>
            </a:r>
          </a:p>
          <a:p>
            <a:pPr>
              <a:spcBef>
                <a:spcPts val="0"/>
              </a:spcBef>
            </a:pPr>
            <a:endParaRPr lang="en-US" sz="1900" dirty="0"/>
          </a:p>
          <a:p>
            <a:pPr>
              <a:spcBef>
                <a:spcPts val="0"/>
              </a:spcBef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ÚVOD – ISKP14+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E9B5FF-65D0-4E87-96B3-5B57C977E8DB}"/>
              </a:ext>
            </a:extLst>
          </p:cNvPr>
          <p:cNvSpPr txBox="1">
            <a:spLocks/>
          </p:cNvSpPr>
          <p:nvPr/>
        </p:nvSpPr>
        <p:spPr>
          <a:xfrm>
            <a:off x="433352" y="113358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Informační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koncového</a:t>
            </a:r>
            <a:r>
              <a:rPr lang="en-US" sz="2000" dirty="0"/>
              <a:t> </a:t>
            </a:r>
            <a:r>
              <a:rPr lang="en-US" sz="2000" dirty="0" err="1"/>
              <a:t>příjemce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Adresa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https://mseu.mssf.cz/</a:t>
            </a:r>
            <a:endParaRPr lang="en-US" sz="2000" dirty="0">
              <a:solidFill>
                <a:srgbClr val="5FA4E5"/>
              </a:solidFill>
            </a:endParaRPr>
          </a:p>
          <a:p>
            <a:r>
              <a:rPr lang="cs-CZ" sz="2000" dirty="0"/>
              <a:t>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09143A-6A28-468A-B381-0850573C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7" y="1952305"/>
            <a:ext cx="7129574" cy="37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944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HW a SW požadavky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751DE-A0EF-41C1-A037-E8A247EC3B24}"/>
              </a:ext>
            </a:extLst>
          </p:cNvPr>
          <p:cNvSpPr txBox="1">
            <a:spLocks/>
          </p:cNvSpPr>
          <p:nvPr/>
        </p:nvSpPr>
        <p:spPr>
          <a:xfrm>
            <a:off x="372138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Minimální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rozlišení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monitoru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1366 x 768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bodů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zadávání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internetovém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zapnutý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JavaScript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elektronického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nainstalovat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(viz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snímek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kompatibility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A4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https://www.mssf.cz/testappbeta/check_client.aspx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FA4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OS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Bezproblémové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aplikace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MS2014+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garant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ováno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výrobcem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desktopových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operačních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 Windows a Apple macOS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Bezproblémové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aplikace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MS2014+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garant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ováno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výrobcem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Internet Explorer 11, Google Chrome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nejnovější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a Mozilla Firefox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nejnovější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REGISTRACE DO ISKP14+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žlutá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povinná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pole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 a kliknutí na 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Odeslat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 vyplněný formulář odešle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89418D-5D1C-44B0-BC26-41D0E3F35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8" y="2390727"/>
            <a:ext cx="7202597" cy="37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09429"/>
            <a:ext cx="7053562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DOKONČENÍ REGISTRACE A PŘIHLÁŠENÍ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8E6D41-97B1-4F05-A990-9ACBC8D187C6}"/>
              </a:ext>
            </a:extLst>
          </p:cNvPr>
          <p:cNvSpPr txBox="1">
            <a:spLocks/>
          </p:cNvSpPr>
          <p:nvPr/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odeslání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zašle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zadané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telefonní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SMS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aktivačním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zobrazí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formuláři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pole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Aktivační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úspěšné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provedení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informován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emailové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zprávy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sděleno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jméno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registraci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nezná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využije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zapomenuté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5A4D8-1FDD-4CA2-A26D-61AE76FD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31" y="2188733"/>
            <a:ext cx="5125689" cy="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1674395-8B11-4204-85C3-E3C5BEA65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561" y="3930595"/>
            <a:ext cx="273405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3607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85344C-6A7D-4804-B017-A2A37F838431}"/>
              </a:ext>
            </a:extLst>
          </p:cNvPr>
          <p:cNvSpPr txBox="1">
            <a:spLocks/>
          </p:cNvSpPr>
          <p:nvPr/>
        </p:nvSpPr>
        <p:spPr>
          <a:xfrm>
            <a:off x="260254" y="1240532"/>
            <a:ext cx="842654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zprávy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probíhá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komunikace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informován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výsledek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hodnocení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upozorňující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lhůtu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(neodpovídá se na ně)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uživatelské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od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konkrétního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notifikací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upozornění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SMS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příchozí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proveďte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Kontaktní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Vložte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svůj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pracovní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e-mail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mobilní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telefon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obě možnosti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Zatrhněte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checkbox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záznam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uložte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36F229D-AEA0-4971-8DE1-6C40EF144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49" y="3940481"/>
            <a:ext cx="2463591" cy="18457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D2525CB-7889-4D94-AE32-66B4C8358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740" y="3998350"/>
            <a:ext cx="5569063" cy="21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18804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9EAE67D8-F794-4887-83EC-4ABFA7385E0A}"/>
              </a:ext>
            </a:extLst>
          </p:cNvPr>
          <p:cNvSpPr txBox="1">
            <a:spLocks/>
          </p:cNvSpPr>
          <p:nvPr/>
        </p:nvSpPr>
        <p:spPr>
          <a:xfrm>
            <a:off x="1127928" y="264891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752659-4C03-41FA-981E-91D166BE4303}"/>
              </a:ext>
            </a:extLst>
          </p:cNvPr>
          <p:cNvSpPr txBox="1">
            <a:spLocks/>
          </p:cNvSpPr>
          <p:nvPr/>
        </p:nvSpPr>
        <p:spPr>
          <a:xfrm>
            <a:off x="329677" y="9371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přehled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vztahující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danému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nástěnce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všechny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E078391-A9CB-4A4D-816F-B6DF7A2EE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50" y="1916474"/>
            <a:ext cx="2211204" cy="37026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CBBA87B-4798-46DF-84B2-727F7DFDC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929" y="1866360"/>
            <a:ext cx="5947172" cy="259333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EF8159A-E756-40D4-8F20-9D76EC3D31CE}"/>
              </a:ext>
            </a:extLst>
          </p:cNvPr>
          <p:cNvSpPr txBox="1"/>
          <p:nvPr/>
        </p:nvSpPr>
        <p:spPr>
          <a:xfrm>
            <a:off x="2435690" y="4418531"/>
            <a:ext cx="6373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iral"/>
              </a:rPr>
              <a:t>Pokud žadatel odešle depeši z projektové žádosti, zůstane tato depeše k danému projektu navázána (sloupec „Vázáno na objekt“)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iral"/>
              </a:rPr>
              <a:t>Pokud žadatel odešle depeši z nástěnky, depeše </a:t>
            </a:r>
            <a:r>
              <a:rPr lang="cs-CZ" dirty="0">
                <a:solidFill>
                  <a:srgbClr val="FF0000"/>
                </a:solidFill>
                <a:latin typeface="Airal"/>
              </a:rPr>
              <a:t>nebude</a:t>
            </a:r>
            <a:r>
              <a:rPr lang="cs-CZ" dirty="0">
                <a:solidFill>
                  <a:prstClr val="black"/>
                </a:solidFill>
                <a:latin typeface="Airal"/>
              </a:rPr>
              <a:t> navázána k žádnému projektu </a:t>
            </a:r>
            <a:r>
              <a:rPr lang="cs-CZ" dirty="0">
                <a:solidFill>
                  <a:srgbClr val="FF0000"/>
                </a:solidFill>
                <a:latin typeface="Airal"/>
              </a:rPr>
              <a:t>= tuto možnost nepoužívat!</a:t>
            </a: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</p:txBody>
      </p:sp>
    </p:spTree>
    <p:extLst>
      <p:ext uri="{BB962C8B-B14F-4D97-AF65-F5344CB8AC3E}">
        <p14:creationId xmlns:p14="http://schemas.microsoft.com/office/powerpoint/2010/main" val="76787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28994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DEPEŠE – VÝBĚR ADRESÁTA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BAF527-EAA2-414A-8C72-AE56B664BEB2}"/>
              </a:ext>
            </a:extLst>
          </p:cNvPr>
          <p:cNvSpPr txBox="1">
            <a:spLocks/>
          </p:cNvSpPr>
          <p:nvPr/>
        </p:nvSpPr>
        <p:spPr>
          <a:xfrm>
            <a:off x="372138" y="9382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odesílání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vybíráme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způsobem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označíme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pomocí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šipky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směřující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směrem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vpravo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přesuneme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adresátů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pokud se u přijaté depeše zvolí možnost „Odpovědět“, není třeba vybírat adresáty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odesílána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nástěnky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Manažeři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se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adresátech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nezobrazí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B68567-B3A5-4393-A8AC-CBA9A833C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40" y="2569136"/>
            <a:ext cx="6087137" cy="35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136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215</TotalTime>
  <Words>1521</Words>
  <Application>Microsoft Office PowerPoint</Application>
  <PresentationFormat>Předvádění na obrazovce (4:3)</PresentationFormat>
  <Paragraphs>198</Paragraphs>
  <Slides>19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Airal</vt:lpstr>
      <vt:lpstr>Arial</vt:lpstr>
      <vt:lpstr>Calibri</vt:lpstr>
      <vt:lpstr>CRR template</vt:lpstr>
      <vt:lpstr>Základní infoRmace o aplikaci ms2014+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Rec Tomáš</cp:lastModifiedBy>
  <cp:revision>45</cp:revision>
  <dcterms:created xsi:type="dcterms:W3CDTF">2021-01-13T14:58:16Z</dcterms:created>
  <dcterms:modified xsi:type="dcterms:W3CDTF">2021-04-21T07:43:34Z</dcterms:modified>
  <cp:category/>
</cp:coreProperties>
</file>